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319952-8F8A-4A4F-91AE-435610A26CA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56DCBC1C-75D0-4396-AD80-A61EBACB8E42}">
      <dgm:prSet phldrT="[Texto]"/>
      <dgm:spPr/>
      <dgm:t>
        <a:bodyPr/>
        <a:lstStyle/>
        <a:p>
          <a:pPr algn="ctr"/>
          <a:r>
            <a:rPr lang="es-EC" dirty="0">
              <a:solidFill>
                <a:schemeClr val="tx1">
                  <a:lumMod val="85000"/>
                  <a:lumOff val="15000"/>
                </a:schemeClr>
              </a:solidFill>
            </a:rPr>
            <a:t>Establecer la incidencia que tiene la gestión turística del recurso atractivo natural del Cantón Puerto Quito para su conservación mediante el análisis de su capacidad de carga soportante.</a:t>
          </a:r>
          <a:endParaRPr lang="es-ES" dirty="0">
            <a:solidFill>
              <a:schemeClr val="tx1">
                <a:lumMod val="85000"/>
                <a:lumOff val="15000"/>
              </a:schemeClr>
            </a:solidFill>
          </a:endParaRPr>
        </a:p>
      </dgm:t>
    </dgm:pt>
    <dgm:pt modelId="{0461B1AF-DAA8-432F-8320-00706AF84DFB}" type="parTrans" cxnId="{C622A312-6095-4C69-8A43-33119C709840}">
      <dgm:prSet/>
      <dgm:spPr/>
      <dgm:t>
        <a:bodyPr/>
        <a:lstStyle/>
        <a:p>
          <a:endParaRPr lang="es-ES"/>
        </a:p>
      </dgm:t>
    </dgm:pt>
    <dgm:pt modelId="{93521E9E-257E-47F3-A2B5-C959D20680FC}" type="sibTrans" cxnId="{C622A312-6095-4C69-8A43-33119C709840}">
      <dgm:prSet/>
      <dgm:spPr/>
      <dgm:t>
        <a:bodyPr/>
        <a:lstStyle/>
        <a:p>
          <a:endParaRPr lang="es-ES"/>
        </a:p>
      </dgm:t>
    </dgm:pt>
    <dgm:pt modelId="{1F421DD2-8AD0-449E-AD19-56B74D6F7DE3}" type="pres">
      <dgm:prSet presAssocID="{06319952-8F8A-4A4F-91AE-435610A26CA0}" presName="linear" presStyleCnt="0">
        <dgm:presLayoutVars>
          <dgm:animLvl val="lvl"/>
          <dgm:resizeHandles val="exact"/>
        </dgm:presLayoutVars>
      </dgm:prSet>
      <dgm:spPr/>
    </dgm:pt>
    <dgm:pt modelId="{0308F9AF-2A40-41FD-BC6C-754E8BA29EF6}" type="pres">
      <dgm:prSet presAssocID="{56DCBC1C-75D0-4396-AD80-A61EBACB8E42}" presName="parentText" presStyleLbl="node1" presStyleIdx="0" presStyleCnt="1">
        <dgm:presLayoutVars>
          <dgm:chMax val="0"/>
          <dgm:bulletEnabled val="1"/>
        </dgm:presLayoutVars>
      </dgm:prSet>
      <dgm:spPr/>
    </dgm:pt>
  </dgm:ptLst>
  <dgm:cxnLst>
    <dgm:cxn modelId="{C622A312-6095-4C69-8A43-33119C709840}" srcId="{06319952-8F8A-4A4F-91AE-435610A26CA0}" destId="{56DCBC1C-75D0-4396-AD80-A61EBACB8E42}" srcOrd="0" destOrd="0" parTransId="{0461B1AF-DAA8-432F-8320-00706AF84DFB}" sibTransId="{93521E9E-257E-47F3-A2B5-C959D20680FC}"/>
    <dgm:cxn modelId="{A8D07DA3-B81F-4A46-AE17-08509847F6AB}" type="presOf" srcId="{56DCBC1C-75D0-4396-AD80-A61EBACB8E42}" destId="{0308F9AF-2A40-41FD-BC6C-754E8BA29EF6}" srcOrd="0" destOrd="0" presId="urn:microsoft.com/office/officeart/2005/8/layout/vList2"/>
    <dgm:cxn modelId="{C7F1A3A5-BE20-4CAE-BC95-31C70202A305}" type="presOf" srcId="{06319952-8F8A-4A4F-91AE-435610A26CA0}" destId="{1F421DD2-8AD0-449E-AD19-56B74D6F7DE3}" srcOrd="0" destOrd="0" presId="urn:microsoft.com/office/officeart/2005/8/layout/vList2"/>
    <dgm:cxn modelId="{BE749397-3059-4C0D-8662-39BED9A311A6}" type="presParOf" srcId="{1F421DD2-8AD0-449E-AD19-56B74D6F7DE3}" destId="{0308F9AF-2A40-41FD-BC6C-754E8BA29EF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5904D1-D06B-44C0-8C9D-109CAFF49C00}" type="doc">
      <dgm:prSet loTypeId="urn:microsoft.com/office/officeart/2005/8/layout/target3" loCatId="relationship" qsTypeId="urn:microsoft.com/office/officeart/2005/8/quickstyle/simple1" qsCatId="simple" csTypeId="urn:microsoft.com/office/officeart/2005/8/colors/colorful3" csCatId="colorful" phldr="1"/>
      <dgm:spPr/>
      <dgm:t>
        <a:bodyPr/>
        <a:lstStyle/>
        <a:p>
          <a:endParaRPr lang="es-ES"/>
        </a:p>
      </dgm:t>
    </dgm:pt>
    <dgm:pt modelId="{B1FEE806-804A-43DF-80F8-024FCBC8585F}">
      <dgm:prSet phldrT="[Texto]"/>
      <dgm:spPr/>
      <dgm:t>
        <a:bodyPr/>
        <a:lstStyle/>
        <a:p>
          <a:r>
            <a:rPr lang="es-EC" dirty="0"/>
            <a:t>Analizar la afluencia que recibe el Cantón en su recurso atractivo natural para determinar su capacidad de carga turística.</a:t>
          </a:r>
          <a:endParaRPr lang="es-ES" dirty="0"/>
        </a:p>
      </dgm:t>
    </dgm:pt>
    <dgm:pt modelId="{6423D0BF-78D9-4FB5-B050-1DE8CC569FBB}" type="parTrans" cxnId="{158DA1C6-4226-47C4-898F-8EC5951860D5}">
      <dgm:prSet/>
      <dgm:spPr/>
      <dgm:t>
        <a:bodyPr/>
        <a:lstStyle/>
        <a:p>
          <a:endParaRPr lang="es-ES"/>
        </a:p>
      </dgm:t>
    </dgm:pt>
    <dgm:pt modelId="{FAEC50B2-0658-46CA-9E0D-C294AFDDB745}" type="sibTrans" cxnId="{158DA1C6-4226-47C4-898F-8EC5951860D5}">
      <dgm:prSet/>
      <dgm:spPr/>
      <dgm:t>
        <a:bodyPr/>
        <a:lstStyle/>
        <a:p>
          <a:endParaRPr lang="es-ES"/>
        </a:p>
      </dgm:t>
    </dgm:pt>
    <dgm:pt modelId="{728071FF-E0EE-4ED8-AAA0-DE18D353D24E}">
      <dgm:prSet phldrT="[Texto]"/>
      <dgm:spPr/>
      <dgm:t>
        <a:bodyPr/>
        <a:lstStyle/>
        <a:p>
          <a:r>
            <a:rPr lang="es-EC" dirty="0"/>
            <a:t>Verificar el grado de aplicabilidad de las normativas ambientales propuestas por el GAD de Puerto Quito para la conservación de los recursos naturales.</a:t>
          </a:r>
          <a:endParaRPr lang="es-ES" dirty="0"/>
        </a:p>
      </dgm:t>
    </dgm:pt>
    <dgm:pt modelId="{E55C294E-3F6A-4C3D-9515-EC7CF3508699}" type="parTrans" cxnId="{F7895593-F453-417B-8085-C3E6DCC3E918}">
      <dgm:prSet/>
      <dgm:spPr/>
      <dgm:t>
        <a:bodyPr/>
        <a:lstStyle/>
        <a:p>
          <a:endParaRPr lang="es-ES"/>
        </a:p>
      </dgm:t>
    </dgm:pt>
    <dgm:pt modelId="{9EC443F7-4E2E-401E-8056-439FB0F88350}" type="sibTrans" cxnId="{F7895593-F453-417B-8085-C3E6DCC3E918}">
      <dgm:prSet/>
      <dgm:spPr/>
      <dgm:t>
        <a:bodyPr/>
        <a:lstStyle/>
        <a:p>
          <a:endParaRPr lang="es-ES"/>
        </a:p>
      </dgm:t>
    </dgm:pt>
    <dgm:pt modelId="{049DC13C-FDB0-4DB9-A458-F430A977C198}">
      <dgm:prSet phldrT="[Texto]"/>
      <dgm:spPr/>
      <dgm:t>
        <a:bodyPr/>
        <a:lstStyle/>
        <a:p>
          <a:r>
            <a:rPr lang="es-EC" dirty="0"/>
            <a:t>Determinar el grado de cumplimiento de normativas ambientales direccionadas a la </a:t>
          </a:r>
          <a:r>
            <a:rPr lang="es-EC" dirty="0" err="1"/>
            <a:t>operabilidad</a:t>
          </a:r>
          <a:r>
            <a:rPr lang="es-EC" dirty="0"/>
            <a:t> turística, por parte de los operadores turísticos del sector.</a:t>
          </a:r>
          <a:endParaRPr lang="es-ES" dirty="0"/>
        </a:p>
      </dgm:t>
    </dgm:pt>
    <dgm:pt modelId="{9021D4E4-839C-4B47-9E44-1D0426C15649}" type="parTrans" cxnId="{4B32EE69-9C21-4EBC-A7C1-27303B8CEBB9}">
      <dgm:prSet/>
      <dgm:spPr/>
      <dgm:t>
        <a:bodyPr/>
        <a:lstStyle/>
        <a:p>
          <a:endParaRPr lang="es-ES"/>
        </a:p>
      </dgm:t>
    </dgm:pt>
    <dgm:pt modelId="{55F7909A-499C-4303-B3D5-7CD66D6ECB03}" type="sibTrans" cxnId="{4B32EE69-9C21-4EBC-A7C1-27303B8CEBB9}">
      <dgm:prSet/>
      <dgm:spPr/>
      <dgm:t>
        <a:bodyPr/>
        <a:lstStyle/>
        <a:p>
          <a:endParaRPr lang="es-ES"/>
        </a:p>
      </dgm:t>
    </dgm:pt>
    <dgm:pt modelId="{E0F8F383-CD1C-4B99-8E09-29E7DAA1028D}">
      <dgm:prSet phldrT="[Texto]"/>
      <dgm:spPr/>
      <dgm:t>
        <a:bodyPr/>
        <a:lstStyle/>
        <a:p>
          <a:r>
            <a:rPr lang="es-EC" dirty="0"/>
            <a:t>Realizar un análisis metodológico comparativo entre capacidad de carga turística, límites de cambio aceptable y gestión de visitantes, a fin de establecer los indicadores de gestión turística idóneos, para la conservación del recurso atractivo natural.</a:t>
          </a:r>
          <a:endParaRPr lang="es-ES" dirty="0"/>
        </a:p>
      </dgm:t>
    </dgm:pt>
    <dgm:pt modelId="{133F72A2-A3C2-464C-9688-1CC207B2A53A}" type="parTrans" cxnId="{D2EE085B-9058-4E36-BFBB-3A79E2664A0A}">
      <dgm:prSet/>
      <dgm:spPr/>
      <dgm:t>
        <a:bodyPr/>
        <a:lstStyle/>
        <a:p>
          <a:endParaRPr lang="es-ES"/>
        </a:p>
      </dgm:t>
    </dgm:pt>
    <dgm:pt modelId="{7BA86FA6-BD5C-405F-AEF6-D2DAABD993C5}" type="sibTrans" cxnId="{D2EE085B-9058-4E36-BFBB-3A79E2664A0A}">
      <dgm:prSet/>
      <dgm:spPr/>
      <dgm:t>
        <a:bodyPr/>
        <a:lstStyle/>
        <a:p>
          <a:endParaRPr lang="es-ES"/>
        </a:p>
      </dgm:t>
    </dgm:pt>
    <dgm:pt modelId="{1E6C2D87-FF2C-4E7B-B5E0-3F3060A18C64}" type="pres">
      <dgm:prSet presAssocID="{B25904D1-D06B-44C0-8C9D-109CAFF49C00}" presName="Name0" presStyleCnt="0">
        <dgm:presLayoutVars>
          <dgm:chMax val="7"/>
          <dgm:dir/>
          <dgm:animLvl val="lvl"/>
          <dgm:resizeHandles val="exact"/>
        </dgm:presLayoutVars>
      </dgm:prSet>
      <dgm:spPr/>
    </dgm:pt>
    <dgm:pt modelId="{15768DD9-D14E-4287-82E3-4D058F501053}" type="pres">
      <dgm:prSet presAssocID="{B1FEE806-804A-43DF-80F8-024FCBC8585F}" presName="circle1" presStyleLbl="node1" presStyleIdx="0" presStyleCnt="4"/>
      <dgm:spPr/>
    </dgm:pt>
    <dgm:pt modelId="{12E9A5F6-45AC-4CF3-81C2-106BD25514F0}" type="pres">
      <dgm:prSet presAssocID="{B1FEE806-804A-43DF-80F8-024FCBC8585F}" presName="space" presStyleCnt="0"/>
      <dgm:spPr/>
    </dgm:pt>
    <dgm:pt modelId="{2980EF0A-2B6A-4BFE-B77A-DD8880BE0948}" type="pres">
      <dgm:prSet presAssocID="{B1FEE806-804A-43DF-80F8-024FCBC8585F}" presName="rect1" presStyleLbl="alignAcc1" presStyleIdx="0" presStyleCnt="4"/>
      <dgm:spPr/>
    </dgm:pt>
    <dgm:pt modelId="{32F8B190-594F-4F2B-B4E3-29DE44A18C49}" type="pres">
      <dgm:prSet presAssocID="{728071FF-E0EE-4ED8-AAA0-DE18D353D24E}" presName="vertSpace2" presStyleLbl="node1" presStyleIdx="0" presStyleCnt="4"/>
      <dgm:spPr/>
    </dgm:pt>
    <dgm:pt modelId="{10433EB7-7377-4E5B-A342-C9F46BC07B53}" type="pres">
      <dgm:prSet presAssocID="{728071FF-E0EE-4ED8-AAA0-DE18D353D24E}" presName="circle2" presStyleLbl="node1" presStyleIdx="1" presStyleCnt="4"/>
      <dgm:spPr/>
    </dgm:pt>
    <dgm:pt modelId="{5FE43687-A622-474A-9C5F-D2D0CAC8E385}" type="pres">
      <dgm:prSet presAssocID="{728071FF-E0EE-4ED8-AAA0-DE18D353D24E}" presName="rect2" presStyleLbl="alignAcc1" presStyleIdx="1" presStyleCnt="4"/>
      <dgm:spPr/>
    </dgm:pt>
    <dgm:pt modelId="{F7CA109A-0ED7-4762-84C2-D78C7C4BC336}" type="pres">
      <dgm:prSet presAssocID="{049DC13C-FDB0-4DB9-A458-F430A977C198}" presName="vertSpace3" presStyleLbl="node1" presStyleIdx="1" presStyleCnt="4"/>
      <dgm:spPr/>
    </dgm:pt>
    <dgm:pt modelId="{7ED9EA2C-8238-4AF0-9F5E-7A64E6550A49}" type="pres">
      <dgm:prSet presAssocID="{049DC13C-FDB0-4DB9-A458-F430A977C198}" presName="circle3" presStyleLbl="node1" presStyleIdx="2" presStyleCnt="4"/>
      <dgm:spPr/>
    </dgm:pt>
    <dgm:pt modelId="{BFAD2847-9BFC-46AC-9200-2290300A96FB}" type="pres">
      <dgm:prSet presAssocID="{049DC13C-FDB0-4DB9-A458-F430A977C198}" presName="rect3" presStyleLbl="alignAcc1" presStyleIdx="2" presStyleCnt="4"/>
      <dgm:spPr/>
    </dgm:pt>
    <dgm:pt modelId="{8F5B5FF0-CE00-4025-AF0B-A817C484261E}" type="pres">
      <dgm:prSet presAssocID="{E0F8F383-CD1C-4B99-8E09-29E7DAA1028D}" presName="vertSpace4" presStyleLbl="node1" presStyleIdx="2" presStyleCnt="4"/>
      <dgm:spPr/>
    </dgm:pt>
    <dgm:pt modelId="{08E0DC38-29A4-4556-A82E-3A51C8F9E989}" type="pres">
      <dgm:prSet presAssocID="{E0F8F383-CD1C-4B99-8E09-29E7DAA1028D}" presName="circle4" presStyleLbl="node1" presStyleIdx="3" presStyleCnt="4"/>
      <dgm:spPr/>
    </dgm:pt>
    <dgm:pt modelId="{25CB28A1-7E22-410E-9627-7388CC6CE991}" type="pres">
      <dgm:prSet presAssocID="{E0F8F383-CD1C-4B99-8E09-29E7DAA1028D}" presName="rect4" presStyleLbl="alignAcc1" presStyleIdx="3" presStyleCnt="4"/>
      <dgm:spPr/>
    </dgm:pt>
    <dgm:pt modelId="{807C5D3F-4429-4ADA-A330-5DA2D9CDF9C4}" type="pres">
      <dgm:prSet presAssocID="{B1FEE806-804A-43DF-80F8-024FCBC8585F}" presName="rect1ParTxNoCh" presStyleLbl="alignAcc1" presStyleIdx="3" presStyleCnt="4">
        <dgm:presLayoutVars>
          <dgm:chMax val="1"/>
          <dgm:bulletEnabled val="1"/>
        </dgm:presLayoutVars>
      </dgm:prSet>
      <dgm:spPr/>
    </dgm:pt>
    <dgm:pt modelId="{2F9E9975-8C21-4FAF-8262-83A0A4F1DB2F}" type="pres">
      <dgm:prSet presAssocID="{728071FF-E0EE-4ED8-AAA0-DE18D353D24E}" presName="rect2ParTxNoCh" presStyleLbl="alignAcc1" presStyleIdx="3" presStyleCnt="4">
        <dgm:presLayoutVars>
          <dgm:chMax val="1"/>
          <dgm:bulletEnabled val="1"/>
        </dgm:presLayoutVars>
      </dgm:prSet>
      <dgm:spPr/>
    </dgm:pt>
    <dgm:pt modelId="{2A3E8E6E-0588-4881-B7B2-D8F9BCC0861E}" type="pres">
      <dgm:prSet presAssocID="{049DC13C-FDB0-4DB9-A458-F430A977C198}" presName="rect3ParTxNoCh" presStyleLbl="alignAcc1" presStyleIdx="3" presStyleCnt="4">
        <dgm:presLayoutVars>
          <dgm:chMax val="1"/>
          <dgm:bulletEnabled val="1"/>
        </dgm:presLayoutVars>
      </dgm:prSet>
      <dgm:spPr/>
    </dgm:pt>
    <dgm:pt modelId="{6970C702-78BE-42E2-A190-150B7AEBC2FA}" type="pres">
      <dgm:prSet presAssocID="{E0F8F383-CD1C-4B99-8E09-29E7DAA1028D}" presName="rect4ParTxNoCh" presStyleLbl="alignAcc1" presStyleIdx="3" presStyleCnt="4">
        <dgm:presLayoutVars>
          <dgm:chMax val="1"/>
          <dgm:bulletEnabled val="1"/>
        </dgm:presLayoutVars>
      </dgm:prSet>
      <dgm:spPr/>
    </dgm:pt>
  </dgm:ptLst>
  <dgm:cxnLst>
    <dgm:cxn modelId="{D2EE085B-9058-4E36-BFBB-3A79E2664A0A}" srcId="{B25904D1-D06B-44C0-8C9D-109CAFF49C00}" destId="{E0F8F383-CD1C-4B99-8E09-29E7DAA1028D}" srcOrd="3" destOrd="0" parTransId="{133F72A2-A3C2-464C-9688-1CC207B2A53A}" sibTransId="{7BA86FA6-BD5C-405F-AEF6-D2DAABD993C5}"/>
    <dgm:cxn modelId="{0BE40448-5601-46DC-9EF2-12D4BBDFF9C6}" type="presOf" srcId="{E0F8F383-CD1C-4B99-8E09-29E7DAA1028D}" destId="{6970C702-78BE-42E2-A190-150B7AEBC2FA}" srcOrd="1" destOrd="0" presId="urn:microsoft.com/office/officeart/2005/8/layout/target3"/>
    <dgm:cxn modelId="{4B32EE69-9C21-4EBC-A7C1-27303B8CEBB9}" srcId="{B25904D1-D06B-44C0-8C9D-109CAFF49C00}" destId="{049DC13C-FDB0-4DB9-A458-F430A977C198}" srcOrd="2" destOrd="0" parTransId="{9021D4E4-839C-4B47-9E44-1D0426C15649}" sibTransId="{55F7909A-499C-4303-B3D5-7CD66D6ECB03}"/>
    <dgm:cxn modelId="{A7AEDB6A-7AF1-48F9-ABD9-9468042FFB1E}" type="presOf" srcId="{B1FEE806-804A-43DF-80F8-024FCBC8585F}" destId="{2980EF0A-2B6A-4BFE-B77A-DD8880BE0948}" srcOrd="0" destOrd="0" presId="urn:microsoft.com/office/officeart/2005/8/layout/target3"/>
    <dgm:cxn modelId="{F47F2D54-96CC-4068-AFF7-BE0DC20831B0}" type="presOf" srcId="{B1FEE806-804A-43DF-80F8-024FCBC8585F}" destId="{807C5D3F-4429-4ADA-A330-5DA2D9CDF9C4}" srcOrd="1" destOrd="0" presId="urn:microsoft.com/office/officeart/2005/8/layout/target3"/>
    <dgm:cxn modelId="{641DA159-7273-4037-9C7D-9C331E57BB20}" type="presOf" srcId="{728071FF-E0EE-4ED8-AAA0-DE18D353D24E}" destId="{5FE43687-A622-474A-9C5F-D2D0CAC8E385}" srcOrd="0" destOrd="0" presId="urn:microsoft.com/office/officeart/2005/8/layout/target3"/>
    <dgm:cxn modelId="{465C898A-86AC-43B5-9ABE-3035C97321D5}" type="presOf" srcId="{B25904D1-D06B-44C0-8C9D-109CAFF49C00}" destId="{1E6C2D87-FF2C-4E7B-B5E0-3F3060A18C64}" srcOrd="0" destOrd="0" presId="urn:microsoft.com/office/officeart/2005/8/layout/target3"/>
    <dgm:cxn modelId="{1359778D-BB61-4E5C-AD9C-9345E79E2CFA}" type="presOf" srcId="{049DC13C-FDB0-4DB9-A458-F430A977C198}" destId="{2A3E8E6E-0588-4881-B7B2-D8F9BCC0861E}" srcOrd="1" destOrd="0" presId="urn:microsoft.com/office/officeart/2005/8/layout/target3"/>
    <dgm:cxn modelId="{F7895593-F453-417B-8085-C3E6DCC3E918}" srcId="{B25904D1-D06B-44C0-8C9D-109CAFF49C00}" destId="{728071FF-E0EE-4ED8-AAA0-DE18D353D24E}" srcOrd="1" destOrd="0" parTransId="{E55C294E-3F6A-4C3D-9515-EC7CF3508699}" sibTransId="{9EC443F7-4E2E-401E-8056-439FB0F88350}"/>
    <dgm:cxn modelId="{A6C243AD-B65B-4BE7-8D05-9FDF875FA26F}" type="presOf" srcId="{E0F8F383-CD1C-4B99-8E09-29E7DAA1028D}" destId="{25CB28A1-7E22-410E-9627-7388CC6CE991}" srcOrd="0" destOrd="0" presId="urn:microsoft.com/office/officeart/2005/8/layout/target3"/>
    <dgm:cxn modelId="{D20746AE-F605-462E-920B-75DFEC62AC65}" type="presOf" srcId="{728071FF-E0EE-4ED8-AAA0-DE18D353D24E}" destId="{2F9E9975-8C21-4FAF-8262-83A0A4F1DB2F}" srcOrd="1" destOrd="0" presId="urn:microsoft.com/office/officeart/2005/8/layout/target3"/>
    <dgm:cxn modelId="{158DA1C6-4226-47C4-898F-8EC5951860D5}" srcId="{B25904D1-D06B-44C0-8C9D-109CAFF49C00}" destId="{B1FEE806-804A-43DF-80F8-024FCBC8585F}" srcOrd="0" destOrd="0" parTransId="{6423D0BF-78D9-4FB5-B050-1DE8CC569FBB}" sibTransId="{FAEC50B2-0658-46CA-9E0D-C294AFDDB745}"/>
    <dgm:cxn modelId="{EE4E44F1-BB7A-4E66-83BF-7CEF1AEFFEF0}" type="presOf" srcId="{049DC13C-FDB0-4DB9-A458-F430A977C198}" destId="{BFAD2847-9BFC-46AC-9200-2290300A96FB}" srcOrd="0" destOrd="0" presId="urn:microsoft.com/office/officeart/2005/8/layout/target3"/>
    <dgm:cxn modelId="{A4F25795-BE65-4B23-B683-736B50B439F8}" type="presParOf" srcId="{1E6C2D87-FF2C-4E7B-B5E0-3F3060A18C64}" destId="{15768DD9-D14E-4287-82E3-4D058F501053}" srcOrd="0" destOrd="0" presId="urn:microsoft.com/office/officeart/2005/8/layout/target3"/>
    <dgm:cxn modelId="{43FCED51-20DC-431A-B58B-BF921140B11E}" type="presParOf" srcId="{1E6C2D87-FF2C-4E7B-B5E0-3F3060A18C64}" destId="{12E9A5F6-45AC-4CF3-81C2-106BD25514F0}" srcOrd="1" destOrd="0" presId="urn:microsoft.com/office/officeart/2005/8/layout/target3"/>
    <dgm:cxn modelId="{DD68289A-E18D-4ADC-9480-A9C55CFEC69C}" type="presParOf" srcId="{1E6C2D87-FF2C-4E7B-B5E0-3F3060A18C64}" destId="{2980EF0A-2B6A-4BFE-B77A-DD8880BE0948}" srcOrd="2" destOrd="0" presId="urn:microsoft.com/office/officeart/2005/8/layout/target3"/>
    <dgm:cxn modelId="{A664FBA8-C063-4FF7-AA3C-E3FE6D5D4B2E}" type="presParOf" srcId="{1E6C2D87-FF2C-4E7B-B5E0-3F3060A18C64}" destId="{32F8B190-594F-4F2B-B4E3-29DE44A18C49}" srcOrd="3" destOrd="0" presId="urn:microsoft.com/office/officeart/2005/8/layout/target3"/>
    <dgm:cxn modelId="{A6FA4D4C-5451-41FD-8999-2FB1DF6F17EC}" type="presParOf" srcId="{1E6C2D87-FF2C-4E7B-B5E0-3F3060A18C64}" destId="{10433EB7-7377-4E5B-A342-C9F46BC07B53}" srcOrd="4" destOrd="0" presId="urn:microsoft.com/office/officeart/2005/8/layout/target3"/>
    <dgm:cxn modelId="{F1FE7FAF-4772-4D05-B61F-C516983F8C10}" type="presParOf" srcId="{1E6C2D87-FF2C-4E7B-B5E0-3F3060A18C64}" destId="{5FE43687-A622-474A-9C5F-D2D0CAC8E385}" srcOrd="5" destOrd="0" presId="urn:microsoft.com/office/officeart/2005/8/layout/target3"/>
    <dgm:cxn modelId="{B9019353-B923-446E-9381-A644AF9AEF87}" type="presParOf" srcId="{1E6C2D87-FF2C-4E7B-B5E0-3F3060A18C64}" destId="{F7CA109A-0ED7-4762-84C2-D78C7C4BC336}" srcOrd="6" destOrd="0" presId="urn:microsoft.com/office/officeart/2005/8/layout/target3"/>
    <dgm:cxn modelId="{05C2D877-4695-4637-BD02-2A2907F838C6}" type="presParOf" srcId="{1E6C2D87-FF2C-4E7B-B5E0-3F3060A18C64}" destId="{7ED9EA2C-8238-4AF0-9F5E-7A64E6550A49}" srcOrd="7" destOrd="0" presId="urn:microsoft.com/office/officeart/2005/8/layout/target3"/>
    <dgm:cxn modelId="{C82F0F63-EF8B-430E-B38C-3619E124AD5D}" type="presParOf" srcId="{1E6C2D87-FF2C-4E7B-B5E0-3F3060A18C64}" destId="{BFAD2847-9BFC-46AC-9200-2290300A96FB}" srcOrd="8" destOrd="0" presId="urn:microsoft.com/office/officeart/2005/8/layout/target3"/>
    <dgm:cxn modelId="{A753569B-7D1F-4467-8F89-6CAFCCF91172}" type="presParOf" srcId="{1E6C2D87-FF2C-4E7B-B5E0-3F3060A18C64}" destId="{8F5B5FF0-CE00-4025-AF0B-A817C484261E}" srcOrd="9" destOrd="0" presId="urn:microsoft.com/office/officeart/2005/8/layout/target3"/>
    <dgm:cxn modelId="{46C16120-B05F-43CD-8A45-0D2999366513}" type="presParOf" srcId="{1E6C2D87-FF2C-4E7B-B5E0-3F3060A18C64}" destId="{08E0DC38-29A4-4556-A82E-3A51C8F9E989}" srcOrd="10" destOrd="0" presId="urn:microsoft.com/office/officeart/2005/8/layout/target3"/>
    <dgm:cxn modelId="{E4BCA16E-7928-4CE6-BC2C-3ADF74296F14}" type="presParOf" srcId="{1E6C2D87-FF2C-4E7B-B5E0-3F3060A18C64}" destId="{25CB28A1-7E22-410E-9627-7388CC6CE991}" srcOrd="11" destOrd="0" presId="urn:microsoft.com/office/officeart/2005/8/layout/target3"/>
    <dgm:cxn modelId="{0DDDCF88-C39B-47F9-B0EC-831BA4DEB296}" type="presParOf" srcId="{1E6C2D87-FF2C-4E7B-B5E0-3F3060A18C64}" destId="{807C5D3F-4429-4ADA-A330-5DA2D9CDF9C4}" srcOrd="12" destOrd="0" presId="urn:microsoft.com/office/officeart/2005/8/layout/target3"/>
    <dgm:cxn modelId="{59BD07FF-92A4-4F13-81F9-5357FBE2CAC7}" type="presParOf" srcId="{1E6C2D87-FF2C-4E7B-B5E0-3F3060A18C64}" destId="{2F9E9975-8C21-4FAF-8262-83A0A4F1DB2F}" srcOrd="13" destOrd="0" presId="urn:microsoft.com/office/officeart/2005/8/layout/target3"/>
    <dgm:cxn modelId="{6C1120D2-E136-4D02-A9CF-40A3AA938BA8}" type="presParOf" srcId="{1E6C2D87-FF2C-4E7B-B5E0-3F3060A18C64}" destId="{2A3E8E6E-0588-4881-B7B2-D8F9BCC0861E}" srcOrd="14" destOrd="0" presId="urn:microsoft.com/office/officeart/2005/8/layout/target3"/>
    <dgm:cxn modelId="{551BAE24-41CD-448F-ADC7-B7660C80AAE9}" type="presParOf" srcId="{1E6C2D87-FF2C-4E7B-B5E0-3F3060A18C64}" destId="{6970C702-78BE-42E2-A190-150B7AEBC2FA}"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7784C9-5353-44A6-AF81-C7B200818952}" type="doc">
      <dgm:prSet loTypeId="urn:microsoft.com/office/officeart/2005/8/layout/hProcess9" loCatId="process" qsTypeId="urn:microsoft.com/office/officeart/2005/8/quickstyle/simple1" qsCatId="simple" csTypeId="urn:microsoft.com/office/officeart/2005/8/colors/accent1_2" csCatId="accent1" phldr="1"/>
      <dgm:spPr/>
    </dgm:pt>
    <dgm:pt modelId="{9B35821F-371A-426B-B8A6-10C9F299054A}">
      <dgm:prSet phldrT="[Texto]"/>
      <dgm:spPr/>
      <dgm:t>
        <a:bodyPr/>
        <a:lstStyle/>
        <a:p>
          <a:r>
            <a:rPr lang="es-ES" dirty="0">
              <a:solidFill>
                <a:schemeClr val="tx1">
                  <a:lumMod val="85000"/>
                  <a:lumOff val="15000"/>
                </a:schemeClr>
              </a:solidFill>
            </a:rPr>
            <a:t>FICHA DE OBSERVACIÓN</a:t>
          </a:r>
        </a:p>
      </dgm:t>
    </dgm:pt>
    <dgm:pt modelId="{549FA49F-3013-4D85-BD4A-7CD59B868D99}" type="parTrans" cxnId="{B1FAD75B-8F9D-4B71-9666-65A98E13E055}">
      <dgm:prSet/>
      <dgm:spPr/>
      <dgm:t>
        <a:bodyPr/>
        <a:lstStyle/>
        <a:p>
          <a:endParaRPr lang="es-ES">
            <a:solidFill>
              <a:schemeClr val="tx1">
                <a:lumMod val="85000"/>
                <a:lumOff val="15000"/>
              </a:schemeClr>
            </a:solidFill>
          </a:endParaRPr>
        </a:p>
      </dgm:t>
    </dgm:pt>
    <dgm:pt modelId="{3DA98F9D-37E7-4DFC-AE1D-C744AFF11FF7}" type="sibTrans" cxnId="{B1FAD75B-8F9D-4B71-9666-65A98E13E055}">
      <dgm:prSet/>
      <dgm:spPr/>
      <dgm:t>
        <a:bodyPr/>
        <a:lstStyle/>
        <a:p>
          <a:endParaRPr lang="es-ES">
            <a:solidFill>
              <a:schemeClr val="tx1">
                <a:lumMod val="85000"/>
                <a:lumOff val="15000"/>
              </a:schemeClr>
            </a:solidFill>
          </a:endParaRPr>
        </a:p>
      </dgm:t>
    </dgm:pt>
    <dgm:pt modelId="{6DBF788D-3ED3-43B0-B523-6F87A0743110}">
      <dgm:prSet phldrT="[Texto]"/>
      <dgm:spPr/>
      <dgm:t>
        <a:bodyPr/>
        <a:lstStyle/>
        <a:p>
          <a:r>
            <a:rPr lang="es-ES" dirty="0">
              <a:solidFill>
                <a:schemeClr val="tx1">
                  <a:lumMod val="85000"/>
                  <a:lumOff val="15000"/>
                </a:schemeClr>
              </a:solidFill>
            </a:rPr>
            <a:t>ENTREVISTAS</a:t>
          </a:r>
        </a:p>
      </dgm:t>
    </dgm:pt>
    <dgm:pt modelId="{447E9E26-4F2F-4461-90D5-F74191730B09}" type="parTrans" cxnId="{FDAA4F00-AAB7-4126-A549-4E186F932076}">
      <dgm:prSet/>
      <dgm:spPr/>
      <dgm:t>
        <a:bodyPr/>
        <a:lstStyle/>
        <a:p>
          <a:endParaRPr lang="es-ES">
            <a:solidFill>
              <a:schemeClr val="tx1">
                <a:lumMod val="85000"/>
                <a:lumOff val="15000"/>
              </a:schemeClr>
            </a:solidFill>
          </a:endParaRPr>
        </a:p>
      </dgm:t>
    </dgm:pt>
    <dgm:pt modelId="{961AF252-C6D2-4BE0-8751-19CE2293A027}" type="sibTrans" cxnId="{FDAA4F00-AAB7-4126-A549-4E186F932076}">
      <dgm:prSet/>
      <dgm:spPr/>
      <dgm:t>
        <a:bodyPr/>
        <a:lstStyle/>
        <a:p>
          <a:endParaRPr lang="es-ES">
            <a:solidFill>
              <a:schemeClr val="tx1">
                <a:lumMod val="85000"/>
                <a:lumOff val="15000"/>
              </a:schemeClr>
            </a:solidFill>
          </a:endParaRPr>
        </a:p>
      </dgm:t>
    </dgm:pt>
    <dgm:pt modelId="{DE87EDC7-382B-44F2-A950-9BE934F82649}" type="pres">
      <dgm:prSet presAssocID="{977784C9-5353-44A6-AF81-C7B200818952}" presName="CompostProcess" presStyleCnt="0">
        <dgm:presLayoutVars>
          <dgm:dir/>
          <dgm:resizeHandles val="exact"/>
        </dgm:presLayoutVars>
      </dgm:prSet>
      <dgm:spPr/>
    </dgm:pt>
    <dgm:pt modelId="{5F23FB3F-F3B8-469F-8204-A62538F4B701}" type="pres">
      <dgm:prSet presAssocID="{977784C9-5353-44A6-AF81-C7B200818952}" presName="arrow" presStyleLbl="bgShp" presStyleIdx="0" presStyleCnt="1"/>
      <dgm:spPr/>
    </dgm:pt>
    <dgm:pt modelId="{A8932C15-7DD4-42D1-93EE-F5A8EE9D3F6F}" type="pres">
      <dgm:prSet presAssocID="{977784C9-5353-44A6-AF81-C7B200818952}" presName="linearProcess" presStyleCnt="0"/>
      <dgm:spPr/>
    </dgm:pt>
    <dgm:pt modelId="{A2C780CA-4B97-4BE8-9381-FF2BBB7A5F90}" type="pres">
      <dgm:prSet presAssocID="{9B35821F-371A-426B-B8A6-10C9F299054A}" presName="textNode" presStyleLbl="node1" presStyleIdx="0" presStyleCnt="2">
        <dgm:presLayoutVars>
          <dgm:bulletEnabled val="1"/>
        </dgm:presLayoutVars>
      </dgm:prSet>
      <dgm:spPr/>
    </dgm:pt>
    <dgm:pt modelId="{7D4EE0B8-3894-4BF5-BC4C-F6753836F6C7}" type="pres">
      <dgm:prSet presAssocID="{3DA98F9D-37E7-4DFC-AE1D-C744AFF11FF7}" presName="sibTrans" presStyleCnt="0"/>
      <dgm:spPr/>
    </dgm:pt>
    <dgm:pt modelId="{87DB41EC-6E24-4E4D-A875-21D745FBCB12}" type="pres">
      <dgm:prSet presAssocID="{6DBF788D-3ED3-43B0-B523-6F87A0743110}" presName="textNode" presStyleLbl="node1" presStyleIdx="1" presStyleCnt="2">
        <dgm:presLayoutVars>
          <dgm:bulletEnabled val="1"/>
        </dgm:presLayoutVars>
      </dgm:prSet>
      <dgm:spPr/>
    </dgm:pt>
  </dgm:ptLst>
  <dgm:cxnLst>
    <dgm:cxn modelId="{FDAA4F00-AAB7-4126-A549-4E186F932076}" srcId="{977784C9-5353-44A6-AF81-C7B200818952}" destId="{6DBF788D-3ED3-43B0-B523-6F87A0743110}" srcOrd="1" destOrd="0" parTransId="{447E9E26-4F2F-4461-90D5-F74191730B09}" sibTransId="{961AF252-C6D2-4BE0-8751-19CE2293A027}"/>
    <dgm:cxn modelId="{B1FAD75B-8F9D-4B71-9666-65A98E13E055}" srcId="{977784C9-5353-44A6-AF81-C7B200818952}" destId="{9B35821F-371A-426B-B8A6-10C9F299054A}" srcOrd="0" destOrd="0" parTransId="{549FA49F-3013-4D85-BD4A-7CD59B868D99}" sibTransId="{3DA98F9D-37E7-4DFC-AE1D-C744AFF11FF7}"/>
    <dgm:cxn modelId="{FC447D5D-C6E9-484B-8155-1B7D3231FB12}" type="presOf" srcId="{6DBF788D-3ED3-43B0-B523-6F87A0743110}" destId="{87DB41EC-6E24-4E4D-A875-21D745FBCB12}" srcOrd="0" destOrd="0" presId="urn:microsoft.com/office/officeart/2005/8/layout/hProcess9"/>
    <dgm:cxn modelId="{05EDC981-1DF2-4B33-B99D-E8270FF55FE1}" type="presOf" srcId="{9B35821F-371A-426B-B8A6-10C9F299054A}" destId="{A2C780CA-4B97-4BE8-9381-FF2BBB7A5F90}" srcOrd="0" destOrd="0" presId="urn:microsoft.com/office/officeart/2005/8/layout/hProcess9"/>
    <dgm:cxn modelId="{27E586DC-719D-4202-A894-0D38E951340C}" type="presOf" srcId="{977784C9-5353-44A6-AF81-C7B200818952}" destId="{DE87EDC7-382B-44F2-A950-9BE934F82649}" srcOrd="0" destOrd="0" presId="urn:microsoft.com/office/officeart/2005/8/layout/hProcess9"/>
    <dgm:cxn modelId="{D05456CD-0F33-4D48-BF67-C7710DD413B8}" type="presParOf" srcId="{DE87EDC7-382B-44F2-A950-9BE934F82649}" destId="{5F23FB3F-F3B8-469F-8204-A62538F4B701}" srcOrd="0" destOrd="0" presId="urn:microsoft.com/office/officeart/2005/8/layout/hProcess9"/>
    <dgm:cxn modelId="{1C1F31D7-96CC-460E-9C2C-122B98905322}" type="presParOf" srcId="{DE87EDC7-382B-44F2-A950-9BE934F82649}" destId="{A8932C15-7DD4-42D1-93EE-F5A8EE9D3F6F}" srcOrd="1" destOrd="0" presId="urn:microsoft.com/office/officeart/2005/8/layout/hProcess9"/>
    <dgm:cxn modelId="{1699327E-39B1-495D-B6F4-1B144C5CC6D6}" type="presParOf" srcId="{A8932C15-7DD4-42D1-93EE-F5A8EE9D3F6F}" destId="{A2C780CA-4B97-4BE8-9381-FF2BBB7A5F90}" srcOrd="0" destOrd="0" presId="urn:microsoft.com/office/officeart/2005/8/layout/hProcess9"/>
    <dgm:cxn modelId="{9FA2B770-B197-404C-A080-56A10B7DF9C7}" type="presParOf" srcId="{A8932C15-7DD4-42D1-93EE-F5A8EE9D3F6F}" destId="{7D4EE0B8-3894-4BF5-BC4C-F6753836F6C7}" srcOrd="1" destOrd="0" presId="urn:microsoft.com/office/officeart/2005/8/layout/hProcess9"/>
    <dgm:cxn modelId="{4A119B83-7A34-4060-9BA5-FA886A89CCE4}" type="presParOf" srcId="{A8932C15-7DD4-42D1-93EE-F5A8EE9D3F6F}" destId="{87DB41EC-6E24-4E4D-A875-21D745FBCB12}"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2052C1-EA11-4335-8BE7-7700B4E0CC2D}" type="doc">
      <dgm:prSet loTypeId="urn:microsoft.com/office/officeart/2005/8/layout/pyramid2" loCatId="pyramid" qsTypeId="urn:microsoft.com/office/officeart/2005/8/quickstyle/3d3" qsCatId="3D" csTypeId="urn:microsoft.com/office/officeart/2005/8/colors/colorful4" csCatId="colorful" phldr="1"/>
      <dgm:spPr/>
    </dgm:pt>
    <dgm:pt modelId="{1DB001AB-4737-4DB7-957E-06C3434DDE3F}">
      <dgm:prSet phldrT="[Texto]" custT="1"/>
      <dgm:spPr/>
      <dgm:t>
        <a:bodyPr/>
        <a:lstStyle/>
        <a:p>
          <a:r>
            <a:rPr lang="es-EC" sz="1600" u="none" dirty="0"/>
            <a:t>Implementar estrategias de gestión turística sostenible del recurso atractivo natural para causar el mínimo impacto de la estructura edificada utilizando materiales que vayan en el equilibrio con el entorno natural sea en: senderos, miradores, centro de información turística entre los principales.</a:t>
          </a:r>
          <a:endParaRPr lang="es-ES" sz="1600" dirty="0"/>
        </a:p>
      </dgm:t>
    </dgm:pt>
    <dgm:pt modelId="{8E68E213-4AE2-4C92-9146-BAD08FD8EEEB}" type="parTrans" cxnId="{CF978930-C5A6-49B2-B7E0-D5EFE0F2C3FC}">
      <dgm:prSet/>
      <dgm:spPr/>
      <dgm:t>
        <a:bodyPr/>
        <a:lstStyle/>
        <a:p>
          <a:endParaRPr lang="es-ES" sz="2400"/>
        </a:p>
      </dgm:t>
    </dgm:pt>
    <dgm:pt modelId="{71BD17B6-0C60-4627-B299-21D284C5B4AE}" type="sibTrans" cxnId="{CF978930-C5A6-49B2-B7E0-D5EFE0F2C3FC}">
      <dgm:prSet/>
      <dgm:spPr/>
      <dgm:t>
        <a:bodyPr/>
        <a:lstStyle/>
        <a:p>
          <a:endParaRPr lang="es-ES" sz="2400"/>
        </a:p>
      </dgm:t>
    </dgm:pt>
    <dgm:pt modelId="{2B9479D1-ABA6-41DD-AD63-5C47AE43BCE0}">
      <dgm:prSet phldrT="[Texto]" custT="1"/>
      <dgm:spPr/>
      <dgm:t>
        <a:bodyPr/>
        <a:lstStyle/>
        <a:p>
          <a:r>
            <a:rPr lang="es-EC" sz="1600" u="none" dirty="0"/>
            <a:t>Establecer una estrategia eficiente respecto al uso del espacio, mediante la ubicación óptima de la estructura edificada de uso turístico, en los diversos recursos atractivos naturales que será utilizada por viajeros visitantes, colaboradores y administradores del recurso atractivo natural.</a:t>
          </a:r>
          <a:endParaRPr lang="es-ES" sz="1600" dirty="0"/>
        </a:p>
      </dgm:t>
    </dgm:pt>
    <dgm:pt modelId="{135C5E1B-97BA-4FD8-80CF-49AC46ACB2B3}" type="parTrans" cxnId="{28595D0D-B642-4044-BB55-4F18675E1A32}">
      <dgm:prSet/>
      <dgm:spPr/>
      <dgm:t>
        <a:bodyPr/>
        <a:lstStyle/>
        <a:p>
          <a:endParaRPr lang="es-ES" sz="2400"/>
        </a:p>
      </dgm:t>
    </dgm:pt>
    <dgm:pt modelId="{3FB0D847-04C4-4525-A34A-1172548981ED}" type="sibTrans" cxnId="{28595D0D-B642-4044-BB55-4F18675E1A32}">
      <dgm:prSet/>
      <dgm:spPr/>
      <dgm:t>
        <a:bodyPr/>
        <a:lstStyle/>
        <a:p>
          <a:endParaRPr lang="es-ES" sz="2400"/>
        </a:p>
      </dgm:t>
    </dgm:pt>
    <dgm:pt modelId="{FE95E2FA-4011-4B09-949A-B5E5C0914646}">
      <dgm:prSet phldrT="[Texto]" custT="1"/>
      <dgm:spPr/>
      <dgm:t>
        <a:bodyPr/>
        <a:lstStyle/>
        <a:p>
          <a:r>
            <a:rPr lang="es-EC" sz="1600" u="none" dirty="0"/>
            <a:t>Planificar, diseñar y construir, una estructura edificada de uso turístico de acuerdo con la capacidad de carga que soporta el atractivo recurso natural.</a:t>
          </a:r>
          <a:r>
            <a:rPr lang="es-EC" sz="1600" b="1" u="none" dirty="0"/>
            <a:t> </a:t>
          </a:r>
          <a:endParaRPr lang="es-ES" sz="1600" dirty="0"/>
        </a:p>
      </dgm:t>
    </dgm:pt>
    <dgm:pt modelId="{EF2608BF-DCCB-45DD-B73F-7ECA82918611}" type="parTrans" cxnId="{ADDCAB06-4C13-4D8D-AF2C-4CAD6C3FF7F6}">
      <dgm:prSet/>
      <dgm:spPr/>
      <dgm:t>
        <a:bodyPr/>
        <a:lstStyle/>
        <a:p>
          <a:endParaRPr lang="es-ES" sz="2400"/>
        </a:p>
      </dgm:t>
    </dgm:pt>
    <dgm:pt modelId="{4F8C1D7D-B53C-4FB4-961D-704521BD7CF5}" type="sibTrans" cxnId="{ADDCAB06-4C13-4D8D-AF2C-4CAD6C3FF7F6}">
      <dgm:prSet/>
      <dgm:spPr/>
      <dgm:t>
        <a:bodyPr/>
        <a:lstStyle/>
        <a:p>
          <a:endParaRPr lang="es-ES" sz="2400"/>
        </a:p>
      </dgm:t>
    </dgm:pt>
    <dgm:pt modelId="{C41E4D53-8AC3-4419-A66A-3B7CEB49BFC5}" type="pres">
      <dgm:prSet presAssocID="{DA2052C1-EA11-4335-8BE7-7700B4E0CC2D}" presName="compositeShape" presStyleCnt="0">
        <dgm:presLayoutVars>
          <dgm:dir/>
          <dgm:resizeHandles/>
        </dgm:presLayoutVars>
      </dgm:prSet>
      <dgm:spPr/>
    </dgm:pt>
    <dgm:pt modelId="{3F084529-02C3-4C8F-AF4C-43424163E2F5}" type="pres">
      <dgm:prSet presAssocID="{DA2052C1-EA11-4335-8BE7-7700B4E0CC2D}" presName="pyramid" presStyleLbl="node1" presStyleIdx="0" presStyleCnt="1" custScaleX="142986"/>
      <dgm:spPr/>
    </dgm:pt>
    <dgm:pt modelId="{1B2BB7B5-8B25-4C9F-B73B-A776EA3B1049}" type="pres">
      <dgm:prSet presAssocID="{DA2052C1-EA11-4335-8BE7-7700B4E0CC2D}" presName="theList" presStyleCnt="0"/>
      <dgm:spPr/>
    </dgm:pt>
    <dgm:pt modelId="{683CFFDA-38ED-42E7-B37E-F867CA702C18}" type="pres">
      <dgm:prSet presAssocID="{1DB001AB-4737-4DB7-957E-06C3434DDE3F}" presName="aNode" presStyleLbl="fgAcc1" presStyleIdx="0" presStyleCnt="3" custScaleX="217507">
        <dgm:presLayoutVars>
          <dgm:bulletEnabled val="1"/>
        </dgm:presLayoutVars>
      </dgm:prSet>
      <dgm:spPr/>
    </dgm:pt>
    <dgm:pt modelId="{95C3D0F0-4CB7-4425-9C4A-8053A4D2CFAE}" type="pres">
      <dgm:prSet presAssocID="{1DB001AB-4737-4DB7-957E-06C3434DDE3F}" presName="aSpace" presStyleCnt="0"/>
      <dgm:spPr/>
    </dgm:pt>
    <dgm:pt modelId="{3C3A58B1-4BFC-4BC7-BE9F-B791E04E73AD}" type="pres">
      <dgm:prSet presAssocID="{2B9479D1-ABA6-41DD-AD63-5C47AE43BCE0}" presName="aNode" presStyleLbl="fgAcc1" presStyleIdx="1" presStyleCnt="3" custScaleX="217507">
        <dgm:presLayoutVars>
          <dgm:bulletEnabled val="1"/>
        </dgm:presLayoutVars>
      </dgm:prSet>
      <dgm:spPr/>
    </dgm:pt>
    <dgm:pt modelId="{E8225F10-3DD0-4E46-B2E4-DEE3D9443FE4}" type="pres">
      <dgm:prSet presAssocID="{2B9479D1-ABA6-41DD-AD63-5C47AE43BCE0}" presName="aSpace" presStyleCnt="0"/>
      <dgm:spPr/>
    </dgm:pt>
    <dgm:pt modelId="{128F63F4-17B6-4605-931F-4529B3C5A24B}" type="pres">
      <dgm:prSet presAssocID="{FE95E2FA-4011-4B09-949A-B5E5C0914646}" presName="aNode" presStyleLbl="fgAcc1" presStyleIdx="2" presStyleCnt="3" custScaleX="218903">
        <dgm:presLayoutVars>
          <dgm:bulletEnabled val="1"/>
        </dgm:presLayoutVars>
      </dgm:prSet>
      <dgm:spPr/>
    </dgm:pt>
    <dgm:pt modelId="{19C9EBD5-A978-43A2-ABBF-68B01D9C68CB}" type="pres">
      <dgm:prSet presAssocID="{FE95E2FA-4011-4B09-949A-B5E5C0914646}" presName="aSpace" presStyleCnt="0"/>
      <dgm:spPr/>
    </dgm:pt>
  </dgm:ptLst>
  <dgm:cxnLst>
    <dgm:cxn modelId="{ADDCAB06-4C13-4D8D-AF2C-4CAD6C3FF7F6}" srcId="{DA2052C1-EA11-4335-8BE7-7700B4E0CC2D}" destId="{FE95E2FA-4011-4B09-949A-B5E5C0914646}" srcOrd="2" destOrd="0" parTransId="{EF2608BF-DCCB-45DD-B73F-7ECA82918611}" sibTransId="{4F8C1D7D-B53C-4FB4-961D-704521BD7CF5}"/>
    <dgm:cxn modelId="{28595D0D-B642-4044-BB55-4F18675E1A32}" srcId="{DA2052C1-EA11-4335-8BE7-7700B4E0CC2D}" destId="{2B9479D1-ABA6-41DD-AD63-5C47AE43BCE0}" srcOrd="1" destOrd="0" parTransId="{135C5E1B-97BA-4FD8-80CF-49AC46ACB2B3}" sibTransId="{3FB0D847-04C4-4525-A34A-1172548981ED}"/>
    <dgm:cxn modelId="{CF978930-C5A6-49B2-B7E0-D5EFE0F2C3FC}" srcId="{DA2052C1-EA11-4335-8BE7-7700B4E0CC2D}" destId="{1DB001AB-4737-4DB7-957E-06C3434DDE3F}" srcOrd="0" destOrd="0" parTransId="{8E68E213-4AE2-4C92-9146-BAD08FD8EEEB}" sibTransId="{71BD17B6-0C60-4627-B299-21D284C5B4AE}"/>
    <dgm:cxn modelId="{613FF353-9BD6-4097-A9E3-C776B23B4539}" type="presOf" srcId="{2B9479D1-ABA6-41DD-AD63-5C47AE43BCE0}" destId="{3C3A58B1-4BFC-4BC7-BE9F-B791E04E73AD}" srcOrd="0" destOrd="0" presId="urn:microsoft.com/office/officeart/2005/8/layout/pyramid2"/>
    <dgm:cxn modelId="{8B04F29A-3D63-4470-BF61-2C5FFE369646}" type="presOf" srcId="{FE95E2FA-4011-4B09-949A-B5E5C0914646}" destId="{128F63F4-17B6-4605-931F-4529B3C5A24B}" srcOrd="0" destOrd="0" presId="urn:microsoft.com/office/officeart/2005/8/layout/pyramid2"/>
    <dgm:cxn modelId="{6718C0CB-6527-4A48-8E57-B789C3DF2E86}" type="presOf" srcId="{1DB001AB-4737-4DB7-957E-06C3434DDE3F}" destId="{683CFFDA-38ED-42E7-B37E-F867CA702C18}" srcOrd="0" destOrd="0" presId="urn:microsoft.com/office/officeart/2005/8/layout/pyramid2"/>
    <dgm:cxn modelId="{5C6955CC-B6EC-49EE-BE25-FF4B6C9AFDBF}" type="presOf" srcId="{DA2052C1-EA11-4335-8BE7-7700B4E0CC2D}" destId="{C41E4D53-8AC3-4419-A66A-3B7CEB49BFC5}" srcOrd="0" destOrd="0" presId="urn:microsoft.com/office/officeart/2005/8/layout/pyramid2"/>
    <dgm:cxn modelId="{CFB49EB7-3182-4B17-BA23-0498C7D66716}" type="presParOf" srcId="{C41E4D53-8AC3-4419-A66A-3B7CEB49BFC5}" destId="{3F084529-02C3-4C8F-AF4C-43424163E2F5}" srcOrd="0" destOrd="0" presId="urn:microsoft.com/office/officeart/2005/8/layout/pyramid2"/>
    <dgm:cxn modelId="{FF1864A7-4E84-473C-AB93-0979C9F48AA0}" type="presParOf" srcId="{C41E4D53-8AC3-4419-A66A-3B7CEB49BFC5}" destId="{1B2BB7B5-8B25-4C9F-B73B-A776EA3B1049}" srcOrd="1" destOrd="0" presId="urn:microsoft.com/office/officeart/2005/8/layout/pyramid2"/>
    <dgm:cxn modelId="{A8B2A517-7E9E-4C21-B84E-3760A9C3E5D4}" type="presParOf" srcId="{1B2BB7B5-8B25-4C9F-B73B-A776EA3B1049}" destId="{683CFFDA-38ED-42E7-B37E-F867CA702C18}" srcOrd="0" destOrd="0" presId="urn:microsoft.com/office/officeart/2005/8/layout/pyramid2"/>
    <dgm:cxn modelId="{E485CE73-C383-4F35-9846-3264F6024AF3}" type="presParOf" srcId="{1B2BB7B5-8B25-4C9F-B73B-A776EA3B1049}" destId="{95C3D0F0-4CB7-4425-9C4A-8053A4D2CFAE}" srcOrd="1" destOrd="0" presId="urn:microsoft.com/office/officeart/2005/8/layout/pyramid2"/>
    <dgm:cxn modelId="{2228D07C-3551-4963-8CB8-597BE8FE5264}" type="presParOf" srcId="{1B2BB7B5-8B25-4C9F-B73B-A776EA3B1049}" destId="{3C3A58B1-4BFC-4BC7-BE9F-B791E04E73AD}" srcOrd="2" destOrd="0" presId="urn:microsoft.com/office/officeart/2005/8/layout/pyramid2"/>
    <dgm:cxn modelId="{B5D5A530-4951-46DC-A13E-612E59716C60}" type="presParOf" srcId="{1B2BB7B5-8B25-4C9F-B73B-A776EA3B1049}" destId="{E8225F10-3DD0-4E46-B2E4-DEE3D9443FE4}" srcOrd="3" destOrd="0" presId="urn:microsoft.com/office/officeart/2005/8/layout/pyramid2"/>
    <dgm:cxn modelId="{2D7C1ECD-5331-48CF-A119-BDD37C308D33}" type="presParOf" srcId="{1B2BB7B5-8B25-4C9F-B73B-A776EA3B1049}" destId="{128F63F4-17B6-4605-931F-4529B3C5A24B}" srcOrd="4" destOrd="0" presId="urn:microsoft.com/office/officeart/2005/8/layout/pyramid2"/>
    <dgm:cxn modelId="{F9AF4C2F-5596-4C53-8218-69D8C79E2587}" type="presParOf" srcId="{1B2BB7B5-8B25-4C9F-B73B-A776EA3B1049}" destId="{19C9EBD5-A978-43A2-ABBF-68B01D9C68CB}"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F0DBF6-14E6-4A8A-9F49-17939D6BAC79}" type="doc">
      <dgm:prSet loTypeId="urn:microsoft.com/office/officeart/2005/8/layout/pyramid2" loCatId="pyramid" qsTypeId="urn:microsoft.com/office/officeart/2005/8/quickstyle/simple1" qsCatId="simple" csTypeId="urn:microsoft.com/office/officeart/2005/8/colors/colorful3" csCatId="colorful" phldr="1"/>
      <dgm:spPr/>
    </dgm:pt>
    <dgm:pt modelId="{07A53E5C-A028-49A5-A35A-46B204887D9B}">
      <dgm:prSet phldrT="[Texto]" custT="1"/>
      <dgm:spPr/>
      <dgm:t>
        <a:bodyPr/>
        <a:lstStyle/>
        <a:p>
          <a:r>
            <a:rPr lang="es-EC" sz="1200" dirty="0"/>
            <a:t>La sostenibilidad social que maneja  Puerto Quito está encaminada al desarrollo de la población puesto que existe equilibrio entre los Recursos Atractivos Turísticos existentes en la zona y los habitantes del cantón, es por esta razón que la comunidad posee mejor actitud y satisfacción de vida debido al incremento de beneficios sociales provenientes de la actividad turística, además,  las asociaciones que se forman son una muestra clara de organización de las comunidades con el apoyo conjunto del GADM de Puerto Quito</a:t>
          </a:r>
          <a:endParaRPr lang="es-ES" sz="1200" dirty="0"/>
        </a:p>
      </dgm:t>
    </dgm:pt>
    <dgm:pt modelId="{64061ABF-12EB-4B2C-8E8F-F87ACC209645}" type="parTrans" cxnId="{DEA720F1-018E-4657-B46A-2AA10EDE90AB}">
      <dgm:prSet/>
      <dgm:spPr/>
      <dgm:t>
        <a:bodyPr/>
        <a:lstStyle/>
        <a:p>
          <a:endParaRPr lang="es-ES" sz="4000"/>
        </a:p>
      </dgm:t>
    </dgm:pt>
    <dgm:pt modelId="{6522B143-4096-4F10-AD2E-EB7B02844672}" type="sibTrans" cxnId="{DEA720F1-018E-4657-B46A-2AA10EDE90AB}">
      <dgm:prSet/>
      <dgm:spPr/>
      <dgm:t>
        <a:bodyPr/>
        <a:lstStyle/>
        <a:p>
          <a:endParaRPr lang="es-ES" sz="4000"/>
        </a:p>
      </dgm:t>
    </dgm:pt>
    <dgm:pt modelId="{1F837E97-C754-47FB-B068-EAC34AC908C6}">
      <dgm:prSet phldrT="[Texto]" custT="1"/>
      <dgm:spPr/>
      <dgm:t>
        <a:bodyPr/>
        <a:lstStyle/>
        <a:p>
          <a:r>
            <a:rPr lang="es-EC" sz="1200" dirty="0"/>
            <a:t>La sostenibilidad Económica va en desarrollo, puesto que las comunidades muestran predisposición a capacitaciones que permitan llevar un control de ingresos y de gastos provenientes de la actividad turística, de esta manera vincularse con el mercado turístico, en consecuencia lograr una distribución equitativa de las ganancias  a los socios y beneficiarios.</a:t>
          </a:r>
          <a:endParaRPr lang="es-ES" sz="1200" dirty="0"/>
        </a:p>
      </dgm:t>
    </dgm:pt>
    <dgm:pt modelId="{652E8094-032B-4253-85C8-210F37CA953C}" type="parTrans" cxnId="{537E1CC6-E754-4C09-BD90-4ACD9C7441B7}">
      <dgm:prSet/>
      <dgm:spPr/>
      <dgm:t>
        <a:bodyPr/>
        <a:lstStyle/>
        <a:p>
          <a:endParaRPr lang="es-ES" sz="4000"/>
        </a:p>
      </dgm:t>
    </dgm:pt>
    <dgm:pt modelId="{3AB0EDD3-9636-4FE6-AC33-DD6A6EB14305}" type="sibTrans" cxnId="{537E1CC6-E754-4C09-BD90-4ACD9C7441B7}">
      <dgm:prSet/>
      <dgm:spPr/>
      <dgm:t>
        <a:bodyPr/>
        <a:lstStyle/>
        <a:p>
          <a:endParaRPr lang="es-ES" sz="4000"/>
        </a:p>
      </dgm:t>
    </dgm:pt>
    <dgm:pt modelId="{B75333A0-9BA9-4F57-9813-A9B3E74DCFED}">
      <dgm:prSet phldrT="[Texto]" custT="1"/>
      <dgm:spPr/>
      <dgm:t>
        <a:bodyPr/>
        <a:lstStyle/>
        <a:p>
          <a:r>
            <a:rPr lang="es-EC" sz="1200" dirty="0"/>
            <a:t>La sostenibilidad Ambiental requiere de capacitación dirigida a todos los habitantes del cantón dando énfasis a los operadores turísticos, tanto en la educación  como en la interpretación ambiental.</a:t>
          </a:r>
          <a:endParaRPr lang="es-ES" sz="1200" dirty="0"/>
        </a:p>
      </dgm:t>
    </dgm:pt>
    <dgm:pt modelId="{9A5C02ED-8907-4613-8F93-2AA3ACC2CAC9}" type="parTrans" cxnId="{E8B5720A-74F1-45BB-852E-5469A01AB95C}">
      <dgm:prSet/>
      <dgm:spPr/>
      <dgm:t>
        <a:bodyPr/>
        <a:lstStyle/>
        <a:p>
          <a:endParaRPr lang="es-ES" sz="4000"/>
        </a:p>
      </dgm:t>
    </dgm:pt>
    <dgm:pt modelId="{02E5A112-C765-472D-8FC6-BE1ADC391A14}" type="sibTrans" cxnId="{E8B5720A-74F1-45BB-852E-5469A01AB95C}">
      <dgm:prSet/>
      <dgm:spPr/>
      <dgm:t>
        <a:bodyPr/>
        <a:lstStyle/>
        <a:p>
          <a:endParaRPr lang="es-ES" sz="4000"/>
        </a:p>
      </dgm:t>
    </dgm:pt>
    <dgm:pt modelId="{546608ED-99B5-4006-A816-85BAB6EA7F7D}">
      <dgm:prSet custT="1"/>
      <dgm:spPr/>
      <dgm:t>
        <a:bodyPr/>
        <a:lstStyle/>
        <a:p>
          <a:r>
            <a:rPr lang="es-EC" sz="1200" dirty="0"/>
            <a:t>Las ordenanzas ambientales que aplica la municipalidad de Puerto Quito solo se han enfocado a cuencas y </a:t>
          </a:r>
          <a:r>
            <a:rPr lang="es-EC" sz="1200" dirty="0" err="1"/>
            <a:t>microcuencas</a:t>
          </a:r>
          <a:r>
            <a:rPr lang="es-EC" sz="1200" dirty="0"/>
            <a:t> hidrográficas y la gestión de residuos; y en cuanto al recurso atractivo natural existe un desinterés por la aplicación de dichas normas ambientales.</a:t>
          </a:r>
          <a:endParaRPr lang="es-ES" sz="1200" dirty="0"/>
        </a:p>
      </dgm:t>
    </dgm:pt>
    <dgm:pt modelId="{0E551048-CE30-458C-8ADA-8CCC4972059A}" type="parTrans" cxnId="{C206F8AC-1832-444E-B5C0-6E85056C308A}">
      <dgm:prSet/>
      <dgm:spPr/>
      <dgm:t>
        <a:bodyPr/>
        <a:lstStyle/>
        <a:p>
          <a:endParaRPr lang="es-ES" sz="4000"/>
        </a:p>
      </dgm:t>
    </dgm:pt>
    <dgm:pt modelId="{468C5619-BBBB-4D23-87D1-82F8EDEAAEAF}" type="sibTrans" cxnId="{C206F8AC-1832-444E-B5C0-6E85056C308A}">
      <dgm:prSet/>
      <dgm:spPr/>
      <dgm:t>
        <a:bodyPr/>
        <a:lstStyle/>
        <a:p>
          <a:endParaRPr lang="es-ES" sz="4000"/>
        </a:p>
      </dgm:t>
    </dgm:pt>
    <dgm:pt modelId="{E5D953DA-39E5-4DFC-B989-5A9D3F2F7199}">
      <dgm:prSet custT="1"/>
      <dgm:spPr/>
      <dgm:t>
        <a:bodyPr/>
        <a:lstStyle/>
        <a:p>
          <a:r>
            <a:rPr lang="es-EC" sz="1200" dirty="0"/>
            <a:t>El control de registro de viajeros visitantes  del Cantón Puerto Quito no se evidencia, por lo que dificulta poseer una información fidedigna sobre la afluencia de viajeros visitantes que ingresan a los atractivos turísticos de los diferentes recursos atractivos naturales.</a:t>
          </a:r>
          <a:endParaRPr lang="es-ES" sz="1200" dirty="0"/>
        </a:p>
      </dgm:t>
    </dgm:pt>
    <dgm:pt modelId="{50FBD492-F15A-473A-835E-4E5C30898AA1}" type="parTrans" cxnId="{8F21236D-1D23-4525-A7D6-4A06757BFD8A}">
      <dgm:prSet/>
      <dgm:spPr/>
      <dgm:t>
        <a:bodyPr/>
        <a:lstStyle/>
        <a:p>
          <a:endParaRPr lang="es-ES" sz="4000"/>
        </a:p>
      </dgm:t>
    </dgm:pt>
    <dgm:pt modelId="{B2D870D0-BB4E-4DD4-BFA6-5FD4A3DE1734}" type="sibTrans" cxnId="{8F21236D-1D23-4525-A7D6-4A06757BFD8A}">
      <dgm:prSet/>
      <dgm:spPr/>
      <dgm:t>
        <a:bodyPr/>
        <a:lstStyle/>
        <a:p>
          <a:endParaRPr lang="es-ES" sz="4000"/>
        </a:p>
      </dgm:t>
    </dgm:pt>
    <dgm:pt modelId="{27141160-BF57-462C-9462-55F44E7361E4}">
      <dgm:prSet custT="1"/>
      <dgm:spPr/>
      <dgm:t>
        <a:bodyPr/>
        <a:lstStyle/>
        <a:p>
          <a:r>
            <a:rPr lang="es-EC" sz="1600" dirty="0"/>
            <a:t>El centro de información turística no cuenta con las herramientas necesarias para el monitoreo de capacidad de carga turística en cada recurso atractivo natural.</a:t>
          </a:r>
          <a:endParaRPr lang="es-ES" sz="1600" dirty="0"/>
        </a:p>
      </dgm:t>
    </dgm:pt>
    <dgm:pt modelId="{F70EDA55-F0C2-4955-ADDD-C08266F197C3}" type="parTrans" cxnId="{78866A14-EF20-40F3-B994-A0917ED505A1}">
      <dgm:prSet/>
      <dgm:spPr/>
      <dgm:t>
        <a:bodyPr/>
        <a:lstStyle/>
        <a:p>
          <a:endParaRPr lang="es-ES" sz="4000"/>
        </a:p>
      </dgm:t>
    </dgm:pt>
    <dgm:pt modelId="{6C4AEE53-AA6A-4981-B2A3-88DB69D2B469}" type="sibTrans" cxnId="{78866A14-EF20-40F3-B994-A0917ED505A1}">
      <dgm:prSet/>
      <dgm:spPr/>
      <dgm:t>
        <a:bodyPr/>
        <a:lstStyle/>
        <a:p>
          <a:endParaRPr lang="es-ES" sz="4000"/>
        </a:p>
      </dgm:t>
    </dgm:pt>
    <dgm:pt modelId="{4A8F068A-F1EC-44BE-8E42-ABE8E13F1394}" type="pres">
      <dgm:prSet presAssocID="{55F0DBF6-14E6-4A8A-9F49-17939D6BAC79}" presName="compositeShape" presStyleCnt="0">
        <dgm:presLayoutVars>
          <dgm:dir/>
          <dgm:resizeHandles/>
        </dgm:presLayoutVars>
      </dgm:prSet>
      <dgm:spPr/>
    </dgm:pt>
    <dgm:pt modelId="{7657E05B-64F9-4BCA-9CD0-B2B2B30AC4A4}" type="pres">
      <dgm:prSet presAssocID="{55F0DBF6-14E6-4A8A-9F49-17939D6BAC79}" presName="pyramid" presStyleLbl="node1" presStyleIdx="0" presStyleCnt="1"/>
      <dgm:spPr/>
    </dgm:pt>
    <dgm:pt modelId="{51FBF72C-1389-4A88-AFC5-2D45763B0004}" type="pres">
      <dgm:prSet presAssocID="{55F0DBF6-14E6-4A8A-9F49-17939D6BAC79}" presName="theList" presStyleCnt="0"/>
      <dgm:spPr/>
    </dgm:pt>
    <dgm:pt modelId="{6B3B787B-A7CF-4A62-AFE7-3090762A13FA}" type="pres">
      <dgm:prSet presAssocID="{07A53E5C-A028-49A5-A35A-46B204887D9B}" presName="aNode" presStyleLbl="fgAcc1" presStyleIdx="0" presStyleCnt="6" custScaleX="189751" custScaleY="440132">
        <dgm:presLayoutVars>
          <dgm:bulletEnabled val="1"/>
        </dgm:presLayoutVars>
      </dgm:prSet>
      <dgm:spPr/>
    </dgm:pt>
    <dgm:pt modelId="{F381A27D-CB87-4EFD-AA27-5D979CAAC86A}" type="pres">
      <dgm:prSet presAssocID="{07A53E5C-A028-49A5-A35A-46B204887D9B}" presName="aSpace" presStyleCnt="0"/>
      <dgm:spPr/>
    </dgm:pt>
    <dgm:pt modelId="{1A3A3801-3C38-4D55-8DAC-C0730B102CA8}" type="pres">
      <dgm:prSet presAssocID="{1F837E97-C754-47FB-B068-EAC34AC908C6}" presName="aNode" presStyleLbl="fgAcc1" presStyleIdx="1" presStyleCnt="6" custScaleX="189751" custScaleY="332065">
        <dgm:presLayoutVars>
          <dgm:bulletEnabled val="1"/>
        </dgm:presLayoutVars>
      </dgm:prSet>
      <dgm:spPr/>
    </dgm:pt>
    <dgm:pt modelId="{F73BA4A8-FFA0-46C2-843C-8BB2CD4EB08E}" type="pres">
      <dgm:prSet presAssocID="{1F837E97-C754-47FB-B068-EAC34AC908C6}" presName="aSpace" presStyleCnt="0"/>
      <dgm:spPr/>
    </dgm:pt>
    <dgm:pt modelId="{A53C6DA9-8D03-4DB4-936F-DCBB09EEDB00}" type="pres">
      <dgm:prSet presAssocID="{B75333A0-9BA9-4F57-9813-A9B3E74DCFED}" presName="aNode" presStyleLbl="fgAcc1" presStyleIdx="2" presStyleCnt="6" custScaleX="189751" custScaleY="264339">
        <dgm:presLayoutVars>
          <dgm:bulletEnabled val="1"/>
        </dgm:presLayoutVars>
      </dgm:prSet>
      <dgm:spPr/>
    </dgm:pt>
    <dgm:pt modelId="{7A240242-EED4-47D8-8A71-CCB1D4ED799C}" type="pres">
      <dgm:prSet presAssocID="{B75333A0-9BA9-4F57-9813-A9B3E74DCFED}" presName="aSpace" presStyleCnt="0"/>
      <dgm:spPr/>
    </dgm:pt>
    <dgm:pt modelId="{88CD1DB3-FC67-45BA-B0F4-9A82C09E3101}" type="pres">
      <dgm:prSet presAssocID="{E5D953DA-39E5-4DFC-B989-5A9D3F2F7199}" presName="aNode" presStyleLbl="fgAcc1" presStyleIdx="3" presStyleCnt="6" custScaleX="189751" custScaleY="335056">
        <dgm:presLayoutVars>
          <dgm:bulletEnabled val="1"/>
        </dgm:presLayoutVars>
      </dgm:prSet>
      <dgm:spPr/>
    </dgm:pt>
    <dgm:pt modelId="{20A40857-9E75-4D17-840E-C63013BD02F5}" type="pres">
      <dgm:prSet presAssocID="{E5D953DA-39E5-4DFC-B989-5A9D3F2F7199}" presName="aSpace" presStyleCnt="0"/>
      <dgm:spPr/>
    </dgm:pt>
    <dgm:pt modelId="{17A4A9F7-D871-4B63-BC9B-959E4CCE0063}" type="pres">
      <dgm:prSet presAssocID="{546608ED-99B5-4006-A816-85BAB6EA7F7D}" presName="aNode" presStyleLbl="fgAcc1" presStyleIdx="4" presStyleCnt="6" custScaleX="189751" custScaleY="351489">
        <dgm:presLayoutVars>
          <dgm:bulletEnabled val="1"/>
        </dgm:presLayoutVars>
      </dgm:prSet>
      <dgm:spPr/>
    </dgm:pt>
    <dgm:pt modelId="{E51D1B73-4519-4248-BCF6-33469A95A6AA}" type="pres">
      <dgm:prSet presAssocID="{546608ED-99B5-4006-A816-85BAB6EA7F7D}" presName="aSpace" presStyleCnt="0"/>
      <dgm:spPr/>
    </dgm:pt>
    <dgm:pt modelId="{BAD7A037-57DD-43CF-8A29-0675E1E6D5CC}" type="pres">
      <dgm:prSet presAssocID="{27141160-BF57-462C-9462-55F44E7361E4}" presName="aNode" presStyleLbl="fgAcc1" presStyleIdx="5" presStyleCnt="6" custScaleX="189751" custScaleY="256698">
        <dgm:presLayoutVars>
          <dgm:bulletEnabled val="1"/>
        </dgm:presLayoutVars>
      </dgm:prSet>
      <dgm:spPr/>
    </dgm:pt>
    <dgm:pt modelId="{6F9788D5-6A64-4CA4-934B-D9E054AB36CA}" type="pres">
      <dgm:prSet presAssocID="{27141160-BF57-462C-9462-55F44E7361E4}" presName="aSpace" presStyleCnt="0"/>
      <dgm:spPr/>
    </dgm:pt>
  </dgm:ptLst>
  <dgm:cxnLst>
    <dgm:cxn modelId="{E8B5720A-74F1-45BB-852E-5469A01AB95C}" srcId="{55F0DBF6-14E6-4A8A-9F49-17939D6BAC79}" destId="{B75333A0-9BA9-4F57-9813-A9B3E74DCFED}" srcOrd="2" destOrd="0" parTransId="{9A5C02ED-8907-4613-8F93-2AA3ACC2CAC9}" sibTransId="{02E5A112-C765-472D-8FC6-BE1ADC391A14}"/>
    <dgm:cxn modelId="{E21B720F-8556-4636-B0E6-DFE79EE8BA11}" type="presOf" srcId="{E5D953DA-39E5-4DFC-B989-5A9D3F2F7199}" destId="{88CD1DB3-FC67-45BA-B0F4-9A82C09E3101}" srcOrd="0" destOrd="0" presId="urn:microsoft.com/office/officeart/2005/8/layout/pyramid2"/>
    <dgm:cxn modelId="{78866A14-EF20-40F3-B994-A0917ED505A1}" srcId="{55F0DBF6-14E6-4A8A-9F49-17939D6BAC79}" destId="{27141160-BF57-462C-9462-55F44E7361E4}" srcOrd="5" destOrd="0" parTransId="{F70EDA55-F0C2-4955-ADDD-C08266F197C3}" sibTransId="{6C4AEE53-AA6A-4981-B2A3-88DB69D2B469}"/>
    <dgm:cxn modelId="{C5465A17-41D4-4D5F-B1F7-A3794D7B80E2}" type="presOf" srcId="{B75333A0-9BA9-4F57-9813-A9B3E74DCFED}" destId="{A53C6DA9-8D03-4DB4-936F-DCBB09EEDB00}" srcOrd="0" destOrd="0" presId="urn:microsoft.com/office/officeart/2005/8/layout/pyramid2"/>
    <dgm:cxn modelId="{98532E2E-CD18-4FB6-A9DB-B8661282D943}" type="presOf" srcId="{1F837E97-C754-47FB-B068-EAC34AC908C6}" destId="{1A3A3801-3C38-4D55-8DAC-C0730B102CA8}" srcOrd="0" destOrd="0" presId="urn:microsoft.com/office/officeart/2005/8/layout/pyramid2"/>
    <dgm:cxn modelId="{2F961643-5995-444B-85B2-0C6AD3C9DD8F}" type="presOf" srcId="{546608ED-99B5-4006-A816-85BAB6EA7F7D}" destId="{17A4A9F7-D871-4B63-BC9B-959E4CCE0063}" srcOrd="0" destOrd="0" presId="urn:microsoft.com/office/officeart/2005/8/layout/pyramid2"/>
    <dgm:cxn modelId="{8F21236D-1D23-4525-A7D6-4A06757BFD8A}" srcId="{55F0DBF6-14E6-4A8A-9F49-17939D6BAC79}" destId="{E5D953DA-39E5-4DFC-B989-5A9D3F2F7199}" srcOrd="3" destOrd="0" parTransId="{50FBD492-F15A-473A-835E-4E5C30898AA1}" sibTransId="{B2D870D0-BB4E-4DD4-BFA6-5FD4A3DE1734}"/>
    <dgm:cxn modelId="{ED6F9F4F-4348-4AFE-B695-2FC37EA8C25F}" type="presOf" srcId="{07A53E5C-A028-49A5-A35A-46B204887D9B}" destId="{6B3B787B-A7CF-4A62-AFE7-3090762A13FA}" srcOrd="0" destOrd="0" presId="urn:microsoft.com/office/officeart/2005/8/layout/pyramid2"/>
    <dgm:cxn modelId="{F09738AC-27B9-4F3D-B212-516D084951B3}" type="presOf" srcId="{55F0DBF6-14E6-4A8A-9F49-17939D6BAC79}" destId="{4A8F068A-F1EC-44BE-8E42-ABE8E13F1394}" srcOrd="0" destOrd="0" presId="urn:microsoft.com/office/officeart/2005/8/layout/pyramid2"/>
    <dgm:cxn modelId="{C206F8AC-1832-444E-B5C0-6E85056C308A}" srcId="{55F0DBF6-14E6-4A8A-9F49-17939D6BAC79}" destId="{546608ED-99B5-4006-A816-85BAB6EA7F7D}" srcOrd="4" destOrd="0" parTransId="{0E551048-CE30-458C-8ADA-8CCC4972059A}" sibTransId="{468C5619-BBBB-4D23-87D1-82F8EDEAAEAF}"/>
    <dgm:cxn modelId="{537E1CC6-E754-4C09-BD90-4ACD9C7441B7}" srcId="{55F0DBF6-14E6-4A8A-9F49-17939D6BAC79}" destId="{1F837E97-C754-47FB-B068-EAC34AC908C6}" srcOrd="1" destOrd="0" parTransId="{652E8094-032B-4253-85C8-210F37CA953C}" sibTransId="{3AB0EDD3-9636-4FE6-AC33-DD6A6EB14305}"/>
    <dgm:cxn modelId="{17A0E1D9-A394-4186-8BD3-E7D7F195878A}" type="presOf" srcId="{27141160-BF57-462C-9462-55F44E7361E4}" destId="{BAD7A037-57DD-43CF-8A29-0675E1E6D5CC}" srcOrd="0" destOrd="0" presId="urn:microsoft.com/office/officeart/2005/8/layout/pyramid2"/>
    <dgm:cxn modelId="{DEA720F1-018E-4657-B46A-2AA10EDE90AB}" srcId="{55F0DBF6-14E6-4A8A-9F49-17939D6BAC79}" destId="{07A53E5C-A028-49A5-A35A-46B204887D9B}" srcOrd="0" destOrd="0" parTransId="{64061ABF-12EB-4B2C-8E8F-F87ACC209645}" sibTransId="{6522B143-4096-4F10-AD2E-EB7B02844672}"/>
    <dgm:cxn modelId="{A1D21D35-0DE0-4706-984A-3371EBA9B586}" type="presParOf" srcId="{4A8F068A-F1EC-44BE-8E42-ABE8E13F1394}" destId="{7657E05B-64F9-4BCA-9CD0-B2B2B30AC4A4}" srcOrd="0" destOrd="0" presId="urn:microsoft.com/office/officeart/2005/8/layout/pyramid2"/>
    <dgm:cxn modelId="{AE5825D7-8BBC-4029-B4A6-B12EE4D0C0CF}" type="presParOf" srcId="{4A8F068A-F1EC-44BE-8E42-ABE8E13F1394}" destId="{51FBF72C-1389-4A88-AFC5-2D45763B0004}" srcOrd="1" destOrd="0" presId="urn:microsoft.com/office/officeart/2005/8/layout/pyramid2"/>
    <dgm:cxn modelId="{3AC5792A-DE7E-4044-BB42-FBD21B258B8F}" type="presParOf" srcId="{51FBF72C-1389-4A88-AFC5-2D45763B0004}" destId="{6B3B787B-A7CF-4A62-AFE7-3090762A13FA}" srcOrd="0" destOrd="0" presId="urn:microsoft.com/office/officeart/2005/8/layout/pyramid2"/>
    <dgm:cxn modelId="{C3C36883-43F1-4757-9F98-511CEFEABD7B}" type="presParOf" srcId="{51FBF72C-1389-4A88-AFC5-2D45763B0004}" destId="{F381A27D-CB87-4EFD-AA27-5D979CAAC86A}" srcOrd="1" destOrd="0" presId="urn:microsoft.com/office/officeart/2005/8/layout/pyramid2"/>
    <dgm:cxn modelId="{BC96E1D9-56BD-4006-912E-90025002FF50}" type="presParOf" srcId="{51FBF72C-1389-4A88-AFC5-2D45763B0004}" destId="{1A3A3801-3C38-4D55-8DAC-C0730B102CA8}" srcOrd="2" destOrd="0" presId="urn:microsoft.com/office/officeart/2005/8/layout/pyramid2"/>
    <dgm:cxn modelId="{493E1C47-43DC-4FCC-B6E2-BC6C56C8A592}" type="presParOf" srcId="{51FBF72C-1389-4A88-AFC5-2D45763B0004}" destId="{F73BA4A8-FFA0-46C2-843C-8BB2CD4EB08E}" srcOrd="3" destOrd="0" presId="urn:microsoft.com/office/officeart/2005/8/layout/pyramid2"/>
    <dgm:cxn modelId="{407F9AF1-6BF2-4352-B487-2A1DA525A679}" type="presParOf" srcId="{51FBF72C-1389-4A88-AFC5-2D45763B0004}" destId="{A53C6DA9-8D03-4DB4-936F-DCBB09EEDB00}" srcOrd="4" destOrd="0" presId="urn:microsoft.com/office/officeart/2005/8/layout/pyramid2"/>
    <dgm:cxn modelId="{3673B659-A357-4464-ACEC-C37A17845BC0}" type="presParOf" srcId="{51FBF72C-1389-4A88-AFC5-2D45763B0004}" destId="{7A240242-EED4-47D8-8A71-CCB1D4ED799C}" srcOrd="5" destOrd="0" presId="urn:microsoft.com/office/officeart/2005/8/layout/pyramid2"/>
    <dgm:cxn modelId="{5C93078F-FA25-4EEF-BE59-2A7EDF7DB4B4}" type="presParOf" srcId="{51FBF72C-1389-4A88-AFC5-2D45763B0004}" destId="{88CD1DB3-FC67-45BA-B0F4-9A82C09E3101}" srcOrd="6" destOrd="0" presId="urn:microsoft.com/office/officeart/2005/8/layout/pyramid2"/>
    <dgm:cxn modelId="{FB8214AB-3A08-4D72-B7E0-0AC3300034C2}" type="presParOf" srcId="{51FBF72C-1389-4A88-AFC5-2D45763B0004}" destId="{20A40857-9E75-4D17-840E-C63013BD02F5}" srcOrd="7" destOrd="0" presId="urn:microsoft.com/office/officeart/2005/8/layout/pyramid2"/>
    <dgm:cxn modelId="{40CD6331-BBF0-4417-8335-8DDFBCF5C90B}" type="presParOf" srcId="{51FBF72C-1389-4A88-AFC5-2D45763B0004}" destId="{17A4A9F7-D871-4B63-BC9B-959E4CCE0063}" srcOrd="8" destOrd="0" presId="urn:microsoft.com/office/officeart/2005/8/layout/pyramid2"/>
    <dgm:cxn modelId="{E7013602-7B8D-4E8F-B206-201C076446BA}" type="presParOf" srcId="{51FBF72C-1389-4A88-AFC5-2D45763B0004}" destId="{E51D1B73-4519-4248-BCF6-33469A95A6AA}" srcOrd="9" destOrd="0" presId="urn:microsoft.com/office/officeart/2005/8/layout/pyramid2"/>
    <dgm:cxn modelId="{12C1FE8F-4CA5-4B11-B170-B5F39DB601C3}" type="presParOf" srcId="{51FBF72C-1389-4A88-AFC5-2D45763B0004}" destId="{BAD7A037-57DD-43CF-8A29-0675E1E6D5CC}" srcOrd="10" destOrd="0" presId="urn:microsoft.com/office/officeart/2005/8/layout/pyramid2"/>
    <dgm:cxn modelId="{BBD146E6-6661-4675-8AB7-33AEED8BE54C}" type="presParOf" srcId="{51FBF72C-1389-4A88-AFC5-2D45763B0004}" destId="{6F9788D5-6A64-4CA4-934B-D9E054AB36CA}"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659772-F013-4E54-8AC1-8A35AAF3A5B2}"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1D8711B7-A054-4A88-99A5-A76836399646}">
      <dgm:prSet phldrT="[Texto]" custT="1"/>
      <dgm:spPr/>
      <dgm:t>
        <a:bodyPr/>
        <a:lstStyle/>
        <a:p>
          <a:r>
            <a:rPr lang="es-EC" sz="1400" dirty="0"/>
            <a:t>En el aspecto social se ve la necesidad de formar organizaciones o asociaciones legalmente constituidas con el fin de obtener los beneficios de las actividades turísticas que estas ofrecen de la misma manera llevar una coordinación más formal con el GADM de Puerto Quito, a conveniencia de la comunidad y su desarrollo.</a:t>
          </a:r>
          <a:endParaRPr lang="es-ES" sz="1400" dirty="0"/>
        </a:p>
      </dgm:t>
    </dgm:pt>
    <dgm:pt modelId="{CF4FE9D1-8B2D-4653-945E-BD0982900B62}" type="parTrans" cxnId="{C561D07D-6049-451F-8A9F-D399C0C6C909}">
      <dgm:prSet/>
      <dgm:spPr/>
      <dgm:t>
        <a:bodyPr/>
        <a:lstStyle/>
        <a:p>
          <a:endParaRPr lang="es-ES" sz="1400">
            <a:solidFill>
              <a:schemeClr val="tx1">
                <a:lumMod val="85000"/>
                <a:lumOff val="15000"/>
              </a:schemeClr>
            </a:solidFill>
          </a:endParaRPr>
        </a:p>
      </dgm:t>
    </dgm:pt>
    <dgm:pt modelId="{56A11EC9-AF86-4EE5-A1FD-F7B222BFEF3C}" type="sibTrans" cxnId="{C561D07D-6049-451F-8A9F-D399C0C6C909}">
      <dgm:prSet/>
      <dgm:spPr/>
      <dgm:t>
        <a:bodyPr/>
        <a:lstStyle/>
        <a:p>
          <a:endParaRPr lang="es-ES" sz="1400">
            <a:solidFill>
              <a:schemeClr val="tx1">
                <a:lumMod val="85000"/>
                <a:lumOff val="15000"/>
              </a:schemeClr>
            </a:solidFill>
          </a:endParaRPr>
        </a:p>
      </dgm:t>
    </dgm:pt>
    <dgm:pt modelId="{3892F9F2-CED2-4398-A142-04561F7BD4E6}">
      <dgm:prSet phldrT="[Texto]" custT="1"/>
      <dgm:spPr/>
      <dgm:t>
        <a:bodyPr/>
        <a:lstStyle/>
        <a:p>
          <a:r>
            <a:rPr lang="es-EC" sz="1400" dirty="0"/>
            <a:t>En el ámbito Económico capacitaciones en contabilidad y estudio de mercado  por parte del GADM de Puerto Quito sería de gran utilidad para que los beneficiarios puedan llevar control de sus actividades y puedan tener estrategias para la oferta del mercado turístico.</a:t>
          </a:r>
          <a:endParaRPr lang="es-ES" sz="1400" dirty="0"/>
        </a:p>
      </dgm:t>
    </dgm:pt>
    <dgm:pt modelId="{2A53B3D0-BB0D-4E78-B88E-8F33460B4E20}" type="parTrans" cxnId="{68D59F9B-2FCA-4A4D-9C07-01983A34D789}">
      <dgm:prSet/>
      <dgm:spPr/>
      <dgm:t>
        <a:bodyPr/>
        <a:lstStyle/>
        <a:p>
          <a:endParaRPr lang="es-ES" sz="1400">
            <a:solidFill>
              <a:schemeClr val="tx1">
                <a:lumMod val="85000"/>
                <a:lumOff val="15000"/>
              </a:schemeClr>
            </a:solidFill>
          </a:endParaRPr>
        </a:p>
      </dgm:t>
    </dgm:pt>
    <dgm:pt modelId="{313B23A0-C165-45AD-B0A6-6B19E9858CF0}" type="sibTrans" cxnId="{68D59F9B-2FCA-4A4D-9C07-01983A34D789}">
      <dgm:prSet/>
      <dgm:spPr/>
      <dgm:t>
        <a:bodyPr/>
        <a:lstStyle/>
        <a:p>
          <a:endParaRPr lang="es-ES" sz="1400">
            <a:solidFill>
              <a:schemeClr val="tx1">
                <a:lumMod val="85000"/>
                <a:lumOff val="15000"/>
              </a:schemeClr>
            </a:solidFill>
          </a:endParaRPr>
        </a:p>
      </dgm:t>
    </dgm:pt>
    <dgm:pt modelId="{9F045C33-A4B8-455D-B6AD-9989C20A160F}">
      <dgm:prSet phldrT="[Texto]" custT="1"/>
      <dgm:spPr/>
      <dgm:t>
        <a:bodyPr/>
        <a:lstStyle/>
        <a:p>
          <a:r>
            <a:rPr lang="es-EC" sz="1400"/>
            <a:t>En el eje Ambiental aparte de regirse a una normativa ambiental vigente por parte de GADM de Puerto Quito,  debe tomar en consideración ordenanzas de conservación ambiental en los recursos atractivos naturales que posee, a fin de minimizar el impacto ambiental a través de un Plan de Gestión Turística mediante la implementación de señalización y señalética tanto en las vías como en el mismo Recurso Atractivo Natural, de manera que se implemente una mejor educación.</a:t>
          </a:r>
          <a:endParaRPr lang="es-ES" sz="1400" dirty="0"/>
        </a:p>
      </dgm:t>
    </dgm:pt>
    <dgm:pt modelId="{8C87F523-9F8A-4553-92B2-F5774DE52E7B}" type="parTrans" cxnId="{34BE4A21-1EFE-40E5-92F2-DA0D1F42562A}">
      <dgm:prSet/>
      <dgm:spPr/>
      <dgm:t>
        <a:bodyPr/>
        <a:lstStyle/>
        <a:p>
          <a:endParaRPr lang="es-ES" sz="1400">
            <a:solidFill>
              <a:schemeClr val="tx1">
                <a:lumMod val="85000"/>
                <a:lumOff val="15000"/>
              </a:schemeClr>
            </a:solidFill>
          </a:endParaRPr>
        </a:p>
      </dgm:t>
    </dgm:pt>
    <dgm:pt modelId="{E2DC722D-E1E5-4D9F-8382-B8E2680D0D9D}" type="sibTrans" cxnId="{34BE4A21-1EFE-40E5-92F2-DA0D1F42562A}">
      <dgm:prSet/>
      <dgm:spPr/>
      <dgm:t>
        <a:bodyPr/>
        <a:lstStyle/>
        <a:p>
          <a:endParaRPr lang="es-ES" sz="1400">
            <a:solidFill>
              <a:schemeClr val="tx1">
                <a:lumMod val="85000"/>
                <a:lumOff val="15000"/>
              </a:schemeClr>
            </a:solidFill>
          </a:endParaRPr>
        </a:p>
      </dgm:t>
    </dgm:pt>
    <dgm:pt modelId="{73156914-2D70-44BC-B4FA-F9EC831ACAC0}">
      <dgm:prSet phldrT="[Texto]" custT="1"/>
      <dgm:spPr/>
      <dgm:t>
        <a:bodyPr/>
        <a:lstStyle/>
        <a:p>
          <a:r>
            <a:rPr lang="es-EC" sz="1400" dirty="0"/>
            <a:t>Este proyecto de gestión ambiental establecerá  normas obligatorias sobre la capacidad de carga soportante en el recurso atractivo natural, con la ayuda de implementación de herramientas que faciliten el monitorio y por otro lado con un registro de ingreso y salida de viajeros visitantes realizado por cada operador turístico, asegurando la calidad de la visita y el entorno ambiental.  </a:t>
          </a:r>
          <a:endParaRPr lang="es-ES" sz="1400" dirty="0"/>
        </a:p>
      </dgm:t>
    </dgm:pt>
    <dgm:pt modelId="{790E542C-5B4C-4DE5-B6F1-A04CF39F3631}" type="parTrans" cxnId="{69255176-C440-41C9-BF6B-4369C878FF68}">
      <dgm:prSet/>
      <dgm:spPr/>
      <dgm:t>
        <a:bodyPr/>
        <a:lstStyle/>
        <a:p>
          <a:endParaRPr lang="es-ES" sz="1400">
            <a:solidFill>
              <a:schemeClr val="tx1">
                <a:lumMod val="85000"/>
                <a:lumOff val="15000"/>
              </a:schemeClr>
            </a:solidFill>
          </a:endParaRPr>
        </a:p>
      </dgm:t>
    </dgm:pt>
    <dgm:pt modelId="{5C42EAE7-7D8C-4AA4-B0F5-CEEAB77B0D5A}" type="sibTrans" cxnId="{69255176-C440-41C9-BF6B-4369C878FF68}">
      <dgm:prSet/>
      <dgm:spPr/>
      <dgm:t>
        <a:bodyPr/>
        <a:lstStyle/>
        <a:p>
          <a:endParaRPr lang="es-ES" sz="1400">
            <a:solidFill>
              <a:schemeClr val="tx1">
                <a:lumMod val="85000"/>
                <a:lumOff val="15000"/>
              </a:schemeClr>
            </a:solidFill>
          </a:endParaRPr>
        </a:p>
      </dgm:t>
    </dgm:pt>
    <dgm:pt modelId="{E13DE4BC-A530-44FC-8C50-59328BC497A4}">
      <dgm:prSet custT="1"/>
      <dgm:spPr/>
      <dgm:t>
        <a:bodyPr/>
        <a:lstStyle/>
        <a:p>
          <a:r>
            <a:rPr lang="es-EC" sz="1400"/>
            <a:t>El GADM de Puerto Quito debe incluir capacitaciones conjuntas sobre normas ambientales a los operadores turísticos y la población puerto quiteño.   Por tanto, es necesario implementar un modelo de gestión turística para la conservación ambiental del recurso atractivo natural del Cantón Puerto Quito, Provincia de Pichancha, para minimizar el impacto ambiental que genera una inadecuada actividad turística en el mismo.</a:t>
          </a:r>
          <a:endParaRPr lang="es-ES" sz="1400" dirty="0"/>
        </a:p>
      </dgm:t>
    </dgm:pt>
    <dgm:pt modelId="{A17A0F63-1B66-4076-B85F-BF1EC7D6091E}" type="parTrans" cxnId="{98BAC343-2624-40F1-A35F-D96EBB945AE2}">
      <dgm:prSet/>
      <dgm:spPr/>
      <dgm:t>
        <a:bodyPr/>
        <a:lstStyle/>
        <a:p>
          <a:endParaRPr lang="es-ES" sz="1400">
            <a:solidFill>
              <a:schemeClr val="tx1">
                <a:lumMod val="85000"/>
                <a:lumOff val="15000"/>
              </a:schemeClr>
            </a:solidFill>
          </a:endParaRPr>
        </a:p>
      </dgm:t>
    </dgm:pt>
    <dgm:pt modelId="{92022738-77F5-43BD-A43C-0775989630B3}" type="sibTrans" cxnId="{98BAC343-2624-40F1-A35F-D96EBB945AE2}">
      <dgm:prSet/>
      <dgm:spPr/>
      <dgm:t>
        <a:bodyPr/>
        <a:lstStyle/>
        <a:p>
          <a:endParaRPr lang="es-ES" sz="1400">
            <a:solidFill>
              <a:schemeClr val="tx1">
                <a:lumMod val="85000"/>
                <a:lumOff val="15000"/>
              </a:schemeClr>
            </a:solidFill>
          </a:endParaRPr>
        </a:p>
      </dgm:t>
    </dgm:pt>
    <dgm:pt modelId="{BFE57B53-2A30-490E-8600-4BC720575DBF}" type="pres">
      <dgm:prSet presAssocID="{B7659772-F013-4E54-8AC1-8A35AAF3A5B2}" presName="linear" presStyleCnt="0">
        <dgm:presLayoutVars>
          <dgm:animLvl val="lvl"/>
          <dgm:resizeHandles val="exact"/>
        </dgm:presLayoutVars>
      </dgm:prSet>
      <dgm:spPr/>
    </dgm:pt>
    <dgm:pt modelId="{9905147F-4FE8-4808-9B87-34DA33A0315C}" type="pres">
      <dgm:prSet presAssocID="{1D8711B7-A054-4A88-99A5-A76836399646}" presName="parentText" presStyleLbl="node1" presStyleIdx="0" presStyleCnt="3" custScaleY="64839">
        <dgm:presLayoutVars>
          <dgm:chMax val="0"/>
          <dgm:bulletEnabled val="1"/>
        </dgm:presLayoutVars>
      </dgm:prSet>
      <dgm:spPr/>
    </dgm:pt>
    <dgm:pt modelId="{471082C2-00C8-43AC-9520-CC3A6FAFF0D6}" type="pres">
      <dgm:prSet presAssocID="{1D8711B7-A054-4A88-99A5-A76836399646}" presName="childText" presStyleLbl="revTx" presStyleIdx="0" presStyleCnt="2" custScaleY="60228">
        <dgm:presLayoutVars>
          <dgm:bulletEnabled val="1"/>
        </dgm:presLayoutVars>
      </dgm:prSet>
      <dgm:spPr/>
    </dgm:pt>
    <dgm:pt modelId="{C60B4483-9536-434D-9FB3-6EFF62ECA1E6}" type="pres">
      <dgm:prSet presAssocID="{9F045C33-A4B8-455D-B6AD-9989C20A160F}" presName="parentText" presStyleLbl="node1" presStyleIdx="1" presStyleCnt="3">
        <dgm:presLayoutVars>
          <dgm:chMax val="0"/>
          <dgm:bulletEnabled val="1"/>
        </dgm:presLayoutVars>
      </dgm:prSet>
      <dgm:spPr/>
    </dgm:pt>
    <dgm:pt modelId="{5A2EB790-79E8-415A-8F7F-D0417F0944EF}" type="pres">
      <dgm:prSet presAssocID="{9F045C33-A4B8-455D-B6AD-9989C20A160F}" presName="childText" presStyleLbl="revTx" presStyleIdx="1" presStyleCnt="2" custScaleY="84183">
        <dgm:presLayoutVars>
          <dgm:bulletEnabled val="1"/>
        </dgm:presLayoutVars>
      </dgm:prSet>
      <dgm:spPr/>
    </dgm:pt>
    <dgm:pt modelId="{39578394-4C0A-448B-B7FC-665BA4A91404}" type="pres">
      <dgm:prSet presAssocID="{E13DE4BC-A530-44FC-8C50-59328BC497A4}" presName="parentText" presStyleLbl="node1" presStyleIdx="2" presStyleCnt="3">
        <dgm:presLayoutVars>
          <dgm:chMax val="0"/>
          <dgm:bulletEnabled val="1"/>
        </dgm:presLayoutVars>
      </dgm:prSet>
      <dgm:spPr/>
    </dgm:pt>
  </dgm:ptLst>
  <dgm:cxnLst>
    <dgm:cxn modelId="{34BE4A21-1EFE-40E5-92F2-DA0D1F42562A}" srcId="{B7659772-F013-4E54-8AC1-8A35AAF3A5B2}" destId="{9F045C33-A4B8-455D-B6AD-9989C20A160F}" srcOrd="1" destOrd="0" parTransId="{8C87F523-9F8A-4553-92B2-F5774DE52E7B}" sibTransId="{E2DC722D-E1E5-4D9F-8382-B8E2680D0D9D}"/>
    <dgm:cxn modelId="{B5E3513D-C367-474B-B32A-13F1E82C843E}" type="presOf" srcId="{E13DE4BC-A530-44FC-8C50-59328BC497A4}" destId="{39578394-4C0A-448B-B7FC-665BA4A91404}" srcOrd="0" destOrd="0" presId="urn:microsoft.com/office/officeart/2005/8/layout/vList2"/>
    <dgm:cxn modelId="{85491F60-E719-422F-8076-D10765C15C8C}" type="presOf" srcId="{3892F9F2-CED2-4398-A142-04561F7BD4E6}" destId="{471082C2-00C8-43AC-9520-CC3A6FAFF0D6}" srcOrd="0" destOrd="0" presId="urn:microsoft.com/office/officeart/2005/8/layout/vList2"/>
    <dgm:cxn modelId="{98BAC343-2624-40F1-A35F-D96EBB945AE2}" srcId="{B7659772-F013-4E54-8AC1-8A35AAF3A5B2}" destId="{E13DE4BC-A530-44FC-8C50-59328BC497A4}" srcOrd="2" destOrd="0" parTransId="{A17A0F63-1B66-4076-B85F-BF1EC7D6091E}" sibTransId="{92022738-77F5-43BD-A43C-0775989630B3}"/>
    <dgm:cxn modelId="{A9E04370-B610-4A50-ACD0-C7C688F6D1D3}" type="presOf" srcId="{9F045C33-A4B8-455D-B6AD-9989C20A160F}" destId="{C60B4483-9536-434D-9FB3-6EFF62ECA1E6}" srcOrd="0" destOrd="0" presId="urn:microsoft.com/office/officeart/2005/8/layout/vList2"/>
    <dgm:cxn modelId="{0E9A8B53-39B8-4183-A4E3-87552DA8D524}" type="presOf" srcId="{73156914-2D70-44BC-B4FA-F9EC831ACAC0}" destId="{5A2EB790-79E8-415A-8F7F-D0417F0944EF}" srcOrd="0" destOrd="0" presId="urn:microsoft.com/office/officeart/2005/8/layout/vList2"/>
    <dgm:cxn modelId="{69255176-C440-41C9-BF6B-4369C878FF68}" srcId="{9F045C33-A4B8-455D-B6AD-9989C20A160F}" destId="{73156914-2D70-44BC-B4FA-F9EC831ACAC0}" srcOrd="0" destOrd="0" parTransId="{790E542C-5B4C-4DE5-B6F1-A04CF39F3631}" sibTransId="{5C42EAE7-7D8C-4AA4-B0F5-CEEAB77B0D5A}"/>
    <dgm:cxn modelId="{C561D07D-6049-451F-8A9F-D399C0C6C909}" srcId="{B7659772-F013-4E54-8AC1-8A35AAF3A5B2}" destId="{1D8711B7-A054-4A88-99A5-A76836399646}" srcOrd="0" destOrd="0" parTransId="{CF4FE9D1-8B2D-4653-945E-BD0982900B62}" sibTransId="{56A11EC9-AF86-4EE5-A1FD-F7B222BFEF3C}"/>
    <dgm:cxn modelId="{CF8D0297-3549-47B1-94F7-E72C42275A7A}" type="presOf" srcId="{1D8711B7-A054-4A88-99A5-A76836399646}" destId="{9905147F-4FE8-4808-9B87-34DA33A0315C}" srcOrd="0" destOrd="0" presId="urn:microsoft.com/office/officeart/2005/8/layout/vList2"/>
    <dgm:cxn modelId="{68D59F9B-2FCA-4A4D-9C07-01983A34D789}" srcId="{1D8711B7-A054-4A88-99A5-A76836399646}" destId="{3892F9F2-CED2-4398-A142-04561F7BD4E6}" srcOrd="0" destOrd="0" parTransId="{2A53B3D0-BB0D-4E78-B88E-8F33460B4E20}" sibTransId="{313B23A0-C165-45AD-B0A6-6B19E9858CF0}"/>
    <dgm:cxn modelId="{01A0709F-5A72-4961-9687-9AB8D9A73387}" type="presOf" srcId="{B7659772-F013-4E54-8AC1-8A35AAF3A5B2}" destId="{BFE57B53-2A30-490E-8600-4BC720575DBF}" srcOrd="0" destOrd="0" presId="urn:microsoft.com/office/officeart/2005/8/layout/vList2"/>
    <dgm:cxn modelId="{7FDA5FF3-C055-4A2F-BF80-ECC6F2FABEF7}" type="presParOf" srcId="{BFE57B53-2A30-490E-8600-4BC720575DBF}" destId="{9905147F-4FE8-4808-9B87-34DA33A0315C}" srcOrd="0" destOrd="0" presId="urn:microsoft.com/office/officeart/2005/8/layout/vList2"/>
    <dgm:cxn modelId="{F7440C1A-E46D-4D6B-821D-91FE50D295E3}" type="presParOf" srcId="{BFE57B53-2A30-490E-8600-4BC720575DBF}" destId="{471082C2-00C8-43AC-9520-CC3A6FAFF0D6}" srcOrd="1" destOrd="0" presId="urn:microsoft.com/office/officeart/2005/8/layout/vList2"/>
    <dgm:cxn modelId="{E7EC0355-4A82-44CD-AE45-0FF05F7CD642}" type="presParOf" srcId="{BFE57B53-2A30-490E-8600-4BC720575DBF}" destId="{C60B4483-9536-434D-9FB3-6EFF62ECA1E6}" srcOrd="2" destOrd="0" presId="urn:microsoft.com/office/officeart/2005/8/layout/vList2"/>
    <dgm:cxn modelId="{0F5535E3-D7E9-48DA-9FC9-6AFA73668DC3}" type="presParOf" srcId="{BFE57B53-2A30-490E-8600-4BC720575DBF}" destId="{5A2EB790-79E8-415A-8F7F-D0417F0944EF}" srcOrd="3" destOrd="0" presId="urn:microsoft.com/office/officeart/2005/8/layout/vList2"/>
    <dgm:cxn modelId="{B71C1DB0-5432-4F30-A459-DFD8E7D38E8B}" type="presParOf" srcId="{BFE57B53-2A30-490E-8600-4BC720575DBF}" destId="{39578394-4C0A-448B-B7FC-665BA4A9140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8F9AF-2A40-41FD-BC6C-754E8BA29EF6}">
      <dsp:nvSpPr>
        <dsp:cNvPr id="0" name=""/>
        <dsp:cNvSpPr/>
      </dsp:nvSpPr>
      <dsp:spPr>
        <a:xfrm>
          <a:off x="0" y="107641"/>
          <a:ext cx="7704137" cy="3116879"/>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EC" sz="3600" kern="1200" dirty="0">
              <a:solidFill>
                <a:schemeClr val="tx1">
                  <a:lumMod val="85000"/>
                  <a:lumOff val="15000"/>
                </a:schemeClr>
              </a:solidFill>
            </a:rPr>
            <a:t>Establecer la incidencia que tiene la gestión turística del recurso atractivo natural del Cantón Puerto Quito para su conservación mediante el análisis de su capacidad de carga soportante.</a:t>
          </a:r>
          <a:endParaRPr lang="es-ES" sz="3600" kern="1200" dirty="0">
            <a:solidFill>
              <a:schemeClr val="tx1">
                <a:lumMod val="85000"/>
                <a:lumOff val="15000"/>
              </a:schemeClr>
            </a:solidFill>
          </a:endParaRPr>
        </a:p>
      </dsp:txBody>
      <dsp:txXfrm>
        <a:off x="152153" y="259794"/>
        <a:ext cx="7399831" cy="2812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68DD9-D14E-4287-82E3-4D058F501053}">
      <dsp:nvSpPr>
        <dsp:cNvPr id="0" name=""/>
        <dsp:cNvSpPr/>
      </dsp:nvSpPr>
      <dsp:spPr>
        <a:xfrm>
          <a:off x="0" y="158417"/>
          <a:ext cx="5011756" cy="5011756"/>
        </a:xfrm>
        <a:prstGeom prst="pie">
          <a:avLst>
            <a:gd name="adj1" fmla="val 5400000"/>
            <a:gd name="adj2" fmla="val 1620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80EF0A-2B6A-4BFE-B77A-DD8880BE0948}">
      <dsp:nvSpPr>
        <dsp:cNvPr id="0" name=""/>
        <dsp:cNvSpPr/>
      </dsp:nvSpPr>
      <dsp:spPr>
        <a:xfrm>
          <a:off x="2505878" y="158417"/>
          <a:ext cx="5847049" cy="5011756"/>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Analizar la afluencia que recibe el Cantón en su recurso atractivo natural para determinar su capacidad de carga turística.</a:t>
          </a:r>
          <a:endParaRPr lang="es-ES" sz="1600" kern="1200" dirty="0"/>
        </a:p>
      </dsp:txBody>
      <dsp:txXfrm>
        <a:off x="2505878" y="158417"/>
        <a:ext cx="5847049" cy="1064998"/>
      </dsp:txXfrm>
    </dsp:sp>
    <dsp:sp modelId="{10433EB7-7377-4E5B-A342-C9F46BC07B53}">
      <dsp:nvSpPr>
        <dsp:cNvPr id="0" name=""/>
        <dsp:cNvSpPr/>
      </dsp:nvSpPr>
      <dsp:spPr>
        <a:xfrm>
          <a:off x="657793" y="1223415"/>
          <a:ext cx="3696170" cy="3696170"/>
        </a:xfrm>
        <a:prstGeom prst="pie">
          <a:avLst>
            <a:gd name="adj1" fmla="val 5400000"/>
            <a:gd name="adj2" fmla="val 16200000"/>
          </a:avLst>
        </a:prstGeom>
        <a:solidFill>
          <a:schemeClr val="accent3">
            <a:hueOff val="-579010"/>
            <a:satOff val="-2825"/>
            <a:lumOff val="-98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E43687-A622-474A-9C5F-D2D0CAC8E385}">
      <dsp:nvSpPr>
        <dsp:cNvPr id="0" name=""/>
        <dsp:cNvSpPr/>
      </dsp:nvSpPr>
      <dsp:spPr>
        <a:xfrm>
          <a:off x="2505878" y="1223415"/>
          <a:ext cx="5847049" cy="3696170"/>
        </a:xfrm>
        <a:prstGeom prst="rect">
          <a:avLst/>
        </a:prstGeom>
        <a:solidFill>
          <a:schemeClr val="lt1">
            <a:alpha val="90000"/>
            <a:hueOff val="0"/>
            <a:satOff val="0"/>
            <a:lumOff val="0"/>
            <a:alphaOff val="0"/>
          </a:schemeClr>
        </a:solidFill>
        <a:ln w="15875" cap="rnd" cmpd="sng" algn="ctr">
          <a:solidFill>
            <a:schemeClr val="accent3">
              <a:hueOff val="-579010"/>
              <a:satOff val="-2825"/>
              <a:lumOff val="-9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Verificar el grado de aplicabilidad de las normativas ambientales propuestas por el GAD de Puerto Quito para la conservación de los recursos naturales.</a:t>
          </a:r>
          <a:endParaRPr lang="es-ES" sz="1600" kern="1200" dirty="0"/>
        </a:p>
      </dsp:txBody>
      <dsp:txXfrm>
        <a:off x="2505878" y="1223415"/>
        <a:ext cx="5847049" cy="1064998"/>
      </dsp:txXfrm>
    </dsp:sp>
    <dsp:sp modelId="{7ED9EA2C-8238-4AF0-9F5E-7A64E6550A49}">
      <dsp:nvSpPr>
        <dsp:cNvPr id="0" name=""/>
        <dsp:cNvSpPr/>
      </dsp:nvSpPr>
      <dsp:spPr>
        <a:xfrm>
          <a:off x="1315586" y="2288414"/>
          <a:ext cx="2380584" cy="2380584"/>
        </a:xfrm>
        <a:prstGeom prst="pie">
          <a:avLst>
            <a:gd name="adj1" fmla="val 5400000"/>
            <a:gd name="adj2" fmla="val 16200000"/>
          </a:avLst>
        </a:prstGeom>
        <a:solidFill>
          <a:schemeClr val="accent3">
            <a:hueOff val="-1158020"/>
            <a:satOff val="-5649"/>
            <a:lumOff val="-196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AD2847-9BFC-46AC-9200-2290300A96FB}">
      <dsp:nvSpPr>
        <dsp:cNvPr id="0" name=""/>
        <dsp:cNvSpPr/>
      </dsp:nvSpPr>
      <dsp:spPr>
        <a:xfrm>
          <a:off x="2505878" y="2288414"/>
          <a:ext cx="5847049" cy="2380584"/>
        </a:xfrm>
        <a:prstGeom prst="rect">
          <a:avLst/>
        </a:prstGeom>
        <a:solidFill>
          <a:schemeClr val="lt1">
            <a:alpha val="90000"/>
            <a:hueOff val="0"/>
            <a:satOff val="0"/>
            <a:lumOff val="0"/>
            <a:alphaOff val="0"/>
          </a:schemeClr>
        </a:solidFill>
        <a:ln w="15875" cap="rnd" cmpd="sng" algn="ctr">
          <a:solidFill>
            <a:schemeClr val="accent3">
              <a:hueOff val="-1158020"/>
              <a:satOff val="-5649"/>
              <a:lumOff val="-19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Determinar el grado de cumplimiento de normativas ambientales direccionadas a la </a:t>
          </a:r>
          <a:r>
            <a:rPr lang="es-EC" sz="1600" kern="1200" dirty="0" err="1"/>
            <a:t>operabilidad</a:t>
          </a:r>
          <a:r>
            <a:rPr lang="es-EC" sz="1600" kern="1200" dirty="0"/>
            <a:t> turística, por parte de los operadores turísticos del sector.</a:t>
          </a:r>
          <a:endParaRPr lang="es-ES" sz="1600" kern="1200" dirty="0"/>
        </a:p>
      </dsp:txBody>
      <dsp:txXfrm>
        <a:off x="2505878" y="2288414"/>
        <a:ext cx="5847049" cy="1064998"/>
      </dsp:txXfrm>
    </dsp:sp>
    <dsp:sp modelId="{08E0DC38-29A4-4556-A82E-3A51C8F9E989}">
      <dsp:nvSpPr>
        <dsp:cNvPr id="0" name=""/>
        <dsp:cNvSpPr/>
      </dsp:nvSpPr>
      <dsp:spPr>
        <a:xfrm>
          <a:off x="1973379" y="3353412"/>
          <a:ext cx="1064998" cy="1064998"/>
        </a:xfrm>
        <a:prstGeom prst="pie">
          <a:avLst>
            <a:gd name="adj1" fmla="val 5400000"/>
            <a:gd name="adj2" fmla="val 16200000"/>
          </a:avLst>
        </a:prstGeom>
        <a:solidFill>
          <a:schemeClr val="accent3">
            <a:hueOff val="-1737030"/>
            <a:satOff val="-8474"/>
            <a:lumOff val="-294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CB28A1-7E22-410E-9627-7388CC6CE991}">
      <dsp:nvSpPr>
        <dsp:cNvPr id="0" name=""/>
        <dsp:cNvSpPr/>
      </dsp:nvSpPr>
      <dsp:spPr>
        <a:xfrm>
          <a:off x="2505878" y="3353412"/>
          <a:ext cx="5847049" cy="1064998"/>
        </a:xfrm>
        <a:prstGeom prst="rect">
          <a:avLst/>
        </a:prstGeom>
        <a:solidFill>
          <a:schemeClr val="lt1">
            <a:alpha val="90000"/>
            <a:hueOff val="0"/>
            <a:satOff val="0"/>
            <a:lumOff val="0"/>
            <a:alphaOff val="0"/>
          </a:schemeClr>
        </a:solidFill>
        <a:ln w="15875" cap="rnd" cmpd="sng" algn="ctr">
          <a:solidFill>
            <a:schemeClr val="accent3">
              <a:hueOff val="-1737030"/>
              <a:satOff val="-8474"/>
              <a:lumOff val="-29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Realizar un análisis metodológico comparativo entre capacidad de carga turística, límites de cambio aceptable y gestión de visitantes, a fin de establecer los indicadores de gestión turística idóneos, para la conservación del recurso atractivo natural.</a:t>
          </a:r>
          <a:endParaRPr lang="es-ES" sz="1600" kern="1200" dirty="0"/>
        </a:p>
      </dsp:txBody>
      <dsp:txXfrm>
        <a:off x="2505878" y="3353412"/>
        <a:ext cx="5847049" cy="10649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3FB3F-F3B8-469F-8204-A62538F4B701}">
      <dsp:nvSpPr>
        <dsp:cNvPr id="0" name=""/>
        <dsp:cNvSpPr/>
      </dsp:nvSpPr>
      <dsp:spPr>
        <a:xfrm>
          <a:off x="577810" y="0"/>
          <a:ext cx="6548516" cy="33321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C780CA-4B97-4BE8-9381-FF2BBB7A5F90}">
      <dsp:nvSpPr>
        <dsp:cNvPr id="0" name=""/>
        <dsp:cNvSpPr/>
      </dsp:nvSpPr>
      <dsp:spPr>
        <a:xfrm>
          <a:off x="604236" y="999648"/>
          <a:ext cx="3153881" cy="133286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ES" sz="3300" kern="1200" dirty="0">
              <a:solidFill>
                <a:schemeClr val="tx1">
                  <a:lumMod val="85000"/>
                  <a:lumOff val="15000"/>
                </a:schemeClr>
              </a:solidFill>
            </a:rPr>
            <a:t>FICHA DE OBSERVACIÓN</a:t>
          </a:r>
        </a:p>
      </dsp:txBody>
      <dsp:txXfrm>
        <a:off x="669301" y="1064713"/>
        <a:ext cx="3023751" cy="1202735"/>
      </dsp:txXfrm>
    </dsp:sp>
    <dsp:sp modelId="{87DB41EC-6E24-4E4D-A875-21D745FBCB12}">
      <dsp:nvSpPr>
        <dsp:cNvPr id="0" name=""/>
        <dsp:cNvSpPr/>
      </dsp:nvSpPr>
      <dsp:spPr>
        <a:xfrm>
          <a:off x="3946019" y="999648"/>
          <a:ext cx="3153881" cy="133286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ES" sz="3300" kern="1200" dirty="0">
              <a:solidFill>
                <a:schemeClr val="tx1">
                  <a:lumMod val="85000"/>
                  <a:lumOff val="15000"/>
                </a:schemeClr>
              </a:solidFill>
            </a:rPr>
            <a:t>ENTREVISTAS</a:t>
          </a:r>
        </a:p>
      </dsp:txBody>
      <dsp:txXfrm>
        <a:off x="4011084" y="1064713"/>
        <a:ext cx="3023751" cy="12027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84529-02C3-4C8F-AF4C-43424163E2F5}">
      <dsp:nvSpPr>
        <dsp:cNvPr id="0" name=""/>
        <dsp:cNvSpPr/>
      </dsp:nvSpPr>
      <dsp:spPr>
        <a:xfrm>
          <a:off x="-148931" y="0"/>
          <a:ext cx="6533041" cy="4569008"/>
        </a:xfrm>
        <a:prstGeom prst="triangle">
          <a:avLst/>
        </a:prstGeom>
        <a:solidFill>
          <a:schemeClr val="accent4">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83CFFDA-38ED-42E7-B37E-F867CA702C18}">
      <dsp:nvSpPr>
        <dsp:cNvPr id="0" name=""/>
        <dsp:cNvSpPr/>
      </dsp:nvSpPr>
      <dsp:spPr>
        <a:xfrm>
          <a:off x="1372695" y="459354"/>
          <a:ext cx="6459642" cy="1081569"/>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u="none" kern="1200" dirty="0"/>
            <a:t>Implementar estrategias de gestión turística sostenible del recurso atractivo natural para causar el mínimo impacto de la estructura edificada utilizando materiales que vayan en el equilibrio con el entorno natural sea en: senderos, miradores, centro de información turística entre los principales.</a:t>
          </a:r>
          <a:endParaRPr lang="es-ES" sz="1600" kern="1200" dirty="0"/>
        </a:p>
      </dsp:txBody>
      <dsp:txXfrm>
        <a:off x="1425493" y="512152"/>
        <a:ext cx="6354046" cy="975973"/>
      </dsp:txXfrm>
    </dsp:sp>
    <dsp:sp modelId="{3C3A58B1-4BFC-4BC7-BE9F-B791E04E73AD}">
      <dsp:nvSpPr>
        <dsp:cNvPr id="0" name=""/>
        <dsp:cNvSpPr/>
      </dsp:nvSpPr>
      <dsp:spPr>
        <a:xfrm>
          <a:off x="1372695" y="1676120"/>
          <a:ext cx="6459642" cy="1081569"/>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u="none" kern="1200" dirty="0"/>
            <a:t>Establecer una estrategia eficiente respecto al uso del espacio, mediante la ubicación óptima de la estructura edificada de uso turístico, en los diversos recursos atractivos naturales que será utilizada por viajeros visitantes, colaboradores y administradores del recurso atractivo natural.</a:t>
          </a:r>
          <a:endParaRPr lang="es-ES" sz="1600" kern="1200" dirty="0"/>
        </a:p>
      </dsp:txBody>
      <dsp:txXfrm>
        <a:off x="1425493" y="1728918"/>
        <a:ext cx="6354046" cy="975973"/>
      </dsp:txXfrm>
    </dsp:sp>
    <dsp:sp modelId="{128F63F4-17B6-4605-931F-4529B3C5A24B}">
      <dsp:nvSpPr>
        <dsp:cNvPr id="0" name=""/>
        <dsp:cNvSpPr/>
      </dsp:nvSpPr>
      <dsp:spPr>
        <a:xfrm>
          <a:off x="1351966" y="2892887"/>
          <a:ext cx="6501102" cy="1081569"/>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u="none" kern="1200" dirty="0"/>
            <a:t>Planificar, diseñar y construir, una estructura edificada de uso turístico de acuerdo con la capacidad de carga que soporta el atractivo recurso natural.</a:t>
          </a:r>
          <a:r>
            <a:rPr lang="es-EC" sz="1600" b="1" u="none" kern="1200" dirty="0"/>
            <a:t> </a:t>
          </a:r>
          <a:endParaRPr lang="es-ES" sz="1600" kern="1200" dirty="0"/>
        </a:p>
      </dsp:txBody>
      <dsp:txXfrm>
        <a:off x="1404764" y="2945685"/>
        <a:ext cx="6395506" cy="9759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7E05B-64F9-4BCA-9CD0-B2B2B30AC4A4}">
      <dsp:nvSpPr>
        <dsp:cNvPr id="0" name=""/>
        <dsp:cNvSpPr/>
      </dsp:nvSpPr>
      <dsp:spPr>
        <a:xfrm>
          <a:off x="-611542" y="0"/>
          <a:ext cx="6192688" cy="6192688"/>
        </a:xfrm>
        <a:prstGeom prst="triangl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3B787B-A7CF-4A62-AFE7-3090762A13FA}">
      <dsp:nvSpPr>
        <dsp:cNvPr id="0" name=""/>
        <dsp:cNvSpPr/>
      </dsp:nvSpPr>
      <dsp:spPr>
        <a:xfrm>
          <a:off x="678451" y="620389"/>
          <a:ext cx="7637946" cy="1060694"/>
        </a:xfrm>
        <a:prstGeom prst="round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t>La sostenibilidad social que maneja  Puerto Quito está encaminada al desarrollo de la población puesto que existe equilibrio entre los Recursos Atractivos Turísticos existentes en la zona y los habitantes del cantón, es por esta razón que la comunidad posee mejor actitud y satisfacción de vida debido al incremento de beneficios sociales provenientes de la actividad turística, además,  las asociaciones que se forman son una muestra clara de organización de las comunidades con el apoyo conjunto del GADM de Puerto Quito</a:t>
          </a:r>
          <a:endParaRPr lang="es-ES" sz="1200" kern="1200" dirty="0"/>
        </a:p>
      </dsp:txBody>
      <dsp:txXfrm>
        <a:off x="730230" y="672168"/>
        <a:ext cx="7534388" cy="957136"/>
      </dsp:txXfrm>
    </dsp:sp>
    <dsp:sp modelId="{1A3A3801-3C38-4D55-8DAC-C0730B102CA8}">
      <dsp:nvSpPr>
        <dsp:cNvPr id="0" name=""/>
        <dsp:cNvSpPr/>
      </dsp:nvSpPr>
      <dsp:spPr>
        <a:xfrm>
          <a:off x="678451" y="1711208"/>
          <a:ext cx="7637946" cy="800259"/>
        </a:xfrm>
        <a:prstGeom prst="roundRect">
          <a:avLst/>
        </a:prstGeom>
        <a:solidFill>
          <a:schemeClr val="lt1">
            <a:alpha val="90000"/>
            <a:hueOff val="0"/>
            <a:satOff val="0"/>
            <a:lumOff val="0"/>
            <a:alphaOff val="0"/>
          </a:schemeClr>
        </a:solidFill>
        <a:ln w="15875" cap="rnd" cmpd="sng" algn="ctr">
          <a:solidFill>
            <a:schemeClr val="accent3">
              <a:hueOff val="-347406"/>
              <a:satOff val="-1695"/>
              <a:lumOff val="-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t>La sostenibilidad Económica va en desarrollo, puesto que las comunidades muestran predisposición a capacitaciones que permitan llevar un control de ingresos y de gastos provenientes de la actividad turística, de esta manera vincularse con el mercado turístico, en consecuencia lograr una distribución equitativa de las ganancias  a los socios y beneficiarios.</a:t>
          </a:r>
          <a:endParaRPr lang="es-ES" sz="1200" kern="1200" dirty="0"/>
        </a:p>
      </dsp:txBody>
      <dsp:txXfrm>
        <a:off x="717516" y="1750273"/>
        <a:ext cx="7559816" cy="722129"/>
      </dsp:txXfrm>
    </dsp:sp>
    <dsp:sp modelId="{A53C6DA9-8D03-4DB4-936F-DCBB09EEDB00}">
      <dsp:nvSpPr>
        <dsp:cNvPr id="0" name=""/>
        <dsp:cNvSpPr/>
      </dsp:nvSpPr>
      <dsp:spPr>
        <a:xfrm>
          <a:off x="678451" y="2541592"/>
          <a:ext cx="7637946" cy="637043"/>
        </a:xfrm>
        <a:prstGeom prst="roundRect">
          <a:avLst/>
        </a:prstGeom>
        <a:solidFill>
          <a:schemeClr val="lt1">
            <a:alpha val="90000"/>
            <a:hueOff val="0"/>
            <a:satOff val="0"/>
            <a:lumOff val="0"/>
            <a:alphaOff val="0"/>
          </a:schemeClr>
        </a:solidFill>
        <a:ln w="15875" cap="rnd" cmpd="sng" algn="ctr">
          <a:solidFill>
            <a:schemeClr val="accent3">
              <a:hueOff val="-694812"/>
              <a:satOff val="-3390"/>
              <a:lumOff val="-11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t>La sostenibilidad Ambiental requiere de capacitación dirigida a todos los habitantes del cantón dando énfasis a los operadores turísticos, tanto en la educación  como en la interpretación ambiental.</a:t>
          </a:r>
          <a:endParaRPr lang="es-ES" sz="1200" kern="1200" dirty="0"/>
        </a:p>
      </dsp:txBody>
      <dsp:txXfrm>
        <a:off x="709549" y="2572690"/>
        <a:ext cx="7575750" cy="574847"/>
      </dsp:txXfrm>
    </dsp:sp>
    <dsp:sp modelId="{88CD1DB3-FC67-45BA-B0F4-9A82C09E3101}">
      <dsp:nvSpPr>
        <dsp:cNvPr id="0" name=""/>
        <dsp:cNvSpPr/>
      </dsp:nvSpPr>
      <dsp:spPr>
        <a:xfrm>
          <a:off x="678451" y="3208759"/>
          <a:ext cx="7637946" cy="807467"/>
        </a:xfrm>
        <a:prstGeom prst="roundRect">
          <a:avLst/>
        </a:prstGeom>
        <a:solidFill>
          <a:schemeClr val="lt1">
            <a:alpha val="90000"/>
            <a:hueOff val="0"/>
            <a:satOff val="0"/>
            <a:lumOff val="0"/>
            <a:alphaOff val="0"/>
          </a:schemeClr>
        </a:solidFill>
        <a:ln w="15875" cap="rnd" cmpd="sng" algn="ctr">
          <a:solidFill>
            <a:schemeClr val="accent3">
              <a:hueOff val="-1042218"/>
              <a:satOff val="-5084"/>
              <a:lumOff val="-17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t>El control de registro de viajeros visitantes  del Cantón Puerto Quito no se evidencia, por lo que dificulta poseer una información fidedigna sobre la afluencia de viajeros visitantes que ingresan a los atractivos turísticos de los diferentes recursos atractivos naturales.</a:t>
          </a:r>
          <a:endParaRPr lang="es-ES" sz="1200" kern="1200" dirty="0"/>
        </a:p>
      </dsp:txBody>
      <dsp:txXfrm>
        <a:off x="717868" y="3248176"/>
        <a:ext cx="7559112" cy="728633"/>
      </dsp:txXfrm>
    </dsp:sp>
    <dsp:sp modelId="{17A4A9F7-D871-4B63-BC9B-959E4CCE0063}">
      <dsp:nvSpPr>
        <dsp:cNvPr id="0" name=""/>
        <dsp:cNvSpPr/>
      </dsp:nvSpPr>
      <dsp:spPr>
        <a:xfrm>
          <a:off x="678451" y="4046351"/>
          <a:ext cx="7637946" cy="847070"/>
        </a:xfrm>
        <a:prstGeom prst="roundRect">
          <a:avLst/>
        </a:prstGeom>
        <a:solidFill>
          <a:schemeClr val="lt1">
            <a:alpha val="90000"/>
            <a:hueOff val="0"/>
            <a:satOff val="0"/>
            <a:lumOff val="0"/>
            <a:alphaOff val="0"/>
          </a:schemeClr>
        </a:solidFill>
        <a:ln w="15875" cap="rnd" cmpd="sng" algn="ctr">
          <a:solidFill>
            <a:schemeClr val="accent3">
              <a:hueOff val="-1389624"/>
              <a:satOff val="-6779"/>
              <a:lumOff val="-23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t>Las ordenanzas ambientales que aplica la municipalidad de Puerto Quito solo se han enfocado a cuencas y </a:t>
          </a:r>
          <a:r>
            <a:rPr lang="es-EC" sz="1200" kern="1200" dirty="0" err="1"/>
            <a:t>microcuencas</a:t>
          </a:r>
          <a:r>
            <a:rPr lang="es-EC" sz="1200" kern="1200" dirty="0"/>
            <a:t> hidrográficas y la gestión de residuos; y en cuanto al recurso atractivo natural existe un desinterés por la aplicación de dichas normas ambientales.</a:t>
          </a:r>
          <a:endParaRPr lang="es-ES" sz="1200" kern="1200" dirty="0"/>
        </a:p>
      </dsp:txBody>
      <dsp:txXfrm>
        <a:off x="719802" y="4087702"/>
        <a:ext cx="7555244" cy="764368"/>
      </dsp:txXfrm>
    </dsp:sp>
    <dsp:sp modelId="{BAD7A037-57DD-43CF-8A29-0675E1E6D5CC}">
      <dsp:nvSpPr>
        <dsp:cNvPr id="0" name=""/>
        <dsp:cNvSpPr/>
      </dsp:nvSpPr>
      <dsp:spPr>
        <a:xfrm>
          <a:off x="678451" y="4923545"/>
          <a:ext cx="7637946" cy="618628"/>
        </a:xfrm>
        <a:prstGeom prst="roundRect">
          <a:avLst/>
        </a:prstGeom>
        <a:solidFill>
          <a:schemeClr val="lt1">
            <a:alpha val="90000"/>
            <a:hueOff val="0"/>
            <a:satOff val="0"/>
            <a:lumOff val="0"/>
            <a:alphaOff val="0"/>
          </a:schemeClr>
        </a:solidFill>
        <a:ln w="15875" cap="rnd" cmpd="sng" algn="ctr">
          <a:solidFill>
            <a:schemeClr val="accent3">
              <a:hueOff val="-1737030"/>
              <a:satOff val="-8474"/>
              <a:lumOff val="-29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El centro de información turística no cuenta con las herramientas necesarias para el monitoreo de capacidad de carga turística en cada recurso atractivo natural.</a:t>
          </a:r>
          <a:endParaRPr lang="es-ES" sz="1600" kern="1200" dirty="0"/>
        </a:p>
      </dsp:txBody>
      <dsp:txXfrm>
        <a:off x="708650" y="4953744"/>
        <a:ext cx="7577548" cy="5582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5147F-4FE8-4808-9B87-34DA33A0315C}">
      <dsp:nvSpPr>
        <dsp:cNvPr id="0" name=""/>
        <dsp:cNvSpPr/>
      </dsp:nvSpPr>
      <dsp:spPr>
        <a:xfrm>
          <a:off x="0" y="959871"/>
          <a:ext cx="8229600" cy="788960"/>
        </a:xfrm>
        <a:prstGeom prst="round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C" sz="1400" kern="1200" dirty="0"/>
            <a:t>En el aspecto social se ve la necesidad de formar organizaciones o asociaciones legalmente constituidas con el fin de obtener los beneficios de las actividades turísticas que estas ofrecen de la misma manera llevar una coordinación más formal con el GADM de Puerto Quito, a conveniencia de la comunidad y su desarrollo.</a:t>
          </a:r>
          <a:endParaRPr lang="es-ES" sz="1400" kern="1200" dirty="0"/>
        </a:p>
      </dsp:txBody>
      <dsp:txXfrm>
        <a:off x="38514" y="998385"/>
        <a:ext cx="8152572" cy="711932"/>
      </dsp:txXfrm>
    </dsp:sp>
    <dsp:sp modelId="{471082C2-00C8-43AC-9520-CC3A6FAFF0D6}">
      <dsp:nvSpPr>
        <dsp:cNvPr id="0" name=""/>
        <dsp:cNvSpPr/>
      </dsp:nvSpPr>
      <dsp:spPr>
        <a:xfrm>
          <a:off x="0" y="1748832"/>
          <a:ext cx="8229600" cy="648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EC" sz="1400" kern="1200" dirty="0"/>
            <a:t>En el ámbito Económico capacitaciones en contabilidad y estudio de mercado  por parte del GADM de Puerto Quito sería de gran utilidad para que los beneficiarios puedan llevar control de sus actividades y puedan tener estrategias para la oferta del mercado turístico.</a:t>
          </a:r>
          <a:endParaRPr lang="es-ES" sz="1400" kern="1200" dirty="0"/>
        </a:p>
      </dsp:txBody>
      <dsp:txXfrm>
        <a:off x="0" y="1748832"/>
        <a:ext cx="8229600" cy="648294"/>
      </dsp:txXfrm>
    </dsp:sp>
    <dsp:sp modelId="{C60B4483-9536-434D-9FB3-6EFF62ECA1E6}">
      <dsp:nvSpPr>
        <dsp:cNvPr id="0" name=""/>
        <dsp:cNvSpPr/>
      </dsp:nvSpPr>
      <dsp:spPr>
        <a:xfrm>
          <a:off x="0" y="2397126"/>
          <a:ext cx="8229600" cy="1216800"/>
        </a:xfrm>
        <a:prstGeom prst="round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C" sz="1400" kern="1200"/>
            <a:t>En el eje Ambiental aparte de regirse a una normativa ambiental vigente por parte de GADM de Puerto Quito,  debe tomar en consideración ordenanzas de conservación ambiental en los recursos atractivos naturales que posee, a fin de minimizar el impacto ambiental a través de un Plan de Gestión Turística mediante la implementación de señalización y señalética tanto en las vías como en el mismo Recurso Atractivo Natural, de manera que se implemente una mejor educación.</a:t>
          </a:r>
          <a:endParaRPr lang="es-ES" sz="1400" kern="1200" dirty="0"/>
        </a:p>
      </dsp:txBody>
      <dsp:txXfrm>
        <a:off x="59399" y="2456525"/>
        <a:ext cx="8110802" cy="1098002"/>
      </dsp:txXfrm>
    </dsp:sp>
    <dsp:sp modelId="{5A2EB790-79E8-415A-8F7F-D0417F0944EF}">
      <dsp:nvSpPr>
        <dsp:cNvPr id="0" name=""/>
        <dsp:cNvSpPr/>
      </dsp:nvSpPr>
      <dsp:spPr>
        <a:xfrm>
          <a:off x="0" y="3613926"/>
          <a:ext cx="8229600" cy="906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EC" sz="1400" kern="1200" dirty="0"/>
            <a:t>Este proyecto de gestión ambiental establecerá  normas obligatorias sobre la capacidad de carga soportante en el recurso atractivo natural, con la ayuda de implementación de herramientas que faciliten el monitorio y por otro lado con un registro de ingreso y salida de viajeros visitantes realizado por cada operador turístico, asegurando la calidad de la visita y el entorno ambiental.  </a:t>
          </a:r>
          <a:endParaRPr lang="es-ES" sz="1400" kern="1200" dirty="0"/>
        </a:p>
      </dsp:txBody>
      <dsp:txXfrm>
        <a:off x="0" y="3613926"/>
        <a:ext cx="8229600" cy="906145"/>
      </dsp:txXfrm>
    </dsp:sp>
    <dsp:sp modelId="{39578394-4C0A-448B-B7FC-665BA4A91404}">
      <dsp:nvSpPr>
        <dsp:cNvPr id="0" name=""/>
        <dsp:cNvSpPr/>
      </dsp:nvSpPr>
      <dsp:spPr>
        <a:xfrm>
          <a:off x="0" y="4520072"/>
          <a:ext cx="8229600" cy="1216800"/>
        </a:xfrm>
        <a:prstGeom prst="round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C" sz="1400" kern="1200"/>
            <a:t>El GADM de Puerto Quito debe incluir capacitaciones conjuntas sobre normas ambientales a los operadores turísticos y la población puerto quiteño.   Por tanto, es necesario implementar un modelo de gestión turística para la conservación ambiental del recurso atractivo natural del Cantón Puerto Quito, Provincia de Pichancha, para minimizar el impacto ambiental que genera una inadecuada actividad turística en el mismo.</a:t>
          </a:r>
          <a:endParaRPr lang="es-ES" sz="1400" kern="1200" dirty="0"/>
        </a:p>
      </dsp:txBody>
      <dsp:txXfrm>
        <a:off x="59399" y="4579471"/>
        <a:ext cx="8110802"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325773" y="6117336"/>
            <a:ext cx="857473" cy="365125"/>
          </a:xfrm>
        </p:spPr>
        <p:txBody>
          <a:bodyPr/>
          <a:lstStyle/>
          <a:p>
            <a:fld id="{3A9486BD-9037-4080-AF35-41525C966E8C}" type="datetimeFigureOut">
              <a:rPr lang="es-ES" smtClean="0"/>
              <a:t>11/02/2017</a:t>
            </a:fld>
            <a:endParaRPr lang="es-ES"/>
          </a:p>
        </p:txBody>
      </p:sp>
      <p:sp>
        <p:nvSpPr>
          <p:cNvPr id="5" name="Footer Placeholder 4"/>
          <p:cNvSpPr>
            <a:spLocks noGrp="1"/>
          </p:cNvSpPr>
          <p:nvPr>
            <p:ph type="ftr" sz="quarter" idx="11"/>
          </p:nvPr>
        </p:nvSpPr>
        <p:spPr>
          <a:xfrm>
            <a:off x="3623733" y="6117336"/>
            <a:ext cx="3609438" cy="365125"/>
          </a:xfrm>
        </p:spPr>
        <p:txBody>
          <a:bodyPr/>
          <a:lstStyle/>
          <a:p>
            <a:endParaRPr lang="es-ES"/>
          </a:p>
        </p:txBody>
      </p:sp>
      <p:sp>
        <p:nvSpPr>
          <p:cNvPr id="6" name="Slide Number Placeholder 5"/>
          <p:cNvSpPr>
            <a:spLocks noGrp="1"/>
          </p:cNvSpPr>
          <p:nvPr>
            <p:ph type="sldNum" sz="quarter" idx="12"/>
          </p:nvPr>
        </p:nvSpPr>
        <p:spPr>
          <a:xfrm>
            <a:off x="8275320" y="6117336"/>
            <a:ext cx="411480" cy="365125"/>
          </a:xfrm>
        </p:spPr>
        <p:txBody>
          <a:bodyPr/>
          <a:lstStyle/>
          <a:p>
            <a:fld id="{49B5BA6C-1ACC-43C8-A9B8-2270347C3F77}" type="slidenum">
              <a:rPr lang="es-ES" smtClean="0"/>
              <a:t>‹Nº›</a:t>
            </a:fld>
            <a:endParaRPr lang="es-E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460075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3A9486BD-9037-4080-AF35-41525C966E8C}" type="datetimeFigureOut">
              <a:rPr lang="es-ES" smtClean="0"/>
              <a:t>11/02/2017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9B5BA6C-1ACC-43C8-A9B8-2270347C3F77}" type="slidenum">
              <a:rPr lang="es-ES" smtClean="0"/>
              <a:t>‹Nº›</a:t>
            </a:fld>
            <a:endParaRPr lang="es-ES"/>
          </a:p>
        </p:txBody>
      </p:sp>
    </p:spTree>
    <p:extLst>
      <p:ext uri="{BB962C8B-B14F-4D97-AF65-F5344CB8AC3E}">
        <p14:creationId xmlns:p14="http://schemas.microsoft.com/office/powerpoint/2010/main" val="2058379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A9486BD-9037-4080-AF35-41525C966E8C}" type="datetimeFigureOut">
              <a:rPr lang="es-ES" smtClean="0"/>
              <a:t>11/02/2017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9B5BA6C-1ACC-43C8-A9B8-2270347C3F77}" type="slidenum">
              <a:rPr lang="es-ES" smtClean="0"/>
              <a:t>‹Nº›</a:t>
            </a:fld>
            <a:endParaRPr lang="es-ES"/>
          </a:p>
        </p:txBody>
      </p:sp>
    </p:spTree>
    <p:extLst>
      <p:ext uri="{BB962C8B-B14F-4D97-AF65-F5344CB8AC3E}">
        <p14:creationId xmlns:p14="http://schemas.microsoft.com/office/powerpoint/2010/main" val="3545865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A9486BD-9037-4080-AF35-41525C966E8C}" type="datetimeFigureOut">
              <a:rPr lang="es-ES" smtClean="0"/>
              <a:t>11/02/2017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9B5BA6C-1ACC-43C8-A9B8-2270347C3F77}" type="slidenum">
              <a:rPr lang="es-ES" smtClean="0"/>
              <a:t>‹Nº›</a:t>
            </a:fld>
            <a:endParaRPr lang="es-ES"/>
          </a:p>
        </p:txBody>
      </p:sp>
    </p:spTree>
    <p:extLst>
      <p:ext uri="{BB962C8B-B14F-4D97-AF65-F5344CB8AC3E}">
        <p14:creationId xmlns:p14="http://schemas.microsoft.com/office/powerpoint/2010/main" val="165003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A9486BD-9037-4080-AF35-41525C966E8C}" type="datetimeFigureOut">
              <a:rPr lang="es-ES" smtClean="0"/>
              <a:t>11/02/2017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9B5BA6C-1ACC-43C8-A9B8-2270347C3F77}" type="slidenum">
              <a:rPr lang="es-ES" smtClean="0"/>
              <a:t>‹Nº›</a:t>
            </a:fld>
            <a:endParaRPr lang="es-ES"/>
          </a:p>
        </p:txBody>
      </p:sp>
    </p:spTree>
    <p:extLst>
      <p:ext uri="{BB962C8B-B14F-4D97-AF65-F5344CB8AC3E}">
        <p14:creationId xmlns:p14="http://schemas.microsoft.com/office/powerpoint/2010/main" val="1296677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A9486BD-9037-4080-AF35-41525C966E8C}" type="datetimeFigureOut">
              <a:rPr lang="es-ES" smtClean="0"/>
              <a:t>11/02/2017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9B5BA6C-1ACC-43C8-A9B8-2270347C3F77}" type="slidenum">
              <a:rPr lang="es-ES" smtClean="0"/>
              <a:t>‹Nº›</a:t>
            </a:fld>
            <a:endParaRPr lang="es-ES"/>
          </a:p>
        </p:txBody>
      </p:sp>
    </p:spTree>
    <p:extLst>
      <p:ext uri="{BB962C8B-B14F-4D97-AF65-F5344CB8AC3E}">
        <p14:creationId xmlns:p14="http://schemas.microsoft.com/office/powerpoint/2010/main" val="2649124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A9486BD-9037-4080-AF35-41525C966E8C}" type="datetimeFigureOut">
              <a:rPr lang="es-ES" smtClean="0"/>
              <a:t>11/02/2017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9B5BA6C-1ACC-43C8-A9B8-2270347C3F77}" type="slidenum">
              <a:rPr lang="es-ES" smtClean="0"/>
              <a:t>‹Nº›</a:t>
            </a:fld>
            <a:endParaRPr lang="es-ES"/>
          </a:p>
        </p:txBody>
      </p:sp>
    </p:spTree>
    <p:extLst>
      <p:ext uri="{BB962C8B-B14F-4D97-AF65-F5344CB8AC3E}">
        <p14:creationId xmlns:p14="http://schemas.microsoft.com/office/powerpoint/2010/main" val="2734550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A9486BD-9037-4080-AF35-41525C966E8C}" type="datetimeFigureOut">
              <a:rPr lang="es-ES" smtClean="0"/>
              <a:t>11/02/2017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9B5BA6C-1ACC-43C8-A9B8-2270347C3F77}" type="slidenum">
              <a:rPr lang="es-ES" smtClean="0"/>
              <a:t>‹Nº›</a:t>
            </a:fld>
            <a:endParaRPr lang="es-ES"/>
          </a:p>
        </p:txBody>
      </p:sp>
    </p:spTree>
    <p:extLst>
      <p:ext uri="{BB962C8B-B14F-4D97-AF65-F5344CB8AC3E}">
        <p14:creationId xmlns:p14="http://schemas.microsoft.com/office/powerpoint/2010/main" val="567476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A9486BD-9037-4080-AF35-41525C966E8C}" type="datetimeFigureOut">
              <a:rPr lang="es-ES" smtClean="0"/>
              <a:t>11/02/2017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9B5BA6C-1ACC-43C8-A9B8-2270347C3F77}" type="slidenum">
              <a:rPr lang="es-ES" smtClean="0"/>
              <a:t>‹Nº›</a:t>
            </a:fld>
            <a:endParaRPr lang="es-ES"/>
          </a:p>
        </p:txBody>
      </p:sp>
    </p:spTree>
    <p:extLst>
      <p:ext uri="{BB962C8B-B14F-4D97-AF65-F5344CB8AC3E}">
        <p14:creationId xmlns:p14="http://schemas.microsoft.com/office/powerpoint/2010/main" val="233993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3A9486BD-9037-4080-AF35-41525C966E8C}" type="datetimeFigureOut">
              <a:rPr lang="es-ES" smtClean="0"/>
              <a:t>11/02/2017</a:t>
            </a:fld>
            <a:endParaRPr lang="es-ES"/>
          </a:p>
        </p:txBody>
      </p:sp>
      <p:sp>
        <p:nvSpPr>
          <p:cNvPr id="5" name="Footer Placeholder 4"/>
          <p:cNvSpPr>
            <a:spLocks noGrp="1"/>
          </p:cNvSpPr>
          <p:nvPr>
            <p:ph type="ftr" sz="quarter" idx="11"/>
          </p:nvPr>
        </p:nvSpPr>
        <p:spPr>
          <a:xfrm>
            <a:off x="1972647" y="6108173"/>
            <a:ext cx="5314517" cy="365125"/>
          </a:xfrm>
        </p:spPr>
        <p:txBody>
          <a:bodyPr/>
          <a:lstStyle/>
          <a:p>
            <a:endParaRPr lang="es-ES"/>
          </a:p>
        </p:txBody>
      </p:sp>
      <p:sp>
        <p:nvSpPr>
          <p:cNvPr id="6" name="Slide Number Placeholder 5"/>
          <p:cNvSpPr>
            <a:spLocks noGrp="1"/>
          </p:cNvSpPr>
          <p:nvPr>
            <p:ph type="sldNum" sz="quarter" idx="12"/>
          </p:nvPr>
        </p:nvSpPr>
        <p:spPr>
          <a:xfrm>
            <a:off x="8258967" y="6108173"/>
            <a:ext cx="427833" cy="365125"/>
          </a:xfrm>
        </p:spPr>
        <p:txBody>
          <a:bodyPr/>
          <a:lstStyle/>
          <a:p>
            <a:fld id="{49B5BA6C-1ACC-43C8-A9B8-2270347C3F77}" type="slidenum">
              <a:rPr lang="es-ES" smtClean="0"/>
              <a:t>‹Nº›</a:t>
            </a:fld>
            <a:endParaRPr lang="es-ES"/>
          </a:p>
        </p:txBody>
      </p:sp>
    </p:spTree>
    <p:extLst>
      <p:ext uri="{BB962C8B-B14F-4D97-AF65-F5344CB8AC3E}">
        <p14:creationId xmlns:p14="http://schemas.microsoft.com/office/powerpoint/2010/main" val="1953129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A9486BD-9037-4080-AF35-41525C966E8C}" type="datetimeFigureOut">
              <a:rPr lang="es-ES" smtClean="0"/>
              <a:t>11/02/2017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8273317" y="6116070"/>
            <a:ext cx="413483" cy="365125"/>
          </a:xfrm>
        </p:spPr>
        <p:txBody>
          <a:bodyPr/>
          <a:lstStyle/>
          <a:p>
            <a:fld id="{49B5BA6C-1ACC-43C8-A9B8-2270347C3F77}" type="slidenum">
              <a:rPr lang="es-ES" smtClean="0"/>
              <a:t>‹Nº›</a:t>
            </a:fld>
            <a:endParaRPr lang="es-ES"/>
          </a:p>
        </p:txBody>
      </p:sp>
    </p:spTree>
    <p:extLst>
      <p:ext uri="{BB962C8B-B14F-4D97-AF65-F5344CB8AC3E}">
        <p14:creationId xmlns:p14="http://schemas.microsoft.com/office/powerpoint/2010/main" val="2196959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A9486BD-9037-4080-AF35-41525C966E8C}" type="datetimeFigureOut">
              <a:rPr lang="es-ES" smtClean="0"/>
              <a:t>11/02/2017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9B5BA6C-1ACC-43C8-A9B8-2270347C3F77}" type="slidenum">
              <a:rPr lang="es-ES" smtClean="0"/>
              <a:t>‹Nº›</a:t>
            </a:fld>
            <a:endParaRPr lang="es-ES"/>
          </a:p>
        </p:txBody>
      </p:sp>
    </p:spTree>
    <p:extLst>
      <p:ext uri="{BB962C8B-B14F-4D97-AF65-F5344CB8AC3E}">
        <p14:creationId xmlns:p14="http://schemas.microsoft.com/office/powerpoint/2010/main" val="3232918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A9486BD-9037-4080-AF35-41525C966E8C}" type="datetimeFigureOut">
              <a:rPr lang="es-ES" smtClean="0"/>
              <a:t>11/02/2017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9B5BA6C-1ACC-43C8-A9B8-2270347C3F77}" type="slidenum">
              <a:rPr lang="es-ES" smtClean="0"/>
              <a:t>‹Nº›</a:t>
            </a:fld>
            <a:endParaRPr lang="es-ES"/>
          </a:p>
        </p:txBody>
      </p:sp>
    </p:spTree>
    <p:extLst>
      <p:ext uri="{BB962C8B-B14F-4D97-AF65-F5344CB8AC3E}">
        <p14:creationId xmlns:p14="http://schemas.microsoft.com/office/powerpoint/2010/main" val="415793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A9486BD-9037-4080-AF35-41525C966E8C}" type="datetimeFigureOut">
              <a:rPr lang="es-ES" smtClean="0"/>
              <a:t>11/02/2017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9B5BA6C-1ACC-43C8-A9B8-2270347C3F77}" type="slidenum">
              <a:rPr lang="es-ES" smtClean="0"/>
              <a:t>‹Nº›</a:t>
            </a:fld>
            <a:endParaRPr lang="es-ES"/>
          </a:p>
        </p:txBody>
      </p:sp>
    </p:spTree>
    <p:extLst>
      <p:ext uri="{BB962C8B-B14F-4D97-AF65-F5344CB8AC3E}">
        <p14:creationId xmlns:p14="http://schemas.microsoft.com/office/powerpoint/2010/main" val="136443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9486BD-9037-4080-AF35-41525C966E8C}" type="datetimeFigureOut">
              <a:rPr lang="es-ES" smtClean="0"/>
              <a:t>11/02/2017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9B5BA6C-1ACC-43C8-A9B8-2270347C3F77}" type="slidenum">
              <a:rPr lang="es-ES" smtClean="0"/>
              <a:t>‹Nº›</a:t>
            </a:fld>
            <a:endParaRPr lang="es-ES"/>
          </a:p>
        </p:txBody>
      </p:sp>
    </p:spTree>
    <p:extLst>
      <p:ext uri="{BB962C8B-B14F-4D97-AF65-F5344CB8AC3E}">
        <p14:creationId xmlns:p14="http://schemas.microsoft.com/office/powerpoint/2010/main" val="157138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3A9486BD-9037-4080-AF35-41525C966E8C}" type="datetimeFigureOut">
              <a:rPr lang="es-ES" smtClean="0"/>
              <a:t>11/02/2017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9B5BA6C-1ACC-43C8-A9B8-2270347C3F77}" type="slidenum">
              <a:rPr lang="es-ES" smtClean="0"/>
              <a:t>‹Nº›</a:t>
            </a:fld>
            <a:endParaRPr lang="es-ES"/>
          </a:p>
        </p:txBody>
      </p:sp>
    </p:spTree>
    <p:extLst>
      <p:ext uri="{BB962C8B-B14F-4D97-AF65-F5344CB8AC3E}">
        <p14:creationId xmlns:p14="http://schemas.microsoft.com/office/powerpoint/2010/main" val="149071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3A9486BD-9037-4080-AF35-41525C966E8C}" type="datetimeFigureOut">
              <a:rPr lang="es-ES" smtClean="0"/>
              <a:t>11/02/2017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9B5BA6C-1ACC-43C8-A9B8-2270347C3F77}" type="slidenum">
              <a:rPr lang="es-ES" smtClean="0"/>
              <a:t>‹Nº›</a:t>
            </a:fld>
            <a:endParaRPr lang="es-ES"/>
          </a:p>
        </p:txBody>
      </p:sp>
    </p:spTree>
    <p:extLst>
      <p:ext uri="{BB962C8B-B14F-4D97-AF65-F5344CB8AC3E}">
        <p14:creationId xmlns:p14="http://schemas.microsoft.com/office/powerpoint/2010/main" val="97087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486BD-9037-4080-AF35-41525C966E8C}" type="datetimeFigureOut">
              <a:rPr lang="es-ES" smtClean="0"/>
              <a:t>11/02/2017</a:t>
            </a:fld>
            <a:endParaRPr lang="es-E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9B5BA6C-1ACC-43C8-A9B8-2270347C3F77}" type="slidenum">
              <a:rPr lang="es-ES" smtClean="0"/>
              <a:t>‹Nº›</a:t>
            </a:fld>
            <a:endParaRPr lang="es-ES"/>
          </a:p>
        </p:txBody>
      </p:sp>
    </p:spTree>
    <p:extLst>
      <p:ext uri="{BB962C8B-B14F-4D97-AF65-F5344CB8AC3E}">
        <p14:creationId xmlns:p14="http://schemas.microsoft.com/office/powerpoint/2010/main" val="1370735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590539" y="-369498"/>
            <a:ext cx="6947127" cy="3488266"/>
          </a:xfrm>
        </p:spPr>
        <p:txBody>
          <a:bodyPr>
            <a:normAutofit/>
          </a:bodyPr>
          <a:lstStyle/>
          <a:p>
            <a:r>
              <a:rPr lang="es-ES" sz="3200" dirty="0"/>
              <a:t>INGENIERÍA EN ADMINISTRACIÓN TURÍSTICA Y HOTELERA</a:t>
            </a:r>
          </a:p>
        </p:txBody>
      </p:sp>
      <p:sp>
        <p:nvSpPr>
          <p:cNvPr id="3" name="2 Subtítulo"/>
          <p:cNvSpPr>
            <a:spLocks noGrp="1"/>
          </p:cNvSpPr>
          <p:nvPr>
            <p:ph type="subTitle" idx="1"/>
          </p:nvPr>
        </p:nvSpPr>
        <p:spPr>
          <a:xfrm>
            <a:off x="1247678" y="3310136"/>
            <a:ext cx="7632848" cy="1703040"/>
          </a:xfrm>
        </p:spPr>
        <p:txBody>
          <a:bodyPr>
            <a:normAutofit/>
          </a:bodyPr>
          <a:lstStyle/>
          <a:p>
            <a:r>
              <a:rPr lang="es-ES" b="1" dirty="0">
                <a:solidFill>
                  <a:schemeClr val="tx1">
                    <a:lumMod val="85000"/>
                    <a:lumOff val="15000"/>
                  </a:schemeClr>
                </a:solidFill>
              </a:rPr>
              <a:t>“ESTUDIO DE LA GESTIÓN TURÍSTICA DEL RECURSO ATRACTIVO NATURAL DEL CANTÓN PUERTO QUITO, PROVINCIA DE PICHINCHA, PARA SU CONSERVACIÓN”</a:t>
            </a:r>
          </a:p>
        </p:txBody>
      </p:sp>
      <p:pic>
        <p:nvPicPr>
          <p:cNvPr id="4" name="3 Imagen" descr="LOGO-PRINCIPAL-ESPE2.png"/>
          <p:cNvPicPr>
            <a:picLocks noChangeAspect="1"/>
          </p:cNvPicPr>
          <p:nvPr/>
        </p:nvPicPr>
        <p:blipFill>
          <a:blip r:embed="rId2" cstate="print"/>
          <a:stretch>
            <a:fillRect/>
          </a:stretch>
        </p:blipFill>
        <p:spPr>
          <a:xfrm>
            <a:off x="467544" y="404664"/>
            <a:ext cx="5294206" cy="1367323"/>
          </a:xfrm>
          <a:prstGeom prst="rect">
            <a:avLst/>
          </a:prstGeom>
        </p:spPr>
      </p:pic>
      <p:pic>
        <p:nvPicPr>
          <p:cNvPr id="5" name="4 Imagen" descr="descarga.png"/>
          <p:cNvPicPr>
            <a:picLocks noChangeAspect="1"/>
          </p:cNvPicPr>
          <p:nvPr/>
        </p:nvPicPr>
        <p:blipFill>
          <a:blip r:embed="rId3" cstate="print"/>
          <a:stretch>
            <a:fillRect/>
          </a:stretch>
        </p:blipFill>
        <p:spPr>
          <a:xfrm>
            <a:off x="6156176" y="0"/>
            <a:ext cx="2190750" cy="2085975"/>
          </a:xfrm>
          <a:prstGeom prst="rect">
            <a:avLst/>
          </a:prstGeom>
        </p:spPr>
      </p:pic>
      <p:sp>
        <p:nvSpPr>
          <p:cNvPr id="6" name="5 Rectángulo"/>
          <p:cNvSpPr/>
          <p:nvPr/>
        </p:nvSpPr>
        <p:spPr>
          <a:xfrm>
            <a:off x="3760147" y="4869160"/>
            <a:ext cx="4572000" cy="1569660"/>
          </a:xfrm>
          <a:prstGeom prst="rect">
            <a:avLst/>
          </a:prstGeom>
        </p:spPr>
        <p:txBody>
          <a:bodyPr>
            <a:spAutoFit/>
          </a:bodyPr>
          <a:lstStyle/>
          <a:p>
            <a:pPr algn="ctr"/>
            <a:r>
              <a:rPr lang="es-ES" sz="3200" b="1" dirty="0"/>
              <a:t>AUTORAS:</a:t>
            </a:r>
          </a:p>
          <a:p>
            <a:pPr algn="ctr"/>
            <a:r>
              <a:rPr lang="es-ES" sz="3200" b="1" dirty="0"/>
              <a:t>KAREN M. MALDONADO</a:t>
            </a:r>
          </a:p>
          <a:p>
            <a:pPr algn="ctr"/>
            <a:r>
              <a:rPr lang="es-ES" sz="3200" b="1" dirty="0"/>
              <a:t>MICHELLE E. PALACIOS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Users\PC\Pictures\CALCULO CCT 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078" y="1412776"/>
            <a:ext cx="8424936" cy="1080120"/>
          </a:xfrm>
          <a:prstGeom prst="rect">
            <a:avLst/>
          </a:prstGeom>
          <a:noFill/>
          <a:ln>
            <a:noFill/>
          </a:ln>
        </p:spPr>
      </p:pic>
      <p:sp>
        <p:nvSpPr>
          <p:cNvPr id="20481" name="Rectangle 1"/>
          <p:cNvSpPr>
            <a:spLocks noChangeArrowheads="1"/>
          </p:cNvSpPr>
          <p:nvPr/>
        </p:nvSpPr>
        <p:spPr bwMode="auto">
          <a:xfrm>
            <a:off x="323528" y="2708920"/>
            <a:ext cx="882047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Fuente: (</a:t>
            </a:r>
            <a:r>
              <a:rPr kumimoji="0" lang="es-EC" sz="12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MSc.</a:t>
            </a:r>
            <a:r>
              <a:rPr kumimoji="0" lang="es-EC"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Carlos A. </a:t>
            </a:r>
            <a:r>
              <a:rPr kumimoji="0" lang="es-EC" sz="12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Galarza</a:t>
            </a:r>
            <a:r>
              <a:rPr kumimoji="0" lang="es-EC"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2016)</a:t>
            </a:r>
            <a:endParaRPr kumimoji="0" lang="es-ES" sz="8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Elaborado</a:t>
            </a:r>
            <a:r>
              <a:rPr kumimoji="0" lang="es-EC"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Maldonado Karen, Palacios Michelle </a:t>
            </a:r>
            <a:r>
              <a:rPr kumimoji="0" lang="es-EC"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Fecha:</a:t>
            </a:r>
            <a:r>
              <a:rPr kumimoji="0" lang="es-EC"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08/12/2016</a:t>
            </a:r>
            <a:endParaRPr kumimoji="0" lang="es-EC"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r>
              <a:rPr lang="es-ES" dirty="0"/>
              <a:t>LÍMITE DE CAMBIO ACEPTABLE</a:t>
            </a:r>
          </a:p>
        </p:txBody>
      </p:sp>
      <p:graphicFrame>
        <p:nvGraphicFramePr>
          <p:cNvPr id="4" name="3 Tabla"/>
          <p:cNvGraphicFramePr>
            <a:graphicFrameLocks noGrp="1"/>
          </p:cNvGraphicFramePr>
          <p:nvPr/>
        </p:nvGraphicFramePr>
        <p:xfrm>
          <a:off x="467544" y="1052738"/>
          <a:ext cx="8280919" cy="5529445"/>
        </p:xfrm>
        <a:graphic>
          <a:graphicData uri="http://schemas.openxmlformats.org/drawingml/2006/table">
            <a:tbl>
              <a:tblPr/>
              <a:tblGrid>
                <a:gridCol w="2659957">
                  <a:extLst>
                    <a:ext uri="{9D8B030D-6E8A-4147-A177-3AD203B41FA5}">
                      <a16:colId xmlns:a16="http://schemas.microsoft.com/office/drawing/2014/main" val="20000"/>
                    </a:ext>
                  </a:extLst>
                </a:gridCol>
                <a:gridCol w="2296656">
                  <a:extLst>
                    <a:ext uri="{9D8B030D-6E8A-4147-A177-3AD203B41FA5}">
                      <a16:colId xmlns:a16="http://schemas.microsoft.com/office/drawing/2014/main" val="20001"/>
                    </a:ext>
                  </a:extLst>
                </a:gridCol>
                <a:gridCol w="2001577">
                  <a:extLst>
                    <a:ext uri="{9D8B030D-6E8A-4147-A177-3AD203B41FA5}">
                      <a16:colId xmlns:a16="http://schemas.microsoft.com/office/drawing/2014/main" val="20002"/>
                    </a:ext>
                  </a:extLst>
                </a:gridCol>
                <a:gridCol w="1322729">
                  <a:extLst>
                    <a:ext uri="{9D8B030D-6E8A-4147-A177-3AD203B41FA5}">
                      <a16:colId xmlns:a16="http://schemas.microsoft.com/office/drawing/2014/main" val="20003"/>
                    </a:ext>
                  </a:extLst>
                </a:gridCol>
              </a:tblGrid>
              <a:tr h="225020">
                <a:tc gridSpan="4">
                  <a:txBody>
                    <a:bodyPr/>
                    <a:lstStyle/>
                    <a:p>
                      <a:pPr algn="ctr">
                        <a:lnSpc>
                          <a:spcPct val="115000"/>
                        </a:lnSpc>
                        <a:spcAft>
                          <a:spcPts val="0"/>
                        </a:spcAft>
                      </a:pPr>
                      <a:r>
                        <a:rPr lang="es-ES" sz="1100" dirty="0">
                          <a:latin typeface="Times New Roman"/>
                          <a:ea typeface="Calibri"/>
                          <a:cs typeface="Times New Roman"/>
                        </a:rPr>
                        <a:t>  </a:t>
                      </a:r>
                      <a:r>
                        <a:rPr lang="es-EC" sz="1100" b="1" dirty="0">
                          <a:latin typeface="Times New Roman"/>
                          <a:ea typeface="Calibri"/>
                          <a:cs typeface="Times New Roman"/>
                        </a:rPr>
                        <a:t>PASO 8. COSTO DE IMPLEMENTACIÓN</a:t>
                      </a:r>
                      <a:endParaRPr lang="es-ES" sz="1050" dirty="0">
                        <a:latin typeface="Calibri"/>
                        <a:ea typeface="Calibri"/>
                        <a:cs typeface="Times New Roman"/>
                      </a:endParaRPr>
                    </a:p>
                  </a:txBody>
                  <a:tcPr marL="22000" marR="220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64124">
                <a:tc>
                  <a:txBody>
                    <a:bodyPr/>
                    <a:lstStyle/>
                    <a:p>
                      <a:pPr algn="ctr">
                        <a:lnSpc>
                          <a:spcPct val="115000"/>
                        </a:lnSpc>
                        <a:spcAft>
                          <a:spcPts val="0"/>
                        </a:spcAft>
                      </a:pPr>
                      <a:r>
                        <a:rPr lang="es-EC" sz="1100" b="1">
                          <a:latin typeface="Times New Roman"/>
                          <a:ea typeface="Calibri"/>
                          <a:cs typeface="Times New Roman"/>
                        </a:rPr>
                        <a:t>ESTRATEGIA</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latin typeface="Times New Roman"/>
                          <a:ea typeface="Calibri"/>
                          <a:cs typeface="Times New Roman"/>
                        </a:rPr>
                        <a:t>MATERIALES / RECURSOS</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latin typeface="Times New Roman"/>
                          <a:ea typeface="Calibri"/>
                          <a:cs typeface="Times New Roman"/>
                        </a:rPr>
                        <a:t>COSTO GLOBAL/AÑO</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latin typeface="Times New Roman"/>
                          <a:ea typeface="Calibri"/>
                          <a:cs typeface="Times New Roman"/>
                        </a:rPr>
                        <a:t>RESPONS.</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5986">
                <a:tc>
                  <a:txBody>
                    <a:bodyPr/>
                    <a:lstStyle/>
                    <a:p>
                      <a:pPr algn="just">
                        <a:lnSpc>
                          <a:spcPct val="115000"/>
                        </a:lnSpc>
                        <a:spcAft>
                          <a:spcPts val="0"/>
                        </a:spcAft>
                      </a:pPr>
                      <a:r>
                        <a:rPr lang="es-EC" sz="1100">
                          <a:latin typeface="Times New Roman"/>
                          <a:ea typeface="Calibri"/>
                          <a:cs typeface="Times New Roman"/>
                        </a:rPr>
                        <a:t>Colocar a los costados terraplenes de piedra y pasamanos para detener el proceso erosivo.</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dirty="0">
                          <a:latin typeface="Times New Roman"/>
                          <a:ea typeface="Calibri"/>
                          <a:cs typeface="Times New Roman"/>
                        </a:rPr>
                        <a:t>Piedras de la zona y madera</a:t>
                      </a:r>
                      <a:endParaRPr lang="es-ES" sz="1050" dirty="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latin typeface="Times New Roman"/>
                          <a:ea typeface="Calibri"/>
                          <a:cs typeface="Times New Roman"/>
                        </a:rPr>
                        <a:t> $200,00 </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latin typeface="Times New Roman"/>
                          <a:ea typeface="Calibri"/>
                          <a:cs typeface="Times New Roman"/>
                        </a:rPr>
                        <a:t>Constructor</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0040">
                <a:tc>
                  <a:txBody>
                    <a:bodyPr/>
                    <a:lstStyle/>
                    <a:p>
                      <a:pPr algn="just">
                        <a:lnSpc>
                          <a:spcPct val="115000"/>
                        </a:lnSpc>
                        <a:spcAft>
                          <a:spcPts val="0"/>
                        </a:spcAft>
                      </a:pPr>
                      <a:r>
                        <a:rPr lang="es-EC" sz="1100">
                          <a:latin typeface="Times New Roman"/>
                          <a:ea typeface="Calibri"/>
                          <a:cs typeface="Times New Roman"/>
                        </a:rPr>
                        <a:t>Delinear el sendero para un ancho máximo de 1,50m.,</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dirty="0" err="1">
                          <a:latin typeface="Times New Roman"/>
                          <a:ea typeface="Calibri"/>
                          <a:cs typeface="Times New Roman"/>
                        </a:rPr>
                        <a:t>Georreferencia</a:t>
                      </a:r>
                      <a:r>
                        <a:rPr lang="es-EC" sz="1100" dirty="0">
                          <a:latin typeface="Times New Roman"/>
                          <a:ea typeface="Calibri"/>
                          <a:cs typeface="Times New Roman"/>
                        </a:rPr>
                        <a:t> y terraplenes de piedra y pasamanos de madera</a:t>
                      </a:r>
                      <a:endParaRPr lang="es-ES" sz="1050" dirty="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latin typeface="Times New Roman"/>
                          <a:ea typeface="Calibri"/>
                          <a:cs typeface="Times New Roman"/>
                        </a:rPr>
                        <a:t>$ 200,00</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latin typeface="Times New Roman"/>
                          <a:ea typeface="Calibri"/>
                          <a:cs typeface="Times New Roman"/>
                        </a:rPr>
                        <a:t>Constructor</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2993">
                <a:tc>
                  <a:txBody>
                    <a:bodyPr/>
                    <a:lstStyle/>
                    <a:p>
                      <a:pPr algn="just">
                        <a:lnSpc>
                          <a:spcPct val="115000"/>
                        </a:lnSpc>
                        <a:spcAft>
                          <a:spcPts val="0"/>
                        </a:spcAft>
                      </a:pPr>
                      <a:r>
                        <a:rPr lang="es-EC" sz="1100">
                          <a:latin typeface="Times New Roman"/>
                          <a:ea typeface="Calibri"/>
                          <a:cs typeface="Times New Roman"/>
                        </a:rPr>
                        <a:t>Compactar el suelo natural de la caminería</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latin typeface="Times New Roman"/>
                          <a:ea typeface="Calibri"/>
                          <a:cs typeface="Times New Roman"/>
                        </a:rPr>
                        <a:t>Mano de obra</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latin typeface="Times New Roman"/>
                          <a:ea typeface="Calibri"/>
                          <a:cs typeface="Times New Roman"/>
                        </a:rPr>
                        <a:t> $240,00 </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latin typeface="Times New Roman"/>
                          <a:ea typeface="Calibri"/>
                          <a:cs typeface="Times New Roman"/>
                        </a:rPr>
                        <a:t>Constructor</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85986">
                <a:tc>
                  <a:txBody>
                    <a:bodyPr/>
                    <a:lstStyle/>
                    <a:p>
                      <a:pPr algn="just">
                        <a:lnSpc>
                          <a:spcPct val="115000"/>
                        </a:lnSpc>
                        <a:spcAft>
                          <a:spcPts val="0"/>
                        </a:spcAft>
                      </a:pPr>
                      <a:r>
                        <a:rPr lang="es-EC" sz="1100">
                          <a:latin typeface="Times New Roman"/>
                          <a:ea typeface="Calibri"/>
                          <a:cs typeface="Times New Roman"/>
                        </a:rPr>
                        <a:t>Ofrecer educación e interpretación ambiental de sitio para la dinámica del viajero visitante</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latin typeface="Times New Roman"/>
                          <a:ea typeface="Calibri"/>
                          <a:cs typeface="Times New Roman"/>
                        </a:rPr>
                        <a:t>Charlas, trípticos</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latin typeface="Times New Roman"/>
                          <a:ea typeface="Calibri"/>
                          <a:cs typeface="Times New Roman"/>
                        </a:rPr>
                        <a:t> $1.400,00 ya está incluido (Anexo Plan de Manejo Gestión Turística)</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latin typeface="Times New Roman"/>
                          <a:ea typeface="Calibri"/>
                          <a:cs typeface="Times New Roman"/>
                        </a:rPr>
                        <a:t>guía turístico</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75059">
                <a:tc>
                  <a:txBody>
                    <a:bodyPr/>
                    <a:lstStyle/>
                    <a:p>
                      <a:pPr algn="just">
                        <a:lnSpc>
                          <a:spcPct val="115000"/>
                        </a:lnSpc>
                        <a:spcAft>
                          <a:spcPts val="0"/>
                        </a:spcAft>
                      </a:pPr>
                      <a:r>
                        <a:rPr lang="es-EC" sz="1100">
                          <a:latin typeface="Times New Roman"/>
                          <a:ea typeface="Calibri"/>
                          <a:cs typeface="Times New Roman"/>
                        </a:rPr>
                        <a:t>Implementar una idónea capacidad de carga turística para los sitios de visita.</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dirty="0">
                          <a:latin typeface="Times New Roman"/>
                          <a:ea typeface="Calibri"/>
                          <a:cs typeface="Times New Roman"/>
                        </a:rPr>
                        <a:t>Plan de Manejo Gestión Turística</a:t>
                      </a:r>
                      <a:endParaRPr lang="es-ES" sz="1050" dirty="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dirty="0">
                          <a:latin typeface="Times New Roman"/>
                          <a:ea typeface="Calibri"/>
                          <a:cs typeface="Times New Roman"/>
                        </a:rPr>
                        <a:t>$1.680,00 (valor ya está incluido Anexo Plan de Manejo Gestión Turística)</a:t>
                      </a:r>
                      <a:endParaRPr lang="es-ES" sz="1050" dirty="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latin typeface="Times New Roman"/>
                          <a:ea typeface="Calibri"/>
                          <a:cs typeface="Times New Roman"/>
                        </a:rPr>
                        <a:t>GAD Puerto Quito</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75059">
                <a:tc>
                  <a:txBody>
                    <a:bodyPr/>
                    <a:lstStyle/>
                    <a:p>
                      <a:pPr algn="just">
                        <a:lnSpc>
                          <a:spcPct val="115000"/>
                        </a:lnSpc>
                        <a:spcAft>
                          <a:spcPts val="0"/>
                        </a:spcAft>
                      </a:pPr>
                      <a:r>
                        <a:rPr lang="es-EC" sz="1100">
                          <a:latin typeface="Times New Roman"/>
                          <a:ea typeface="Calibri"/>
                          <a:cs typeface="Times New Roman"/>
                        </a:rPr>
                        <a:t>Brindar educación e interpretación ambiental del recurso atractivo natural para la satisfacción del viajero visitante</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latin typeface="Times New Roman"/>
                          <a:ea typeface="Calibri"/>
                          <a:cs typeface="Times New Roman"/>
                        </a:rPr>
                        <a:t>charlas, trípticos</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latin typeface="Times New Roman"/>
                          <a:ea typeface="Calibri"/>
                          <a:cs typeface="Times New Roman"/>
                        </a:rPr>
                        <a:t>$960,00 valor ya está incluido (Anexo Plan de Manejo Gestión Turística)</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latin typeface="Times New Roman"/>
                          <a:ea typeface="Calibri"/>
                          <a:cs typeface="Times New Roman"/>
                        </a:rPr>
                        <a:t>guía turístico</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75059">
                <a:tc>
                  <a:txBody>
                    <a:bodyPr/>
                    <a:lstStyle/>
                    <a:p>
                      <a:pPr algn="just">
                        <a:lnSpc>
                          <a:spcPct val="115000"/>
                        </a:lnSpc>
                        <a:spcAft>
                          <a:spcPts val="0"/>
                        </a:spcAft>
                      </a:pPr>
                      <a:r>
                        <a:rPr lang="es-EC" sz="1100">
                          <a:latin typeface="Times New Roman"/>
                          <a:ea typeface="Calibri"/>
                          <a:cs typeface="Times New Roman"/>
                        </a:rPr>
                        <a:t>Plan de Manejo Gestión Turística</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latin typeface="Times New Roman"/>
                          <a:ea typeface="Calibri"/>
                          <a:cs typeface="Times New Roman"/>
                        </a:rPr>
                        <a:t>Propuesta de Plan de Manejo Gestión Turística</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latin typeface="Times New Roman"/>
                          <a:ea typeface="Calibri"/>
                          <a:cs typeface="Times New Roman"/>
                        </a:rPr>
                        <a:t>$13.647,75 ya está incluido (Anexo Plan de Manejo Gestión Turística)</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100">
                          <a:latin typeface="Times New Roman"/>
                          <a:ea typeface="Calibri"/>
                          <a:cs typeface="Times New Roman"/>
                        </a:rPr>
                        <a:t>GAD Puerto Quito</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75059">
                <a:tc>
                  <a:txBody>
                    <a:bodyPr/>
                    <a:lstStyle/>
                    <a:p>
                      <a:pPr algn="just">
                        <a:lnSpc>
                          <a:spcPct val="115000"/>
                        </a:lnSpc>
                        <a:spcAft>
                          <a:spcPts val="0"/>
                        </a:spcAft>
                      </a:pPr>
                      <a:r>
                        <a:rPr lang="es-EC" sz="1100">
                          <a:latin typeface="Times New Roman"/>
                          <a:ea typeface="Calibri"/>
                          <a:cs typeface="Times New Roman"/>
                        </a:rPr>
                        <a:t>Plan de Contingencia para los viajeros visitantes, contemplado en el respectivo Plan de Manejo Gestión Turística.</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latin typeface="Times New Roman"/>
                          <a:ea typeface="Calibri"/>
                          <a:cs typeface="Times New Roman"/>
                        </a:rPr>
                        <a:t>Charlas, trípticos</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latin typeface="Times New Roman"/>
                          <a:ea typeface="Calibri"/>
                          <a:cs typeface="Times New Roman"/>
                        </a:rPr>
                        <a:t>$100,00 valor ya está incluido (Anexo Plan de Manejo Gestión Turística)</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latin typeface="Times New Roman"/>
                          <a:ea typeface="Calibri"/>
                          <a:cs typeface="Times New Roman"/>
                        </a:rPr>
                        <a:t>GAD Puerto Quito</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50040">
                <a:tc>
                  <a:txBody>
                    <a:bodyPr/>
                    <a:lstStyle/>
                    <a:p>
                      <a:pPr algn="just">
                        <a:lnSpc>
                          <a:spcPct val="115000"/>
                        </a:lnSpc>
                        <a:spcAft>
                          <a:spcPts val="0"/>
                        </a:spcAft>
                      </a:pPr>
                      <a:r>
                        <a:rPr lang="es-EC" sz="1100">
                          <a:latin typeface="Times New Roman"/>
                          <a:ea typeface="Calibri"/>
                          <a:cs typeface="Times New Roman"/>
                        </a:rPr>
                        <a:t>Elaboración del Plan de Manejo Gestión Turística</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latin typeface="Times New Roman"/>
                          <a:ea typeface="Calibri"/>
                          <a:cs typeface="Times New Roman"/>
                        </a:rPr>
                        <a:t>Consultor</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a:latin typeface="Times New Roman"/>
                          <a:ea typeface="Calibri"/>
                          <a:cs typeface="Times New Roman"/>
                        </a:rPr>
                        <a:t>$12.000,00 </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100">
                          <a:latin typeface="Times New Roman"/>
                          <a:ea typeface="Calibri"/>
                          <a:cs typeface="Times New Roman"/>
                        </a:rPr>
                        <a:t>GAD Puerto Quito</a:t>
                      </a:r>
                      <a:endParaRPr lang="es-ES" sz="1050">
                        <a:latin typeface="Calibri"/>
                        <a:ea typeface="Calibri"/>
                        <a:cs typeface="Times New Roman"/>
                      </a:endParaRPr>
                    </a:p>
                  </a:txBody>
                  <a:tcPr marL="22000" marR="22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5020">
                <a:tc gridSpan="2">
                  <a:txBody>
                    <a:bodyPr/>
                    <a:lstStyle/>
                    <a:p>
                      <a:pPr algn="r">
                        <a:lnSpc>
                          <a:spcPct val="115000"/>
                        </a:lnSpc>
                        <a:spcAft>
                          <a:spcPts val="0"/>
                        </a:spcAft>
                      </a:pPr>
                      <a:r>
                        <a:rPr lang="es-EC" sz="1100" b="1" dirty="0">
                          <a:latin typeface="Times New Roman"/>
                          <a:ea typeface="Calibri"/>
                          <a:cs typeface="Times New Roman"/>
                        </a:rPr>
                        <a:t>TOTAL PRESUPUESTO DE LAC</a:t>
                      </a:r>
                      <a:endParaRPr lang="es-ES" sz="1050" dirty="0">
                        <a:latin typeface="Calibri"/>
                        <a:ea typeface="Calibri"/>
                        <a:cs typeface="Times New Roman"/>
                      </a:endParaRPr>
                    </a:p>
                  </a:txBody>
                  <a:tcPr marL="22000" marR="220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tc hMerge="1">
                  <a:txBody>
                    <a:bodyPr/>
                    <a:lstStyle/>
                    <a:p>
                      <a:endParaRPr lang="es-ES"/>
                    </a:p>
                  </a:txBody>
                  <a:tcPr/>
                </a:tc>
                <a:tc gridSpan="2">
                  <a:txBody>
                    <a:bodyPr/>
                    <a:lstStyle/>
                    <a:p>
                      <a:pPr algn="ctr">
                        <a:lnSpc>
                          <a:spcPct val="115000"/>
                        </a:lnSpc>
                        <a:spcAft>
                          <a:spcPts val="0"/>
                        </a:spcAft>
                      </a:pPr>
                      <a:r>
                        <a:rPr lang="es-EC" sz="1100" b="1" dirty="0">
                          <a:latin typeface="Times New Roman"/>
                          <a:ea typeface="Calibri"/>
                          <a:cs typeface="Times New Roman"/>
                        </a:rPr>
                        <a:t>$12.640,00</a:t>
                      </a:r>
                      <a:endParaRPr lang="es-ES" sz="1050" dirty="0">
                        <a:latin typeface="Calibri"/>
                        <a:ea typeface="Calibri"/>
                        <a:cs typeface="Times New Roman"/>
                      </a:endParaRPr>
                    </a:p>
                  </a:txBody>
                  <a:tcPr marL="22000" marR="220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tc hMerge="1">
                  <a:txBody>
                    <a:bodyPr/>
                    <a:lstStyle/>
                    <a:p>
                      <a:endParaRPr lang="es-ES"/>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797" y="-190872"/>
            <a:ext cx="7704667" cy="1981200"/>
          </a:xfrm>
        </p:spPr>
        <p:txBody>
          <a:bodyPr>
            <a:normAutofit/>
          </a:bodyPr>
          <a:lstStyle/>
          <a:p>
            <a:r>
              <a:rPr lang="es-ES" dirty="0"/>
              <a:t>PLAN DE MANEJO E INTERPRETACIÓN AMBIENTAL</a:t>
            </a:r>
          </a:p>
        </p:txBody>
      </p:sp>
      <p:pic>
        <p:nvPicPr>
          <p:cNvPr id="23554" name="Picture 2"/>
          <p:cNvPicPr>
            <a:picLocks noChangeAspect="1" noChangeArrowheads="1"/>
          </p:cNvPicPr>
          <p:nvPr/>
        </p:nvPicPr>
        <p:blipFill>
          <a:blip r:embed="rId2" cstate="print"/>
          <a:srcRect l="29605" t="34078" r="12285" b="28516"/>
          <a:stretch>
            <a:fillRect/>
          </a:stretch>
        </p:blipFill>
        <p:spPr bwMode="auto">
          <a:xfrm>
            <a:off x="395536" y="1412776"/>
            <a:ext cx="8280920" cy="2736304"/>
          </a:xfrm>
          <a:prstGeom prst="rect">
            <a:avLst/>
          </a:prstGeom>
          <a:noFill/>
          <a:ln w="9525">
            <a:noFill/>
            <a:miter lim="800000"/>
            <a:headEnd/>
            <a:tailEnd/>
          </a:ln>
        </p:spPr>
      </p:pic>
      <p:pic>
        <p:nvPicPr>
          <p:cNvPr id="23555" name="Picture 3"/>
          <p:cNvPicPr>
            <a:picLocks noChangeAspect="1" noChangeArrowheads="1"/>
          </p:cNvPicPr>
          <p:nvPr/>
        </p:nvPicPr>
        <p:blipFill>
          <a:blip r:embed="rId3" cstate="print"/>
          <a:srcRect l="29523" t="27360" r="11814" b="40156"/>
          <a:stretch>
            <a:fillRect/>
          </a:stretch>
        </p:blipFill>
        <p:spPr bwMode="auto">
          <a:xfrm>
            <a:off x="395536" y="4149080"/>
            <a:ext cx="8352928" cy="237626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l="29605" t="33094" r="12285" b="46235"/>
          <a:stretch>
            <a:fillRect/>
          </a:stretch>
        </p:blipFill>
        <p:spPr bwMode="auto">
          <a:xfrm>
            <a:off x="395536" y="260647"/>
            <a:ext cx="8424936" cy="1684987"/>
          </a:xfrm>
          <a:prstGeom prst="rect">
            <a:avLst/>
          </a:prstGeom>
          <a:noFill/>
          <a:ln w="9525">
            <a:noFill/>
            <a:miter lim="800000"/>
            <a:headEnd/>
            <a:tailEnd/>
          </a:ln>
        </p:spPr>
      </p:pic>
      <p:pic>
        <p:nvPicPr>
          <p:cNvPr id="24579" name="Picture 3"/>
          <p:cNvPicPr>
            <a:picLocks noChangeAspect="1" noChangeArrowheads="1"/>
          </p:cNvPicPr>
          <p:nvPr/>
        </p:nvPicPr>
        <p:blipFill>
          <a:blip r:embed="rId3" cstate="print"/>
          <a:srcRect l="30076" t="31297" r="12367" b="8657"/>
          <a:stretch>
            <a:fillRect/>
          </a:stretch>
        </p:blipFill>
        <p:spPr bwMode="auto">
          <a:xfrm>
            <a:off x="467544" y="1916832"/>
            <a:ext cx="8352928" cy="439248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l="29605" t="31125" r="12285" b="32454"/>
          <a:stretch>
            <a:fillRect/>
          </a:stretch>
        </p:blipFill>
        <p:spPr bwMode="auto">
          <a:xfrm>
            <a:off x="251519" y="260648"/>
            <a:ext cx="8582575" cy="3600400"/>
          </a:xfrm>
          <a:prstGeom prst="rect">
            <a:avLst/>
          </a:prstGeom>
          <a:noFill/>
          <a:ln w="9525">
            <a:noFill/>
            <a:miter lim="800000"/>
            <a:headEnd/>
            <a:tailEnd/>
          </a:ln>
        </p:spPr>
      </p:pic>
      <p:sp>
        <p:nvSpPr>
          <p:cNvPr id="25603" name="Rectangle 3"/>
          <p:cNvSpPr>
            <a:spLocks noChangeArrowheads="1"/>
          </p:cNvSpPr>
          <p:nvPr/>
        </p:nvSpPr>
        <p:spPr bwMode="auto">
          <a:xfrm>
            <a:off x="251520" y="3951148"/>
            <a:ext cx="907199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Elaborado</a:t>
            </a:r>
            <a:r>
              <a:rPr kumimoji="0" lang="es-EC"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Maldonado Karen, Palacios Michelle </a:t>
            </a:r>
            <a:r>
              <a:rPr kumimoji="0" lang="es-EC"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Fecha:</a:t>
            </a:r>
            <a:r>
              <a:rPr kumimoji="0" lang="es-EC"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15/11/2016</a:t>
            </a:r>
            <a:endParaRPr kumimoji="0" lang="es-EC"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188640"/>
            <a:ext cx="8229600" cy="940966"/>
          </a:xfrm>
        </p:spPr>
        <p:txBody>
          <a:bodyPr/>
          <a:lstStyle/>
          <a:p>
            <a:r>
              <a:rPr lang="es-ES" dirty="0"/>
              <a:t>CONCLUSIONES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68414587"/>
              </p:ext>
            </p:extLst>
          </p:nvPr>
        </p:nvGraphicFramePr>
        <p:xfrm>
          <a:off x="827584" y="764704"/>
          <a:ext cx="7704856"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r>
              <a:rPr lang="es-ES" dirty="0"/>
              <a:t>RECOMENDACIONES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84252433"/>
              </p:ext>
            </p:extLst>
          </p:nvPr>
        </p:nvGraphicFramePr>
        <p:xfrm>
          <a:off x="457200" y="476672"/>
          <a:ext cx="8229600" cy="6696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OBJETIVO GENERAL</a:t>
            </a:r>
          </a:p>
        </p:txBody>
      </p:sp>
      <p:graphicFrame>
        <p:nvGraphicFramePr>
          <p:cNvPr id="4" name="3 Marcador de contenido"/>
          <p:cNvGraphicFramePr>
            <a:graphicFrameLocks noGrp="1"/>
          </p:cNvGraphicFramePr>
          <p:nvPr>
            <p:ph idx="1"/>
          </p:nvPr>
        </p:nvGraphicFramePr>
        <p:xfrm>
          <a:off x="982663" y="2667000"/>
          <a:ext cx="7704137" cy="3332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18123" y="0"/>
            <a:ext cx="7704667" cy="1981200"/>
          </a:xfrm>
        </p:spPr>
        <p:txBody>
          <a:bodyPr/>
          <a:lstStyle/>
          <a:p>
            <a:r>
              <a:rPr lang="es-ES" dirty="0"/>
              <a:t>OBJETIVOS ESPECÍFICOS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14192010"/>
              </p:ext>
            </p:extLst>
          </p:nvPr>
        </p:nvGraphicFramePr>
        <p:xfrm>
          <a:off x="333872" y="1529408"/>
          <a:ext cx="835292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0"/>
            <a:ext cx="8229600" cy="954360"/>
          </a:xfrm>
        </p:spPr>
        <p:txBody>
          <a:bodyPr/>
          <a:lstStyle/>
          <a:p>
            <a:r>
              <a:rPr lang="es-ES" dirty="0"/>
              <a:t>METODOLOGÍA	</a:t>
            </a:r>
          </a:p>
        </p:txBody>
      </p:sp>
      <p:sp>
        <p:nvSpPr>
          <p:cNvPr id="6" name="5 Marcador de contenido"/>
          <p:cNvSpPr>
            <a:spLocks noGrp="1"/>
          </p:cNvSpPr>
          <p:nvPr>
            <p:ph idx="1"/>
          </p:nvPr>
        </p:nvSpPr>
        <p:spPr>
          <a:xfrm>
            <a:off x="516425" y="-747464"/>
            <a:ext cx="8229600" cy="5433467"/>
          </a:xfrm>
        </p:spPr>
        <p:txBody>
          <a:bodyPr/>
          <a:lstStyle/>
          <a:p>
            <a:pPr lvl="0" algn="just"/>
            <a:r>
              <a:rPr lang="es-EC" sz="2000" dirty="0">
                <a:solidFill>
                  <a:schemeClr val="tx1">
                    <a:lumMod val="85000"/>
                    <a:lumOff val="15000"/>
                  </a:schemeClr>
                </a:solidFill>
              </a:rPr>
              <a:t>Para el análisis investigativo de la gestión turística del recurso atractivo natural del Cantón Puerto Quito, para su conservación, se aplica el Muestreo No Probabilístico Intencional, el cual se basa en el criterio del investigador, que es quién decide en forma justificada, quienes conforman la muestra. (Medina, Herrera, &amp; Naranjo, 1999).</a:t>
            </a:r>
            <a:endParaRPr lang="es-ES" sz="2000" dirty="0">
              <a:solidFill>
                <a:schemeClr val="tx1">
                  <a:lumMod val="85000"/>
                  <a:lumOff val="15000"/>
                </a:schemeClr>
              </a:solidFill>
            </a:endParaRPr>
          </a:p>
          <a:p>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2560055475"/>
              </p:ext>
            </p:extLst>
          </p:nvPr>
        </p:nvGraphicFramePr>
        <p:xfrm>
          <a:off x="562897" y="2708141"/>
          <a:ext cx="8064896" cy="4033227"/>
        </p:xfrm>
        <a:graphic>
          <a:graphicData uri="http://schemas.openxmlformats.org/drawingml/2006/table">
            <a:tbl>
              <a:tblPr/>
              <a:tblGrid>
                <a:gridCol w="332647">
                  <a:extLst>
                    <a:ext uri="{9D8B030D-6E8A-4147-A177-3AD203B41FA5}">
                      <a16:colId xmlns:a16="http://schemas.microsoft.com/office/drawing/2014/main" val="20000"/>
                    </a:ext>
                  </a:extLst>
                </a:gridCol>
                <a:gridCol w="2691987">
                  <a:extLst>
                    <a:ext uri="{9D8B030D-6E8A-4147-A177-3AD203B41FA5}">
                      <a16:colId xmlns:a16="http://schemas.microsoft.com/office/drawing/2014/main" val="20001"/>
                    </a:ext>
                  </a:extLst>
                </a:gridCol>
                <a:gridCol w="399808">
                  <a:extLst>
                    <a:ext uri="{9D8B030D-6E8A-4147-A177-3AD203B41FA5}">
                      <a16:colId xmlns:a16="http://schemas.microsoft.com/office/drawing/2014/main" val="20002"/>
                    </a:ext>
                  </a:extLst>
                </a:gridCol>
                <a:gridCol w="715862">
                  <a:extLst>
                    <a:ext uri="{9D8B030D-6E8A-4147-A177-3AD203B41FA5}">
                      <a16:colId xmlns:a16="http://schemas.microsoft.com/office/drawing/2014/main" val="20003"/>
                    </a:ext>
                  </a:extLst>
                </a:gridCol>
                <a:gridCol w="672404">
                  <a:extLst>
                    <a:ext uri="{9D8B030D-6E8A-4147-A177-3AD203B41FA5}">
                      <a16:colId xmlns:a16="http://schemas.microsoft.com/office/drawing/2014/main" val="20004"/>
                    </a:ext>
                  </a:extLst>
                </a:gridCol>
                <a:gridCol w="335016">
                  <a:extLst>
                    <a:ext uri="{9D8B030D-6E8A-4147-A177-3AD203B41FA5}">
                      <a16:colId xmlns:a16="http://schemas.microsoft.com/office/drawing/2014/main" val="20005"/>
                    </a:ext>
                  </a:extLst>
                </a:gridCol>
                <a:gridCol w="672404">
                  <a:extLst>
                    <a:ext uri="{9D8B030D-6E8A-4147-A177-3AD203B41FA5}">
                      <a16:colId xmlns:a16="http://schemas.microsoft.com/office/drawing/2014/main" val="20006"/>
                    </a:ext>
                  </a:extLst>
                </a:gridCol>
                <a:gridCol w="450375">
                  <a:extLst>
                    <a:ext uri="{9D8B030D-6E8A-4147-A177-3AD203B41FA5}">
                      <a16:colId xmlns:a16="http://schemas.microsoft.com/office/drawing/2014/main" val="20007"/>
                    </a:ext>
                  </a:extLst>
                </a:gridCol>
                <a:gridCol w="450375">
                  <a:extLst>
                    <a:ext uri="{9D8B030D-6E8A-4147-A177-3AD203B41FA5}">
                      <a16:colId xmlns:a16="http://schemas.microsoft.com/office/drawing/2014/main" val="20008"/>
                    </a:ext>
                  </a:extLst>
                </a:gridCol>
                <a:gridCol w="672404">
                  <a:extLst>
                    <a:ext uri="{9D8B030D-6E8A-4147-A177-3AD203B41FA5}">
                      <a16:colId xmlns:a16="http://schemas.microsoft.com/office/drawing/2014/main" val="20009"/>
                    </a:ext>
                  </a:extLst>
                </a:gridCol>
                <a:gridCol w="335807">
                  <a:extLst>
                    <a:ext uri="{9D8B030D-6E8A-4147-A177-3AD203B41FA5}">
                      <a16:colId xmlns:a16="http://schemas.microsoft.com/office/drawing/2014/main" val="20010"/>
                    </a:ext>
                  </a:extLst>
                </a:gridCol>
                <a:gridCol w="335807">
                  <a:extLst>
                    <a:ext uri="{9D8B030D-6E8A-4147-A177-3AD203B41FA5}">
                      <a16:colId xmlns:a16="http://schemas.microsoft.com/office/drawing/2014/main" val="20011"/>
                    </a:ext>
                  </a:extLst>
                </a:gridCol>
              </a:tblGrid>
              <a:tr h="536844">
                <a:tc gridSpan="12">
                  <a:txBody>
                    <a:bodyPr/>
                    <a:lstStyle/>
                    <a:p>
                      <a:pPr marL="71755" marR="71755" algn="l">
                        <a:lnSpc>
                          <a:spcPct val="115000"/>
                        </a:lnSpc>
                        <a:spcAft>
                          <a:spcPts val="1000"/>
                        </a:spcAft>
                      </a:pPr>
                      <a:r>
                        <a:rPr lang="es-EC" sz="1600" b="1" dirty="0">
                          <a:latin typeface="Times New Roman"/>
                          <a:ea typeface="Times New Roman"/>
                          <a:cs typeface="Times New Roman"/>
                        </a:rPr>
                        <a:t>Evaluación  de Viabilidad Investigativa del Recurso Atractivo Natural del Cantón Puerto Quito</a:t>
                      </a:r>
                      <a:endParaRPr lang="es-ES" sz="1200" dirty="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1628969">
                <a:tc>
                  <a:txBody>
                    <a:bodyPr/>
                    <a:lstStyle/>
                    <a:p>
                      <a:pPr algn="l">
                        <a:lnSpc>
                          <a:spcPct val="115000"/>
                        </a:lnSpc>
                        <a:spcAft>
                          <a:spcPts val="1000"/>
                        </a:spcAft>
                      </a:pPr>
                      <a:r>
                        <a:rPr lang="es-EC" sz="1600" b="1">
                          <a:latin typeface="Times New Roman"/>
                          <a:ea typeface="Times New Roman"/>
                          <a:cs typeface="Times New Roman"/>
                        </a:rPr>
                        <a:t>N°</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b="1" dirty="0">
                          <a:latin typeface="Times New Roman"/>
                          <a:ea typeface="Times New Roman"/>
                          <a:cs typeface="Times New Roman"/>
                        </a:rPr>
                        <a:t>                             Aspecto</a:t>
                      </a:r>
                      <a:endParaRPr lang="es-ES" sz="1200" dirty="0">
                        <a:latin typeface="Calibri"/>
                        <a:ea typeface="Times New Roman"/>
                        <a:cs typeface="Times New Roman"/>
                      </a:endParaRPr>
                    </a:p>
                    <a:p>
                      <a:pPr algn="l">
                        <a:lnSpc>
                          <a:spcPct val="115000"/>
                        </a:lnSpc>
                        <a:spcAft>
                          <a:spcPts val="1000"/>
                        </a:spcAft>
                      </a:pPr>
                      <a:r>
                        <a:rPr lang="es-EC" sz="1200" b="1" dirty="0">
                          <a:latin typeface="Times New Roman"/>
                          <a:ea typeface="Times New Roman"/>
                          <a:cs typeface="Times New Roman"/>
                        </a:rPr>
                        <a:t>Atractivo Recurso Natural</a:t>
                      </a:r>
                      <a:endParaRPr lang="es-ES" sz="1200" dirty="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71755" marR="71755" algn="l">
                        <a:lnSpc>
                          <a:spcPct val="115000"/>
                        </a:lnSpc>
                        <a:spcAft>
                          <a:spcPts val="1000"/>
                        </a:spcAft>
                      </a:pPr>
                      <a:r>
                        <a:rPr lang="es-EC" sz="1600" b="1" dirty="0">
                          <a:latin typeface="Times New Roman"/>
                          <a:ea typeface="Times New Roman"/>
                          <a:cs typeface="Times New Roman"/>
                        </a:rPr>
                        <a:t>Cascada Azul</a:t>
                      </a:r>
                      <a:endParaRPr lang="es-ES" sz="1200" dirty="0">
                        <a:latin typeface="Calibri"/>
                        <a:ea typeface="Times New Roman"/>
                        <a:cs typeface="Times New Roman"/>
                      </a:endParaRPr>
                    </a:p>
                  </a:txBody>
                  <a:tcPr marL="41835" marR="418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lnSpc>
                          <a:spcPct val="115000"/>
                        </a:lnSpc>
                        <a:spcAft>
                          <a:spcPts val="1000"/>
                        </a:spcAft>
                      </a:pPr>
                      <a:r>
                        <a:rPr lang="es-EC" sz="1600" b="1">
                          <a:latin typeface="Times New Roman"/>
                          <a:ea typeface="Times New Roman"/>
                          <a:cs typeface="Times New Roman"/>
                        </a:rPr>
                        <a:t>Cascada Macallares</a:t>
                      </a:r>
                      <a:endParaRPr lang="es-ES" sz="1200">
                        <a:latin typeface="Calibri"/>
                        <a:ea typeface="Times New Roman"/>
                        <a:cs typeface="Times New Roman"/>
                      </a:endParaRPr>
                    </a:p>
                  </a:txBody>
                  <a:tcPr marL="41835" marR="418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lnSpc>
                          <a:spcPct val="115000"/>
                        </a:lnSpc>
                        <a:spcAft>
                          <a:spcPts val="1000"/>
                        </a:spcAft>
                      </a:pPr>
                      <a:r>
                        <a:rPr lang="es-EC" sz="1600" b="1">
                          <a:latin typeface="Times New Roman"/>
                          <a:ea typeface="Times New Roman"/>
                          <a:cs typeface="Times New Roman"/>
                        </a:rPr>
                        <a:t>Balneario  La Playita</a:t>
                      </a:r>
                      <a:endParaRPr lang="es-ES" sz="1200">
                        <a:latin typeface="Calibri"/>
                        <a:ea typeface="Times New Roman"/>
                        <a:cs typeface="Times New Roman"/>
                      </a:endParaRPr>
                    </a:p>
                  </a:txBody>
                  <a:tcPr marL="41835" marR="418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lnSpc>
                          <a:spcPct val="115000"/>
                        </a:lnSpc>
                        <a:spcAft>
                          <a:spcPts val="1000"/>
                        </a:spcAft>
                      </a:pPr>
                      <a:r>
                        <a:rPr lang="es-EC" sz="1600" b="1">
                          <a:latin typeface="Times New Roman"/>
                          <a:ea typeface="Times New Roman"/>
                          <a:cs typeface="Times New Roman"/>
                        </a:rPr>
                        <a:t>Piedra de Vapor</a:t>
                      </a:r>
                      <a:endParaRPr lang="es-ES" sz="1200">
                        <a:latin typeface="Calibri"/>
                        <a:ea typeface="Times New Roman"/>
                        <a:cs typeface="Times New Roman"/>
                      </a:endParaRPr>
                    </a:p>
                  </a:txBody>
                  <a:tcPr marL="41835" marR="418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lnSpc>
                          <a:spcPct val="115000"/>
                        </a:lnSpc>
                        <a:spcAft>
                          <a:spcPts val="1000"/>
                        </a:spcAft>
                      </a:pPr>
                      <a:r>
                        <a:rPr lang="es-EC" sz="1600" b="1">
                          <a:latin typeface="Times New Roman"/>
                          <a:ea typeface="Times New Roman"/>
                          <a:cs typeface="Times New Roman"/>
                        </a:rPr>
                        <a:t>Cascada del Silencio</a:t>
                      </a:r>
                      <a:endParaRPr lang="es-ES" sz="1200">
                        <a:latin typeface="Calibri"/>
                        <a:ea typeface="Times New Roman"/>
                        <a:cs typeface="Times New Roman"/>
                      </a:endParaRPr>
                    </a:p>
                  </a:txBody>
                  <a:tcPr marL="41835" marR="418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lnSpc>
                          <a:spcPct val="115000"/>
                        </a:lnSpc>
                        <a:spcAft>
                          <a:spcPts val="1000"/>
                        </a:spcAft>
                      </a:pPr>
                      <a:r>
                        <a:rPr lang="es-EC" sz="1600" b="1">
                          <a:latin typeface="Times New Roman"/>
                          <a:ea typeface="Times New Roman"/>
                          <a:cs typeface="Times New Roman"/>
                        </a:rPr>
                        <a:t>Río Caoni</a:t>
                      </a:r>
                      <a:endParaRPr lang="es-ES" sz="1200">
                        <a:latin typeface="Calibri"/>
                        <a:ea typeface="Times New Roman"/>
                        <a:cs typeface="Times New Roman"/>
                      </a:endParaRPr>
                    </a:p>
                  </a:txBody>
                  <a:tcPr marL="41835" marR="418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lnSpc>
                          <a:spcPct val="115000"/>
                        </a:lnSpc>
                        <a:spcAft>
                          <a:spcPts val="1000"/>
                        </a:spcAft>
                      </a:pPr>
                      <a:r>
                        <a:rPr lang="es-EC" sz="1600" b="1">
                          <a:latin typeface="Times New Roman"/>
                          <a:ea typeface="Times New Roman"/>
                          <a:cs typeface="Times New Roman"/>
                        </a:rPr>
                        <a:t>Río Blanco</a:t>
                      </a:r>
                      <a:endParaRPr lang="es-ES" sz="1200">
                        <a:latin typeface="Calibri"/>
                        <a:ea typeface="Times New Roman"/>
                        <a:cs typeface="Times New Roman"/>
                      </a:endParaRPr>
                    </a:p>
                  </a:txBody>
                  <a:tcPr marL="41835" marR="418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lnSpc>
                          <a:spcPct val="115000"/>
                        </a:lnSpc>
                        <a:spcAft>
                          <a:spcPts val="1000"/>
                        </a:spcAft>
                      </a:pPr>
                      <a:r>
                        <a:rPr lang="es-EC" sz="1600" b="1">
                          <a:latin typeface="Times New Roman"/>
                          <a:ea typeface="Times New Roman"/>
                          <a:cs typeface="Times New Roman"/>
                        </a:rPr>
                        <a:t>Cascada Flor de Oro</a:t>
                      </a:r>
                      <a:endParaRPr lang="es-ES" sz="1200">
                        <a:latin typeface="Calibri"/>
                        <a:ea typeface="Times New Roman"/>
                        <a:cs typeface="Times New Roman"/>
                      </a:endParaRPr>
                    </a:p>
                  </a:txBody>
                  <a:tcPr marL="41835" marR="418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lnSpc>
                          <a:spcPct val="115000"/>
                        </a:lnSpc>
                        <a:spcAft>
                          <a:spcPts val="1000"/>
                        </a:spcAft>
                      </a:pPr>
                      <a:r>
                        <a:rPr lang="es-EC" sz="1600" b="1">
                          <a:latin typeface="Times New Roman"/>
                          <a:ea typeface="Times New Roman"/>
                          <a:cs typeface="Times New Roman"/>
                        </a:rPr>
                        <a:t>Río Mojarrero</a:t>
                      </a:r>
                      <a:endParaRPr lang="es-ES" sz="1200">
                        <a:latin typeface="Calibri"/>
                        <a:ea typeface="Times New Roman"/>
                        <a:cs typeface="Times New Roman"/>
                      </a:endParaRPr>
                    </a:p>
                  </a:txBody>
                  <a:tcPr marL="41835" marR="418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lnSpc>
                          <a:spcPct val="115000"/>
                        </a:lnSpc>
                        <a:spcAft>
                          <a:spcPts val="1000"/>
                        </a:spcAft>
                      </a:pPr>
                      <a:r>
                        <a:rPr lang="es-EC" sz="1600" b="1">
                          <a:latin typeface="Times New Roman"/>
                          <a:ea typeface="Times New Roman"/>
                          <a:cs typeface="Times New Roman"/>
                        </a:rPr>
                        <a:t>Río Achiote</a:t>
                      </a:r>
                      <a:endParaRPr lang="es-ES" sz="1200">
                        <a:latin typeface="Calibri"/>
                        <a:ea typeface="Times New Roman"/>
                        <a:cs typeface="Times New Roman"/>
                      </a:endParaRPr>
                    </a:p>
                  </a:txBody>
                  <a:tcPr marL="41835" marR="418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6409">
                <a:tc>
                  <a:txBody>
                    <a:bodyPr/>
                    <a:lstStyle/>
                    <a:p>
                      <a:pPr algn="l">
                        <a:lnSpc>
                          <a:spcPct val="115000"/>
                        </a:lnSpc>
                        <a:spcAft>
                          <a:spcPts val="1000"/>
                        </a:spcAft>
                      </a:pPr>
                      <a:r>
                        <a:rPr lang="es-EC" sz="1600" b="1">
                          <a:latin typeface="Times New Roman"/>
                          <a:ea typeface="Times New Roman"/>
                          <a:cs typeface="Times New Roman"/>
                        </a:rPr>
                        <a:t>1</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b="1">
                          <a:latin typeface="Times New Roman"/>
                          <a:ea typeface="Times New Roman"/>
                          <a:cs typeface="Times New Roman"/>
                        </a:rPr>
                        <a:t>Facilidad de acceso</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X</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X</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X</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X</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X</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X</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37456">
                <a:tc>
                  <a:txBody>
                    <a:bodyPr/>
                    <a:lstStyle/>
                    <a:p>
                      <a:pPr algn="l">
                        <a:lnSpc>
                          <a:spcPct val="115000"/>
                        </a:lnSpc>
                        <a:spcAft>
                          <a:spcPts val="1000"/>
                        </a:spcAft>
                      </a:pPr>
                      <a:r>
                        <a:rPr lang="es-EC" sz="1600" b="1">
                          <a:latin typeface="Times New Roman"/>
                          <a:ea typeface="Times New Roman"/>
                          <a:cs typeface="Times New Roman"/>
                        </a:rPr>
                        <a:t>2</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b="1">
                          <a:latin typeface="Times New Roman"/>
                          <a:ea typeface="Times New Roman"/>
                          <a:cs typeface="Times New Roman"/>
                        </a:rPr>
                        <a:t>Seguridad: Integridad Física e Psicológica</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X</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X</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X</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X</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X</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X</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6016">
                <a:tc>
                  <a:txBody>
                    <a:bodyPr/>
                    <a:lstStyle/>
                    <a:p>
                      <a:pPr algn="l">
                        <a:lnSpc>
                          <a:spcPct val="115000"/>
                        </a:lnSpc>
                        <a:spcAft>
                          <a:spcPts val="1000"/>
                        </a:spcAft>
                      </a:pPr>
                      <a:r>
                        <a:rPr lang="es-EC" sz="1600" b="1">
                          <a:latin typeface="Times New Roman"/>
                          <a:ea typeface="Times New Roman"/>
                          <a:cs typeface="Times New Roman"/>
                        </a:rPr>
                        <a:t>3</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b="1">
                          <a:latin typeface="Times New Roman"/>
                          <a:ea typeface="Times New Roman"/>
                          <a:cs typeface="Times New Roman"/>
                        </a:rPr>
                        <a:t>Movilización</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X</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X</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X</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X</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X</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X</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X</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X</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X</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8729">
                <a:tc>
                  <a:txBody>
                    <a:bodyPr/>
                    <a:lstStyle/>
                    <a:p>
                      <a:pPr algn="l">
                        <a:lnSpc>
                          <a:spcPct val="115000"/>
                        </a:lnSpc>
                        <a:spcAft>
                          <a:spcPts val="1000"/>
                        </a:spcAft>
                      </a:pPr>
                      <a:r>
                        <a:rPr lang="es-EC" sz="1600" b="1">
                          <a:latin typeface="Times New Roman"/>
                          <a:ea typeface="Times New Roman"/>
                          <a:cs typeface="Times New Roman"/>
                        </a:rPr>
                        <a:t>4</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b="1">
                          <a:latin typeface="Times New Roman"/>
                          <a:ea typeface="Times New Roman"/>
                          <a:cs typeface="Times New Roman"/>
                        </a:rPr>
                        <a:t>Costos Investigativos</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X</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X</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X</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X</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X</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X</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X</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X</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X</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X</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6016">
                <a:tc gridSpan="2">
                  <a:txBody>
                    <a:bodyPr/>
                    <a:lstStyle/>
                    <a:p>
                      <a:pPr algn="l">
                        <a:lnSpc>
                          <a:spcPct val="115000"/>
                        </a:lnSpc>
                        <a:spcAft>
                          <a:spcPts val="1000"/>
                        </a:spcAft>
                      </a:pPr>
                      <a:r>
                        <a:rPr lang="es-EC" sz="1600" b="1">
                          <a:latin typeface="Times New Roman"/>
                          <a:ea typeface="Times New Roman"/>
                          <a:cs typeface="Times New Roman"/>
                        </a:rPr>
                        <a:t>TOTAL</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l">
                        <a:lnSpc>
                          <a:spcPct val="115000"/>
                        </a:lnSpc>
                        <a:spcAft>
                          <a:spcPts val="1000"/>
                        </a:spcAft>
                      </a:pPr>
                      <a:r>
                        <a:rPr lang="es-EC" sz="1600">
                          <a:latin typeface="Times New Roman"/>
                          <a:ea typeface="Times New Roman"/>
                          <a:cs typeface="Times New Roman"/>
                        </a:rPr>
                        <a:t>4</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4</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4</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4</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3</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3</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3</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2</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a:latin typeface="Times New Roman"/>
                          <a:ea typeface="Times New Roman"/>
                          <a:cs typeface="Times New Roman"/>
                        </a:rPr>
                        <a:t>2</a:t>
                      </a:r>
                      <a:endParaRPr lang="es-ES" sz="120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s-EC" sz="1600" dirty="0">
                          <a:latin typeface="Times New Roman"/>
                          <a:ea typeface="Times New Roman"/>
                          <a:cs typeface="Times New Roman"/>
                        </a:rPr>
                        <a:t>2</a:t>
                      </a:r>
                      <a:endParaRPr lang="es-ES" sz="1200" dirty="0">
                        <a:latin typeface="Calibri"/>
                        <a:ea typeface="Times New Roman"/>
                        <a:cs typeface="Times New Roman"/>
                      </a:endParaRPr>
                    </a:p>
                  </a:txBody>
                  <a:tcPr marL="41835" marR="41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a:t>INSTRUMENTOS DE INVESTIGACIÓN</a:t>
            </a:r>
          </a:p>
        </p:txBody>
      </p:sp>
      <p:graphicFrame>
        <p:nvGraphicFramePr>
          <p:cNvPr id="4" name="3 Marcador de contenido"/>
          <p:cNvGraphicFramePr>
            <a:graphicFrameLocks noGrp="1"/>
          </p:cNvGraphicFramePr>
          <p:nvPr>
            <p:ph idx="1"/>
          </p:nvPr>
        </p:nvGraphicFramePr>
        <p:xfrm>
          <a:off x="982663" y="2667000"/>
          <a:ext cx="7704137" cy="3332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3568" y="1412776"/>
            <a:ext cx="7772400" cy="1470025"/>
          </a:xfrm>
        </p:spPr>
        <p:txBody>
          <a:bodyPr>
            <a:normAutofit fontScale="90000"/>
          </a:bodyPr>
          <a:lstStyle/>
          <a:p>
            <a:r>
              <a:rPr lang="es-EC" b="1" dirty="0"/>
              <a:t>MODELO DE GESTIÓN TURÍSTICA PARA LA CONSERVACIÓN DEL RECURSO ATRACTIVO NATURAL DEL CANTÓN PUERTO QUITO, PROVINCIA DE PICHINCHA</a:t>
            </a:r>
            <a:endParaRPr lang="es-ES" b="1" dirty="0"/>
          </a:p>
        </p:txBody>
      </p:sp>
      <p:sp>
        <p:nvSpPr>
          <p:cNvPr id="5" name="4 Subtítulo"/>
          <p:cNvSpPr>
            <a:spLocks noGrp="1"/>
          </p:cNvSpPr>
          <p:nvPr>
            <p:ph type="subTitle" idx="1"/>
          </p:nvPr>
        </p:nvSpPr>
        <p:spPr>
          <a:xfrm>
            <a:off x="1371600" y="3886200"/>
            <a:ext cx="6800800" cy="2063080"/>
          </a:xfrm>
        </p:spPr>
        <p:txBody>
          <a:bodyPr>
            <a:normAutofit/>
          </a:bodyPr>
          <a:lstStyle/>
          <a:p>
            <a:r>
              <a:rPr lang="es-ES" b="1" dirty="0">
                <a:solidFill>
                  <a:schemeClr val="tx1">
                    <a:lumMod val="85000"/>
                    <a:lumOff val="15000"/>
                  </a:schemeClr>
                </a:solidFill>
              </a:rPr>
              <a:t>OBJETIVO: </a:t>
            </a:r>
            <a:r>
              <a:rPr lang="es-EC" dirty="0">
                <a:solidFill>
                  <a:schemeClr val="tx1">
                    <a:lumMod val="85000"/>
                    <a:lumOff val="15000"/>
                  </a:schemeClr>
                </a:solidFill>
              </a:rPr>
              <a:t>Diseñar un Modelo de Gestión Turística cuyo propósito es de mitigar y erradicar el impacto ambiental causado al recurso atractivo natural del Cantón Puerto Quito, consecuencia de un marcado empirismo de la actividad turística que se desarrolla en la zona.</a:t>
            </a:r>
            <a:endParaRPr lang="es-ES" dirty="0">
              <a:solidFill>
                <a:schemeClr val="tx1">
                  <a:lumMod val="85000"/>
                  <a:lumOff val="15000"/>
                </a:schemeClr>
              </a:solidFill>
            </a:endParaRPr>
          </a:p>
          <a:p>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OBJETIVOS ESPECÍFICOS	</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32410655"/>
              </p:ext>
            </p:extLst>
          </p:nvPr>
        </p:nvGraphicFramePr>
        <p:xfrm>
          <a:off x="827584" y="1988840"/>
          <a:ext cx="7704137" cy="4569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CAPACIDAD DE CARGA TURÍSTICA</a:t>
            </a:r>
          </a:p>
        </p:txBody>
      </p:sp>
      <p:pic>
        <p:nvPicPr>
          <p:cNvPr id="18434" name="Picture 2"/>
          <p:cNvPicPr>
            <a:picLocks noGrp="1" noChangeAspect="1" noChangeArrowheads="1"/>
          </p:cNvPicPr>
          <p:nvPr>
            <p:ph idx="1"/>
          </p:nvPr>
        </p:nvPicPr>
        <p:blipFill>
          <a:blip r:embed="rId2" cstate="print"/>
          <a:srcRect l="38371" t="49953" r="22271" b="11863"/>
          <a:stretch>
            <a:fillRect/>
          </a:stretch>
        </p:blipFill>
        <p:spPr bwMode="auto">
          <a:xfrm>
            <a:off x="275041" y="1988840"/>
            <a:ext cx="8412935" cy="458887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38460" t="32110" r="21693" b="10797"/>
          <a:stretch>
            <a:fillRect/>
          </a:stretch>
        </p:blipFill>
        <p:spPr bwMode="auto">
          <a:xfrm>
            <a:off x="683568" y="188640"/>
            <a:ext cx="7848872" cy="632270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151</TotalTime>
  <Words>1432</Words>
  <Application>Microsoft Office PowerPoint</Application>
  <PresentationFormat>Presentación en pantalla (4:3)</PresentationFormat>
  <Paragraphs>158</Paragraphs>
  <Slides>16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Calibri</vt:lpstr>
      <vt:lpstr>Corbel</vt:lpstr>
      <vt:lpstr>Times New Roman</vt:lpstr>
      <vt:lpstr>Parallax</vt:lpstr>
      <vt:lpstr>INGENIERÍA EN ADMINISTRACIÓN TURÍSTICA Y HOTELERA</vt:lpstr>
      <vt:lpstr>OBJETIVO GENERAL</vt:lpstr>
      <vt:lpstr>OBJETIVOS ESPECÍFICOS</vt:lpstr>
      <vt:lpstr>METODOLOGÍA </vt:lpstr>
      <vt:lpstr>INSTRUMENTOS DE INVESTIGACIÓN</vt:lpstr>
      <vt:lpstr>MODELO DE GESTIÓN TURÍSTICA PARA LA CONSERVACIÓN DEL RECURSO ATRACTIVO NATURAL DEL CANTÓN PUERTO QUITO, PROVINCIA DE PICHINCHA</vt:lpstr>
      <vt:lpstr>OBJETIVOS ESPECÍFICOS </vt:lpstr>
      <vt:lpstr>CAPACIDAD DE CARGA TURÍSTICA</vt:lpstr>
      <vt:lpstr>Presentación de PowerPoint</vt:lpstr>
      <vt:lpstr>Presentación de PowerPoint</vt:lpstr>
      <vt:lpstr>LÍMITE DE CAMBIO ACEPTABLE</vt:lpstr>
      <vt:lpstr>PLAN DE MANEJO E INTERPRETACIÓN AMBIENTAL</vt:lpstr>
      <vt:lpstr>Presentación de PowerPoint</vt:lpstr>
      <vt:lpstr>Presentación de PowerPoint</vt:lpstr>
      <vt:lpstr>CONCLUSIONES</vt:lpstr>
      <vt:lpstr>RECOMENDACIONES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INGENIERÍA EN ADMINISTRACIÓN TURÍSTICA Y HOTELERA</dc:title>
  <dc:creator>JOSE LUS</dc:creator>
  <cp:lastModifiedBy>OSCAR VLADIMIR URQUIZO BARAHONA</cp:lastModifiedBy>
  <cp:revision>16</cp:revision>
  <dcterms:created xsi:type="dcterms:W3CDTF">2017-01-29T23:53:24Z</dcterms:created>
  <dcterms:modified xsi:type="dcterms:W3CDTF">2017-02-12T02:41:07Z</dcterms:modified>
</cp:coreProperties>
</file>