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84" r:id="rId4"/>
    <p:sldId id="285" r:id="rId5"/>
    <p:sldId id="286" r:id="rId6"/>
    <p:sldId id="263" r:id="rId7"/>
    <p:sldId id="264" r:id="rId8"/>
    <p:sldId id="304" r:id="rId9"/>
    <p:sldId id="265" r:id="rId10"/>
    <p:sldId id="305" r:id="rId11"/>
    <p:sldId id="306" r:id="rId12"/>
    <p:sldId id="268" r:id="rId13"/>
    <p:sldId id="280" r:id="rId14"/>
    <p:sldId id="308" r:id="rId15"/>
    <p:sldId id="269" r:id="rId16"/>
    <p:sldId id="310" r:id="rId17"/>
    <p:sldId id="311" r:id="rId18"/>
    <p:sldId id="312" r:id="rId19"/>
    <p:sldId id="313" r:id="rId20"/>
    <p:sldId id="315" r:id="rId21"/>
    <p:sldId id="320" r:id="rId22"/>
    <p:sldId id="289" r:id="rId23"/>
    <p:sldId id="319" r:id="rId24"/>
    <p:sldId id="316" r:id="rId25"/>
    <p:sldId id="309" r:id="rId26"/>
    <p:sldId id="318" r:id="rId27"/>
    <p:sldId id="294" r:id="rId28"/>
    <p:sldId id="293" r:id="rId29"/>
    <p:sldId id="321" r:id="rId30"/>
    <p:sldId id="322" r:id="rId31"/>
    <p:sldId id="295" r:id="rId32"/>
    <p:sldId id="296" r:id="rId33"/>
    <p:sldId id="282" r:id="rId34"/>
    <p:sldId id="270" r:id="rId35"/>
    <p:sldId id="323" r:id="rId36"/>
    <p:sldId id="324" r:id="rId37"/>
    <p:sldId id="328" r:id="rId38"/>
    <p:sldId id="298" r:id="rId39"/>
    <p:sldId id="325" r:id="rId40"/>
    <p:sldId id="331" r:id="rId41"/>
    <p:sldId id="326" r:id="rId42"/>
    <p:sldId id="329" r:id="rId43"/>
    <p:sldId id="327" r:id="rId44"/>
    <p:sldId id="299" r:id="rId45"/>
    <p:sldId id="330" r:id="rId46"/>
    <p:sldId id="272" r:id="rId47"/>
    <p:sldId id="300" r:id="rId48"/>
    <p:sldId id="301" r:id="rId49"/>
    <p:sldId id="273" r:id="rId50"/>
    <p:sldId id="302" r:id="rId51"/>
    <p:sldId id="314" r:id="rId52"/>
    <p:sldId id="303" r:id="rId53"/>
    <p:sldId id="275" r:id="rId5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BB1E7-E0EB-454A-AD19-51A7193EBBA6}" type="doc">
      <dgm:prSet loTypeId="urn:microsoft.com/office/officeart/2005/8/layout/process3" loCatId="process" qsTypeId="urn:microsoft.com/office/officeart/2005/8/quickstyle/simple1" qsCatId="simple" csTypeId="urn:microsoft.com/office/officeart/2005/8/colors/accent1_2" csCatId="accent1" phldr="1"/>
      <dgm:spPr/>
    </dgm:pt>
    <dgm:pt modelId="{F393CE35-A734-46ED-BB68-62A3709C5E0F}">
      <dgm:prSet phldrT="[Texto]"/>
      <dgm:spPr/>
      <dgm:t>
        <a:bodyPr/>
        <a:lstStyle/>
        <a:p>
          <a:r>
            <a:rPr lang="es-MX" dirty="0"/>
            <a:t>Suministro de discos</a:t>
          </a:r>
        </a:p>
      </dgm:t>
    </dgm:pt>
    <dgm:pt modelId="{1D908D90-A8C3-4783-A056-2B637B2D4CD8}" type="parTrans" cxnId="{2E083968-15A2-4A8C-9FFC-8BA48A50AD9E}">
      <dgm:prSet/>
      <dgm:spPr/>
      <dgm:t>
        <a:bodyPr/>
        <a:lstStyle/>
        <a:p>
          <a:endParaRPr lang="es-MX"/>
        </a:p>
      </dgm:t>
    </dgm:pt>
    <dgm:pt modelId="{26B55A0D-3681-4B63-B97B-00514160161B}" type="sibTrans" cxnId="{2E083968-15A2-4A8C-9FFC-8BA48A50AD9E}">
      <dgm:prSet/>
      <dgm:spPr/>
      <dgm:t>
        <a:bodyPr/>
        <a:lstStyle/>
        <a:p>
          <a:endParaRPr lang="es-MX" dirty="0"/>
        </a:p>
      </dgm:t>
    </dgm:pt>
    <dgm:pt modelId="{624A093C-131C-4553-9106-2CDE2462A3C7}">
      <dgm:prSet phldrT="[Texto]"/>
      <dgm:spPr/>
      <dgm:t>
        <a:bodyPr/>
        <a:lstStyle/>
        <a:p>
          <a:r>
            <a:rPr lang="es-MX" dirty="0"/>
            <a:t>Identificación de color</a:t>
          </a:r>
        </a:p>
      </dgm:t>
    </dgm:pt>
    <dgm:pt modelId="{71EC95F1-EC57-4ED4-BC2C-8F5802AC9ADB}" type="parTrans" cxnId="{822DD52F-81D7-4EB4-A542-2A50173CE538}">
      <dgm:prSet/>
      <dgm:spPr/>
      <dgm:t>
        <a:bodyPr/>
        <a:lstStyle/>
        <a:p>
          <a:endParaRPr lang="es-MX"/>
        </a:p>
      </dgm:t>
    </dgm:pt>
    <dgm:pt modelId="{0BEA5DA9-C40F-406C-A52D-D9B139D23926}" type="sibTrans" cxnId="{822DD52F-81D7-4EB4-A542-2A50173CE538}">
      <dgm:prSet/>
      <dgm:spPr/>
      <dgm:t>
        <a:bodyPr/>
        <a:lstStyle/>
        <a:p>
          <a:endParaRPr lang="es-MX" dirty="0"/>
        </a:p>
      </dgm:t>
    </dgm:pt>
    <dgm:pt modelId="{72AA11F1-3326-4945-8C4C-795959631D11}">
      <dgm:prSet phldrT="[Texto]"/>
      <dgm:spPr/>
      <dgm:t>
        <a:bodyPr/>
        <a:lstStyle/>
        <a:p>
          <a:r>
            <a:rPr lang="es-MX" dirty="0"/>
            <a:t>Clasificación</a:t>
          </a:r>
        </a:p>
      </dgm:t>
    </dgm:pt>
    <dgm:pt modelId="{BD5311F1-EA2C-4B92-BECB-4953A8EDB1EE}" type="parTrans" cxnId="{B3646C01-D1C0-4FE9-A1A8-068B83E4E2AF}">
      <dgm:prSet/>
      <dgm:spPr/>
      <dgm:t>
        <a:bodyPr/>
        <a:lstStyle/>
        <a:p>
          <a:endParaRPr lang="es-MX"/>
        </a:p>
      </dgm:t>
    </dgm:pt>
    <dgm:pt modelId="{F4016224-4C08-438C-B5D1-8FC87D1F0B9D}" type="sibTrans" cxnId="{B3646C01-D1C0-4FE9-A1A8-068B83E4E2AF}">
      <dgm:prSet/>
      <dgm:spPr/>
      <dgm:t>
        <a:bodyPr/>
        <a:lstStyle/>
        <a:p>
          <a:endParaRPr lang="es-MX"/>
        </a:p>
      </dgm:t>
    </dgm:pt>
    <dgm:pt modelId="{142B2F3F-77CF-42EB-AF28-47E34718F35E}" type="pres">
      <dgm:prSet presAssocID="{066BB1E7-E0EB-454A-AD19-51A7193EBBA6}" presName="linearFlow" presStyleCnt="0">
        <dgm:presLayoutVars>
          <dgm:dir/>
          <dgm:animLvl val="lvl"/>
          <dgm:resizeHandles val="exact"/>
        </dgm:presLayoutVars>
      </dgm:prSet>
      <dgm:spPr/>
    </dgm:pt>
    <dgm:pt modelId="{192917D9-1BFB-4263-A3BB-FF6915FCD2EA}" type="pres">
      <dgm:prSet presAssocID="{F393CE35-A734-46ED-BB68-62A3709C5E0F}" presName="composite" presStyleCnt="0"/>
      <dgm:spPr/>
    </dgm:pt>
    <dgm:pt modelId="{7D062B72-B293-4825-A698-08D23021F6AA}" type="pres">
      <dgm:prSet presAssocID="{F393CE35-A734-46ED-BB68-62A3709C5E0F}" presName="parTx" presStyleLbl="node1" presStyleIdx="0" presStyleCnt="3">
        <dgm:presLayoutVars>
          <dgm:chMax val="0"/>
          <dgm:chPref val="0"/>
          <dgm:bulletEnabled val="1"/>
        </dgm:presLayoutVars>
      </dgm:prSet>
      <dgm:spPr/>
      <dgm:t>
        <a:bodyPr/>
        <a:lstStyle/>
        <a:p>
          <a:endParaRPr lang="es-MX"/>
        </a:p>
      </dgm:t>
    </dgm:pt>
    <dgm:pt modelId="{0642BF02-3DC2-4D82-9045-2237BF1BB4F3}" type="pres">
      <dgm:prSet presAssocID="{F393CE35-A734-46ED-BB68-62A3709C5E0F}" presName="parSh" presStyleLbl="node1" presStyleIdx="0" presStyleCnt="3"/>
      <dgm:spPr/>
      <dgm:t>
        <a:bodyPr/>
        <a:lstStyle/>
        <a:p>
          <a:endParaRPr lang="es-MX"/>
        </a:p>
      </dgm:t>
    </dgm:pt>
    <dgm:pt modelId="{7BE941CD-5893-4796-BD14-F916CD0AFA26}" type="pres">
      <dgm:prSet presAssocID="{F393CE35-A734-46ED-BB68-62A3709C5E0F}" presName="desTx" presStyleLbl="fgAcc1" presStyleIdx="0" presStyleCnt="3">
        <dgm:presLayoutVars>
          <dgm:bulletEnabled val="1"/>
        </dgm:presLayoutVars>
      </dgm:prSet>
      <dgm:spPr>
        <a:blipFill rotWithShape="0">
          <a:blip xmlns:r="http://schemas.openxmlformats.org/officeDocument/2006/relationships" r:embed="rId1"/>
          <a:stretch>
            <a:fillRect/>
          </a:stretch>
        </a:blipFill>
      </dgm:spPr>
    </dgm:pt>
    <dgm:pt modelId="{061F1663-5A2E-48EF-89A6-081DEAAADE56}" type="pres">
      <dgm:prSet presAssocID="{26B55A0D-3681-4B63-B97B-00514160161B}" presName="sibTrans" presStyleLbl="sibTrans2D1" presStyleIdx="0" presStyleCnt="2"/>
      <dgm:spPr/>
      <dgm:t>
        <a:bodyPr/>
        <a:lstStyle/>
        <a:p>
          <a:endParaRPr lang="es-MX"/>
        </a:p>
      </dgm:t>
    </dgm:pt>
    <dgm:pt modelId="{F9757FDB-21CB-4B6D-828F-31661B25B9CE}" type="pres">
      <dgm:prSet presAssocID="{26B55A0D-3681-4B63-B97B-00514160161B}" presName="connTx" presStyleLbl="sibTrans2D1" presStyleIdx="0" presStyleCnt="2"/>
      <dgm:spPr/>
      <dgm:t>
        <a:bodyPr/>
        <a:lstStyle/>
        <a:p>
          <a:endParaRPr lang="es-MX"/>
        </a:p>
      </dgm:t>
    </dgm:pt>
    <dgm:pt modelId="{B89CFC56-037F-4695-B2A3-AF162949C953}" type="pres">
      <dgm:prSet presAssocID="{624A093C-131C-4553-9106-2CDE2462A3C7}" presName="composite" presStyleCnt="0"/>
      <dgm:spPr/>
    </dgm:pt>
    <dgm:pt modelId="{3FCEF2C9-5E4F-46D4-BE94-C8F9175EF537}" type="pres">
      <dgm:prSet presAssocID="{624A093C-131C-4553-9106-2CDE2462A3C7}" presName="parTx" presStyleLbl="node1" presStyleIdx="0" presStyleCnt="3">
        <dgm:presLayoutVars>
          <dgm:chMax val="0"/>
          <dgm:chPref val="0"/>
          <dgm:bulletEnabled val="1"/>
        </dgm:presLayoutVars>
      </dgm:prSet>
      <dgm:spPr/>
      <dgm:t>
        <a:bodyPr/>
        <a:lstStyle/>
        <a:p>
          <a:endParaRPr lang="es-MX"/>
        </a:p>
      </dgm:t>
    </dgm:pt>
    <dgm:pt modelId="{C25B085E-D083-4770-A723-37BFFFEC505A}" type="pres">
      <dgm:prSet presAssocID="{624A093C-131C-4553-9106-2CDE2462A3C7}" presName="parSh" presStyleLbl="node1" presStyleIdx="1" presStyleCnt="3"/>
      <dgm:spPr/>
      <dgm:t>
        <a:bodyPr/>
        <a:lstStyle/>
        <a:p>
          <a:endParaRPr lang="es-MX"/>
        </a:p>
      </dgm:t>
    </dgm:pt>
    <dgm:pt modelId="{CBF5511B-9540-4125-AE69-22F2B1A8D28B}" type="pres">
      <dgm:prSet presAssocID="{624A093C-131C-4553-9106-2CDE2462A3C7}" presName="desTx" presStyleLbl="fgAcc1" presStyleIdx="1" presStyleCnt="3">
        <dgm:presLayoutVars>
          <dgm:bulletEnabled val="1"/>
        </dgm:presLayoutVars>
      </dgm:prSet>
      <dgm:spPr>
        <a:blipFill rotWithShape="0">
          <a:blip xmlns:r="http://schemas.openxmlformats.org/officeDocument/2006/relationships" r:embed="rId2"/>
          <a:stretch>
            <a:fillRect/>
          </a:stretch>
        </a:blipFill>
      </dgm:spPr>
    </dgm:pt>
    <dgm:pt modelId="{5703BCE7-892E-4657-8B12-DC893276B4B9}" type="pres">
      <dgm:prSet presAssocID="{0BEA5DA9-C40F-406C-A52D-D9B139D23926}" presName="sibTrans" presStyleLbl="sibTrans2D1" presStyleIdx="1" presStyleCnt="2"/>
      <dgm:spPr/>
      <dgm:t>
        <a:bodyPr/>
        <a:lstStyle/>
        <a:p>
          <a:endParaRPr lang="es-MX"/>
        </a:p>
      </dgm:t>
    </dgm:pt>
    <dgm:pt modelId="{6458A622-9FD2-4A02-874D-1384D28AA6FF}" type="pres">
      <dgm:prSet presAssocID="{0BEA5DA9-C40F-406C-A52D-D9B139D23926}" presName="connTx" presStyleLbl="sibTrans2D1" presStyleIdx="1" presStyleCnt="2"/>
      <dgm:spPr/>
      <dgm:t>
        <a:bodyPr/>
        <a:lstStyle/>
        <a:p>
          <a:endParaRPr lang="es-MX"/>
        </a:p>
      </dgm:t>
    </dgm:pt>
    <dgm:pt modelId="{2E26BD2F-B801-4EC9-BC70-CF0D4BEDC762}" type="pres">
      <dgm:prSet presAssocID="{72AA11F1-3326-4945-8C4C-795959631D11}" presName="composite" presStyleCnt="0"/>
      <dgm:spPr/>
    </dgm:pt>
    <dgm:pt modelId="{B6F3C4D3-0833-40C9-BF44-F9493647AA0C}" type="pres">
      <dgm:prSet presAssocID="{72AA11F1-3326-4945-8C4C-795959631D11}" presName="parTx" presStyleLbl="node1" presStyleIdx="1" presStyleCnt="3">
        <dgm:presLayoutVars>
          <dgm:chMax val="0"/>
          <dgm:chPref val="0"/>
          <dgm:bulletEnabled val="1"/>
        </dgm:presLayoutVars>
      </dgm:prSet>
      <dgm:spPr/>
      <dgm:t>
        <a:bodyPr/>
        <a:lstStyle/>
        <a:p>
          <a:endParaRPr lang="es-MX"/>
        </a:p>
      </dgm:t>
    </dgm:pt>
    <dgm:pt modelId="{6345D327-96A1-4D82-B04C-6AB50DACD069}" type="pres">
      <dgm:prSet presAssocID="{72AA11F1-3326-4945-8C4C-795959631D11}" presName="parSh" presStyleLbl="node1" presStyleIdx="2" presStyleCnt="3"/>
      <dgm:spPr/>
      <dgm:t>
        <a:bodyPr/>
        <a:lstStyle/>
        <a:p>
          <a:endParaRPr lang="es-MX"/>
        </a:p>
      </dgm:t>
    </dgm:pt>
    <dgm:pt modelId="{28DE89B6-AB81-4AF0-A13F-362D2EBA7399}" type="pres">
      <dgm:prSet presAssocID="{72AA11F1-3326-4945-8C4C-795959631D11}" presName="desTx" presStyleLbl="fgAcc1" presStyleIdx="2" presStyleCnt="3">
        <dgm:presLayoutVars>
          <dgm:bulletEnabled val="1"/>
        </dgm:presLayoutVars>
      </dgm:prSet>
      <dgm:spPr>
        <a:blipFill rotWithShape="0">
          <a:blip xmlns:r="http://schemas.openxmlformats.org/officeDocument/2006/relationships" r:embed="rId3"/>
          <a:stretch>
            <a:fillRect/>
          </a:stretch>
        </a:blipFill>
      </dgm:spPr>
    </dgm:pt>
  </dgm:ptLst>
  <dgm:cxnLst>
    <dgm:cxn modelId="{B3646C01-D1C0-4FE9-A1A8-068B83E4E2AF}" srcId="{066BB1E7-E0EB-454A-AD19-51A7193EBBA6}" destId="{72AA11F1-3326-4945-8C4C-795959631D11}" srcOrd="2" destOrd="0" parTransId="{BD5311F1-EA2C-4B92-BECB-4953A8EDB1EE}" sibTransId="{F4016224-4C08-438C-B5D1-8FC87D1F0B9D}"/>
    <dgm:cxn modelId="{DA80735B-8C6D-4469-875D-CFF93AD812B0}" type="presOf" srcId="{0BEA5DA9-C40F-406C-A52D-D9B139D23926}" destId="{6458A622-9FD2-4A02-874D-1384D28AA6FF}" srcOrd="1" destOrd="0" presId="urn:microsoft.com/office/officeart/2005/8/layout/process3"/>
    <dgm:cxn modelId="{822DD52F-81D7-4EB4-A542-2A50173CE538}" srcId="{066BB1E7-E0EB-454A-AD19-51A7193EBBA6}" destId="{624A093C-131C-4553-9106-2CDE2462A3C7}" srcOrd="1" destOrd="0" parTransId="{71EC95F1-EC57-4ED4-BC2C-8F5802AC9ADB}" sibTransId="{0BEA5DA9-C40F-406C-A52D-D9B139D23926}"/>
    <dgm:cxn modelId="{B32E4DCF-0038-4E85-9F53-F42FA7286087}" type="presOf" srcId="{066BB1E7-E0EB-454A-AD19-51A7193EBBA6}" destId="{142B2F3F-77CF-42EB-AF28-47E34718F35E}" srcOrd="0" destOrd="0" presId="urn:microsoft.com/office/officeart/2005/8/layout/process3"/>
    <dgm:cxn modelId="{0AFD559A-0E52-4FA8-8BAC-5667D8465192}" type="presOf" srcId="{F393CE35-A734-46ED-BB68-62A3709C5E0F}" destId="{7D062B72-B293-4825-A698-08D23021F6AA}" srcOrd="0" destOrd="0" presId="urn:microsoft.com/office/officeart/2005/8/layout/process3"/>
    <dgm:cxn modelId="{85FBEB9F-B872-46E7-A755-A8425493A8E4}" type="presOf" srcId="{624A093C-131C-4553-9106-2CDE2462A3C7}" destId="{3FCEF2C9-5E4F-46D4-BE94-C8F9175EF537}" srcOrd="0" destOrd="0" presId="urn:microsoft.com/office/officeart/2005/8/layout/process3"/>
    <dgm:cxn modelId="{C84FD5E2-AE0E-4BFF-AEEC-37DA4F8A5FF9}" type="presOf" srcId="{72AA11F1-3326-4945-8C4C-795959631D11}" destId="{B6F3C4D3-0833-40C9-BF44-F9493647AA0C}" srcOrd="0" destOrd="0" presId="urn:microsoft.com/office/officeart/2005/8/layout/process3"/>
    <dgm:cxn modelId="{23E628C1-E181-4E81-B6AD-19F67347C267}" type="presOf" srcId="{624A093C-131C-4553-9106-2CDE2462A3C7}" destId="{C25B085E-D083-4770-A723-37BFFFEC505A}" srcOrd="1" destOrd="0" presId="urn:microsoft.com/office/officeart/2005/8/layout/process3"/>
    <dgm:cxn modelId="{46BAABB8-B663-425E-B7AD-A8FC0A7B7C2C}" type="presOf" srcId="{26B55A0D-3681-4B63-B97B-00514160161B}" destId="{061F1663-5A2E-48EF-89A6-081DEAAADE56}" srcOrd="0" destOrd="0" presId="urn:microsoft.com/office/officeart/2005/8/layout/process3"/>
    <dgm:cxn modelId="{1BAD029E-7A8B-4F9D-BBD9-C25C3622B1A9}" type="presOf" srcId="{26B55A0D-3681-4B63-B97B-00514160161B}" destId="{F9757FDB-21CB-4B6D-828F-31661B25B9CE}" srcOrd="1" destOrd="0" presId="urn:microsoft.com/office/officeart/2005/8/layout/process3"/>
    <dgm:cxn modelId="{C40652C0-BB95-4F7C-AA24-2856D2E0B978}" type="presOf" srcId="{0BEA5DA9-C40F-406C-A52D-D9B139D23926}" destId="{5703BCE7-892E-4657-8B12-DC893276B4B9}" srcOrd="0" destOrd="0" presId="urn:microsoft.com/office/officeart/2005/8/layout/process3"/>
    <dgm:cxn modelId="{0CC40B3D-028D-4DB4-B031-E8A2EEA725FA}" type="presOf" srcId="{72AA11F1-3326-4945-8C4C-795959631D11}" destId="{6345D327-96A1-4D82-B04C-6AB50DACD069}" srcOrd="1" destOrd="0" presId="urn:microsoft.com/office/officeart/2005/8/layout/process3"/>
    <dgm:cxn modelId="{123DEFA1-BA56-48A3-ACD6-6C078918892F}" type="presOf" srcId="{F393CE35-A734-46ED-BB68-62A3709C5E0F}" destId="{0642BF02-3DC2-4D82-9045-2237BF1BB4F3}" srcOrd="1" destOrd="0" presId="urn:microsoft.com/office/officeart/2005/8/layout/process3"/>
    <dgm:cxn modelId="{2E083968-15A2-4A8C-9FFC-8BA48A50AD9E}" srcId="{066BB1E7-E0EB-454A-AD19-51A7193EBBA6}" destId="{F393CE35-A734-46ED-BB68-62A3709C5E0F}" srcOrd="0" destOrd="0" parTransId="{1D908D90-A8C3-4783-A056-2B637B2D4CD8}" sibTransId="{26B55A0D-3681-4B63-B97B-00514160161B}"/>
    <dgm:cxn modelId="{B1D476E4-9EAB-4717-984C-B483C8C6B068}" type="presParOf" srcId="{142B2F3F-77CF-42EB-AF28-47E34718F35E}" destId="{192917D9-1BFB-4263-A3BB-FF6915FCD2EA}" srcOrd="0" destOrd="0" presId="urn:microsoft.com/office/officeart/2005/8/layout/process3"/>
    <dgm:cxn modelId="{C19C3E1E-6F85-4033-89CE-B387E20163F8}" type="presParOf" srcId="{192917D9-1BFB-4263-A3BB-FF6915FCD2EA}" destId="{7D062B72-B293-4825-A698-08D23021F6AA}" srcOrd="0" destOrd="0" presId="urn:microsoft.com/office/officeart/2005/8/layout/process3"/>
    <dgm:cxn modelId="{B99F4ECF-C557-434B-8649-F4561646949A}" type="presParOf" srcId="{192917D9-1BFB-4263-A3BB-FF6915FCD2EA}" destId="{0642BF02-3DC2-4D82-9045-2237BF1BB4F3}" srcOrd="1" destOrd="0" presId="urn:microsoft.com/office/officeart/2005/8/layout/process3"/>
    <dgm:cxn modelId="{8F309CCF-5146-4823-AFF0-CE0ACD9D7773}" type="presParOf" srcId="{192917D9-1BFB-4263-A3BB-FF6915FCD2EA}" destId="{7BE941CD-5893-4796-BD14-F916CD0AFA26}" srcOrd="2" destOrd="0" presId="urn:microsoft.com/office/officeart/2005/8/layout/process3"/>
    <dgm:cxn modelId="{8B0A7B4B-3F5A-4E66-9228-2CCB7E7ADB34}" type="presParOf" srcId="{142B2F3F-77CF-42EB-AF28-47E34718F35E}" destId="{061F1663-5A2E-48EF-89A6-081DEAAADE56}" srcOrd="1" destOrd="0" presId="urn:microsoft.com/office/officeart/2005/8/layout/process3"/>
    <dgm:cxn modelId="{7DC6263B-F11A-441D-9BF8-9BD8E057658D}" type="presParOf" srcId="{061F1663-5A2E-48EF-89A6-081DEAAADE56}" destId="{F9757FDB-21CB-4B6D-828F-31661B25B9CE}" srcOrd="0" destOrd="0" presId="urn:microsoft.com/office/officeart/2005/8/layout/process3"/>
    <dgm:cxn modelId="{C811696E-B865-4D2C-ADCC-677216B06AC7}" type="presParOf" srcId="{142B2F3F-77CF-42EB-AF28-47E34718F35E}" destId="{B89CFC56-037F-4695-B2A3-AF162949C953}" srcOrd="2" destOrd="0" presId="urn:microsoft.com/office/officeart/2005/8/layout/process3"/>
    <dgm:cxn modelId="{4E269762-F310-47FE-A6F0-FA253B6D8192}" type="presParOf" srcId="{B89CFC56-037F-4695-B2A3-AF162949C953}" destId="{3FCEF2C9-5E4F-46D4-BE94-C8F9175EF537}" srcOrd="0" destOrd="0" presId="urn:microsoft.com/office/officeart/2005/8/layout/process3"/>
    <dgm:cxn modelId="{222075EA-75DE-4F5F-BD7F-B270D845287E}" type="presParOf" srcId="{B89CFC56-037F-4695-B2A3-AF162949C953}" destId="{C25B085E-D083-4770-A723-37BFFFEC505A}" srcOrd="1" destOrd="0" presId="urn:microsoft.com/office/officeart/2005/8/layout/process3"/>
    <dgm:cxn modelId="{B740629E-63E6-4F25-B1FB-CB17B52B98B3}" type="presParOf" srcId="{B89CFC56-037F-4695-B2A3-AF162949C953}" destId="{CBF5511B-9540-4125-AE69-22F2B1A8D28B}" srcOrd="2" destOrd="0" presId="urn:microsoft.com/office/officeart/2005/8/layout/process3"/>
    <dgm:cxn modelId="{69E394D0-9196-4CFD-887A-9455CC09A32D}" type="presParOf" srcId="{142B2F3F-77CF-42EB-AF28-47E34718F35E}" destId="{5703BCE7-892E-4657-8B12-DC893276B4B9}" srcOrd="3" destOrd="0" presId="urn:microsoft.com/office/officeart/2005/8/layout/process3"/>
    <dgm:cxn modelId="{5A4972A2-49AC-47F0-9424-5D7107153CD9}" type="presParOf" srcId="{5703BCE7-892E-4657-8B12-DC893276B4B9}" destId="{6458A622-9FD2-4A02-874D-1384D28AA6FF}" srcOrd="0" destOrd="0" presId="urn:microsoft.com/office/officeart/2005/8/layout/process3"/>
    <dgm:cxn modelId="{2A994019-8268-4EA2-ACF2-A2435DAD1476}" type="presParOf" srcId="{142B2F3F-77CF-42EB-AF28-47E34718F35E}" destId="{2E26BD2F-B801-4EC9-BC70-CF0D4BEDC762}" srcOrd="4" destOrd="0" presId="urn:microsoft.com/office/officeart/2005/8/layout/process3"/>
    <dgm:cxn modelId="{7B2F87C7-DC31-4038-8098-AD9C01DFE6C9}" type="presParOf" srcId="{2E26BD2F-B801-4EC9-BC70-CF0D4BEDC762}" destId="{B6F3C4D3-0833-40C9-BF44-F9493647AA0C}" srcOrd="0" destOrd="0" presId="urn:microsoft.com/office/officeart/2005/8/layout/process3"/>
    <dgm:cxn modelId="{DA48EEF7-0C38-4119-B80E-06FFEF400A68}" type="presParOf" srcId="{2E26BD2F-B801-4EC9-BC70-CF0D4BEDC762}" destId="{6345D327-96A1-4D82-B04C-6AB50DACD069}" srcOrd="1" destOrd="0" presId="urn:microsoft.com/office/officeart/2005/8/layout/process3"/>
    <dgm:cxn modelId="{3FE26CD0-9A47-4173-8C32-F5FF3FC51F72}" type="presParOf" srcId="{2E26BD2F-B801-4EC9-BC70-CF0D4BEDC762}" destId="{28DE89B6-AB81-4AF0-A13F-362D2EBA739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2BF02-3DC2-4D82-9045-2237BF1BB4F3}">
      <dsp:nvSpPr>
        <dsp:cNvPr id="0" name=""/>
        <dsp:cNvSpPr/>
      </dsp:nvSpPr>
      <dsp:spPr>
        <a:xfrm>
          <a:off x="5266" y="591682"/>
          <a:ext cx="2394507" cy="13992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s-MX" sz="2400" kern="1200" dirty="0"/>
            <a:t>Suministro de discos</a:t>
          </a:r>
        </a:p>
      </dsp:txBody>
      <dsp:txXfrm>
        <a:off x="5266" y="591682"/>
        <a:ext cx="2394507" cy="932809"/>
      </dsp:txXfrm>
    </dsp:sp>
    <dsp:sp modelId="{7BE941CD-5893-4796-BD14-F916CD0AFA26}">
      <dsp:nvSpPr>
        <dsp:cNvPr id="0" name=""/>
        <dsp:cNvSpPr/>
      </dsp:nvSpPr>
      <dsp:spPr>
        <a:xfrm>
          <a:off x="495707" y="1524491"/>
          <a:ext cx="2394507" cy="1382400"/>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F1663-5A2E-48EF-89A6-081DEAAADE56}">
      <dsp:nvSpPr>
        <dsp:cNvPr id="0" name=""/>
        <dsp:cNvSpPr/>
      </dsp:nvSpPr>
      <dsp:spPr>
        <a:xfrm>
          <a:off x="2762772" y="760005"/>
          <a:ext cx="769557" cy="596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dirty="0"/>
        </a:p>
      </dsp:txBody>
      <dsp:txXfrm>
        <a:off x="2762772" y="879238"/>
        <a:ext cx="590708" cy="357697"/>
      </dsp:txXfrm>
    </dsp:sp>
    <dsp:sp modelId="{C25B085E-D083-4770-A723-37BFFFEC505A}">
      <dsp:nvSpPr>
        <dsp:cNvPr id="0" name=""/>
        <dsp:cNvSpPr/>
      </dsp:nvSpPr>
      <dsp:spPr>
        <a:xfrm>
          <a:off x="3851768" y="591682"/>
          <a:ext cx="2394507" cy="13992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s-MX" sz="2400" kern="1200" dirty="0"/>
            <a:t>Identificación de color</a:t>
          </a:r>
        </a:p>
      </dsp:txBody>
      <dsp:txXfrm>
        <a:off x="3851768" y="591682"/>
        <a:ext cx="2394507" cy="932809"/>
      </dsp:txXfrm>
    </dsp:sp>
    <dsp:sp modelId="{CBF5511B-9540-4125-AE69-22F2B1A8D28B}">
      <dsp:nvSpPr>
        <dsp:cNvPr id="0" name=""/>
        <dsp:cNvSpPr/>
      </dsp:nvSpPr>
      <dsp:spPr>
        <a:xfrm>
          <a:off x="4342210" y="1524491"/>
          <a:ext cx="2394507" cy="1382400"/>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03BCE7-892E-4657-8B12-DC893276B4B9}">
      <dsp:nvSpPr>
        <dsp:cNvPr id="0" name=""/>
        <dsp:cNvSpPr/>
      </dsp:nvSpPr>
      <dsp:spPr>
        <a:xfrm>
          <a:off x="6609275" y="760005"/>
          <a:ext cx="769557" cy="596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dirty="0"/>
        </a:p>
      </dsp:txBody>
      <dsp:txXfrm>
        <a:off x="6609275" y="879238"/>
        <a:ext cx="590708" cy="357697"/>
      </dsp:txXfrm>
    </dsp:sp>
    <dsp:sp modelId="{6345D327-96A1-4D82-B04C-6AB50DACD069}">
      <dsp:nvSpPr>
        <dsp:cNvPr id="0" name=""/>
        <dsp:cNvSpPr/>
      </dsp:nvSpPr>
      <dsp:spPr>
        <a:xfrm>
          <a:off x="7698271" y="591682"/>
          <a:ext cx="2394507" cy="13992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s-MX" sz="2400" kern="1200" dirty="0"/>
            <a:t>Clasificación</a:t>
          </a:r>
        </a:p>
      </dsp:txBody>
      <dsp:txXfrm>
        <a:off x="7698271" y="591682"/>
        <a:ext cx="2394507" cy="932809"/>
      </dsp:txXfrm>
    </dsp:sp>
    <dsp:sp modelId="{28DE89B6-AB81-4AF0-A13F-362D2EBA7399}">
      <dsp:nvSpPr>
        <dsp:cNvPr id="0" name=""/>
        <dsp:cNvSpPr/>
      </dsp:nvSpPr>
      <dsp:spPr>
        <a:xfrm>
          <a:off x="8188712" y="1524491"/>
          <a:ext cx="2394507" cy="1382400"/>
        </a:xfrm>
        <a:prstGeom prst="roundRect">
          <a:avLst>
            <a:gd name="adj" fmla="val 10000"/>
          </a:avLst>
        </a:prstGeom>
        <a:blipFill rotWithShape="0">
          <a:blip xmlns:r="http://schemas.openxmlformats.org/officeDocument/2006/relationships" r:embed="rId3"/>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5FE637-A7B0-44C3-90C5-9FCA08DD4FA6}" type="datetimeFigureOut">
              <a:rPr lang="es-MX" smtClean="0"/>
              <a:t>12/02/2017</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757698E-868D-4023-A2D0-BE390503D383}" type="slidenum">
              <a:rPr lang="es-MX" smtClean="0"/>
              <a:t>‹Nº›</a:t>
            </a:fld>
            <a:endParaRPr lang="es-MX"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07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5FE637-A7B0-44C3-90C5-9FCA08DD4FA6}" type="datetimeFigureOut">
              <a:rPr lang="es-MX" smtClean="0"/>
              <a:t>12/02/2017</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757698E-868D-4023-A2D0-BE390503D383}" type="slidenum">
              <a:rPr lang="es-MX" smtClean="0"/>
              <a:t>‹Nº›</a:t>
            </a:fld>
            <a:endParaRPr lang="es-MX" dirty="0"/>
          </a:p>
        </p:txBody>
      </p:sp>
    </p:spTree>
    <p:extLst>
      <p:ext uri="{BB962C8B-B14F-4D97-AF65-F5344CB8AC3E}">
        <p14:creationId xmlns:p14="http://schemas.microsoft.com/office/powerpoint/2010/main" val="61589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5FE637-A7B0-44C3-90C5-9FCA08DD4FA6}" type="datetimeFigureOut">
              <a:rPr lang="es-MX" smtClean="0"/>
              <a:t>12/02/2017</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757698E-868D-4023-A2D0-BE390503D383}" type="slidenum">
              <a:rPr lang="es-MX" smtClean="0"/>
              <a:t>‹Nº›</a:t>
            </a:fld>
            <a:endParaRPr lang="es-MX" dirty="0"/>
          </a:p>
        </p:txBody>
      </p:sp>
    </p:spTree>
    <p:extLst>
      <p:ext uri="{BB962C8B-B14F-4D97-AF65-F5344CB8AC3E}">
        <p14:creationId xmlns:p14="http://schemas.microsoft.com/office/powerpoint/2010/main" val="369127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5FE637-A7B0-44C3-90C5-9FCA08DD4FA6}" type="datetimeFigureOut">
              <a:rPr lang="es-MX" smtClean="0"/>
              <a:t>12/02/2017</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757698E-868D-4023-A2D0-BE390503D383}" type="slidenum">
              <a:rPr lang="es-MX" smtClean="0"/>
              <a:t>‹Nº›</a:t>
            </a:fld>
            <a:endParaRPr lang="es-MX" dirty="0"/>
          </a:p>
        </p:txBody>
      </p:sp>
    </p:spTree>
    <p:extLst>
      <p:ext uri="{BB962C8B-B14F-4D97-AF65-F5344CB8AC3E}">
        <p14:creationId xmlns:p14="http://schemas.microsoft.com/office/powerpoint/2010/main" val="214865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5FE637-A7B0-44C3-90C5-9FCA08DD4FA6}" type="datetimeFigureOut">
              <a:rPr lang="es-MX" smtClean="0"/>
              <a:t>12/02/2017</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757698E-868D-4023-A2D0-BE390503D383}" type="slidenum">
              <a:rPr lang="es-MX" smtClean="0"/>
              <a:t>‹Nº›</a:t>
            </a:fld>
            <a:endParaRPr lang="es-MX"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82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15FE637-A7B0-44C3-90C5-9FCA08DD4FA6}" type="datetimeFigureOut">
              <a:rPr lang="es-MX" smtClean="0"/>
              <a:t>12/02/2017</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4757698E-868D-4023-A2D0-BE390503D383}" type="slidenum">
              <a:rPr lang="es-MX" smtClean="0"/>
              <a:t>‹Nº›</a:t>
            </a:fld>
            <a:endParaRPr lang="es-MX" dirty="0"/>
          </a:p>
        </p:txBody>
      </p:sp>
    </p:spTree>
    <p:extLst>
      <p:ext uri="{BB962C8B-B14F-4D97-AF65-F5344CB8AC3E}">
        <p14:creationId xmlns:p14="http://schemas.microsoft.com/office/powerpoint/2010/main" val="200810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15FE637-A7B0-44C3-90C5-9FCA08DD4FA6}" type="datetimeFigureOut">
              <a:rPr lang="es-MX" smtClean="0"/>
              <a:t>12/02/2017</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4757698E-868D-4023-A2D0-BE390503D383}" type="slidenum">
              <a:rPr lang="es-MX" smtClean="0"/>
              <a:t>‹Nº›</a:t>
            </a:fld>
            <a:endParaRPr lang="es-MX" dirty="0"/>
          </a:p>
        </p:txBody>
      </p:sp>
    </p:spTree>
    <p:extLst>
      <p:ext uri="{BB962C8B-B14F-4D97-AF65-F5344CB8AC3E}">
        <p14:creationId xmlns:p14="http://schemas.microsoft.com/office/powerpoint/2010/main" val="268517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15FE637-A7B0-44C3-90C5-9FCA08DD4FA6}" type="datetimeFigureOut">
              <a:rPr lang="es-MX" smtClean="0"/>
              <a:t>12/02/2017</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4757698E-868D-4023-A2D0-BE390503D383}" type="slidenum">
              <a:rPr lang="es-MX" smtClean="0"/>
              <a:t>‹Nº›</a:t>
            </a:fld>
            <a:endParaRPr lang="es-MX" dirty="0"/>
          </a:p>
        </p:txBody>
      </p:sp>
    </p:spTree>
    <p:extLst>
      <p:ext uri="{BB962C8B-B14F-4D97-AF65-F5344CB8AC3E}">
        <p14:creationId xmlns:p14="http://schemas.microsoft.com/office/powerpoint/2010/main" val="234295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15FE637-A7B0-44C3-90C5-9FCA08DD4FA6}" type="datetimeFigureOut">
              <a:rPr lang="es-MX" smtClean="0"/>
              <a:t>12/02/2017</a:t>
            </a:fld>
            <a:endParaRPr lang="es-MX"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dirty="0"/>
          </a:p>
        </p:txBody>
      </p:sp>
      <p:sp>
        <p:nvSpPr>
          <p:cNvPr id="9" name="Slide Number Placeholder 8"/>
          <p:cNvSpPr>
            <a:spLocks noGrp="1"/>
          </p:cNvSpPr>
          <p:nvPr>
            <p:ph type="sldNum" sz="quarter" idx="12"/>
          </p:nvPr>
        </p:nvSpPr>
        <p:spPr/>
        <p:txBody>
          <a:bodyPr/>
          <a:lstStyle/>
          <a:p>
            <a:fld id="{4757698E-868D-4023-A2D0-BE390503D383}" type="slidenum">
              <a:rPr lang="es-MX" smtClean="0"/>
              <a:t>‹Nº›</a:t>
            </a:fld>
            <a:endParaRPr lang="es-MX" dirty="0"/>
          </a:p>
        </p:txBody>
      </p:sp>
    </p:spTree>
    <p:extLst>
      <p:ext uri="{BB962C8B-B14F-4D97-AF65-F5344CB8AC3E}">
        <p14:creationId xmlns:p14="http://schemas.microsoft.com/office/powerpoint/2010/main" val="405769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15FE637-A7B0-44C3-90C5-9FCA08DD4FA6}" type="datetimeFigureOut">
              <a:rPr lang="es-MX" smtClean="0"/>
              <a:t>12/02/2017</a:t>
            </a:fld>
            <a:endParaRPr lang="es-MX"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57698E-868D-4023-A2D0-BE390503D383}" type="slidenum">
              <a:rPr lang="es-MX" smtClean="0"/>
              <a:t>‹Nº›</a:t>
            </a:fld>
            <a:endParaRPr lang="es-MX" dirty="0"/>
          </a:p>
        </p:txBody>
      </p:sp>
    </p:spTree>
    <p:extLst>
      <p:ext uri="{BB962C8B-B14F-4D97-AF65-F5344CB8AC3E}">
        <p14:creationId xmlns:p14="http://schemas.microsoft.com/office/powerpoint/2010/main" val="80448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5FE637-A7B0-44C3-90C5-9FCA08DD4FA6}" type="datetimeFigureOut">
              <a:rPr lang="es-MX" smtClean="0"/>
              <a:t>12/02/2017</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4757698E-868D-4023-A2D0-BE390503D383}" type="slidenum">
              <a:rPr lang="es-MX" smtClean="0"/>
              <a:t>‹Nº›</a:t>
            </a:fld>
            <a:endParaRPr lang="es-MX" dirty="0"/>
          </a:p>
        </p:txBody>
      </p:sp>
    </p:spTree>
    <p:extLst>
      <p:ext uri="{BB962C8B-B14F-4D97-AF65-F5344CB8AC3E}">
        <p14:creationId xmlns:p14="http://schemas.microsoft.com/office/powerpoint/2010/main" val="266527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15FE637-A7B0-44C3-90C5-9FCA08DD4FA6}" type="datetimeFigureOut">
              <a:rPr lang="es-MX" smtClean="0"/>
              <a:t>12/02/2017</a:t>
            </a:fld>
            <a:endParaRPr lang="es-MX"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757698E-868D-4023-A2D0-BE390503D383}" type="slidenum">
              <a:rPr lang="es-MX" smtClean="0"/>
              <a:t>‹Nº›</a:t>
            </a:fld>
            <a:endParaRPr lang="es-MX"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4008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algn="just"/>
            <a:r>
              <a:rPr lang="es-MX" sz="3600" dirty="0" smtClean="0"/>
              <a:t>Construcción de un módulo demostrativo de un robot cartesiano para identificación y clasificación de elementos por colores, para la empresa Ecuainsetec </a:t>
            </a:r>
            <a:r>
              <a:rPr lang="es-MX" sz="3600" dirty="0" smtClean="0"/>
              <a:t>Cia</a:t>
            </a:r>
            <a:r>
              <a:rPr lang="es-MX" sz="3600" dirty="0" smtClean="0"/>
              <a:t> </a:t>
            </a:r>
            <a:r>
              <a:rPr lang="es-MX" sz="3600" dirty="0" smtClean="0"/>
              <a:t>Ltda</a:t>
            </a:r>
            <a:endParaRPr lang="es-MX" sz="3600" dirty="0"/>
          </a:p>
        </p:txBody>
      </p:sp>
      <p:sp>
        <p:nvSpPr>
          <p:cNvPr id="3" name="Subtítulo 2"/>
          <p:cNvSpPr>
            <a:spLocks noGrp="1"/>
          </p:cNvSpPr>
          <p:nvPr>
            <p:ph type="subTitle" idx="1"/>
          </p:nvPr>
        </p:nvSpPr>
        <p:spPr/>
        <p:txBody>
          <a:bodyPr/>
          <a:lstStyle/>
          <a:p>
            <a:r>
              <a:rPr lang="es-MX" dirty="0" smtClean="0"/>
              <a:t>Autor: Miguel Ernesto Oviedo Duque	</a:t>
            </a:r>
          </a:p>
          <a:p>
            <a:r>
              <a:rPr lang="es-MX" dirty="0" smtClean="0"/>
              <a:t>Director: Edgar Fernando </a:t>
            </a:r>
            <a:r>
              <a:rPr lang="es-MX" dirty="0" smtClean="0"/>
              <a:t>Tipán</a:t>
            </a:r>
            <a:r>
              <a:rPr lang="es-MX" dirty="0" smtClean="0"/>
              <a:t> </a:t>
            </a:r>
            <a:r>
              <a:rPr lang="es-MX" dirty="0" smtClean="0"/>
              <a:t>Condolo</a:t>
            </a:r>
            <a:endParaRPr lang="es-MX" dirty="0"/>
          </a:p>
        </p:txBody>
      </p:sp>
    </p:spTree>
    <p:extLst>
      <p:ext uri="{BB962C8B-B14F-4D97-AF65-F5344CB8AC3E}">
        <p14:creationId xmlns:p14="http://schemas.microsoft.com/office/powerpoint/2010/main" val="305343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Etapas del proceso</a:t>
            </a:r>
            <a:endParaRPr lang="es-MX" dirty="0"/>
          </a:p>
        </p:txBody>
      </p:sp>
      <p:graphicFrame>
        <p:nvGraphicFramePr>
          <p:cNvPr id="5" name="Diagrama 4"/>
          <p:cNvGraphicFramePr/>
          <p:nvPr>
            <p:extLst>
              <p:ext uri="{D42A27DB-BD31-4B8C-83A1-F6EECF244321}">
                <p14:modId xmlns:p14="http://schemas.microsoft.com/office/powerpoint/2010/main" val="2761943181"/>
              </p:ext>
            </p:extLst>
          </p:nvPr>
        </p:nvGraphicFramePr>
        <p:xfrm>
          <a:off x="768626" y="2093843"/>
          <a:ext cx="10588487" cy="3498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ChangeArrowheads="1"/>
          </p:cNvSpPr>
          <p:nvPr/>
        </p:nvSpPr>
        <p:spPr bwMode="auto">
          <a:xfrm>
            <a:off x="2575774" y="45296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p>
        </p:txBody>
      </p:sp>
    </p:spTree>
    <p:extLst>
      <p:ext uri="{BB962C8B-B14F-4D97-AF65-F5344CB8AC3E}">
        <p14:creationId xmlns:p14="http://schemas.microsoft.com/office/powerpoint/2010/main" val="290543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Identificación</a:t>
            </a:r>
            <a:endParaRPr lang="es-MX" dirty="0"/>
          </a:p>
        </p:txBody>
      </p:sp>
      <p:pic>
        <p:nvPicPr>
          <p:cNvPr id="4" name="2 Imagen" descr="Dispensador-01.jpg"/>
          <p:cNvPicPr/>
          <p:nvPr/>
        </p:nvPicPr>
        <p:blipFill>
          <a:blip r:embed="rId2" cstate="print"/>
          <a:stretch>
            <a:fillRect/>
          </a:stretch>
        </p:blipFill>
        <p:spPr>
          <a:xfrm>
            <a:off x="2631767" y="1952776"/>
            <a:ext cx="6989426" cy="3931189"/>
          </a:xfrm>
          <a:prstGeom prst="rect">
            <a:avLst/>
          </a:prstGeom>
        </p:spPr>
      </p:pic>
    </p:spTree>
    <p:extLst>
      <p:ext uri="{BB962C8B-B14F-4D97-AF65-F5344CB8AC3E}">
        <p14:creationId xmlns:p14="http://schemas.microsoft.com/office/powerpoint/2010/main" val="377506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Clasificación</a:t>
            </a:r>
            <a:endParaRPr lang="es-MX"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232455" y="1883397"/>
            <a:ext cx="4823793" cy="2040206"/>
          </a:xfrm>
          <a:prstGeom prst="rect">
            <a:avLst/>
          </a:prstGeom>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6417290" y="1883396"/>
            <a:ext cx="4738390" cy="2042925"/>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3351764" y="3994137"/>
            <a:ext cx="5018511" cy="2163017"/>
          </a:xfrm>
          <a:prstGeom prst="rect">
            <a:avLst/>
          </a:prstGeom>
        </p:spPr>
      </p:pic>
    </p:spTree>
    <p:extLst>
      <p:ext uri="{BB962C8B-B14F-4D97-AF65-F5344CB8AC3E}">
        <p14:creationId xmlns:p14="http://schemas.microsoft.com/office/powerpoint/2010/main" val="218861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Selección de elementos</a:t>
            </a:r>
            <a:endParaRPr lang="es-MX" dirty="0"/>
          </a:p>
        </p:txBody>
      </p:sp>
      <p:sp>
        <p:nvSpPr>
          <p:cNvPr id="5" name="Marcador de texto 4"/>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9528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Festo </a:t>
            </a:r>
            <a:r>
              <a:rPr lang="es-MX" dirty="0" smtClean="0"/>
              <a:t>Positioning</a:t>
            </a:r>
            <a:r>
              <a:rPr lang="es-MX" dirty="0" smtClean="0"/>
              <a:t> Drives</a:t>
            </a:r>
            <a:endParaRPr lang="es-MX" dirty="0"/>
          </a:p>
        </p:txBody>
      </p:sp>
      <p:sp>
        <p:nvSpPr>
          <p:cNvPr id="3" name="Marcador de contenido 2"/>
          <p:cNvSpPr>
            <a:spLocks noGrp="1"/>
          </p:cNvSpPr>
          <p:nvPr>
            <p:ph idx="1"/>
          </p:nvPr>
        </p:nvSpPr>
        <p:spPr/>
        <p:txBody>
          <a:bodyPr/>
          <a:lstStyle/>
          <a:p>
            <a:pPr algn="just"/>
            <a:r>
              <a:rPr lang="es-EC" dirty="0" smtClean="0"/>
              <a:t>Software de dimensionamiento</a:t>
            </a:r>
          </a:p>
          <a:p>
            <a:pPr lvl="1" algn="just"/>
            <a:r>
              <a:rPr lang="es-EC" dirty="0" smtClean="0"/>
              <a:t>Entrada:</a:t>
            </a:r>
          </a:p>
          <a:p>
            <a:pPr lvl="2" algn="just"/>
            <a:r>
              <a:rPr lang="es-EC" dirty="0" smtClean="0"/>
              <a:t>Entorno </a:t>
            </a:r>
            <a:r>
              <a:rPr lang="es-EC" dirty="0"/>
              <a:t>en donde trabajará el </a:t>
            </a:r>
            <a:r>
              <a:rPr lang="es-EC" dirty="0" smtClean="0"/>
              <a:t>eje</a:t>
            </a:r>
          </a:p>
          <a:p>
            <a:pPr lvl="2" algn="just"/>
            <a:r>
              <a:rPr lang="es-EC" dirty="0" smtClean="0"/>
              <a:t>Perfil </a:t>
            </a:r>
            <a:r>
              <a:rPr lang="es-EC" dirty="0"/>
              <a:t>de </a:t>
            </a:r>
            <a:r>
              <a:rPr lang="es-EC" dirty="0" smtClean="0"/>
              <a:t>movimiento</a:t>
            </a:r>
          </a:p>
          <a:p>
            <a:pPr lvl="1" algn="just"/>
            <a:r>
              <a:rPr lang="es-EC" dirty="0" smtClean="0"/>
              <a:t>Resultado:</a:t>
            </a:r>
          </a:p>
          <a:p>
            <a:pPr lvl="2" algn="just"/>
            <a:r>
              <a:rPr lang="es-EC" dirty="0" smtClean="0"/>
              <a:t>Simulación de </a:t>
            </a:r>
            <a:r>
              <a:rPr lang="es-EC" dirty="0"/>
              <a:t>combinaciones de ejes, servomotores y </a:t>
            </a:r>
            <a:r>
              <a:rPr lang="es-EC" dirty="0" smtClean="0"/>
              <a:t>controladores.</a:t>
            </a:r>
          </a:p>
          <a:p>
            <a:pPr lvl="2" algn="just"/>
            <a:r>
              <a:rPr lang="es-EC" dirty="0" smtClean="0"/>
              <a:t>Equipos </a:t>
            </a:r>
            <a:r>
              <a:rPr lang="es-EC" dirty="0"/>
              <a:t>que se ajustan a los requerimientos.</a:t>
            </a:r>
            <a:endParaRPr lang="es-MX" dirty="0"/>
          </a:p>
          <a:p>
            <a:pPr algn="just"/>
            <a:endParaRPr lang="es-MX"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4159876" y="4018208"/>
            <a:ext cx="3937070" cy="2162331"/>
          </a:xfrm>
          <a:prstGeom prst="rect">
            <a:avLst/>
          </a:prstGeom>
        </p:spPr>
      </p:pic>
    </p:spTree>
    <p:extLst>
      <p:ext uri="{BB962C8B-B14F-4D97-AF65-F5344CB8AC3E}">
        <p14:creationId xmlns:p14="http://schemas.microsoft.com/office/powerpoint/2010/main" val="4190029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Efector Final</a:t>
            </a:r>
            <a:endParaRPr lang="es-MX" dirty="0"/>
          </a:p>
        </p:txBody>
      </p:sp>
      <p:sp>
        <p:nvSpPr>
          <p:cNvPr id="3" name="Marcador de contenido 2"/>
          <p:cNvSpPr>
            <a:spLocks noGrp="1"/>
          </p:cNvSpPr>
          <p:nvPr>
            <p:ph idx="1"/>
          </p:nvPr>
        </p:nvSpPr>
        <p:spPr/>
        <p:txBody>
          <a:bodyPr/>
          <a:lstStyle/>
          <a:p>
            <a:r>
              <a:rPr lang="es-EC" dirty="0"/>
              <a:t>La garra magnética se conformó de un electroimán y un sistema de sujeción del mismo que permita fijarlo al extremo del eje Z. La garra moviliza elementos de acero de transmisión en forma de disco. El peso de los discos es de 15 [g] aproximadamente.</a:t>
            </a:r>
            <a:endParaRPr lang="es-MX" dirty="0"/>
          </a:p>
          <a:p>
            <a:endParaRPr lang="es-MX" dirty="0" smtClean="0"/>
          </a:p>
        </p:txBody>
      </p:sp>
      <p:graphicFrame>
        <p:nvGraphicFramePr>
          <p:cNvPr id="4" name="Tabla 3"/>
          <p:cNvGraphicFramePr>
            <a:graphicFrameLocks noGrp="1"/>
          </p:cNvGraphicFramePr>
          <p:nvPr>
            <p:extLst>
              <p:ext uri="{D42A27DB-BD31-4B8C-83A1-F6EECF244321}">
                <p14:modId xmlns:p14="http://schemas.microsoft.com/office/powerpoint/2010/main" val="2233231886"/>
              </p:ext>
            </p:extLst>
          </p:nvPr>
        </p:nvGraphicFramePr>
        <p:xfrm>
          <a:off x="3233139" y="2833111"/>
          <a:ext cx="5425440" cy="2958466"/>
        </p:xfrm>
        <a:graphic>
          <a:graphicData uri="http://schemas.openxmlformats.org/drawingml/2006/table">
            <a:tbl>
              <a:tblPr firstRow="1" firstCol="1" bandRow="1">
                <a:tableStyleId>{5C22544A-7EE6-4342-B048-85BDC9FD1C3A}</a:tableStyleId>
              </a:tblPr>
              <a:tblGrid>
                <a:gridCol w="2712720"/>
                <a:gridCol w="2712720"/>
              </a:tblGrid>
              <a:tr h="0">
                <a:tc>
                  <a:txBody>
                    <a:bodyPr/>
                    <a:lstStyle/>
                    <a:p>
                      <a:pPr algn="ctr">
                        <a:lnSpc>
                          <a:spcPct val="150000"/>
                        </a:lnSpc>
                        <a:spcAft>
                          <a:spcPts val="0"/>
                        </a:spcAft>
                      </a:pPr>
                      <a:r>
                        <a:rPr lang="es-EC" sz="1200" dirty="0">
                          <a:effectLst/>
                        </a:rPr>
                        <a:t>Modelo</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ZYE1-P20/15</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6220">
                <a:tc>
                  <a:txBody>
                    <a:bodyPr/>
                    <a:lstStyle/>
                    <a:p>
                      <a:pPr algn="ctr">
                        <a:lnSpc>
                          <a:spcPct val="150000"/>
                        </a:lnSpc>
                        <a:spcAft>
                          <a:spcPts val="0"/>
                        </a:spcAft>
                      </a:pPr>
                      <a:r>
                        <a:rPr lang="es-EC" sz="1200" dirty="0">
                          <a:effectLst/>
                        </a:rPr>
                        <a:t>Esquemático</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endParaRPr lang="es-EC" sz="1200" dirty="0" smtClean="0">
                        <a:effectLst/>
                      </a:endParaRPr>
                    </a:p>
                    <a:p>
                      <a:pPr algn="ctr">
                        <a:lnSpc>
                          <a:spcPct val="150000"/>
                        </a:lnSpc>
                        <a:spcAft>
                          <a:spcPts val="0"/>
                        </a:spcAft>
                      </a:pPr>
                      <a:endParaRPr lang="es-EC" sz="1200" dirty="0" smtClean="0">
                        <a:effectLst/>
                      </a:endParaRPr>
                    </a:p>
                    <a:p>
                      <a:pPr algn="ctr">
                        <a:lnSpc>
                          <a:spcPct val="150000"/>
                        </a:lnSpc>
                        <a:spcAft>
                          <a:spcPts val="0"/>
                        </a:spcAft>
                      </a:pPr>
                      <a:endParaRPr lang="es-EC" sz="1200" dirty="0" smtClean="0">
                        <a:effectLst/>
                      </a:endParaRPr>
                    </a:p>
                    <a:p>
                      <a:pPr algn="ctr">
                        <a:lnSpc>
                          <a:spcPct val="150000"/>
                        </a:lnSpc>
                        <a:spcAft>
                          <a:spcPts val="0"/>
                        </a:spcAft>
                      </a:pPr>
                      <a:endParaRPr lang="es-EC" sz="1200" dirty="0" smtClean="0">
                        <a:effectLst/>
                      </a:endParaRPr>
                    </a:p>
                    <a:p>
                      <a:pPr algn="ctr">
                        <a:lnSpc>
                          <a:spcPct val="150000"/>
                        </a:lnSpc>
                        <a:spcAft>
                          <a:spcPts val="0"/>
                        </a:spcAft>
                      </a:pPr>
                      <a:endParaRPr lang="es-EC" sz="1200" dirty="0">
                        <a:effectLst/>
                      </a:endParaRPr>
                    </a:p>
                    <a:p>
                      <a:pPr algn="ctr">
                        <a:lnSpc>
                          <a:spcPct val="150000"/>
                        </a:lnSpc>
                        <a:spcAft>
                          <a:spcPts val="0"/>
                        </a:spcAft>
                      </a:pPr>
                      <a:r>
                        <a:rPr lang="es-EC" sz="1200" dirty="0">
                          <a:effectLst/>
                        </a:rPr>
                        <a:t>Figura 113. Electroimán</a:t>
                      </a:r>
                      <a:endParaRPr lang="es-MX" sz="1200" dirty="0">
                        <a:effectLst/>
                      </a:endParaRPr>
                    </a:p>
                    <a:p>
                      <a:pPr algn="ctr">
                        <a:lnSpc>
                          <a:spcPct val="150000"/>
                        </a:lnSpc>
                        <a:spcAft>
                          <a:spcPts val="0"/>
                        </a:spcAft>
                      </a:pPr>
                      <a:r>
                        <a:rPr lang="es-MX" sz="1200" dirty="0">
                          <a:effectLst/>
                        </a:rPr>
                        <a:t>(Amazon, 2016)</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Voltaje</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12 [VDC]</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Corriente</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250 [mA]</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Fuerza</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25 [N]</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097" name="Imagen 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8600" y="3116350"/>
            <a:ext cx="1326302" cy="132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61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 Z</a:t>
            </a:r>
            <a:endParaRPr lang="es-MX"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097280" y="1969180"/>
            <a:ext cx="2352675" cy="1819275"/>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4069080" y="2207304"/>
            <a:ext cx="3248025" cy="1343025"/>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7936230" y="2102530"/>
            <a:ext cx="3219450" cy="1685925"/>
          </a:xfrm>
          <a:prstGeom prst="rect">
            <a:avLst/>
          </a:prstGeom>
        </p:spPr>
      </p:pic>
      <p:pic>
        <p:nvPicPr>
          <p:cNvPr id="7" name="Imagen 6"/>
          <p:cNvPicPr/>
          <p:nvPr/>
        </p:nvPicPr>
        <p:blipFill>
          <a:blip r:embed="rId5">
            <a:extLst>
              <a:ext uri="{28A0092B-C50C-407E-A947-70E740481C1C}">
                <a14:useLocalDpi xmlns:a14="http://schemas.microsoft.com/office/drawing/2010/main" val="0"/>
              </a:ext>
            </a:extLst>
          </a:blip>
          <a:stretch>
            <a:fillRect/>
          </a:stretch>
        </p:blipFill>
        <p:spPr>
          <a:xfrm>
            <a:off x="4121467" y="4412945"/>
            <a:ext cx="3143250" cy="1104900"/>
          </a:xfrm>
          <a:prstGeom prst="rect">
            <a:avLst/>
          </a:prstGeom>
        </p:spPr>
      </p:pic>
    </p:spTree>
    <p:extLst>
      <p:ext uri="{BB962C8B-B14F-4D97-AF65-F5344CB8AC3E}">
        <p14:creationId xmlns:p14="http://schemas.microsoft.com/office/powerpoint/2010/main" val="613199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 Z</a:t>
            </a:r>
            <a:endParaRPr lang="es-MX"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097280" y="2195303"/>
            <a:ext cx="3486637" cy="3324689"/>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4880176" y="2195303"/>
            <a:ext cx="3152775" cy="2076450"/>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8329210" y="1904785"/>
            <a:ext cx="3137884" cy="4298105"/>
          </a:xfrm>
          <a:prstGeom prst="rect">
            <a:avLst/>
          </a:prstGeom>
        </p:spPr>
      </p:pic>
      <p:pic>
        <p:nvPicPr>
          <p:cNvPr id="7" name="Imagen 6"/>
          <p:cNvPicPr/>
          <p:nvPr/>
        </p:nvPicPr>
        <p:blipFill>
          <a:blip r:embed="rId5">
            <a:extLst>
              <a:ext uri="{28A0092B-C50C-407E-A947-70E740481C1C}">
                <a14:useLocalDpi xmlns:a14="http://schemas.microsoft.com/office/drawing/2010/main" val="0"/>
              </a:ext>
            </a:extLst>
          </a:blip>
          <a:stretch>
            <a:fillRect/>
          </a:stretch>
        </p:blipFill>
        <p:spPr>
          <a:xfrm>
            <a:off x="4880176" y="4729696"/>
            <a:ext cx="3086100" cy="1162050"/>
          </a:xfrm>
          <a:prstGeom prst="rect">
            <a:avLst/>
          </a:prstGeom>
        </p:spPr>
      </p:pic>
    </p:spTree>
    <p:extLst>
      <p:ext uri="{BB962C8B-B14F-4D97-AF65-F5344CB8AC3E}">
        <p14:creationId xmlns:p14="http://schemas.microsoft.com/office/powerpoint/2010/main" val="137375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052195133"/>
              </p:ext>
            </p:extLst>
          </p:nvPr>
        </p:nvGraphicFramePr>
        <p:xfrm>
          <a:off x="1481071" y="1171979"/>
          <a:ext cx="9375819" cy="4031086"/>
        </p:xfrm>
        <a:graphic>
          <a:graphicData uri="http://schemas.openxmlformats.org/drawingml/2006/table">
            <a:tbl>
              <a:tblPr firstRow="1" firstCol="1" bandRow="1">
                <a:tableStyleId>{5C22544A-7EE6-4342-B048-85BDC9FD1C3A}</a:tableStyleId>
              </a:tblPr>
              <a:tblGrid>
                <a:gridCol w="1886794"/>
                <a:gridCol w="2641720"/>
                <a:gridCol w="2454805"/>
                <a:gridCol w="2392500"/>
              </a:tblGrid>
              <a:tr h="488166">
                <a:tc>
                  <a:txBody>
                    <a:bodyPr/>
                    <a:lstStyle/>
                    <a:p>
                      <a:pPr indent="144145" algn="just">
                        <a:lnSpc>
                          <a:spcPct val="150000"/>
                        </a:lnSpc>
                        <a:spcAft>
                          <a:spcPts val="0"/>
                        </a:spcAft>
                      </a:pPr>
                      <a:r>
                        <a:rPr lang="es-EC" sz="1600" dirty="0">
                          <a:effectLst/>
                        </a:rPr>
                        <a:t>Tipo</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EPCO</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ESBF</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EGSL</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129313">
                <a:tc>
                  <a:txBody>
                    <a:bodyPr/>
                    <a:lstStyle/>
                    <a:p>
                      <a:pPr indent="144145" algn="just">
                        <a:lnSpc>
                          <a:spcPct val="150000"/>
                        </a:lnSpc>
                        <a:spcAft>
                          <a:spcPts val="0"/>
                        </a:spcAft>
                      </a:pPr>
                      <a:r>
                        <a:rPr lang="es-EC" sz="1600" dirty="0">
                          <a:effectLst/>
                        </a:rPr>
                        <a:t> </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endParaRPr lang="es-EC" sz="1600" dirty="0" smtClean="0">
                        <a:effectLst/>
                      </a:endParaRPr>
                    </a:p>
                    <a:p>
                      <a:pPr indent="144145" algn="just">
                        <a:lnSpc>
                          <a:spcPct val="150000"/>
                        </a:lnSpc>
                        <a:spcAft>
                          <a:spcPts val="0"/>
                        </a:spcAft>
                      </a:pPr>
                      <a:endParaRPr lang="es-EC" sz="1600" dirty="0" smtClean="0">
                        <a:effectLst/>
                      </a:endParaRPr>
                    </a:p>
                    <a:p>
                      <a:pPr indent="144145" algn="just">
                        <a:lnSpc>
                          <a:spcPct val="150000"/>
                        </a:lnSpc>
                        <a:spcAft>
                          <a:spcPts val="0"/>
                        </a:spcAft>
                      </a:pPr>
                      <a:endParaRPr lang="es-EC" sz="1600" dirty="0" smtClean="0">
                        <a:effectLst/>
                      </a:endParaRPr>
                    </a:p>
                    <a:p>
                      <a:pPr indent="144145" algn="just">
                        <a:lnSpc>
                          <a:spcPct val="150000"/>
                        </a:lnSpc>
                        <a:spcAft>
                          <a:spcPts val="0"/>
                        </a:spcAft>
                      </a:pPr>
                      <a:endParaRPr lang="es-EC" sz="1600" dirty="0">
                        <a:effectLst/>
                      </a:endParaRPr>
                    </a:p>
                    <a:p>
                      <a:pPr algn="ctr">
                        <a:lnSpc>
                          <a:spcPct val="150000"/>
                        </a:lnSpc>
                        <a:spcAft>
                          <a:spcPts val="0"/>
                        </a:spcAft>
                      </a:pPr>
                      <a:r>
                        <a:rPr lang="es-EC" sz="1600" dirty="0">
                          <a:effectLst/>
                        </a:rPr>
                        <a:t>Figura 56. EPCO</a:t>
                      </a:r>
                      <a:endParaRPr lang="es-MX" sz="1600" dirty="0">
                        <a:effectLst/>
                      </a:endParaRPr>
                    </a:p>
                    <a:p>
                      <a:pPr algn="ctr">
                        <a:lnSpc>
                          <a:spcPct val="150000"/>
                        </a:lnSpc>
                        <a:spcAft>
                          <a:spcPts val="0"/>
                        </a:spcAft>
                      </a:pPr>
                      <a:r>
                        <a:rPr lang="es-MX" sz="1600" dirty="0">
                          <a:effectLst/>
                        </a:rPr>
                        <a:t>(Festo AG &amp; Co. KG, 2014)</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endParaRPr lang="en-US" sz="1600" dirty="0" smtClean="0">
                        <a:effectLst/>
                      </a:endParaRPr>
                    </a:p>
                    <a:p>
                      <a:pPr indent="144145" algn="just">
                        <a:lnSpc>
                          <a:spcPct val="150000"/>
                        </a:lnSpc>
                        <a:spcAft>
                          <a:spcPts val="0"/>
                        </a:spcAft>
                      </a:pPr>
                      <a:endParaRPr lang="en-US" sz="1600" dirty="0" smtClean="0">
                        <a:effectLst/>
                      </a:endParaRPr>
                    </a:p>
                    <a:p>
                      <a:pPr indent="144145" algn="just">
                        <a:lnSpc>
                          <a:spcPct val="150000"/>
                        </a:lnSpc>
                        <a:spcAft>
                          <a:spcPts val="0"/>
                        </a:spcAft>
                      </a:pPr>
                      <a:endParaRPr lang="en-US" sz="1600" dirty="0" smtClean="0">
                        <a:effectLst/>
                      </a:endParaRPr>
                    </a:p>
                    <a:p>
                      <a:pPr indent="144145" algn="just">
                        <a:lnSpc>
                          <a:spcPct val="150000"/>
                        </a:lnSpc>
                        <a:spcAft>
                          <a:spcPts val="0"/>
                        </a:spcAft>
                      </a:pPr>
                      <a:endParaRPr lang="en-US" sz="1600" dirty="0">
                        <a:effectLst/>
                      </a:endParaRPr>
                    </a:p>
                    <a:p>
                      <a:pPr algn="ctr">
                        <a:lnSpc>
                          <a:spcPct val="150000"/>
                        </a:lnSpc>
                        <a:spcAft>
                          <a:spcPts val="0"/>
                        </a:spcAft>
                      </a:pPr>
                      <a:r>
                        <a:rPr lang="en-US" sz="1600" dirty="0">
                          <a:effectLst/>
                        </a:rPr>
                        <a:t>Figura 57. ESBF</a:t>
                      </a:r>
                      <a:endParaRPr lang="es-MX" sz="1600" dirty="0">
                        <a:effectLst/>
                      </a:endParaRPr>
                    </a:p>
                    <a:p>
                      <a:pPr algn="ctr">
                        <a:lnSpc>
                          <a:spcPct val="150000"/>
                        </a:lnSpc>
                        <a:spcAft>
                          <a:spcPts val="0"/>
                        </a:spcAft>
                      </a:pPr>
                      <a:r>
                        <a:rPr lang="en-US" sz="1600" dirty="0">
                          <a:effectLst/>
                        </a:rPr>
                        <a:t>(Festo AG &amp; Co. KG, 2014)</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endParaRPr lang="es-EC" sz="1600" dirty="0" smtClean="0">
                        <a:effectLst/>
                      </a:endParaRPr>
                    </a:p>
                    <a:p>
                      <a:pPr indent="144145" algn="just">
                        <a:lnSpc>
                          <a:spcPct val="150000"/>
                        </a:lnSpc>
                        <a:spcAft>
                          <a:spcPts val="0"/>
                        </a:spcAft>
                      </a:pPr>
                      <a:endParaRPr lang="es-EC" sz="1600" dirty="0" smtClean="0">
                        <a:effectLst/>
                      </a:endParaRPr>
                    </a:p>
                    <a:p>
                      <a:pPr indent="144145" algn="just">
                        <a:lnSpc>
                          <a:spcPct val="150000"/>
                        </a:lnSpc>
                        <a:spcAft>
                          <a:spcPts val="0"/>
                        </a:spcAft>
                      </a:pPr>
                      <a:endParaRPr lang="es-EC" sz="1600" dirty="0" smtClean="0">
                        <a:effectLst/>
                      </a:endParaRPr>
                    </a:p>
                    <a:p>
                      <a:pPr indent="144145" algn="just">
                        <a:lnSpc>
                          <a:spcPct val="150000"/>
                        </a:lnSpc>
                        <a:spcAft>
                          <a:spcPts val="0"/>
                        </a:spcAft>
                      </a:pPr>
                      <a:endParaRPr lang="es-EC" sz="1600" dirty="0">
                        <a:effectLst/>
                      </a:endParaRPr>
                    </a:p>
                    <a:p>
                      <a:pPr algn="ctr">
                        <a:lnSpc>
                          <a:spcPct val="150000"/>
                        </a:lnSpc>
                        <a:spcAft>
                          <a:spcPts val="0"/>
                        </a:spcAft>
                      </a:pPr>
                      <a:r>
                        <a:rPr lang="en-US" sz="1600" dirty="0">
                          <a:effectLst/>
                        </a:rPr>
                        <a:t>Figura 58. EGSL</a:t>
                      </a:r>
                      <a:endParaRPr lang="es-MX" sz="1600" dirty="0">
                        <a:effectLst/>
                      </a:endParaRPr>
                    </a:p>
                    <a:p>
                      <a:pPr algn="ctr">
                        <a:lnSpc>
                          <a:spcPct val="150000"/>
                        </a:lnSpc>
                        <a:spcAft>
                          <a:spcPts val="0"/>
                        </a:spcAft>
                      </a:pPr>
                      <a:r>
                        <a:rPr lang="en-US" sz="1600" dirty="0">
                          <a:effectLst/>
                        </a:rPr>
                        <a:t>(Festo AG &amp; Co. KG, 2014)</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02182">
                <a:tc>
                  <a:txBody>
                    <a:bodyPr/>
                    <a:lstStyle/>
                    <a:p>
                      <a:pPr indent="144145" algn="just">
                        <a:lnSpc>
                          <a:spcPct val="150000"/>
                        </a:lnSpc>
                        <a:spcAft>
                          <a:spcPts val="0"/>
                        </a:spcAft>
                      </a:pPr>
                      <a:r>
                        <a:rPr lang="es-EC" sz="1600" dirty="0">
                          <a:effectLst/>
                        </a:rPr>
                        <a:t>Fuerza de avance</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50 … 650 [N]</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1000 ... 17000 [N]</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75 … 450 [N]</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785611">
                <a:tc>
                  <a:txBody>
                    <a:bodyPr/>
                    <a:lstStyle/>
                    <a:p>
                      <a:pPr indent="144145" algn="l">
                        <a:lnSpc>
                          <a:spcPct val="150000"/>
                        </a:lnSpc>
                        <a:spcAft>
                          <a:spcPts val="0"/>
                        </a:spcAft>
                      </a:pPr>
                      <a:r>
                        <a:rPr lang="es-EC" sz="1600" dirty="0">
                          <a:effectLst/>
                        </a:rPr>
                        <a:t>Precisión de repetición</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+/- 0.02 [mm]</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+/- 0.01 [mm]</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+/- 0.015 [mm]</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3075" name="Imagen 2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020" y="1862697"/>
            <a:ext cx="1891159" cy="1156464"/>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218" y="1862697"/>
            <a:ext cx="1748463" cy="1156464"/>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2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812" y="1862697"/>
            <a:ext cx="1673471" cy="115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379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26863268"/>
              </p:ext>
            </p:extLst>
          </p:nvPr>
        </p:nvGraphicFramePr>
        <p:xfrm>
          <a:off x="1596981" y="850005"/>
          <a:ext cx="9182636" cy="4469053"/>
        </p:xfrm>
        <a:graphic>
          <a:graphicData uri="http://schemas.openxmlformats.org/drawingml/2006/table">
            <a:tbl>
              <a:tblPr firstRow="1" firstCol="1" bandRow="1">
                <a:tableStyleId>{5C22544A-7EE6-4342-B048-85BDC9FD1C3A}</a:tableStyleId>
              </a:tblPr>
              <a:tblGrid>
                <a:gridCol w="1686605"/>
                <a:gridCol w="2556682"/>
                <a:gridCol w="2489753"/>
                <a:gridCol w="2449596"/>
              </a:tblGrid>
              <a:tr h="469804">
                <a:tc>
                  <a:txBody>
                    <a:bodyPr/>
                    <a:lstStyle/>
                    <a:p>
                      <a:pPr indent="144145" algn="just">
                        <a:lnSpc>
                          <a:spcPct val="150000"/>
                        </a:lnSpc>
                        <a:spcAft>
                          <a:spcPts val="0"/>
                        </a:spcAft>
                      </a:pPr>
                      <a:r>
                        <a:rPr lang="es-EC" sz="1600" dirty="0">
                          <a:effectLst/>
                        </a:rPr>
                        <a:t>Tipo</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EMME-AS</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EMMS-AS</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EMMS-ST</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097628">
                <a:tc>
                  <a:txBody>
                    <a:bodyPr/>
                    <a:lstStyle/>
                    <a:p>
                      <a:pPr indent="144145" algn="l">
                        <a:lnSpc>
                          <a:spcPct val="150000"/>
                        </a:lnSpc>
                        <a:spcAft>
                          <a:spcPts val="0"/>
                        </a:spcAft>
                      </a:pPr>
                      <a:r>
                        <a:rPr lang="es-EC" sz="1100" dirty="0">
                          <a:effectLst/>
                        </a:rPr>
                        <a:t> </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endParaRPr lang="es-EC" sz="1100" dirty="0" smtClean="0">
                        <a:effectLst/>
                      </a:endParaRPr>
                    </a:p>
                    <a:p>
                      <a:pPr indent="144145" algn="just">
                        <a:lnSpc>
                          <a:spcPct val="150000"/>
                        </a:lnSpc>
                        <a:spcAft>
                          <a:spcPts val="0"/>
                        </a:spcAft>
                      </a:pPr>
                      <a:endParaRPr lang="es-EC" sz="1100" dirty="0" smtClean="0">
                        <a:effectLst/>
                      </a:endParaRPr>
                    </a:p>
                    <a:p>
                      <a:pPr indent="144145" algn="just">
                        <a:lnSpc>
                          <a:spcPct val="150000"/>
                        </a:lnSpc>
                        <a:spcAft>
                          <a:spcPts val="0"/>
                        </a:spcAft>
                      </a:pPr>
                      <a:endParaRPr lang="es-EC" sz="1100" dirty="0" smtClean="0">
                        <a:effectLst/>
                      </a:endParaRPr>
                    </a:p>
                    <a:p>
                      <a:pPr indent="144145" algn="just">
                        <a:lnSpc>
                          <a:spcPct val="150000"/>
                        </a:lnSpc>
                        <a:spcAft>
                          <a:spcPts val="0"/>
                        </a:spcAft>
                      </a:pPr>
                      <a:endParaRPr lang="es-EC" sz="1100" dirty="0" smtClean="0">
                        <a:effectLst/>
                      </a:endParaRPr>
                    </a:p>
                    <a:p>
                      <a:pPr indent="144145" algn="just">
                        <a:lnSpc>
                          <a:spcPct val="150000"/>
                        </a:lnSpc>
                        <a:spcAft>
                          <a:spcPts val="0"/>
                        </a:spcAft>
                      </a:pPr>
                      <a:endParaRPr lang="es-EC" sz="1100" dirty="0">
                        <a:effectLst/>
                      </a:endParaRPr>
                    </a:p>
                    <a:p>
                      <a:pPr algn="ctr">
                        <a:lnSpc>
                          <a:spcPct val="150000"/>
                        </a:lnSpc>
                        <a:spcAft>
                          <a:spcPts val="0"/>
                        </a:spcAft>
                      </a:pPr>
                      <a:r>
                        <a:rPr lang="en-US" sz="1600" dirty="0">
                          <a:effectLst/>
                        </a:rPr>
                        <a:t>Figura 62. EMME-AS</a:t>
                      </a:r>
                      <a:endParaRPr lang="es-MX" sz="1600" dirty="0">
                        <a:effectLst/>
                      </a:endParaRPr>
                    </a:p>
                    <a:p>
                      <a:pPr algn="ctr">
                        <a:lnSpc>
                          <a:spcPct val="150000"/>
                        </a:lnSpc>
                        <a:spcAft>
                          <a:spcPts val="0"/>
                        </a:spcAft>
                      </a:pPr>
                      <a:r>
                        <a:rPr lang="en-US" sz="1600" dirty="0">
                          <a:effectLst/>
                        </a:rPr>
                        <a:t>(Festo AG &amp; Co. KG, 2014)</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endParaRPr lang="en-US" sz="1100" dirty="0" smtClean="0">
                        <a:effectLst/>
                      </a:endParaRPr>
                    </a:p>
                    <a:p>
                      <a:pPr indent="144145" algn="just">
                        <a:lnSpc>
                          <a:spcPct val="150000"/>
                        </a:lnSpc>
                        <a:spcAft>
                          <a:spcPts val="0"/>
                        </a:spcAft>
                      </a:pPr>
                      <a:endParaRPr lang="en-US" sz="1100" dirty="0" smtClean="0">
                        <a:effectLst/>
                      </a:endParaRPr>
                    </a:p>
                    <a:p>
                      <a:pPr indent="144145" algn="just">
                        <a:lnSpc>
                          <a:spcPct val="150000"/>
                        </a:lnSpc>
                        <a:spcAft>
                          <a:spcPts val="0"/>
                        </a:spcAft>
                      </a:pPr>
                      <a:endParaRPr lang="en-US" sz="1100" dirty="0" smtClean="0">
                        <a:effectLst/>
                      </a:endParaRPr>
                    </a:p>
                    <a:p>
                      <a:pPr indent="144145" algn="just">
                        <a:lnSpc>
                          <a:spcPct val="150000"/>
                        </a:lnSpc>
                        <a:spcAft>
                          <a:spcPts val="0"/>
                        </a:spcAft>
                      </a:pPr>
                      <a:endParaRPr lang="en-US" sz="1100" dirty="0" smtClean="0">
                        <a:effectLst/>
                      </a:endParaRPr>
                    </a:p>
                    <a:p>
                      <a:pPr indent="144145" algn="just">
                        <a:lnSpc>
                          <a:spcPct val="150000"/>
                        </a:lnSpc>
                        <a:spcAft>
                          <a:spcPts val="0"/>
                        </a:spcAft>
                      </a:pPr>
                      <a:endParaRPr lang="en-US" sz="1100" dirty="0">
                        <a:effectLst/>
                      </a:endParaRPr>
                    </a:p>
                    <a:p>
                      <a:pPr algn="ctr">
                        <a:lnSpc>
                          <a:spcPct val="150000"/>
                        </a:lnSpc>
                        <a:spcAft>
                          <a:spcPts val="0"/>
                        </a:spcAft>
                      </a:pPr>
                      <a:r>
                        <a:rPr lang="en-US" sz="1600" dirty="0">
                          <a:effectLst/>
                        </a:rPr>
                        <a:t>Figura 63. EMMS-AS</a:t>
                      </a:r>
                      <a:endParaRPr lang="es-MX" sz="1600" dirty="0">
                        <a:effectLst/>
                      </a:endParaRPr>
                    </a:p>
                    <a:p>
                      <a:pPr algn="ctr">
                        <a:lnSpc>
                          <a:spcPct val="150000"/>
                        </a:lnSpc>
                        <a:spcAft>
                          <a:spcPts val="0"/>
                        </a:spcAft>
                      </a:pPr>
                      <a:r>
                        <a:rPr lang="en-US" sz="1600" dirty="0">
                          <a:effectLst/>
                        </a:rPr>
                        <a:t>(Festo AG &amp; Co. KG, 2014)</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endParaRPr lang="en-US" sz="1100" dirty="0" smtClean="0">
                        <a:effectLst/>
                      </a:endParaRPr>
                    </a:p>
                    <a:p>
                      <a:pPr indent="144145" algn="just">
                        <a:lnSpc>
                          <a:spcPct val="150000"/>
                        </a:lnSpc>
                        <a:spcAft>
                          <a:spcPts val="0"/>
                        </a:spcAft>
                      </a:pPr>
                      <a:endParaRPr lang="en-US" sz="1100" dirty="0" smtClean="0">
                        <a:effectLst/>
                      </a:endParaRPr>
                    </a:p>
                    <a:p>
                      <a:pPr indent="144145" algn="just">
                        <a:lnSpc>
                          <a:spcPct val="150000"/>
                        </a:lnSpc>
                        <a:spcAft>
                          <a:spcPts val="0"/>
                        </a:spcAft>
                      </a:pPr>
                      <a:endParaRPr lang="en-US" sz="1100" dirty="0" smtClean="0">
                        <a:effectLst/>
                      </a:endParaRPr>
                    </a:p>
                    <a:p>
                      <a:pPr indent="144145" algn="just">
                        <a:lnSpc>
                          <a:spcPct val="150000"/>
                        </a:lnSpc>
                        <a:spcAft>
                          <a:spcPts val="0"/>
                        </a:spcAft>
                      </a:pPr>
                      <a:endParaRPr lang="en-US" sz="1100" dirty="0" smtClean="0">
                        <a:effectLst/>
                      </a:endParaRPr>
                    </a:p>
                    <a:p>
                      <a:pPr indent="144145" algn="just">
                        <a:lnSpc>
                          <a:spcPct val="150000"/>
                        </a:lnSpc>
                        <a:spcAft>
                          <a:spcPts val="0"/>
                        </a:spcAft>
                      </a:pPr>
                      <a:endParaRPr lang="en-US" sz="1100" dirty="0">
                        <a:effectLst/>
                      </a:endParaRPr>
                    </a:p>
                    <a:p>
                      <a:pPr algn="ctr">
                        <a:lnSpc>
                          <a:spcPct val="150000"/>
                        </a:lnSpc>
                        <a:spcAft>
                          <a:spcPts val="0"/>
                        </a:spcAft>
                      </a:pPr>
                      <a:r>
                        <a:rPr lang="en-US" sz="1600" dirty="0">
                          <a:effectLst/>
                        </a:rPr>
                        <a:t>Figura 64. EMMS-ST</a:t>
                      </a:r>
                      <a:endParaRPr lang="es-MX" sz="1600" dirty="0">
                        <a:effectLst/>
                      </a:endParaRPr>
                    </a:p>
                    <a:p>
                      <a:pPr algn="ctr">
                        <a:lnSpc>
                          <a:spcPct val="150000"/>
                        </a:lnSpc>
                        <a:spcAft>
                          <a:spcPts val="0"/>
                        </a:spcAft>
                      </a:pPr>
                      <a:r>
                        <a:rPr lang="en-US" sz="1600" dirty="0">
                          <a:effectLst/>
                        </a:rPr>
                        <a:t>(Festo AG &amp; Co. KG, 2014)</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905345">
                <a:tc>
                  <a:txBody>
                    <a:bodyPr/>
                    <a:lstStyle/>
                    <a:p>
                      <a:pPr indent="144145" algn="l">
                        <a:lnSpc>
                          <a:spcPct val="150000"/>
                        </a:lnSpc>
                        <a:spcAft>
                          <a:spcPts val="0"/>
                        </a:spcAft>
                      </a:pPr>
                      <a:r>
                        <a:rPr lang="en-US" sz="1600" dirty="0">
                          <a:effectLst/>
                        </a:rPr>
                        <a:t>Momento de </a:t>
                      </a:r>
                      <a:r>
                        <a:rPr lang="es-MX" sz="1600" noProof="0" dirty="0" smtClean="0">
                          <a:effectLst/>
                        </a:rPr>
                        <a:t>giro</a:t>
                      </a:r>
                      <a:r>
                        <a:rPr lang="en-US" sz="1600" dirty="0" smtClean="0">
                          <a:effectLst/>
                        </a:rPr>
                        <a:t> </a:t>
                      </a:r>
                      <a:r>
                        <a:rPr lang="en-US" sz="1600" dirty="0">
                          <a:effectLst/>
                        </a:rPr>
                        <a:t>nominal</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n-US" sz="1600" dirty="0">
                          <a:effectLst/>
                        </a:rPr>
                        <a:t>0</a:t>
                      </a:r>
                      <a:r>
                        <a:rPr lang="es-EC" sz="1600" dirty="0">
                          <a:effectLst/>
                        </a:rPr>
                        <a:t>.12 … 6.4 [Nm]</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0.14 … 22.63 [Nm]</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0.09 … 9.3 [Nm]</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996276">
                <a:tc>
                  <a:txBody>
                    <a:bodyPr/>
                    <a:lstStyle/>
                    <a:p>
                      <a:pPr indent="144145" algn="l">
                        <a:lnSpc>
                          <a:spcPct val="150000"/>
                        </a:lnSpc>
                        <a:spcAft>
                          <a:spcPts val="0"/>
                        </a:spcAft>
                      </a:pPr>
                      <a:r>
                        <a:rPr lang="es-EC" sz="1600" dirty="0">
                          <a:effectLst/>
                        </a:rPr>
                        <a:t>Velocidad nominal</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3000 … 9000 [1/min]</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2000 … 10300 [1/min]</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600" dirty="0">
                          <a:effectLst/>
                        </a:rPr>
                        <a:t>430 … 6000 [1/min]</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051" name="Imagen 2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641" y="1739748"/>
            <a:ext cx="994565" cy="8438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2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723" y="1669426"/>
            <a:ext cx="954380" cy="914196"/>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2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0617" y="1705890"/>
            <a:ext cx="954381" cy="85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02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Contenidos</a:t>
            </a:r>
            <a:endParaRPr lang="es-MX" dirty="0"/>
          </a:p>
        </p:txBody>
      </p:sp>
      <p:sp>
        <p:nvSpPr>
          <p:cNvPr id="3" name="Marcador de contenido 2"/>
          <p:cNvSpPr>
            <a:spLocks noGrp="1"/>
          </p:cNvSpPr>
          <p:nvPr>
            <p:ph idx="1"/>
          </p:nvPr>
        </p:nvSpPr>
        <p:spPr/>
        <p:txBody>
          <a:bodyPr>
            <a:normAutofit/>
          </a:bodyPr>
          <a:lstStyle/>
          <a:p>
            <a:r>
              <a:rPr lang="es-MX" dirty="0" smtClean="0"/>
              <a:t>Objetivos</a:t>
            </a:r>
          </a:p>
          <a:p>
            <a:r>
              <a:rPr lang="es-MX" dirty="0" smtClean="0"/>
              <a:t>Descripción </a:t>
            </a:r>
            <a:r>
              <a:rPr lang="es-MX" dirty="0" smtClean="0"/>
              <a:t>general del proyecto</a:t>
            </a:r>
          </a:p>
          <a:p>
            <a:r>
              <a:rPr lang="es-MX" dirty="0" smtClean="0"/>
              <a:t>Selección y elementos</a:t>
            </a:r>
            <a:endParaRPr lang="es-MX" dirty="0"/>
          </a:p>
          <a:p>
            <a:r>
              <a:rPr lang="es-MX" dirty="0" smtClean="0"/>
              <a:t>Sistema de control</a:t>
            </a:r>
          </a:p>
          <a:p>
            <a:r>
              <a:rPr lang="es-MX" dirty="0" smtClean="0"/>
              <a:t>Pruebas y resultados</a:t>
            </a:r>
          </a:p>
          <a:p>
            <a:r>
              <a:rPr lang="es-MX" dirty="0" smtClean="0"/>
              <a:t>Conclusiones y recomendaciones</a:t>
            </a:r>
          </a:p>
        </p:txBody>
      </p:sp>
    </p:spTree>
    <p:extLst>
      <p:ext uri="{BB962C8B-B14F-4D97-AF65-F5344CB8AC3E}">
        <p14:creationId xmlns:p14="http://schemas.microsoft.com/office/powerpoint/2010/main" val="347271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Perfil de movimiento – Eje Z</a:t>
            </a:r>
            <a:endParaRPr lang="es-MX" dirty="0"/>
          </a:p>
        </p:txBody>
      </p:sp>
      <p:pic>
        <p:nvPicPr>
          <p:cNvPr id="3" name="Imagen 2"/>
          <p:cNvPicPr/>
          <p:nvPr/>
        </p:nvPicPr>
        <p:blipFill>
          <a:blip r:embed="rId2">
            <a:extLst>
              <a:ext uri="{28A0092B-C50C-407E-A947-70E740481C1C}">
                <a14:useLocalDpi xmlns:a14="http://schemas.microsoft.com/office/drawing/2010/main" val="0"/>
              </a:ext>
            </a:extLst>
          </a:blip>
          <a:stretch>
            <a:fillRect/>
          </a:stretch>
        </p:blipFill>
        <p:spPr>
          <a:xfrm>
            <a:off x="1521487" y="2038417"/>
            <a:ext cx="9209985" cy="1213499"/>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3797384" y="3475699"/>
            <a:ext cx="4658190" cy="2629713"/>
          </a:xfrm>
          <a:prstGeom prst="rect">
            <a:avLst/>
          </a:prstGeom>
        </p:spPr>
      </p:pic>
    </p:spTree>
    <p:extLst>
      <p:ext uri="{BB962C8B-B14F-4D97-AF65-F5344CB8AC3E}">
        <p14:creationId xmlns:p14="http://schemas.microsoft.com/office/powerpoint/2010/main" val="860848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 – Eje Z</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911904328"/>
              </p:ext>
            </p:extLst>
          </p:nvPr>
        </p:nvGraphicFramePr>
        <p:xfrm>
          <a:off x="3280249" y="3953814"/>
          <a:ext cx="5747841" cy="2257426"/>
        </p:xfrm>
        <a:graphic>
          <a:graphicData uri="http://schemas.openxmlformats.org/drawingml/2006/table">
            <a:tbl>
              <a:tblPr firstRow="1" firstCol="1" bandRow="1">
                <a:tableStyleId>{5C22544A-7EE6-4342-B048-85BDC9FD1C3A}</a:tableStyleId>
              </a:tblPr>
              <a:tblGrid>
                <a:gridCol w="3759411"/>
                <a:gridCol w="1988430"/>
              </a:tblGrid>
              <a:tr h="337186">
                <a:tc>
                  <a:txBody>
                    <a:bodyPr/>
                    <a:lstStyle/>
                    <a:p>
                      <a:pPr algn="ctr">
                        <a:lnSpc>
                          <a:spcPct val="150000"/>
                        </a:lnSpc>
                        <a:spcAft>
                          <a:spcPts val="0"/>
                        </a:spcAft>
                      </a:pPr>
                      <a:r>
                        <a:rPr lang="es-EC" sz="1400" dirty="0">
                          <a:effectLst/>
                        </a:rPr>
                        <a:t>Equipo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Peso [g]</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9523">
                <a:tc>
                  <a:txBody>
                    <a:bodyPr/>
                    <a:lstStyle/>
                    <a:p>
                      <a:pPr algn="ctr">
                        <a:lnSpc>
                          <a:spcPct val="150000"/>
                        </a:lnSpc>
                        <a:spcAft>
                          <a:spcPts val="0"/>
                        </a:spcAft>
                      </a:pPr>
                      <a:r>
                        <a:rPr lang="es-EC" sz="1400" dirty="0">
                          <a:effectLst/>
                        </a:rPr>
                        <a:t>EGSL – eje accionado por husillo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400" dirty="0">
                          <a:effectLst/>
                        </a:rPr>
                        <a:t>1570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9523">
                <a:tc>
                  <a:txBody>
                    <a:bodyPr/>
                    <a:lstStyle/>
                    <a:p>
                      <a:pPr algn="ctr">
                        <a:lnSpc>
                          <a:spcPct val="150000"/>
                        </a:lnSpc>
                        <a:spcAft>
                          <a:spcPts val="0"/>
                        </a:spcAft>
                      </a:pPr>
                      <a:r>
                        <a:rPr lang="es-EC" sz="1400" dirty="0">
                          <a:effectLst/>
                        </a:rPr>
                        <a:t>EAMM – conjunto de montaje en paralelo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600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9523">
                <a:tc>
                  <a:txBody>
                    <a:bodyPr/>
                    <a:lstStyle/>
                    <a:p>
                      <a:pPr algn="ctr">
                        <a:lnSpc>
                          <a:spcPct val="150000"/>
                        </a:lnSpc>
                        <a:spcAft>
                          <a:spcPts val="0"/>
                        </a:spcAft>
                      </a:pPr>
                      <a:r>
                        <a:rPr lang="es-EC" sz="1400" dirty="0">
                          <a:effectLst/>
                        </a:rPr>
                        <a:t>EMMS - servomotor</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1050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9523">
                <a:tc>
                  <a:txBody>
                    <a:bodyPr/>
                    <a:lstStyle/>
                    <a:p>
                      <a:pPr algn="ctr">
                        <a:lnSpc>
                          <a:spcPct val="150000"/>
                        </a:lnSpc>
                        <a:spcAft>
                          <a:spcPts val="0"/>
                        </a:spcAft>
                      </a:pPr>
                      <a:r>
                        <a:rPr lang="es-EC" sz="1400" dirty="0">
                          <a:effectLst/>
                        </a:rPr>
                        <a:t>Placa de sujeción a eje Y</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1000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9523">
                <a:tc>
                  <a:txBody>
                    <a:bodyPr/>
                    <a:lstStyle/>
                    <a:p>
                      <a:pPr algn="ctr">
                        <a:lnSpc>
                          <a:spcPct val="150000"/>
                        </a:lnSpc>
                        <a:spcAft>
                          <a:spcPts val="0"/>
                        </a:spcAft>
                      </a:pPr>
                      <a:r>
                        <a:rPr lang="es-EC" sz="1400" dirty="0">
                          <a:effectLst/>
                        </a:rPr>
                        <a:t>Carga a ser levantada por eje Z</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500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9523">
                <a:tc>
                  <a:txBody>
                    <a:bodyPr/>
                    <a:lstStyle/>
                    <a:p>
                      <a:pPr algn="ctr">
                        <a:lnSpc>
                          <a:spcPct val="150000"/>
                        </a:lnSpc>
                        <a:spcAft>
                          <a:spcPts val="0"/>
                        </a:spcAft>
                      </a:pPr>
                      <a:r>
                        <a:rPr lang="es-EC" sz="1400" dirty="0">
                          <a:effectLst/>
                        </a:rPr>
                        <a:t>TOTAL</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4720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1097280" y="1849100"/>
            <a:ext cx="3384568" cy="1950167"/>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4807738" y="2286530"/>
            <a:ext cx="6347942" cy="1075306"/>
          </a:xfrm>
          <a:prstGeom prst="rect">
            <a:avLst/>
          </a:prstGeom>
        </p:spPr>
      </p:pic>
    </p:spTree>
    <p:extLst>
      <p:ext uri="{BB962C8B-B14F-4D97-AF65-F5344CB8AC3E}">
        <p14:creationId xmlns:p14="http://schemas.microsoft.com/office/powerpoint/2010/main" val="572483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 Y</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2194356448"/>
              </p:ext>
            </p:extLst>
          </p:nvPr>
        </p:nvGraphicFramePr>
        <p:xfrm>
          <a:off x="2927230" y="1995983"/>
          <a:ext cx="5959193" cy="2297064"/>
        </p:xfrm>
        <a:graphic>
          <a:graphicData uri="http://schemas.openxmlformats.org/drawingml/2006/table">
            <a:tbl>
              <a:tblPr firstRow="1" firstCol="1" bandRow="1">
                <a:tableStyleId>{5C22544A-7EE6-4342-B048-85BDC9FD1C3A}</a:tableStyleId>
              </a:tblPr>
              <a:tblGrid>
                <a:gridCol w="3897649"/>
                <a:gridCol w="2061544"/>
              </a:tblGrid>
              <a:tr h="328152">
                <a:tc>
                  <a:txBody>
                    <a:bodyPr/>
                    <a:lstStyle/>
                    <a:p>
                      <a:pPr algn="ctr">
                        <a:lnSpc>
                          <a:spcPct val="150000"/>
                        </a:lnSpc>
                        <a:spcAft>
                          <a:spcPts val="0"/>
                        </a:spcAft>
                      </a:pPr>
                      <a:r>
                        <a:rPr lang="es-EC" sz="1400" dirty="0" smtClean="0">
                          <a:effectLst/>
                          <a:latin typeface="+mn-lt"/>
                          <a:ea typeface="+mn-ea"/>
                          <a:cs typeface="+mn-cs"/>
                        </a:rPr>
                        <a:t>Parámetro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562" marR="70562" marT="0" marB="0"/>
                </a:tc>
                <a:tc>
                  <a:txBody>
                    <a:bodyPr/>
                    <a:lstStyle/>
                    <a:p>
                      <a:pPr algn="ctr">
                        <a:lnSpc>
                          <a:spcPct val="150000"/>
                        </a:lnSpc>
                        <a:spcAft>
                          <a:spcPts val="0"/>
                        </a:spcAft>
                      </a:pPr>
                      <a:r>
                        <a:rPr lang="es-EC" sz="1400" dirty="0" smtClean="0">
                          <a:effectLst/>
                        </a:rPr>
                        <a:t>Tipo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562" marR="70562" marT="0" marB="0"/>
                </a:tc>
              </a:tr>
              <a:tr h="328152">
                <a:tc>
                  <a:txBody>
                    <a:bodyPr/>
                    <a:lstStyle/>
                    <a:p>
                      <a:pPr algn="ctr">
                        <a:lnSpc>
                          <a:spcPct val="150000"/>
                        </a:lnSpc>
                        <a:spcAft>
                          <a:spcPts val="0"/>
                        </a:spcAft>
                      </a:pPr>
                      <a:r>
                        <a:rPr lang="es-EC" sz="1400" dirty="0">
                          <a:effectLst/>
                        </a:rPr>
                        <a:t>Tipo de eje</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562" marR="70562" marT="0" marB="0"/>
                </a:tc>
                <a:tc>
                  <a:txBody>
                    <a:bodyPr/>
                    <a:lstStyle/>
                    <a:p>
                      <a:pPr algn="ctr">
                        <a:lnSpc>
                          <a:spcPct val="150000"/>
                        </a:lnSpc>
                        <a:spcAft>
                          <a:spcPts val="0"/>
                        </a:spcAft>
                      </a:pPr>
                      <a:r>
                        <a:rPr lang="es-MX" sz="1400" dirty="0">
                          <a:effectLst/>
                        </a:rPr>
                        <a:t>Pórtico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562" marR="70562" marT="0" marB="0"/>
                </a:tc>
              </a:tr>
              <a:tr h="328152">
                <a:tc>
                  <a:txBody>
                    <a:bodyPr/>
                    <a:lstStyle/>
                    <a:p>
                      <a:pPr algn="ctr">
                        <a:lnSpc>
                          <a:spcPct val="150000"/>
                        </a:lnSpc>
                        <a:spcAft>
                          <a:spcPts val="0"/>
                        </a:spcAft>
                      </a:pPr>
                      <a:r>
                        <a:rPr lang="es-EC" sz="1400" dirty="0">
                          <a:effectLst/>
                        </a:rPr>
                        <a:t>Posición de montaje</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562" marR="70562" marT="0" marB="0"/>
                </a:tc>
                <a:tc>
                  <a:txBody>
                    <a:bodyPr/>
                    <a:lstStyle/>
                    <a:p>
                      <a:pPr algn="ctr">
                        <a:lnSpc>
                          <a:spcPct val="150000"/>
                        </a:lnSpc>
                        <a:spcAft>
                          <a:spcPts val="0"/>
                        </a:spcAft>
                      </a:pPr>
                      <a:r>
                        <a:rPr lang="es-EC" sz="1400" dirty="0">
                          <a:effectLst/>
                        </a:rPr>
                        <a:t>Horizontal</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562" marR="70562" marT="0" marB="0"/>
                </a:tc>
              </a:tr>
              <a:tr h="328152">
                <a:tc>
                  <a:txBody>
                    <a:bodyPr/>
                    <a:lstStyle/>
                    <a:p>
                      <a:pPr algn="ctr">
                        <a:lnSpc>
                          <a:spcPct val="150000"/>
                        </a:lnSpc>
                        <a:spcAft>
                          <a:spcPts val="0"/>
                        </a:spcAft>
                      </a:pPr>
                      <a:r>
                        <a:rPr lang="es-EC" sz="1400" dirty="0">
                          <a:effectLst/>
                        </a:rPr>
                        <a:t>Carrea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562" marR="70562" marT="0" marB="0"/>
                </a:tc>
                <a:tc>
                  <a:txBody>
                    <a:bodyPr/>
                    <a:lstStyle/>
                    <a:p>
                      <a:pPr algn="ctr">
                        <a:lnSpc>
                          <a:spcPct val="150000"/>
                        </a:lnSpc>
                        <a:spcAft>
                          <a:spcPts val="0"/>
                        </a:spcAft>
                      </a:pPr>
                      <a:r>
                        <a:rPr lang="es-EC" sz="1400" dirty="0">
                          <a:effectLst/>
                        </a:rPr>
                        <a:t>200 [mm]</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562" marR="70562" marT="0" marB="0"/>
                </a:tc>
              </a:tr>
              <a:tr h="328152">
                <a:tc>
                  <a:txBody>
                    <a:bodyPr/>
                    <a:lstStyle/>
                    <a:p>
                      <a:pPr algn="ctr">
                        <a:lnSpc>
                          <a:spcPct val="150000"/>
                        </a:lnSpc>
                        <a:spcAft>
                          <a:spcPts val="0"/>
                        </a:spcAft>
                      </a:pPr>
                      <a:r>
                        <a:rPr lang="es-EC" sz="1400" dirty="0">
                          <a:effectLst/>
                        </a:rPr>
                        <a:t>Carga a mover</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562" marR="70562" marT="0" marB="0"/>
                </a:tc>
                <a:tc>
                  <a:txBody>
                    <a:bodyPr/>
                    <a:lstStyle/>
                    <a:p>
                      <a:pPr algn="ctr">
                        <a:lnSpc>
                          <a:spcPct val="150000"/>
                        </a:lnSpc>
                        <a:spcAft>
                          <a:spcPts val="0"/>
                        </a:spcAft>
                      </a:pPr>
                      <a:r>
                        <a:rPr lang="es-EC" sz="1400" dirty="0">
                          <a:effectLst/>
                        </a:rPr>
                        <a:t>5 [kg]</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562" marR="70562" marT="0" marB="0"/>
                </a:tc>
              </a:tr>
              <a:tr h="656304">
                <a:tc>
                  <a:txBody>
                    <a:bodyPr/>
                    <a:lstStyle/>
                    <a:p>
                      <a:pPr algn="ctr">
                        <a:lnSpc>
                          <a:spcPct val="150000"/>
                        </a:lnSpc>
                        <a:spcAft>
                          <a:spcPts val="0"/>
                        </a:spcAft>
                      </a:pPr>
                      <a:r>
                        <a:rPr lang="es-EC" sz="1400" dirty="0">
                          <a:effectLst/>
                        </a:rPr>
                        <a:t>Accionamiento del eje</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562" marR="70562" marT="0" marB="0"/>
                </a:tc>
                <a:tc>
                  <a:txBody>
                    <a:bodyPr/>
                    <a:lstStyle/>
                    <a:p>
                      <a:pPr algn="ctr">
                        <a:lnSpc>
                          <a:spcPct val="150000"/>
                        </a:lnSpc>
                        <a:spcAft>
                          <a:spcPts val="0"/>
                        </a:spcAft>
                      </a:pPr>
                      <a:r>
                        <a:rPr lang="es-EC" sz="1400" dirty="0">
                          <a:effectLst/>
                        </a:rPr>
                        <a:t>Accionado por tornillo sinfín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562" marR="70562"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482930499"/>
              </p:ext>
            </p:extLst>
          </p:nvPr>
        </p:nvGraphicFramePr>
        <p:xfrm>
          <a:off x="2945068" y="4464504"/>
          <a:ext cx="5918763" cy="1600200"/>
        </p:xfrm>
        <a:graphic>
          <a:graphicData uri="http://schemas.openxmlformats.org/drawingml/2006/table">
            <a:tbl>
              <a:tblPr firstRow="1" firstCol="1" bandRow="1">
                <a:tableStyleId>{5C22544A-7EE6-4342-B048-85BDC9FD1C3A}</a:tableStyleId>
              </a:tblPr>
              <a:tblGrid>
                <a:gridCol w="1265375"/>
                <a:gridCol w="1366844"/>
                <a:gridCol w="801305"/>
                <a:gridCol w="1092282"/>
                <a:gridCol w="1392957"/>
              </a:tblGrid>
              <a:tr h="932244">
                <a:tc>
                  <a:txBody>
                    <a:bodyPr/>
                    <a:lstStyle/>
                    <a:p>
                      <a:pPr algn="ctr">
                        <a:lnSpc>
                          <a:spcPct val="150000"/>
                        </a:lnSpc>
                        <a:spcAft>
                          <a:spcPts val="0"/>
                        </a:spcAft>
                      </a:pPr>
                      <a:r>
                        <a:rPr lang="es-EC" sz="1400" dirty="0">
                          <a:effectLst/>
                        </a:rPr>
                        <a:t>Carrera [mm]</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c>
                  <a:txBody>
                    <a:bodyPr/>
                    <a:lstStyle/>
                    <a:p>
                      <a:pPr algn="ctr">
                        <a:lnSpc>
                          <a:spcPct val="150000"/>
                        </a:lnSpc>
                        <a:spcAft>
                          <a:spcPts val="0"/>
                        </a:spcAft>
                      </a:pPr>
                      <a:r>
                        <a:rPr lang="es-EC" sz="1400" dirty="0">
                          <a:effectLst/>
                        </a:rPr>
                        <a:t>Masa en movimiento [kg]</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c>
                  <a:txBody>
                    <a:bodyPr/>
                    <a:lstStyle/>
                    <a:p>
                      <a:pPr algn="ctr">
                        <a:lnSpc>
                          <a:spcPct val="150000"/>
                        </a:lnSpc>
                        <a:spcAft>
                          <a:spcPts val="0"/>
                        </a:spcAft>
                      </a:pPr>
                      <a:r>
                        <a:rPr lang="es-EC" sz="1400" dirty="0">
                          <a:effectLst/>
                        </a:rPr>
                        <a:t>Tiempo [s]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c>
                  <a:txBody>
                    <a:bodyPr/>
                    <a:lstStyle/>
                    <a:p>
                      <a:pPr algn="ctr">
                        <a:lnSpc>
                          <a:spcPct val="150000"/>
                        </a:lnSpc>
                        <a:spcAft>
                          <a:spcPts val="0"/>
                        </a:spcAft>
                      </a:pPr>
                      <a:r>
                        <a:rPr lang="es-EC" sz="1400" dirty="0">
                          <a:effectLst/>
                        </a:rPr>
                        <a:t>Velocidad</a:t>
                      </a:r>
                      <a:endParaRPr lang="es-MX" sz="1400" dirty="0">
                        <a:effectLst/>
                      </a:endParaRPr>
                    </a:p>
                    <a:p>
                      <a:pPr algn="ctr">
                        <a:lnSpc>
                          <a:spcPct val="150000"/>
                        </a:lnSpc>
                        <a:spcAft>
                          <a:spcPts val="0"/>
                        </a:spcAft>
                      </a:pPr>
                      <a:r>
                        <a:rPr lang="es-EC" sz="1400" dirty="0">
                          <a:effectLst/>
                        </a:rPr>
                        <a:t>[mm/s]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c>
                  <a:txBody>
                    <a:bodyPr/>
                    <a:lstStyle/>
                    <a:p>
                      <a:pPr algn="ctr">
                        <a:lnSpc>
                          <a:spcPct val="150000"/>
                        </a:lnSpc>
                        <a:spcAft>
                          <a:spcPts val="0"/>
                        </a:spcAft>
                      </a:pPr>
                      <a:r>
                        <a:rPr lang="es-EC" sz="1400" dirty="0">
                          <a:effectLst/>
                        </a:rPr>
                        <a:t>Aceleración [mm/s</a:t>
                      </a:r>
                      <a:r>
                        <a:rPr lang="es-EC" sz="1400" baseline="30000" dirty="0">
                          <a:effectLst/>
                        </a:rPr>
                        <a:t>2</a:t>
                      </a:r>
                      <a:r>
                        <a:rPr lang="es-EC" sz="1400" dirty="0">
                          <a:effectLst/>
                        </a:rPr>
                        <a:t>]</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r>
              <a:tr h="312427">
                <a:tc>
                  <a:txBody>
                    <a:bodyPr/>
                    <a:lstStyle/>
                    <a:p>
                      <a:pPr algn="ctr">
                        <a:lnSpc>
                          <a:spcPct val="150000"/>
                        </a:lnSpc>
                        <a:spcAft>
                          <a:spcPts val="0"/>
                        </a:spcAft>
                      </a:pPr>
                      <a:r>
                        <a:rPr lang="es-MX" sz="1400" dirty="0">
                          <a:effectLst/>
                        </a:rPr>
                        <a:t>100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c>
                  <a:txBody>
                    <a:bodyPr/>
                    <a:lstStyle/>
                    <a:p>
                      <a:pPr algn="ctr">
                        <a:lnSpc>
                          <a:spcPct val="150000"/>
                        </a:lnSpc>
                        <a:spcAft>
                          <a:spcPts val="0"/>
                        </a:spcAft>
                      </a:pPr>
                      <a:r>
                        <a:rPr lang="es-MX" sz="1400" dirty="0">
                          <a:effectLst/>
                        </a:rPr>
                        <a:t>5</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c>
                  <a:txBody>
                    <a:bodyPr/>
                    <a:lstStyle/>
                    <a:p>
                      <a:pPr algn="ctr">
                        <a:lnSpc>
                          <a:spcPct val="150000"/>
                        </a:lnSpc>
                        <a:spcAft>
                          <a:spcPts val="0"/>
                        </a:spcAft>
                      </a:pPr>
                      <a:r>
                        <a:rPr lang="es-MX" sz="1400" dirty="0">
                          <a:effectLst/>
                        </a:rPr>
                        <a:t>1</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c>
                  <a:txBody>
                    <a:bodyPr/>
                    <a:lstStyle/>
                    <a:p>
                      <a:pPr algn="ctr">
                        <a:lnSpc>
                          <a:spcPct val="150000"/>
                        </a:lnSpc>
                        <a:spcAft>
                          <a:spcPts val="0"/>
                        </a:spcAft>
                      </a:pPr>
                      <a:r>
                        <a:rPr lang="es-MX" sz="1400" dirty="0">
                          <a:effectLst/>
                        </a:rPr>
                        <a:t>0.4</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c>
                  <a:txBody>
                    <a:bodyPr/>
                    <a:lstStyle/>
                    <a:p>
                      <a:pPr algn="ctr">
                        <a:lnSpc>
                          <a:spcPct val="150000"/>
                        </a:lnSpc>
                        <a:spcAft>
                          <a:spcPts val="0"/>
                        </a:spcAft>
                      </a:pPr>
                      <a:r>
                        <a:rPr lang="es-MX" sz="1400" dirty="0">
                          <a:effectLst/>
                        </a:rPr>
                        <a:t>1.607</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r>
              <a:tr h="312427">
                <a:tc>
                  <a:txBody>
                    <a:bodyPr/>
                    <a:lstStyle/>
                    <a:p>
                      <a:pPr algn="ctr">
                        <a:lnSpc>
                          <a:spcPct val="150000"/>
                        </a:lnSpc>
                        <a:spcAft>
                          <a:spcPts val="0"/>
                        </a:spcAft>
                      </a:pPr>
                      <a:r>
                        <a:rPr lang="es-EC" sz="1400" dirty="0">
                          <a:effectLst/>
                        </a:rPr>
                        <a:t>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c>
                  <a:txBody>
                    <a:bodyPr/>
                    <a:lstStyle/>
                    <a:p>
                      <a:pPr algn="ctr">
                        <a:lnSpc>
                          <a:spcPct val="150000"/>
                        </a:lnSpc>
                        <a:spcAft>
                          <a:spcPts val="0"/>
                        </a:spcAft>
                      </a:pPr>
                      <a:r>
                        <a:rPr lang="es-EC" sz="1400" dirty="0">
                          <a:effectLst/>
                        </a:rPr>
                        <a:t>5</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c>
                  <a:txBody>
                    <a:bodyPr/>
                    <a:lstStyle/>
                    <a:p>
                      <a:pPr algn="ctr">
                        <a:lnSpc>
                          <a:spcPct val="150000"/>
                        </a:lnSpc>
                        <a:spcAft>
                          <a:spcPts val="0"/>
                        </a:spcAft>
                      </a:pPr>
                      <a:r>
                        <a:rPr lang="es-EC" sz="1400" dirty="0">
                          <a:effectLst/>
                        </a:rPr>
                        <a:t>1</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c>
                  <a:txBody>
                    <a:bodyPr/>
                    <a:lstStyle/>
                    <a:p>
                      <a:pPr algn="ctr">
                        <a:lnSpc>
                          <a:spcPct val="150000"/>
                        </a:lnSpc>
                        <a:spcAft>
                          <a:spcPts val="0"/>
                        </a:spcAft>
                      </a:pPr>
                      <a:r>
                        <a:rPr lang="es-EC" sz="1400" dirty="0">
                          <a:effectLst/>
                        </a:rPr>
                        <a:t>0.4</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c>
                  <a:txBody>
                    <a:bodyPr/>
                    <a:lstStyle/>
                    <a:p>
                      <a:pPr algn="ctr">
                        <a:lnSpc>
                          <a:spcPct val="150000"/>
                        </a:lnSpc>
                        <a:spcAft>
                          <a:spcPts val="0"/>
                        </a:spcAft>
                      </a:pPr>
                      <a:r>
                        <a:rPr lang="es-EC" sz="1400" dirty="0">
                          <a:effectLst/>
                        </a:rPr>
                        <a:t>1.607</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542" marR="82542" marT="0" marB="0"/>
                </a:tc>
              </a:tr>
            </a:tbl>
          </a:graphicData>
        </a:graphic>
      </p:graphicFrame>
    </p:spTree>
    <p:extLst>
      <p:ext uri="{BB962C8B-B14F-4D97-AF65-F5344CB8AC3E}">
        <p14:creationId xmlns:p14="http://schemas.microsoft.com/office/powerpoint/2010/main" val="2867085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910486883"/>
              </p:ext>
            </p:extLst>
          </p:nvPr>
        </p:nvGraphicFramePr>
        <p:xfrm>
          <a:off x="3079429" y="177489"/>
          <a:ext cx="5935781" cy="5984847"/>
        </p:xfrm>
        <a:graphic>
          <a:graphicData uri="http://schemas.openxmlformats.org/drawingml/2006/table">
            <a:tbl>
              <a:tblPr firstRow="1" firstCol="1" bandRow="1">
                <a:tableStyleId>{5C22544A-7EE6-4342-B048-85BDC9FD1C3A}</a:tableStyleId>
              </a:tblPr>
              <a:tblGrid>
                <a:gridCol w="958626"/>
                <a:gridCol w="1687090"/>
                <a:gridCol w="1667986"/>
                <a:gridCol w="1622079"/>
              </a:tblGrid>
              <a:tr h="271622">
                <a:tc>
                  <a:txBody>
                    <a:bodyPr/>
                    <a:lstStyle/>
                    <a:p>
                      <a:pPr algn="ctr">
                        <a:lnSpc>
                          <a:spcPct val="150000"/>
                        </a:lnSpc>
                        <a:spcAft>
                          <a:spcPts val="0"/>
                        </a:spcAft>
                      </a:pPr>
                      <a:r>
                        <a:rPr lang="es-EC" sz="1200" dirty="0">
                          <a:effectLst/>
                        </a:rPr>
                        <a:t>Tipo</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EGC-BS</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EGSK</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EGSP</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r>
              <a:tr h="2232130">
                <a:tc>
                  <a:txBody>
                    <a:bodyPr/>
                    <a:lstStyle/>
                    <a:p>
                      <a:pPr algn="ctr">
                        <a:lnSpc>
                          <a:spcPct val="150000"/>
                        </a:lnSpc>
                        <a:spcAft>
                          <a:spcPts val="0"/>
                        </a:spcAft>
                      </a:pPr>
                      <a:r>
                        <a:rPr lang="es-EC" sz="1200" dirty="0">
                          <a:effectLst/>
                        </a:rPr>
                        <a:t> </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endParaRPr lang="es-EC" sz="1200" dirty="0" smtClean="0">
                        <a:effectLst/>
                      </a:endParaRPr>
                    </a:p>
                    <a:p>
                      <a:pPr algn="ctr">
                        <a:lnSpc>
                          <a:spcPct val="150000"/>
                        </a:lnSpc>
                        <a:spcAft>
                          <a:spcPts val="0"/>
                        </a:spcAft>
                      </a:pPr>
                      <a:endParaRPr lang="es-EC" sz="1200" dirty="0" smtClean="0">
                        <a:effectLst/>
                      </a:endParaRPr>
                    </a:p>
                    <a:p>
                      <a:pPr algn="ctr">
                        <a:lnSpc>
                          <a:spcPct val="150000"/>
                        </a:lnSpc>
                        <a:spcAft>
                          <a:spcPts val="0"/>
                        </a:spcAft>
                      </a:pPr>
                      <a:endParaRPr lang="es-EC" sz="1200" dirty="0" smtClean="0">
                        <a:effectLst/>
                      </a:endParaRPr>
                    </a:p>
                    <a:p>
                      <a:pPr algn="ctr">
                        <a:lnSpc>
                          <a:spcPct val="150000"/>
                        </a:lnSpc>
                        <a:spcAft>
                          <a:spcPts val="0"/>
                        </a:spcAft>
                      </a:pPr>
                      <a:endParaRPr lang="es-EC" sz="1200" dirty="0" smtClean="0">
                        <a:effectLst/>
                      </a:endParaRPr>
                    </a:p>
                    <a:p>
                      <a:pPr algn="ctr">
                        <a:lnSpc>
                          <a:spcPct val="150000"/>
                        </a:lnSpc>
                        <a:spcAft>
                          <a:spcPts val="0"/>
                        </a:spcAft>
                      </a:pPr>
                      <a:endParaRPr lang="es-EC" sz="1200" dirty="0">
                        <a:effectLst/>
                      </a:endParaRPr>
                    </a:p>
                    <a:p>
                      <a:pPr algn="ctr">
                        <a:lnSpc>
                          <a:spcPct val="150000"/>
                        </a:lnSpc>
                        <a:spcAft>
                          <a:spcPts val="0"/>
                        </a:spcAft>
                      </a:pPr>
                      <a:r>
                        <a:rPr lang="en-US" sz="1200" dirty="0">
                          <a:effectLst/>
                        </a:rPr>
                        <a:t>Figura 88. EGC-BS</a:t>
                      </a:r>
                      <a:endParaRPr lang="es-MX" sz="1200" dirty="0">
                        <a:effectLst/>
                      </a:endParaRPr>
                    </a:p>
                    <a:p>
                      <a:pPr algn="ctr">
                        <a:lnSpc>
                          <a:spcPct val="150000"/>
                        </a:lnSpc>
                        <a:spcAft>
                          <a:spcPts val="0"/>
                        </a:spcAft>
                      </a:pPr>
                      <a:r>
                        <a:rPr lang="en-US" sz="1200" dirty="0">
                          <a:effectLst/>
                        </a:rPr>
                        <a:t>(Festo AG &amp; Co. KG, 2014)</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endParaRPr lang="en-US" sz="1200" dirty="0" smtClean="0">
                        <a:effectLst/>
                      </a:endParaRPr>
                    </a:p>
                    <a:p>
                      <a:pPr algn="ctr">
                        <a:lnSpc>
                          <a:spcPct val="150000"/>
                        </a:lnSpc>
                        <a:spcAft>
                          <a:spcPts val="0"/>
                        </a:spcAft>
                      </a:pPr>
                      <a:endParaRPr lang="en-US" sz="1200" dirty="0" smtClean="0">
                        <a:effectLst/>
                      </a:endParaRPr>
                    </a:p>
                    <a:p>
                      <a:pPr algn="ctr">
                        <a:lnSpc>
                          <a:spcPct val="150000"/>
                        </a:lnSpc>
                        <a:spcAft>
                          <a:spcPts val="0"/>
                        </a:spcAft>
                      </a:pPr>
                      <a:endParaRPr lang="en-US" sz="1200" dirty="0" smtClean="0">
                        <a:effectLst/>
                      </a:endParaRPr>
                    </a:p>
                    <a:p>
                      <a:pPr algn="ctr">
                        <a:lnSpc>
                          <a:spcPct val="150000"/>
                        </a:lnSpc>
                        <a:spcAft>
                          <a:spcPts val="0"/>
                        </a:spcAft>
                      </a:pPr>
                      <a:endParaRPr lang="en-US" sz="1200" dirty="0" smtClean="0">
                        <a:effectLst/>
                      </a:endParaRPr>
                    </a:p>
                    <a:p>
                      <a:pPr algn="ctr">
                        <a:lnSpc>
                          <a:spcPct val="150000"/>
                        </a:lnSpc>
                        <a:spcAft>
                          <a:spcPts val="0"/>
                        </a:spcAft>
                      </a:pPr>
                      <a:endParaRPr lang="en-US" sz="1200" dirty="0">
                        <a:effectLst/>
                      </a:endParaRPr>
                    </a:p>
                    <a:p>
                      <a:pPr algn="ctr">
                        <a:lnSpc>
                          <a:spcPct val="150000"/>
                        </a:lnSpc>
                        <a:spcAft>
                          <a:spcPts val="0"/>
                        </a:spcAft>
                      </a:pPr>
                      <a:r>
                        <a:rPr lang="en-US" sz="1200" dirty="0">
                          <a:effectLst/>
                        </a:rPr>
                        <a:t>Figura 89. EGSK</a:t>
                      </a:r>
                      <a:endParaRPr lang="es-MX" sz="1200" dirty="0">
                        <a:effectLst/>
                      </a:endParaRPr>
                    </a:p>
                    <a:p>
                      <a:pPr algn="ctr">
                        <a:lnSpc>
                          <a:spcPct val="150000"/>
                        </a:lnSpc>
                        <a:spcAft>
                          <a:spcPts val="0"/>
                        </a:spcAft>
                      </a:pPr>
                      <a:r>
                        <a:rPr lang="en-US" sz="1200" dirty="0">
                          <a:effectLst/>
                        </a:rPr>
                        <a:t>(Festo AG &amp; Co. KG, 2014)</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endParaRPr lang="es-MX" sz="1200" dirty="0" smtClean="0">
                        <a:effectLst/>
                      </a:endParaRPr>
                    </a:p>
                    <a:p>
                      <a:pPr algn="ctr">
                        <a:lnSpc>
                          <a:spcPct val="150000"/>
                        </a:lnSpc>
                        <a:spcAft>
                          <a:spcPts val="0"/>
                        </a:spcAft>
                      </a:pPr>
                      <a:endParaRPr lang="es-MX" sz="1200" dirty="0" smtClean="0">
                        <a:effectLst/>
                      </a:endParaRPr>
                    </a:p>
                    <a:p>
                      <a:pPr algn="ctr">
                        <a:lnSpc>
                          <a:spcPct val="150000"/>
                        </a:lnSpc>
                        <a:spcAft>
                          <a:spcPts val="0"/>
                        </a:spcAft>
                      </a:pPr>
                      <a:endParaRPr lang="es-MX" sz="1200" dirty="0" smtClean="0">
                        <a:effectLst/>
                      </a:endParaRPr>
                    </a:p>
                    <a:p>
                      <a:pPr algn="ctr">
                        <a:lnSpc>
                          <a:spcPct val="150000"/>
                        </a:lnSpc>
                        <a:spcAft>
                          <a:spcPts val="0"/>
                        </a:spcAft>
                      </a:pPr>
                      <a:endParaRPr lang="es-MX" sz="1200" dirty="0" smtClean="0">
                        <a:effectLst/>
                      </a:endParaRPr>
                    </a:p>
                    <a:p>
                      <a:pPr algn="ctr">
                        <a:lnSpc>
                          <a:spcPct val="150000"/>
                        </a:lnSpc>
                        <a:spcAft>
                          <a:spcPts val="0"/>
                        </a:spcAft>
                      </a:pPr>
                      <a:endParaRPr lang="es-MX" sz="1200" dirty="0">
                        <a:effectLst/>
                      </a:endParaRPr>
                    </a:p>
                    <a:p>
                      <a:pPr algn="ctr">
                        <a:lnSpc>
                          <a:spcPct val="150000"/>
                        </a:lnSpc>
                        <a:spcAft>
                          <a:spcPts val="0"/>
                        </a:spcAft>
                      </a:pPr>
                      <a:r>
                        <a:rPr lang="en-US" sz="1200" dirty="0">
                          <a:effectLst/>
                        </a:rPr>
                        <a:t>Figura 90. EGSP</a:t>
                      </a:r>
                      <a:endParaRPr lang="es-MX" sz="1200" dirty="0">
                        <a:effectLst/>
                      </a:endParaRPr>
                    </a:p>
                    <a:p>
                      <a:pPr algn="ctr">
                        <a:lnSpc>
                          <a:spcPct val="150000"/>
                        </a:lnSpc>
                        <a:spcAft>
                          <a:spcPts val="0"/>
                        </a:spcAft>
                      </a:pPr>
                      <a:r>
                        <a:rPr lang="en-US" sz="1200" dirty="0">
                          <a:effectLst/>
                        </a:rPr>
                        <a:t>(Festo AG &amp; Co. KG, 2014)</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r>
              <a:tr h="543243">
                <a:tc>
                  <a:txBody>
                    <a:bodyPr/>
                    <a:lstStyle/>
                    <a:p>
                      <a:pPr algn="ctr">
                        <a:lnSpc>
                          <a:spcPct val="150000"/>
                        </a:lnSpc>
                        <a:spcAft>
                          <a:spcPts val="0"/>
                        </a:spcAft>
                      </a:pPr>
                      <a:r>
                        <a:rPr lang="es-EC" sz="1200" dirty="0">
                          <a:effectLst/>
                        </a:rPr>
                        <a:t>Fuerza de avance</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300 … 3000 [N]</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19 ... 392 [N]</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69 … 466 [N]</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r>
              <a:tr h="796631">
                <a:tc>
                  <a:txBody>
                    <a:bodyPr/>
                    <a:lstStyle/>
                    <a:p>
                      <a:pPr algn="ctr">
                        <a:lnSpc>
                          <a:spcPct val="150000"/>
                        </a:lnSpc>
                        <a:spcAft>
                          <a:spcPts val="0"/>
                        </a:spcAft>
                      </a:pPr>
                      <a:r>
                        <a:rPr lang="es-EC" sz="1200" dirty="0">
                          <a:effectLst/>
                        </a:rPr>
                        <a:t>Precisión de repetición</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+/- 0.02 [mm]</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+/- 0.003 [mm]</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+/- 0.003 [mm]</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r>
              <a:tr h="271622">
                <a:tc>
                  <a:txBody>
                    <a:bodyPr/>
                    <a:lstStyle/>
                    <a:p>
                      <a:pPr algn="ctr">
                        <a:lnSpc>
                          <a:spcPct val="150000"/>
                        </a:lnSpc>
                        <a:spcAft>
                          <a:spcPts val="0"/>
                        </a:spcAft>
                      </a:pPr>
                      <a:r>
                        <a:rPr lang="es-EC" sz="1200" dirty="0">
                          <a:effectLst/>
                        </a:rPr>
                        <a:t>Carrera</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50 … 3000 [mm]</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25 … 840 [mm]</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25 … 840 [mm]</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r>
              <a:tr h="1858806">
                <a:tc>
                  <a:txBody>
                    <a:bodyPr/>
                    <a:lstStyle/>
                    <a:p>
                      <a:pPr algn="ctr">
                        <a:lnSpc>
                          <a:spcPct val="150000"/>
                        </a:lnSpc>
                        <a:spcAft>
                          <a:spcPts val="0"/>
                        </a:spcAft>
                      </a:pPr>
                      <a:r>
                        <a:rPr lang="es-EC" sz="1200" dirty="0">
                          <a:effectLst/>
                        </a:rPr>
                        <a:t>Descripción</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Husillo de rodamiento de bolas para cargas y momentos grandes.</a:t>
                      </a:r>
                      <a:endParaRPr lang="es-MX" sz="1200" dirty="0">
                        <a:effectLst/>
                      </a:endParaRPr>
                    </a:p>
                    <a:p>
                      <a:pPr algn="ctr">
                        <a:lnSpc>
                          <a:spcPct val="150000"/>
                        </a:lnSpc>
                        <a:spcAft>
                          <a:spcPts val="0"/>
                        </a:spcAft>
                      </a:pPr>
                      <a:r>
                        <a:rPr lang="es-EC" sz="1200" dirty="0">
                          <a:effectLst/>
                        </a:rPr>
                        <a:t>Conexión al motor axial o paralela.</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Husillo de rodamiento de bolas.</a:t>
                      </a:r>
                      <a:endParaRPr lang="es-MX" sz="1200" dirty="0">
                        <a:effectLst/>
                      </a:endParaRPr>
                    </a:p>
                    <a:p>
                      <a:pPr algn="ctr">
                        <a:lnSpc>
                          <a:spcPct val="150000"/>
                        </a:lnSpc>
                        <a:spcAft>
                          <a:spcPts val="0"/>
                        </a:spcAft>
                      </a:pPr>
                      <a:r>
                        <a:rPr lang="es-EC" sz="1200" dirty="0">
                          <a:effectLst/>
                        </a:rPr>
                        <a:t>Diseño compacto.</a:t>
                      </a:r>
                      <a:endParaRPr lang="es-MX" sz="1200" dirty="0">
                        <a:effectLst/>
                      </a:endParaRPr>
                    </a:p>
                    <a:p>
                      <a:pPr algn="ctr">
                        <a:lnSpc>
                          <a:spcPct val="150000"/>
                        </a:lnSpc>
                        <a:spcAft>
                          <a:spcPts val="0"/>
                        </a:spcAft>
                      </a:pPr>
                      <a:r>
                        <a:rPr lang="es-EC" sz="1200" dirty="0">
                          <a:effectLst/>
                        </a:rPr>
                        <a:t>Gran rigidez.</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c>
                  <a:txBody>
                    <a:bodyPr/>
                    <a:lstStyle/>
                    <a:p>
                      <a:pPr algn="ctr">
                        <a:lnSpc>
                          <a:spcPct val="150000"/>
                        </a:lnSpc>
                        <a:spcAft>
                          <a:spcPts val="0"/>
                        </a:spcAft>
                      </a:pPr>
                      <a:r>
                        <a:rPr lang="es-EC" sz="1200" dirty="0">
                          <a:effectLst/>
                        </a:rPr>
                        <a:t>Husillo de rodamiento de bolas.</a:t>
                      </a:r>
                      <a:endParaRPr lang="es-MX" sz="1200" dirty="0">
                        <a:effectLst/>
                      </a:endParaRPr>
                    </a:p>
                    <a:p>
                      <a:pPr algn="ctr">
                        <a:lnSpc>
                          <a:spcPct val="150000"/>
                        </a:lnSpc>
                        <a:spcAft>
                          <a:spcPts val="0"/>
                        </a:spcAft>
                      </a:pPr>
                      <a:r>
                        <a:rPr lang="es-EC" sz="1200" dirty="0">
                          <a:effectLst/>
                        </a:rPr>
                        <a:t>Baja necesidad de mantenimiento</a:t>
                      </a:r>
                      <a:endParaRPr lang="es-MX" sz="1200" dirty="0">
                        <a:effectLst/>
                      </a:endParaRPr>
                    </a:p>
                    <a:p>
                      <a:pPr algn="ctr">
                        <a:lnSpc>
                          <a:spcPct val="150000"/>
                        </a:lnSpc>
                        <a:spcAft>
                          <a:spcPts val="0"/>
                        </a:spcAft>
                      </a:pPr>
                      <a:r>
                        <a:rPr lang="es-EC" sz="1200" dirty="0">
                          <a:effectLst/>
                        </a:rPr>
                        <a:t>Diseño compacto.</a:t>
                      </a:r>
                      <a:endParaRPr lang="es-MX" sz="1200" dirty="0">
                        <a:effectLst/>
                      </a:endParaRPr>
                    </a:p>
                    <a:p>
                      <a:pPr algn="ctr">
                        <a:lnSpc>
                          <a:spcPct val="150000"/>
                        </a:lnSpc>
                        <a:spcAft>
                          <a:spcPts val="0"/>
                        </a:spcAft>
                      </a:pPr>
                      <a:r>
                        <a:rPr lang="es-EC" sz="1200" dirty="0">
                          <a:effectLst/>
                        </a:rPr>
                        <a:t>Gran rigidez.</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386" marR="66386" marT="0" marB="0"/>
                </a:tc>
              </a:tr>
            </a:tbl>
          </a:graphicData>
        </a:graphic>
      </p:graphicFrame>
      <p:pic>
        <p:nvPicPr>
          <p:cNvPr id="6147" name="Imagen 2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842" y="776166"/>
            <a:ext cx="1437331" cy="860135"/>
          </a:xfrm>
          <a:prstGeom prst="rect">
            <a:avLst/>
          </a:prstGeom>
          <a:noFill/>
          <a:extLst>
            <a:ext uri="{909E8E84-426E-40DD-AFC4-6F175D3DCCD1}">
              <a14:hiddenFill xmlns:a14="http://schemas.microsoft.com/office/drawing/2010/main">
                <a:solidFill>
                  <a:srgbClr val="FFFFFF"/>
                </a:solidFill>
              </a14:hiddenFill>
            </a:ext>
          </a:extLst>
        </p:spPr>
      </p:pic>
      <p:pic>
        <p:nvPicPr>
          <p:cNvPr id="6146" name="Imagen 2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6076" y="776299"/>
            <a:ext cx="1243929" cy="805726"/>
          </a:xfrm>
          <a:prstGeom prst="rect">
            <a:avLst/>
          </a:prstGeom>
          <a:noFill/>
          <a:extLst>
            <a:ext uri="{909E8E84-426E-40DD-AFC4-6F175D3DCCD1}">
              <a14:hiddenFill xmlns:a14="http://schemas.microsoft.com/office/drawing/2010/main">
                <a:solidFill>
                  <a:srgbClr val="FFFFFF"/>
                </a:solidFill>
              </a14:hiddenFill>
            </a:ext>
          </a:extLst>
        </p:spPr>
      </p:pic>
      <p:pic>
        <p:nvPicPr>
          <p:cNvPr id="6145" name="Imagen 2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9545" y="830443"/>
            <a:ext cx="1222452" cy="75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31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 – Eje Y</a:t>
            </a:r>
            <a:endParaRPr lang="es-MX"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623682" y="1918459"/>
            <a:ext cx="6188898" cy="4087827"/>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576778912"/>
              </p:ext>
            </p:extLst>
          </p:nvPr>
        </p:nvGraphicFramePr>
        <p:xfrm>
          <a:off x="6906801" y="2837619"/>
          <a:ext cx="4999051" cy="2067880"/>
        </p:xfrm>
        <a:graphic>
          <a:graphicData uri="http://schemas.openxmlformats.org/drawingml/2006/table">
            <a:tbl>
              <a:tblPr firstRow="1" firstCol="1" bandRow="1">
                <a:tableStyleId>{5C22544A-7EE6-4342-B048-85BDC9FD1C3A}</a:tableStyleId>
              </a:tblPr>
              <a:tblGrid>
                <a:gridCol w="3269661"/>
                <a:gridCol w="1729390"/>
              </a:tblGrid>
              <a:tr h="277206">
                <a:tc>
                  <a:txBody>
                    <a:bodyPr/>
                    <a:lstStyle/>
                    <a:p>
                      <a:pPr algn="ctr">
                        <a:lnSpc>
                          <a:spcPct val="150000"/>
                        </a:lnSpc>
                        <a:spcAft>
                          <a:spcPts val="0"/>
                        </a:spcAft>
                      </a:pPr>
                      <a:r>
                        <a:rPr lang="es-EC" sz="1400" dirty="0" smtClean="0">
                          <a:effectLst/>
                        </a:rPr>
                        <a:t>Parámetro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c>
                  <a:txBody>
                    <a:bodyPr/>
                    <a:lstStyle/>
                    <a:p>
                      <a:pPr algn="ctr">
                        <a:lnSpc>
                          <a:spcPct val="150000"/>
                        </a:lnSpc>
                        <a:spcAft>
                          <a:spcPts val="0"/>
                        </a:spcAft>
                      </a:pP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Tipo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r>
              <a:tr h="277206">
                <a:tc>
                  <a:txBody>
                    <a:bodyPr/>
                    <a:lstStyle/>
                    <a:p>
                      <a:pPr algn="ctr">
                        <a:lnSpc>
                          <a:spcPct val="150000"/>
                        </a:lnSpc>
                        <a:spcAft>
                          <a:spcPts val="0"/>
                        </a:spcAft>
                      </a:pPr>
                      <a:r>
                        <a:rPr lang="es-EC" sz="1400" dirty="0">
                          <a:effectLst/>
                        </a:rPr>
                        <a:t>EGC - BS – eje accionado por husillo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c>
                  <a:txBody>
                    <a:bodyPr/>
                    <a:lstStyle/>
                    <a:p>
                      <a:pPr algn="ctr">
                        <a:lnSpc>
                          <a:spcPct val="150000"/>
                        </a:lnSpc>
                        <a:spcAft>
                          <a:spcPts val="0"/>
                        </a:spcAft>
                      </a:pPr>
                      <a:r>
                        <a:rPr lang="es-MX" sz="1400" dirty="0">
                          <a:effectLst/>
                        </a:rPr>
                        <a:t>3925</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r>
              <a:tr h="277206">
                <a:tc>
                  <a:txBody>
                    <a:bodyPr/>
                    <a:lstStyle/>
                    <a:p>
                      <a:pPr algn="ctr">
                        <a:lnSpc>
                          <a:spcPct val="150000"/>
                        </a:lnSpc>
                        <a:spcAft>
                          <a:spcPts val="0"/>
                        </a:spcAft>
                      </a:pPr>
                      <a:r>
                        <a:rPr lang="es-EC" sz="1400" dirty="0">
                          <a:effectLst/>
                        </a:rPr>
                        <a:t>EAMM – conjunto de montaje en paralelo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c>
                  <a:txBody>
                    <a:bodyPr/>
                    <a:lstStyle/>
                    <a:p>
                      <a:pPr algn="ctr">
                        <a:lnSpc>
                          <a:spcPct val="150000"/>
                        </a:lnSpc>
                        <a:spcAft>
                          <a:spcPts val="0"/>
                        </a:spcAft>
                      </a:pPr>
                      <a:r>
                        <a:rPr lang="es-EC" sz="1400" dirty="0">
                          <a:effectLst/>
                        </a:rPr>
                        <a:t>990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r>
              <a:tr h="277206">
                <a:tc>
                  <a:txBody>
                    <a:bodyPr/>
                    <a:lstStyle/>
                    <a:p>
                      <a:pPr algn="ctr">
                        <a:lnSpc>
                          <a:spcPct val="150000"/>
                        </a:lnSpc>
                        <a:spcAft>
                          <a:spcPts val="0"/>
                        </a:spcAft>
                      </a:pPr>
                      <a:r>
                        <a:rPr lang="es-EC" sz="1400" dirty="0">
                          <a:effectLst/>
                        </a:rPr>
                        <a:t>EMMS - servomotor</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c>
                  <a:txBody>
                    <a:bodyPr/>
                    <a:lstStyle/>
                    <a:p>
                      <a:pPr algn="ctr">
                        <a:lnSpc>
                          <a:spcPct val="150000"/>
                        </a:lnSpc>
                        <a:spcAft>
                          <a:spcPts val="0"/>
                        </a:spcAft>
                      </a:pPr>
                      <a:r>
                        <a:rPr lang="es-EC" sz="1400" dirty="0">
                          <a:effectLst/>
                        </a:rPr>
                        <a:t>1420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r>
              <a:tr h="277206">
                <a:tc>
                  <a:txBody>
                    <a:bodyPr/>
                    <a:lstStyle/>
                    <a:p>
                      <a:pPr algn="ctr">
                        <a:lnSpc>
                          <a:spcPct val="150000"/>
                        </a:lnSpc>
                        <a:spcAft>
                          <a:spcPts val="0"/>
                        </a:spcAft>
                      </a:pPr>
                      <a:r>
                        <a:rPr lang="es-EC" sz="1400" dirty="0">
                          <a:effectLst/>
                        </a:rPr>
                        <a:t>Placa de sujeción a eje X</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c>
                  <a:txBody>
                    <a:bodyPr/>
                    <a:lstStyle/>
                    <a:p>
                      <a:pPr algn="ctr">
                        <a:lnSpc>
                          <a:spcPct val="150000"/>
                        </a:lnSpc>
                        <a:spcAft>
                          <a:spcPts val="0"/>
                        </a:spcAft>
                      </a:pPr>
                      <a:r>
                        <a:rPr lang="es-EC" sz="1400" dirty="0">
                          <a:effectLst/>
                        </a:rPr>
                        <a:t>1000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r>
              <a:tr h="277206">
                <a:tc>
                  <a:txBody>
                    <a:bodyPr/>
                    <a:lstStyle/>
                    <a:p>
                      <a:pPr algn="ctr">
                        <a:lnSpc>
                          <a:spcPct val="150000"/>
                        </a:lnSpc>
                        <a:spcAft>
                          <a:spcPts val="0"/>
                        </a:spcAft>
                      </a:pPr>
                      <a:r>
                        <a:rPr lang="es-EC" sz="1400" dirty="0">
                          <a:effectLst/>
                        </a:rPr>
                        <a:t>Peso total eje Z</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c>
                  <a:txBody>
                    <a:bodyPr/>
                    <a:lstStyle/>
                    <a:p>
                      <a:pPr algn="ctr">
                        <a:lnSpc>
                          <a:spcPct val="150000"/>
                        </a:lnSpc>
                        <a:spcAft>
                          <a:spcPts val="0"/>
                        </a:spcAft>
                      </a:pPr>
                      <a:r>
                        <a:rPr lang="es-EC" sz="1400" dirty="0">
                          <a:effectLst/>
                        </a:rPr>
                        <a:t>4720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r>
              <a:tr h="277206">
                <a:tc>
                  <a:txBody>
                    <a:bodyPr/>
                    <a:lstStyle/>
                    <a:p>
                      <a:pPr algn="ctr">
                        <a:lnSpc>
                          <a:spcPct val="150000"/>
                        </a:lnSpc>
                        <a:spcAft>
                          <a:spcPts val="0"/>
                        </a:spcAft>
                      </a:pPr>
                      <a:r>
                        <a:rPr lang="es-EC" sz="1400" dirty="0">
                          <a:effectLst/>
                        </a:rPr>
                        <a:t>TOTAL</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c>
                  <a:txBody>
                    <a:bodyPr/>
                    <a:lstStyle/>
                    <a:p>
                      <a:pPr algn="ctr">
                        <a:lnSpc>
                          <a:spcPct val="150000"/>
                        </a:lnSpc>
                        <a:spcAft>
                          <a:spcPts val="0"/>
                        </a:spcAft>
                      </a:pPr>
                      <a:r>
                        <a:rPr lang="es-EC" sz="1400" dirty="0">
                          <a:effectLst/>
                        </a:rPr>
                        <a:t>12055</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7661" marR="77661" marT="0" marB="0"/>
                </a:tc>
              </a:tr>
            </a:tbl>
          </a:graphicData>
        </a:graphic>
      </p:graphicFrame>
    </p:spTree>
    <p:extLst>
      <p:ext uri="{BB962C8B-B14F-4D97-AF65-F5344CB8AC3E}">
        <p14:creationId xmlns:p14="http://schemas.microsoft.com/office/powerpoint/2010/main" val="3153266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 X</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3364082100"/>
              </p:ext>
            </p:extLst>
          </p:nvPr>
        </p:nvGraphicFramePr>
        <p:xfrm>
          <a:off x="3348508" y="1970226"/>
          <a:ext cx="5280338" cy="2400300"/>
        </p:xfrm>
        <a:graphic>
          <a:graphicData uri="http://schemas.openxmlformats.org/drawingml/2006/table">
            <a:tbl>
              <a:tblPr firstRow="1" firstCol="1" bandRow="1">
                <a:tableStyleId>{5C22544A-7EE6-4342-B048-85BDC9FD1C3A}</a:tableStyleId>
              </a:tblPr>
              <a:tblGrid>
                <a:gridCol w="3453639"/>
                <a:gridCol w="1826699"/>
              </a:tblGrid>
              <a:tr h="336702">
                <a:tc>
                  <a:txBody>
                    <a:bodyPr/>
                    <a:lstStyle/>
                    <a:p>
                      <a:pPr algn="ctr">
                        <a:lnSpc>
                          <a:spcPct val="150000"/>
                        </a:lnSpc>
                        <a:spcAft>
                          <a:spcPts val="0"/>
                        </a:spcAft>
                      </a:pPr>
                      <a:r>
                        <a:rPr lang="es-EC" sz="1500" dirty="0">
                          <a:effectLst/>
                        </a:rPr>
                        <a:t>Equipo</a:t>
                      </a:r>
                      <a:endParaRPr lang="es-MX" sz="1500" dirty="0">
                        <a:effectLst/>
                        <a:latin typeface="Arial" panose="020B0604020202020204" pitchFamily="34" charset="0"/>
                        <a:ea typeface="Calibri" panose="020F0502020204030204" pitchFamily="34" charset="0"/>
                        <a:cs typeface="Times New Roman" panose="02020603050405020304" pitchFamily="18" charset="0"/>
                      </a:endParaRPr>
                    </a:p>
                  </a:txBody>
                  <a:tcPr marL="82030" marR="82030" marT="0" marB="0"/>
                </a:tc>
                <a:tc>
                  <a:txBody>
                    <a:bodyPr/>
                    <a:lstStyle/>
                    <a:p>
                      <a:pPr algn="ctr">
                        <a:lnSpc>
                          <a:spcPct val="150000"/>
                        </a:lnSpc>
                        <a:spcAft>
                          <a:spcPts val="0"/>
                        </a:spcAft>
                      </a:pPr>
                      <a:r>
                        <a:rPr lang="es-EC" sz="1500" dirty="0">
                          <a:effectLst/>
                        </a:rPr>
                        <a:t>Peso [g]</a:t>
                      </a:r>
                      <a:endParaRPr lang="es-MX" sz="1500" dirty="0">
                        <a:effectLst/>
                        <a:latin typeface="Arial" panose="020B0604020202020204" pitchFamily="34" charset="0"/>
                        <a:ea typeface="Calibri" panose="020F0502020204030204" pitchFamily="34" charset="0"/>
                        <a:cs typeface="Times New Roman" panose="02020603050405020304" pitchFamily="18" charset="0"/>
                      </a:endParaRPr>
                    </a:p>
                  </a:txBody>
                  <a:tcPr marL="82030" marR="82030" marT="0" marB="0"/>
                </a:tc>
              </a:tr>
              <a:tr h="336702">
                <a:tc>
                  <a:txBody>
                    <a:bodyPr/>
                    <a:lstStyle/>
                    <a:p>
                      <a:pPr algn="ctr">
                        <a:lnSpc>
                          <a:spcPct val="150000"/>
                        </a:lnSpc>
                        <a:spcAft>
                          <a:spcPts val="0"/>
                        </a:spcAft>
                      </a:pPr>
                      <a:r>
                        <a:rPr lang="es-EC" sz="1500" dirty="0">
                          <a:effectLst/>
                        </a:rPr>
                        <a:t>Tipo de eje</a:t>
                      </a:r>
                      <a:endParaRPr lang="es-MX" sz="1500" dirty="0">
                        <a:effectLst/>
                        <a:latin typeface="Arial" panose="020B0604020202020204" pitchFamily="34" charset="0"/>
                        <a:ea typeface="Calibri" panose="020F0502020204030204" pitchFamily="34" charset="0"/>
                        <a:cs typeface="Times New Roman" panose="02020603050405020304" pitchFamily="18" charset="0"/>
                      </a:endParaRPr>
                    </a:p>
                  </a:txBody>
                  <a:tcPr marL="82030" marR="82030" marT="0" marB="0"/>
                </a:tc>
                <a:tc>
                  <a:txBody>
                    <a:bodyPr/>
                    <a:lstStyle/>
                    <a:p>
                      <a:pPr algn="ctr">
                        <a:lnSpc>
                          <a:spcPct val="150000"/>
                        </a:lnSpc>
                        <a:spcAft>
                          <a:spcPts val="0"/>
                        </a:spcAft>
                      </a:pPr>
                      <a:r>
                        <a:rPr lang="es-MX" sz="1500" dirty="0">
                          <a:effectLst/>
                        </a:rPr>
                        <a:t>Pórtico</a:t>
                      </a:r>
                      <a:endParaRPr lang="es-MX" sz="1500" dirty="0">
                        <a:effectLst/>
                        <a:latin typeface="Arial" panose="020B0604020202020204" pitchFamily="34" charset="0"/>
                        <a:ea typeface="Calibri" panose="020F0502020204030204" pitchFamily="34" charset="0"/>
                        <a:cs typeface="Times New Roman" panose="02020603050405020304" pitchFamily="18" charset="0"/>
                      </a:endParaRPr>
                    </a:p>
                  </a:txBody>
                  <a:tcPr marL="82030" marR="82030" marT="0" marB="0"/>
                </a:tc>
              </a:tr>
              <a:tr h="336702">
                <a:tc>
                  <a:txBody>
                    <a:bodyPr/>
                    <a:lstStyle/>
                    <a:p>
                      <a:pPr algn="ctr">
                        <a:lnSpc>
                          <a:spcPct val="150000"/>
                        </a:lnSpc>
                        <a:spcAft>
                          <a:spcPts val="0"/>
                        </a:spcAft>
                      </a:pPr>
                      <a:r>
                        <a:rPr lang="es-EC" sz="1500" dirty="0">
                          <a:effectLst/>
                        </a:rPr>
                        <a:t>Posición de montaje</a:t>
                      </a:r>
                      <a:endParaRPr lang="es-MX" sz="1500" dirty="0">
                        <a:effectLst/>
                        <a:latin typeface="Arial" panose="020B0604020202020204" pitchFamily="34" charset="0"/>
                        <a:ea typeface="Calibri" panose="020F0502020204030204" pitchFamily="34" charset="0"/>
                        <a:cs typeface="Times New Roman" panose="02020603050405020304" pitchFamily="18" charset="0"/>
                      </a:endParaRPr>
                    </a:p>
                  </a:txBody>
                  <a:tcPr marL="82030" marR="82030" marT="0" marB="0"/>
                </a:tc>
                <a:tc>
                  <a:txBody>
                    <a:bodyPr/>
                    <a:lstStyle/>
                    <a:p>
                      <a:pPr algn="ctr">
                        <a:lnSpc>
                          <a:spcPct val="150000"/>
                        </a:lnSpc>
                        <a:spcAft>
                          <a:spcPts val="0"/>
                        </a:spcAft>
                      </a:pPr>
                      <a:r>
                        <a:rPr lang="es-EC" sz="1500" dirty="0">
                          <a:effectLst/>
                        </a:rPr>
                        <a:t>Horizontal</a:t>
                      </a:r>
                      <a:endParaRPr lang="es-MX" sz="1500" dirty="0">
                        <a:effectLst/>
                        <a:latin typeface="Arial" panose="020B0604020202020204" pitchFamily="34" charset="0"/>
                        <a:ea typeface="Calibri" panose="020F0502020204030204" pitchFamily="34" charset="0"/>
                        <a:cs typeface="Times New Roman" panose="02020603050405020304" pitchFamily="18" charset="0"/>
                      </a:endParaRPr>
                    </a:p>
                  </a:txBody>
                  <a:tcPr marL="82030" marR="82030" marT="0" marB="0"/>
                </a:tc>
              </a:tr>
              <a:tr h="336702">
                <a:tc>
                  <a:txBody>
                    <a:bodyPr/>
                    <a:lstStyle/>
                    <a:p>
                      <a:pPr algn="ctr">
                        <a:lnSpc>
                          <a:spcPct val="150000"/>
                        </a:lnSpc>
                        <a:spcAft>
                          <a:spcPts val="0"/>
                        </a:spcAft>
                      </a:pPr>
                      <a:r>
                        <a:rPr lang="es-EC" sz="1500" dirty="0">
                          <a:effectLst/>
                        </a:rPr>
                        <a:t>Carrea</a:t>
                      </a:r>
                      <a:endParaRPr lang="es-MX" sz="1500" dirty="0">
                        <a:effectLst/>
                        <a:latin typeface="Arial" panose="020B0604020202020204" pitchFamily="34" charset="0"/>
                        <a:ea typeface="Calibri" panose="020F0502020204030204" pitchFamily="34" charset="0"/>
                        <a:cs typeface="Times New Roman" panose="02020603050405020304" pitchFamily="18" charset="0"/>
                      </a:endParaRPr>
                    </a:p>
                  </a:txBody>
                  <a:tcPr marL="82030" marR="82030" marT="0" marB="0"/>
                </a:tc>
                <a:tc>
                  <a:txBody>
                    <a:bodyPr/>
                    <a:lstStyle/>
                    <a:p>
                      <a:pPr algn="ctr">
                        <a:lnSpc>
                          <a:spcPct val="150000"/>
                        </a:lnSpc>
                        <a:spcAft>
                          <a:spcPts val="0"/>
                        </a:spcAft>
                      </a:pPr>
                      <a:r>
                        <a:rPr lang="es-EC" sz="1500" dirty="0">
                          <a:effectLst/>
                        </a:rPr>
                        <a:t>400 [mm]</a:t>
                      </a:r>
                      <a:endParaRPr lang="es-MX" sz="1500" dirty="0">
                        <a:effectLst/>
                        <a:latin typeface="Arial" panose="020B0604020202020204" pitchFamily="34" charset="0"/>
                        <a:ea typeface="Calibri" panose="020F0502020204030204" pitchFamily="34" charset="0"/>
                        <a:cs typeface="Times New Roman" panose="02020603050405020304" pitchFamily="18" charset="0"/>
                      </a:endParaRPr>
                    </a:p>
                  </a:txBody>
                  <a:tcPr marL="82030" marR="82030" marT="0" marB="0"/>
                </a:tc>
              </a:tr>
              <a:tr h="336702">
                <a:tc>
                  <a:txBody>
                    <a:bodyPr/>
                    <a:lstStyle/>
                    <a:p>
                      <a:pPr algn="ctr">
                        <a:lnSpc>
                          <a:spcPct val="150000"/>
                        </a:lnSpc>
                        <a:spcAft>
                          <a:spcPts val="0"/>
                        </a:spcAft>
                      </a:pPr>
                      <a:r>
                        <a:rPr lang="es-EC" sz="1500" dirty="0">
                          <a:effectLst/>
                        </a:rPr>
                        <a:t>Carga a mover</a:t>
                      </a:r>
                      <a:endParaRPr lang="es-MX" sz="1500" dirty="0">
                        <a:effectLst/>
                        <a:latin typeface="Arial" panose="020B0604020202020204" pitchFamily="34" charset="0"/>
                        <a:ea typeface="Calibri" panose="020F0502020204030204" pitchFamily="34" charset="0"/>
                        <a:cs typeface="Times New Roman" panose="02020603050405020304" pitchFamily="18" charset="0"/>
                      </a:endParaRPr>
                    </a:p>
                  </a:txBody>
                  <a:tcPr marL="82030" marR="82030" marT="0" marB="0"/>
                </a:tc>
                <a:tc>
                  <a:txBody>
                    <a:bodyPr/>
                    <a:lstStyle/>
                    <a:p>
                      <a:pPr algn="ctr">
                        <a:lnSpc>
                          <a:spcPct val="150000"/>
                        </a:lnSpc>
                        <a:spcAft>
                          <a:spcPts val="0"/>
                        </a:spcAft>
                      </a:pPr>
                      <a:r>
                        <a:rPr lang="es-EC" sz="1500" dirty="0">
                          <a:effectLst/>
                        </a:rPr>
                        <a:t>15 [kg]</a:t>
                      </a:r>
                      <a:endParaRPr lang="es-MX" sz="1500" dirty="0">
                        <a:effectLst/>
                        <a:latin typeface="Arial" panose="020B0604020202020204" pitchFamily="34" charset="0"/>
                        <a:ea typeface="Calibri" panose="020F0502020204030204" pitchFamily="34" charset="0"/>
                        <a:cs typeface="Times New Roman" panose="02020603050405020304" pitchFamily="18" charset="0"/>
                      </a:endParaRPr>
                    </a:p>
                  </a:txBody>
                  <a:tcPr marL="82030" marR="82030" marT="0" marB="0"/>
                </a:tc>
              </a:tr>
              <a:tr h="673404">
                <a:tc>
                  <a:txBody>
                    <a:bodyPr/>
                    <a:lstStyle/>
                    <a:p>
                      <a:pPr algn="ctr">
                        <a:lnSpc>
                          <a:spcPct val="150000"/>
                        </a:lnSpc>
                        <a:spcAft>
                          <a:spcPts val="0"/>
                        </a:spcAft>
                      </a:pPr>
                      <a:r>
                        <a:rPr lang="es-EC" sz="1500" dirty="0">
                          <a:effectLst/>
                        </a:rPr>
                        <a:t>Accionamiento del eje</a:t>
                      </a:r>
                      <a:endParaRPr lang="es-MX" sz="1500" dirty="0">
                        <a:effectLst/>
                        <a:latin typeface="Arial" panose="020B0604020202020204" pitchFamily="34" charset="0"/>
                        <a:ea typeface="Calibri" panose="020F0502020204030204" pitchFamily="34" charset="0"/>
                        <a:cs typeface="Times New Roman" panose="02020603050405020304" pitchFamily="18" charset="0"/>
                      </a:endParaRPr>
                    </a:p>
                  </a:txBody>
                  <a:tcPr marL="82030" marR="82030" marT="0" marB="0"/>
                </a:tc>
                <a:tc>
                  <a:txBody>
                    <a:bodyPr/>
                    <a:lstStyle/>
                    <a:p>
                      <a:pPr algn="ctr">
                        <a:lnSpc>
                          <a:spcPct val="150000"/>
                        </a:lnSpc>
                        <a:spcAft>
                          <a:spcPts val="0"/>
                        </a:spcAft>
                      </a:pPr>
                      <a:r>
                        <a:rPr lang="es-EC" sz="1500" dirty="0">
                          <a:effectLst/>
                        </a:rPr>
                        <a:t>Accionado por banda dentada</a:t>
                      </a:r>
                      <a:endParaRPr lang="es-MX" sz="1500" dirty="0">
                        <a:effectLst/>
                        <a:latin typeface="Arial" panose="020B0604020202020204" pitchFamily="34" charset="0"/>
                        <a:ea typeface="Calibri" panose="020F0502020204030204" pitchFamily="34" charset="0"/>
                        <a:cs typeface="Times New Roman" panose="02020603050405020304" pitchFamily="18" charset="0"/>
                      </a:endParaRPr>
                    </a:p>
                  </a:txBody>
                  <a:tcPr marL="82030" marR="8203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406043988"/>
              </p:ext>
            </p:extLst>
          </p:nvPr>
        </p:nvGraphicFramePr>
        <p:xfrm>
          <a:off x="3375615" y="4665774"/>
          <a:ext cx="5240351" cy="1403501"/>
        </p:xfrm>
        <a:graphic>
          <a:graphicData uri="http://schemas.openxmlformats.org/drawingml/2006/table">
            <a:tbl>
              <a:tblPr firstRow="1" firstCol="1" bandRow="1">
                <a:tableStyleId>{5C22544A-7EE6-4342-B048-85BDC9FD1C3A}</a:tableStyleId>
              </a:tblPr>
              <a:tblGrid>
                <a:gridCol w="1120337"/>
                <a:gridCol w="1210175"/>
                <a:gridCol w="709459"/>
                <a:gridCol w="967084"/>
                <a:gridCol w="1233296"/>
              </a:tblGrid>
              <a:tr h="842101">
                <a:tc>
                  <a:txBody>
                    <a:bodyPr/>
                    <a:lstStyle/>
                    <a:p>
                      <a:pPr algn="ctr">
                        <a:lnSpc>
                          <a:spcPct val="150000"/>
                        </a:lnSpc>
                        <a:spcAft>
                          <a:spcPts val="0"/>
                        </a:spcAft>
                      </a:pPr>
                      <a:r>
                        <a:rPr lang="es-EC" sz="1200" dirty="0">
                          <a:effectLst/>
                        </a:rPr>
                        <a:t>Carrera [mm]</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c>
                  <a:txBody>
                    <a:bodyPr/>
                    <a:lstStyle/>
                    <a:p>
                      <a:pPr algn="ctr">
                        <a:lnSpc>
                          <a:spcPct val="150000"/>
                        </a:lnSpc>
                        <a:spcAft>
                          <a:spcPts val="0"/>
                        </a:spcAft>
                      </a:pPr>
                      <a:r>
                        <a:rPr lang="es-EC" sz="1200" dirty="0">
                          <a:effectLst/>
                        </a:rPr>
                        <a:t>Masa en movimiento [kg]</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c>
                  <a:txBody>
                    <a:bodyPr/>
                    <a:lstStyle/>
                    <a:p>
                      <a:pPr algn="ctr">
                        <a:lnSpc>
                          <a:spcPct val="150000"/>
                        </a:lnSpc>
                        <a:spcAft>
                          <a:spcPts val="0"/>
                        </a:spcAft>
                      </a:pPr>
                      <a:r>
                        <a:rPr lang="es-EC" sz="1200" dirty="0">
                          <a:effectLst/>
                        </a:rPr>
                        <a:t>Tiempo [s]</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c>
                  <a:txBody>
                    <a:bodyPr/>
                    <a:lstStyle/>
                    <a:p>
                      <a:pPr algn="ctr">
                        <a:lnSpc>
                          <a:spcPct val="150000"/>
                        </a:lnSpc>
                        <a:spcAft>
                          <a:spcPts val="0"/>
                        </a:spcAft>
                      </a:pPr>
                      <a:r>
                        <a:rPr lang="es-EC" sz="1200" dirty="0">
                          <a:effectLst/>
                        </a:rPr>
                        <a:t>Velocidad</a:t>
                      </a:r>
                      <a:endParaRPr lang="es-MX" sz="1200" dirty="0">
                        <a:effectLst/>
                      </a:endParaRPr>
                    </a:p>
                    <a:p>
                      <a:pPr algn="ctr">
                        <a:lnSpc>
                          <a:spcPct val="150000"/>
                        </a:lnSpc>
                        <a:spcAft>
                          <a:spcPts val="0"/>
                        </a:spcAft>
                      </a:pPr>
                      <a:r>
                        <a:rPr lang="es-EC" sz="1200" dirty="0">
                          <a:effectLst/>
                        </a:rPr>
                        <a:t>[mm/s]</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c>
                  <a:txBody>
                    <a:bodyPr/>
                    <a:lstStyle/>
                    <a:p>
                      <a:pPr algn="ctr">
                        <a:lnSpc>
                          <a:spcPct val="150000"/>
                        </a:lnSpc>
                        <a:spcAft>
                          <a:spcPts val="0"/>
                        </a:spcAft>
                      </a:pPr>
                      <a:r>
                        <a:rPr lang="es-EC" sz="1200" dirty="0">
                          <a:effectLst/>
                        </a:rPr>
                        <a:t>Aceleración [mm/s</a:t>
                      </a:r>
                      <a:r>
                        <a:rPr lang="es-EC" sz="1200" baseline="30000" dirty="0">
                          <a:effectLst/>
                        </a:rPr>
                        <a:t>2</a:t>
                      </a:r>
                      <a:r>
                        <a:rPr lang="es-EC" sz="1200" dirty="0">
                          <a:effectLst/>
                        </a:rPr>
                        <a:t>]</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r>
              <a:tr h="280700">
                <a:tc>
                  <a:txBody>
                    <a:bodyPr/>
                    <a:lstStyle/>
                    <a:p>
                      <a:pPr algn="ctr">
                        <a:lnSpc>
                          <a:spcPct val="150000"/>
                        </a:lnSpc>
                        <a:spcAft>
                          <a:spcPts val="0"/>
                        </a:spcAft>
                      </a:pPr>
                      <a:r>
                        <a:rPr lang="es-MX" sz="1200" dirty="0">
                          <a:effectLst/>
                        </a:rPr>
                        <a:t>400</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c>
                  <a:txBody>
                    <a:bodyPr/>
                    <a:lstStyle/>
                    <a:p>
                      <a:pPr algn="ctr">
                        <a:lnSpc>
                          <a:spcPct val="150000"/>
                        </a:lnSpc>
                        <a:spcAft>
                          <a:spcPts val="0"/>
                        </a:spcAft>
                      </a:pPr>
                      <a:r>
                        <a:rPr lang="es-MX" sz="1200" dirty="0">
                          <a:effectLst/>
                        </a:rPr>
                        <a:t>15</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c>
                  <a:txBody>
                    <a:bodyPr/>
                    <a:lstStyle/>
                    <a:p>
                      <a:pPr algn="ctr">
                        <a:lnSpc>
                          <a:spcPct val="150000"/>
                        </a:lnSpc>
                        <a:spcAft>
                          <a:spcPts val="0"/>
                        </a:spcAft>
                      </a:pPr>
                      <a:r>
                        <a:rPr lang="es-MX" sz="1200" dirty="0">
                          <a:effectLst/>
                        </a:rPr>
                        <a:t>1</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c>
                  <a:txBody>
                    <a:bodyPr/>
                    <a:lstStyle/>
                    <a:p>
                      <a:pPr algn="ctr">
                        <a:lnSpc>
                          <a:spcPct val="150000"/>
                        </a:lnSpc>
                        <a:spcAft>
                          <a:spcPts val="0"/>
                        </a:spcAft>
                      </a:pPr>
                      <a:r>
                        <a:rPr lang="es-MX" sz="1200" dirty="0">
                          <a:effectLst/>
                        </a:rPr>
                        <a:t>0.8</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c>
                  <a:txBody>
                    <a:bodyPr/>
                    <a:lstStyle/>
                    <a:p>
                      <a:pPr algn="ctr">
                        <a:lnSpc>
                          <a:spcPct val="150000"/>
                        </a:lnSpc>
                        <a:spcAft>
                          <a:spcPts val="0"/>
                        </a:spcAft>
                      </a:pPr>
                      <a:r>
                        <a:rPr lang="es-MX" sz="1200" dirty="0">
                          <a:effectLst/>
                        </a:rPr>
                        <a:t>1.604</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r>
              <a:tr h="280700">
                <a:tc>
                  <a:txBody>
                    <a:bodyPr/>
                    <a:lstStyle/>
                    <a:p>
                      <a:pPr algn="ctr">
                        <a:lnSpc>
                          <a:spcPct val="150000"/>
                        </a:lnSpc>
                        <a:spcAft>
                          <a:spcPts val="0"/>
                        </a:spcAft>
                      </a:pPr>
                      <a:r>
                        <a:rPr lang="es-EC" sz="1200" dirty="0">
                          <a:effectLst/>
                        </a:rPr>
                        <a:t>0</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c>
                  <a:txBody>
                    <a:bodyPr/>
                    <a:lstStyle/>
                    <a:p>
                      <a:pPr algn="ctr">
                        <a:lnSpc>
                          <a:spcPct val="150000"/>
                        </a:lnSpc>
                        <a:spcAft>
                          <a:spcPts val="0"/>
                        </a:spcAft>
                      </a:pPr>
                      <a:r>
                        <a:rPr lang="es-EC" sz="1200" dirty="0">
                          <a:effectLst/>
                        </a:rPr>
                        <a:t>5</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c>
                  <a:txBody>
                    <a:bodyPr/>
                    <a:lstStyle/>
                    <a:p>
                      <a:pPr algn="ctr">
                        <a:lnSpc>
                          <a:spcPct val="150000"/>
                        </a:lnSpc>
                        <a:spcAft>
                          <a:spcPts val="0"/>
                        </a:spcAft>
                      </a:pPr>
                      <a:r>
                        <a:rPr lang="es-EC" sz="1200" dirty="0">
                          <a:effectLst/>
                        </a:rPr>
                        <a:t>1</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c>
                  <a:txBody>
                    <a:bodyPr/>
                    <a:lstStyle/>
                    <a:p>
                      <a:pPr algn="ctr">
                        <a:lnSpc>
                          <a:spcPct val="150000"/>
                        </a:lnSpc>
                        <a:spcAft>
                          <a:spcPts val="0"/>
                        </a:spcAft>
                      </a:pPr>
                      <a:r>
                        <a:rPr lang="es-EC" sz="1200" dirty="0">
                          <a:effectLst/>
                        </a:rPr>
                        <a:t>0.8</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c>
                  <a:txBody>
                    <a:bodyPr/>
                    <a:lstStyle/>
                    <a:p>
                      <a:pPr algn="ctr">
                        <a:lnSpc>
                          <a:spcPct val="150000"/>
                        </a:lnSpc>
                        <a:spcAft>
                          <a:spcPts val="0"/>
                        </a:spcAft>
                      </a:pPr>
                      <a:r>
                        <a:rPr lang="es-EC" sz="1200" dirty="0">
                          <a:effectLst/>
                        </a:rPr>
                        <a:t>1.604</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71343" marR="71343" marT="0" marB="0"/>
                </a:tc>
              </a:tr>
            </a:tbl>
          </a:graphicData>
        </a:graphic>
      </p:graphicFrame>
    </p:spTree>
    <p:extLst>
      <p:ext uri="{BB962C8B-B14F-4D97-AF65-F5344CB8AC3E}">
        <p14:creationId xmlns:p14="http://schemas.microsoft.com/office/powerpoint/2010/main" val="4131132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 – Eje X</a:t>
            </a:r>
            <a:endParaRPr lang="es-MX" dirty="0"/>
          </a:p>
        </p:txBody>
      </p:sp>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3004640" y="1990522"/>
            <a:ext cx="6243679" cy="4108995"/>
          </a:xfrm>
          <a:prstGeom prst="rect">
            <a:avLst/>
          </a:prstGeom>
        </p:spPr>
      </p:pic>
    </p:spTree>
    <p:extLst>
      <p:ext uri="{BB962C8B-B14F-4D97-AF65-F5344CB8AC3E}">
        <p14:creationId xmlns:p14="http://schemas.microsoft.com/office/powerpoint/2010/main" val="536896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Accesorios de montaje</a:t>
            </a:r>
            <a:endParaRPr lang="es-MX"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66654" y="2699499"/>
            <a:ext cx="5431790" cy="229743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267245038"/>
              </p:ext>
            </p:extLst>
          </p:nvPr>
        </p:nvGraphicFramePr>
        <p:xfrm>
          <a:off x="5017067" y="2238666"/>
          <a:ext cx="6603652" cy="3399888"/>
        </p:xfrm>
        <a:graphic>
          <a:graphicData uri="http://schemas.openxmlformats.org/drawingml/2006/table">
            <a:tbl>
              <a:tblPr firstRow="1" firstCol="1" bandRow="1">
                <a:tableStyleId>{5C22544A-7EE6-4342-B048-85BDC9FD1C3A}</a:tableStyleId>
              </a:tblPr>
              <a:tblGrid>
                <a:gridCol w="3301826"/>
                <a:gridCol w="3301826"/>
              </a:tblGrid>
              <a:tr h="318998">
                <a:tc>
                  <a:txBody>
                    <a:bodyPr/>
                    <a:lstStyle/>
                    <a:p>
                      <a:pPr algn="ctr">
                        <a:lnSpc>
                          <a:spcPct val="150000"/>
                        </a:lnSpc>
                        <a:spcAft>
                          <a:spcPts val="0"/>
                        </a:spcAft>
                      </a:pPr>
                      <a:r>
                        <a:rPr lang="es-EC" sz="1300" dirty="0">
                          <a:effectLst/>
                        </a:rPr>
                        <a:t>Modelo</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c>
                  <a:txBody>
                    <a:bodyPr/>
                    <a:lstStyle/>
                    <a:p>
                      <a:pPr algn="ctr">
                        <a:lnSpc>
                          <a:spcPct val="150000"/>
                        </a:lnSpc>
                        <a:spcAft>
                          <a:spcPts val="0"/>
                        </a:spcAft>
                      </a:pPr>
                      <a:r>
                        <a:rPr lang="es-EC" sz="1300" dirty="0">
                          <a:effectLst/>
                        </a:rPr>
                        <a:t>IPM-PN-08-40X700</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r>
              <a:tr h="1406369">
                <a:tc>
                  <a:txBody>
                    <a:bodyPr/>
                    <a:lstStyle/>
                    <a:p>
                      <a:pPr algn="ctr">
                        <a:lnSpc>
                          <a:spcPct val="150000"/>
                        </a:lnSpc>
                        <a:spcAft>
                          <a:spcPts val="0"/>
                        </a:spcAft>
                      </a:pPr>
                      <a:r>
                        <a:rPr lang="es-EC" sz="1300" dirty="0">
                          <a:effectLst/>
                        </a:rPr>
                        <a:t>Esquemático</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c>
                  <a:txBody>
                    <a:bodyPr/>
                    <a:lstStyle/>
                    <a:p>
                      <a:pPr algn="ctr">
                        <a:lnSpc>
                          <a:spcPct val="150000"/>
                        </a:lnSpc>
                        <a:spcAft>
                          <a:spcPts val="0"/>
                        </a:spcAft>
                      </a:pPr>
                      <a:endParaRPr lang="es-EC" sz="1300" dirty="0" smtClean="0">
                        <a:effectLst/>
                      </a:endParaRPr>
                    </a:p>
                    <a:p>
                      <a:pPr algn="ctr">
                        <a:lnSpc>
                          <a:spcPct val="150000"/>
                        </a:lnSpc>
                        <a:spcAft>
                          <a:spcPts val="0"/>
                        </a:spcAft>
                      </a:pPr>
                      <a:endParaRPr lang="es-EC" sz="1300" dirty="0" smtClean="0">
                        <a:effectLst/>
                      </a:endParaRPr>
                    </a:p>
                    <a:p>
                      <a:pPr algn="ctr">
                        <a:lnSpc>
                          <a:spcPct val="150000"/>
                        </a:lnSpc>
                        <a:spcAft>
                          <a:spcPts val="0"/>
                        </a:spcAft>
                      </a:pPr>
                      <a:endParaRPr lang="es-EC" sz="1300" dirty="0">
                        <a:effectLst/>
                      </a:endParaRPr>
                    </a:p>
                    <a:p>
                      <a:pPr algn="ctr">
                        <a:lnSpc>
                          <a:spcPct val="150000"/>
                        </a:lnSpc>
                        <a:spcAft>
                          <a:spcPts val="0"/>
                        </a:spcAft>
                      </a:pPr>
                      <a:r>
                        <a:rPr lang="es-EC" sz="1300" dirty="0">
                          <a:effectLst/>
                        </a:rPr>
                        <a:t>Figura 121. Perfil ranurado Festo</a:t>
                      </a:r>
                      <a:endParaRPr lang="es-MX" sz="1300" dirty="0">
                        <a:effectLst/>
                      </a:endParaRPr>
                    </a:p>
                    <a:p>
                      <a:pPr algn="ctr">
                        <a:lnSpc>
                          <a:spcPct val="150000"/>
                        </a:lnSpc>
                        <a:spcAft>
                          <a:spcPts val="0"/>
                        </a:spcAft>
                      </a:pPr>
                      <a:r>
                        <a:rPr lang="es-MX" sz="1300" dirty="0">
                          <a:effectLst/>
                        </a:rPr>
                        <a:t>(Festo AG &amp; Co. KG, 2007)</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r>
              <a:tr h="318998">
                <a:tc>
                  <a:txBody>
                    <a:bodyPr/>
                    <a:lstStyle/>
                    <a:p>
                      <a:pPr algn="ctr">
                        <a:lnSpc>
                          <a:spcPct val="150000"/>
                        </a:lnSpc>
                        <a:spcAft>
                          <a:spcPts val="0"/>
                        </a:spcAft>
                      </a:pPr>
                      <a:r>
                        <a:rPr lang="es-EC" sz="1300" dirty="0">
                          <a:effectLst/>
                        </a:rPr>
                        <a:t>Ancho de ranuras</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c>
                  <a:txBody>
                    <a:bodyPr/>
                    <a:lstStyle/>
                    <a:p>
                      <a:pPr algn="ctr">
                        <a:lnSpc>
                          <a:spcPct val="150000"/>
                        </a:lnSpc>
                        <a:spcAft>
                          <a:spcPts val="0"/>
                        </a:spcAft>
                      </a:pPr>
                      <a:r>
                        <a:rPr lang="es-EC" sz="1300" dirty="0">
                          <a:effectLst/>
                        </a:rPr>
                        <a:t>8 [mm]</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r>
              <a:tr h="318998">
                <a:tc>
                  <a:txBody>
                    <a:bodyPr/>
                    <a:lstStyle/>
                    <a:p>
                      <a:pPr algn="ctr">
                        <a:lnSpc>
                          <a:spcPct val="150000"/>
                        </a:lnSpc>
                        <a:spcAft>
                          <a:spcPts val="0"/>
                        </a:spcAft>
                      </a:pPr>
                      <a:r>
                        <a:rPr lang="es-EC" sz="1300" dirty="0">
                          <a:effectLst/>
                        </a:rPr>
                        <a:t>Distancia entre ranuras (centro a centro)</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c>
                  <a:txBody>
                    <a:bodyPr/>
                    <a:lstStyle/>
                    <a:p>
                      <a:pPr algn="ctr">
                        <a:lnSpc>
                          <a:spcPct val="150000"/>
                        </a:lnSpc>
                        <a:spcAft>
                          <a:spcPts val="0"/>
                        </a:spcAft>
                      </a:pPr>
                      <a:r>
                        <a:rPr lang="es-EC" sz="1300" dirty="0">
                          <a:effectLst/>
                        </a:rPr>
                        <a:t>40 [mm]</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r>
              <a:tr h="318998">
                <a:tc>
                  <a:txBody>
                    <a:bodyPr/>
                    <a:lstStyle/>
                    <a:p>
                      <a:pPr algn="ctr">
                        <a:lnSpc>
                          <a:spcPct val="150000"/>
                        </a:lnSpc>
                        <a:spcAft>
                          <a:spcPts val="0"/>
                        </a:spcAft>
                      </a:pPr>
                      <a:r>
                        <a:rPr lang="es-EC" sz="1300" dirty="0">
                          <a:effectLst/>
                        </a:rPr>
                        <a:t>Espesor de la placa </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c>
                  <a:txBody>
                    <a:bodyPr/>
                    <a:lstStyle/>
                    <a:p>
                      <a:pPr algn="ctr">
                        <a:lnSpc>
                          <a:spcPct val="150000"/>
                        </a:lnSpc>
                        <a:spcAft>
                          <a:spcPts val="0"/>
                        </a:spcAft>
                      </a:pPr>
                      <a:r>
                        <a:rPr lang="es-EC" sz="1300" dirty="0">
                          <a:effectLst/>
                        </a:rPr>
                        <a:t>40 [mm]</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r>
              <a:tr h="318998">
                <a:tc>
                  <a:txBody>
                    <a:bodyPr/>
                    <a:lstStyle/>
                    <a:p>
                      <a:pPr algn="ctr">
                        <a:lnSpc>
                          <a:spcPct val="150000"/>
                        </a:lnSpc>
                        <a:spcAft>
                          <a:spcPts val="0"/>
                        </a:spcAft>
                      </a:pPr>
                      <a:r>
                        <a:rPr lang="es-EC" sz="1300" dirty="0">
                          <a:effectLst/>
                        </a:rPr>
                        <a:t>Área de la placa</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c>
                  <a:txBody>
                    <a:bodyPr/>
                    <a:lstStyle/>
                    <a:p>
                      <a:pPr algn="ctr">
                        <a:lnSpc>
                          <a:spcPct val="150000"/>
                        </a:lnSpc>
                        <a:spcAft>
                          <a:spcPts val="0"/>
                        </a:spcAft>
                      </a:pPr>
                      <a:r>
                        <a:rPr lang="es-EC" sz="1300" dirty="0">
                          <a:effectLst/>
                        </a:rPr>
                        <a:t>700 x 500 [mm]</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r>
              <a:tr h="318998">
                <a:tc>
                  <a:txBody>
                    <a:bodyPr/>
                    <a:lstStyle/>
                    <a:p>
                      <a:pPr algn="ctr">
                        <a:lnSpc>
                          <a:spcPct val="150000"/>
                        </a:lnSpc>
                        <a:spcAft>
                          <a:spcPts val="0"/>
                        </a:spcAft>
                      </a:pPr>
                      <a:r>
                        <a:rPr lang="es-EC" sz="1300" dirty="0">
                          <a:effectLst/>
                        </a:rPr>
                        <a:t>Material</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c>
                  <a:txBody>
                    <a:bodyPr/>
                    <a:lstStyle/>
                    <a:p>
                      <a:pPr algn="ctr">
                        <a:lnSpc>
                          <a:spcPct val="150000"/>
                        </a:lnSpc>
                        <a:spcAft>
                          <a:spcPts val="0"/>
                        </a:spcAft>
                      </a:pPr>
                      <a:r>
                        <a:rPr lang="es-EC" sz="1300" dirty="0">
                          <a:effectLst/>
                        </a:rPr>
                        <a:t>Aluminio natural anodizado</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866" marR="71866" marT="0" marB="0"/>
                </a:tc>
              </a:tr>
            </a:tbl>
          </a:graphicData>
        </a:graphic>
      </p:graphicFrame>
      <p:pic>
        <p:nvPicPr>
          <p:cNvPr id="11265" name="Imagen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2431" y="2699499"/>
            <a:ext cx="1184450" cy="68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396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Dispensador elementos</a:t>
            </a:r>
            <a:endParaRPr lang="es-MX"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624026" y="2711418"/>
            <a:ext cx="6420718" cy="2715707"/>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7631430" y="2222057"/>
            <a:ext cx="3524250" cy="1847215"/>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7631430" y="4407946"/>
            <a:ext cx="1504315" cy="1536700"/>
          </a:xfrm>
          <a:prstGeom prst="rect">
            <a:avLst/>
          </a:prstGeom>
        </p:spPr>
      </p:pic>
      <p:pic>
        <p:nvPicPr>
          <p:cNvPr id="7" name="Imagen 6"/>
          <p:cNvPicPr/>
          <p:nvPr/>
        </p:nvPicPr>
        <p:blipFill>
          <a:blip r:embed="rId5" cstate="print">
            <a:extLst>
              <a:ext uri="{28A0092B-C50C-407E-A947-70E740481C1C}">
                <a14:useLocalDpi xmlns:a14="http://schemas.microsoft.com/office/drawing/2010/main" val="0"/>
              </a:ext>
            </a:extLst>
          </a:blip>
          <a:stretch>
            <a:fillRect/>
          </a:stretch>
        </p:blipFill>
        <p:spPr>
          <a:xfrm>
            <a:off x="9722431" y="4407946"/>
            <a:ext cx="1550264" cy="1536700"/>
          </a:xfrm>
          <a:prstGeom prst="rect">
            <a:avLst/>
          </a:prstGeom>
        </p:spPr>
      </p:pic>
    </p:spTree>
    <p:extLst>
      <p:ext uri="{BB962C8B-B14F-4D97-AF65-F5344CB8AC3E}">
        <p14:creationId xmlns:p14="http://schemas.microsoft.com/office/powerpoint/2010/main" val="2696894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Sensores inductivo</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2685815851"/>
              </p:ext>
            </p:extLst>
          </p:nvPr>
        </p:nvGraphicFramePr>
        <p:xfrm>
          <a:off x="1097280" y="2083800"/>
          <a:ext cx="6309882" cy="3764791"/>
        </p:xfrm>
        <a:graphic>
          <a:graphicData uri="http://schemas.openxmlformats.org/drawingml/2006/table">
            <a:tbl>
              <a:tblPr firstRow="1" firstCol="1" bandRow="1">
                <a:tableStyleId>{5C22544A-7EE6-4342-B048-85BDC9FD1C3A}</a:tableStyleId>
              </a:tblPr>
              <a:tblGrid>
                <a:gridCol w="2236181"/>
                <a:gridCol w="4073701"/>
              </a:tblGrid>
              <a:tr h="284699">
                <a:tc gridSpan="2">
                  <a:txBody>
                    <a:bodyPr/>
                    <a:lstStyle/>
                    <a:p>
                      <a:pPr algn="ctr">
                        <a:lnSpc>
                          <a:spcPct val="150000"/>
                        </a:lnSpc>
                        <a:spcAft>
                          <a:spcPts val="0"/>
                        </a:spcAft>
                      </a:pPr>
                      <a:r>
                        <a:rPr lang="es-EC" sz="1400" dirty="0">
                          <a:effectLst/>
                        </a:rPr>
                        <a:t>Características sensor de presencia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760" marR="79760" marT="0" marB="0"/>
                </a:tc>
                <a:tc hMerge="1">
                  <a:txBody>
                    <a:bodyPr/>
                    <a:lstStyle/>
                    <a:p>
                      <a:endParaRPr lang="es-MX"/>
                    </a:p>
                  </a:txBody>
                  <a:tcPr/>
                </a:tc>
              </a:tr>
              <a:tr h="284699">
                <a:tc>
                  <a:txBody>
                    <a:bodyPr/>
                    <a:lstStyle/>
                    <a:p>
                      <a:pPr algn="ctr">
                        <a:lnSpc>
                          <a:spcPct val="150000"/>
                        </a:lnSpc>
                        <a:spcAft>
                          <a:spcPts val="0"/>
                        </a:spcAft>
                      </a:pPr>
                      <a:r>
                        <a:rPr lang="es-EC" sz="1400" dirty="0">
                          <a:effectLst/>
                        </a:rPr>
                        <a:t>Necesidades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760" marR="79760" marT="0" marB="0" anchor="ctr"/>
                </a:tc>
                <a:tc>
                  <a:txBody>
                    <a:bodyPr/>
                    <a:lstStyle/>
                    <a:p>
                      <a:pPr algn="ctr">
                        <a:lnSpc>
                          <a:spcPct val="150000"/>
                        </a:lnSpc>
                        <a:spcAft>
                          <a:spcPts val="0"/>
                        </a:spcAft>
                      </a:pPr>
                      <a:r>
                        <a:rPr lang="es-EC" sz="1400" dirty="0">
                          <a:effectLst/>
                        </a:rPr>
                        <a:t>Características sensor inductivo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760" marR="79760" marT="0" marB="0"/>
                </a:tc>
              </a:tr>
              <a:tr h="922776">
                <a:tc>
                  <a:txBody>
                    <a:bodyPr/>
                    <a:lstStyle/>
                    <a:p>
                      <a:pPr algn="ctr">
                        <a:lnSpc>
                          <a:spcPct val="150000"/>
                        </a:lnSpc>
                        <a:spcAft>
                          <a:spcPts val="0"/>
                        </a:spcAft>
                      </a:pPr>
                      <a:r>
                        <a:rPr lang="es-EC" sz="1400" dirty="0">
                          <a:effectLst/>
                        </a:rPr>
                        <a:t>Discos de acero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760" marR="79760" marT="0" marB="0"/>
                </a:tc>
                <a:tc>
                  <a:txBody>
                    <a:bodyPr/>
                    <a:lstStyle/>
                    <a:p>
                      <a:pPr algn="ctr">
                        <a:lnSpc>
                          <a:spcPct val="150000"/>
                        </a:lnSpc>
                        <a:spcAft>
                          <a:spcPts val="0"/>
                        </a:spcAft>
                      </a:pPr>
                      <a:r>
                        <a:rPr lang="es-EC" sz="1400" dirty="0">
                          <a:effectLst/>
                        </a:rPr>
                        <a:t>Los sensores inductivos distinguen únicamente materiales metálicos ferromagnéticos.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760" marR="79760" marT="0" marB="0"/>
                </a:tc>
              </a:tr>
              <a:tr h="603738">
                <a:tc>
                  <a:txBody>
                    <a:bodyPr/>
                    <a:lstStyle/>
                    <a:p>
                      <a:pPr algn="ctr">
                        <a:lnSpc>
                          <a:spcPct val="150000"/>
                        </a:lnSpc>
                        <a:spcAft>
                          <a:spcPts val="0"/>
                        </a:spcAft>
                      </a:pPr>
                      <a:r>
                        <a:rPr lang="es-EC" sz="1400" dirty="0">
                          <a:effectLst/>
                        </a:rPr>
                        <a:t>Sensado entre 2 y 6 [mm]</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760" marR="79760" marT="0" marB="0"/>
                </a:tc>
                <a:tc>
                  <a:txBody>
                    <a:bodyPr/>
                    <a:lstStyle/>
                    <a:p>
                      <a:pPr algn="ctr">
                        <a:lnSpc>
                          <a:spcPct val="150000"/>
                        </a:lnSpc>
                        <a:spcAft>
                          <a:spcPts val="0"/>
                        </a:spcAft>
                      </a:pPr>
                      <a:r>
                        <a:rPr lang="es-EC" sz="1400" dirty="0">
                          <a:effectLst/>
                        </a:rPr>
                        <a:t>Los sensores inductivos pueden detectar objetos a distancias cortas.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760" marR="79760" marT="0" marB="0"/>
                </a:tc>
              </a:tr>
              <a:tr h="1241815">
                <a:tc>
                  <a:txBody>
                    <a:bodyPr/>
                    <a:lstStyle/>
                    <a:p>
                      <a:pPr algn="ctr">
                        <a:lnSpc>
                          <a:spcPct val="150000"/>
                        </a:lnSpc>
                        <a:spcAft>
                          <a:spcPts val="0"/>
                        </a:spcAft>
                      </a:pPr>
                      <a:r>
                        <a:rPr lang="es-EC" sz="1400" dirty="0">
                          <a:effectLst/>
                        </a:rPr>
                        <a:t>No falsa señal por estructura metálica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760" marR="79760" marT="0" marB="0"/>
                </a:tc>
                <a:tc>
                  <a:txBody>
                    <a:bodyPr/>
                    <a:lstStyle/>
                    <a:p>
                      <a:pPr algn="ctr">
                        <a:lnSpc>
                          <a:spcPct val="150000"/>
                        </a:lnSpc>
                        <a:spcAft>
                          <a:spcPts val="0"/>
                        </a:spcAft>
                      </a:pPr>
                      <a:r>
                        <a:rPr lang="es-EC" sz="1400" dirty="0">
                          <a:effectLst/>
                        </a:rPr>
                        <a:t>Un sensor inductivo rasante detecta objetos únicamente en su frente. No detecta objetos a los lados del mismo ya que esta encapsulado.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760" marR="79760" marT="0" marB="0"/>
                </a:tc>
              </a:tr>
              <a:tr h="284699">
                <a:tc>
                  <a:txBody>
                    <a:bodyPr/>
                    <a:lstStyle/>
                    <a:p>
                      <a:pPr algn="ctr">
                        <a:lnSpc>
                          <a:spcPct val="150000"/>
                        </a:lnSpc>
                        <a:spcAft>
                          <a:spcPts val="0"/>
                        </a:spcAft>
                      </a:pPr>
                      <a:r>
                        <a:rPr lang="es-EC" sz="1400" dirty="0">
                          <a:effectLst/>
                        </a:rPr>
                        <a:t>Costo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760" marR="79760" marT="0" marB="0"/>
                </a:tc>
                <a:tc>
                  <a:txBody>
                    <a:bodyPr/>
                    <a:lstStyle/>
                    <a:p>
                      <a:pPr algn="ctr">
                        <a:lnSpc>
                          <a:spcPct val="150000"/>
                        </a:lnSpc>
                        <a:spcAft>
                          <a:spcPts val="0"/>
                        </a:spcAft>
                      </a:pPr>
                      <a:r>
                        <a:rPr lang="es-EC" sz="1400" dirty="0">
                          <a:effectLst/>
                        </a:rPr>
                        <a:t>Sensor de bajo costo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760" marR="79760" marT="0" marB="0"/>
                </a:tc>
              </a:tr>
            </a:tbl>
          </a:graphicData>
        </a:graphic>
      </p:graphicFrame>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8611001" y="2664235"/>
            <a:ext cx="2203019" cy="2358526"/>
          </a:xfrm>
          <a:prstGeom prst="rect">
            <a:avLst/>
          </a:prstGeom>
        </p:spPr>
      </p:pic>
    </p:spTree>
    <p:extLst>
      <p:ext uri="{BB962C8B-B14F-4D97-AF65-F5344CB8AC3E}">
        <p14:creationId xmlns:p14="http://schemas.microsoft.com/office/powerpoint/2010/main" val="2326826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Objetivos</a:t>
            </a:r>
            <a:endParaRPr lang="es-MX" dirty="0"/>
          </a:p>
        </p:txBody>
      </p:sp>
      <p:sp>
        <p:nvSpPr>
          <p:cNvPr id="4" name="Marcador de texto 3"/>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81291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Sensores </a:t>
            </a:r>
            <a:r>
              <a:rPr lang="es-MX" dirty="0" smtClean="0"/>
              <a:t>de color</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1536147799"/>
              </p:ext>
            </p:extLst>
          </p:nvPr>
        </p:nvGraphicFramePr>
        <p:xfrm>
          <a:off x="1097280" y="2006528"/>
          <a:ext cx="6169918" cy="3914296"/>
        </p:xfrm>
        <a:graphic>
          <a:graphicData uri="http://schemas.openxmlformats.org/drawingml/2006/table">
            <a:tbl>
              <a:tblPr firstRow="1" firstCol="1" bandRow="1">
                <a:tableStyleId>{5C22544A-7EE6-4342-B048-85BDC9FD1C3A}</a:tableStyleId>
              </a:tblPr>
              <a:tblGrid>
                <a:gridCol w="2087315"/>
                <a:gridCol w="4082603"/>
              </a:tblGrid>
              <a:tr h="287733">
                <a:tc gridSpan="2">
                  <a:txBody>
                    <a:bodyPr/>
                    <a:lstStyle/>
                    <a:p>
                      <a:pPr algn="ctr">
                        <a:lnSpc>
                          <a:spcPct val="150000"/>
                        </a:lnSpc>
                        <a:spcAft>
                          <a:spcPts val="0"/>
                        </a:spcAft>
                      </a:pPr>
                      <a:r>
                        <a:rPr lang="es-EC" sz="1300" dirty="0">
                          <a:effectLst/>
                        </a:rPr>
                        <a:t>Características sensor de registro</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933" marR="71933" marT="0" marB="0"/>
                </a:tc>
                <a:tc hMerge="1">
                  <a:txBody>
                    <a:bodyPr/>
                    <a:lstStyle/>
                    <a:p>
                      <a:endParaRPr lang="es-MX"/>
                    </a:p>
                  </a:txBody>
                  <a:tcPr/>
                </a:tc>
              </a:tr>
              <a:tr h="287733">
                <a:tc>
                  <a:txBody>
                    <a:bodyPr/>
                    <a:lstStyle/>
                    <a:p>
                      <a:pPr algn="ctr">
                        <a:lnSpc>
                          <a:spcPct val="150000"/>
                        </a:lnSpc>
                        <a:spcAft>
                          <a:spcPts val="0"/>
                        </a:spcAft>
                      </a:pPr>
                      <a:r>
                        <a:rPr lang="es-EC" sz="1300" dirty="0">
                          <a:effectLst/>
                        </a:rPr>
                        <a:t>Necesidades</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933" marR="71933" marT="0" marB="0" anchor="ctr"/>
                </a:tc>
                <a:tc>
                  <a:txBody>
                    <a:bodyPr/>
                    <a:lstStyle/>
                    <a:p>
                      <a:pPr algn="ctr">
                        <a:lnSpc>
                          <a:spcPct val="150000"/>
                        </a:lnSpc>
                        <a:spcAft>
                          <a:spcPts val="0"/>
                        </a:spcAft>
                      </a:pPr>
                      <a:r>
                        <a:rPr lang="es-EC" sz="1300" dirty="0">
                          <a:effectLst/>
                        </a:rPr>
                        <a:t>Características sensor de color</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933" marR="71933" marT="0" marB="0"/>
                </a:tc>
              </a:tr>
              <a:tr h="1018075">
                <a:tc>
                  <a:txBody>
                    <a:bodyPr/>
                    <a:lstStyle/>
                    <a:p>
                      <a:pPr algn="ctr">
                        <a:lnSpc>
                          <a:spcPct val="150000"/>
                        </a:lnSpc>
                        <a:spcAft>
                          <a:spcPts val="0"/>
                        </a:spcAft>
                      </a:pPr>
                      <a:r>
                        <a:rPr lang="es-EC" sz="1300" dirty="0">
                          <a:effectLst/>
                        </a:rPr>
                        <a:t>Dos colores</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933" marR="71933" marT="0" marB="0"/>
                </a:tc>
                <a:tc>
                  <a:txBody>
                    <a:bodyPr/>
                    <a:lstStyle/>
                    <a:p>
                      <a:pPr algn="ctr">
                        <a:lnSpc>
                          <a:spcPct val="150000"/>
                        </a:lnSpc>
                        <a:spcAft>
                          <a:spcPts val="0"/>
                        </a:spcAft>
                      </a:pPr>
                      <a:r>
                        <a:rPr lang="es-EC" sz="1300" dirty="0">
                          <a:effectLst/>
                        </a:rPr>
                        <a:t>Un sensor de color puede distinguir si el elemento es o no del color enseñado. Si son dos colores en el sistema no hace falta un sensor por color.</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933" marR="71933" marT="0" marB="0"/>
                </a:tc>
              </a:tr>
              <a:tr h="575465">
                <a:tc>
                  <a:txBody>
                    <a:bodyPr/>
                    <a:lstStyle/>
                    <a:p>
                      <a:pPr algn="ctr">
                        <a:lnSpc>
                          <a:spcPct val="150000"/>
                        </a:lnSpc>
                        <a:spcAft>
                          <a:spcPts val="0"/>
                        </a:spcAft>
                      </a:pPr>
                      <a:r>
                        <a:rPr lang="es-EC" sz="1300" dirty="0">
                          <a:effectLst/>
                        </a:rPr>
                        <a:t>Sensado entre 2 y 6 [mm]</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933" marR="71933" marT="0" marB="0"/>
                </a:tc>
                <a:tc>
                  <a:txBody>
                    <a:bodyPr/>
                    <a:lstStyle/>
                    <a:p>
                      <a:pPr algn="ctr">
                        <a:lnSpc>
                          <a:spcPct val="150000"/>
                        </a:lnSpc>
                        <a:spcAft>
                          <a:spcPts val="0"/>
                        </a:spcAft>
                      </a:pPr>
                      <a:r>
                        <a:rPr lang="es-EC" sz="1300" dirty="0">
                          <a:effectLst/>
                        </a:rPr>
                        <a:t>Este sensor mide hasta a 12.5 [mm] del objeto.</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933" marR="71933" marT="0" marB="0"/>
                </a:tc>
              </a:tr>
              <a:tr h="1150931">
                <a:tc>
                  <a:txBody>
                    <a:bodyPr/>
                    <a:lstStyle/>
                    <a:p>
                      <a:pPr algn="ctr">
                        <a:lnSpc>
                          <a:spcPct val="150000"/>
                        </a:lnSpc>
                        <a:spcAft>
                          <a:spcPts val="0"/>
                        </a:spcAft>
                      </a:pPr>
                      <a:r>
                        <a:rPr lang="es-EC" sz="1300" dirty="0">
                          <a:effectLst/>
                        </a:rPr>
                        <a:t>No falsa señal por iluminación</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933" marR="71933" marT="0" marB="0"/>
                </a:tc>
                <a:tc>
                  <a:txBody>
                    <a:bodyPr/>
                    <a:lstStyle/>
                    <a:p>
                      <a:pPr algn="ctr">
                        <a:lnSpc>
                          <a:spcPct val="150000"/>
                        </a:lnSpc>
                        <a:spcAft>
                          <a:spcPts val="0"/>
                        </a:spcAft>
                      </a:pPr>
                      <a:r>
                        <a:rPr lang="es-EC" sz="1300" dirty="0">
                          <a:effectLst/>
                        </a:rPr>
                        <a:t>El sensor de color mide la cantidad de luz roja, verde y azul reflejada de un objeto proveniente de una fuente de luz propia del equipo. </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933" marR="71933" marT="0" marB="0"/>
                </a:tc>
              </a:tr>
              <a:tr h="575465">
                <a:tc>
                  <a:txBody>
                    <a:bodyPr/>
                    <a:lstStyle/>
                    <a:p>
                      <a:pPr algn="ctr">
                        <a:lnSpc>
                          <a:spcPct val="150000"/>
                        </a:lnSpc>
                        <a:spcAft>
                          <a:spcPts val="0"/>
                        </a:spcAft>
                      </a:pPr>
                      <a:r>
                        <a:rPr lang="es-EC" sz="1300" dirty="0">
                          <a:effectLst/>
                        </a:rPr>
                        <a:t>Configuración</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933" marR="71933" marT="0" marB="0"/>
                </a:tc>
                <a:tc>
                  <a:txBody>
                    <a:bodyPr/>
                    <a:lstStyle/>
                    <a:p>
                      <a:pPr algn="ctr">
                        <a:lnSpc>
                          <a:spcPct val="150000"/>
                        </a:lnSpc>
                        <a:spcAft>
                          <a:spcPts val="0"/>
                        </a:spcAft>
                      </a:pPr>
                      <a:r>
                        <a:rPr lang="es-EC" sz="1300" dirty="0">
                          <a:effectLst/>
                        </a:rPr>
                        <a:t>Simple desde botón de aprendizaje en el sensor.</a:t>
                      </a:r>
                      <a:endParaRPr lang="es-MX" sz="1300" dirty="0">
                        <a:effectLst/>
                        <a:latin typeface="Arial" panose="020B0604020202020204" pitchFamily="34" charset="0"/>
                        <a:ea typeface="Calibri" panose="020F0502020204030204" pitchFamily="34" charset="0"/>
                        <a:cs typeface="Times New Roman" panose="02020603050405020304" pitchFamily="18" charset="0"/>
                      </a:endParaRPr>
                    </a:p>
                  </a:txBody>
                  <a:tcPr marL="71933" marR="71933" marT="0" marB="0"/>
                </a:tc>
              </a:tr>
            </a:tbl>
          </a:graphicData>
        </a:graphic>
      </p:graphicFrame>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8988792" y="2508401"/>
            <a:ext cx="1340064" cy="2842471"/>
          </a:xfrm>
          <a:prstGeom prst="rect">
            <a:avLst/>
          </a:prstGeom>
        </p:spPr>
      </p:pic>
    </p:spTree>
    <p:extLst>
      <p:ext uri="{BB962C8B-B14F-4D97-AF65-F5344CB8AC3E}">
        <p14:creationId xmlns:p14="http://schemas.microsoft.com/office/powerpoint/2010/main" val="4293031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Controladores Servomotor</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4130307245"/>
              </p:ext>
            </p:extLst>
          </p:nvPr>
        </p:nvGraphicFramePr>
        <p:xfrm>
          <a:off x="1390918" y="1928580"/>
          <a:ext cx="6255598" cy="4160520"/>
        </p:xfrm>
        <a:graphic>
          <a:graphicData uri="http://schemas.openxmlformats.org/drawingml/2006/table">
            <a:tbl>
              <a:tblPr firstRow="1" firstCol="1" bandRow="1">
                <a:tableStyleId>{5C22544A-7EE6-4342-B048-85BDC9FD1C3A}</a:tableStyleId>
              </a:tblPr>
              <a:tblGrid>
                <a:gridCol w="3127799"/>
                <a:gridCol w="3127799"/>
              </a:tblGrid>
              <a:tr h="316344">
                <a:tc>
                  <a:txBody>
                    <a:bodyPr/>
                    <a:lstStyle/>
                    <a:p>
                      <a:pPr algn="ctr">
                        <a:lnSpc>
                          <a:spcPct val="150000"/>
                        </a:lnSpc>
                        <a:spcAft>
                          <a:spcPts val="0"/>
                        </a:spcAft>
                      </a:pPr>
                      <a:r>
                        <a:rPr lang="es-EC" sz="1400" dirty="0">
                          <a:effectLst/>
                        </a:rPr>
                        <a:t>Modelo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c>
                  <a:txBody>
                    <a:bodyPr/>
                    <a:lstStyle/>
                    <a:p>
                      <a:pPr algn="ctr">
                        <a:lnSpc>
                          <a:spcPct val="150000"/>
                        </a:lnSpc>
                        <a:spcAft>
                          <a:spcPts val="0"/>
                        </a:spcAft>
                      </a:pPr>
                      <a:r>
                        <a:rPr lang="es-EC" sz="1400" dirty="0">
                          <a:effectLst/>
                        </a:rPr>
                        <a:t>CMMP-AS-C2-3A-M3</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r>
              <a:tr h="316344">
                <a:tc>
                  <a:txBody>
                    <a:bodyPr/>
                    <a:lstStyle/>
                    <a:p>
                      <a:pPr algn="ctr">
                        <a:lnSpc>
                          <a:spcPct val="150000"/>
                        </a:lnSpc>
                        <a:spcAft>
                          <a:spcPts val="0"/>
                        </a:spcAft>
                      </a:pPr>
                      <a:r>
                        <a:rPr lang="es-EC" sz="1400" dirty="0">
                          <a:effectLst/>
                        </a:rPr>
                        <a:t>Frecuencia de salida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c>
                  <a:txBody>
                    <a:bodyPr/>
                    <a:lstStyle/>
                    <a:p>
                      <a:pPr algn="ctr">
                        <a:lnSpc>
                          <a:spcPct val="150000"/>
                        </a:lnSpc>
                        <a:spcAft>
                          <a:spcPts val="0"/>
                        </a:spcAft>
                      </a:pPr>
                      <a:r>
                        <a:rPr lang="es-EC" sz="1400" dirty="0">
                          <a:effectLst/>
                        </a:rPr>
                        <a:t>0 … 1000 [Hz]</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r>
              <a:tr h="316344">
                <a:tc>
                  <a:txBody>
                    <a:bodyPr/>
                    <a:lstStyle/>
                    <a:p>
                      <a:pPr algn="ctr">
                        <a:lnSpc>
                          <a:spcPct val="150000"/>
                        </a:lnSpc>
                        <a:spcAft>
                          <a:spcPts val="0"/>
                        </a:spcAft>
                      </a:pPr>
                      <a:r>
                        <a:rPr lang="es-EC" sz="1400" dirty="0">
                          <a:effectLst/>
                        </a:rPr>
                        <a:t>Tensión de salida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c>
                  <a:txBody>
                    <a:bodyPr/>
                    <a:lstStyle/>
                    <a:p>
                      <a:pPr algn="ctr">
                        <a:lnSpc>
                          <a:spcPct val="150000"/>
                        </a:lnSpc>
                        <a:spcAft>
                          <a:spcPts val="0"/>
                        </a:spcAft>
                      </a:pPr>
                      <a:r>
                        <a:rPr lang="es-EC" sz="1400" dirty="0">
                          <a:effectLst/>
                        </a:rPr>
                        <a:t>3 x 270 [VAC]</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r>
              <a:tr h="316344">
                <a:tc>
                  <a:txBody>
                    <a:bodyPr/>
                    <a:lstStyle/>
                    <a:p>
                      <a:pPr algn="ctr">
                        <a:lnSpc>
                          <a:spcPct val="150000"/>
                        </a:lnSpc>
                        <a:spcAft>
                          <a:spcPts val="0"/>
                        </a:spcAft>
                      </a:pPr>
                      <a:r>
                        <a:rPr lang="es-EC" sz="1400" dirty="0">
                          <a:effectLst/>
                        </a:rPr>
                        <a:t>Resistencia de frenado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c>
                  <a:txBody>
                    <a:bodyPr/>
                    <a:lstStyle/>
                    <a:p>
                      <a:pPr algn="ctr">
                        <a:lnSpc>
                          <a:spcPct val="150000"/>
                        </a:lnSpc>
                        <a:spcAft>
                          <a:spcPts val="0"/>
                        </a:spcAft>
                      </a:pPr>
                      <a:r>
                        <a:rPr lang="es-EC" sz="1400" dirty="0">
                          <a:effectLst/>
                        </a:rPr>
                        <a:t>60 [Ohm]</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r>
              <a:tr h="316344">
                <a:tc>
                  <a:txBody>
                    <a:bodyPr/>
                    <a:lstStyle/>
                    <a:p>
                      <a:pPr algn="ctr">
                        <a:lnSpc>
                          <a:spcPct val="150000"/>
                        </a:lnSpc>
                        <a:spcAft>
                          <a:spcPts val="0"/>
                        </a:spcAft>
                      </a:pPr>
                      <a:r>
                        <a:rPr lang="es-EC" sz="1400" dirty="0">
                          <a:effectLst/>
                        </a:rPr>
                        <a:t>Corriente de salida nominal</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c>
                  <a:txBody>
                    <a:bodyPr/>
                    <a:lstStyle/>
                    <a:p>
                      <a:pPr algn="ctr">
                        <a:lnSpc>
                          <a:spcPct val="150000"/>
                        </a:lnSpc>
                        <a:spcAft>
                          <a:spcPts val="0"/>
                        </a:spcAft>
                      </a:pPr>
                      <a:r>
                        <a:rPr lang="es-EC" sz="1400" dirty="0">
                          <a:effectLst/>
                        </a:rPr>
                        <a:t>2.5 [A]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r>
              <a:tr h="316344">
                <a:tc>
                  <a:txBody>
                    <a:bodyPr/>
                    <a:lstStyle/>
                    <a:p>
                      <a:pPr algn="ctr">
                        <a:lnSpc>
                          <a:spcPct val="150000"/>
                        </a:lnSpc>
                        <a:spcAft>
                          <a:spcPts val="0"/>
                        </a:spcAft>
                      </a:pPr>
                      <a:r>
                        <a:rPr lang="es-EC" sz="1400" dirty="0">
                          <a:effectLst/>
                        </a:rPr>
                        <a:t>Potencia nominal</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c>
                  <a:txBody>
                    <a:bodyPr/>
                    <a:lstStyle/>
                    <a:p>
                      <a:pPr algn="ctr">
                        <a:lnSpc>
                          <a:spcPct val="150000"/>
                        </a:lnSpc>
                        <a:spcAft>
                          <a:spcPts val="0"/>
                        </a:spcAft>
                      </a:pPr>
                      <a:r>
                        <a:rPr lang="es-EC" sz="1400" dirty="0">
                          <a:effectLst/>
                        </a:rPr>
                        <a:t>500 [VA]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r>
              <a:tr h="316344">
                <a:tc>
                  <a:txBody>
                    <a:bodyPr/>
                    <a:lstStyle/>
                    <a:p>
                      <a:pPr algn="ctr">
                        <a:lnSpc>
                          <a:spcPct val="150000"/>
                        </a:lnSpc>
                        <a:spcAft>
                          <a:spcPts val="0"/>
                        </a:spcAft>
                      </a:pPr>
                      <a:r>
                        <a:rPr lang="es-EC" sz="1400" dirty="0">
                          <a:effectLst/>
                        </a:rPr>
                        <a:t>Tensión DC, alimentación lógica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c>
                  <a:txBody>
                    <a:bodyPr/>
                    <a:lstStyle/>
                    <a:p>
                      <a:pPr algn="ctr">
                        <a:lnSpc>
                          <a:spcPct val="150000"/>
                        </a:lnSpc>
                        <a:spcAft>
                          <a:spcPts val="0"/>
                        </a:spcAft>
                      </a:pPr>
                      <a:r>
                        <a:rPr lang="es-EC" sz="1400" dirty="0">
                          <a:effectLst/>
                        </a:rPr>
                        <a:t>24 [VDC]</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r>
              <a:tr h="632688">
                <a:tc>
                  <a:txBody>
                    <a:bodyPr/>
                    <a:lstStyle/>
                    <a:p>
                      <a:pPr algn="ctr">
                        <a:lnSpc>
                          <a:spcPct val="150000"/>
                        </a:lnSpc>
                        <a:spcAft>
                          <a:spcPts val="0"/>
                        </a:spcAft>
                      </a:pPr>
                      <a:r>
                        <a:rPr lang="es-EC" sz="1400" dirty="0">
                          <a:effectLst/>
                        </a:rPr>
                        <a:t>Interfaz de configuración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c>
                  <a:txBody>
                    <a:bodyPr/>
                    <a:lstStyle/>
                    <a:p>
                      <a:pPr algn="ctr">
                        <a:lnSpc>
                          <a:spcPct val="150000"/>
                        </a:lnSpc>
                        <a:spcAft>
                          <a:spcPts val="0"/>
                        </a:spcAft>
                      </a:pPr>
                      <a:r>
                        <a:rPr lang="es-EC" sz="1400" dirty="0">
                          <a:effectLst/>
                        </a:rPr>
                        <a:t>USB</a:t>
                      </a:r>
                      <a:endParaRPr lang="es-MX" sz="1400" dirty="0">
                        <a:effectLst/>
                      </a:endParaRPr>
                    </a:p>
                    <a:p>
                      <a:pPr algn="ctr">
                        <a:lnSpc>
                          <a:spcPct val="150000"/>
                        </a:lnSpc>
                        <a:spcAft>
                          <a:spcPts val="0"/>
                        </a:spcAft>
                      </a:pPr>
                      <a:r>
                        <a:rPr lang="es-EC" sz="1400" dirty="0">
                          <a:effectLst/>
                        </a:rPr>
                        <a:t>Ethernet</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r>
              <a:tr h="316344">
                <a:tc>
                  <a:txBody>
                    <a:bodyPr/>
                    <a:lstStyle/>
                    <a:p>
                      <a:pPr algn="ctr">
                        <a:lnSpc>
                          <a:spcPct val="150000"/>
                        </a:lnSpc>
                        <a:spcAft>
                          <a:spcPts val="0"/>
                        </a:spcAft>
                      </a:pPr>
                      <a:r>
                        <a:rPr lang="es-EC" sz="1400" dirty="0">
                          <a:effectLst/>
                        </a:rPr>
                        <a:t>Interfaces bus de campo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c>
                  <a:txBody>
                    <a:bodyPr/>
                    <a:lstStyle/>
                    <a:p>
                      <a:pPr algn="ctr">
                        <a:lnSpc>
                          <a:spcPct val="150000"/>
                        </a:lnSpc>
                        <a:spcAft>
                          <a:spcPts val="0"/>
                        </a:spcAft>
                      </a:pPr>
                      <a:r>
                        <a:rPr lang="es-EC" sz="1400" dirty="0">
                          <a:effectLst/>
                        </a:rPr>
                        <a:t>CANopen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r>
              <a:tr h="316344">
                <a:tc>
                  <a:txBody>
                    <a:bodyPr/>
                    <a:lstStyle/>
                    <a:p>
                      <a:pPr algn="ctr">
                        <a:lnSpc>
                          <a:spcPct val="150000"/>
                        </a:lnSpc>
                        <a:spcAft>
                          <a:spcPts val="0"/>
                        </a:spcAft>
                      </a:pPr>
                      <a:r>
                        <a:rPr lang="es-EC" sz="1400" dirty="0">
                          <a:effectLst/>
                        </a:rPr>
                        <a:t>Velocidad de transmisión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c>
                  <a:txBody>
                    <a:bodyPr/>
                    <a:lstStyle/>
                    <a:p>
                      <a:pPr algn="ctr">
                        <a:lnSpc>
                          <a:spcPct val="150000"/>
                        </a:lnSpc>
                        <a:spcAft>
                          <a:spcPts val="0"/>
                        </a:spcAft>
                      </a:pPr>
                      <a:r>
                        <a:rPr lang="es-EC" sz="1400" dirty="0">
                          <a:effectLst/>
                        </a:rPr>
                        <a:t>1 [Mbits/s]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r>
              <a:tr h="316344">
                <a:tc>
                  <a:txBody>
                    <a:bodyPr/>
                    <a:lstStyle/>
                    <a:p>
                      <a:pPr algn="ctr">
                        <a:lnSpc>
                          <a:spcPct val="150000"/>
                        </a:lnSpc>
                        <a:spcAft>
                          <a:spcPts val="0"/>
                        </a:spcAft>
                      </a:pPr>
                      <a:r>
                        <a:rPr lang="es-EC" sz="1400" dirty="0">
                          <a:effectLst/>
                        </a:rPr>
                        <a:t>Función de seguridad</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c>
                  <a:txBody>
                    <a:bodyPr/>
                    <a:lstStyle/>
                    <a:p>
                      <a:pPr algn="ctr">
                        <a:lnSpc>
                          <a:spcPct val="150000"/>
                        </a:lnSpc>
                        <a:spcAft>
                          <a:spcPts val="0"/>
                        </a:spcAft>
                      </a:pPr>
                      <a:r>
                        <a:rPr lang="es-EC" sz="1400" dirty="0">
                          <a:effectLst/>
                        </a:rPr>
                        <a:t>Safe Torque OFF</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r>
              <a:tr h="316344">
                <a:tc>
                  <a:txBody>
                    <a:bodyPr/>
                    <a:lstStyle/>
                    <a:p>
                      <a:pPr algn="ctr">
                        <a:lnSpc>
                          <a:spcPct val="150000"/>
                        </a:lnSpc>
                        <a:spcAft>
                          <a:spcPts val="0"/>
                        </a:spcAft>
                      </a:pPr>
                      <a:r>
                        <a:rPr lang="es-EC" sz="1400" dirty="0">
                          <a:effectLst/>
                        </a:rPr>
                        <a:t>Nivel de seguridad</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c>
                  <a:txBody>
                    <a:bodyPr/>
                    <a:lstStyle/>
                    <a:p>
                      <a:pPr algn="ctr">
                        <a:lnSpc>
                          <a:spcPct val="150000"/>
                        </a:lnSpc>
                        <a:spcAft>
                          <a:spcPts val="0"/>
                        </a:spcAft>
                      </a:pPr>
                      <a:r>
                        <a:rPr lang="es-EC" sz="1400" dirty="0">
                          <a:effectLst/>
                        </a:rPr>
                        <a:t>SIL 3</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9074" marR="79074" marT="0" marB="0"/>
                </a:tc>
              </a:tr>
            </a:tbl>
          </a:graphicData>
        </a:graphic>
      </p:graphicFrame>
      <p:pic>
        <p:nvPicPr>
          <p:cNvPr id="17409" name="Imagen 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6232" y="2451569"/>
            <a:ext cx="1872021" cy="304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322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PLC</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169624123"/>
              </p:ext>
            </p:extLst>
          </p:nvPr>
        </p:nvGraphicFramePr>
        <p:xfrm>
          <a:off x="998381" y="1845943"/>
          <a:ext cx="7630464" cy="3885155"/>
        </p:xfrm>
        <a:graphic>
          <a:graphicData uri="http://schemas.openxmlformats.org/drawingml/2006/table">
            <a:tbl>
              <a:tblPr firstRow="1" firstCol="1" bandRow="1">
                <a:tableStyleId>{5C22544A-7EE6-4342-B048-85BDC9FD1C3A}</a:tableStyleId>
              </a:tblPr>
              <a:tblGrid>
                <a:gridCol w="2432020"/>
                <a:gridCol w="5198444"/>
              </a:tblGrid>
              <a:tr h="323763">
                <a:tc>
                  <a:txBody>
                    <a:bodyPr/>
                    <a:lstStyle/>
                    <a:p>
                      <a:pPr algn="ctr">
                        <a:lnSpc>
                          <a:spcPct val="150000"/>
                        </a:lnSpc>
                        <a:spcAft>
                          <a:spcPts val="0"/>
                        </a:spcAft>
                      </a:pPr>
                      <a:r>
                        <a:rPr lang="es-EC" sz="1400" dirty="0">
                          <a:effectLst/>
                        </a:rPr>
                        <a:t>Modelo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c>
                  <a:txBody>
                    <a:bodyPr/>
                    <a:lstStyle/>
                    <a:p>
                      <a:pPr algn="ctr">
                        <a:lnSpc>
                          <a:spcPct val="150000"/>
                        </a:lnSpc>
                        <a:spcAft>
                          <a:spcPts val="0"/>
                        </a:spcAft>
                      </a:pPr>
                      <a:r>
                        <a:rPr lang="es-EC" sz="1400" dirty="0">
                          <a:effectLst/>
                        </a:rPr>
                        <a:t>CECX-X-M1</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r>
              <a:tr h="323763">
                <a:tc>
                  <a:txBody>
                    <a:bodyPr/>
                    <a:lstStyle/>
                    <a:p>
                      <a:pPr algn="ctr">
                        <a:lnSpc>
                          <a:spcPct val="150000"/>
                        </a:lnSpc>
                        <a:spcAft>
                          <a:spcPts val="0"/>
                        </a:spcAft>
                      </a:pPr>
                      <a:r>
                        <a:rPr lang="es-EC" sz="1400" dirty="0">
                          <a:effectLst/>
                        </a:rPr>
                        <a:t>Tensión de funcionamiento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c>
                  <a:txBody>
                    <a:bodyPr/>
                    <a:lstStyle/>
                    <a:p>
                      <a:pPr algn="ctr">
                        <a:lnSpc>
                          <a:spcPct val="150000"/>
                        </a:lnSpc>
                        <a:spcAft>
                          <a:spcPts val="0"/>
                        </a:spcAft>
                      </a:pPr>
                      <a:r>
                        <a:rPr lang="es-EC" sz="1400" dirty="0">
                          <a:effectLst/>
                        </a:rPr>
                        <a:t>19,2 … 30 [VDC]</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r>
              <a:tr h="323763">
                <a:tc>
                  <a:txBody>
                    <a:bodyPr/>
                    <a:lstStyle/>
                    <a:p>
                      <a:pPr algn="ctr">
                        <a:lnSpc>
                          <a:spcPct val="150000"/>
                        </a:lnSpc>
                        <a:spcAft>
                          <a:spcPts val="0"/>
                        </a:spcAft>
                      </a:pPr>
                      <a:r>
                        <a:rPr lang="es-EC" sz="1400" dirty="0">
                          <a:effectLst/>
                        </a:rPr>
                        <a:t>Consumo máximo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c>
                  <a:txBody>
                    <a:bodyPr/>
                    <a:lstStyle/>
                    <a:p>
                      <a:pPr algn="ctr">
                        <a:lnSpc>
                          <a:spcPct val="150000"/>
                        </a:lnSpc>
                        <a:spcAft>
                          <a:spcPts val="0"/>
                        </a:spcAft>
                      </a:pPr>
                      <a:r>
                        <a:rPr lang="es-EC" sz="1400" dirty="0">
                          <a:effectLst/>
                        </a:rPr>
                        <a:t>69 [W]</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r>
              <a:tr h="323763">
                <a:tc>
                  <a:txBody>
                    <a:bodyPr/>
                    <a:lstStyle/>
                    <a:p>
                      <a:pPr algn="ctr">
                        <a:lnSpc>
                          <a:spcPct val="150000"/>
                        </a:lnSpc>
                        <a:spcAft>
                          <a:spcPts val="0"/>
                        </a:spcAft>
                      </a:pPr>
                      <a:r>
                        <a:rPr lang="es-EC" sz="1400" dirty="0">
                          <a:effectLst/>
                        </a:rPr>
                        <a:t>Velocidad de procesador</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c>
                  <a:txBody>
                    <a:bodyPr/>
                    <a:lstStyle/>
                    <a:p>
                      <a:pPr algn="ctr">
                        <a:lnSpc>
                          <a:spcPct val="150000"/>
                        </a:lnSpc>
                        <a:spcAft>
                          <a:spcPts val="0"/>
                        </a:spcAft>
                      </a:pPr>
                      <a:r>
                        <a:rPr lang="es-EC" sz="1400" dirty="0">
                          <a:effectLst/>
                        </a:rPr>
                        <a:t>400 [MHz]</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r>
              <a:tr h="323763">
                <a:tc>
                  <a:txBody>
                    <a:bodyPr/>
                    <a:lstStyle/>
                    <a:p>
                      <a:pPr algn="ctr">
                        <a:lnSpc>
                          <a:spcPct val="150000"/>
                        </a:lnSpc>
                        <a:spcAft>
                          <a:spcPts val="0"/>
                        </a:spcAft>
                      </a:pPr>
                      <a:r>
                        <a:rPr lang="es-EC" sz="1400" dirty="0">
                          <a:effectLst/>
                        </a:rPr>
                        <a:t>Software de programación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c>
                  <a:txBody>
                    <a:bodyPr/>
                    <a:lstStyle/>
                    <a:p>
                      <a:pPr algn="ctr">
                        <a:lnSpc>
                          <a:spcPct val="150000"/>
                        </a:lnSpc>
                        <a:spcAft>
                          <a:spcPts val="0"/>
                        </a:spcAft>
                      </a:pPr>
                      <a:r>
                        <a:rPr lang="es-EC" sz="1400" dirty="0">
                          <a:effectLst/>
                        </a:rPr>
                        <a:t>CoDeSys v2.3</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r>
              <a:tr h="1618814">
                <a:tc>
                  <a:txBody>
                    <a:bodyPr/>
                    <a:lstStyle/>
                    <a:p>
                      <a:pPr algn="ctr">
                        <a:lnSpc>
                          <a:spcPct val="150000"/>
                        </a:lnSpc>
                        <a:spcAft>
                          <a:spcPts val="0"/>
                        </a:spcAft>
                      </a:pPr>
                      <a:r>
                        <a:rPr lang="es-EC" sz="1400" dirty="0">
                          <a:effectLst/>
                        </a:rPr>
                        <a:t>Lenguajes de programación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c>
                  <a:txBody>
                    <a:bodyPr/>
                    <a:lstStyle/>
                    <a:p>
                      <a:pPr algn="ctr">
                        <a:lnSpc>
                          <a:spcPct val="150000"/>
                        </a:lnSpc>
                        <a:spcAft>
                          <a:spcPts val="0"/>
                        </a:spcAft>
                      </a:pPr>
                      <a:r>
                        <a:rPr lang="es-EC" sz="1400" dirty="0">
                          <a:effectLst/>
                        </a:rPr>
                        <a:t>Diagrama de escalera (LD)</a:t>
                      </a:r>
                      <a:endParaRPr lang="es-MX" sz="1400" dirty="0">
                        <a:effectLst/>
                      </a:endParaRPr>
                    </a:p>
                    <a:p>
                      <a:pPr algn="ctr">
                        <a:lnSpc>
                          <a:spcPct val="150000"/>
                        </a:lnSpc>
                        <a:spcAft>
                          <a:spcPts val="0"/>
                        </a:spcAft>
                      </a:pPr>
                      <a:r>
                        <a:rPr lang="es-EC" sz="1400" dirty="0">
                          <a:effectLst/>
                        </a:rPr>
                        <a:t>Lista de instrucciones (IL)</a:t>
                      </a:r>
                      <a:endParaRPr lang="es-MX" sz="1400" dirty="0">
                        <a:effectLst/>
                      </a:endParaRPr>
                    </a:p>
                    <a:p>
                      <a:pPr algn="ctr">
                        <a:lnSpc>
                          <a:spcPct val="150000"/>
                        </a:lnSpc>
                        <a:spcAft>
                          <a:spcPts val="0"/>
                        </a:spcAft>
                      </a:pPr>
                      <a:r>
                        <a:rPr lang="es-EC" sz="1400" dirty="0">
                          <a:effectLst/>
                        </a:rPr>
                        <a:t>Bloques de funciones (FB)</a:t>
                      </a:r>
                      <a:endParaRPr lang="es-MX" sz="1400" dirty="0">
                        <a:effectLst/>
                      </a:endParaRPr>
                    </a:p>
                    <a:p>
                      <a:pPr algn="ctr">
                        <a:lnSpc>
                          <a:spcPct val="150000"/>
                        </a:lnSpc>
                        <a:spcAft>
                          <a:spcPts val="0"/>
                        </a:spcAft>
                      </a:pPr>
                      <a:r>
                        <a:rPr lang="es-EC" sz="1400" dirty="0">
                          <a:effectLst/>
                        </a:rPr>
                        <a:t>Texto estructurado (ST)</a:t>
                      </a:r>
                      <a:endParaRPr lang="es-MX" sz="1400" dirty="0">
                        <a:effectLst/>
                      </a:endParaRPr>
                    </a:p>
                    <a:p>
                      <a:pPr algn="ctr">
                        <a:lnSpc>
                          <a:spcPct val="150000"/>
                        </a:lnSpc>
                        <a:spcAft>
                          <a:spcPts val="0"/>
                        </a:spcAft>
                      </a:pPr>
                      <a:r>
                        <a:rPr lang="es-EC" sz="1400" dirty="0">
                          <a:effectLst/>
                        </a:rPr>
                        <a:t>Diagrama secuencial de funciones (SFC)</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r>
              <a:tr h="323763">
                <a:tc>
                  <a:txBody>
                    <a:bodyPr/>
                    <a:lstStyle/>
                    <a:p>
                      <a:pPr algn="ctr">
                        <a:lnSpc>
                          <a:spcPct val="150000"/>
                        </a:lnSpc>
                        <a:spcAft>
                          <a:spcPts val="0"/>
                        </a:spcAft>
                      </a:pPr>
                      <a:r>
                        <a:rPr lang="es-EC" sz="1400" dirty="0">
                          <a:effectLst/>
                        </a:rPr>
                        <a:t>Interfaces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c>
                  <a:txBody>
                    <a:bodyPr/>
                    <a:lstStyle/>
                    <a:p>
                      <a:pPr algn="ctr">
                        <a:lnSpc>
                          <a:spcPct val="150000"/>
                        </a:lnSpc>
                        <a:spcAft>
                          <a:spcPts val="0"/>
                        </a:spcAft>
                      </a:pPr>
                      <a:r>
                        <a:rPr lang="en-US" sz="1400" dirty="0">
                          <a:effectLst/>
                        </a:rPr>
                        <a:t>Ethernet, CAN-Bus, RS-485-A, USB</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r>
              <a:tr h="323763">
                <a:tc>
                  <a:txBody>
                    <a:bodyPr/>
                    <a:lstStyle/>
                    <a:p>
                      <a:pPr algn="ctr">
                        <a:lnSpc>
                          <a:spcPct val="150000"/>
                        </a:lnSpc>
                        <a:spcAft>
                          <a:spcPts val="0"/>
                        </a:spcAft>
                      </a:pPr>
                      <a:r>
                        <a:rPr lang="es-EC" sz="1400" dirty="0">
                          <a:effectLst/>
                        </a:rPr>
                        <a:t>Nivel de protección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c>
                  <a:txBody>
                    <a:bodyPr/>
                    <a:lstStyle/>
                    <a:p>
                      <a:pPr algn="ctr">
                        <a:lnSpc>
                          <a:spcPct val="150000"/>
                        </a:lnSpc>
                        <a:spcAft>
                          <a:spcPts val="0"/>
                        </a:spcAft>
                      </a:pPr>
                      <a:r>
                        <a:rPr lang="es-EC" sz="1400" dirty="0">
                          <a:effectLst/>
                        </a:rPr>
                        <a:t>IP20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74184" marR="74184" marT="0" marB="0"/>
                </a:tc>
              </a:tr>
            </a:tbl>
          </a:graphicData>
        </a:graphic>
      </p:graphicFrame>
      <p:pic>
        <p:nvPicPr>
          <p:cNvPr id="7" name="Imagen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9034" y="2176528"/>
            <a:ext cx="2166646" cy="175784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a:blip r:embed="rId3" cstate="print">
            <a:extLst>
              <a:ext uri="{28A0092B-C50C-407E-A947-70E740481C1C}">
                <a14:useLocalDpi xmlns:a14="http://schemas.microsoft.com/office/drawing/2010/main" val="0"/>
              </a:ext>
            </a:extLst>
          </a:blip>
          <a:stretch>
            <a:fillRect/>
          </a:stretch>
        </p:blipFill>
        <p:spPr>
          <a:xfrm>
            <a:off x="9389732" y="4373542"/>
            <a:ext cx="1365250" cy="1171575"/>
          </a:xfrm>
          <a:prstGeom prst="rect">
            <a:avLst/>
          </a:prstGeom>
        </p:spPr>
      </p:pic>
    </p:spTree>
    <p:extLst>
      <p:ext uri="{BB962C8B-B14F-4D97-AF65-F5344CB8AC3E}">
        <p14:creationId xmlns:p14="http://schemas.microsoft.com/office/powerpoint/2010/main" val="3575571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Sistema de control</a:t>
            </a:r>
            <a:endParaRPr lang="es-MX" dirty="0"/>
          </a:p>
        </p:txBody>
      </p:sp>
      <p:sp>
        <p:nvSpPr>
          <p:cNvPr id="5" name="Marcador de texto 4"/>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68690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Conexión CAN Open</a:t>
            </a:r>
            <a:endParaRPr lang="es-MX"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2786428" y="1994937"/>
            <a:ext cx="6370450" cy="4060727"/>
          </a:xfrm>
          <a:prstGeom prst="rect">
            <a:avLst/>
          </a:prstGeom>
        </p:spPr>
      </p:pic>
    </p:spTree>
    <p:extLst>
      <p:ext uri="{BB962C8B-B14F-4D97-AF65-F5344CB8AC3E}">
        <p14:creationId xmlns:p14="http://schemas.microsoft.com/office/powerpoint/2010/main" val="1568377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Controlador CMMP-AS</a:t>
            </a:r>
            <a:endParaRPr lang="es-MX" dirty="0"/>
          </a:p>
        </p:txBody>
      </p:sp>
      <p:pic>
        <p:nvPicPr>
          <p:cNvPr id="9" name="Imagen 8"/>
          <p:cNvPicPr/>
          <p:nvPr/>
        </p:nvPicPr>
        <p:blipFill>
          <a:blip r:embed="rId2">
            <a:extLst>
              <a:ext uri="{28A0092B-C50C-407E-A947-70E740481C1C}">
                <a14:useLocalDpi xmlns:a14="http://schemas.microsoft.com/office/drawing/2010/main" val="0"/>
              </a:ext>
            </a:extLst>
          </a:blip>
          <a:stretch>
            <a:fillRect/>
          </a:stretch>
        </p:blipFill>
        <p:spPr>
          <a:xfrm>
            <a:off x="353095" y="2055531"/>
            <a:ext cx="4914364" cy="3391730"/>
          </a:xfrm>
          <a:prstGeom prst="rect">
            <a:avLst/>
          </a:prstGeom>
        </p:spPr>
      </p:pic>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5469657" y="1888104"/>
            <a:ext cx="4248755" cy="2251706"/>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tretch>
            <a:fillRect/>
          </a:stretch>
        </p:blipFill>
        <p:spPr>
          <a:xfrm>
            <a:off x="391732" y="3083187"/>
            <a:ext cx="1359370" cy="1749838"/>
          </a:xfrm>
          <a:prstGeom prst="rect">
            <a:avLst/>
          </a:prstGeom>
        </p:spPr>
      </p:pic>
      <p:pic>
        <p:nvPicPr>
          <p:cNvPr id="11" name="Imagen 10"/>
          <p:cNvPicPr/>
          <p:nvPr/>
        </p:nvPicPr>
        <p:blipFill>
          <a:blip r:embed="rId5" cstate="print">
            <a:extLst>
              <a:ext uri="{28A0092B-C50C-407E-A947-70E740481C1C}">
                <a14:useLocalDpi xmlns:a14="http://schemas.microsoft.com/office/drawing/2010/main" val="0"/>
              </a:ext>
            </a:extLst>
          </a:blip>
          <a:stretch>
            <a:fillRect/>
          </a:stretch>
        </p:blipFill>
        <p:spPr>
          <a:xfrm>
            <a:off x="9923186" y="2068410"/>
            <a:ext cx="1848104" cy="3391730"/>
          </a:xfrm>
          <a:prstGeom prst="rect">
            <a:avLst/>
          </a:prstGeom>
        </p:spPr>
      </p:pic>
      <p:pic>
        <p:nvPicPr>
          <p:cNvPr id="12" name="Imagen 11"/>
          <p:cNvPicPr/>
          <p:nvPr/>
        </p:nvPicPr>
        <p:blipFill>
          <a:blip r:embed="rId6">
            <a:extLst>
              <a:ext uri="{28A0092B-C50C-407E-A947-70E740481C1C}">
                <a14:useLocalDpi xmlns:a14="http://schemas.microsoft.com/office/drawing/2010/main" val="0"/>
              </a:ext>
            </a:extLst>
          </a:blip>
          <a:stretch>
            <a:fillRect/>
          </a:stretch>
        </p:blipFill>
        <p:spPr>
          <a:xfrm>
            <a:off x="5469657" y="4470860"/>
            <a:ext cx="4021539" cy="1254792"/>
          </a:xfrm>
          <a:prstGeom prst="rect">
            <a:avLst/>
          </a:prstGeom>
        </p:spPr>
      </p:pic>
    </p:spTree>
    <p:extLst>
      <p:ext uri="{BB962C8B-B14F-4D97-AF65-F5344CB8AC3E}">
        <p14:creationId xmlns:p14="http://schemas.microsoft.com/office/powerpoint/2010/main" val="479135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Configuración por eje</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2104118925"/>
              </p:ext>
            </p:extLst>
          </p:nvPr>
        </p:nvGraphicFramePr>
        <p:xfrm>
          <a:off x="1918952" y="2271592"/>
          <a:ext cx="8139448" cy="3100028"/>
        </p:xfrm>
        <a:graphic>
          <a:graphicData uri="http://schemas.openxmlformats.org/drawingml/2006/table">
            <a:tbl>
              <a:tblPr firstRow="1" firstCol="1" bandRow="1">
                <a:tableStyleId>{5C22544A-7EE6-4342-B048-85BDC9FD1C3A}</a:tableStyleId>
              </a:tblPr>
              <a:tblGrid>
                <a:gridCol w="744856"/>
                <a:gridCol w="1272814"/>
                <a:gridCol w="1181823"/>
                <a:gridCol w="1459027"/>
                <a:gridCol w="1228376"/>
                <a:gridCol w="913083"/>
                <a:gridCol w="1339469"/>
              </a:tblGrid>
              <a:tr h="1115552">
                <a:tc>
                  <a:txBody>
                    <a:bodyPr/>
                    <a:lstStyle/>
                    <a:p>
                      <a:pPr algn="ctr">
                        <a:lnSpc>
                          <a:spcPct val="150000"/>
                        </a:lnSpc>
                        <a:spcAft>
                          <a:spcPts val="0"/>
                        </a:spcAft>
                      </a:pPr>
                      <a:r>
                        <a:rPr lang="es-EC" sz="1400" dirty="0">
                          <a:effectLst/>
                        </a:rPr>
                        <a:t>Eje</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Modo de operación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Montaje</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Método de referencia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Velocidad de búsqueda [mm/s]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Nodo CAN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Velocidad</a:t>
                      </a:r>
                      <a:endParaRPr lang="es-MX" sz="1400" dirty="0">
                        <a:effectLst/>
                      </a:endParaRPr>
                    </a:p>
                    <a:p>
                      <a:pPr algn="ctr">
                        <a:lnSpc>
                          <a:spcPct val="150000"/>
                        </a:lnSpc>
                        <a:spcAft>
                          <a:spcPts val="0"/>
                        </a:spcAft>
                      </a:pPr>
                      <a:r>
                        <a:rPr lang="es-EC" sz="1400" dirty="0">
                          <a:effectLst/>
                        </a:rPr>
                        <a:t>[Mbps]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r>
              <a:tr h="661492">
                <a:tc>
                  <a:txBody>
                    <a:bodyPr/>
                    <a:lstStyle/>
                    <a:p>
                      <a:pPr algn="ctr">
                        <a:lnSpc>
                          <a:spcPct val="150000"/>
                        </a:lnSpc>
                        <a:spcAft>
                          <a:spcPts val="0"/>
                        </a:spcAft>
                      </a:pPr>
                      <a:r>
                        <a:rPr lang="es-EC" sz="1400" dirty="0">
                          <a:effectLst/>
                        </a:rPr>
                        <a:t>Eje X</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CANopen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Horizontal</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Final de carrera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100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2</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1</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r>
              <a:tr h="661492">
                <a:tc>
                  <a:txBody>
                    <a:bodyPr/>
                    <a:lstStyle/>
                    <a:p>
                      <a:pPr algn="ctr">
                        <a:lnSpc>
                          <a:spcPct val="150000"/>
                        </a:lnSpc>
                        <a:spcAft>
                          <a:spcPts val="0"/>
                        </a:spcAft>
                      </a:pPr>
                      <a:r>
                        <a:rPr lang="es-EC" sz="1400" dirty="0">
                          <a:effectLst/>
                        </a:rPr>
                        <a:t>Eje Y</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CANopen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Horizontal</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Final de carrera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100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3</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1</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r>
              <a:tr h="661492">
                <a:tc>
                  <a:txBody>
                    <a:bodyPr/>
                    <a:lstStyle/>
                    <a:p>
                      <a:pPr algn="ctr">
                        <a:lnSpc>
                          <a:spcPct val="150000"/>
                        </a:lnSpc>
                        <a:spcAft>
                          <a:spcPts val="0"/>
                        </a:spcAft>
                      </a:pPr>
                      <a:r>
                        <a:rPr lang="es-EC" sz="1400" dirty="0">
                          <a:effectLst/>
                        </a:rPr>
                        <a:t>Eje Z</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CANopen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Vertical</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Final de carrera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200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4</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c>
                  <a:txBody>
                    <a:bodyPr/>
                    <a:lstStyle/>
                    <a:p>
                      <a:pPr algn="ctr">
                        <a:lnSpc>
                          <a:spcPct val="150000"/>
                        </a:lnSpc>
                        <a:spcAft>
                          <a:spcPts val="0"/>
                        </a:spcAft>
                      </a:pPr>
                      <a:r>
                        <a:rPr lang="es-EC" sz="1400" dirty="0">
                          <a:effectLst/>
                        </a:rPr>
                        <a:t>1</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687" marR="82687" marT="0" marB="0"/>
                </a:tc>
              </a:tr>
            </a:tbl>
          </a:graphicData>
        </a:graphic>
      </p:graphicFrame>
    </p:spTree>
    <p:extLst>
      <p:ext uri="{BB962C8B-B14F-4D97-AF65-F5344CB8AC3E}">
        <p14:creationId xmlns:p14="http://schemas.microsoft.com/office/powerpoint/2010/main" val="3061949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Configuración ejes en PLC</a:t>
            </a:r>
            <a:endParaRPr lang="es-MX"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611815" y="1775997"/>
            <a:ext cx="9029329" cy="4303591"/>
          </a:xfrm>
          <a:prstGeom prst="rect">
            <a:avLst/>
          </a:prstGeom>
        </p:spPr>
      </p:pic>
    </p:spTree>
    <p:extLst>
      <p:ext uri="{BB962C8B-B14F-4D97-AF65-F5344CB8AC3E}">
        <p14:creationId xmlns:p14="http://schemas.microsoft.com/office/powerpoint/2010/main" val="1782244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Secuencia principal</a:t>
            </a:r>
            <a:endParaRPr lang="es-MX"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3606165" y="1921166"/>
            <a:ext cx="5040630" cy="4200525"/>
          </a:xfrm>
          <a:prstGeom prst="rect">
            <a:avLst/>
          </a:prstGeom>
        </p:spPr>
      </p:pic>
    </p:spTree>
    <p:extLst>
      <p:ext uri="{BB962C8B-B14F-4D97-AF65-F5344CB8AC3E}">
        <p14:creationId xmlns:p14="http://schemas.microsoft.com/office/powerpoint/2010/main" val="1237113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3547633" y="379926"/>
            <a:ext cx="5583488" cy="5673144"/>
          </a:xfrm>
          <a:prstGeom prst="rect">
            <a:avLst/>
          </a:prstGeom>
        </p:spPr>
      </p:pic>
    </p:spTree>
    <p:extLst>
      <p:ext uri="{BB962C8B-B14F-4D97-AF65-F5344CB8AC3E}">
        <p14:creationId xmlns:p14="http://schemas.microsoft.com/office/powerpoint/2010/main" val="262443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Objetivo General</a:t>
            </a:r>
            <a:endParaRPr lang="es-MX" dirty="0"/>
          </a:p>
        </p:txBody>
      </p:sp>
      <p:sp>
        <p:nvSpPr>
          <p:cNvPr id="5" name="Marcador de contenido 4"/>
          <p:cNvSpPr>
            <a:spLocks noGrp="1"/>
          </p:cNvSpPr>
          <p:nvPr>
            <p:ph idx="1"/>
          </p:nvPr>
        </p:nvSpPr>
        <p:spPr>
          <a:xfrm>
            <a:off x="1097280" y="1845734"/>
            <a:ext cx="10058400" cy="4023360"/>
          </a:xfrm>
        </p:spPr>
        <p:txBody>
          <a:bodyPr>
            <a:normAutofit/>
          </a:bodyPr>
          <a:lstStyle/>
          <a:p>
            <a:pPr algn="just"/>
            <a:r>
              <a:rPr lang="es-EC" sz="2400" dirty="0"/>
              <a:t>Construir y programar un módulo </a:t>
            </a:r>
            <a:r>
              <a:rPr lang="es-EC" sz="2400" dirty="0" smtClean="0"/>
              <a:t>demostrativo de </a:t>
            </a:r>
            <a:r>
              <a:rPr lang="es-EC" sz="2400" dirty="0"/>
              <a:t>un robot cartesiano de tres grados de </a:t>
            </a:r>
            <a:r>
              <a:rPr lang="es-EC" sz="2400" dirty="0" smtClean="0"/>
              <a:t>libertad para </a:t>
            </a:r>
            <a:r>
              <a:rPr lang="es-EC" sz="2400" dirty="0"/>
              <a:t>clasificación de objetos por color </a:t>
            </a:r>
            <a:r>
              <a:rPr lang="es-EC" sz="2400" dirty="0" smtClean="0"/>
              <a:t>utilizando </a:t>
            </a:r>
            <a:r>
              <a:rPr lang="es-EC" sz="2400" dirty="0"/>
              <a:t>elementos electromecánicos y de control </a:t>
            </a:r>
            <a:r>
              <a:rPr lang="es-EC" sz="2400" dirty="0" smtClean="0"/>
              <a:t>FESTO, para la </a:t>
            </a:r>
            <a:r>
              <a:rPr lang="es-EC" sz="2400" dirty="0"/>
              <a:t>empresa Ecuainsetec Cia Ltda</a:t>
            </a:r>
            <a:r>
              <a:rPr lang="es-EC" sz="2400" dirty="0" smtClean="0"/>
              <a:t>.</a:t>
            </a:r>
            <a:endParaRPr lang="es-MX" sz="2400" dirty="0"/>
          </a:p>
        </p:txBody>
      </p:sp>
    </p:spTree>
    <p:extLst>
      <p:ext uri="{BB962C8B-B14F-4D97-AF65-F5344CB8AC3E}">
        <p14:creationId xmlns:p14="http://schemas.microsoft.com/office/powerpoint/2010/main" val="1541611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1108749" y="515155"/>
            <a:ext cx="10057233" cy="5410825"/>
          </a:xfrm>
          <a:prstGeom prst="rect">
            <a:avLst/>
          </a:prstGeom>
        </p:spPr>
      </p:pic>
    </p:spTree>
    <p:extLst>
      <p:ext uri="{BB962C8B-B14F-4D97-AF65-F5344CB8AC3E}">
        <p14:creationId xmlns:p14="http://schemas.microsoft.com/office/powerpoint/2010/main" val="1892899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1015928" y="580823"/>
            <a:ext cx="5230325" cy="5294587"/>
          </a:xfrm>
          <a:prstGeom prst="rect">
            <a:avLst/>
          </a:prstGeom>
        </p:spPr>
      </p:pic>
      <p:pic>
        <p:nvPicPr>
          <p:cNvPr id="3" name="Imagen 2"/>
          <p:cNvPicPr>
            <a:picLocks noChangeAspect="1"/>
          </p:cNvPicPr>
          <p:nvPr/>
        </p:nvPicPr>
        <p:blipFill>
          <a:blip r:embed="rId3"/>
          <a:stretch>
            <a:fillRect/>
          </a:stretch>
        </p:blipFill>
        <p:spPr>
          <a:xfrm>
            <a:off x="7259190" y="2105561"/>
            <a:ext cx="3069667" cy="1943676"/>
          </a:xfrm>
          <a:prstGeom prst="rect">
            <a:avLst/>
          </a:prstGeom>
        </p:spPr>
      </p:pic>
    </p:spTree>
    <p:extLst>
      <p:ext uri="{BB962C8B-B14F-4D97-AF65-F5344CB8AC3E}">
        <p14:creationId xmlns:p14="http://schemas.microsoft.com/office/powerpoint/2010/main" val="391466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2439947" y="157301"/>
            <a:ext cx="7064661" cy="6098370"/>
          </a:xfrm>
          <a:prstGeom prst="rect">
            <a:avLst/>
          </a:prstGeom>
        </p:spPr>
      </p:pic>
    </p:spTree>
    <p:extLst>
      <p:ext uri="{BB962C8B-B14F-4D97-AF65-F5344CB8AC3E}">
        <p14:creationId xmlns:p14="http://schemas.microsoft.com/office/powerpoint/2010/main" val="38289708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57450390"/>
              </p:ext>
            </p:extLst>
          </p:nvPr>
        </p:nvGraphicFramePr>
        <p:xfrm>
          <a:off x="692345" y="860155"/>
          <a:ext cx="10885763" cy="4754880"/>
        </p:xfrm>
        <a:graphic>
          <a:graphicData uri="http://schemas.openxmlformats.org/drawingml/2006/table">
            <a:tbl>
              <a:tblPr firstRow="1" firstCol="1" bandRow="1">
                <a:tableStyleId>{5C22544A-7EE6-4342-B048-85BDC9FD1C3A}</a:tableStyleId>
              </a:tblPr>
              <a:tblGrid>
                <a:gridCol w="947476"/>
                <a:gridCol w="947476"/>
                <a:gridCol w="946342"/>
                <a:gridCol w="950875"/>
                <a:gridCol w="950875"/>
                <a:gridCol w="950875"/>
                <a:gridCol w="946342"/>
                <a:gridCol w="946342"/>
                <a:gridCol w="948608"/>
                <a:gridCol w="948608"/>
                <a:gridCol w="1401944"/>
              </a:tblGrid>
              <a:tr h="361820">
                <a:tc rowSpan="2">
                  <a:txBody>
                    <a:bodyPr/>
                    <a:lstStyle/>
                    <a:p>
                      <a:pPr algn="ctr">
                        <a:lnSpc>
                          <a:spcPct val="150000"/>
                        </a:lnSpc>
                        <a:spcAft>
                          <a:spcPts val="0"/>
                        </a:spcAft>
                      </a:pPr>
                      <a:r>
                        <a:rPr lang="es-EC" sz="1600" dirty="0">
                          <a:effectLst/>
                        </a:rPr>
                        <a:t>N°</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gridSpan="3">
                  <a:txBody>
                    <a:bodyPr/>
                    <a:lstStyle/>
                    <a:p>
                      <a:pPr algn="ctr">
                        <a:lnSpc>
                          <a:spcPct val="150000"/>
                        </a:lnSpc>
                        <a:spcAft>
                          <a:spcPts val="0"/>
                        </a:spcAft>
                      </a:pPr>
                      <a:r>
                        <a:rPr lang="es-EC" sz="1600" dirty="0">
                          <a:effectLst/>
                        </a:rPr>
                        <a:t>Ejes en movimiento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hMerge="1">
                  <a:txBody>
                    <a:bodyPr/>
                    <a:lstStyle/>
                    <a:p>
                      <a:endParaRPr lang="es-MX"/>
                    </a:p>
                  </a:txBody>
                  <a:tcPr/>
                </a:tc>
                <a:tc hMerge="1">
                  <a:txBody>
                    <a:bodyPr/>
                    <a:lstStyle/>
                    <a:p>
                      <a:endParaRPr lang="es-MX"/>
                    </a:p>
                  </a:txBody>
                  <a:tcPr/>
                </a:tc>
                <a:tc gridSpan="3">
                  <a:txBody>
                    <a:bodyPr/>
                    <a:lstStyle/>
                    <a:p>
                      <a:pPr algn="ctr">
                        <a:lnSpc>
                          <a:spcPct val="150000"/>
                        </a:lnSpc>
                        <a:spcAft>
                          <a:spcPts val="0"/>
                        </a:spcAft>
                      </a:pPr>
                      <a:r>
                        <a:rPr lang="es-EC" sz="1600" dirty="0">
                          <a:effectLst/>
                        </a:rPr>
                        <a:t>Posición Final [mm]</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hMerge="1">
                  <a:txBody>
                    <a:bodyPr/>
                    <a:lstStyle/>
                    <a:p>
                      <a:endParaRPr lang="es-MX"/>
                    </a:p>
                  </a:txBody>
                  <a:tcPr/>
                </a:tc>
                <a:tc hMerge="1">
                  <a:txBody>
                    <a:bodyPr/>
                    <a:lstStyle/>
                    <a:p>
                      <a:endParaRPr lang="es-MX"/>
                    </a:p>
                  </a:txBody>
                  <a:tcPr/>
                </a:tc>
                <a:tc gridSpan="3">
                  <a:txBody>
                    <a:bodyPr/>
                    <a:lstStyle/>
                    <a:p>
                      <a:pPr algn="ctr">
                        <a:lnSpc>
                          <a:spcPct val="150000"/>
                        </a:lnSpc>
                        <a:spcAft>
                          <a:spcPts val="0"/>
                        </a:spcAft>
                      </a:pPr>
                      <a:r>
                        <a:rPr lang="es-EC" sz="1600" dirty="0">
                          <a:effectLst/>
                        </a:rPr>
                        <a:t>Velocidad [m/s]</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hMerge="1">
                  <a:txBody>
                    <a:bodyPr/>
                    <a:lstStyle/>
                    <a:p>
                      <a:endParaRPr lang="es-MX"/>
                    </a:p>
                  </a:txBody>
                  <a:tcPr/>
                </a:tc>
                <a:tc hMerge="1">
                  <a:txBody>
                    <a:bodyPr/>
                    <a:lstStyle/>
                    <a:p>
                      <a:endParaRPr lang="es-MX"/>
                    </a:p>
                  </a:txBody>
                  <a:tcPr/>
                </a:tc>
                <a:tc rowSpan="2">
                  <a:txBody>
                    <a:bodyPr/>
                    <a:lstStyle/>
                    <a:p>
                      <a:pPr algn="ctr">
                        <a:lnSpc>
                          <a:spcPct val="150000"/>
                        </a:lnSpc>
                        <a:spcAft>
                          <a:spcPts val="0"/>
                        </a:spcAft>
                      </a:pPr>
                      <a:r>
                        <a:rPr lang="es-EC" sz="1600" dirty="0">
                          <a:effectLst/>
                        </a:rPr>
                        <a:t>Electroimán</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r>
              <a:tr h="361820">
                <a:tc vMerge="1">
                  <a:txBody>
                    <a:bodyPr/>
                    <a:lstStyle/>
                    <a:p>
                      <a:endParaRPr lang="es-MX"/>
                    </a:p>
                  </a:txBody>
                  <a:tcPr/>
                </a:tc>
                <a:tc>
                  <a:txBody>
                    <a:bodyPr/>
                    <a:lstStyle/>
                    <a:p>
                      <a:pPr algn="ctr">
                        <a:lnSpc>
                          <a:spcPct val="150000"/>
                        </a:lnSpc>
                        <a:spcAft>
                          <a:spcPts val="0"/>
                        </a:spcAft>
                      </a:pPr>
                      <a:r>
                        <a:rPr lang="es-EC" sz="1600" dirty="0">
                          <a:effectLst/>
                        </a:rPr>
                        <a:t>Eje X</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Eje Y</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Eje Z</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Eje X</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Eje Y</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Eje Z</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Eje X</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Eje Y</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Eje Z</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vMerge="1">
                  <a:txBody>
                    <a:bodyPr/>
                    <a:lstStyle/>
                    <a:p>
                      <a:endParaRPr lang="es-MX"/>
                    </a:p>
                  </a:txBody>
                  <a:tcPr/>
                </a:tc>
              </a:tr>
              <a:tr h="361820">
                <a:tc>
                  <a:txBody>
                    <a:bodyPr/>
                    <a:lstStyle/>
                    <a:p>
                      <a:pPr algn="ctr">
                        <a:lnSpc>
                          <a:spcPct val="150000"/>
                        </a:lnSpc>
                        <a:spcAft>
                          <a:spcPts val="0"/>
                        </a:spcAft>
                      </a:pPr>
                      <a:r>
                        <a:rPr lang="es-EC" sz="1600" dirty="0">
                          <a:effectLst/>
                        </a:rPr>
                        <a:t>1</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392</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100</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1</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0.5</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r>
              <a:tr h="361820">
                <a:tc>
                  <a:txBody>
                    <a:bodyPr/>
                    <a:lstStyle/>
                    <a:p>
                      <a:pPr algn="ctr">
                        <a:lnSpc>
                          <a:spcPct val="150000"/>
                        </a:lnSpc>
                        <a:spcAft>
                          <a:spcPts val="0"/>
                        </a:spcAft>
                      </a:pPr>
                      <a:r>
                        <a:rPr lang="es-EC" sz="1600" dirty="0">
                          <a:effectLst/>
                        </a:rPr>
                        <a:t>2</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-38</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0.3</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r>
              <a:tr h="361820">
                <a:tc>
                  <a:txBody>
                    <a:bodyPr/>
                    <a:lstStyle/>
                    <a:p>
                      <a:pPr algn="ctr">
                        <a:lnSpc>
                          <a:spcPct val="150000"/>
                        </a:lnSpc>
                        <a:spcAft>
                          <a:spcPts val="0"/>
                        </a:spcAft>
                      </a:pPr>
                      <a:r>
                        <a:rPr lang="es-EC" sz="1600" dirty="0">
                          <a:effectLst/>
                        </a:rPr>
                        <a:t>3</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-48</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0.15</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r>
              <a:tr h="361820">
                <a:tc>
                  <a:txBody>
                    <a:bodyPr/>
                    <a:lstStyle/>
                    <a:p>
                      <a:pPr algn="ctr">
                        <a:lnSpc>
                          <a:spcPct val="150000"/>
                        </a:lnSpc>
                        <a:spcAft>
                          <a:spcPts val="0"/>
                        </a:spcAft>
                      </a:pPr>
                      <a:r>
                        <a:rPr lang="es-EC" sz="1600" dirty="0">
                          <a:effectLst/>
                        </a:rPr>
                        <a:t>4</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r>
              <a:tr h="361820">
                <a:tc>
                  <a:txBody>
                    <a:bodyPr/>
                    <a:lstStyle/>
                    <a:p>
                      <a:pPr algn="ctr">
                        <a:lnSpc>
                          <a:spcPct val="150000"/>
                        </a:lnSpc>
                        <a:spcAft>
                          <a:spcPts val="0"/>
                        </a:spcAft>
                      </a:pPr>
                      <a:r>
                        <a:rPr lang="es-EC" sz="1600" dirty="0">
                          <a:effectLst/>
                        </a:rPr>
                        <a:t>5</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-5</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0.3</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r>
              <a:tr h="1085461">
                <a:tc>
                  <a:txBody>
                    <a:bodyPr/>
                    <a:lstStyle/>
                    <a:p>
                      <a:pPr algn="ctr">
                        <a:lnSpc>
                          <a:spcPct val="150000"/>
                        </a:lnSpc>
                        <a:spcAft>
                          <a:spcPts val="0"/>
                        </a:spcAft>
                      </a:pPr>
                      <a:r>
                        <a:rPr lang="es-EC" sz="1600" dirty="0">
                          <a:effectLst/>
                        </a:rPr>
                        <a:t>6</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Posición calculada X</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Posición calculada Y</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1</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0.5</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r>
              <a:tr h="361820">
                <a:tc>
                  <a:txBody>
                    <a:bodyPr/>
                    <a:lstStyle/>
                    <a:p>
                      <a:pPr algn="ctr">
                        <a:lnSpc>
                          <a:spcPct val="150000"/>
                        </a:lnSpc>
                        <a:spcAft>
                          <a:spcPts val="0"/>
                        </a:spcAft>
                      </a:pPr>
                      <a:r>
                        <a:rPr lang="es-EC" sz="1600" dirty="0">
                          <a:effectLst/>
                        </a:rPr>
                        <a:t>7</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-47</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0.3</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r>
              <a:tr h="361820">
                <a:tc>
                  <a:txBody>
                    <a:bodyPr/>
                    <a:lstStyle/>
                    <a:p>
                      <a:pPr algn="ctr">
                        <a:lnSpc>
                          <a:spcPct val="150000"/>
                        </a:lnSpc>
                        <a:spcAft>
                          <a:spcPts val="0"/>
                        </a:spcAft>
                      </a:pPr>
                      <a:r>
                        <a:rPr lang="es-EC" sz="1600" dirty="0">
                          <a:effectLst/>
                        </a:rPr>
                        <a:t>8</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-57</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0.15</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r>
              <a:tr h="361820">
                <a:tc>
                  <a:txBody>
                    <a:bodyPr/>
                    <a:lstStyle/>
                    <a:p>
                      <a:pPr algn="ctr">
                        <a:lnSpc>
                          <a:spcPct val="150000"/>
                        </a:lnSpc>
                        <a:spcAft>
                          <a:spcPts val="0"/>
                        </a:spcAft>
                      </a:pPr>
                      <a:r>
                        <a:rPr lang="es-EC" sz="1600" dirty="0">
                          <a:effectLst/>
                        </a:rPr>
                        <a:t>9</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o</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-5</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0.3</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ctr"/>
                </a:tc>
                <a:tc>
                  <a:txBody>
                    <a:bodyPr/>
                    <a:lstStyle/>
                    <a:p>
                      <a:pPr algn="ctr">
                        <a:lnSpc>
                          <a:spcPct val="150000"/>
                        </a:lnSpc>
                        <a:spcAft>
                          <a:spcPts val="0"/>
                        </a:spcAft>
                      </a:pPr>
                      <a:r>
                        <a:rPr lang="es-EC" sz="1600" dirty="0">
                          <a:effectLst/>
                        </a:rPr>
                        <a:t>-</a:t>
                      </a:r>
                      <a:endParaRPr lang="es-MX" sz="2100" dirty="0">
                        <a:effectLst/>
                        <a:latin typeface="Arial" panose="020B0604020202020204" pitchFamily="34" charset="0"/>
                        <a:ea typeface="Calibri" panose="020F0502020204030204" pitchFamily="34" charset="0"/>
                        <a:cs typeface="Times New Roman" panose="02020603050405020304" pitchFamily="18" charset="0"/>
                      </a:endParaRPr>
                    </a:p>
                  </a:txBody>
                  <a:tcPr marL="80721" marR="80721" marT="0" marB="0" anchor="b"/>
                </a:tc>
              </a:tr>
            </a:tbl>
          </a:graphicData>
        </a:graphic>
      </p:graphicFrame>
    </p:spTree>
    <p:extLst>
      <p:ext uri="{BB962C8B-B14F-4D97-AF65-F5344CB8AC3E}">
        <p14:creationId xmlns:p14="http://schemas.microsoft.com/office/powerpoint/2010/main" val="31730047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HMI</a:t>
            </a: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2301627" y="1860012"/>
            <a:ext cx="7649706" cy="4310449"/>
          </a:xfrm>
          <a:prstGeom prst="rect">
            <a:avLst/>
          </a:prstGeom>
        </p:spPr>
      </p:pic>
    </p:spTree>
    <p:extLst>
      <p:ext uri="{BB962C8B-B14F-4D97-AF65-F5344CB8AC3E}">
        <p14:creationId xmlns:p14="http://schemas.microsoft.com/office/powerpoint/2010/main" val="3014042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Botonera</a:t>
            </a:r>
            <a:endParaRPr lang="es-MX"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4520411" y="1925440"/>
            <a:ext cx="3212138" cy="4281991"/>
          </a:xfrm>
          <a:prstGeom prst="rect">
            <a:avLst/>
          </a:prstGeom>
        </p:spPr>
      </p:pic>
    </p:spTree>
    <p:extLst>
      <p:ext uri="{BB962C8B-B14F-4D97-AF65-F5344CB8AC3E}">
        <p14:creationId xmlns:p14="http://schemas.microsoft.com/office/powerpoint/2010/main" val="5984955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Pruebas y resultados</a:t>
            </a:r>
            <a:endParaRPr lang="es-MX" dirty="0"/>
          </a:p>
        </p:txBody>
      </p:sp>
      <p:sp>
        <p:nvSpPr>
          <p:cNvPr id="4" name="Marcador de texto 3"/>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5244600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025301417"/>
              </p:ext>
            </p:extLst>
          </p:nvPr>
        </p:nvGraphicFramePr>
        <p:xfrm>
          <a:off x="1468733" y="769270"/>
          <a:ext cx="9117701" cy="4602102"/>
        </p:xfrm>
        <a:graphic>
          <a:graphicData uri="http://schemas.openxmlformats.org/drawingml/2006/table">
            <a:tbl>
              <a:tblPr firstRow="1" firstCol="1" bandRow="1">
                <a:tableStyleId>{5C22544A-7EE6-4342-B048-85BDC9FD1C3A}</a:tableStyleId>
              </a:tblPr>
              <a:tblGrid>
                <a:gridCol w="2497960"/>
                <a:gridCol w="6619741"/>
              </a:tblGrid>
              <a:tr h="0">
                <a:tc>
                  <a:txBody>
                    <a:bodyPr/>
                    <a:lstStyle/>
                    <a:p>
                      <a:pPr algn="ctr">
                        <a:lnSpc>
                          <a:spcPct val="150000"/>
                        </a:lnSpc>
                        <a:spcAft>
                          <a:spcPts val="0"/>
                        </a:spcAft>
                      </a:pPr>
                      <a:r>
                        <a:rPr lang="es-EC" sz="1400" dirty="0" smtClean="0">
                          <a:effectLst/>
                          <a:latin typeface="+mn-lt"/>
                        </a:rPr>
                        <a:t>Prueba</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latin typeface="+mn-lt"/>
                        </a:rPr>
                        <a:t>Descripción</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400" dirty="0">
                          <a:effectLst/>
                          <a:latin typeface="+mn-lt"/>
                        </a:rPr>
                        <a:t>Posicionamiento </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latin typeface="+mn-lt"/>
                        </a:rPr>
                        <a:t>Se evalúa el posicionamiento del efector final en dos posiciones. La primera es fija y corresponde al punto de identificación de discos. La segunda es variables y corresponde al posicionamiento del disco a clasificarse de manera que coincida con una de las ranuras de la placa base. No se evalúa llevar el disco a un grupo equivocado ocasionado por una mala identificación.</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tc>
              </a:tr>
              <a:tr h="108880">
                <a:tc>
                  <a:txBody>
                    <a:bodyPr/>
                    <a:lstStyle/>
                    <a:p>
                      <a:pPr algn="ctr">
                        <a:lnSpc>
                          <a:spcPct val="150000"/>
                        </a:lnSpc>
                        <a:spcAft>
                          <a:spcPts val="0"/>
                        </a:spcAft>
                      </a:pPr>
                      <a:r>
                        <a:rPr lang="es-EC" sz="1400" dirty="0">
                          <a:effectLst/>
                          <a:latin typeface="+mn-lt"/>
                        </a:rPr>
                        <a:t>Identificación de color del disco</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latin typeface="+mn-lt"/>
                        </a:rPr>
                        <a:t>Se evalúa la correcta identificación del color del disco. Esto incluye la lectura del sensor inductivo para reconocer la presencia del disco e identificación del color como tal.</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400" b="1" dirty="0">
                          <a:solidFill>
                            <a:srgbClr val="FFFFFF"/>
                          </a:solidFill>
                          <a:effectLst/>
                          <a:latin typeface="+mn-lt"/>
                          <a:ea typeface="Calibri" panose="020F0502020204030204" pitchFamily="34" charset="0"/>
                          <a:cs typeface="Times New Roman" panose="02020603050405020304" pitchFamily="18" charset="0"/>
                        </a:rPr>
                        <a:t>Manipulación de discos </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b="0" dirty="0">
                          <a:solidFill>
                            <a:schemeClr val="tx1"/>
                          </a:solidFill>
                          <a:effectLst/>
                          <a:latin typeface="+mn-lt"/>
                          <a:ea typeface="Calibri" panose="020F0502020204030204" pitchFamily="34" charset="0"/>
                          <a:cs typeface="Times New Roman" panose="02020603050405020304" pitchFamily="18" charset="0"/>
                        </a:rPr>
                        <a:t>Se evalúa que la garra magnética pueda levantar un solo disco, trasladarlo a un punto deseado y depositarlo sin soltarlo.</a:t>
                      </a:r>
                      <a:endParaRPr lang="es-MX"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400" b="1" dirty="0">
                          <a:solidFill>
                            <a:srgbClr val="FFFFFF"/>
                          </a:solidFill>
                          <a:effectLst/>
                          <a:latin typeface="+mn-lt"/>
                          <a:ea typeface="Calibri" panose="020F0502020204030204" pitchFamily="34" charset="0"/>
                          <a:cs typeface="Times New Roman" panose="02020603050405020304" pitchFamily="18" charset="0"/>
                        </a:rPr>
                        <a:t>Interfaces de operación</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400" b="0" dirty="0" smtClean="0">
                          <a:solidFill>
                            <a:schemeClr val="tx1"/>
                          </a:solidFill>
                          <a:effectLst/>
                          <a:latin typeface="+mn-lt"/>
                          <a:ea typeface="Calibri" panose="020F0502020204030204" pitchFamily="34" charset="0"/>
                          <a:cs typeface="Times New Roman" panose="02020603050405020304" pitchFamily="18" charset="0"/>
                        </a:rPr>
                        <a:t>Se evalúa la facilidad de operación desde la botonera como desde la interfaz HMI. Se evalúa al personal de Ecuainsetec que realiza presentaciones técnicas.</a:t>
                      </a:r>
                      <a:endParaRPr lang="es-MX"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400" b="1" dirty="0">
                          <a:effectLst/>
                          <a:latin typeface="+mn-lt"/>
                          <a:ea typeface="Calibri" panose="020F0502020204030204" pitchFamily="34" charset="0"/>
                          <a:cs typeface="Times New Roman" panose="02020603050405020304" pitchFamily="18" charset="0"/>
                        </a:rPr>
                        <a:t>Movilidad del módulo</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400" b="0" dirty="0" smtClean="0">
                          <a:solidFill>
                            <a:schemeClr val="tx1"/>
                          </a:solidFill>
                          <a:effectLst/>
                          <a:latin typeface="+mn-lt"/>
                          <a:ea typeface="Calibri" panose="020F0502020204030204" pitchFamily="34" charset="0"/>
                          <a:cs typeface="Times New Roman" panose="02020603050405020304" pitchFamily="18" charset="0"/>
                        </a:rPr>
                        <a:t>Se evalúa la facilidad de transporte y ensamblaje del módulo. Se utiliza el tiempo como un parámetro de evaluación representando la complejidad de la puesta en marcha del módulo demostrativo.</a:t>
                      </a:r>
                      <a:endParaRPr lang="es-MX"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149563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Resultados</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3338380738"/>
              </p:ext>
            </p:extLst>
          </p:nvPr>
        </p:nvGraphicFramePr>
        <p:xfrm>
          <a:off x="3350139" y="3833799"/>
          <a:ext cx="5397500" cy="2321245"/>
        </p:xfrm>
        <a:graphic>
          <a:graphicData uri="http://schemas.openxmlformats.org/drawingml/2006/table">
            <a:tbl>
              <a:tblPr firstRow="1" firstCol="1" bandRow="1">
                <a:tableStyleId>{5C22544A-7EE6-4342-B048-85BDC9FD1C3A}</a:tableStyleId>
              </a:tblPr>
              <a:tblGrid>
                <a:gridCol w="3150870"/>
                <a:gridCol w="1170305"/>
                <a:gridCol w="1076325"/>
              </a:tblGrid>
              <a:tr h="0">
                <a:tc>
                  <a:txBody>
                    <a:bodyPr/>
                    <a:lstStyle/>
                    <a:p>
                      <a:pPr algn="ctr">
                        <a:lnSpc>
                          <a:spcPct val="150000"/>
                        </a:lnSpc>
                        <a:spcAft>
                          <a:spcPts val="0"/>
                        </a:spcAft>
                      </a:pPr>
                      <a:r>
                        <a:rPr lang="es-EC" sz="1200" dirty="0">
                          <a:effectLst/>
                        </a:rPr>
                        <a:t>Nombre</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HMI</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Botonera</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Johanna Salvador</a:t>
                      </a:r>
                      <a:endParaRPr lang="es-MX" sz="1200" dirty="0">
                        <a:effectLst/>
                      </a:endParaRPr>
                    </a:p>
                    <a:p>
                      <a:pPr algn="ctr">
                        <a:lnSpc>
                          <a:spcPct val="150000"/>
                        </a:lnSpc>
                        <a:spcAft>
                          <a:spcPts val="0"/>
                        </a:spcAft>
                      </a:pPr>
                      <a:r>
                        <a:rPr lang="es-EC" sz="1200" dirty="0">
                          <a:effectLst/>
                        </a:rPr>
                        <a:t>Gerente nacional de sensores</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Vinicio Dávila</a:t>
                      </a:r>
                      <a:endParaRPr lang="es-MX" sz="1200" dirty="0">
                        <a:effectLst/>
                      </a:endParaRPr>
                    </a:p>
                    <a:p>
                      <a:pPr algn="ctr">
                        <a:lnSpc>
                          <a:spcPct val="150000"/>
                        </a:lnSpc>
                        <a:spcAft>
                          <a:spcPts val="0"/>
                        </a:spcAft>
                      </a:pPr>
                      <a:r>
                        <a:rPr lang="es-EC" sz="1200" dirty="0">
                          <a:effectLst/>
                        </a:rPr>
                        <a:t>Gerente nacional de proyectos</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Paola Naranjo</a:t>
                      </a:r>
                      <a:endParaRPr lang="es-MX" sz="1200" dirty="0">
                        <a:effectLst/>
                      </a:endParaRPr>
                    </a:p>
                    <a:p>
                      <a:pPr algn="ctr">
                        <a:lnSpc>
                          <a:spcPct val="150000"/>
                        </a:lnSpc>
                        <a:spcAft>
                          <a:spcPts val="0"/>
                        </a:spcAft>
                      </a:pPr>
                      <a:r>
                        <a:rPr lang="es-EC" sz="1200" dirty="0">
                          <a:effectLst/>
                        </a:rPr>
                        <a:t>Asesora técnica comercial</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Fernanda Mero</a:t>
                      </a:r>
                      <a:endParaRPr lang="es-MX" sz="1200" dirty="0">
                        <a:effectLst/>
                      </a:endParaRPr>
                    </a:p>
                    <a:p>
                      <a:pPr algn="ctr">
                        <a:lnSpc>
                          <a:spcPct val="150000"/>
                        </a:lnSpc>
                        <a:spcAft>
                          <a:spcPts val="0"/>
                        </a:spcAft>
                      </a:pPr>
                      <a:r>
                        <a:rPr lang="es-EC" sz="1200" dirty="0">
                          <a:effectLst/>
                        </a:rPr>
                        <a:t>Asesora de marketing</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67117372"/>
              </p:ext>
            </p:extLst>
          </p:nvPr>
        </p:nvGraphicFramePr>
        <p:xfrm>
          <a:off x="479094" y="2136040"/>
          <a:ext cx="5425440" cy="1338517"/>
        </p:xfrm>
        <a:graphic>
          <a:graphicData uri="http://schemas.openxmlformats.org/drawingml/2006/table">
            <a:tbl>
              <a:tblPr firstRow="1" firstCol="1" bandRow="1">
                <a:tableStyleId>{5C22544A-7EE6-4342-B048-85BDC9FD1C3A}</a:tableStyleId>
              </a:tblPr>
              <a:tblGrid>
                <a:gridCol w="1118870"/>
                <a:gridCol w="361950"/>
                <a:gridCol w="330200"/>
                <a:gridCol w="330200"/>
                <a:gridCol w="330200"/>
                <a:gridCol w="330200"/>
                <a:gridCol w="330200"/>
                <a:gridCol w="361315"/>
                <a:gridCol w="361315"/>
                <a:gridCol w="361315"/>
                <a:gridCol w="369570"/>
                <a:gridCol w="840105"/>
              </a:tblGrid>
              <a:tr h="0">
                <a:tc>
                  <a:txBody>
                    <a:bodyPr/>
                    <a:lstStyle/>
                    <a:p>
                      <a:pPr algn="ctr">
                        <a:lnSpc>
                          <a:spcPct val="150000"/>
                        </a:lnSpc>
                        <a:spcAft>
                          <a:spcPts val="0"/>
                        </a:spcAft>
                      </a:pPr>
                      <a:r>
                        <a:rPr lang="es-EC" sz="1200" dirty="0">
                          <a:effectLst/>
                        </a:rPr>
                        <a:t>Nombre</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4</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5</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6</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7</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8</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9</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10</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Promedio</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000" dirty="0">
                          <a:effectLst/>
                        </a:rPr>
                        <a:t>Posición de identificación</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2</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2.9</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000" dirty="0">
                          <a:effectLst/>
                        </a:rPr>
                        <a:t>Posición de clasificación de discos</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2</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2</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2.8</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09235278"/>
              </p:ext>
            </p:extLst>
          </p:nvPr>
        </p:nvGraphicFramePr>
        <p:xfrm>
          <a:off x="6272553" y="2146022"/>
          <a:ext cx="5425440" cy="1253492"/>
        </p:xfrm>
        <a:graphic>
          <a:graphicData uri="http://schemas.openxmlformats.org/drawingml/2006/table">
            <a:tbl>
              <a:tblPr firstRow="1" firstCol="1" bandRow="1">
                <a:tableStyleId>{5C22544A-7EE6-4342-B048-85BDC9FD1C3A}</a:tableStyleId>
              </a:tblPr>
              <a:tblGrid>
                <a:gridCol w="2612390"/>
                <a:gridCol w="986790"/>
                <a:gridCol w="988695"/>
                <a:gridCol w="837565"/>
              </a:tblGrid>
              <a:tr h="0">
                <a:tc>
                  <a:txBody>
                    <a:bodyPr/>
                    <a:lstStyle/>
                    <a:p>
                      <a:pPr algn="ctr">
                        <a:lnSpc>
                          <a:spcPct val="150000"/>
                        </a:lnSpc>
                        <a:spcAft>
                          <a:spcPts val="0"/>
                        </a:spcAft>
                      </a:pPr>
                      <a:r>
                        <a:rPr lang="es-EC" sz="1200" dirty="0">
                          <a:effectLst/>
                        </a:rPr>
                        <a:t>Nombre</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Tiempo ensamblaje</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Tiempo conexiones</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Total</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Universidad Politécnica Salesiana</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7’</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9’</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Cliente sur de la ciudad (confidencial)</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6’</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8’</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Sucursal</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6’</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8’</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55365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Conclusiones y recomendaciones</a:t>
            </a:r>
            <a:endParaRPr lang="es-MX" dirty="0"/>
          </a:p>
        </p:txBody>
      </p:sp>
      <p:sp>
        <p:nvSpPr>
          <p:cNvPr id="4" name="Marcador de texto 3"/>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68106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Objetivos específicos</a:t>
            </a:r>
            <a:endParaRPr lang="es-MX" dirty="0"/>
          </a:p>
        </p:txBody>
      </p:sp>
      <p:sp>
        <p:nvSpPr>
          <p:cNvPr id="3" name="Marcador de contenido 2"/>
          <p:cNvSpPr>
            <a:spLocks noGrp="1"/>
          </p:cNvSpPr>
          <p:nvPr>
            <p:ph idx="1"/>
          </p:nvPr>
        </p:nvSpPr>
        <p:spPr/>
        <p:txBody>
          <a:bodyPr/>
          <a:lstStyle/>
          <a:p>
            <a:pPr algn="just"/>
            <a:r>
              <a:rPr lang="es-EC" dirty="0"/>
              <a:t>Alcanzar </a:t>
            </a:r>
            <a:r>
              <a:rPr lang="es-EC" dirty="0" smtClean="0"/>
              <a:t>posiciones </a:t>
            </a:r>
            <a:r>
              <a:rPr lang="es-EC" dirty="0"/>
              <a:t>establecidas desde la programación sin tener trayectorias no </a:t>
            </a:r>
            <a:r>
              <a:rPr lang="es-EC" dirty="0" smtClean="0"/>
              <a:t>deseadas.</a:t>
            </a:r>
            <a:endParaRPr lang="es-MX" dirty="0"/>
          </a:p>
          <a:p>
            <a:pPr algn="just"/>
            <a:r>
              <a:rPr lang="es-EC" dirty="0"/>
              <a:t>Realizar un módulo desmontable para un fácil almacenamiento </a:t>
            </a:r>
            <a:r>
              <a:rPr lang="es-EC" dirty="0" smtClean="0"/>
              <a:t>y movilidad.</a:t>
            </a:r>
            <a:endParaRPr lang="es-MX" dirty="0"/>
          </a:p>
          <a:p>
            <a:pPr algn="just"/>
            <a:r>
              <a:rPr lang="es-EC" dirty="0" smtClean="0"/>
              <a:t>Dispensador </a:t>
            </a:r>
            <a:r>
              <a:rPr lang="es-EC" dirty="0"/>
              <a:t>de elementos que </a:t>
            </a:r>
            <a:r>
              <a:rPr lang="es-EC" dirty="0" smtClean="0"/>
              <a:t>asegure posición </a:t>
            </a:r>
            <a:r>
              <a:rPr lang="es-EC" dirty="0"/>
              <a:t>fija </a:t>
            </a:r>
            <a:r>
              <a:rPr lang="es-EC" dirty="0" smtClean="0"/>
              <a:t>de elementos. (Identificación y manipulación)</a:t>
            </a:r>
            <a:endParaRPr lang="es-MX" dirty="0"/>
          </a:p>
          <a:p>
            <a:pPr algn="just"/>
            <a:r>
              <a:rPr lang="es-EC" dirty="0" smtClean="0"/>
              <a:t>Programa del </a:t>
            </a:r>
            <a:r>
              <a:rPr lang="es-EC" dirty="0"/>
              <a:t>controlador lógico programable </a:t>
            </a:r>
            <a:r>
              <a:rPr lang="es-EC" dirty="0" smtClean="0"/>
              <a:t>secuencial.</a:t>
            </a:r>
          </a:p>
          <a:p>
            <a:pPr algn="just"/>
            <a:r>
              <a:rPr lang="es-EC" dirty="0" smtClean="0"/>
              <a:t>Integrar </a:t>
            </a:r>
            <a:r>
              <a:rPr lang="es-EC" dirty="0"/>
              <a:t>distintos lenguajes de programación presentes en la IEC </a:t>
            </a:r>
            <a:r>
              <a:rPr lang="es-EC" dirty="0" smtClean="0"/>
              <a:t>61131-3.</a:t>
            </a:r>
          </a:p>
          <a:p>
            <a:pPr algn="just"/>
            <a:r>
              <a:rPr lang="es-EC" dirty="0" smtClean="0"/>
              <a:t>Mostrar </a:t>
            </a:r>
            <a:r>
              <a:rPr lang="es-EC" dirty="0"/>
              <a:t>las ventajas del entorno </a:t>
            </a:r>
            <a:r>
              <a:rPr lang="es-EC" dirty="0" smtClean="0"/>
              <a:t>Codesys</a:t>
            </a:r>
            <a:r>
              <a:rPr lang="es-EC" dirty="0"/>
              <a:t>.</a:t>
            </a:r>
            <a:endParaRPr lang="es-MX" dirty="0"/>
          </a:p>
        </p:txBody>
      </p:sp>
    </p:spTree>
    <p:extLst>
      <p:ext uri="{BB962C8B-B14F-4D97-AF65-F5344CB8AC3E}">
        <p14:creationId xmlns:p14="http://schemas.microsoft.com/office/powerpoint/2010/main" val="4016381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Conclusiones</a:t>
            </a:r>
            <a:endParaRPr lang="es-MX" dirty="0"/>
          </a:p>
        </p:txBody>
      </p:sp>
      <p:sp>
        <p:nvSpPr>
          <p:cNvPr id="3" name="Marcador de contenido 2"/>
          <p:cNvSpPr>
            <a:spLocks noGrp="1"/>
          </p:cNvSpPr>
          <p:nvPr>
            <p:ph idx="1"/>
          </p:nvPr>
        </p:nvSpPr>
        <p:spPr/>
        <p:txBody>
          <a:bodyPr>
            <a:normAutofit/>
          </a:bodyPr>
          <a:lstStyle/>
          <a:p>
            <a:pPr lvl="0"/>
            <a:r>
              <a:rPr lang="es-EC" dirty="0"/>
              <a:t>La utilización de varios lenguajes de programación de la norma IEC 61131-3 permite aprovechar de mejor manera cada bloque de función de las distintas librerías existentes dando mayores facilidades al programador. Por ejemplo la utilización de un lenguaje gráfico en bloques de control de movimiento o un lenguaje de texto en cálculos matemáticos.</a:t>
            </a:r>
            <a:endParaRPr lang="es-MX" dirty="0"/>
          </a:p>
          <a:p>
            <a:pPr lvl="0"/>
            <a:r>
              <a:rPr lang="es-EC" dirty="0"/>
              <a:t>La integración de actuadores electromecánicos configurados en forma de un robot cartesiano permitió realizar un proceso exitoso de clasificación de discos por color. Este conjunto se convirtió en un módulo demostrativo atractivo, en donde los clientes pueden ver con facilidad las ventajas de estos productos.</a:t>
            </a:r>
            <a:endParaRPr lang="es-MX" dirty="0"/>
          </a:p>
          <a:p>
            <a:pPr lvl="0"/>
            <a:r>
              <a:rPr lang="es-EC" dirty="0"/>
              <a:t>Los ejes accionados por banda dentada </a:t>
            </a:r>
            <a:r>
              <a:rPr lang="es-EC" dirty="0" smtClean="0"/>
              <a:t>permiten </a:t>
            </a:r>
            <a:r>
              <a:rPr lang="es-EC" dirty="0"/>
              <a:t>tener velocidades más altas que los ejes accionados por husillo. Los ejes accionados por husillo permiten tener una mayor fuerza y mayor precisión que los ejes de banda dentada. Esto es determinante para la selección de compontes en el diseño de un sistema como el de este módulo demostrativo</a:t>
            </a:r>
            <a:r>
              <a:rPr lang="es-EC" dirty="0" smtClean="0"/>
              <a:t>.</a:t>
            </a:r>
            <a:endParaRPr lang="es-MX" dirty="0"/>
          </a:p>
        </p:txBody>
      </p:sp>
    </p:spTree>
    <p:extLst>
      <p:ext uri="{BB962C8B-B14F-4D97-AF65-F5344CB8AC3E}">
        <p14:creationId xmlns:p14="http://schemas.microsoft.com/office/powerpoint/2010/main" val="1946278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Conclusiones</a:t>
            </a:r>
          </a:p>
        </p:txBody>
      </p:sp>
      <p:sp>
        <p:nvSpPr>
          <p:cNvPr id="3" name="Marcador de contenido 2"/>
          <p:cNvSpPr>
            <a:spLocks noGrp="1"/>
          </p:cNvSpPr>
          <p:nvPr>
            <p:ph idx="1"/>
          </p:nvPr>
        </p:nvSpPr>
        <p:spPr/>
        <p:txBody>
          <a:bodyPr>
            <a:normAutofit lnSpcReduction="10000"/>
          </a:bodyPr>
          <a:lstStyle/>
          <a:p>
            <a:pPr lvl="0"/>
            <a:r>
              <a:rPr lang="es-EC" dirty="0"/>
              <a:t>Los ejes accionados por husillo representan un mayor peso al tener un tornillo sinfín dentro de su cuerpo. Esto hace que a grandes longitudes se utilice ejes accionados por banda dentada o por cadenas al reducirse el peso y el costo de los mismos.</a:t>
            </a:r>
            <a:endParaRPr lang="es-MX" dirty="0"/>
          </a:p>
          <a:p>
            <a:pPr lvl="0"/>
            <a:r>
              <a:rPr lang="es-EC" dirty="0"/>
              <a:t>La programación secuencial descrita en diagramas Grafcet permite organizar y depurar el programa con mayor facilidad a lo largo de su desarrollo. Comprender la secuencia del programa se vuelve sencillo al representarlo en un diagrama secuencial.</a:t>
            </a:r>
            <a:endParaRPr lang="es-MX" dirty="0"/>
          </a:p>
          <a:p>
            <a:pPr lvl="0"/>
            <a:r>
              <a:rPr lang="es-EC" dirty="0"/>
              <a:t>La selección de ejes y servomotores se basa en el conocimiento de las características más importantes de cada tipo de actuador. Esto se complementa con software de simulación, como el desarrollado por Festo. La combinación del conocimiento del usuario y las herramientas virtuales, permiten una selección más rápida y eficiente de los componentes necesarios.</a:t>
            </a:r>
            <a:endParaRPr lang="es-MX" dirty="0"/>
          </a:p>
          <a:p>
            <a:pPr lvl="0"/>
            <a:r>
              <a:rPr lang="es-EC" dirty="0"/>
              <a:t>En el presente proyecto se aplicaron conocimientos adquiridos en la Universidad de las Fuerzas Armadas especialmente en las áreas de: PLC, redes industriales, robótica, mecanismos, entre otros.</a:t>
            </a:r>
            <a:endParaRPr lang="es-MX" dirty="0"/>
          </a:p>
          <a:p>
            <a:endParaRPr lang="es-MX" dirty="0"/>
          </a:p>
        </p:txBody>
      </p:sp>
    </p:spTree>
    <p:extLst>
      <p:ext uri="{BB962C8B-B14F-4D97-AF65-F5344CB8AC3E}">
        <p14:creationId xmlns:p14="http://schemas.microsoft.com/office/powerpoint/2010/main" val="21687669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Recomendaciones</a:t>
            </a:r>
            <a:endParaRPr lang="es-MX" dirty="0"/>
          </a:p>
        </p:txBody>
      </p:sp>
      <p:sp>
        <p:nvSpPr>
          <p:cNvPr id="3" name="Marcador de contenido 2"/>
          <p:cNvSpPr>
            <a:spLocks noGrp="1"/>
          </p:cNvSpPr>
          <p:nvPr>
            <p:ph idx="1"/>
          </p:nvPr>
        </p:nvSpPr>
        <p:spPr/>
        <p:txBody>
          <a:bodyPr/>
          <a:lstStyle/>
          <a:p>
            <a:pPr lvl="0" algn="just"/>
            <a:r>
              <a:rPr lang="es-EC" dirty="0"/>
              <a:t>Es importante leer el manual de operación de cada equipo que se va a utilizar previo al encendido y conexionado del mismo. Esto nos permite estar seguros de cumplir con todas las condiciones de funcionamiento del mismo y evitar daños.</a:t>
            </a:r>
            <a:endParaRPr lang="es-MX" dirty="0"/>
          </a:p>
          <a:p>
            <a:pPr lvl="0" algn="just"/>
            <a:r>
              <a:rPr lang="es-EC" dirty="0"/>
              <a:t>Al trabajar con sistemas que tienen movimiento, es recomendable desconectar la energía eléctrica o presionar un paro de emergencia al manipular de cerca los actuadores. Esto evita cualquier movimiento inesperado durante el trabajo.</a:t>
            </a:r>
            <a:endParaRPr lang="es-MX" dirty="0"/>
          </a:p>
          <a:p>
            <a:pPr lvl="0" algn="just"/>
            <a:r>
              <a:rPr lang="es-EC" dirty="0"/>
              <a:t>Para evitar cables enredados o que puedan interferir con el movimiento del sistema se debe utilizar cadenas </a:t>
            </a:r>
            <a:r>
              <a:rPr lang="es-EC" dirty="0" smtClean="0"/>
              <a:t>porta cables. </a:t>
            </a:r>
            <a:r>
              <a:rPr lang="es-EC" dirty="0"/>
              <a:t>Estas permiten un movimiento limpio de los diferentes actuadores y seguros respecto al cableado eléctrico</a:t>
            </a:r>
            <a:r>
              <a:rPr lang="es-EC" dirty="0" smtClean="0"/>
              <a:t>.</a:t>
            </a:r>
            <a:endParaRPr lang="es-MX" dirty="0"/>
          </a:p>
        </p:txBody>
      </p:sp>
    </p:spTree>
    <p:extLst>
      <p:ext uri="{BB962C8B-B14F-4D97-AF65-F5344CB8AC3E}">
        <p14:creationId xmlns:p14="http://schemas.microsoft.com/office/powerpoint/2010/main" val="4240347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MX" dirty="0" smtClean="0"/>
              <a:t>Gracias</a:t>
            </a:r>
            <a:endParaRPr lang="es-MX" dirty="0"/>
          </a:p>
        </p:txBody>
      </p:sp>
      <p:sp>
        <p:nvSpPr>
          <p:cNvPr id="5" name="Subtítulo 4"/>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4191916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Descripción general del proyecto</a:t>
            </a:r>
            <a:endParaRPr lang="es-MX" dirty="0"/>
          </a:p>
        </p:txBody>
      </p:sp>
      <p:sp>
        <p:nvSpPr>
          <p:cNvPr id="4" name="Marcador de texto 3"/>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50303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Necesidades del proyecto</a:t>
            </a:r>
            <a:endParaRPr lang="es-MX" dirty="0"/>
          </a:p>
        </p:txBody>
      </p:sp>
      <p:sp>
        <p:nvSpPr>
          <p:cNvPr id="6" name="Marcador de contenido 5"/>
          <p:cNvSpPr>
            <a:spLocks noGrp="1"/>
          </p:cNvSpPr>
          <p:nvPr>
            <p:ph idx="1"/>
          </p:nvPr>
        </p:nvSpPr>
        <p:spPr/>
        <p:txBody>
          <a:bodyPr/>
          <a:lstStyle/>
          <a:p>
            <a:r>
              <a:rPr lang="es-MX" dirty="0" smtClean="0"/>
              <a:t>Llamativo</a:t>
            </a:r>
          </a:p>
          <a:p>
            <a:pPr lvl="1"/>
            <a:r>
              <a:rPr lang="es-MX" dirty="0" smtClean="0"/>
              <a:t>Proceso dinámico, colores vivos, colores que se identifiquen con la empresa.</a:t>
            </a:r>
          </a:p>
          <a:p>
            <a:r>
              <a:rPr lang="es-MX" dirty="0" smtClean="0"/>
              <a:t>Simple</a:t>
            </a:r>
          </a:p>
          <a:p>
            <a:pPr lvl="1"/>
            <a:r>
              <a:rPr lang="es-MX" dirty="0" smtClean="0"/>
              <a:t>Proceso simple, reemplazo de un operador por un manipulador automático</a:t>
            </a:r>
          </a:p>
          <a:p>
            <a:r>
              <a:rPr lang="es-MX" dirty="0" smtClean="0"/>
              <a:t>Fácil operación</a:t>
            </a:r>
          </a:p>
          <a:p>
            <a:pPr lvl="1"/>
            <a:r>
              <a:rPr lang="es-MX" dirty="0" smtClean="0"/>
              <a:t>Operación desde una botonera, programación secuencial</a:t>
            </a:r>
          </a:p>
          <a:p>
            <a:r>
              <a:rPr lang="es-MX" dirty="0" smtClean="0"/>
              <a:t>Modular</a:t>
            </a:r>
          </a:p>
          <a:p>
            <a:pPr lvl="1"/>
            <a:r>
              <a:rPr lang="es-MX" dirty="0" smtClean="0"/>
              <a:t>Construcción en perfiles ranurados, fácil ensamblaje y movilidad</a:t>
            </a:r>
          </a:p>
          <a:p>
            <a:r>
              <a:rPr lang="es-MX" dirty="0" smtClean="0"/>
              <a:t>Bajo número de componentes</a:t>
            </a:r>
          </a:p>
          <a:p>
            <a:pPr lvl="1"/>
            <a:r>
              <a:rPr lang="es-MX" dirty="0" smtClean="0"/>
              <a:t>Reducir uso de actuadores, sensores o formas de energía diferentes.</a:t>
            </a:r>
            <a:endParaRPr lang="es-MX" dirty="0"/>
          </a:p>
        </p:txBody>
      </p:sp>
    </p:spTree>
    <p:extLst>
      <p:ext uri="{BB962C8B-B14F-4D97-AF65-F5344CB8AC3E}">
        <p14:creationId xmlns:p14="http://schemas.microsoft.com/office/powerpoint/2010/main" val="266610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4"/>
          <p:cNvGraphicFramePr>
            <a:graphicFrameLocks/>
          </p:cNvGraphicFramePr>
          <p:nvPr>
            <p:extLst>
              <p:ext uri="{D42A27DB-BD31-4B8C-83A1-F6EECF244321}">
                <p14:modId xmlns:p14="http://schemas.microsoft.com/office/powerpoint/2010/main" val="1604559854"/>
              </p:ext>
            </p:extLst>
          </p:nvPr>
        </p:nvGraphicFramePr>
        <p:xfrm>
          <a:off x="1378038" y="824248"/>
          <a:ext cx="9337182" cy="4855336"/>
        </p:xfrm>
        <a:graphic>
          <a:graphicData uri="http://schemas.openxmlformats.org/drawingml/2006/table">
            <a:tbl>
              <a:tblPr firstRow="1" firstCol="1" bandRow="1">
                <a:tableStyleId>{5C22544A-7EE6-4342-B048-85BDC9FD1C3A}</a:tableStyleId>
              </a:tblPr>
              <a:tblGrid>
                <a:gridCol w="4628400"/>
                <a:gridCol w="4708782"/>
              </a:tblGrid>
              <a:tr h="3789900">
                <a:tc>
                  <a:txBody>
                    <a:bodyPr/>
                    <a:lstStyle/>
                    <a:p>
                      <a:pPr indent="144145" algn="ctr">
                        <a:lnSpc>
                          <a:spcPct val="150000"/>
                        </a:lnSpc>
                        <a:spcAft>
                          <a:spcPts val="0"/>
                        </a:spcAft>
                      </a:pPr>
                      <a:r>
                        <a:rPr lang="es-EC" sz="1800" dirty="0">
                          <a:effectLst/>
                        </a:rPr>
                        <a:t>Módulo con demasiados componentes</a:t>
                      </a:r>
                      <a:endParaRPr lang="es-MX"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EC" sz="1800" dirty="0">
                          <a:effectLst/>
                        </a:rPr>
                        <a:t>Módulo sencillo y llamativo</a:t>
                      </a:r>
                      <a:endParaRPr lang="es-MX"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065436">
                <a:tc>
                  <a:txBody>
                    <a:bodyPr/>
                    <a:lstStyle/>
                    <a:p>
                      <a:pPr algn="ctr">
                        <a:lnSpc>
                          <a:spcPct val="107000"/>
                        </a:lnSpc>
                        <a:spcAft>
                          <a:spcPts val="0"/>
                        </a:spcAft>
                      </a:pPr>
                      <a:endParaRPr lang="es-MX" sz="1100" dirty="0">
                        <a:effectLst/>
                      </a:endParaRPr>
                    </a:p>
                    <a:p>
                      <a:pPr marL="0" algn="ctr" defTabSz="914400" rtl="0" eaLnBrk="1" latinLnBrk="0" hangingPunct="1">
                        <a:lnSpc>
                          <a:spcPct val="150000"/>
                        </a:lnSpc>
                        <a:spcAft>
                          <a:spcPts val="0"/>
                        </a:spcAft>
                      </a:pPr>
                      <a:r>
                        <a:rPr lang="es-EC" sz="1600" b="0" kern="1200" dirty="0">
                          <a:solidFill>
                            <a:schemeClr val="dk1"/>
                          </a:solidFill>
                          <a:effectLst/>
                          <a:latin typeface="+mn-lt"/>
                          <a:ea typeface="+mn-ea"/>
                          <a:cs typeface="+mn-cs"/>
                        </a:rPr>
                        <a:t> Figura 33. Espacio saturado</a:t>
                      </a:r>
                      <a:endParaRPr lang="es-MX" sz="1600" b="0" kern="1200" dirty="0">
                        <a:solidFill>
                          <a:schemeClr val="dk1"/>
                        </a:solidFill>
                        <a:effectLst/>
                        <a:latin typeface="+mn-lt"/>
                        <a:ea typeface="+mn-ea"/>
                        <a:cs typeface="+mn-cs"/>
                      </a:endParaRPr>
                    </a:p>
                    <a:p>
                      <a:pPr marL="0" algn="ctr" defTabSz="914400" rtl="0" eaLnBrk="1" latinLnBrk="0" hangingPunct="1">
                        <a:lnSpc>
                          <a:spcPct val="150000"/>
                        </a:lnSpc>
                        <a:spcAft>
                          <a:spcPts val="0"/>
                        </a:spcAft>
                      </a:pPr>
                      <a:r>
                        <a:rPr lang="es-MX" sz="1600" b="0" kern="1200" dirty="0">
                          <a:solidFill>
                            <a:schemeClr val="dk1"/>
                          </a:solidFill>
                          <a:effectLst/>
                          <a:latin typeface="+mn-lt"/>
                          <a:ea typeface="+mn-ea"/>
                          <a:cs typeface="+mn-cs"/>
                        </a:rPr>
                        <a:t>(Hernando, 2010)</a:t>
                      </a:r>
                    </a:p>
                  </a:txBody>
                  <a:tcPr marL="68580" marR="68580" marT="0" marB="0">
                    <a:solidFill>
                      <a:schemeClr val="accent2">
                        <a:lumMod val="20000"/>
                        <a:lumOff val="80000"/>
                      </a:schemeClr>
                    </a:solidFill>
                  </a:tcPr>
                </a:tc>
                <a:tc>
                  <a:txBody>
                    <a:bodyPr/>
                    <a:lstStyle/>
                    <a:p>
                      <a:pPr algn="ctr">
                        <a:lnSpc>
                          <a:spcPct val="107000"/>
                        </a:lnSpc>
                        <a:spcAft>
                          <a:spcPts val="0"/>
                        </a:spcAft>
                      </a:pPr>
                      <a:endParaRPr lang="es-EC" sz="1100" dirty="0">
                        <a:effectLst/>
                      </a:endParaRPr>
                    </a:p>
                    <a:p>
                      <a:pPr algn="ctr">
                        <a:lnSpc>
                          <a:spcPct val="150000"/>
                        </a:lnSpc>
                        <a:spcAft>
                          <a:spcPts val="0"/>
                        </a:spcAft>
                      </a:pPr>
                      <a:r>
                        <a:rPr lang="es-EC" sz="1600" dirty="0">
                          <a:effectLst/>
                        </a:rPr>
                        <a:t>Figura 34. Espacio de trabajo libre</a:t>
                      </a:r>
                      <a:endParaRPr lang="es-MX" sz="1600" dirty="0">
                        <a:effectLst/>
                      </a:endParaRPr>
                    </a:p>
                    <a:p>
                      <a:pPr algn="ctr">
                        <a:lnSpc>
                          <a:spcPct val="150000"/>
                        </a:lnSpc>
                        <a:spcAft>
                          <a:spcPts val="0"/>
                        </a:spcAft>
                      </a:pPr>
                      <a:r>
                        <a:rPr lang="es-MX" sz="1600" dirty="0">
                          <a:effectLst/>
                        </a:rPr>
                        <a:t>(Festo AG &amp; Co. KG, 2016)</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2" name="Imagen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759" y="1352900"/>
            <a:ext cx="3758966" cy="282340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921" y="1313645"/>
            <a:ext cx="4015437" cy="290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04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Descripción del proceso</a:t>
            </a:r>
            <a:endParaRPr lang="es-MX" dirty="0"/>
          </a:p>
        </p:txBody>
      </p:sp>
      <p:sp>
        <p:nvSpPr>
          <p:cNvPr id="3" name="Marcador de contenido 2"/>
          <p:cNvSpPr>
            <a:spLocks noGrp="1"/>
          </p:cNvSpPr>
          <p:nvPr>
            <p:ph idx="1"/>
          </p:nvPr>
        </p:nvSpPr>
        <p:spPr/>
        <p:txBody>
          <a:bodyPr>
            <a:normAutofit/>
          </a:bodyPr>
          <a:lstStyle/>
          <a:p>
            <a:r>
              <a:rPr lang="es-EC" sz="2400" dirty="0"/>
              <a:t>Tomando en cuenta las necesidades del sistema se </a:t>
            </a:r>
            <a:r>
              <a:rPr lang="es-EC" sz="2400" dirty="0" smtClean="0"/>
              <a:t>decidió:</a:t>
            </a:r>
          </a:p>
          <a:p>
            <a:pPr lvl="1"/>
            <a:r>
              <a:rPr lang="es-EC" sz="2000" dirty="0" smtClean="0"/>
              <a:t>Proceso </a:t>
            </a:r>
            <a:r>
              <a:rPr lang="es-EC" sz="2000" dirty="0"/>
              <a:t>de ordenamiento de discos de acero por </a:t>
            </a:r>
            <a:r>
              <a:rPr lang="es-EC" sz="2000" dirty="0" smtClean="0"/>
              <a:t>colores.</a:t>
            </a:r>
          </a:p>
          <a:p>
            <a:pPr lvl="2"/>
            <a:r>
              <a:rPr lang="es-EC" sz="1600" dirty="0" smtClean="0"/>
              <a:t>Proceso llamativo y simple.</a:t>
            </a:r>
          </a:p>
          <a:p>
            <a:pPr lvl="2"/>
            <a:r>
              <a:rPr lang="es-EC" sz="1600" dirty="0" smtClean="0"/>
              <a:t>Colores pertenecientes a imagen de marcas representadas.</a:t>
            </a:r>
          </a:p>
          <a:p>
            <a:pPr lvl="2"/>
            <a:r>
              <a:rPr lang="es-EC" sz="1600" dirty="0" smtClean="0"/>
              <a:t>Un sensor de color y uno de presencia bastan para </a:t>
            </a:r>
            <a:r>
              <a:rPr lang="es-EC" sz="1600" dirty="0" smtClean="0"/>
              <a:t>identificación.</a:t>
            </a:r>
            <a:endParaRPr lang="es-EC" sz="1600" dirty="0" smtClean="0"/>
          </a:p>
          <a:p>
            <a:pPr lvl="1"/>
            <a:r>
              <a:rPr lang="es-EC" sz="2000" dirty="0" smtClean="0"/>
              <a:t>El efector final es </a:t>
            </a:r>
            <a:r>
              <a:rPr lang="es-EC" sz="2000" dirty="0"/>
              <a:t>una garra magnética</a:t>
            </a:r>
            <a:r>
              <a:rPr lang="es-EC" sz="2000" dirty="0" smtClean="0"/>
              <a:t>.</a:t>
            </a:r>
          </a:p>
          <a:p>
            <a:pPr lvl="2"/>
            <a:r>
              <a:rPr lang="es-EC" sz="1600" dirty="0" smtClean="0"/>
              <a:t>Gripper</a:t>
            </a:r>
            <a:r>
              <a:rPr lang="es-EC" sz="1600" dirty="0" smtClean="0"/>
              <a:t> neumáticas o ventosas, requieren preparación de aire comprimido.</a:t>
            </a:r>
          </a:p>
          <a:p>
            <a:pPr lvl="2"/>
            <a:r>
              <a:rPr lang="es-EC" sz="1600" dirty="0" smtClean="0"/>
              <a:t>Electroimán de bajo costo.</a:t>
            </a:r>
          </a:p>
          <a:p>
            <a:pPr lvl="1"/>
            <a:r>
              <a:rPr lang="es-EC" sz="2000" dirty="0" smtClean="0"/>
              <a:t>Accionamiento desde una botonera.</a:t>
            </a:r>
          </a:p>
          <a:p>
            <a:pPr lvl="2"/>
            <a:r>
              <a:rPr lang="es-EC" sz="1600" dirty="0" smtClean="0"/>
              <a:t>Puesta en marcha sencilla</a:t>
            </a:r>
          </a:p>
          <a:p>
            <a:pPr lvl="2"/>
            <a:r>
              <a:rPr lang="es-EC" sz="1600" dirty="0" smtClean="0"/>
              <a:t>Botones limitan al operario a no cometer errores de configuración.</a:t>
            </a:r>
          </a:p>
        </p:txBody>
      </p:sp>
    </p:spTree>
    <p:extLst>
      <p:ext uri="{BB962C8B-B14F-4D97-AF65-F5344CB8AC3E}">
        <p14:creationId xmlns:p14="http://schemas.microsoft.com/office/powerpoint/2010/main" val="2387162964"/>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1022</TotalTime>
  <Words>2415</Words>
  <Application>Microsoft Office PowerPoint</Application>
  <PresentationFormat>Panorámica</PresentationFormat>
  <Paragraphs>631</Paragraphs>
  <Slides>53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53</vt:i4>
      </vt:variant>
    </vt:vector>
  </HeadingPairs>
  <TitlesOfParts>
    <vt:vector size="58" baseType="lpstr">
      <vt:lpstr>Arial</vt:lpstr>
      <vt:lpstr>Calibri</vt:lpstr>
      <vt:lpstr>Calibri Light</vt:lpstr>
      <vt:lpstr>Times New Roman</vt:lpstr>
      <vt:lpstr>Retrospección</vt:lpstr>
      <vt:lpstr>Construcción de un módulo demostrativo de un robot cartesiano para identificación y clasificación de elementos por colores, para la empresa Ecuainsetec Cia Ltda</vt:lpstr>
      <vt:lpstr>Contenidos</vt:lpstr>
      <vt:lpstr>Objetivos</vt:lpstr>
      <vt:lpstr>Objetivo General</vt:lpstr>
      <vt:lpstr>Objetivos específicos</vt:lpstr>
      <vt:lpstr>Descripción general del proyecto</vt:lpstr>
      <vt:lpstr>Necesidades del proyecto</vt:lpstr>
      <vt:lpstr>Presentación de PowerPoint</vt:lpstr>
      <vt:lpstr>Descripción del proceso</vt:lpstr>
      <vt:lpstr>Etapas del proceso</vt:lpstr>
      <vt:lpstr>Identificación</vt:lpstr>
      <vt:lpstr>Clasificación</vt:lpstr>
      <vt:lpstr>Selección de elementos</vt:lpstr>
      <vt:lpstr>Festo Positioning Drives</vt:lpstr>
      <vt:lpstr>Efector Final</vt:lpstr>
      <vt:lpstr>Eje Z</vt:lpstr>
      <vt:lpstr>Eje Z</vt:lpstr>
      <vt:lpstr>Presentación de PowerPoint</vt:lpstr>
      <vt:lpstr>Presentación de PowerPoint</vt:lpstr>
      <vt:lpstr>Perfil de movimiento – Eje Z</vt:lpstr>
      <vt:lpstr>Resultado – Eje Z</vt:lpstr>
      <vt:lpstr>Eje Y</vt:lpstr>
      <vt:lpstr>Presentación de PowerPoint</vt:lpstr>
      <vt:lpstr>Resultado – Eje Y</vt:lpstr>
      <vt:lpstr>Eje X</vt:lpstr>
      <vt:lpstr>Resultado – Eje X</vt:lpstr>
      <vt:lpstr>Accesorios de montaje</vt:lpstr>
      <vt:lpstr>Dispensador elementos</vt:lpstr>
      <vt:lpstr>Sensores inductivo</vt:lpstr>
      <vt:lpstr>Sensores de color</vt:lpstr>
      <vt:lpstr>Controladores Servomotor</vt:lpstr>
      <vt:lpstr>PLC</vt:lpstr>
      <vt:lpstr>Sistema de control</vt:lpstr>
      <vt:lpstr>Conexión CAN Open</vt:lpstr>
      <vt:lpstr>Controlador CMMP-AS</vt:lpstr>
      <vt:lpstr>Configuración por eje</vt:lpstr>
      <vt:lpstr>Configuración ejes en PLC</vt:lpstr>
      <vt:lpstr>Secuencia principal</vt:lpstr>
      <vt:lpstr>Presentación de PowerPoint</vt:lpstr>
      <vt:lpstr>Presentación de PowerPoint</vt:lpstr>
      <vt:lpstr>Presentación de PowerPoint</vt:lpstr>
      <vt:lpstr>Presentación de PowerPoint</vt:lpstr>
      <vt:lpstr>Presentación de PowerPoint</vt:lpstr>
      <vt:lpstr>HMI</vt:lpstr>
      <vt:lpstr>Botonera</vt:lpstr>
      <vt:lpstr>Pruebas y resultados</vt:lpstr>
      <vt:lpstr>Presentación de PowerPoint</vt:lpstr>
      <vt:lpstr>Resultados</vt:lpstr>
      <vt:lpstr>Conclusiones y recomendaciones</vt:lpstr>
      <vt:lpstr>Conclusiones</vt:lpstr>
      <vt:lpstr>Conclusiones</vt:lpstr>
      <vt:lpstr>Recomendaciones</vt:lpstr>
      <vt:lpstr>Gracias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Construcción de un módulo demostrativo de un robot cartesiano para clasificación por color para la empresa Ecuainsetec Cia Ltda</dc:title>
  <dc:creator>MEOviedo</dc:creator>
  <cp:lastModifiedBy>MEOviedo</cp:lastModifiedBy>
  <cp:revision>31</cp:revision>
  <dcterms:created xsi:type="dcterms:W3CDTF">2017-02-05T01:38:42Z</dcterms:created>
  <dcterms:modified xsi:type="dcterms:W3CDTF">2017-02-13T05:16:29Z</dcterms:modified>
</cp:coreProperties>
</file>