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256" r:id="rId2"/>
    <p:sldId id="257" r:id="rId3"/>
    <p:sldId id="28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9" r:id="rId23"/>
    <p:sldId id="275" r:id="rId24"/>
    <p:sldId id="276" r:id="rId25"/>
    <p:sldId id="277" r:id="rId26"/>
    <p:sldId id="281" r:id="rId27"/>
    <p:sldId id="280" r:id="rId28"/>
    <p:sldId id="282"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1A494-826D-4ECE-9A3B-D9F0B5B0ED40}"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C"/>
        </a:p>
      </dgm:t>
    </dgm:pt>
    <dgm:pt modelId="{60C03398-B15A-4C90-A1CB-0E46BBEE4681}">
      <dgm:prSet phldrT="[Texto]"/>
      <dgm:spPr/>
      <dgm:t>
        <a:bodyPr/>
        <a:lstStyle/>
        <a:p>
          <a:r>
            <a:rPr lang="es-EC" b="1" dirty="0" smtClean="0"/>
            <a:t>LA CONSTITUCIÓN DE LA REPUBLICA</a:t>
          </a:r>
          <a:endParaRPr lang="es-EC" b="1" dirty="0"/>
        </a:p>
      </dgm:t>
    </dgm:pt>
    <dgm:pt modelId="{FCAA8DFA-0A8D-4C6F-BD21-0C61328119A8}" type="parTrans" cxnId="{3768F73A-D690-49E7-84F5-64A2F512FF72}">
      <dgm:prSet/>
      <dgm:spPr/>
      <dgm:t>
        <a:bodyPr/>
        <a:lstStyle/>
        <a:p>
          <a:endParaRPr lang="es-EC"/>
        </a:p>
      </dgm:t>
    </dgm:pt>
    <dgm:pt modelId="{8E48200B-24D3-4912-ABB3-323137BA2221}" type="sibTrans" cxnId="{3768F73A-D690-49E7-84F5-64A2F512FF72}">
      <dgm:prSet/>
      <dgm:spPr/>
      <dgm:t>
        <a:bodyPr/>
        <a:lstStyle/>
        <a:p>
          <a:endParaRPr lang="es-EC"/>
        </a:p>
      </dgm:t>
    </dgm:pt>
    <dgm:pt modelId="{9F7EA6F7-72C8-48FB-B5EB-7D39ECC6C736}">
      <dgm:prSet phldrT="[Texto]"/>
      <dgm:spPr/>
      <dgm:t>
        <a:bodyPr/>
        <a:lstStyle/>
        <a:p>
          <a:r>
            <a:rPr lang="es-EC" b="1" dirty="0" smtClean="0"/>
            <a:t>PLAN NACIONAL DEL BUEN VIVIR PNBV</a:t>
          </a:r>
          <a:endParaRPr lang="es-EC" b="1" dirty="0"/>
        </a:p>
      </dgm:t>
    </dgm:pt>
    <dgm:pt modelId="{1668D778-66CD-4A73-AAEE-6CBE31AAB4FA}" type="parTrans" cxnId="{AE67DA70-F18B-4C1B-BA18-AF1CEED63689}">
      <dgm:prSet/>
      <dgm:spPr/>
      <dgm:t>
        <a:bodyPr/>
        <a:lstStyle/>
        <a:p>
          <a:endParaRPr lang="es-EC"/>
        </a:p>
      </dgm:t>
    </dgm:pt>
    <dgm:pt modelId="{BE7527E5-A053-4557-8C9A-6D52BA935BD8}" type="sibTrans" cxnId="{AE67DA70-F18B-4C1B-BA18-AF1CEED63689}">
      <dgm:prSet/>
      <dgm:spPr/>
      <dgm:t>
        <a:bodyPr/>
        <a:lstStyle/>
        <a:p>
          <a:endParaRPr lang="es-EC"/>
        </a:p>
      </dgm:t>
    </dgm:pt>
    <dgm:pt modelId="{F61E6133-C141-4D3C-9858-352C7498D6AE}">
      <dgm:prSet phldrT="[Texto]"/>
      <dgm:spPr/>
      <dgm:t>
        <a:bodyPr/>
        <a:lstStyle/>
        <a:p>
          <a:r>
            <a:rPr lang="es-EC" b="1" dirty="0" smtClean="0"/>
            <a:t>LEY ORGÁNICA DELSERVICIO PÚBLICO DE ENERGÍA EL+ECTRICA </a:t>
          </a:r>
          <a:endParaRPr lang="es-EC" b="1" dirty="0"/>
        </a:p>
      </dgm:t>
    </dgm:pt>
    <dgm:pt modelId="{EA7A9063-D7D0-4830-8C1D-8F561B2CC1B5}" type="parTrans" cxnId="{F9C99DC0-0615-49FC-8C6E-7ADE6820DC03}">
      <dgm:prSet/>
      <dgm:spPr/>
      <dgm:t>
        <a:bodyPr/>
        <a:lstStyle/>
        <a:p>
          <a:endParaRPr lang="es-EC"/>
        </a:p>
      </dgm:t>
    </dgm:pt>
    <dgm:pt modelId="{958E6E65-08FA-4ED8-8C20-D39A3BF65003}" type="sibTrans" cxnId="{F9C99DC0-0615-49FC-8C6E-7ADE6820DC03}">
      <dgm:prSet/>
      <dgm:spPr/>
      <dgm:t>
        <a:bodyPr/>
        <a:lstStyle/>
        <a:p>
          <a:endParaRPr lang="es-EC"/>
        </a:p>
      </dgm:t>
    </dgm:pt>
    <dgm:pt modelId="{DB3F4593-DCB0-4A26-8C30-18F4416F1AF6}">
      <dgm:prSet/>
      <dgm:spPr/>
      <dgm:t>
        <a:bodyPr/>
        <a:lstStyle/>
        <a:p>
          <a:r>
            <a:rPr lang="es-EC" sz="1100" dirty="0" smtClean="0">
              <a:latin typeface="Arial" pitchFamily="34" charset="0"/>
              <a:cs typeface="Arial" pitchFamily="34" charset="0"/>
            </a:rPr>
            <a:t>Promueve un desarrollo eficiente, enfatizando la planificación en el corto, mediano y largo plazo, sobre la base de los criterios de soberanía y eficiencia energética. </a:t>
          </a:r>
          <a:endParaRPr lang="es-EC" sz="1100" dirty="0">
            <a:latin typeface="Arial" pitchFamily="34" charset="0"/>
            <a:cs typeface="Arial" pitchFamily="34" charset="0"/>
          </a:endParaRPr>
        </a:p>
      </dgm:t>
    </dgm:pt>
    <dgm:pt modelId="{BBFEBA56-CBAA-4B56-B84C-9192EC7896B9}" type="parTrans" cxnId="{FADF6E87-B749-4D85-92F7-E7AAB038E3B5}">
      <dgm:prSet/>
      <dgm:spPr/>
      <dgm:t>
        <a:bodyPr/>
        <a:lstStyle/>
        <a:p>
          <a:endParaRPr lang="es-EC"/>
        </a:p>
      </dgm:t>
    </dgm:pt>
    <dgm:pt modelId="{E972D217-1827-454C-B591-5E3ADCE66ED0}" type="sibTrans" cxnId="{FADF6E87-B749-4D85-92F7-E7AAB038E3B5}">
      <dgm:prSet/>
      <dgm:spPr/>
      <dgm:t>
        <a:bodyPr/>
        <a:lstStyle/>
        <a:p>
          <a:endParaRPr lang="es-EC"/>
        </a:p>
      </dgm:t>
    </dgm:pt>
    <dgm:pt modelId="{C507B40C-5AC1-4CC8-95F3-142347FBD109}">
      <dgm:prSet custT="1"/>
      <dgm:spPr/>
      <dgm:t>
        <a:bodyPr/>
        <a:lstStyle/>
        <a:p>
          <a:r>
            <a:rPr lang="es-EC" sz="1400" dirty="0" smtClean="0">
              <a:latin typeface="Arial" pitchFamily="34" charset="0"/>
              <a:cs typeface="Arial" pitchFamily="34" charset="0"/>
            </a:rPr>
            <a:t>En el capitulo 5 “</a:t>
          </a:r>
          <a:r>
            <a:rPr lang="es-EC" sz="1400" b="1" i="1" dirty="0" smtClean="0">
              <a:latin typeface="Arial" pitchFamily="34" charset="0"/>
              <a:cs typeface="Arial" pitchFamily="34" charset="0"/>
            </a:rPr>
            <a:t>Sectores estratégicos, servicios y empresas públicas </a:t>
          </a:r>
          <a:r>
            <a:rPr lang="es-EC" sz="1400" dirty="0" smtClean="0">
              <a:latin typeface="Arial" pitchFamily="34" charset="0"/>
              <a:cs typeface="Arial" pitchFamily="34" charset="0"/>
            </a:rPr>
            <a:t>"y en sus artículos detalla que el Estado será el responsable de proveer el servicio de energía eléctrica</a:t>
          </a:r>
          <a:r>
            <a:rPr lang="es-EC" sz="1400" dirty="0" smtClean="0"/>
            <a:t>.</a:t>
          </a:r>
          <a:endParaRPr lang="es-EC" sz="1400" dirty="0"/>
        </a:p>
      </dgm:t>
    </dgm:pt>
    <dgm:pt modelId="{322055C6-7114-4B06-9885-69047325E2DF}" type="parTrans" cxnId="{828CA833-73C4-4DCB-A731-BA5805DA11CB}">
      <dgm:prSet/>
      <dgm:spPr/>
      <dgm:t>
        <a:bodyPr/>
        <a:lstStyle/>
        <a:p>
          <a:endParaRPr lang="es-EC"/>
        </a:p>
      </dgm:t>
    </dgm:pt>
    <dgm:pt modelId="{80F283BA-DE06-41BC-94DF-530D36A7F2A9}" type="sibTrans" cxnId="{828CA833-73C4-4DCB-A731-BA5805DA11CB}">
      <dgm:prSet/>
      <dgm:spPr/>
      <dgm:t>
        <a:bodyPr/>
        <a:lstStyle/>
        <a:p>
          <a:endParaRPr lang="es-EC"/>
        </a:p>
      </dgm:t>
    </dgm:pt>
    <dgm:pt modelId="{B573AE23-78D5-4A63-B46C-708B47A0DE9F}">
      <dgm:prSet/>
      <dgm:spPr/>
      <dgm:t>
        <a:bodyPr/>
        <a:lstStyle/>
        <a:p>
          <a:r>
            <a:rPr lang="es-EC" sz="1100" b="0" i="0" dirty="0" smtClean="0">
              <a:latin typeface="Arial" pitchFamily="34" charset="0"/>
              <a:cs typeface="Arial" pitchFamily="34" charset="0"/>
            </a:rPr>
            <a:t>Objetivo 8. Consolidar el sistema económico social y solidario, de forma sostenible</a:t>
          </a:r>
          <a:endParaRPr lang="es-EC" sz="1100" dirty="0">
            <a:latin typeface="Arial" pitchFamily="34" charset="0"/>
            <a:cs typeface="Arial" pitchFamily="34" charset="0"/>
          </a:endParaRPr>
        </a:p>
      </dgm:t>
    </dgm:pt>
    <dgm:pt modelId="{18CDF86E-E883-43ED-92A5-F5868722BFBD}" type="parTrans" cxnId="{8AAE7775-9508-4C96-82D4-3CD0704038E3}">
      <dgm:prSet/>
      <dgm:spPr/>
      <dgm:t>
        <a:bodyPr/>
        <a:lstStyle/>
        <a:p>
          <a:endParaRPr lang="es-EC"/>
        </a:p>
      </dgm:t>
    </dgm:pt>
    <dgm:pt modelId="{796D200C-127B-429B-985C-7839CB38E360}" type="sibTrans" cxnId="{8AAE7775-9508-4C96-82D4-3CD0704038E3}">
      <dgm:prSet/>
      <dgm:spPr/>
      <dgm:t>
        <a:bodyPr/>
        <a:lstStyle/>
        <a:p>
          <a:endParaRPr lang="es-EC"/>
        </a:p>
      </dgm:t>
    </dgm:pt>
    <dgm:pt modelId="{01C2F951-32A2-49A2-A09B-BA261ADC4BC2}">
      <dgm:prSet custT="1"/>
      <dgm:spPr/>
      <dgm:t>
        <a:bodyPr/>
        <a:lstStyle/>
        <a:p>
          <a:r>
            <a:rPr lang="es-EC" sz="1100" b="0" i="0" dirty="0" smtClean="0">
              <a:latin typeface="Arial" pitchFamily="34" charset="0"/>
              <a:cs typeface="Arial" pitchFamily="34" charset="0"/>
            </a:rPr>
            <a:t>Objetivo 10. Impulsar la transformación de la matriz productiva.</a:t>
          </a:r>
          <a:endParaRPr lang="es-EC" sz="1100" dirty="0">
            <a:latin typeface="Arial" pitchFamily="34" charset="0"/>
            <a:cs typeface="Arial" pitchFamily="34" charset="0"/>
          </a:endParaRPr>
        </a:p>
      </dgm:t>
    </dgm:pt>
    <dgm:pt modelId="{F7295D18-6E21-448C-9011-059E4C88D980}" type="parTrans" cxnId="{E34F57E4-2570-434A-9D54-D870B49AFFC0}">
      <dgm:prSet/>
      <dgm:spPr/>
      <dgm:t>
        <a:bodyPr/>
        <a:lstStyle/>
        <a:p>
          <a:endParaRPr lang="es-EC"/>
        </a:p>
      </dgm:t>
    </dgm:pt>
    <dgm:pt modelId="{74DD4484-D1D2-4455-93FF-24001B914D27}" type="sibTrans" cxnId="{E34F57E4-2570-434A-9D54-D870B49AFFC0}">
      <dgm:prSet/>
      <dgm:spPr/>
      <dgm:t>
        <a:bodyPr/>
        <a:lstStyle/>
        <a:p>
          <a:endParaRPr lang="es-EC"/>
        </a:p>
      </dgm:t>
    </dgm:pt>
    <dgm:pt modelId="{D85CBA80-F6E6-43AB-B80E-92B6BF84006C}">
      <dgm:prSet phldrT="[Texto]" custT="1"/>
      <dgm:spPr/>
      <dgm:t>
        <a:bodyPr/>
        <a:lstStyle/>
        <a:p>
          <a:r>
            <a:rPr lang="es-EC" sz="1200" b="0" dirty="0" smtClean="0">
              <a:latin typeface="Arial" pitchFamily="34" charset="0"/>
              <a:cs typeface="Arial" pitchFamily="34" charset="0"/>
            </a:rPr>
            <a:t>En el Tercer Suplemento del Registro Oficial No 418, de viernes 16 de enero de 2015. se publicó y entró en vigencia la Ley Orgánica e Servicio Público de Energía Eléctrica – LOSPEE</a:t>
          </a:r>
          <a:r>
            <a:rPr lang="es-EC" sz="1600" b="1" dirty="0" smtClean="0"/>
            <a:t>.</a:t>
          </a:r>
          <a:endParaRPr lang="es-EC" sz="1600" b="1" dirty="0"/>
        </a:p>
      </dgm:t>
    </dgm:pt>
    <dgm:pt modelId="{E89ECFF3-0E98-4EA3-AE58-F15566F32C6E}" type="parTrans" cxnId="{90C64A71-7DF1-46CF-A1F2-CB65938B7A9D}">
      <dgm:prSet/>
      <dgm:spPr/>
      <dgm:t>
        <a:bodyPr/>
        <a:lstStyle/>
        <a:p>
          <a:endParaRPr lang="es-EC"/>
        </a:p>
      </dgm:t>
    </dgm:pt>
    <dgm:pt modelId="{0410048A-3027-4473-816F-F282E84DBB2E}" type="sibTrans" cxnId="{90C64A71-7DF1-46CF-A1F2-CB65938B7A9D}">
      <dgm:prSet/>
      <dgm:spPr/>
      <dgm:t>
        <a:bodyPr/>
        <a:lstStyle/>
        <a:p>
          <a:endParaRPr lang="es-EC"/>
        </a:p>
      </dgm:t>
    </dgm:pt>
    <dgm:pt modelId="{5B42E7DA-CCB8-4512-8923-ACAD6C63EFED}">
      <dgm:prSet custT="1"/>
      <dgm:spPr/>
      <dgm:t>
        <a:bodyPr/>
        <a:lstStyle/>
        <a:p>
          <a:r>
            <a:rPr lang="es-EC" sz="1100" b="0" i="0" dirty="0" smtClean="0">
              <a:latin typeface="Arial" pitchFamily="34" charset="0"/>
              <a:cs typeface="Arial" pitchFamily="34" charset="0"/>
            </a:rPr>
            <a:t>Objetivo 11. Asegurar la soberanía y eficiencia de los sectores estratégicos para la transformación industrial y tecnológica.</a:t>
          </a:r>
          <a:endParaRPr lang="es-EC" sz="1100" dirty="0">
            <a:latin typeface="Arial" pitchFamily="34" charset="0"/>
            <a:cs typeface="Arial" pitchFamily="34" charset="0"/>
          </a:endParaRPr>
        </a:p>
      </dgm:t>
    </dgm:pt>
    <dgm:pt modelId="{89723A39-86A3-483F-BB14-D6F9FCAEEE27}" type="parTrans" cxnId="{2B150007-34F7-48C8-8F09-42014D8DF07F}">
      <dgm:prSet/>
      <dgm:spPr/>
      <dgm:t>
        <a:bodyPr/>
        <a:lstStyle/>
        <a:p>
          <a:endParaRPr lang="es-EC"/>
        </a:p>
      </dgm:t>
    </dgm:pt>
    <dgm:pt modelId="{CD5C3C6F-CFB7-4C27-AB14-8E4B830A416D}" type="sibTrans" cxnId="{2B150007-34F7-48C8-8F09-42014D8DF07F}">
      <dgm:prSet/>
      <dgm:spPr/>
      <dgm:t>
        <a:bodyPr/>
        <a:lstStyle/>
        <a:p>
          <a:endParaRPr lang="es-EC"/>
        </a:p>
      </dgm:t>
    </dgm:pt>
    <dgm:pt modelId="{1B20517E-50C1-4F78-AB76-AD5DDA22365C}">
      <dgm:prSet/>
      <dgm:spPr/>
      <dgm:t>
        <a:bodyPr/>
        <a:lstStyle/>
        <a:p>
          <a:endParaRPr lang="es-EC" sz="1100" dirty="0">
            <a:latin typeface="Arial" pitchFamily="34" charset="0"/>
            <a:cs typeface="Arial" pitchFamily="34" charset="0"/>
          </a:endParaRPr>
        </a:p>
      </dgm:t>
    </dgm:pt>
    <dgm:pt modelId="{CAC139FA-48FA-4BE1-9E02-9E42FB1CACE3}" type="parTrans" cxnId="{625F15F1-1B09-41FC-9061-258AC2A40616}">
      <dgm:prSet/>
      <dgm:spPr/>
      <dgm:t>
        <a:bodyPr/>
        <a:lstStyle/>
        <a:p>
          <a:endParaRPr lang="es-EC"/>
        </a:p>
      </dgm:t>
    </dgm:pt>
    <dgm:pt modelId="{1B226244-298D-42CA-9713-C9F86B18B51B}" type="sibTrans" cxnId="{625F15F1-1B09-41FC-9061-258AC2A40616}">
      <dgm:prSet/>
      <dgm:spPr/>
      <dgm:t>
        <a:bodyPr/>
        <a:lstStyle/>
        <a:p>
          <a:endParaRPr lang="es-EC"/>
        </a:p>
      </dgm:t>
    </dgm:pt>
    <dgm:pt modelId="{37135015-4737-404D-B754-1C4B2F92B64E}" type="pres">
      <dgm:prSet presAssocID="{E191A494-826D-4ECE-9A3B-D9F0B5B0ED40}" presName="linearFlow" presStyleCnt="0">
        <dgm:presLayoutVars>
          <dgm:dir/>
          <dgm:animLvl val="lvl"/>
          <dgm:resizeHandles val="exact"/>
        </dgm:presLayoutVars>
      </dgm:prSet>
      <dgm:spPr/>
    </dgm:pt>
    <dgm:pt modelId="{D7CD2C22-6AB2-40D9-9990-65D237F8A763}" type="pres">
      <dgm:prSet presAssocID="{60C03398-B15A-4C90-A1CB-0E46BBEE4681}" presName="composite" presStyleCnt="0"/>
      <dgm:spPr/>
    </dgm:pt>
    <dgm:pt modelId="{FA96691E-6A5F-452A-A4B7-9290FF5F02B6}" type="pres">
      <dgm:prSet presAssocID="{60C03398-B15A-4C90-A1CB-0E46BBEE4681}" presName="parentText" presStyleLbl="alignNode1" presStyleIdx="0" presStyleCnt="3">
        <dgm:presLayoutVars>
          <dgm:chMax val="1"/>
          <dgm:bulletEnabled val="1"/>
        </dgm:presLayoutVars>
      </dgm:prSet>
      <dgm:spPr/>
    </dgm:pt>
    <dgm:pt modelId="{FDD7CB7A-8EB7-42AA-B49A-68C24DFA8C8E}" type="pres">
      <dgm:prSet presAssocID="{60C03398-B15A-4C90-A1CB-0E46BBEE4681}" presName="descendantText" presStyleLbl="alignAcc1" presStyleIdx="0" presStyleCnt="3" custLinFactNeighborX="92" custLinFactNeighborY="-287">
        <dgm:presLayoutVars>
          <dgm:bulletEnabled val="1"/>
        </dgm:presLayoutVars>
      </dgm:prSet>
      <dgm:spPr/>
      <dgm:t>
        <a:bodyPr/>
        <a:lstStyle/>
        <a:p>
          <a:endParaRPr lang="es-EC"/>
        </a:p>
      </dgm:t>
    </dgm:pt>
    <dgm:pt modelId="{47FB3387-D3A6-4CAE-B4C2-B8B644AE2F3F}" type="pres">
      <dgm:prSet presAssocID="{8E48200B-24D3-4912-ABB3-323137BA2221}" presName="sp" presStyleCnt="0"/>
      <dgm:spPr/>
    </dgm:pt>
    <dgm:pt modelId="{840E3C57-0064-42F9-B753-5154E7FCFB7C}" type="pres">
      <dgm:prSet presAssocID="{9F7EA6F7-72C8-48FB-B5EB-7D39ECC6C736}" presName="composite" presStyleCnt="0"/>
      <dgm:spPr/>
    </dgm:pt>
    <dgm:pt modelId="{B15435D9-133B-4A7F-B931-F63AE775190A}" type="pres">
      <dgm:prSet presAssocID="{9F7EA6F7-72C8-48FB-B5EB-7D39ECC6C736}" presName="parentText" presStyleLbl="alignNode1" presStyleIdx="1" presStyleCnt="3" custLinFactNeighborX="5414" custLinFactNeighborY="-3056">
        <dgm:presLayoutVars>
          <dgm:chMax val="1"/>
          <dgm:bulletEnabled val="1"/>
        </dgm:presLayoutVars>
      </dgm:prSet>
      <dgm:spPr/>
      <dgm:t>
        <a:bodyPr/>
        <a:lstStyle/>
        <a:p>
          <a:endParaRPr lang="es-EC"/>
        </a:p>
      </dgm:t>
    </dgm:pt>
    <dgm:pt modelId="{162B1D80-1D97-4BEB-9C8B-4EE272EFC3F9}" type="pres">
      <dgm:prSet presAssocID="{9F7EA6F7-72C8-48FB-B5EB-7D39ECC6C736}" presName="descendantText" presStyleLbl="alignAcc1" presStyleIdx="1" presStyleCnt="3">
        <dgm:presLayoutVars>
          <dgm:bulletEnabled val="1"/>
        </dgm:presLayoutVars>
      </dgm:prSet>
      <dgm:spPr/>
      <dgm:t>
        <a:bodyPr/>
        <a:lstStyle/>
        <a:p>
          <a:endParaRPr lang="es-EC"/>
        </a:p>
      </dgm:t>
    </dgm:pt>
    <dgm:pt modelId="{803FC2AB-A5D2-433D-A420-FDD1B6DD9A07}" type="pres">
      <dgm:prSet presAssocID="{BE7527E5-A053-4557-8C9A-6D52BA935BD8}" presName="sp" presStyleCnt="0"/>
      <dgm:spPr/>
    </dgm:pt>
    <dgm:pt modelId="{C07F679A-638B-4295-80D0-9ACA4880F352}" type="pres">
      <dgm:prSet presAssocID="{F61E6133-C141-4D3C-9858-352C7498D6AE}" presName="composite" presStyleCnt="0"/>
      <dgm:spPr/>
    </dgm:pt>
    <dgm:pt modelId="{23E09BFD-BA47-4EF2-8DEC-A3903366B410}" type="pres">
      <dgm:prSet presAssocID="{F61E6133-C141-4D3C-9858-352C7498D6AE}" presName="parentText" presStyleLbl="alignNode1" presStyleIdx="2" presStyleCnt="3">
        <dgm:presLayoutVars>
          <dgm:chMax val="1"/>
          <dgm:bulletEnabled val="1"/>
        </dgm:presLayoutVars>
      </dgm:prSet>
      <dgm:spPr/>
      <dgm:t>
        <a:bodyPr/>
        <a:lstStyle/>
        <a:p>
          <a:endParaRPr lang="es-EC"/>
        </a:p>
      </dgm:t>
    </dgm:pt>
    <dgm:pt modelId="{854B6013-7A7A-405D-AA84-14F9ED14FE73}" type="pres">
      <dgm:prSet presAssocID="{F61E6133-C141-4D3C-9858-352C7498D6AE}" presName="descendantText" presStyleLbl="alignAcc1" presStyleIdx="2" presStyleCnt="3">
        <dgm:presLayoutVars>
          <dgm:bulletEnabled val="1"/>
        </dgm:presLayoutVars>
      </dgm:prSet>
      <dgm:spPr/>
      <dgm:t>
        <a:bodyPr/>
        <a:lstStyle/>
        <a:p>
          <a:endParaRPr lang="es-EC"/>
        </a:p>
      </dgm:t>
    </dgm:pt>
  </dgm:ptLst>
  <dgm:cxnLst>
    <dgm:cxn modelId="{AE67DA70-F18B-4C1B-BA18-AF1CEED63689}" srcId="{E191A494-826D-4ECE-9A3B-D9F0B5B0ED40}" destId="{9F7EA6F7-72C8-48FB-B5EB-7D39ECC6C736}" srcOrd="1" destOrd="0" parTransId="{1668D778-66CD-4A73-AAEE-6CBE31AAB4FA}" sibTransId="{BE7527E5-A053-4557-8C9A-6D52BA935BD8}"/>
    <dgm:cxn modelId="{E34F57E4-2570-434A-9D54-D870B49AFFC0}" srcId="{9F7EA6F7-72C8-48FB-B5EB-7D39ECC6C736}" destId="{01C2F951-32A2-49A2-A09B-BA261ADC4BC2}" srcOrd="3" destOrd="0" parTransId="{F7295D18-6E21-448C-9011-059E4C88D980}" sibTransId="{74DD4484-D1D2-4455-93FF-24001B914D27}"/>
    <dgm:cxn modelId="{58F053FB-9BD2-4DA7-A283-ED5C3233DD87}" type="presOf" srcId="{60C03398-B15A-4C90-A1CB-0E46BBEE4681}" destId="{FA96691E-6A5F-452A-A4B7-9290FF5F02B6}" srcOrd="0" destOrd="0" presId="urn:microsoft.com/office/officeart/2005/8/layout/chevron2"/>
    <dgm:cxn modelId="{8AAE7775-9508-4C96-82D4-3CD0704038E3}" srcId="{9F7EA6F7-72C8-48FB-B5EB-7D39ECC6C736}" destId="{B573AE23-78D5-4A63-B46C-708B47A0DE9F}" srcOrd="2" destOrd="0" parTransId="{18CDF86E-E883-43ED-92A5-F5868722BFBD}" sibTransId="{796D200C-127B-429B-985C-7839CB38E360}"/>
    <dgm:cxn modelId="{2B150007-34F7-48C8-8F09-42014D8DF07F}" srcId="{9F7EA6F7-72C8-48FB-B5EB-7D39ECC6C736}" destId="{5B42E7DA-CCB8-4512-8923-ACAD6C63EFED}" srcOrd="4" destOrd="0" parTransId="{89723A39-86A3-483F-BB14-D6F9FCAEEE27}" sibTransId="{CD5C3C6F-CFB7-4C27-AB14-8E4B830A416D}"/>
    <dgm:cxn modelId="{8511B9EF-202A-4E06-9223-BEC628DA711E}" type="presOf" srcId="{D85CBA80-F6E6-43AB-B80E-92B6BF84006C}" destId="{854B6013-7A7A-405D-AA84-14F9ED14FE73}" srcOrd="0" destOrd="0" presId="urn:microsoft.com/office/officeart/2005/8/layout/chevron2"/>
    <dgm:cxn modelId="{EBE9C2CD-3F80-4C69-97B5-188BCEA5740E}" type="presOf" srcId="{F61E6133-C141-4D3C-9858-352C7498D6AE}" destId="{23E09BFD-BA47-4EF2-8DEC-A3903366B410}" srcOrd="0" destOrd="0" presId="urn:microsoft.com/office/officeart/2005/8/layout/chevron2"/>
    <dgm:cxn modelId="{B3732DF7-AB80-4F3A-9AEE-9878FD0E114B}" type="presOf" srcId="{E191A494-826D-4ECE-9A3B-D9F0B5B0ED40}" destId="{37135015-4737-404D-B754-1C4B2F92B64E}" srcOrd="0" destOrd="0" presId="urn:microsoft.com/office/officeart/2005/8/layout/chevron2"/>
    <dgm:cxn modelId="{F9C99DC0-0615-49FC-8C6E-7ADE6820DC03}" srcId="{E191A494-826D-4ECE-9A3B-D9F0B5B0ED40}" destId="{F61E6133-C141-4D3C-9858-352C7498D6AE}" srcOrd="2" destOrd="0" parTransId="{EA7A9063-D7D0-4830-8C1D-8F561B2CC1B5}" sibTransId="{958E6E65-08FA-4ED8-8C20-D39A3BF65003}"/>
    <dgm:cxn modelId="{828CA833-73C4-4DCB-A731-BA5805DA11CB}" srcId="{60C03398-B15A-4C90-A1CB-0E46BBEE4681}" destId="{C507B40C-5AC1-4CC8-95F3-142347FBD109}" srcOrd="0" destOrd="0" parTransId="{322055C6-7114-4B06-9885-69047325E2DF}" sibTransId="{80F283BA-DE06-41BC-94DF-530D36A7F2A9}"/>
    <dgm:cxn modelId="{F369FF0D-F6E2-418C-90A8-5531B337867A}" type="presOf" srcId="{DB3F4593-DCB0-4A26-8C30-18F4416F1AF6}" destId="{162B1D80-1D97-4BEB-9C8B-4EE272EFC3F9}" srcOrd="0" destOrd="0" presId="urn:microsoft.com/office/officeart/2005/8/layout/chevron2"/>
    <dgm:cxn modelId="{98D05DD5-CD41-44CD-9F10-1CD18902902C}" type="presOf" srcId="{9F7EA6F7-72C8-48FB-B5EB-7D39ECC6C736}" destId="{B15435D9-133B-4A7F-B931-F63AE775190A}" srcOrd="0" destOrd="0" presId="urn:microsoft.com/office/officeart/2005/8/layout/chevron2"/>
    <dgm:cxn modelId="{60BF86BB-196F-4496-BECF-5F327FFF3176}" type="presOf" srcId="{5B42E7DA-CCB8-4512-8923-ACAD6C63EFED}" destId="{162B1D80-1D97-4BEB-9C8B-4EE272EFC3F9}" srcOrd="0" destOrd="4" presId="urn:microsoft.com/office/officeart/2005/8/layout/chevron2"/>
    <dgm:cxn modelId="{FADF6E87-B749-4D85-92F7-E7AAB038E3B5}" srcId="{9F7EA6F7-72C8-48FB-B5EB-7D39ECC6C736}" destId="{DB3F4593-DCB0-4A26-8C30-18F4416F1AF6}" srcOrd="0" destOrd="0" parTransId="{BBFEBA56-CBAA-4B56-B84C-9192EC7896B9}" sibTransId="{E972D217-1827-454C-B591-5E3ADCE66ED0}"/>
    <dgm:cxn modelId="{3777567B-8372-4FB7-9C9E-2C0EC298C1B0}" type="presOf" srcId="{01C2F951-32A2-49A2-A09B-BA261ADC4BC2}" destId="{162B1D80-1D97-4BEB-9C8B-4EE272EFC3F9}" srcOrd="0" destOrd="3" presId="urn:microsoft.com/office/officeart/2005/8/layout/chevron2"/>
    <dgm:cxn modelId="{4E041D14-9008-4644-9278-67505BC5BEAC}" type="presOf" srcId="{B573AE23-78D5-4A63-B46C-708B47A0DE9F}" destId="{162B1D80-1D97-4BEB-9C8B-4EE272EFC3F9}" srcOrd="0" destOrd="2" presId="urn:microsoft.com/office/officeart/2005/8/layout/chevron2"/>
    <dgm:cxn modelId="{3768F73A-D690-49E7-84F5-64A2F512FF72}" srcId="{E191A494-826D-4ECE-9A3B-D9F0B5B0ED40}" destId="{60C03398-B15A-4C90-A1CB-0E46BBEE4681}" srcOrd="0" destOrd="0" parTransId="{FCAA8DFA-0A8D-4C6F-BD21-0C61328119A8}" sibTransId="{8E48200B-24D3-4912-ABB3-323137BA2221}"/>
    <dgm:cxn modelId="{A3852333-9E97-49DE-91C5-62B858A451C9}" type="presOf" srcId="{1B20517E-50C1-4F78-AB76-AD5DDA22365C}" destId="{162B1D80-1D97-4BEB-9C8B-4EE272EFC3F9}" srcOrd="0" destOrd="1" presId="urn:microsoft.com/office/officeart/2005/8/layout/chevron2"/>
    <dgm:cxn modelId="{EC35EC77-87CA-4EB7-9469-65E2200473A2}" type="presOf" srcId="{C507B40C-5AC1-4CC8-95F3-142347FBD109}" destId="{FDD7CB7A-8EB7-42AA-B49A-68C24DFA8C8E}" srcOrd="0" destOrd="0" presId="urn:microsoft.com/office/officeart/2005/8/layout/chevron2"/>
    <dgm:cxn modelId="{90C64A71-7DF1-46CF-A1F2-CB65938B7A9D}" srcId="{F61E6133-C141-4D3C-9858-352C7498D6AE}" destId="{D85CBA80-F6E6-43AB-B80E-92B6BF84006C}" srcOrd="0" destOrd="0" parTransId="{E89ECFF3-0E98-4EA3-AE58-F15566F32C6E}" sibTransId="{0410048A-3027-4473-816F-F282E84DBB2E}"/>
    <dgm:cxn modelId="{625F15F1-1B09-41FC-9061-258AC2A40616}" srcId="{9F7EA6F7-72C8-48FB-B5EB-7D39ECC6C736}" destId="{1B20517E-50C1-4F78-AB76-AD5DDA22365C}" srcOrd="1" destOrd="0" parTransId="{CAC139FA-48FA-4BE1-9E02-9E42FB1CACE3}" sibTransId="{1B226244-298D-42CA-9713-C9F86B18B51B}"/>
    <dgm:cxn modelId="{2632B3C8-D590-460A-A76C-CA51F1C4D25F}" type="presParOf" srcId="{37135015-4737-404D-B754-1C4B2F92B64E}" destId="{D7CD2C22-6AB2-40D9-9990-65D237F8A763}" srcOrd="0" destOrd="0" presId="urn:microsoft.com/office/officeart/2005/8/layout/chevron2"/>
    <dgm:cxn modelId="{3A829DB4-69FA-431D-AD13-819525E22186}" type="presParOf" srcId="{D7CD2C22-6AB2-40D9-9990-65D237F8A763}" destId="{FA96691E-6A5F-452A-A4B7-9290FF5F02B6}" srcOrd="0" destOrd="0" presId="urn:microsoft.com/office/officeart/2005/8/layout/chevron2"/>
    <dgm:cxn modelId="{F9D319DE-994F-467D-8175-9EB79E3B5D4A}" type="presParOf" srcId="{D7CD2C22-6AB2-40D9-9990-65D237F8A763}" destId="{FDD7CB7A-8EB7-42AA-B49A-68C24DFA8C8E}" srcOrd="1" destOrd="0" presId="urn:microsoft.com/office/officeart/2005/8/layout/chevron2"/>
    <dgm:cxn modelId="{8742818A-AE2D-401A-B368-35D3905BC88D}" type="presParOf" srcId="{37135015-4737-404D-B754-1C4B2F92B64E}" destId="{47FB3387-D3A6-4CAE-B4C2-B8B644AE2F3F}" srcOrd="1" destOrd="0" presId="urn:microsoft.com/office/officeart/2005/8/layout/chevron2"/>
    <dgm:cxn modelId="{3D11593B-46D6-4587-B47F-03548788FDD4}" type="presParOf" srcId="{37135015-4737-404D-B754-1C4B2F92B64E}" destId="{840E3C57-0064-42F9-B753-5154E7FCFB7C}" srcOrd="2" destOrd="0" presId="urn:microsoft.com/office/officeart/2005/8/layout/chevron2"/>
    <dgm:cxn modelId="{DE3634E2-F05A-40E7-952E-85BC2A30FE6D}" type="presParOf" srcId="{840E3C57-0064-42F9-B753-5154E7FCFB7C}" destId="{B15435D9-133B-4A7F-B931-F63AE775190A}" srcOrd="0" destOrd="0" presId="urn:microsoft.com/office/officeart/2005/8/layout/chevron2"/>
    <dgm:cxn modelId="{C87A3E68-947E-41DE-9A9C-9283D485550D}" type="presParOf" srcId="{840E3C57-0064-42F9-B753-5154E7FCFB7C}" destId="{162B1D80-1D97-4BEB-9C8B-4EE272EFC3F9}" srcOrd="1" destOrd="0" presId="urn:microsoft.com/office/officeart/2005/8/layout/chevron2"/>
    <dgm:cxn modelId="{DBDD6477-B841-4A65-89B2-1285460E4372}" type="presParOf" srcId="{37135015-4737-404D-B754-1C4B2F92B64E}" destId="{803FC2AB-A5D2-433D-A420-FDD1B6DD9A07}" srcOrd="3" destOrd="0" presId="urn:microsoft.com/office/officeart/2005/8/layout/chevron2"/>
    <dgm:cxn modelId="{3D751D39-BCE7-4978-BA43-281FE308EF9E}" type="presParOf" srcId="{37135015-4737-404D-B754-1C4B2F92B64E}" destId="{C07F679A-638B-4295-80D0-9ACA4880F352}" srcOrd="4" destOrd="0" presId="urn:microsoft.com/office/officeart/2005/8/layout/chevron2"/>
    <dgm:cxn modelId="{7AC8B82D-C798-4A53-8C14-C39D90BA4F30}" type="presParOf" srcId="{C07F679A-638B-4295-80D0-9ACA4880F352}" destId="{23E09BFD-BA47-4EF2-8DEC-A3903366B410}" srcOrd="0" destOrd="0" presId="urn:microsoft.com/office/officeart/2005/8/layout/chevron2"/>
    <dgm:cxn modelId="{A9F8E433-CDC3-40B2-B4D5-9DD70B7EA479}" type="presParOf" srcId="{C07F679A-638B-4295-80D0-9ACA4880F352}" destId="{854B6013-7A7A-405D-AA84-14F9ED14FE7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96691E-6A5F-452A-A4B7-9290FF5F02B6}">
      <dsp:nvSpPr>
        <dsp:cNvPr id="0" name=""/>
        <dsp:cNvSpPr/>
      </dsp:nvSpPr>
      <dsp:spPr>
        <a:xfrm rot="5400000">
          <a:off x="-285014" y="290181"/>
          <a:ext cx="1900096" cy="133006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LA CONSTITUCIÓN DE LA REPUBLICA</a:t>
          </a:r>
          <a:endParaRPr lang="es-EC" sz="900" b="1" kern="1200" dirty="0"/>
        </a:p>
      </dsp:txBody>
      <dsp:txXfrm rot="5400000">
        <a:off x="-285014" y="290181"/>
        <a:ext cx="1900096" cy="1330067"/>
      </dsp:txXfrm>
    </dsp:sp>
    <dsp:sp modelId="{FDD7CB7A-8EB7-42AA-B49A-68C24DFA8C8E}">
      <dsp:nvSpPr>
        <dsp:cNvPr id="0" name=""/>
        <dsp:cNvSpPr/>
      </dsp:nvSpPr>
      <dsp:spPr>
        <a:xfrm rot="5400000">
          <a:off x="3827922" y="-2496232"/>
          <a:ext cx="1235062" cy="623077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itchFamily="34" charset="0"/>
              <a:cs typeface="Arial" pitchFamily="34" charset="0"/>
            </a:rPr>
            <a:t>En el capitulo 5 “</a:t>
          </a:r>
          <a:r>
            <a:rPr lang="es-EC" sz="1400" b="1" i="1" kern="1200" dirty="0" smtClean="0">
              <a:latin typeface="Arial" pitchFamily="34" charset="0"/>
              <a:cs typeface="Arial" pitchFamily="34" charset="0"/>
            </a:rPr>
            <a:t>Sectores estratégicos, servicios y empresas públicas </a:t>
          </a:r>
          <a:r>
            <a:rPr lang="es-EC" sz="1400" kern="1200" dirty="0" smtClean="0">
              <a:latin typeface="Arial" pitchFamily="34" charset="0"/>
              <a:cs typeface="Arial" pitchFamily="34" charset="0"/>
            </a:rPr>
            <a:t>"y en sus artículos detalla que el Estado será el responsable de proveer el servicio de energía eléctrica</a:t>
          </a:r>
          <a:r>
            <a:rPr lang="es-EC" sz="1400" kern="1200" dirty="0" smtClean="0"/>
            <a:t>.</a:t>
          </a:r>
          <a:endParaRPr lang="es-EC" sz="1400" kern="1200" dirty="0"/>
        </a:p>
      </dsp:txBody>
      <dsp:txXfrm rot="5400000">
        <a:off x="3827922" y="-2496232"/>
        <a:ext cx="1235062" cy="6230772"/>
      </dsp:txXfrm>
    </dsp:sp>
    <dsp:sp modelId="{B15435D9-133B-4A7F-B931-F63AE775190A}">
      <dsp:nvSpPr>
        <dsp:cNvPr id="0" name=""/>
        <dsp:cNvSpPr/>
      </dsp:nvSpPr>
      <dsp:spPr>
        <a:xfrm rot="5400000">
          <a:off x="-213004" y="1941195"/>
          <a:ext cx="1900096" cy="1330067"/>
        </a:xfrm>
        <a:prstGeom prst="chevron">
          <a:avLst/>
        </a:prstGeom>
        <a:solidFill>
          <a:schemeClr val="accent4">
            <a:hueOff val="-1605168"/>
            <a:satOff val="19845"/>
            <a:lumOff val="-647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PLAN NACIONAL DEL BUEN VIVIR PNBV</a:t>
          </a:r>
          <a:endParaRPr lang="es-EC" sz="900" b="1" kern="1200" dirty="0"/>
        </a:p>
      </dsp:txBody>
      <dsp:txXfrm rot="5400000">
        <a:off x="-213004" y="1941195"/>
        <a:ext cx="1900096" cy="1330067"/>
      </dsp:txXfrm>
    </dsp:sp>
    <dsp:sp modelId="{162B1D80-1D97-4BEB-9C8B-4EE272EFC3F9}">
      <dsp:nvSpPr>
        <dsp:cNvPr id="0" name=""/>
        <dsp:cNvSpPr/>
      </dsp:nvSpPr>
      <dsp:spPr>
        <a:xfrm rot="5400000">
          <a:off x="3827922" y="-783607"/>
          <a:ext cx="1235062" cy="6230772"/>
        </a:xfrm>
        <a:prstGeom prst="round2SameRect">
          <a:avLst/>
        </a:prstGeom>
        <a:solidFill>
          <a:schemeClr val="lt1">
            <a:alpha val="90000"/>
            <a:hueOff val="0"/>
            <a:satOff val="0"/>
            <a:lumOff val="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Arial" pitchFamily="34" charset="0"/>
              <a:cs typeface="Arial" pitchFamily="34" charset="0"/>
            </a:rPr>
            <a:t>Promueve un desarrollo eficiente, enfatizando la planificación en el corto, mediano y largo plazo, sobre la base de los criterios de soberanía y eficiencia energética. </a:t>
          </a:r>
          <a:endParaRPr lang="es-EC" sz="1100"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endParaRPr lang="es-EC" sz="1100"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s-EC" sz="1100" b="0" i="0" kern="1200" dirty="0" smtClean="0">
              <a:latin typeface="Arial" pitchFamily="34" charset="0"/>
              <a:cs typeface="Arial" pitchFamily="34" charset="0"/>
            </a:rPr>
            <a:t>Objetivo 8. Consolidar el sistema económico social y solidario, de forma sostenible</a:t>
          </a:r>
          <a:endParaRPr lang="es-EC" sz="1100"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s-EC" sz="1100" b="0" i="0" kern="1200" dirty="0" smtClean="0">
              <a:latin typeface="Arial" pitchFamily="34" charset="0"/>
              <a:cs typeface="Arial" pitchFamily="34" charset="0"/>
            </a:rPr>
            <a:t>Objetivo 10. Impulsar la transformación de la matriz productiva.</a:t>
          </a:r>
          <a:endParaRPr lang="es-EC" sz="1100"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s-EC" sz="1100" b="0" i="0" kern="1200" dirty="0" smtClean="0">
              <a:latin typeface="Arial" pitchFamily="34" charset="0"/>
              <a:cs typeface="Arial" pitchFamily="34" charset="0"/>
            </a:rPr>
            <a:t>Objetivo 11. Asegurar la soberanía y eficiencia de los sectores estratégicos para la transformación industrial y tecnológica.</a:t>
          </a:r>
          <a:endParaRPr lang="es-EC" sz="1100" kern="1200" dirty="0">
            <a:latin typeface="Arial" pitchFamily="34" charset="0"/>
            <a:cs typeface="Arial" pitchFamily="34" charset="0"/>
          </a:endParaRPr>
        </a:p>
      </dsp:txBody>
      <dsp:txXfrm rot="5400000">
        <a:off x="3827922" y="-783607"/>
        <a:ext cx="1235062" cy="6230772"/>
      </dsp:txXfrm>
    </dsp:sp>
    <dsp:sp modelId="{23E09BFD-BA47-4EF2-8DEC-A3903366B410}">
      <dsp:nvSpPr>
        <dsp:cNvPr id="0" name=""/>
        <dsp:cNvSpPr/>
      </dsp:nvSpPr>
      <dsp:spPr>
        <a:xfrm rot="5400000">
          <a:off x="-285014" y="3708343"/>
          <a:ext cx="1900096" cy="1330067"/>
        </a:xfrm>
        <a:prstGeom prst="chevron">
          <a:avLst/>
        </a:prstGeom>
        <a:solidFill>
          <a:schemeClr val="accent4">
            <a:hueOff val="-3210336"/>
            <a:satOff val="39690"/>
            <a:lumOff val="-12939"/>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b="1" kern="1200" dirty="0" smtClean="0"/>
            <a:t>LEY ORGÁNICA DELSERVICIO PÚBLICO DE ENERGÍA EL+ECTRICA </a:t>
          </a:r>
          <a:endParaRPr lang="es-EC" sz="900" b="1" kern="1200" dirty="0"/>
        </a:p>
      </dsp:txBody>
      <dsp:txXfrm rot="5400000">
        <a:off x="-285014" y="3708343"/>
        <a:ext cx="1900096" cy="1330067"/>
      </dsp:txXfrm>
    </dsp:sp>
    <dsp:sp modelId="{854B6013-7A7A-405D-AA84-14F9ED14FE73}">
      <dsp:nvSpPr>
        <dsp:cNvPr id="0" name=""/>
        <dsp:cNvSpPr/>
      </dsp:nvSpPr>
      <dsp:spPr>
        <a:xfrm rot="5400000">
          <a:off x="3827922" y="925473"/>
          <a:ext cx="1235062" cy="6230772"/>
        </a:xfrm>
        <a:prstGeom prst="round2SameRect">
          <a:avLst/>
        </a:prstGeom>
        <a:solidFill>
          <a:schemeClr val="lt1">
            <a:alpha val="90000"/>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b="0" kern="1200" dirty="0" smtClean="0">
              <a:latin typeface="Arial" pitchFamily="34" charset="0"/>
              <a:cs typeface="Arial" pitchFamily="34" charset="0"/>
            </a:rPr>
            <a:t>En el Tercer Suplemento del Registro Oficial No 418, de viernes 16 de enero de 2015. se publicó y entró en vigencia la Ley Orgánica e Servicio Público de Energía Eléctrica – LOSPEE</a:t>
          </a:r>
          <a:r>
            <a:rPr lang="es-EC" sz="1600" b="1" kern="1200" dirty="0" smtClean="0"/>
            <a:t>.</a:t>
          </a:r>
          <a:endParaRPr lang="es-EC" sz="1600" b="1" kern="1200" dirty="0"/>
        </a:p>
      </dsp:txBody>
      <dsp:txXfrm rot="5400000">
        <a:off x="3827922" y="925473"/>
        <a:ext cx="1235062" cy="62307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1FEC541D-E936-4300-A923-96D36088C56C}" type="datetimeFigureOut">
              <a:rPr lang="es-EC" smtClean="0"/>
              <a:t>26/01/2016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A9797FE-96EB-4F7A-8750-3A750F71DA09}" type="slidenum">
              <a:rPr lang="es-EC" smtClean="0"/>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FEC541D-E936-4300-A923-96D36088C56C}" type="datetimeFigureOut">
              <a:rPr lang="es-EC" smtClean="0"/>
              <a:t>26/01/2016</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9797FE-96EB-4F7A-8750-3A750F71DA09}" type="slidenum">
              <a:rPr lang="es-EC" smtClean="0"/>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1772816"/>
            <a:ext cx="7056784" cy="4608512"/>
          </a:xfrm>
        </p:spPr>
        <p:txBody>
          <a:bodyPr>
            <a:normAutofit fontScale="25000" lnSpcReduction="20000"/>
          </a:bodyPr>
          <a:lstStyle/>
          <a:p>
            <a:pPr algn="ctr"/>
            <a:r>
              <a:rPr lang="es-EC" sz="6400" b="1" dirty="0"/>
              <a:t>MAESTRÍA EN PLANIFICACIÓN Y DIRECCIÓN ESTRATÉGICA </a:t>
            </a:r>
            <a:endParaRPr lang="es-EC" sz="6400" dirty="0"/>
          </a:p>
          <a:p>
            <a:pPr algn="ctr"/>
            <a:r>
              <a:rPr lang="es-EC" sz="6400" b="1" dirty="0"/>
              <a:t>PROMOCIÓN XVIII</a:t>
            </a:r>
            <a:endParaRPr lang="es-EC" sz="6400" dirty="0"/>
          </a:p>
          <a:p>
            <a:pPr algn="ctr"/>
            <a:r>
              <a:rPr lang="es-EC" sz="6400" b="1" dirty="0"/>
              <a:t> </a:t>
            </a:r>
            <a:endParaRPr lang="es-EC" sz="6400" dirty="0"/>
          </a:p>
          <a:p>
            <a:pPr algn="ctr"/>
            <a:r>
              <a:rPr lang="es-EC" sz="6400" b="1" dirty="0"/>
              <a:t>TRABAJO DE TITULACIÓN, PREVIO A LA OBTENCIÓN DEL  TITULO DE MAGISTER EN PLANIFICACIÓN Y DIRECCIÓN ESTRATÉGICA</a:t>
            </a:r>
            <a:endParaRPr lang="es-EC" sz="6400" dirty="0"/>
          </a:p>
          <a:p>
            <a:pPr algn="ctr"/>
            <a:r>
              <a:rPr lang="es-EC" sz="6400" b="1" dirty="0"/>
              <a:t> </a:t>
            </a:r>
            <a:endParaRPr lang="es-EC" sz="6400" dirty="0"/>
          </a:p>
          <a:p>
            <a:pPr algn="ctr"/>
            <a:r>
              <a:rPr lang="es-EC" sz="6400" b="1" dirty="0"/>
              <a:t>ANÁLISIS PROSPECTIVO A 10 AÑOS DEL SISTEMA ELÉCTRICO DE CNEL EP UNIDAD DE NEGOCIOS </a:t>
            </a:r>
            <a:r>
              <a:rPr lang="es-EC" sz="6400" b="1" dirty="0" smtClean="0"/>
              <a:t>SUCUMBÍOS</a:t>
            </a:r>
            <a:r>
              <a:rPr lang="es-EC" sz="6400" b="1" dirty="0"/>
              <a:t>, EN BASE A ESTUDIOS TÉCNICOS Y ECONÓMICOS. </a:t>
            </a:r>
            <a:endParaRPr lang="es-EC" sz="6400" dirty="0"/>
          </a:p>
          <a:p>
            <a:r>
              <a:rPr lang="es-EC" sz="6400" b="1" dirty="0"/>
              <a:t>  </a:t>
            </a:r>
            <a:endParaRPr lang="es-EC" sz="6400" dirty="0"/>
          </a:p>
          <a:p>
            <a:pPr algn="ctr"/>
            <a:r>
              <a:rPr lang="es-EC" sz="6400" b="1" dirty="0" smtClean="0"/>
              <a:t>AUTOR</a:t>
            </a:r>
            <a:r>
              <a:rPr lang="es-EC" sz="6400" b="1" dirty="0"/>
              <a:t>: PÉREZPAREDES, IVONNE SORAYA</a:t>
            </a:r>
            <a:endParaRPr lang="es-EC" sz="6400" dirty="0"/>
          </a:p>
          <a:p>
            <a:pPr algn="ctr"/>
            <a:r>
              <a:rPr lang="es-EC" sz="6400" b="1" dirty="0"/>
              <a:t>  </a:t>
            </a:r>
            <a:endParaRPr lang="es-EC" sz="6400" dirty="0"/>
          </a:p>
          <a:p>
            <a:pPr algn="ctr"/>
            <a:r>
              <a:rPr lang="es-EC" sz="6400" b="1" dirty="0"/>
              <a:t>DIRECTOR: PINTO MORALES, JEAN </a:t>
            </a:r>
            <a:r>
              <a:rPr lang="es-EC" sz="6400" b="1" dirty="0" smtClean="0"/>
              <a:t>PAUL</a:t>
            </a:r>
          </a:p>
          <a:p>
            <a:pPr algn="ctr"/>
            <a:endParaRPr lang="es-EC" sz="6400" b="1" dirty="0" smtClean="0"/>
          </a:p>
          <a:p>
            <a:pPr algn="ctr"/>
            <a:r>
              <a:rPr lang="es-EC" sz="6400" b="1" dirty="0" err="1" smtClean="0"/>
              <a:t>Sangolqu</a:t>
            </a:r>
            <a:r>
              <a:rPr lang="es-EC" sz="6400" b="1" dirty="0" err="1" smtClean="0"/>
              <a:t>í</a:t>
            </a:r>
            <a:r>
              <a:rPr lang="es-EC" sz="6400" b="1" dirty="0" smtClean="0"/>
              <a:t>, 29 de enero de 2016</a:t>
            </a:r>
            <a:endParaRPr lang="es-EC" sz="6400" dirty="0"/>
          </a:p>
          <a:p>
            <a:pPr algn="ctr"/>
            <a:r>
              <a:rPr lang="es-EC" sz="5600" b="1" dirty="0"/>
              <a:t> </a:t>
            </a:r>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2339752" y="404664"/>
            <a:ext cx="4176464" cy="1328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1115616" y="764704"/>
            <a:ext cx="5400600" cy="5760640"/>
          </a:xfrm>
          <a:prstGeom prst="rect">
            <a:avLst/>
          </a:prstGeom>
          <a:noFill/>
          <a:ln w="9525">
            <a:noFill/>
            <a:miter lim="800000"/>
            <a:headEnd/>
            <a:tailEnd/>
          </a:ln>
        </p:spPr>
      </p:pic>
      <p:pic>
        <p:nvPicPr>
          <p:cNvPr id="5" name="1 Imagen"/>
          <p:cNvPicPr>
            <a:picLocks noChangeAspect="1"/>
          </p:cNvPicPr>
          <p:nvPr/>
        </p:nvPicPr>
        <p:blipFill>
          <a:blip r:embed="rId3"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7" name="6 Rectángulo"/>
          <p:cNvSpPr/>
          <p:nvPr/>
        </p:nvSpPr>
        <p:spPr>
          <a:xfrm>
            <a:off x="5580112" y="3140968"/>
            <a:ext cx="3923928" cy="830997"/>
          </a:xfrm>
          <a:prstGeom prst="rect">
            <a:avLst/>
          </a:prstGeom>
        </p:spPr>
        <p:txBody>
          <a:bodyPr wrap="square">
            <a:spAutoFit/>
          </a:bodyPr>
          <a:lstStyle/>
          <a:p>
            <a:pPr lvl="2" eaLnBrk="0" fontAlgn="base" hangingPunct="0">
              <a:spcBef>
                <a:spcPct val="0"/>
              </a:spcBef>
              <a:spcAft>
                <a:spcPct val="0"/>
              </a:spcAft>
            </a:pPr>
            <a:r>
              <a:rPr lang="es-EC" sz="2400" b="1" dirty="0" smtClean="0">
                <a:latin typeface="Arial" pitchFamily="34" charset="0"/>
                <a:cs typeface="Arial" pitchFamily="34" charset="0"/>
              </a:rPr>
              <a:t>3. MATRIZ ESTRUCTURAL</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620688"/>
            <a:ext cx="6048672" cy="685056"/>
          </a:xfrm>
        </p:spPr>
        <p:txBody>
          <a:bodyPr>
            <a:normAutofit lnSpcReduction="10000"/>
          </a:bodyPr>
          <a:lstStyle/>
          <a:p>
            <a:pPr>
              <a:buNone/>
            </a:pPr>
            <a:r>
              <a:rPr lang="es-EC" sz="1800" b="1" dirty="0" smtClean="0">
                <a:latin typeface="Arial" pitchFamily="34" charset="0"/>
                <a:cs typeface="Arial" pitchFamily="34" charset="0"/>
              </a:rPr>
              <a:t>4. IDENTIFICACIÓN DE VARIABLES</a:t>
            </a:r>
          </a:p>
          <a:p>
            <a:pPr>
              <a:buNone/>
            </a:pPr>
            <a:r>
              <a:rPr lang="es-EC" sz="1800" b="1" dirty="0" smtClean="0">
                <a:latin typeface="Arial" pitchFamily="34" charset="0"/>
                <a:cs typeface="Arial" pitchFamily="34" charset="0"/>
              </a:rPr>
              <a:t> MIC MAC (Matriz de Influencias y dependencias)</a:t>
            </a:r>
            <a:endParaRPr lang="es-EC" sz="1800" b="1" dirty="0">
              <a:latin typeface="Arial" pitchFamily="34" charset="0"/>
              <a:cs typeface="Arial" pitchFamily="34" charset="0"/>
            </a:endParaRP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1505" name="Imagen 1"/>
          <p:cNvPicPr>
            <a:picLocks noChangeAspect="1" noChangeArrowheads="1"/>
          </p:cNvPicPr>
          <p:nvPr/>
        </p:nvPicPr>
        <p:blipFill>
          <a:blip r:embed="rId3" cstate="print"/>
          <a:srcRect/>
          <a:stretch>
            <a:fillRect/>
          </a:stretch>
        </p:blipFill>
        <p:spPr bwMode="auto">
          <a:xfrm>
            <a:off x="2051720" y="1537052"/>
            <a:ext cx="6264696" cy="5127860"/>
          </a:xfrm>
          <a:prstGeom prst="rect">
            <a:avLst/>
          </a:prstGeom>
          <a:noFill/>
        </p:spPr>
      </p:pic>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1509" name="Text Box 89"/>
          <p:cNvSpPr txBox="1">
            <a:spLocks noChangeArrowheads="1"/>
          </p:cNvSpPr>
          <p:nvPr/>
        </p:nvSpPr>
        <p:spPr bwMode="auto">
          <a:xfrm>
            <a:off x="2411760" y="3789040"/>
            <a:ext cx="2232248" cy="432048"/>
          </a:xfrm>
          <a:prstGeom prst="rect">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rgbClr val="000000"/>
                </a:solidFill>
                <a:effectLst/>
                <a:latin typeface="Arial" pitchFamily="34" charset="0"/>
                <a:cs typeface="Arial" pitchFamily="34" charset="0"/>
              </a:rPr>
              <a:t>I. Variables Influyentes</a:t>
            </a:r>
            <a:endParaRPr kumimoji="0" lang="es-EC"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0" name="Text Box 89"/>
          <p:cNvSpPr txBox="1">
            <a:spLocks noChangeArrowheads="1"/>
          </p:cNvSpPr>
          <p:nvPr/>
        </p:nvSpPr>
        <p:spPr bwMode="auto">
          <a:xfrm>
            <a:off x="5220072" y="3789040"/>
            <a:ext cx="2952328" cy="360040"/>
          </a:xfrm>
          <a:prstGeom prst="rect">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rgbClr val="000000"/>
                </a:solidFill>
                <a:effectLst/>
                <a:latin typeface="Arial" pitchFamily="34" charset="0"/>
                <a:cs typeface="Arial" pitchFamily="34" charset="0"/>
              </a:rPr>
              <a:t>II. Variables</a:t>
            </a:r>
            <a:r>
              <a:rPr kumimoji="0" lang="es-EC" sz="1400" b="1" i="0" u="none" strike="noStrike" cap="none" normalizeH="0" dirty="0" smtClean="0">
                <a:ln>
                  <a:noFill/>
                </a:ln>
                <a:solidFill>
                  <a:srgbClr val="000000"/>
                </a:solidFill>
                <a:effectLst/>
                <a:latin typeface="Arial" pitchFamily="34" charset="0"/>
                <a:cs typeface="Arial" pitchFamily="34" charset="0"/>
              </a:rPr>
              <a:t> Desestabilizadoras</a:t>
            </a:r>
            <a:endParaRPr kumimoji="0" lang="es-EC"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1" name="Text Box 89"/>
          <p:cNvSpPr txBox="1">
            <a:spLocks noChangeArrowheads="1"/>
          </p:cNvSpPr>
          <p:nvPr/>
        </p:nvSpPr>
        <p:spPr bwMode="auto">
          <a:xfrm>
            <a:off x="2267744" y="5805264"/>
            <a:ext cx="2664296" cy="363091"/>
          </a:xfrm>
          <a:prstGeom prst="rect">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err="1" smtClean="0">
                <a:ln>
                  <a:noFill/>
                </a:ln>
                <a:solidFill>
                  <a:srgbClr val="000000"/>
                </a:solidFill>
                <a:effectLst/>
                <a:latin typeface="Arial" pitchFamily="34" charset="0"/>
                <a:cs typeface="Arial" pitchFamily="34" charset="0"/>
              </a:rPr>
              <a:t>Ill</a:t>
            </a:r>
            <a:r>
              <a:rPr kumimoji="0" lang="es-EC" sz="1400" b="1" i="0" u="none" strike="noStrike" cap="none" normalizeH="0" baseline="0" dirty="0" smtClean="0">
                <a:ln>
                  <a:noFill/>
                </a:ln>
                <a:solidFill>
                  <a:srgbClr val="000000"/>
                </a:solidFill>
                <a:effectLst/>
                <a:latin typeface="Arial" pitchFamily="34" charset="0"/>
                <a:cs typeface="Arial" pitchFamily="34" charset="0"/>
              </a:rPr>
              <a:t>. Variables Independientes</a:t>
            </a:r>
            <a:endParaRPr kumimoji="0" lang="es-EC"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89"/>
          <p:cNvSpPr txBox="1">
            <a:spLocks noChangeArrowheads="1"/>
          </p:cNvSpPr>
          <p:nvPr/>
        </p:nvSpPr>
        <p:spPr bwMode="auto">
          <a:xfrm>
            <a:off x="5220072" y="6018237"/>
            <a:ext cx="2736304" cy="363091"/>
          </a:xfrm>
          <a:prstGeom prst="rect">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rgbClr val="000000"/>
                </a:solidFill>
                <a:effectLst/>
                <a:latin typeface="Arial" pitchFamily="34" charset="0"/>
                <a:cs typeface="Arial" pitchFamily="34" charset="0"/>
              </a:rPr>
              <a:t>IV. Variables </a:t>
            </a:r>
            <a:r>
              <a:rPr lang="es-EC" sz="1400" b="1" dirty="0">
                <a:solidFill>
                  <a:srgbClr val="000000"/>
                </a:solidFill>
                <a:latin typeface="Arial" pitchFamily="34" charset="0"/>
                <a:cs typeface="Arial" pitchFamily="34" charset="0"/>
              </a:rPr>
              <a:t>D</a:t>
            </a:r>
            <a:r>
              <a:rPr kumimoji="0" lang="es-EC" sz="1400" b="1" i="0" u="none" strike="noStrike" cap="none" normalizeH="0" baseline="0" dirty="0" smtClean="0">
                <a:ln>
                  <a:noFill/>
                </a:ln>
                <a:solidFill>
                  <a:srgbClr val="000000"/>
                </a:solidFill>
                <a:effectLst/>
                <a:latin typeface="Arial" pitchFamily="34" charset="0"/>
                <a:cs typeface="Arial" pitchFamily="34" charset="0"/>
              </a:rPr>
              <a:t>ependientes</a:t>
            </a:r>
            <a:endParaRPr kumimoji="0" lang="es-EC"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16 Abrir llave"/>
          <p:cNvSpPr/>
          <p:nvPr/>
        </p:nvSpPr>
        <p:spPr>
          <a:xfrm>
            <a:off x="1547664" y="1844824"/>
            <a:ext cx="360040" cy="2520280"/>
          </a:xfrm>
          <a:prstGeom prst="leftBrace">
            <a:avLst/>
          </a:prstGeom>
          <a:noFill/>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solidFill>
                <a:srgbClr val="FF0000"/>
              </a:solidFill>
            </a:endParaRPr>
          </a:p>
        </p:txBody>
      </p:sp>
      <p:sp>
        <p:nvSpPr>
          <p:cNvPr id="18" name="17 Cerrar llave"/>
          <p:cNvSpPr/>
          <p:nvPr/>
        </p:nvSpPr>
        <p:spPr>
          <a:xfrm>
            <a:off x="8316416" y="1700808"/>
            <a:ext cx="288032" cy="2808312"/>
          </a:xfrm>
          <a:prstGeom prst="rightBrace">
            <a:avLst/>
          </a:prstGeom>
          <a:noFill/>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196752"/>
            <a:ext cx="7498080" cy="613048"/>
          </a:xfrm>
        </p:spPr>
        <p:txBody>
          <a:bodyPr>
            <a:normAutofit/>
          </a:bodyPr>
          <a:lstStyle/>
          <a:p>
            <a:r>
              <a:rPr lang="es-EC" sz="2000" b="1" dirty="0" smtClean="0">
                <a:latin typeface="Arial" pitchFamily="34" charset="0"/>
                <a:cs typeface="Arial" pitchFamily="34" charset="0"/>
              </a:rPr>
              <a:t>Variables Influyentes y Desestabilizadores</a:t>
            </a:r>
            <a:endParaRPr lang="es-EC" sz="2000" b="1" dirty="0">
              <a:latin typeface="Arial" pitchFamily="34" charset="0"/>
              <a:cs typeface="Arial" pitchFamily="34" charset="0"/>
            </a:endParaRP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23556" name="Picture 4"/>
          <p:cNvPicPr>
            <a:picLocks noChangeAspect="1" noChangeArrowheads="1"/>
          </p:cNvPicPr>
          <p:nvPr/>
        </p:nvPicPr>
        <p:blipFill>
          <a:blip r:embed="rId3" cstate="print"/>
          <a:srcRect/>
          <a:stretch>
            <a:fillRect/>
          </a:stretch>
        </p:blipFill>
        <p:spPr bwMode="auto">
          <a:xfrm>
            <a:off x="2257252" y="2001706"/>
            <a:ext cx="4619003" cy="286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052736"/>
            <a:ext cx="7498080" cy="685056"/>
          </a:xfrm>
        </p:spPr>
        <p:txBody>
          <a:bodyPr>
            <a:normAutofit fontScale="70000" lnSpcReduction="20000"/>
          </a:bodyPr>
          <a:lstStyle/>
          <a:p>
            <a:pPr>
              <a:buNone/>
            </a:pPr>
            <a:r>
              <a:rPr lang="es-EC" dirty="0" smtClean="0"/>
              <a:t> ANALSIS PROSPECTIVO : CONSTRUCCIÓN DEL ESPACIO MORFOLÓGICO</a:t>
            </a:r>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24578" name="Picture 2"/>
          <p:cNvPicPr>
            <a:picLocks noChangeAspect="1" noChangeArrowheads="1"/>
          </p:cNvPicPr>
          <p:nvPr/>
        </p:nvPicPr>
        <p:blipFill>
          <a:blip r:embed="rId3" cstate="print"/>
          <a:srcRect/>
          <a:stretch>
            <a:fillRect/>
          </a:stretch>
        </p:blipFill>
        <p:spPr bwMode="auto">
          <a:xfrm>
            <a:off x="2627784" y="2708920"/>
            <a:ext cx="4285478" cy="2660403"/>
          </a:xfrm>
          <a:prstGeom prst="rect">
            <a:avLst/>
          </a:prstGeom>
          <a:noFill/>
          <a:ln w="9525">
            <a:noFill/>
            <a:miter lim="800000"/>
            <a:headEnd/>
            <a:tailEnd/>
          </a:ln>
          <a:effectLst/>
        </p:spPr>
      </p:pic>
      <p:sp>
        <p:nvSpPr>
          <p:cNvPr id="8" name="7 CuadroTexto"/>
          <p:cNvSpPr txBox="1"/>
          <p:nvPr/>
        </p:nvSpPr>
        <p:spPr>
          <a:xfrm>
            <a:off x="1547664" y="1772817"/>
            <a:ext cx="6408712" cy="646331"/>
          </a:xfrm>
          <a:prstGeom prst="rect">
            <a:avLst/>
          </a:prstGeom>
          <a:noFill/>
        </p:spPr>
        <p:txBody>
          <a:bodyPr wrap="square" rtlCol="0">
            <a:spAutoFit/>
          </a:bodyPr>
          <a:lstStyle/>
          <a:p>
            <a:r>
              <a:rPr lang="es-EC" dirty="0" smtClean="0"/>
              <a:t>Permite la construcción de escenarios a partir de un conjunto de variables estratégicas y configuración de estados futuros.</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4576552" cy="576064"/>
          </a:xfrm>
        </p:spPr>
        <p:txBody>
          <a:bodyPr>
            <a:normAutofit/>
          </a:bodyPr>
          <a:lstStyle/>
          <a:p>
            <a:r>
              <a:rPr lang="es-EC" sz="2000" b="1" dirty="0" smtClean="0">
                <a:effectLst/>
                <a:latin typeface="Arial" pitchFamily="34" charset="0"/>
                <a:cs typeface="Arial" pitchFamily="34" charset="0"/>
              </a:rPr>
              <a:t>CONSTRUCCIÓN DE ESCENARIOS</a:t>
            </a:r>
            <a:endParaRPr lang="es-EC" sz="2000" b="1" dirty="0">
              <a:effectLst/>
              <a:latin typeface="Arial" pitchFamily="34" charset="0"/>
              <a:cs typeface="Arial" pitchFamily="34" charset="0"/>
            </a:endParaRPr>
          </a:p>
        </p:txBody>
      </p:sp>
      <p:sp>
        <p:nvSpPr>
          <p:cNvPr id="3" name="2 Marcador de contenido"/>
          <p:cNvSpPr>
            <a:spLocks noGrp="1"/>
          </p:cNvSpPr>
          <p:nvPr>
            <p:ph idx="1"/>
          </p:nvPr>
        </p:nvSpPr>
        <p:spPr>
          <a:xfrm>
            <a:off x="1043608" y="1052736"/>
            <a:ext cx="7890080" cy="5221560"/>
          </a:xfrm>
        </p:spPr>
        <p:txBody>
          <a:bodyPr>
            <a:normAutofit fontScale="25000" lnSpcReduction="20000"/>
          </a:bodyPr>
          <a:lstStyle/>
          <a:p>
            <a:r>
              <a:rPr lang="es-EC" sz="6400" b="1" dirty="0" smtClean="0">
                <a:latin typeface="Arial" pitchFamily="34" charset="0"/>
                <a:cs typeface="Arial" pitchFamily="34" charset="0"/>
              </a:rPr>
              <a:t>DISTRIBUCIÓN PREHISTÓRICA</a:t>
            </a:r>
          </a:p>
          <a:p>
            <a:r>
              <a:rPr lang="es-EC" sz="6400" b="1" dirty="0" smtClean="0">
                <a:latin typeface="Arial" pitchFamily="34" charset="0"/>
                <a:cs typeface="Arial" pitchFamily="34" charset="0"/>
              </a:rPr>
              <a:t>DISTRIBUCIÓN MODELO</a:t>
            </a:r>
          </a:p>
          <a:p>
            <a:pPr marL="0" indent="0" algn="just">
              <a:lnSpc>
                <a:spcPct val="120000"/>
              </a:lnSpc>
              <a:spcBef>
                <a:spcPts val="0"/>
              </a:spcBef>
              <a:buNone/>
            </a:pPr>
            <a:r>
              <a:rPr lang="es-EC" sz="4800" dirty="0" smtClean="0">
                <a:latin typeface="Arial" pitchFamily="34" charset="0"/>
                <a:cs typeface="Arial" pitchFamily="34" charset="0"/>
              </a:rPr>
              <a:t>Para el año 2023, se cuenta con eficiencia técnica, un alto </a:t>
            </a:r>
            <a:r>
              <a:rPr lang="es-EC" sz="4800" b="1" dirty="0" smtClean="0">
                <a:latin typeface="Arial" pitchFamily="34" charset="0"/>
                <a:cs typeface="Arial" pitchFamily="34" charset="0"/>
              </a:rPr>
              <a:t>nivel de modernización de </a:t>
            </a:r>
            <a:r>
              <a:rPr lang="es-EC" sz="4800" b="1" dirty="0" smtClean="0">
                <a:latin typeface="Arial" pitchFamily="34" charset="0"/>
                <a:cs typeface="Arial" pitchFamily="34" charset="0"/>
              </a:rPr>
              <a:t>la infraestructura </a:t>
            </a:r>
            <a:r>
              <a:rPr lang="es-EC" sz="4800" b="1" dirty="0" smtClean="0">
                <a:latin typeface="Arial" pitchFamily="34" charset="0"/>
                <a:cs typeface="Arial" pitchFamily="34" charset="0"/>
              </a:rPr>
              <a:t>eléctrica</a:t>
            </a:r>
            <a:r>
              <a:rPr lang="es-EC" sz="4800" dirty="0" smtClean="0">
                <a:latin typeface="Arial" pitchFamily="34" charset="0"/>
                <a:cs typeface="Arial" pitchFamily="34" charset="0"/>
              </a:rPr>
              <a:t> y desarrollo e innovación tecnológica. Esto se logra a través de recursos económicos provenientes por una tarifa eléctrica eficiente, equitativa y asequible. El nivel de </a:t>
            </a:r>
            <a:r>
              <a:rPr lang="es-EC" sz="4800" b="1" dirty="0" smtClean="0">
                <a:latin typeface="Arial" pitchFamily="34" charset="0"/>
                <a:cs typeface="Arial" pitchFamily="34" charset="0"/>
              </a:rPr>
              <a:t>ingresos por recaudación</a:t>
            </a:r>
            <a:r>
              <a:rPr lang="es-EC" sz="4800" dirty="0" smtClean="0">
                <a:latin typeface="Arial" pitchFamily="34" charset="0"/>
                <a:cs typeface="Arial" pitchFamily="34" charset="0"/>
              </a:rPr>
              <a:t> es óptimo. Se producen incentivos regulatorios del estado a la mejora de la gestión, las pérdidas totales de energía son del 7,50% </a:t>
            </a:r>
            <a:r>
              <a:rPr lang="es-EC" sz="4800" dirty="0" smtClean="0">
                <a:latin typeface="Arial" pitchFamily="34" charset="0"/>
                <a:cs typeface="Arial" pitchFamily="34" charset="0"/>
              </a:rPr>
              <a:t>y </a:t>
            </a:r>
            <a:r>
              <a:rPr lang="es-EC" sz="4800" dirty="0" smtClean="0">
                <a:latin typeface="Arial" pitchFamily="34" charset="0"/>
                <a:cs typeface="Arial" pitchFamily="34" charset="0"/>
              </a:rPr>
              <a:t>cumplen estándares internacionales; de la misma manera, se puede verificar una oportuna ejecución de proyectos de inversión es por esto que se provee a los clientes un servicio con continuidad y confiabilidad elevadas. </a:t>
            </a:r>
            <a:endParaRPr lang="es-EC" sz="4800" dirty="0" smtClean="0">
              <a:latin typeface="Arial" pitchFamily="34" charset="0"/>
              <a:cs typeface="Arial" pitchFamily="34" charset="0"/>
            </a:endParaRPr>
          </a:p>
          <a:p>
            <a:pPr marL="0" indent="0" algn="just">
              <a:lnSpc>
                <a:spcPct val="120000"/>
              </a:lnSpc>
              <a:spcBef>
                <a:spcPts val="0"/>
              </a:spcBef>
              <a:buNone/>
            </a:pPr>
            <a:endParaRPr lang="es-EC" sz="4800" dirty="0" smtClean="0">
              <a:latin typeface="Arial" pitchFamily="34" charset="0"/>
              <a:cs typeface="Arial" pitchFamily="34" charset="0"/>
            </a:endParaRPr>
          </a:p>
          <a:p>
            <a:pPr marL="0" indent="0" algn="just">
              <a:lnSpc>
                <a:spcPct val="120000"/>
              </a:lnSpc>
              <a:spcBef>
                <a:spcPts val="0"/>
              </a:spcBef>
              <a:buNone/>
            </a:pPr>
            <a:r>
              <a:rPr lang="es-EC" sz="4800" dirty="0" smtClean="0">
                <a:latin typeface="Arial" pitchFamily="34" charset="0"/>
                <a:cs typeface="Arial" pitchFamily="34" charset="0"/>
              </a:rPr>
              <a:t>La Empresa Eléctrica Sucumbíos invierte en proyectos de expansión en relación a las asignaciones presupuestarias, por lo tanto posee una infraestructura moderna en relación a un sostenido desarrollo económico de la población en zona de concesión de la empresa y al </a:t>
            </a:r>
            <a:r>
              <a:rPr lang="es-EC" sz="4800" b="1" dirty="0" smtClean="0">
                <a:latin typeface="Arial" pitchFamily="34" charset="0"/>
                <a:cs typeface="Arial" pitchFamily="34" charset="0"/>
              </a:rPr>
              <a:t>grado de crecimiento de los usuarios</a:t>
            </a:r>
            <a:r>
              <a:rPr lang="es-EC" sz="4800" dirty="0" smtClean="0">
                <a:latin typeface="Arial" pitchFamily="34" charset="0"/>
                <a:cs typeface="Arial" pitchFamily="34" charset="0"/>
              </a:rPr>
              <a:t> de la empresa que es del 4,95% anual (según estudio de proyección de demanda), los clientes son atendidos de manera eficiente</a:t>
            </a:r>
            <a:r>
              <a:rPr lang="es-EC" sz="4800" dirty="0" smtClean="0">
                <a:latin typeface="Arial" pitchFamily="34" charset="0"/>
                <a:cs typeface="Arial" pitchFamily="34" charset="0"/>
              </a:rPr>
              <a:t>.</a:t>
            </a:r>
          </a:p>
          <a:p>
            <a:pPr marL="0" indent="0" algn="just">
              <a:lnSpc>
                <a:spcPct val="120000"/>
              </a:lnSpc>
              <a:spcBef>
                <a:spcPts val="0"/>
              </a:spcBef>
              <a:buNone/>
            </a:pPr>
            <a:endParaRPr lang="es-EC" sz="4800" dirty="0" smtClean="0">
              <a:latin typeface="Arial" pitchFamily="34" charset="0"/>
              <a:cs typeface="Arial" pitchFamily="34" charset="0"/>
            </a:endParaRPr>
          </a:p>
          <a:p>
            <a:pPr marL="0" indent="0" algn="just">
              <a:lnSpc>
                <a:spcPct val="120000"/>
              </a:lnSpc>
              <a:spcBef>
                <a:spcPts val="0"/>
              </a:spcBef>
              <a:buNone/>
            </a:pPr>
            <a:r>
              <a:rPr lang="es-EC" sz="4800" dirty="0" smtClean="0">
                <a:latin typeface="Arial" pitchFamily="34" charset="0"/>
                <a:cs typeface="Arial" pitchFamily="34" charset="0"/>
              </a:rPr>
              <a:t>La empresa ha logrado un </a:t>
            </a:r>
            <a:r>
              <a:rPr lang="es-EC" sz="4800" b="1" dirty="0" smtClean="0">
                <a:latin typeface="Arial" pitchFamily="34" charset="0"/>
                <a:cs typeface="Arial" pitchFamily="34" charset="0"/>
              </a:rPr>
              <a:t>grado de reducción de pérdidas </a:t>
            </a:r>
            <a:r>
              <a:rPr lang="es-EC" sz="4800" dirty="0" smtClean="0">
                <a:latin typeface="Arial" pitchFamily="34" charset="0"/>
                <a:cs typeface="Arial" pitchFamily="34" charset="0"/>
              </a:rPr>
              <a:t>adecuado que le permite brindar</a:t>
            </a:r>
            <a:r>
              <a:rPr lang="es-EC" sz="4800" b="1" dirty="0" smtClean="0">
                <a:latin typeface="Arial" pitchFamily="34" charset="0"/>
                <a:cs typeface="Arial" pitchFamily="34" charset="0"/>
              </a:rPr>
              <a:t> un grado de calidad del servicio eléctrico </a:t>
            </a:r>
            <a:r>
              <a:rPr lang="es-EC" sz="4800" dirty="0" smtClean="0">
                <a:latin typeface="Arial" pitchFamily="34" charset="0"/>
                <a:cs typeface="Arial" pitchFamily="34" charset="0"/>
              </a:rPr>
              <a:t>técnico</a:t>
            </a:r>
            <a:r>
              <a:rPr lang="es-EC" sz="4800" b="1" dirty="0" smtClean="0">
                <a:latin typeface="Arial" pitchFamily="34" charset="0"/>
                <a:cs typeface="Arial" pitchFamily="34" charset="0"/>
              </a:rPr>
              <a:t> </a:t>
            </a:r>
            <a:r>
              <a:rPr lang="es-EC" sz="4800" dirty="0" smtClean="0">
                <a:latin typeface="Arial" pitchFamily="34" charset="0"/>
                <a:cs typeface="Arial" pitchFamily="34" charset="0"/>
              </a:rPr>
              <a:t>elevado</a:t>
            </a:r>
            <a:r>
              <a:rPr lang="es-EC" sz="4800" dirty="0" smtClean="0">
                <a:latin typeface="Arial" pitchFamily="34" charset="0"/>
                <a:cs typeface="Arial" pitchFamily="34" charset="0"/>
              </a:rPr>
              <a:t>.</a:t>
            </a:r>
          </a:p>
          <a:p>
            <a:pPr marL="0" indent="0" algn="just">
              <a:lnSpc>
                <a:spcPct val="120000"/>
              </a:lnSpc>
              <a:spcBef>
                <a:spcPts val="0"/>
              </a:spcBef>
              <a:buNone/>
            </a:pPr>
            <a:endParaRPr lang="es-EC" sz="4800" dirty="0" smtClean="0">
              <a:latin typeface="Arial" pitchFamily="34" charset="0"/>
              <a:cs typeface="Arial" pitchFamily="34" charset="0"/>
            </a:endParaRPr>
          </a:p>
          <a:p>
            <a:pPr marL="0" indent="0" algn="just">
              <a:lnSpc>
                <a:spcPct val="120000"/>
              </a:lnSpc>
              <a:spcBef>
                <a:spcPts val="0"/>
              </a:spcBef>
              <a:buNone/>
            </a:pPr>
            <a:r>
              <a:rPr lang="es-EC" sz="4800" dirty="0" smtClean="0">
                <a:latin typeface="Arial" pitchFamily="34" charset="0"/>
                <a:cs typeface="Arial" pitchFamily="34" charset="0"/>
              </a:rPr>
              <a:t>Se ha consolidado la cultura organizacional de la empresa, a través de una estructura orgánica funcional adecuada y una gestión empresarial basada en procesos, que se enmarca en una continuidad de decisiones estratégicas del personal directivo, técnico y administrativo.</a:t>
            </a:r>
          </a:p>
          <a:p>
            <a:pPr marL="0" indent="0" algn="just">
              <a:lnSpc>
                <a:spcPct val="120000"/>
              </a:lnSpc>
              <a:spcBef>
                <a:spcPts val="0"/>
              </a:spcBef>
              <a:buNone/>
            </a:pPr>
            <a:r>
              <a:rPr lang="es-EC" sz="4800" dirty="0" smtClean="0">
                <a:latin typeface="Arial" pitchFamily="34" charset="0"/>
                <a:cs typeface="Arial" pitchFamily="34" charset="0"/>
              </a:rPr>
              <a:t>El personal técnico y administrativo es parte de un cambio sustancial en el proceso de capacitación, evaluación y mejora continua, que se ve plasmado en la ejecución y cumplimiento de programas, planes y proyectos.</a:t>
            </a:r>
          </a:p>
          <a:p>
            <a:pPr marL="0" indent="0" algn="just">
              <a:lnSpc>
                <a:spcPct val="120000"/>
              </a:lnSpc>
              <a:spcBef>
                <a:spcPts val="0"/>
              </a:spcBef>
              <a:buNone/>
            </a:pPr>
            <a:r>
              <a:rPr lang="es-EC" sz="4800" dirty="0" smtClean="0">
                <a:latin typeface="Arial" pitchFamily="34" charset="0"/>
                <a:cs typeface="Arial" pitchFamily="34" charset="0"/>
              </a:rPr>
              <a:t>Se tienen procedimientos de control y seguimiento a los procesos institucionales, todo esto produce </a:t>
            </a:r>
            <a:r>
              <a:rPr lang="es-EC" sz="4800" dirty="0" smtClean="0">
                <a:latin typeface="Arial" pitchFamily="34" charset="0"/>
                <a:cs typeface="Arial" pitchFamily="34" charset="0"/>
              </a:rPr>
              <a:t>una e</a:t>
            </a:r>
            <a:r>
              <a:rPr lang="es-EC" sz="4800" b="1" dirty="0" smtClean="0">
                <a:latin typeface="Arial" pitchFamily="34" charset="0"/>
                <a:cs typeface="Arial" pitchFamily="34" charset="0"/>
              </a:rPr>
              <a:t>fectividad </a:t>
            </a:r>
            <a:r>
              <a:rPr lang="es-EC" sz="4800" b="1" dirty="0" smtClean="0">
                <a:latin typeface="Arial" pitchFamily="34" charset="0"/>
                <a:cs typeface="Arial" pitchFamily="34" charset="0"/>
              </a:rPr>
              <a:t>en la gestión</a:t>
            </a:r>
            <a:r>
              <a:rPr lang="es-EC" sz="4800" dirty="0" smtClean="0">
                <a:latin typeface="Arial" pitchFamily="34" charset="0"/>
                <a:cs typeface="Arial" pitchFamily="34" charset="0"/>
              </a:rPr>
              <a:t> del servicio de energía eléctrica.</a:t>
            </a:r>
          </a:p>
          <a:p>
            <a:pPr>
              <a:buNone/>
            </a:pPr>
            <a:endParaRPr lang="es-EC" b="1"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508104" y="188640"/>
            <a:ext cx="3528392" cy="7920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052736"/>
            <a:ext cx="7674056" cy="5400600"/>
          </a:xfrm>
        </p:spPr>
        <p:txBody>
          <a:bodyPr/>
          <a:lstStyle/>
          <a:p>
            <a:pPr>
              <a:buNone/>
            </a:pPr>
            <a:endParaRPr lang="es-EC" sz="2000" b="1" dirty="0" smtClean="0">
              <a:latin typeface="Arial" pitchFamily="34" charset="0"/>
              <a:cs typeface="Arial" pitchFamily="34" charset="0"/>
            </a:endParaRPr>
          </a:p>
          <a:p>
            <a:pPr>
              <a:buNone/>
            </a:pPr>
            <a:r>
              <a:rPr lang="es-EC" sz="2000" b="1" dirty="0" smtClean="0">
                <a:latin typeface="Arial" pitchFamily="34" charset="0"/>
                <a:cs typeface="Arial" pitchFamily="34" charset="0"/>
              </a:rPr>
              <a:t>1. ESTRATEGIAS</a:t>
            </a: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25604" name="Picture 4"/>
          <p:cNvPicPr>
            <a:picLocks noChangeAspect="1" noChangeArrowheads="1"/>
          </p:cNvPicPr>
          <p:nvPr/>
        </p:nvPicPr>
        <p:blipFill>
          <a:blip r:embed="rId3" cstate="print"/>
          <a:srcRect/>
          <a:stretch>
            <a:fillRect/>
          </a:stretch>
        </p:blipFill>
        <p:spPr bwMode="auto">
          <a:xfrm>
            <a:off x="1331640" y="1916832"/>
            <a:ext cx="7316481" cy="4752528"/>
          </a:xfrm>
          <a:prstGeom prst="rect">
            <a:avLst/>
          </a:prstGeom>
          <a:noFill/>
          <a:ln w="9525">
            <a:noFill/>
            <a:miter lim="800000"/>
            <a:headEnd/>
            <a:tailEnd/>
          </a:ln>
          <a:effectLst/>
        </p:spPr>
      </p:pic>
      <p:sp>
        <p:nvSpPr>
          <p:cNvPr id="10" name="9 CuadroTexto"/>
          <p:cNvSpPr txBox="1"/>
          <p:nvPr/>
        </p:nvSpPr>
        <p:spPr>
          <a:xfrm>
            <a:off x="899592" y="476672"/>
            <a:ext cx="4333879" cy="1107996"/>
          </a:xfrm>
          <a:prstGeom prst="rect">
            <a:avLst/>
          </a:prstGeom>
          <a:noFill/>
        </p:spPr>
        <p:txBody>
          <a:bodyPr wrap="none" rtlCol="0">
            <a:spAutoFit/>
          </a:bodyPr>
          <a:lstStyle/>
          <a:p>
            <a:r>
              <a:rPr lang="es-EC" sz="2400" b="1" dirty="0" smtClean="0">
                <a:latin typeface="Arial" pitchFamily="34" charset="0"/>
                <a:cs typeface="Arial" pitchFamily="34" charset="0"/>
              </a:rPr>
              <a:t>CONSTRUCCIÓN DE UNA </a:t>
            </a:r>
          </a:p>
          <a:p>
            <a:r>
              <a:rPr lang="es-EC" sz="2400" b="1" dirty="0" smtClean="0">
                <a:latin typeface="Arial" pitchFamily="34" charset="0"/>
                <a:cs typeface="Arial" pitchFamily="34" charset="0"/>
              </a:rPr>
              <a:t>PROPUESTA ESTRATÉGICA</a:t>
            </a:r>
          </a:p>
          <a:p>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187624" y="1268760"/>
            <a:ext cx="7746064" cy="5256584"/>
          </a:xfrm>
        </p:spPr>
        <p:txBody>
          <a:bodyPr>
            <a:normAutofit fontScale="92500" lnSpcReduction="10000"/>
          </a:bodyPr>
          <a:lstStyle/>
          <a:p>
            <a:pPr>
              <a:buNone/>
            </a:pPr>
            <a:r>
              <a:rPr lang="es-EC" b="1" dirty="0" smtClean="0">
                <a:latin typeface="Arial" pitchFamily="34" charset="0"/>
                <a:cs typeface="Arial" pitchFamily="34" charset="0"/>
              </a:rPr>
              <a:t>2. VISIÓN PROSPECTIVA</a:t>
            </a:r>
          </a:p>
          <a:p>
            <a:pPr>
              <a:buNone/>
            </a:pPr>
            <a:endParaRPr lang="es-EC" b="1" dirty="0" smtClean="0">
              <a:latin typeface="Arial" pitchFamily="34" charset="0"/>
              <a:cs typeface="Arial" pitchFamily="34" charset="0"/>
            </a:endParaRPr>
          </a:p>
          <a:p>
            <a:pPr marL="0" indent="0" algn="just">
              <a:lnSpc>
                <a:spcPct val="110000"/>
              </a:lnSpc>
              <a:spcBef>
                <a:spcPts val="0"/>
              </a:spcBef>
              <a:buNone/>
            </a:pPr>
            <a:r>
              <a:rPr lang="es-ES" sz="2800" i="1" dirty="0" smtClean="0">
                <a:latin typeface="Arial" pitchFamily="34" charset="0"/>
                <a:cs typeface="Arial" pitchFamily="34" charset="0"/>
              </a:rPr>
              <a:t>“</a:t>
            </a:r>
            <a:r>
              <a:rPr lang="es-ES" sz="2800" i="1" dirty="0" smtClean="0">
                <a:latin typeface="Arial" pitchFamily="34" charset="0"/>
                <a:cs typeface="Arial" pitchFamily="34" charset="0"/>
              </a:rPr>
              <a:t>Al 2023 la empresa CNEL Sucumbíos </a:t>
            </a:r>
            <a:r>
              <a:rPr lang="es-ES" sz="2800" i="1" dirty="0" smtClean="0">
                <a:latin typeface="Arial" pitchFamily="34" charset="0"/>
                <a:cs typeface="Arial" pitchFamily="34" charset="0"/>
              </a:rPr>
              <a:t>ha alcanzado </a:t>
            </a:r>
            <a:r>
              <a:rPr lang="es-ES" sz="2800" i="1" dirty="0" smtClean="0">
                <a:latin typeface="Arial" pitchFamily="34" charset="0"/>
                <a:cs typeface="Arial" pitchFamily="34" charset="0"/>
              </a:rPr>
              <a:t>una alta </a:t>
            </a:r>
            <a:r>
              <a:rPr lang="es-EC" sz="2800" i="1" dirty="0" smtClean="0">
                <a:latin typeface="Arial" pitchFamily="34" charset="0"/>
                <a:cs typeface="Arial" pitchFamily="34" charset="0"/>
              </a:rPr>
              <a:t>efectividad de la gestión por sobre un 95% de disponibilidad del servicio de energía, </a:t>
            </a:r>
            <a:r>
              <a:rPr lang="es-ES" sz="2800" i="1" dirty="0" smtClean="0">
                <a:latin typeface="Arial" pitchFamily="34" charset="0"/>
                <a:cs typeface="Arial" pitchFamily="34" charset="0"/>
              </a:rPr>
              <a:t>cuenta con un elevado </a:t>
            </a:r>
            <a:r>
              <a:rPr lang="es-EC" sz="2800" i="1" dirty="0" smtClean="0">
                <a:latin typeface="Arial" pitchFamily="34" charset="0"/>
                <a:cs typeface="Arial" pitchFamily="34" charset="0"/>
              </a:rPr>
              <a:t>nivel de modernización de la infraestructura eléctrica con redes inteligentes y sistemas automatizados,  ingresos por recaudación al 100% reduciendo el déficit financiero y con pérdidas totales de energía de 7,50%; brindando un servicio de energía eléctrica de calidad y confiable”.</a:t>
            </a:r>
            <a:endParaRPr lang="es-EC" sz="2800" dirty="0" smtClean="0">
              <a:latin typeface="Arial" pitchFamily="34" charset="0"/>
              <a:cs typeface="Arial" pitchFamily="34" charset="0"/>
            </a:endParaRPr>
          </a:p>
          <a:p>
            <a:endParaRPr lang="es-EC" dirty="0"/>
          </a:p>
        </p:txBody>
      </p:sp>
      <p:pic>
        <p:nvPicPr>
          <p:cNvPr id="6"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28675" name="Picture 3"/>
          <p:cNvPicPr>
            <a:picLocks noGrp="1" noChangeAspect="1" noChangeArrowheads="1"/>
          </p:cNvPicPr>
          <p:nvPr>
            <p:ph idx="1"/>
          </p:nvPr>
        </p:nvPicPr>
        <p:blipFill>
          <a:blip r:embed="rId3" cstate="print"/>
          <a:srcRect/>
          <a:stretch>
            <a:fillRect/>
          </a:stretch>
        </p:blipFill>
        <p:spPr bwMode="auto">
          <a:xfrm>
            <a:off x="1619672" y="1196752"/>
            <a:ext cx="6912768" cy="5256584"/>
          </a:xfrm>
          <a:prstGeom prst="rect">
            <a:avLst/>
          </a:prstGeom>
          <a:noFill/>
          <a:ln w="9525">
            <a:noFill/>
            <a:miter lim="800000"/>
            <a:headEnd/>
            <a:tailEnd/>
          </a:ln>
          <a:effectLst/>
        </p:spPr>
      </p:pic>
      <p:sp>
        <p:nvSpPr>
          <p:cNvPr id="7" name="6 CuadroTexto"/>
          <p:cNvSpPr txBox="1"/>
          <p:nvPr/>
        </p:nvSpPr>
        <p:spPr>
          <a:xfrm>
            <a:off x="1115616" y="476672"/>
            <a:ext cx="4464496" cy="461665"/>
          </a:xfrm>
          <a:prstGeom prst="rect">
            <a:avLst/>
          </a:prstGeom>
          <a:noFill/>
        </p:spPr>
        <p:txBody>
          <a:bodyPr wrap="square" rtlCol="0">
            <a:spAutoFit/>
          </a:bodyPr>
          <a:lstStyle/>
          <a:p>
            <a:r>
              <a:rPr lang="es-EC" sz="2400" b="1" dirty="0" smtClean="0">
                <a:latin typeface="Arial" pitchFamily="34" charset="0"/>
                <a:cs typeface="Arial" pitchFamily="34" charset="0"/>
              </a:rPr>
              <a:t>3.  MAPA ESTRATÉGICO</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257672"/>
            <a:ext cx="7498080" cy="5051648"/>
          </a:xfrm>
        </p:spPr>
        <p:txBody>
          <a:bodyPr>
            <a:normAutofit fontScale="47500" lnSpcReduction="20000"/>
          </a:bodyPr>
          <a:lstStyle/>
          <a:p>
            <a:pPr marL="0" indent="0" algn="just">
              <a:lnSpc>
                <a:spcPct val="120000"/>
              </a:lnSpc>
              <a:spcBef>
                <a:spcPts val="0"/>
              </a:spcBef>
              <a:buNone/>
            </a:pPr>
            <a:r>
              <a:rPr lang="es-EC" sz="5100" b="1" dirty="0" smtClean="0">
                <a:latin typeface="Arial" pitchFamily="34" charset="0"/>
                <a:cs typeface="Arial" pitchFamily="34" charset="0"/>
              </a:rPr>
              <a:t>4. MISIÓN </a:t>
            </a:r>
          </a:p>
          <a:p>
            <a:pPr marL="0" indent="0" algn="just">
              <a:lnSpc>
                <a:spcPct val="120000"/>
              </a:lnSpc>
              <a:spcBef>
                <a:spcPts val="0"/>
              </a:spcBef>
              <a:buNone/>
            </a:pPr>
            <a:endParaRPr lang="es-EC" b="1" dirty="0" smtClean="0">
              <a:latin typeface="Arial" pitchFamily="34" charset="0"/>
              <a:cs typeface="Arial" pitchFamily="34" charset="0"/>
            </a:endParaRPr>
          </a:p>
          <a:p>
            <a:pPr marL="0" indent="0" algn="just">
              <a:lnSpc>
                <a:spcPct val="120000"/>
              </a:lnSpc>
              <a:spcBef>
                <a:spcPts val="0"/>
              </a:spcBef>
              <a:buNone/>
            </a:pPr>
            <a:r>
              <a:rPr lang="es-EC" dirty="0" smtClean="0">
                <a:latin typeface="Arial" pitchFamily="34" charset="0"/>
                <a:cs typeface="Arial" pitchFamily="34" charset="0"/>
              </a:rPr>
              <a:t>Brindar el servicio de Energía Eléctrica a toda el área de concesión mediante un servicio de calidad aprovechado eficientemente los recursos, contribuyendo con mecanismos de eficiencia energética, participación social y protección al ambiente, con un talento humano comprometido, especializado y de alto desempeño</a:t>
            </a:r>
            <a:r>
              <a:rPr lang="es-EC" dirty="0" smtClean="0">
                <a:latin typeface="Arial" pitchFamily="34" charset="0"/>
                <a:cs typeface="Arial" pitchFamily="34" charset="0"/>
              </a:rPr>
              <a:t>.</a:t>
            </a:r>
          </a:p>
          <a:p>
            <a:pPr marL="0" indent="0" algn="just">
              <a:lnSpc>
                <a:spcPct val="120000"/>
              </a:lnSpc>
              <a:spcBef>
                <a:spcPts val="0"/>
              </a:spcBef>
              <a:buNone/>
            </a:pPr>
            <a:endParaRPr lang="es-EC" dirty="0" smtClean="0">
              <a:latin typeface="Arial" pitchFamily="34" charset="0"/>
              <a:cs typeface="Arial" pitchFamily="34" charset="0"/>
            </a:endParaRPr>
          </a:p>
          <a:p>
            <a:pPr marL="0" indent="0" algn="just">
              <a:lnSpc>
                <a:spcPct val="120000"/>
              </a:lnSpc>
              <a:spcBef>
                <a:spcPts val="0"/>
              </a:spcBef>
              <a:buNone/>
            </a:pPr>
            <a:r>
              <a:rPr lang="es-EC" sz="5100" dirty="0" smtClean="0">
                <a:latin typeface="Arial" pitchFamily="34" charset="0"/>
                <a:cs typeface="Arial" pitchFamily="34" charset="0"/>
              </a:rPr>
              <a:t> </a:t>
            </a:r>
            <a:endParaRPr lang="es-EC" sz="5100" dirty="0" smtClean="0">
              <a:latin typeface="Arial" pitchFamily="34" charset="0"/>
              <a:cs typeface="Arial" pitchFamily="34" charset="0"/>
            </a:endParaRPr>
          </a:p>
          <a:p>
            <a:pPr marL="0" indent="0" algn="just">
              <a:lnSpc>
                <a:spcPct val="120000"/>
              </a:lnSpc>
              <a:spcBef>
                <a:spcPts val="0"/>
              </a:spcBef>
              <a:buNone/>
            </a:pPr>
            <a:endParaRPr lang="es-EC" sz="5100" dirty="0" smtClean="0">
              <a:latin typeface="Arial" pitchFamily="34" charset="0"/>
              <a:cs typeface="Arial" pitchFamily="34" charset="0"/>
            </a:endParaRPr>
          </a:p>
          <a:p>
            <a:pPr marL="0" indent="0" algn="just">
              <a:lnSpc>
                <a:spcPct val="120000"/>
              </a:lnSpc>
              <a:spcBef>
                <a:spcPts val="0"/>
              </a:spcBef>
              <a:buNone/>
            </a:pPr>
            <a:r>
              <a:rPr lang="es-EC" sz="5100" b="1" dirty="0" smtClean="0">
                <a:latin typeface="Arial" pitchFamily="34" charset="0"/>
                <a:cs typeface="Arial" pitchFamily="34" charset="0"/>
              </a:rPr>
              <a:t>5. FILOSOFÍA </a:t>
            </a:r>
            <a:r>
              <a:rPr lang="es-EC" sz="5100" b="1" dirty="0" smtClean="0">
                <a:latin typeface="Arial" pitchFamily="34" charset="0"/>
                <a:cs typeface="Arial" pitchFamily="34" charset="0"/>
              </a:rPr>
              <a:t>DE LA EMPRESA </a:t>
            </a:r>
            <a:endParaRPr lang="es-EC" sz="5100" b="1" dirty="0" smtClean="0">
              <a:latin typeface="Arial" pitchFamily="34" charset="0"/>
              <a:cs typeface="Arial" pitchFamily="34" charset="0"/>
            </a:endParaRPr>
          </a:p>
          <a:p>
            <a:pPr marL="0" indent="0" algn="just">
              <a:lnSpc>
                <a:spcPct val="120000"/>
              </a:lnSpc>
              <a:spcBef>
                <a:spcPts val="0"/>
              </a:spcBef>
              <a:buNone/>
            </a:pPr>
            <a:endParaRPr lang="es-EC" b="1" dirty="0" smtClean="0">
              <a:latin typeface="Arial" pitchFamily="34" charset="0"/>
              <a:cs typeface="Arial" pitchFamily="34" charset="0"/>
            </a:endParaRPr>
          </a:p>
          <a:p>
            <a:pPr marL="0" indent="0" algn="just">
              <a:lnSpc>
                <a:spcPct val="120000"/>
              </a:lnSpc>
              <a:spcBef>
                <a:spcPts val="0"/>
              </a:spcBef>
              <a:buNone/>
            </a:pPr>
            <a:r>
              <a:rPr lang="es-EC" dirty="0" smtClean="0">
                <a:latin typeface="Arial" pitchFamily="34" charset="0"/>
                <a:cs typeface="Arial" pitchFamily="34" charset="0"/>
              </a:rPr>
              <a:t>Unidad de negocio pública que brinda el servicio de energía electica con calidad y confiabilidad para satisfacer la demanda eléctrica de todos nuestros usuarios, nuestro compromiso es proveer de un adecuado servicio con estándares de calidad, preservando el medio ambiente y con una atención preferencial y así mejorar el buen vivir de la comunidad optimizando nuestro servicio.</a:t>
            </a:r>
          </a:p>
          <a:p>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29698" name="Picture 2"/>
          <p:cNvPicPr>
            <a:picLocks noGrp="1" noChangeAspect="1" noChangeArrowheads="1"/>
          </p:cNvPicPr>
          <p:nvPr>
            <p:ph idx="1"/>
          </p:nvPr>
        </p:nvPicPr>
        <p:blipFill>
          <a:blip r:embed="rId3" cstate="print"/>
          <a:srcRect/>
          <a:stretch>
            <a:fillRect/>
          </a:stretch>
        </p:blipFill>
        <p:spPr bwMode="auto">
          <a:xfrm>
            <a:off x="1691680" y="1484784"/>
            <a:ext cx="6768752" cy="5221560"/>
          </a:xfrm>
          <a:prstGeom prst="rect">
            <a:avLst/>
          </a:prstGeom>
          <a:noFill/>
          <a:ln w="9525">
            <a:noFill/>
            <a:miter lim="800000"/>
            <a:headEnd/>
            <a:tailEnd/>
          </a:ln>
          <a:effectLst/>
        </p:spPr>
      </p:pic>
      <p:sp>
        <p:nvSpPr>
          <p:cNvPr id="6" name="5 CuadroTexto"/>
          <p:cNvSpPr txBox="1"/>
          <p:nvPr/>
        </p:nvSpPr>
        <p:spPr>
          <a:xfrm>
            <a:off x="2339752" y="692696"/>
            <a:ext cx="2088232" cy="461665"/>
          </a:xfrm>
          <a:prstGeom prst="rect">
            <a:avLst/>
          </a:prstGeom>
          <a:noFill/>
        </p:spPr>
        <p:txBody>
          <a:bodyPr wrap="square" rtlCol="0">
            <a:spAutoFit/>
          </a:bodyPr>
          <a:lstStyle/>
          <a:p>
            <a:r>
              <a:rPr lang="es-EC" sz="2400" b="1" dirty="0" smtClean="0">
                <a:latin typeface="Arial" pitchFamily="34" charset="0"/>
                <a:cs typeface="Arial" pitchFamily="34" charset="0"/>
              </a:rPr>
              <a:t>6. VALORES</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5" name="4 Subtítulo"/>
          <p:cNvSpPr>
            <a:spLocks noGrp="1"/>
          </p:cNvSpPr>
          <p:nvPr>
            <p:ph type="subTitle" idx="1"/>
          </p:nvPr>
        </p:nvSpPr>
        <p:spPr>
          <a:xfrm>
            <a:off x="1115616" y="620688"/>
            <a:ext cx="7406640" cy="498816"/>
          </a:xfrm>
        </p:spPr>
        <p:txBody>
          <a:bodyPr>
            <a:normAutofit lnSpcReduction="10000"/>
          </a:bodyPr>
          <a:lstStyle/>
          <a:p>
            <a:r>
              <a:rPr lang="es-EC" sz="3200" b="1" dirty="0" smtClean="0">
                <a:latin typeface="Arial" pitchFamily="34" charset="0"/>
                <a:cs typeface="Arial" pitchFamily="34" charset="0"/>
              </a:rPr>
              <a:t>INTRODUCCIÓN</a:t>
            </a:r>
          </a:p>
          <a:p>
            <a:endParaRPr lang="es-EC" dirty="0" smtClean="0"/>
          </a:p>
          <a:p>
            <a:endParaRPr lang="es-EC" dirty="0"/>
          </a:p>
        </p:txBody>
      </p:sp>
      <p:graphicFrame>
        <p:nvGraphicFramePr>
          <p:cNvPr id="6" name="5 Diagrama"/>
          <p:cNvGraphicFramePr/>
          <p:nvPr/>
        </p:nvGraphicFramePr>
        <p:xfrm>
          <a:off x="1259632" y="1196752"/>
          <a:ext cx="756084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30722" name="Picture 2"/>
          <p:cNvPicPr>
            <a:picLocks noGrp="1" noChangeAspect="1" noChangeArrowheads="1"/>
          </p:cNvPicPr>
          <p:nvPr>
            <p:ph idx="1"/>
          </p:nvPr>
        </p:nvPicPr>
        <p:blipFill>
          <a:blip r:embed="rId3" cstate="print"/>
          <a:srcRect/>
          <a:stretch>
            <a:fillRect/>
          </a:stretch>
        </p:blipFill>
        <p:spPr bwMode="auto">
          <a:xfrm>
            <a:off x="1115616" y="1340768"/>
            <a:ext cx="7632848" cy="5328592"/>
          </a:xfrm>
          <a:prstGeom prst="rect">
            <a:avLst/>
          </a:prstGeom>
          <a:noFill/>
          <a:ln w="9525">
            <a:noFill/>
            <a:miter lim="800000"/>
            <a:headEnd/>
            <a:tailEnd/>
          </a:ln>
          <a:effectLst/>
        </p:spPr>
      </p:pic>
      <p:sp>
        <p:nvSpPr>
          <p:cNvPr id="6" name="5 CuadroTexto"/>
          <p:cNvSpPr txBox="1"/>
          <p:nvPr/>
        </p:nvSpPr>
        <p:spPr>
          <a:xfrm>
            <a:off x="1187624" y="260648"/>
            <a:ext cx="3528392" cy="1200329"/>
          </a:xfrm>
          <a:prstGeom prst="rect">
            <a:avLst/>
          </a:prstGeom>
          <a:noFill/>
        </p:spPr>
        <p:txBody>
          <a:bodyPr wrap="square" rtlCol="0">
            <a:spAutoFit/>
          </a:bodyPr>
          <a:lstStyle/>
          <a:p>
            <a:r>
              <a:rPr lang="es-EC" sz="2400" b="1" dirty="0" smtClean="0">
                <a:latin typeface="Arial" pitchFamily="34" charset="0"/>
                <a:cs typeface="Arial" pitchFamily="34" charset="0"/>
              </a:rPr>
              <a:t>7. ESTRUCTURA DE LA COMPANIA: </a:t>
            </a:r>
            <a:r>
              <a:rPr lang="es-EC" sz="2400" b="1" dirty="0" smtClean="0">
                <a:latin typeface="Arial" pitchFamily="34" charset="0"/>
                <a:cs typeface="Arial" pitchFamily="34" charset="0"/>
              </a:rPr>
              <a:t>CADENA DE  VALOR</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31746" name="Picture 2"/>
          <p:cNvPicPr>
            <a:picLocks noGrp="1" noChangeAspect="1" noChangeArrowheads="1"/>
          </p:cNvPicPr>
          <p:nvPr>
            <p:ph idx="1"/>
          </p:nvPr>
        </p:nvPicPr>
        <p:blipFill>
          <a:blip r:embed="rId3" cstate="print"/>
          <a:srcRect/>
          <a:stretch>
            <a:fillRect/>
          </a:stretch>
        </p:blipFill>
        <p:spPr bwMode="auto">
          <a:xfrm>
            <a:off x="1259632" y="1052736"/>
            <a:ext cx="7344816" cy="5544616"/>
          </a:xfrm>
          <a:prstGeom prst="rect">
            <a:avLst/>
          </a:prstGeom>
          <a:noFill/>
          <a:ln w="9525">
            <a:noFill/>
            <a:miter lim="800000"/>
            <a:headEnd/>
            <a:tailEnd/>
          </a:ln>
          <a:effectLst/>
        </p:spPr>
      </p:pic>
      <p:sp>
        <p:nvSpPr>
          <p:cNvPr id="5" name="4 CuadroTexto"/>
          <p:cNvSpPr txBox="1"/>
          <p:nvPr/>
        </p:nvSpPr>
        <p:spPr>
          <a:xfrm>
            <a:off x="971600" y="404664"/>
            <a:ext cx="4536504" cy="461665"/>
          </a:xfrm>
          <a:prstGeom prst="rect">
            <a:avLst/>
          </a:prstGeom>
          <a:noFill/>
        </p:spPr>
        <p:txBody>
          <a:bodyPr wrap="square" rtlCol="0">
            <a:spAutoFit/>
          </a:bodyPr>
          <a:lstStyle/>
          <a:p>
            <a:r>
              <a:rPr lang="es-EC" sz="2400" b="1" dirty="0" smtClean="0">
                <a:latin typeface="Arial" pitchFamily="34" charset="0"/>
                <a:cs typeface="Arial" pitchFamily="34" charset="0"/>
              </a:rPr>
              <a:t>ARBOL DE COMPETENCIAS</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32770" name="Picture 2"/>
          <p:cNvPicPr>
            <a:picLocks noChangeAspect="1" noChangeArrowheads="1"/>
          </p:cNvPicPr>
          <p:nvPr/>
        </p:nvPicPr>
        <p:blipFill>
          <a:blip r:embed="rId3" cstate="print"/>
          <a:srcRect/>
          <a:stretch>
            <a:fillRect/>
          </a:stretch>
        </p:blipFill>
        <p:spPr bwMode="auto">
          <a:xfrm>
            <a:off x="467544" y="1025352"/>
            <a:ext cx="8676456" cy="5832648"/>
          </a:xfrm>
          <a:prstGeom prst="rect">
            <a:avLst/>
          </a:prstGeom>
          <a:noFill/>
          <a:ln w="9525">
            <a:noFill/>
            <a:miter lim="800000"/>
            <a:headEnd/>
            <a:tailEnd/>
          </a:ln>
          <a:effectLst/>
        </p:spPr>
      </p:pic>
      <p:sp>
        <p:nvSpPr>
          <p:cNvPr id="5" name="4 CuadroTexto"/>
          <p:cNvSpPr txBox="1"/>
          <p:nvPr/>
        </p:nvSpPr>
        <p:spPr>
          <a:xfrm>
            <a:off x="1547664" y="332656"/>
            <a:ext cx="2808312" cy="461665"/>
          </a:xfrm>
          <a:prstGeom prst="rect">
            <a:avLst/>
          </a:prstGeom>
          <a:noFill/>
        </p:spPr>
        <p:txBody>
          <a:bodyPr wrap="square" rtlCol="0">
            <a:spAutoFit/>
          </a:bodyPr>
          <a:lstStyle/>
          <a:p>
            <a:r>
              <a:rPr lang="es-EC" sz="2400" b="1" dirty="0" smtClean="0">
                <a:latin typeface="Arial" pitchFamily="34" charset="0"/>
                <a:cs typeface="Arial" pitchFamily="34" charset="0"/>
              </a:rPr>
              <a:t>ORGANIGRAMA</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052736"/>
            <a:ext cx="8100392" cy="5616624"/>
          </a:xfrm>
        </p:spPr>
        <p:txBody>
          <a:bodyPr>
            <a:normAutofit fontScale="25000" lnSpcReduction="20000"/>
          </a:bodyPr>
          <a:lstStyle/>
          <a:p>
            <a:pPr marL="0" indent="0" algn="just">
              <a:lnSpc>
                <a:spcPct val="120000"/>
              </a:lnSpc>
              <a:spcBef>
                <a:spcPts val="0"/>
              </a:spcBef>
              <a:buNone/>
            </a:pPr>
            <a:r>
              <a:rPr lang="es-EC" sz="4800" b="1" i="1" u="sng" dirty="0" smtClean="0">
                <a:latin typeface="Arial" pitchFamily="34" charset="0"/>
                <a:cs typeface="Arial" pitchFamily="34" charset="0"/>
              </a:rPr>
              <a:t>Políticas </a:t>
            </a:r>
            <a:r>
              <a:rPr lang="es-EC" sz="4800" b="1" i="1" u="sng" dirty="0" smtClean="0">
                <a:latin typeface="Arial" pitchFamily="34" charset="0"/>
                <a:cs typeface="Arial" pitchFamily="34" charset="0"/>
              </a:rPr>
              <a:t>de recursos humanos </a:t>
            </a:r>
            <a:endParaRPr lang="es-EC" sz="4800" dirty="0" smtClean="0">
              <a:latin typeface="Arial" pitchFamily="34" charset="0"/>
              <a:cs typeface="Arial" pitchFamily="34" charset="0"/>
            </a:endParaRPr>
          </a:p>
          <a:p>
            <a:pPr marL="0" indent="0" algn="just">
              <a:lnSpc>
                <a:spcPct val="120000"/>
              </a:lnSpc>
              <a:spcBef>
                <a:spcPts val="0"/>
              </a:spcBef>
            </a:pPr>
            <a:r>
              <a:rPr lang="es-EC" sz="4800" dirty="0" smtClean="0">
                <a:latin typeface="Arial" pitchFamily="34" charset="0"/>
                <a:cs typeface="Arial" pitchFamily="34" charset="0"/>
              </a:rPr>
              <a:t>Realizar semestralmente capacitaciones  técnicas generales de Sistema de Distribución.</a:t>
            </a:r>
          </a:p>
          <a:p>
            <a:pPr marL="0" indent="0" algn="just">
              <a:lnSpc>
                <a:spcPct val="120000"/>
              </a:lnSpc>
              <a:spcBef>
                <a:spcPts val="0"/>
              </a:spcBef>
            </a:pPr>
            <a:r>
              <a:rPr lang="es-EC" sz="4800" dirty="0" smtClean="0">
                <a:latin typeface="Arial" pitchFamily="34" charset="0"/>
                <a:cs typeface="Arial" pitchFamily="34" charset="0"/>
              </a:rPr>
              <a:t>El personal deberá asistir a un taller anual de buenas prácticas  y clima laboral.</a:t>
            </a:r>
          </a:p>
          <a:p>
            <a:pPr marL="0" indent="0" algn="just">
              <a:lnSpc>
                <a:spcPct val="120000"/>
              </a:lnSpc>
              <a:spcBef>
                <a:spcPts val="0"/>
              </a:spcBef>
            </a:pPr>
            <a:r>
              <a:rPr lang="es-EC" sz="4800" dirty="0" smtClean="0">
                <a:latin typeface="Arial" pitchFamily="34" charset="0"/>
                <a:cs typeface="Arial" pitchFamily="34" charset="0"/>
              </a:rPr>
              <a:t>Monitorear y evaluar al personal semestralmente en relación a las funciones asignadas.</a:t>
            </a:r>
          </a:p>
          <a:p>
            <a:pPr marL="0" indent="0" algn="just">
              <a:lnSpc>
                <a:spcPct val="120000"/>
              </a:lnSpc>
              <a:spcBef>
                <a:spcPts val="0"/>
              </a:spcBef>
            </a:pPr>
            <a:r>
              <a:rPr lang="es-EC" sz="4800" dirty="0" smtClean="0">
                <a:latin typeface="Arial" pitchFamily="34" charset="0"/>
                <a:cs typeface="Arial" pitchFamily="34" charset="0"/>
              </a:rPr>
              <a:t>Se implementara en el mes de diciembre evento para reconocimiento al personal con mejores evaluaciones y aportes a la empresa</a:t>
            </a:r>
            <a:r>
              <a:rPr lang="es-EC" sz="4800" dirty="0" smtClean="0">
                <a:latin typeface="Arial" pitchFamily="34" charset="0"/>
                <a:cs typeface="Arial" pitchFamily="34" charset="0"/>
              </a:rPr>
              <a:t>.</a:t>
            </a:r>
          </a:p>
          <a:p>
            <a:pPr marL="0" lvl="0" indent="0" algn="just">
              <a:lnSpc>
                <a:spcPct val="120000"/>
              </a:lnSpc>
              <a:spcBef>
                <a:spcPts val="0"/>
              </a:spcBef>
              <a:buNone/>
            </a:pPr>
            <a:endParaRPr lang="es-EC" sz="4800" dirty="0" smtClean="0">
              <a:latin typeface="Arial" pitchFamily="34" charset="0"/>
              <a:cs typeface="Arial" pitchFamily="34" charset="0"/>
            </a:endParaRPr>
          </a:p>
          <a:p>
            <a:pPr marL="0" indent="0" algn="just">
              <a:lnSpc>
                <a:spcPct val="120000"/>
              </a:lnSpc>
              <a:spcBef>
                <a:spcPts val="0"/>
              </a:spcBef>
              <a:buNone/>
            </a:pPr>
            <a:r>
              <a:rPr lang="es-EC" sz="4800" b="1" i="1" u="sng" dirty="0" smtClean="0">
                <a:latin typeface="Arial" pitchFamily="34" charset="0"/>
                <a:cs typeface="Arial" pitchFamily="34" charset="0"/>
              </a:rPr>
              <a:t>Políticas de Producción y Operación</a:t>
            </a:r>
            <a:endParaRPr lang="es-EC" sz="4800" dirty="0" smtClean="0">
              <a:latin typeface="Arial" pitchFamily="34" charset="0"/>
              <a:cs typeface="Arial" pitchFamily="34" charset="0"/>
            </a:endParaRPr>
          </a:p>
          <a:p>
            <a:pPr marL="0" indent="0" algn="just">
              <a:lnSpc>
                <a:spcPct val="120000"/>
              </a:lnSpc>
              <a:spcBef>
                <a:spcPts val="0"/>
              </a:spcBef>
            </a:pPr>
            <a:r>
              <a:rPr lang="es-EC" sz="4800" dirty="0" smtClean="0">
                <a:latin typeface="Arial" pitchFamily="34" charset="0"/>
                <a:cs typeface="Arial" pitchFamily="34" charset="0"/>
              </a:rPr>
              <a:t>Instalar banco de capacitores, reguladores de voltaje y repotenciación de redes primarias y secundarias para garantizar el servicio de energía eléctrica en la etapa de distribución con estándares de calidad técnica y comercial.</a:t>
            </a:r>
          </a:p>
          <a:p>
            <a:pPr marL="0" indent="0" algn="just">
              <a:lnSpc>
                <a:spcPct val="120000"/>
              </a:lnSpc>
              <a:spcBef>
                <a:spcPts val="0"/>
              </a:spcBef>
            </a:pPr>
            <a:r>
              <a:rPr lang="es-EC" sz="4800" dirty="0" smtClean="0">
                <a:latin typeface="Arial" pitchFamily="34" charset="0"/>
                <a:cs typeface="Arial" pitchFamily="34" charset="0"/>
              </a:rPr>
              <a:t>Reducir las pérdidas totales de energía en un 7,50% al 2023.</a:t>
            </a:r>
          </a:p>
          <a:p>
            <a:pPr marL="0" indent="0" algn="just">
              <a:lnSpc>
                <a:spcPct val="120000"/>
              </a:lnSpc>
              <a:spcBef>
                <a:spcPts val="0"/>
              </a:spcBef>
            </a:pPr>
            <a:r>
              <a:rPr lang="es-EC" sz="4800" dirty="0" smtClean="0">
                <a:latin typeface="Arial" pitchFamily="34" charset="0"/>
                <a:cs typeface="Arial" pitchFamily="34" charset="0"/>
              </a:rPr>
              <a:t>Revisar planes de manejo ambiental para reducir los impactos ambientales en todas las actividades relacionadas en el proceso de distribución de energía eléctrica. </a:t>
            </a:r>
          </a:p>
          <a:p>
            <a:pPr marL="0" indent="0" algn="just">
              <a:lnSpc>
                <a:spcPct val="120000"/>
              </a:lnSpc>
              <a:spcBef>
                <a:spcPts val="0"/>
              </a:spcBef>
            </a:pPr>
            <a:r>
              <a:rPr lang="es-EC" sz="4800" dirty="0" smtClean="0">
                <a:latin typeface="Arial" pitchFamily="34" charset="0"/>
                <a:cs typeface="Arial" pitchFamily="34" charset="0"/>
              </a:rPr>
              <a:t>Imprentar el sistema CYMDIST para la planificación en sistemas distribución.</a:t>
            </a:r>
          </a:p>
          <a:p>
            <a:pPr marL="0" indent="0" algn="just">
              <a:lnSpc>
                <a:spcPct val="120000"/>
              </a:lnSpc>
              <a:spcBef>
                <a:spcPts val="0"/>
              </a:spcBef>
            </a:pPr>
            <a:r>
              <a:rPr lang="es-EC" sz="4800" dirty="0" smtClean="0">
                <a:latin typeface="Arial" pitchFamily="34" charset="0"/>
                <a:cs typeface="Arial" pitchFamily="34" charset="0"/>
              </a:rPr>
              <a:t>Cambio de sistemas de alumbrado público eficiente por tecnología </a:t>
            </a:r>
            <a:r>
              <a:rPr lang="es-EC" sz="4800" dirty="0" err="1" smtClean="0">
                <a:latin typeface="Arial" pitchFamily="34" charset="0"/>
                <a:cs typeface="Arial" pitchFamily="34" charset="0"/>
              </a:rPr>
              <a:t>led</a:t>
            </a:r>
            <a:r>
              <a:rPr lang="es-EC" sz="4800" dirty="0" smtClean="0">
                <a:latin typeface="Arial" pitchFamily="34" charset="0"/>
                <a:cs typeface="Arial" pitchFamily="34" charset="0"/>
              </a:rPr>
              <a:t> e inducción magnética.</a:t>
            </a:r>
          </a:p>
          <a:p>
            <a:pPr marL="0" indent="0" algn="just">
              <a:lnSpc>
                <a:spcPct val="120000"/>
              </a:lnSpc>
              <a:spcBef>
                <a:spcPts val="0"/>
              </a:spcBef>
            </a:pPr>
            <a:r>
              <a:rPr lang="es-EC" sz="4800" dirty="0" smtClean="0">
                <a:latin typeface="Arial" pitchFamily="34" charset="0"/>
                <a:cs typeface="Arial" pitchFamily="34" charset="0"/>
              </a:rPr>
              <a:t>Mantener controles de calidad de servicio eléctrico trimestrales.</a:t>
            </a:r>
          </a:p>
          <a:p>
            <a:pPr marL="0" indent="0" algn="just">
              <a:lnSpc>
                <a:spcPct val="120000"/>
              </a:lnSpc>
              <a:spcBef>
                <a:spcPts val="0"/>
              </a:spcBef>
              <a:buNone/>
            </a:pPr>
            <a:r>
              <a:rPr lang="es-EC" sz="4800" b="1" dirty="0" smtClean="0">
                <a:latin typeface="Arial" pitchFamily="34" charset="0"/>
                <a:cs typeface="Arial" pitchFamily="34" charset="0"/>
              </a:rPr>
              <a:t> </a:t>
            </a:r>
            <a:endParaRPr lang="es-EC" sz="4800" dirty="0" smtClean="0">
              <a:latin typeface="Arial" pitchFamily="34" charset="0"/>
              <a:cs typeface="Arial" pitchFamily="34" charset="0"/>
            </a:endParaRPr>
          </a:p>
          <a:p>
            <a:pPr marL="0" indent="0" algn="just">
              <a:lnSpc>
                <a:spcPct val="120000"/>
              </a:lnSpc>
              <a:spcBef>
                <a:spcPts val="0"/>
              </a:spcBef>
              <a:buNone/>
            </a:pPr>
            <a:r>
              <a:rPr lang="es-EC" sz="4800" b="1" i="1" u="sng" dirty="0" smtClean="0">
                <a:latin typeface="Arial" pitchFamily="34" charset="0"/>
                <a:cs typeface="Arial" pitchFamily="34" charset="0"/>
              </a:rPr>
              <a:t>Políticas de Finanzas</a:t>
            </a:r>
            <a:endParaRPr lang="es-EC" sz="4800" dirty="0" smtClean="0">
              <a:latin typeface="Arial" pitchFamily="34" charset="0"/>
              <a:cs typeface="Arial" pitchFamily="34" charset="0"/>
            </a:endParaRPr>
          </a:p>
          <a:p>
            <a:pPr marL="0" indent="0" algn="just">
              <a:lnSpc>
                <a:spcPct val="120000"/>
              </a:lnSpc>
              <a:spcBef>
                <a:spcPts val="0"/>
              </a:spcBef>
            </a:pPr>
            <a:r>
              <a:rPr lang="es-EC" sz="4800" dirty="0" smtClean="0">
                <a:latin typeface="Arial" pitchFamily="34" charset="0"/>
                <a:cs typeface="Arial" pitchFamily="34" charset="0"/>
              </a:rPr>
              <a:t>Presentar catálogo de proyecto anualmente a instituciones financieras nacionales e internacionales para nuevas diversificar las fuentes de inversión.</a:t>
            </a:r>
          </a:p>
          <a:p>
            <a:pPr marL="0" indent="0" algn="just">
              <a:lnSpc>
                <a:spcPct val="120000"/>
              </a:lnSpc>
              <a:spcBef>
                <a:spcPts val="0"/>
              </a:spcBef>
            </a:pPr>
            <a:r>
              <a:rPr lang="es-EC" sz="4800" dirty="0" smtClean="0">
                <a:latin typeface="Arial" pitchFamily="34" charset="0"/>
                <a:cs typeface="Arial" pitchFamily="34" charset="0"/>
              </a:rPr>
              <a:t>Priorizar anualmente el uso de asignaciones presupuestarias gubernamentales.</a:t>
            </a:r>
          </a:p>
          <a:p>
            <a:pPr marL="0" indent="0" algn="just">
              <a:lnSpc>
                <a:spcPct val="120000"/>
              </a:lnSpc>
              <a:spcBef>
                <a:spcPts val="0"/>
              </a:spcBef>
            </a:pPr>
            <a:r>
              <a:rPr lang="es-EC" sz="4800" dirty="0" smtClean="0">
                <a:latin typeface="Arial" pitchFamily="34" charset="0"/>
                <a:cs typeface="Arial" pitchFamily="34" charset="0"/>
              </a:rPr>
              <a:t>Realizar análisis de índices financiero mensual para conocer la situación de la </a:t>
            </a:r>
            <a:r>
              <a:rPr lang="es-EC" sz="4800" dirty="0" smtClean="0">
                <a:latin typeface="Arial" pitchFamily="34" charset="0"/>
                <a:cs typeface="Arial" pitchFamily="34" charset="0"/>
              </a:rPr>
              <a:t>empresa</a:t>
            </a:r>
          </a:p>
          <a:p>
            <a:pPr marL="0" lvl="0" indent="0" algn="just">
              <a:lnSpc>
                <a:spcPct val="120000"/>
              </a:lnSpc>
              <a:spcBef>
                <a:spcPts val="0"/>
              </a:spcBef>
              <a:buNone/>
            </a:pPr>
            <a:endParaRPr lang="es-EC" sz="4800" dirty="0" smtClean="0">
              <a:latin typeface="Arial" pitchFamily="34" charset="0"/>
              <a:cs typeface="Arial" pitchFamily="34" charset="0"/>
            </a:endParaRPr>
          </a:p>
          <a:p>
            <a:pPr marL="0" indent="0" algn="just">
              <a:lnSpc>
                <a:spcPct val="120000"/>
              </a:lnSpc>
              <a:spcBef>
                <a:spcPts val="0"/>
              </a:spcBef>
              <a:buNone/>
            </a:pPr>
            <a:r>
              <a:rPr lang="es-EC" sz="4800" b="1" i="1" u="sng" dirty="0" smtClean="0">
                <a:latin typeface="Arial" pitchFamily="34" charset="0"/>
                <a:cs typeface="Arial" pitchFamily="34" charset="0"/>
              </a:rPr>
              <a:t>Políticas de comercialización</a:t>
            </a:r>
            <a:endParaRPr lang="es-EC" sz="4800" dirty="0" smtClean="0">
              <a:latin typeface="Arial" pitchFamily="34" charset="0"/>
              <a:cs typeface="Arial" pitchFamily="34" charset="0"/>
            </a:endParaRPr>
          </a:p>
          <a:p>
            <a:pPr marL="0" indent="0" algn="just">
              <a:lnSpc>
                <a:spcPct val="120000"/>
              </a:lnSpc>
              <a:spcBef>
                <a:spcPts val="0"/>
              </a:spcBef>
            </a:pPr>
            <a:r>
              <a:rPr lang="es-EC" sz="4800" dirty="0" smtClean="0">
                <a:latin typeface="Arial" pitchFamily="34" charset="0"/>
                <a:cs typeface="Arial" pitchFamily="34" charset="0"/>
              </a:rPr>
              <a:t>Índices de recaudación del 98% en relación a la facturación.</a:t>
            </a:r>
          </a:p>
          <a:p>
            <a:pPr marL="0" indent="0" algn="just">
              <a:lnSpc>
                <a:spcPct val="120000"/>
              </a:lnSpc>
              <a:spcBef>
                <a:spcPts val="0"/>
              </a:spcBef>
            </a:pPr>
            <a:r>
              <a:rPr lang="es-EC" sz="4800" dirty="0" smtClean="0">
                <a:latin typeface="Arial" pitchFamily="34" charset="0"/>
                <a:cs typeface="Arial" pitchFamily="34" charset="0"/>
              </a:rPr>
              <a:t>Actualizar trimestralmente las bases de datos de clientes.</a:t>
            </a:r>
          </a:p>
          <a:p>
            <a:pPr marL="0" indent="0" algn="just">
              <a:lnSpc>
                <a:spcPct val="120000"/>
              </a:lnSpc>
              <a:spcBef>
                <a:spcPts val="0"/>
              </a:spcBef>
            </a:pPr>
            <a:r>
              <a:rPr lang="es-EC" sz="4800" dirty="0" smtClean="0">
                <a:latin typeface="Arial" pitchFamily="34" charset="0"/>
                <a:cs typeface="Arial" pitchFamily="34" charset="0"/>
              </a:rPr>
              <a:t>Informar mensualmente los servicios que brinda la empresa a la sociedad.</a:t>
            </a:r>
          </a:p>
          <a:p>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5" name="4 CuadroTexto"/>
          <p:cNvSpPr txBox="1"/>
          <p:nvPr/>
        </p:nvSpPr>
        <p:spPr>
          <a:xfrm>
            <a:off x="1043608" y="188640"/>
            <a:ext cx="4680520" cy="1107996"/>
          </a:xfrm>
          <a:prstGeom prst="rect">
            <a:avLst/>
          </a:prstGeom>
          <a:noFill/>
        </p:spPr>
        <p:txBody>
          <a:bodyPr wrap="square" rtlCol="0">
            <a:spAutoFit/>
          </a:bodyPr>
          <a:lstStyle/>
          <a:p>
            <a:pPr marL="0" lvl="2"/>
            <a:r>
              <a:rPr lang="es-EC" sz="2400" b="1" dirty="0" smtClean="0">
                <a:latin typeface="Arial" pitchFamily="34" charset="0"/>
                <a:cs typeface="Arial" pitchFamily="34" charset="0"/>
              </a:rPr>
              <a:t>8. POLÍTICAS ORGANIZACIONALES</a:t>
            </a:r>
          </a:p>
          <a:p>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508104" y="188640"/>
            <a:ext cx="3456384" cy="792088"/>
          </a:xfrm>
          <a:prstGeom prst="rect">
            <a:avLst/>
          </a:prstGeom>
        </p:spPr>
      </p:pic>
      <p:pic>
        <p:nvPicPr>
          <p:cNvPr id="33794" name="Picture 2"/>
          <p:cNvPicPr>
            <a:picLocks noGrp="1" noChangeAspect="1" noChangeArrowheads="1"/>
          </p:cNvPicPr>
          <p:nvPr>
            <p:ph idx="1"/>
          </p:nvPr>
        </p:nvPicPr>
        <p:blipFill>
          <a:blip r:embed="rId3" cstate="print"/>
          <a:srcRect/>
          <a:stretch>
            <a:fillRect/>
          </a:stretch>
        </p:blipFill>
        <p:spPr bwMode="auto">
          <a:xfrm>
            <a:off x="1043608" y="1340768"/>
            <a:ext cx="4752528" cy="3148313"/>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cstate="print"/>
          <a:srcRect/>
          <a:stretch>
            <a:fillRect/>
          </a:stretch>
        </p:blipFill>
        <p:spPr bwMode="auto">
          <a:xfrm>
            <a:off x="4572000" y="3939149"/>
            <a:ext cx="4258651" cy="2918851"/>
          </a:xfrm>
          <a:prstGeom prst="rect">
            <a:avLst/>
          </a:prstGeom>
          <a:noFill/>
          <a:ln w="9525">
            <a:noFill/>
            <a:miter lim="800000"/>
            <a:headEnd/>
            <a:tailEnd/>
          </a:ln>
          <a:effectLst/>
        </p:spPr>
      </p:pic>
      <p:sp>
        <p:nvSpPr>
          <p:cNvPr id="6" name="5 CuadroTexto"/>
          <p:cNvSpPr txBox="1"/>
          <p:nvPr/>
        </p:nvSpPr>
        <p:spPr>
          <a:xfrm>
            <a:off x="1115616" y="4653136"/>
            <a:ext cx="3888432" cy="707886"/>
          </a:xfrm>
          <a:prstGeom prst="rect">
            <a:avLst/>
          </a:prstGeom>
          <a:noFill/>
        </p:spPr>
        <p:txBody>
          <a:bodyPr wrap="square" rtlCol="0">
            <a:spAutoFit/>
          </a:bodyPr>
          <a:lstStyle/>
          <a:p>
            <a:r>
              <a:rPr lang="es-EC" sz="2000" b="1" dirty="0" smtClean="0">
                <a:latin typeface="Arial" pitchFamily="34" charset="0"/>
                <a:cs typeface="Arial" pitchFamily="34" charset="0"/>
              </a:rPr>
              <a:t>MATRIZ IMPORTANCIA GOBERNABILIDAD</a:t>
            </a:r>
            <a:endParaRPr lang="es-EC" sz="2000" b="1" dirty="0">
              <a:latin typeface="Arial" pitchFamily="34" charset="0"/>
              <a:cs typeface="Arial" pitchFamily="34" charset="0"/>
            </a:endParaRPr>
          </a:p>
        </p:txBody>
      </p:sp>
      <p:sp>
        <p:nvSpPr>
          <p:cNvPr id="8" name="7 Elipse"/>
          <p:cNvSpPr/>
          <p:nvPr/>
        </p:nvSpPr>
        <p:spPr>
          <a:xfrm>
            <a:off x="5436096" y="4077072"/>
            <a:ext cx="3024336" cy="108012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827584" y="404664"/>
            <a:ext cx="4824536" cy="984885"/>
          </a:xfrm>
          <a:prstGeom prst="rect">
            <a:avLst/>
          </a:prstGeom>
          <a:noFill/>
        </p:spPr>
        <p:txBody>
          <a:bodyPr wrap="square" rtlCol="0">
            <a:spAutoFit/>
          </a:bodyPr>
          <a:lstStyle/>
          <a:p>
            <a:pPr algn="just"/>
            <a:r>
              <a:rPr lang="es-EC" sz="2000" b="1" dirty="0" smtClean="0">
                <a:latin typeface="Arial" pitchFamily="34" charset="0"/>
                <a:cs typeface="Arial" pitchFamily="34" charset="0"/>
              </a:rPr>
              <a:t>9. LA ESTRATÉGIA </a:t>
            </a:r>
            <a:r>
              <a:rPr lang="es-EC" sz="2000" b="1" dirty="0">
                <a:latin typeface="Arial" pitchFamily="34" charset="0"/>
                <a:cs typeface="Arial" pitchFamily="34" charset="0"/>
              </a:rPr>
              <a:t>DELIMITACIÓN DE OBJETIVOS Y ACCIONES</a:t>
            </a:r>
          </a:p>
          <a:p>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34818" name="Picture 2"/>
          <p:cNvPicPr>
            <a:picLocks noGrp="1" noChangeAspect="1" noChangeArrowheads="1"/>
          </p:cNvPicPr>
          <p:nvPr>
            <p:ph idx="1"/>
          </p:nvPr>
        </p:nvPicPr>
        <p:blipFill>
          <a:blip r:embed="rId3" cstate="print"/>
          <a:srcRect/>
          <a:stretch>
            <a:fillRect/>
          </a:stretch>
        </p:blipFill>
        <p:spPr bwMode="auto">
          <a:xfrm>
            <a:off x="1115616" y="1196752"/>
            <a:ext cx="7776864" cy="5410200"/>
          </a:xfrm>
          <a:prstGeom prst="rect">
            <a:avLst/>
          </a:prstGeom>
          <a:noFill/>
          <a:ln w="9525">
            <a:noFill/>
            <a:miter lim="800000"/>
            <a:headEnd/>
            <a:tailEnd/>
          </a:ln>
          <a:effectLst/>
        </p:spPr>
      </p:pic>
      <p:sp>
        <p:nvSpPr>
          <p:cNvPr id="5" name="4 CuadroTexto"/>
          <p:cNvSpPr txBox="1"/>
          <p:nvPr/>
        </p:nvSpPr>
        <p:spPr>
          <a:xfrm>
            <a:off x="1115616" y="332656"/>
            <a:ext cx="4392488" cy="830997"/>
          </a:xfrm>
          <a:prstGeom prst="rect">
            <a:avLst/>
          </a:prstGeom>
          <a:noFill/>
        </p:spPr>
        <p:txBody>
          <a:bodyPr wrap="square" rtlCol="0">
            <a:spAutoFit/>
          </a:bodyPr>
          <a:lstStyle/>
          <a:p>
            <a:r>
              <a:rPr lang="es-EC" sz="2400" b="1" dirty="0" smtClean="0">
                <a:latin typeface="Arial" pitchFamily="34" charset="0"/>
                <a:cs typeface="Arial" pitchFamily="34" charset="0"/>
              </a:rPr>
              <a:t>10. DELIMITACION DE METAS E INDICADORES CMI</a:t>
            </a:r>
            <a:endParaRPr lang="es-EC"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124744"/>
            <a:ext cx="7962088" cy="5472608"/>
          </a:xfrm>
        </p:spPr>
        <p:txBody>
          <a:bodyPr>
            <a:normAutofit fontScale="40000" lnSpcReduction="20000"/>
          </a:bodyPr>
          <a:lstStyle/>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Se </a:t>
            </a:r>
            <a:r>
              <a:rPr lang="es-EC" sz="3500" dirty="0" smtClean="0">
                <a:latin typeface="Arial" pitchFamily="34" charset="0"/>
                <a:ea typeface="Calibri" pitchFamily="34" charset="0"/>
                <a:cs typeface="Arial" pitchFamily="34" charset="0"/>
              </a:rPr>
              <a:t>evidencia una falta de planificación de la Unidad de Negocios CNEL Sucumbíos debido que al ser una unidad de negocios de la Empresa matriz CNEL no se ajusta a la realidad geográfica, económica, social y ambiental en la que se desarrolla la gestión de la empresa</a:t>
            </a:r>
            <a:r>
              <a:rPr lang="es-EC" sz="35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Para una adecuada gestión técnica y administrativa se requiere modernizar la infraestructura de la empresa</a:t>
            </a:r>
            <a:r>
              <a:rPr lang="es-EC" sz="35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Al 2023 la empresa logrará reducir sus pérdidas 7,50%, como producto de una aplicación de políticas adecuadas y estrategias que guiaran la formulación de planes, programas y proyectos</a:t>
            </a:r>
            <a:r>
              <a:rPr lang="es-EC" sz="35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Se requiere en horizonte establecido contar con un plan de inversión que resulte de priorizar las necesidades para mejorar la gestión empresarial. Este plan de inversión resultará de un plan de expansión priorizado y de la asignación presupuestaria.</a:t>
            </a: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Se requiere un adecuado manejo socio ambiental para que los proyectos sean sustentables en el tiempo</a:t>
            </a:r>
            <a:r>
              <a:rPr lang="es-EC" sz="35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Al 2023 los indicadores de confiabilidad del servicio mejorará hasta llegar a estándares internacionales (como los establecidas en normas técnicas ANSI e IEC), aplicando medidas técnicas como redes inteligentes y sistemas de información.</a:t>
            </a: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Una mejora en la gestión administrativa repercutirá en mejores indicadores financieros como técnico, financieros porque al aumentar la recaudación mejorará su liquidez</a:t>
            </a:r>
            <a:r>
              <a:rPr lang="es-EC" sz="35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35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3500" dirty="0" smtClean="0">
                <a:latin typeface="Arial" pitchFamily="34" charset="0"/>
                <a:ea typeface="Calibri" pitchFamily="34" charset="0"/>
                <a:cs typeface="Arial" pitchFamily="34" charset="0"/>
              </a:rPr>
              <a:t>Al 2023 los niveles de facturación y recaudación permitirán a la empresa recuperar todos los costos del servicio vía tarifa eléctrica convirtiéndose en una empresa sostenible financieramente.</a:t>
            </a:r>
            <a:endParaRPr lang="es-EC" sz="3500" dirty="0" smtClean="0">
              <a:latin typeface="Arial" pitchFamily="34" charset="0"/>
              <a:cs typeface="Arial" pitchFamily="34" charset="0"/>
            </a:endParaRPr>
          </a:p>
          <a:p>
            <a:pPr marL="0" lvl="0" indent="0" eaLnBrk="0" fontAlgn="base" hangingPunct="0">
              <a:spcBef>
                <a:spcPct val="0"/>
              </a:spcBef>
              <a:spcAft>
                <a:spcPct val="0"/>
              </a:spcAft>
              <a:buClrTx/>
              <a:buSzTx/>
              <a:buNone/>
            </a:pPr>
            <a:endParaRPr lang="es-EC" sz="4400" dirty="0" smtClean="0">
              <a:latin typeface="Arial" pitchFamily="34" charset="0"/>
              <a:cs typeface="Arial" pitchFamily="34" charset="0"/>
            </a:endParaRPr>
          </a:p>
          <a:p>
            <a:pPr>
              <a:buNone/>
            </a:pPr>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5" name="4 CuadroTexto"/>
          <p:cNvSpPr txBox="1"/>
          <p:nvPr/>
        </p:nvSpPr>
        <p:spPr>
          <a:xfrm>
            <a:off x="1259632" y="260648"/>
            <a:ext cx="3096344" cy="830997"/>
          </a:xfrm>
          <a:prstGeom prst="rect">
            <a:avLst/>
          </a:prstGeom>
          <a:noFill/>
        </p:spPr>
        <p:txBody>
          <a:bodyPr wrap="square" rtlCol="0">
            <a:spAutoFit/>
          </a:bodyPr>
          <a:lstStyle/>
          <a:p>
            <a:pPr lvl="0"/>
            <a:r>
              <a:rPr lang="es-EC" sz="2400" b="1" dirty="0" smtClean="0">
                <a:latin typeface="Arial" pitchFamily="34" charset="0"/>
                <a:ea typeface="Calibri" pitchFamily="34" charset="0"/>
                <a:cs typeface="Arial" pitchFamily="34" charset="0"/>
              </a:rPr>
              <a:t>CONCLUSIONES</a:t>
            </a:r>
            <a:endParaRPr lang="es-EC" sz="2400" dirty="0" smtClean="0">
              <a:latin typeface="Arial" pitchFamily="34" charset="0"/>
              <a:cs typeface="Arial" pitchFamily="34" charset="0"/>
            </a:endParaRPr>
          </a:p>
          <a:p>
            <a:endParaRPr lang="es-EC"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196752"/>
            <a:ext cx="7818072" cy="5400600"/>
          </a:xfrm>
        </p:spPr>
        <p:txBody>
          <a:bodyPr>
            <a:normAutofit fontScale="47500" lnSpcReduction="20000"/>
          </a:bodyPr>
          <a:lstStyle/>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Contar </a:t>
            </a:r>
            <a:r>
              <a:rPr lang="es-EC" sz="2900" dirty="0" smtClean="0">
                <a:latin typeface="Arial" pitchFamily="34" charset="0"/>
                <a:ea typeface="Calibri" pitchFamily="34" charset="0"/>
                <a:cs typeface="Arial" pitchFamily="34" charset="0"/>
              </a:rPr>
              <a:t>en la empresa estudios de planificación de sistemas de distribución y ligarla con una adecuada  planificación </a:t>
            </a:r>
            <a:r>
              <a:rPr lang="es-EC" sz="2900" dirty="0" smtClean="0">
                <a:latin typeface="Arial" pitchFamily="34" charset="0"/>
                <a:ea typeface="Calibri" pitchFamily="34" charset="0"/>
                <a:cs typeface="Arial" pitchFamily="34" charset="0"/>
              </a:rPr>
              <a:t>institucional.</a:t>
            </a:r>
          </a:p>
          <a:p>
            <a:pPr marL="0" lvl="0" indent="0" algn="just" eaLnBrk="0" fontAlgn="base" hangingPunct="0">
              <a:lnSpc>
                <a:spcPct val="120000"/>
              </a:lnSpc>
              <a:spcBef>
                <a:spcPct val="0"/>
              </a:spcBef>
              <a:spcAft>
                <a:spcPct val="0"/>
              </a:spcAft>
              <a:buClrTx/>
              <a:buSzTx/>
              <a:buFontTx/>
              <a:buChar char="•"/>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Modernizar la infraestructura eléctrica existente para mejorar la calidad y confiabilidad del servicio de energía Eléctrica</a:t>
            </a:r>
            <a:r>
              <a:rPr lang="es-EC" sz="29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None/>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Generar programas, planes y proyectos en el horizonte planteado de reducción de pérdidas para cumplir con la meta establecidas al 2023. </a:t>
            </a:r>
            <a:endParaRPr lang="es-EC" sz="2900" dirty="0" smtClean="0">
              <a:latin typeface="Arial" pitchFamily="34" charset="0"/>
              <a:ea typeface="Calibri"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Elaborar un plan estratégico propio para la empresa CNEL Sucumbíos</a:t>
            </a:r>
            <a:r>
              <a:rPr lang="es-EC" sz="29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Mantener una actualización del plan estratégico cuando en las políticas gubernamentales se hayan generado cambios sobre todo en el tema presupuestario.</a:t>
            </a: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Rediseñar los planes de manejo ambiental de proyectos eléctricos y  las buenas prácticas ambientales  de la empresa</a:t>
            </a:r>
            <a:r>
              <a:rPr lang="es-EC" sz="29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Desarrollar una planificación técnica e institucional, establecer metas e indicadores de gestión para contar con un catálogo de proyectos a corto mediano y largo plazo</a:t>
            </a:r>
            <a:r>
              <a:rPr lang="es-EC" sz="29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Realizar el seguimiento periódico a los indicadores para cumplir con la meta de cumplir estándares internacionales</a:t>
            </a:r>
            <a:r>
              <a:rPr lang="es-EC" sz="2900" dirty="0" smtClean="0">
                <a:latin typeface="Arial" pitchFamily="34" charset="0"/>
                <a:ea typeface="Calibri" pitchFamily="34" charset="0"/>
                <a:cs typeface="Arial" pitchFamily="34" charset="0"/>
              </a:rPr>
              <a:t>.</a:t>
            </a:r>
          </a:p>
          <a:p>
            <a:pPr marL="0" lvl="0" indent="0" algn="just" eaLnBrk="0" fontAlgn="base" hangingPunct="0">
              <a:lnSpc>
                <a:spcPct val="120000"/>
              </a:lnSpc>
              <a:spcBef>
                <a:spcPct val="0"/>
              </a:spcBef>
              <a:spcAft>
                <a:spcPct val="0"/>
              </a:spcAft>
              <a:buClrTx/>
              <a:buSzTx/>
              <a:buFontTx/>
              <a:buChar char="•"/>
            </a:pPr>
            <a:endParaRPr lang="es-EC" sz="2900" dirty="0" smtClean="0">
              <a:latin typeface="Arial" pitchFamily="34" charset="0"/>
              <a:cs typeface="Arial" pitchFamily="34" charset="0"/>
            </a:endParaRPr>
          </a:p>
          <a:p>
            <a:pPr marL="0" lvl="0" indent="0" algn="just" eaLnBrk="0" fontAlgn="base" hangingPunct="0">
              <a:lnSpc>
                <a:spcPct val="120000"/>
              </a:lnSpc>
              <a:spcBef>
                <a:spcPct val="0"/>
              </a:spcBef>
              <a:spcAft>
                <a:spcPct val="0"/>
              </a:spcAft>
              <a:buClrTx/>
              <a:buSzTx/>
              <a:buFontTx/>
              <a:buChar char="•"/>
            </a:pPr>
            <a:r>
              <a:rPr lang="es-EC" sz="2900" dirty="0" smtClean="0">
                <a:latin typeface="Arial" pitchFamily="34" charset="0"/>
                <a:ea typeface="Calibri" pitchFamily="34" charset="0"/>
                <a:cs typeface="Arial" pitchFamily="34" charset="0"/>
              </a:rPr>
              <a:t>Incrementar los niveles de facturación y recaudación, implantando sistemas especializados, mejorando y aumentando centros de recaudación con una apropiada difusión al cliente.</a:t>
            </a:r>
            <a:endParaRPr lang="es-EC" sz="2900" dirty="0" smtClean="0">
              <a:latin typeface="Arial" pitchFamily="34" charset="0"/>
              <a:cs typeface="Arial" pitchFamily="34" charset="0"/>
            </a:endParaRPr>
          </a:p>
          <a:p>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5" name="4 CuadroTexto"/>
          <p:cNvSpPr txBox="1"/>
          <p:nvPr/>
        </p:nvSpPr>
        <p:spPr>
          <a:xfrm>
            <a:off x="1259632" y="620689"/>
            <a:ext cx="3384376" cy="738664"/>
          </a:xfrm>
          <a:prstGeom prst="rect">
            <a:avLst/>
          </a:prstGeom>
          <a:noFill/>
        </p:spPr>
        <p:txBody>
          <a:bodyPr wrap="square" rtlCol="0">
            <a:spAutoFit/>
          </a:bodyPr>
          <a:lstStyle/>
          <a:p>
            <a:pPr lvl="0"/>
            <a:r>
              <a:rPr lang="es-EC" sz="2400" b="1" dirty="0" smtClean="0">
                <a:latin typeface="Arial" pitchFamily="34" charset="0"/>
                <a:ea typeface="Calibri" pitchFamily="34" charset="0"/>
                <a:cs typeface="Arial" pitchFamily="34" charset="0"/>
              </a:rPr>
              <a:t>RECOMENDACIONES</a:t>
            </a:r>
            <a:endParaRPr lang="es-EC" sz="2400" dirty="0" smtClean="0">
              <a:latin typeface="Arial" pitchFamily="34" charset="0"/>
              <a:cs typeface="Arial" pitchFamily="34" charset="0"/>
            </a:endParaRPr>
          </a:p>
          <a:p>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3140968"/>
            <a:ext cx="7498080" cy="973088"/>
          </a:xfrm>
        </p:spPr>
        <p:txBody>
          <a:bodyPr>
            <a:normAutofit/>
          </a:bodyPr>
          <a:lstStyle/>
          <a:p>
            <a:pPr algn="ctr">
              <a:buNone/>
            </a:pPr>
            <a:r>
              <a:rPr lang="es-EC" sz="4000" dirty="0" smtClean="0">
                <a:latin typeface="Arial" pitchFamily="34" charset="0"/>
                <a:cs typeface="Arial" pitchFamily="34" charset="0"/>
              </a:rPr>
              <a:t>MUCHAS GRACIAS </a:t>
            </a:r>
            <a:endParaRPr lang="es-EC" sz="4000" dirty="0">
              <a:latin typeface="Arial" pitchFamily="34" charset="0"/>
              <a:cs typeface="Arial" pitchFamily="34" charset="0"/>
            </a:endParaRP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60648"/>
            <a:ext cx="3960440" cy="936104"/>
          </a:xfrm>
        </p:spPr>
        <p:txBody>
          <a:bodyPr>
            <a:noAutofit/>
          </a:bodyPr>
          <a:lstStyle/>
          <a:p>
            <a:pPr marL="27432" indent="0">
              <a:buNone/>
            </a:pPr>
            <a:r>
              <a:rPr lang="es-EC" sz="2400" b="1" dirty="0" smtClean="0">
                <a:solidFill>
                  <a:schemeClr val="tx2">
                    <a:shade val="30000"/>
                    <a:satMod val="150000"/>
                  </a:schemeClr>
                </a:solidFill>
                <a:latin typeface="Arial" pitchFamily="34" charset="0"/>
                <a:cs typeface="Arial" pitchFamily="34" charset="0"/>
              </a:rPr>
              <a:t>ÁREA </a:t>
            </a:r>
            <a:r>
              <a:rPr lang="es-EC" sz="2400" b="1" dirty="0" smtClean="0">
                <a:solidFill>
                  <a:schemeClr val="tx2">
                    <a:shade val="30000"/>
                    <a:satMod val="150000"/>
                  </a:schemeClr>
                </a:solidFill>
                <a:latin typeface="Arial" pitchFamily="34" charset="0"/>
                <a:cs typeface="Arial" pitchFamily="34" charset="0"/>
              </a:rPr>
              <a:t>DE </a:t>
            </a:r>
            <a:r>
              <a:rPr lang="es-EC" sz="2400" b="1" dirty="0" smtClean="0">
                <a:solidFill>
                  <a:schemeClr val="tx2">
                    <a:shade val="30000"/>
                    <a:satMod val="150000"/>
                  </a:schemeClr>
                </a:solidFill>
                <a:latin typeface="Arial" pitchFamily="34" charset="0"/>
                <a:cs typeface="Arial" pitchFamily="34" charset="0"/>
              </a:rPr>
              <a:t>CONCESIÓN</a:t>
            </a:r>
          </a:p>
          <a:p>
            <a:pPr marL="27432" indent="0">
              <a:buNone/>
            </a:pPr>
            <a:r>
              <a:rPr lang="es-EC" sz="2400" b="1" dirty="0" smtClean="0">
                <a:solidFill>
                  <a:schemeClr val="tx2">
                    <a:shade val="30000"/>
                    <a:satMod val="150000"/>
                  </a:schemeClr>
                </a:solidFill>
                <a:latin typeface="Arial" pitchFamily="34" charset="0"/>
                <a:cs typeface="Arial" pitchFamily="34" charset="0"/>
              </a:rPr>
              <a:t> </a:t>
            </a:r>
            <a:r>
              <a:rPr lang="es-EC" sz="2400" b="1" dirty="0" smtClean="0">
                <a:solidFill>
                  <a:schemeClr val="tx2">
                    <a:shade val="30000"/>
                    <a:satMod val="150000"/>
                  </a:schemeClr>
                </a:solidFill>
                <a:latin typeface="Arial" pitchFamily="34" charset="0"/>
                <a:cs typeface="Arial" pitchFamily="34" charset="0"/>
              </a:rPr>
              <a:t>CNEL SUCUMBÍOS </a:t>
            </a: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39939" name="Picture 3"/>
          <p:cNvPicPr>
            <a:picLocks noChangeAspect="1" noChangeArrowheads="1"/>
          </p:cNvPicPr>
          <p:nvPr/>
        </p:nvPicPr>
        <p:blipFill>
          <a:blip r:embed="rId3" cstate="print"/>
          <a:srcRect/>
          <a:stretch>
            <a:fillRect/>
          </a:stretch>
        </p:blipFill>
        <p:spPr bwMode="auto">
          <a:xfrm>
            <a:off x="1106872" y="1412776"/>
            <a:ext cx="8037128"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0" indent="0" algn="just">
              <a:spcBef>
                <a:spcPts val="0"/>
              </a:spcBef>
            </a:pPr>
            <a:r>
              <a:rPr lang="es-EC" sz="2800" dirty="0" smtClean="0">
                <a:latin typeface="Arial" pitchFamily="34" charset="0"/>
                <a:cs typeface="Arial" pitchFamily="34" charset="0"/>
              </a:rPr>
              <a:t>El crecimiento del sistema eléctrico de la </a:t>
            </a:r>
            <a:r>
              <a:rPr lang="es-EC" sz="2800" dirty="0" smtClean="0">
                <a:latin typeface="Arial" pitchFamily="34" charset="0"/>
                <a:cs typeface="Arial" pitchFamily="34" charset="0"/>
              </a:rPr>
              <a:t>presenta </a:t>
            </a:r>
            <a:r>
              <a:rPr lang="es-EC" sz="2800" dirty="0" smtClean="0">
                <a:latin typeface="Arial" pitchFamily="34" charset="0"/>
                <a:cs typeface="Arial" pitchFamily="34" charset="0"/>
              </a:rPr>
              <a:t>problemas de calidad del servicio eléctrico, de confiabilidad y seguridad del suministro, debido a que no se lo ha realizado con una planificación integral de largo </a:t>
            </a:r>
            <a:r>
              <a:rPr lang="es-EC" sz="2800" dirty="0" smtClean="0">
                <a:latin typeface="Arial" pitchFamily="34" charset="0"/>
                <a:cs typeface="Arial" pitchFamily="34" charset="0"/>
              </a:rPr>
              <a:t>plazo.</a:t>
            </a:r>
          </a:p>
          <a:p>
            <a:pPr marL="0" indent="0" algn="just">
              <a:spcBef>
                <a:spcPts val="0"/>
              </a:spcBef>
              <a:buNone/>
            </a:pPr>
            <a:endParaRPr lang="es-EC" sz="2800" dirty="0" smtClean="0">
              <a:latin typeface="Arial" pitchFamily="34" charset="0"/>
              <a:cs typeface="Arial" pitchFamily="34" charset="0"/>
            </a:endParaRPr>
          </a:p>
          <a:p>
            <a:pPr marL="0" indent="0" algn="just">
              <a:spcBef>
                <a:spcPts val="0"/>
              </a:spcBef>
            </a:pPr>
            <a:r>
              <a:rPr lang="es-EC" sz="2800" dirty="0" smtClean="0">
                <a:latin typeface="Arial" pitchFamily="34" charset="0"/>
                <a:cs typeface="Arial" pitchFamily="34" charset="0"/>
              </a:rPr>
              <a:t>En </a:t>
            </a:r>
            <a:r>
              <a:rPr lang="es-EC" sz="2800" dirty="0" smtClean="0">
                <a:latin typeface="Arial" pitchFamily="34" charset="0"/>
                <a:cs typeface="Arial" pitchFamily="34" charset="0"/>
              </a:rPr>
              <a:t>el 2013 tuvo 78 940 clientes y a la cobertura de servicio eléctrico fue del 95,26</a:t>
            </a:r>
            <a:r>
              <a:rPr lang="es-EC" sz="2800" dirty="0" smtClean="0">
                <a:latin typeface="Arial" pitchFamily="34" charset="0"/>
                <a:cs typeface="Arial" pitchFamily="34" charset="0"/>
              </a:rPr>
              <a:t>%.</a:t>
            </a:r>
          </a:p>
          <a:p>
            <a:pPr marL="0" indent="0" algn="just">
              <a:spcBef>
                <a:spcPts val="0"/>
              </a:spcBef>
            </a:pPr>
            <a:endParaRPr lang="es-EC" sz="2800" dirty="0" smtClean="0">
              <a:latin typeface="Arial" pitchFamily="34" charset="0"/>
              <a:cs typeface="Arial" pitchFamily="34" charset="0"/>
            </a:endParaRPr>
          </a:p>
          <a:p>
            <a:pPr marL="0" indent="0" algn="just">
              <a:spcBef>
                <a:spcPts val="0"/>
              </a:spcBef>
            </a:pPr>
            <a:r>
              <a:rPr lang="es-EC" sz="2800" dirty="0" smtClean="0">
                <a:latin typeface="Arial" pitchFamily="34" charset="0"/>
                <a:cs typeface="Arial" pitchFamily="34" charset="0"/>
              </a:rPr>
              <a:t>Para el 2013 la Unidad de negocios CNEL Sucumbíos presenta una porcentaje de pérdidas totales del 22,67</a:t>
            </a:r>
            <a:r>
              <a:rPr lang="es-EC" sz="2800" dirty="0" smtClean="0">
                <a:latin typeface="Arial" pitchFamily="34" charset="0"/>
                <a:cs typeface="Arial" pitchFamily="34" charset="0"/>
              </a:rPr>
              <a:t>%.</a:t>
            </a:r>
          </a:p>
          <a:p>
            <a:pPr>
              <a:buNone/>
            </a:pPr>
            <a:endParaRPr lang="es-EC" dirty="0" smtClean="0"/>
          </a:p>
          <a:p>
            <a:endParaRPr lang="es-EC" dirty="0"/>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364088" y="260648"/>
            <a:ext cx="3528392" cy="792088"/>
          </a:xfrm>
          <a:prstGeom prst="rect">
            <a:avLst/>
          </a:prstGeom>
        </p:spPr>
      </p:pic>
      <p:sp>
        <p:nvSpPr>
          <p:cNvPr id="6" name="5 Rectángulo"/>
          <p:cNvSpPr/>
          <p:nvPr/>
        </p:nvSpPr>
        <p:spPr>
          <a:xfrm>
            <a:off x="1043608" y="404664"/>
            <a:ext cx="4572000" cy="830997"/>
          </a:xfrm>
          <a:prstGeom prst="rect">
            <a:avLst/>
          </a:prstGeom>
        </p:spPr>
        <p:txBody>
          <a:bodyPr>
            <a:spAutoFit/>
          </a:bodyPr>
          <a:lstStyle/>
          <a:p>
            <a:pPr marL="27432" indent="0">
              <a:buNone/>
            </a:pPr>
            <a:r>
              <a:rPr lang="es-EC" sz="2400" b="1" dirty="0" smtClean="0">
                <a:solidFill>
                  <a:schemeClr val="tx2">
                    <a:shade val="30000"/>
                    <a:satMod val="150000"/>
                  </a:schemeClr>
                </a:solidFill>
                <a:latin typeface="Arial" pitchFamily="34" charset="0"/>
                <a:cs typeface="Arial" pitchFamily="34" charset="0"/>
              </a:rPr>
              <a:t>UNIDAD DE NEGOCIOS </a:t>
            </a:r>
            <a:endParaRPr lang="es-EC" sz="2400" b="1" dirty="0" smtClean="0">
              <a:solidFill>
                <a:schemeClr val="tx2">
                  <a:shade val="30000"/>
                  <a:satMod val="150000"/>
                </a:schemeClr>
              </a:solidFill>
              <a:latin typeface="Arial" pitchFamily="34" charset="0"/>
              <a:cs typeface="Arial" pitchFamily="34" charset="0"/>
            </a:endParaRPr>
          </a:p>
          <a:p>
            <a:pPr marL="27432" indent="0">
              <a:buNone/>
            </a:pPr>
            <a:r>
              <a:rPr lang="es-EC" sz="2400" b="1" dirty="0" smtClean="0">
                <a:solidFill>
                  <a:schemeClr val="tx2">
                    <a:shade val="30000"/>
                    <a:satMod val="150000"/>
                  </a:schemeClr>
                </a:solidFill>
                <a:latin typeface="Arial" pitchFamily="34" charset="0"/>
                <a:cs typeface="Arial" pitchFamily="34" charset="0"/>
              </a:rPr>
              <a:t> CNEL  EP SUCUMBÍOS </a:t>
            </a:r>
            <a:endParaRPr lang="es-EC" sz="2400" b="1" dirty="0" smtClean="0">
              <a:solidFill>
                <a:schemeClr val="tx2">
                  <a:shade val="30000"/>
                  <a:satMod val="1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052736"/>
            <a:ext cx="7674056" cy="5256584"/>
          </a:xfrm>
        </p:spPr>
        <p:txBody>
          <a:bodyPr>
            <a:noAutofit/>
          </a:bodyPr>
          <a:lstStyle/>
          <a:p>
            <a:pPr marL="0" indent="0" algn="just">
              <a:spcBef>
                <a:spcPts val="0"/>
              </a:spcBef>
            </a:pPr>
            <a:r>
              <a:rPr lang="es-EC" sz="1800" b="1" dirty="0" smtClean="0">
                <a:latin typeface="Arial" pitchFamily="34" charset="0"/>
                <a:cs typeface="Arial" pitchFamily="34" charset="0"/>
              </a:rPr>
              <a:t>OBJETIVOS</a:t>
            </a:r>
          </a:p>
          <a:p>
            <a:pPr marL="0" indent="0" algn="just">
              <a:spcBef>
                <a:spcPts val="0"/>
              </a:spcBef>
              <a:buNone/>
            </a:pPr>
            <a:r>
              <a:rPr lang="es-EC" sz="1800" dirty="0" smtClean="0">
                <a:latin typeface="Arial" pitchFamily="34" charset="0"/>
                <a:cs typeface="Arial" pitchFamily="34" charset="0"/>
              </a:rPr>
              <a:t>Elaborar </a:t>
            </a:r>
            <a:r>
              <a:rPr lang="es-EC" sz="1800" dirty="0" smtClean="0">
                <a:latin typeface="Arial" pitchFamily="34" charset="0"/>
                <a:cs typeface="Arial" pitchFamily="34" charset="0"/>
              </a:rPr>
              <a:t>un análisis prospectivo que permita orientar </a:t>
            </a:r>
            <a:r>
              <a:rPr lang="es-EC" sz="1800" dirty="0" smtClean="0">
                <a:latin typeface="Arial" pitchFamily="34" charset="0"/>
                <a:cs typeface="Arial" pitchFamily="34" charset="0"/>
              </a:rPr>
              <a:t>planificación</a:t>
            </a:r>
          </a:p>
          <a:p>
            <a:pPr marL="0" indent="0" algn="just">
              <a:spcBef>
                <a:spcPts val="0"/>
              </a:spcBef>
              <a:buNone/>
            </a:pPr>
            <a:r>
              <a:rPr lang="es-EC" sz="1800" dirty="0" smtClean="0">
                <a:latin typeface="Arial" pitchFamily="34" charset="0"/>
                <a:cs typeface="Arial" pitchFamily="34" charset="0"/>
              </a:rPr>
              <a:t>estratégica </a:t>
            </a:r>
            <a:r>
              <a:rPr lang="es-EC" sz="1800" dirty="0" smtClean="0">
                <a:latin typeface="Arial" pitchFamily="34" charset="0"/>
                <a:cs typeface="Arial" pitchFamily="34" charset="0"/>
              </a:rPr>
              <a:t>y toma de decisiones enmarcadas en las actuales </a:t>
            </a:r>
            <a:r>
              <a:rPr lang="es-EC" sz="1800" dirty="0" smtClean="0">
                <a:latin typeface="Arial" pitchFamily="34" charset="0"/>
                <a:cs typeface="Arial" pitchFamily="34" charset="0"/>
              </a:rPr>
              <a:t>políticas públicas </a:t>
            </a:r>
            <a:r>
              <a:rPr lang="es-EC" sz="1800" dirty="0" smtClean="0">
                <a:latin typeface="Arial" pitchFamily="34" charset="0"/>
                <a:cs typeface="Arial" pitchFamily="34" charset="0"/>
              </a:rPr>
              <a:t>que rigen el Sector Eléctrico en el Ecuador, con la finalidad de encontrar una solución integral a la problemática de abastecimiento de servicio eléctrico, optimizar el uso de recursos e infraestructura existente y definir un escenario optimo que se adapte oportunamente al crecimiento de la demanda eléctrica del área de concesión de CNEL EP Unidad de Negocio Sucumbíos.</a:t>
            </a:r>
          </a:p>
          <a:p>
            <a:pPr marL="0" indent="0" algn="just">
              <a:spcBef>
                <a:spcPts val="0"/>
              </a:spcBef>
              <a:buNone/>
            </a:pPr>
            <a:r>
              <a:rPr lang="es-EC" sz="1800" dirty="0" smtClean="0">
                <a:latin typeface="Arial" pitchFamily="34" charset="0"/>
                <a:cs typeface="Arial" pitchFamily="34" charset="0"/>
              </a:rPr>
              <a:t> </a:t>
            </a:r>
          </a:p>
          <a:p>
            <a:pPr marL="0" indent="0" algn="just">
              <a:spcBef>
                <a:spcPts val="0"/>
              </a:spcBef>
            </a:pPr>
            <a:r>
              <a:rPr lang="es-EC" sz="1800" b="1" dirty="0" smtClean="0">
                <a:latin typeface="Arial" pitchFamily="34" charset="0"/>
                <a:cs typeface="Arial" pitchFamily="34" charset="0"/>
              </a:rPr>
              <a:t>OBJETIVOS ESPECÍFICOS </a:t>
            </a:r>
          </a:p>
          <a:p>
            <a:pPr marL="0" lvl="0" indent="0" algn="just">
              <a:spcBef>
                <a:spcPts val="0"/>
              </a:spcBef>
              <a:buNone/>
            </a:pPr>
            <a:r>
              <a:rPr lang="es-EC" sz="1800" dirty="0" smtClean="0">
                <a:latin typeface="Arial" pitchFamily="34" charset="0"/>
                <a:cs typeface="Arial" pitchFamily="34" charset="0"/>
              </a:rPr>
              <a:t>Realizar una Evaluación y Diagnostico del sistema de Distribución de </a:t>
            </a:r>
            <a:r>
              <a:rPr lang="es-EC" sz="1800" dirty="0" smtClean="0">
                <a:latin typeface="Arial" pitchFamily="34" charset="0"/>
                <a:cs typeface="Arial" pitchFamily="34" charset="0"/>
              </a:rPr>
              <a:t>CNEL</a:t>
            </a:r>
          </a:p>
          <a:p>
            <a:pPr marL="0" lvl="0" indent="0" algn="just">
              <a:spcBef>
                <a:spcPts val="0"/>
              </a:spcBef>
              <a:buNone/>
            </a:pPr>
            <a:r>
              <a:rPr lang="es-EC" sz="1800" dirty="0" smtClean="0">
                <a:latin typeface="Arial" pitchFamily="34" charset="0"/>
                <a:cs typeface="Arial" pitchFamily="34" charset="0"/>
              </a:rPr>
              <a:t>EP </a:t>
            </a:r>
            <a:r>
              <a:rPr lang="es-EC" sz="1800" dirty="0" smtClean="0">
                <a:latin typeface="Arial" pitchFamily="34" charset="0"/>
                <a:cs typeface="Arial" pitchFamily="34" charset="0"/>
              </a:rPr>
              <a:t>Unidad de Negocios Sucumbíos. </a:t>
            </a:r>
            <a:endParaRPr lang="es-EC" sz="1800" dirty="0" smtClean="0">
              <a:latin typeface="Arial" pitchFamily="34" charset="0"/>
              <a:cs typeface="Arial" pitchFamily="34" charset="0"/>
            </a:endParaRPr>
          </a:p>
          <a:p>
            <a:pPr marL="0" lvl="0" indent="0" algn="just">
              <a:spcBef>
                <a:spcPts val="0"/>
              </a:spcBef>
              <a:buNone/>
            </a:pPr>
            <a:r>
              <a:rPr lang="es-EC" sz="1800" dirty="0" smtClean="0">
                <a:latin typeface="Arial" pitchFamily="34" charset="0"/>
                <a:cs typeface="Arial" pitchFamily="34" charset="0"/>
              </a:rPr>
              <a:t>Construir escenarios prospectivos de acuerdo al desarrollo de la </a:t>
            </a:r>
            <a:r>
              <a:rPr lang="es-EC" sz="1800" dirty="0" smtClean="0">
                <a:latin typeface="Arial" pitchFamily="34" charset="0"/>
                <a:cs typeface="Arial" pitchFamily="34" charset="0"/>
              </a:rPr>
              <a:t>metodología</a:t>
            </a:r>
          </a:p>
          <a:p>
            <a:pPr marL="0" lvl="0" indent="0" algn="just">
              <a:spcBef>
                <a:spcPts val="0"/>
              </a:spcBef>
              <a:buNone/>
            </a:pPr>
            <a:r>
              <a:rPr lang="es-EC" sz="1800" dirty="0" smtClean="0">
                <a:latin typeface="Arial" pitchFamily="34" charset="0"/>
                <a:cs typeface="Arial" pitchFamily="34" charset="0"/>
              </a:rPr>
              <a:t>propuesta</a:t>
            </a:r>
            <a:r>
              <a:rPr lang="es-EC" sz="1800" dirty="0" smtClean="0">
                <a:latin typeface="Arial" pitchFamily="34" charset="0"/>
                <a:cs typeface="Arial" pitchFamily="34" charset="0"/>
              </a:rPr>
              <a:t>. </a:t>
            </a:r>
            <a:endParaRPr lang="es-EC" sz="1800" dirty="0" smtClean="0">
              <a:latin typeface="Arial" pitchFamily="34" charset="0"/>
              <a:cs typeface="Arial" pitchFamily="34" charset="0"/>
            </a:endParaRPr>
          </a:p>
          <a:p>
            <a:pPr marL="0" indent="0" algn="just">
              <a:spcBef>
                <a:spcPts val="0"/>
              </a:spcBef>
              <a:buNone/>
            </a:pPr>
            <a:r>
              <a:rPr lang="es-EC" sz="1800" dirty="0" smtClean="0">
                <a:latin typeface="Arial" pitchFamily="34" charset="0"/>
                <a:cs typeface="Arial" pitchFamily="34" charset="0"/>
              </a:rPr>
              <a:t>Identificación de escenario apuesta </a:t>
            </a: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124744"/>
            <a:ext cx="7458032" cy="5400600"/>
          </a:xfrm>
        </p:spPr>
        <p:txBody>
          <a:bodyPr>
            <a:noAutofit/>
          </a:bodyPr>
          <a:lstStyle/>
          <a:p>
            <a:pPr algn="just">
              <a:lnSpc>
                <a:spcPct val="120000"/>
              </a:lnSpc>
            </a:pPr>
            <a:r>
              <a:rPr lang="es-EC" sz="1600" dirty="0" smtClean="0">
                <a:latin typeface="Arial" pitchFamily="34" charset="0"/>
                <a:cs typeface="Arial" pitchFamily="34" charset="0"/>
              </a:rPr>
              <a:t>En </a:t>
            </a:r>
            <a:r>
              <a:rPr lang="es-EC" sz="1600" dirty="0" smtClean="0">
                <a:latin typeface="Arial" pitchFamily="34" charset="0"/>
                <a:cs typeface="Arial" pitchFamily="34" charset="0"/>
              </a:rPr>
              <a:t>base a los datos estadísticos y los análisis del desenvolvimiento del pasado, se</a:t>
            </a:r>
            <a:r>
              <a:rPr lang="es-EC" sz="1600" b="1" dirty="0" smtClean="0">
                <a:latin typeface="Arial" pitchFamily="34" charset="0"/>
                <a:cs typeface="Arial" pitchFamily="34" charset="0"/>
              </a:rPr>
              <a:t> </a:t>
            </a:r>
            <a:r>
              <a:rPr lang="es-EC" sz="1600" dirty="0" smtClean="0">
                <a:latin typeface="Arial" pitchFamily="34" charset="0"/>
                <a:cs typeface="Arial" pitchFamily="34" charset="0"/>
              </a:rPr>
              <a:t>establecerá índices y parámetros que describan el dinamismo de la demanda eléctrica, considerando la composición del consumo de energía </a:t>
            </a:r>
            <a:r>
              <a:rPr lang="es-EC" sz="1600" dirty="0" smtClean="0">
                <a:latin typeface="Arial" pitchFamily="34" charset="0"/>
                <a:cs typeface="Arial" pitchFamily="34" charset="0"/>
              </a:rPr>
              <a:t> </a:t>
            </a:r>
            <a:r>
              <a:rPr lang="es-EC" sz="1600" dirty="0" smtClean="0">
                <a:latin typeface="Arial" pitchFamily="34" charset="0"/>
                <a:cs typeface="Arial" pitchFamily="34" charset="0"/>
              </a:rPr>
              <a:t>y su evolución en los últimos 10 años; adicionalmente se deberá tomar en cuenta el crecimiento vegetativo de la </a:t>
            </a:r>
            <a:r>
              <a:rPr lang="es-EC" sz="1600" dirty="0" smtClean="0">
                <a:latin typeface="Arial" pitchFamily="34" charset="0"/>
                <a:cs typeface="Arial" pitchFamily="34" charset="0"/>
              </a:rPr>
              <a:t>población</a:t>
            </a:r>
            <a:r>
              <a:rPr lang="es-EC" sz="1600" dirty="0" smtClean="0">
                <a:latin typeface="Arial" pitchFamily="34" charset="0"/>
                <a:cs typeface="Arial" pitchFamily="34" charset="0"/>
              </a:rPr>
              <a:t>.</a:t>
            </a:r>
          </a:p>
          <a:p>
            <a:pPr algn="just">
              <a:lnSpc>
                <a:spcPct val="120000"/>
              </a:lnSpc>
            </a:pPr>
            <a:r>
              <a:rPr lang="es-EC" sz="1600" dirty="0" smtClean="0">
                <a:latin typeface="Arial" pitchFamily="34" charset="0"/>
                <a:cs typeface="Arial" pitchFamily="34" charset="0"/>
              </a:rPr>
              <a:t>Se </a:t>
            </a:r>
            <a:r>
              <a:rPr lang="es-EC" sz="1600" dirty="0" smtClean="0">
                <a:latin typeface="Arial" pitchFamily="34" charset="0"/>
                <a:cs typeface="Arial" pitchFamily="34" charset="0"/>
              </a:rPr>
              <a:t>dará al análisis del sistema eléctrico de distribución y </a:t>
            </a:r>
            <a:r>
              <a:rPr lang="es-EC" sz="1600" dirty="0" err="1" smtClean="0">
                <a:latin typeface="Arial" pitchFamily="34" charset="0"/>
                <a:cs typeface="Arial" pitchFamily="34" charset="0"/>
              </a:rPr>
              <a:t>subtransmisión</a:t>
            </a:r>
            <a:r>
              <a:rPr lang="es-EC" sz="1600" dirty="0" smtClean="0">
                <a:latin typeface="Arial" pitchFamily="34" charset="0"/>
                <a:cs typeface="Arial" pitchFamily="34" charset="0"/>
              </a:rPr>
              <a:t> en las condiciones actuales y futuras, a la evaluación de sus instalaciones y elementos que lo conforman, generando un diagnóstico detallado. </a:t>
            </a:r>
          </a:p>
          <a:p>
            <a:pPr algn="just">
              <a:lnSpc>
                <a:spcPct val="120000"/>
              </a:lnSpc>
            </a:pPr>
            <a:r>
              <a:rPr lang="es-EC" sz="1600" dirty="0" smtClean="0">
                <a:latin typeface="Arial" pitchFamily="34" charset="0"/>
                <a:cs typeface="Arial" pitchFamily="34" charset="0"/>
              </a:rPr>
              <a:t>Se procederá </a:t>
            </a:r>
            <a:r>
              <a:rPr lang="es-EC" sz="1600" dirty="0" smtClean="0">
                <a:latin typeface="Arial" pitchFamily="34" charset="0"/>
                <a:cs typeface="Arial" pitchFamily="34" charset="0"/>
              </a:rPr>
              <a:t>a  hacer un análisis de dimensiones (ambiente) y estratégico tomando en cuenta el estado del arte y tendencias, este análisis es de tipo exploratorio y descriptivo.</a:t>
            </a:r>
          </a:p>
          <a:p>
            <a:pPr algn="just">
              <a:lnSpc>
                <a:spcPct val="120000"/>
              </a:lnSpc>
            </a:pPr>
            <a:r>
              <a:rPr lang="es-EC" sz="1600" dirty="0" smtClean="0">
                <a:latin typeface="Arial" pitchFamily="34" charset="0"/>
                <a:cs typeface="Arial" pitchFamily="34" charset="0"/>
              </a:rPr>
              <a:t>Se </a:t>
            </a:r>
            <a:r>
              <a:rPr lang="es-EC" sz="1600" dirty="0" smtClean="0">
                <a:latin typeface="Arial" pitchFamily="34" charset="0"/>
                <a:cs typeface="Arial" pitchFamily="34" charset="0"/>
              </a:rPr>
              <a:t>desarrollará </a:t>
            </a:r>
            <a:r>
              <a:rPr lang="es-EC" sz="1600" dirty="0" smtClean="0">
                <a:latin typeface="Arial" pitchFamily="34" charset="0"/>
                <a:cs typeface="Arial" pitchFamily="34" charset="0"/>
              </a:rPr>
              <a:t>un análisis </a:t>
            </a:r>
            <a:r>
              <a:rPr lang="es-EC" sz="1600" dirty="0" smtClean="0">
                <a:latin typeface="Arial" pitchFamily="34" charset="0"/>
                <a:cs typeface="Arial" pitchFamily="34" charset="0"/>
              </a:rPr>
              <a:t>prospectivo, </a:t>
            </a:r>
            <a:r>
              <a:rPr lang="es-EC" sz="1600" dirty="0" smtClean="0">
                <a:latin typeface="Arial" pitchFamily="34" charset="0"/>
                <a:cs typeface="Arial" pitchFamily="34" charset="0"/>
              </a:rPr>
              <a:t>se </a:t>
            </a:r>
            <a:r>
              <a:rPr lang="es-EC" sz="1600" dirty="0" smtClean="0">
                <a:latin typeface="Arial" pitchFamily="34" charset="0"/>
                <a:cs typeface="Arial" pitchFamily="34" charset="0"/>
              </a:rPr>
              <a:t>determinarán </a:t>
            </a:r>
            <a:r>
              <a:rPr lang="es-EC" sz="1600" dirty="0" smtClean="0">
                <a:latin typeface="Arial" pitchFamily="34" charset="0"/>
                <a:cs typeface="Arial" pitchFamily="34" charset="0"/>
              </a:rPr>
              <a:t>variables claves, para posteriormente identificar sus relaciones y evoluciones futuras, luego proceder a construir escenarios </a:t>
            </a:r>
            <a:r>
              <a:rPr lang="es-EC" sz="1600" dirty="0" smtClean="0">
                <a:latin typeface="Arial" pitchFamily="34" charset="0"/>
                <a:cs typeface="Arial" pitchFamily="34" charset="0"/>
              </a:rPr>
              <a:t>futuros, escoger el más idóneo </a:t>
            </a:r>
            <a:r>
              <a:rPr lang="es-EC" sz="1600" dirty="0" smtClean="0">
                <a:latin typeface="Arial" pitchFamily="34" charset="0"/>
                <a:cs typeface="Arial" pitchFamily="34" charset="0"/>
              </a:rPr>
              <a:t>para finalmente establecer una propuesta estratégica.</a:t>
            </a:r>
            <a:endParaRPr lang="es-EC" sz="1600" dirty="0">
              <a:latin typeface="Arial" pitchFamily="34" charset="0"/>
              <a:cs typeface="Arial" pitchFamily="34" charset="0"/>
            </a:endParaRPr>
          </a:p>
        </p:txBody>
      </p:sp>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5" name="4 CuadroTexto"/>
          <p:cNvSpPr txBox="1"/>
          <p:nvPr/>
        </p:nvSpPr>
        <p:spPr>
          <a:xfrm>
            <a:off x="1547664" y="404664"/>
            <a:ext cx="1944216" cy="830997"/>
          </a:xfrm>
          <a:prstGeom prst="rect">
            <a:avLst/>
          </a:prstGeom>
          <a:noFill/>
        </p:spPr>
        <p:txBody>
          <a:bodyPr wrap="square" rtlCol="0">
            <a:spAutoFit/>
          </a:bodyPr>
          <a:lstStyle/>
          <a:p>
            <a:r>
              <a:rPr lang="es-EC" sz="2400" b="1" dirty="0" smtClean="0">
                <a:latin typeface="Arial" pitchFamily="34" charset="0"/>
                <a:cs typeface="Arial" pitchFamily="34" charset="0"/>
              </a:rPr>
              <a:t>ALCANCE</a:t>
            </a:r>
          </a:p>
          <a:p>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124744"/>
            <a:ext cx="7498080" cy="469032"/>
          </a:xfrm>
        </p:spPr>
        <p:txBody>
          <a:bodyPr>
            <a:normAutofit fontScale="92500" lnSpcReduction="20000"/>
          </a:bodyPr>
          <a:lstStyle/>
          <a:p>
            <a:r>
              <a:rPr lang="es-EC" dirty="0" smtClean="0"/>
              <a:t>METODOLOGÍA</a:t>
            </a:r>
            <a:endParaRPr lang="es-EC" dirty="0"/>
          </a:p>
        </p:txBody>
      </p:sp>
      <p:pic>
        <p:nvPicPr>
          <p:cNvPr id="4" name="1 Imagen"/>
          <p:cNvPicPr>
            <a:picLocks noChangeAspect="1"/>
          </p:cNvPicPr>
          <p:nvPr/>
        </p:nvPicPr>
        <p:blipFill>
          <a:blip r:embed="rId3"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25" name="Object 1"/>
          <p:cNvGraphicFramePr>
            <a:graphicFrameLocks noChangeAspect="1"/>
          </p:cNvGraphicFramePr>
          <p:nvPr/>
        </p:nvGraphicFramePr>
        <p:xfrm>
          <a:off x="2339752" y="1707224"/>
          <a:ext cx="5328592" cy="4984283"/>
        </p:xfrm>
        <a:graphic>
          <a:graphicData uri="http://schemas.openxmlformats.org/presentationml/2006/ole">
            <p:oleObj spid="_x0000_s1025" name="Visio" r:id="rId4" imgW="6154694" imgH="5062623"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sp>
        <p:nvSpPr>
          <p:cNvPr id="6" name="5 CuadroTexto"/>
          <p:cNvSpPr txBox="1"/>
          <p:nvPr/>
        </p:nvSpPr>
        <p:spPr>
          <a:xfrm>
            <a:off x="1187624" y="188640"/>
            <a:ext cx="3960440" cy="1200329"/>
          </a:xfrm>
          <a:prstGeom prst="rect">
            <a:avLst/>
          </a:prstGeom>
          <a:noFill/>
        </p:spPr>
        <p:txBody>
          <a:bodyPr wrap="square" rtlCol="0">
            <a:spAutoFit/>
          </a:bodyPr>
          <a:lstStyle/>
          <a:p>
            <a:r>
              <a:rPr lang="es-EC" sz="2400" b="1" dirty="0">
                <a:latin typeface="Arial" pitchFamily="34" charset="0"/>
                <a:cs typeface="Arial" pitchFamily="34" charset="0"/>
              </a:rPr>
              <a:t>ANÁLISIS SISTEMÁTICO ESTRATÉGICO Y DEL ENTORNO </a:t>
            </a:r>
          </a:p>
        </p:txBody>
      </p:sp>
      <p:sp>
        <p:nvSpPr>
          <p:cNvPr id="19459" name="Rectangle 3"/>
          <p:cNvSpPr>
            <a:spLocks noChangeArrowheads="1"/>
          </p:cNvSpPr>
          <p:nvPr/>
        </p:nvSpPr>
        <p:spPr bwMode="auto">
          <a:xfrm>
            <a:off x="5292080" y="2437066"/>
            <a:ext cx="3528392" cy="1154162"/>
          </a:xfrm>
          <a:prstGeom prst="rect">
            <a:avLst/>
          </a:prstGeom>
          <a:noFill/>
          <a:ln w="9525">
            <a:noFill/>
            <a:miter lim="800000"/>
            <a:headEnd/>
            <a:tailEnd/>
          </a:ln>
          <a:effectLst/>
        </p:spPr>
        <p:txBody>
          <a:bodyPr vert="horz" wrap="square" lIns="457056" tIns="45720" rIns="91440" bIns="0" numCol="1" anchor="ctr" anchorCtr="0" compatLnSpc="1">
            <a:prstTxWarp prst="textNoShape">
              <a:avLst/>
            </a:prstTxWarp>
            <a:spAutoFit/>
          </a:bodyPr>
          <a:lstStyle/>
          <a:p>
            <a:pPr marL="914400" marR="0" lvl="2" indent="0" defTabSz="914400" rtl="0" eaLnBrk="1" fontAlgn="base" latinLnBrk="0" hangingPunct="1">
              <a:lnSpc>
                <a:spcPct val="100000"/>
              </a:lnSpc>
              <a:spcBef>
                <a:spcPct val="0"/>
              </a:spcBef>
              <a:spcAft>
                <a:spcPct val="0"/>
              </a:spcAft>
              <a:buClrTx/>
              <a:buSzTx/>
              <a:buFontTx/>
              <a:buAutoNum type="arabicPeriod"/>
              <a:tabLst/>
            </a:pPr>
            <a:r>
              <a:rPr kumimoji="0" lang="es-EC" b="1" i="0" u="none" strike="noStrike" cap="none" normalizeH="0" baseline="0" dirty="0" smtClean="0" bmk="_Toc437465950">
                <a:ln>
                  <a:noFill/>
                </a:ln>
                <a:solidFill>
                  <a:schemeClr val="tx1"/>
                </a:solidFill>
                <a:effectLst/>
                <a:latin typeface="Arial" pitchFamily="34" charset="0"/>
                <a:ea typeface="Arial" pitchFamily="34" charset="0"/>
                <a:cs typeface="Arial" pitchFamily="34" charset="0"/>
              </a:rPr>
              <a:t>IDENTIFICACIÓN DE VARIABLES CLAVES</a:t>
            </a:r>
            <a:endParaRPr kumimoji="0" lang="es-EC"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Picture 4"/>
          <p:cNvPicPr>
            <a:picLocks noChangeAspect="1" noChangeArrowheads="1"/>
          </p:cNvPicPr>
          <p:nvPr/>
        </p:nvPicPr>
        <p:blipFill>
          <a:blip r:embed="rId3" cstate="print"/>
          <a:srcRect/>
          <a:stretch>
            <a:fillRect/>
          </a:stretch>
        </p:blipFill>
        <p:spPr bwMode="auto">
          <a:xfrm>
            <a:off x="1043608" y="1412776"/>
            <a:ext cx="5760640" cy="5371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a:blip r:embed="rId2" cstate="print">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5436096" y="188640"/>
            <a:ext cx="3528392" cy="792088"/>
          </a:xfrm>
          <a:prstGeom prst="rect">
            <a:avLst/>
          </a:prstGeom>
        </p:spPr>
      </p:pic>
      <p:pic>
        <p:nvPicPr>
          <p:cNvPr id="20485" name="Picture 5"/>
          <p:cNvPicPr>
            <a:picLocks noChangeAspect="1" noChangeArrowheads="1"/>
          </p:cNvPicPr>
          <p:nvPr/>
        </p:nvPicPr>
        <p:blipFill>
          <a:blip r:embed="rId3" cstate="print"/>
          <a:srcRect/>
          <a:stretch>
            <a:fillRect/>
          </a:stretch>
        </p:blipFill>
        <p:spPr bwMode="auto">
          <a:xfrm>
            <a:off x="1187624" y="764704"/>
            <a:ext cx="9793088" cy="5904656"/>
          </a:xfrm>
          <a:prstGeom prst="rect">
            <a:avLst/>
          </a:prstGeom>
          <a:noFill/>
          <a:ln w="9525">
            <a:noFill/>
            <a:miter lim="800000"/>
            <a:headEnd/>
            <a:tailEnd/>
          </a:ln>
          <a:effectLst/>
        </p:spPr>
      </p:pic>
      <p:sp>
        <p:nvSpPr>
          <p:cNvPr id="20486" name="Rectangle 6"/>
          <p:cNvSpPr>
            <a:spLocks noChangeArrowheads="1"/>
          </p:cNvSpPr>
          <p:nvPr/>
        </p:nvSpPr>
        <p:spPr bwMode="auto">
          <a:xfrm>
            <a:off x="4788024" y="2941467"/>
            <a:ext cx="3528392" cy="600164"/>
          </a:xfrm>
          <a:prstGeom prst="rect">
            <a:avLst/>
          </a:prstGeom>
          <a:noFill/>
          <a:ln w="9525">
            <a:noFill/>
            <a:miter lim="800000"/>
            <a:headEnd/>
            <a:tailEnd/>
          </a:ln>
          <a:effectLst/>
        </p:spPr>
        <p:txBody>
          <a:bodyPr vert="horz" wrap="square" lIns="457056" tIns="45720" rIns="91440" bIns="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s-EC" sz="1800" b="1" i="0" u="none" strike="noStrike" cap="none" normalizeH="0" baseline="0" dirty="0" smtClean="0">
                <a:ln>
                  <a:noFill/>
                </a:ln>
                <a:solidFill>
                  <a:schemeClr val="tx1"/>
                </a:solidFill>
                <a:effectLst/>
                <a:latin typeface="Arial" pitchFamily="34" charset="0"/>
                <a:cs typeface="Arial" pitchFamily="34" charset="0"/>
              </a:rPr>
              <a:t>2.</a:t>
            </a:r>
            <a:r>
              <a:rPr kumimoji="0" lang="es-EC" sz="1800" b="1" i="0" u="none" strike="noStrike" cap="none" normalizeH="0" dirty="0" smtClean="0">
                <a:ln>
                  <a:noFill/>
                </a:ln>
                <a:solidFill>
                  <a:schemeClr val="tx1"/>
                </a:solidFill>
                <a:effectLst/>
                <a:latin typeface="Arial" pitchFamily="34" charset="0"/>
                <a:cs typeface="Arial" pitchFamily="34" charset="0"/>
              </a:rPr>
              <a:t> </a:t>
            </a:r>
            <a:r>
              <a:rPr lang="es-EC" b="1" dirty="0" smtClean="0">
                <a:latin typeface="Arial" pitchFamily="34" charset="0"/>
                <a:cs typeface="Arial" pitchFamily="34" charset="0"/>
              </a:rPr>
              <a:t>PRIORIZACIÓN DE VARIABLES</a:t>
            </a:r>
            <a:endParaRPr kumimoji="0" lang="es-EC"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986</TotalTime>
  <Words>1688</Words>
  <Application>Microsoft Office PowerPoint</Application>
  <PresentationFormat>Presentación en pantalla (4:3)</PresentationFormat>
  <Paragraphs>153</Paragraphs>
  <Slides>28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Solsticio</vt:lpstr>
      <vt:lpstr>Dibujo de Microsoft Office 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CONSTRUCCIÓN DE ESCENARIOS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Ivonne</dc:creator>
  <cp:lastModifiedBy>Ivonne</cp:lastModifiedBy>
  <cp:revision>22</cp:revision>
  <dcterms:created xsi:type="dcterms:W3CDTF">2016-01-26T23:12:12Z</dcterms:created>
  <dcterms:modified xsi:type="dcterms:W3CDTF">2016-01-27T15:38:13Z</dcterms:modified>
</cp:coreProperties>
</file>