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51"/>
  </p:notesMasterIdLst>
  <p:sldIdLst>
    <p:sldId id="257" r:id="rId2"/>
    <p:sldId id="259" r:id="rId3"/>
    <p:sldId id="260" r:id="rId4"/>
    <p:sldId id="261" r:id="rId5"/>
    <p:sldId id="263" r:id="rId6"/>
    <p:sldId id="264" r:id="rId7"/>
    <p:sldId id="265" r:id="rId8"/>
    <p:sldId id="267" r:id="rId9"/>
    <p:sldId id="272" r:id="rId10"/>
    <p:sldId id="275" r:id="rId11"/>
    <p:sldId id="277" r:id="rId12"/>
    <p:sldId id="279" r:id="rId13"/>
    <p:sldId id="280" r:id="rId14"/>
    <p:sldId id="283" r:id="rId15"/>
    <p:sldId id="285" r:id="rId16"/>
    <p:sldId id="286" r:id="rId17"/>
    <p:sldId id="287" r:id="rId18"/>
    <p:sldId id="289" r:id="rId19"/>
    <p:sldId id="288" r:id="rId20"/>
    <p:sldId id="291" r:id="rId21"/>
    <p:sldId id="307" r:id="rId22"/>
    <p:sldId id="308" r:id="rId23"/>
    <p:sldId id="309" r:id="rId24"/>
    <p:sldId id="311" r:id="rId25"/>
    <p:sldId id="310" r:id="rId26"/>
    <p:sldId id="312" r:id="rId27"/>
    <p:sldId id="313" r:id="rId28"/>
    <p:sldId id="314" r:id="rId29"/>
    <p:sldId id="315" r:id="rId30"/>
    <p:sldId id="316" r:id="rId31"/>
    <p:sldId id="317" r:id="rId32"/>
    <p:sldId id="318"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19" r:id="rId49"/>
    <p:sldId id="320" r:id="rId5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varScale="1">
        <p:scale>
          <a:sx n="67" d="100"/>
          <a:sy n="67" d="100"/>
        </p:scale>
        <p:origin x="71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A5D7B-0E47-4D52-BC2B-D32A4410B213}" type="datetimeFigureOut">
              <a:rPr lang="es-EC" smtClean="0"/>
              <a:t>07/01/2016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CD347-DAA8-4FE9-8466-20C89E4A3E12}" type="slidenum">
              <a:rPr lang="es-EC" smtClean="0"/>
              <a:t>‹Nº›</a:t>
            </a:fld>
            <a:endParaRPr lang="es-EC"/>
          </a:p>
        </p:txBody>
      </p:sp>
    </p:spTree>
    <p:extLst>
      <p:ext uri="{BB962C8B-B14F-4D97-AF65-F5344CB8AC3E}">
        <p14:creationId xmlns:p14="http://schemas.microsoft.com/office/powerpoint/2010/main" val="59992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1</a:t>
            </a:fld>
            <a:endParaRPr lang="es-EC"/>
          </a:p>
        </p:txBody>
      </p:sp>
    </p:spTree>
    <p:extLst>
      <p:ext uri="{BB962C8B-B14F-4D97-AF65-F5344CB8AC3E}">
        <p14:creationId xmlns:p14="http://schemas.microsoft.com/office/powerpoint/2010/main" val="3133801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11</a:t>
            </a:fld>
            <a:endParaRPr lang="es-EC"/>
          </a:p>
        </p:txBody>
      </p:sp>
    </p:spTree>
    <p:extLst>
      <p:ext uri="{BB962C8B-B14F-4D97-AF65-F5344CB8AC3E}">
        <p14:creationId xmlns:p14="http://schemas.microsoft.com/office/powerpoint/2010/main" val="114483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13</a:t>
            </a:fld>
            <a:endParaRPr lang="es-EC"/>
          </a:p>
        </p:txBody>
      </p:sp>
    </p:spTree>
    <p:extLst>
      <p:ext uri="{BB962C8B-B14F-4D97-AF65-F5344CB8AC3E}">
        <p14:creationId xmlns:p14="http://schemas.microsoft.com/office/powerpoint/2010/main" val="2805746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14</a:t>
            </a:fld>
            <a:endParaRPr lang="es-EC"/>
          </a:p>
        </p:txBody>
      </p:sp>
    </p:spTree>
    <p:extLst>
      <p:ext uri="{BB962C8B-B14F-4D97-AF65-F5344CB8AC3E}">
        <p14:creationId xmlns:p14="http://schemas.microsoft.com/office/powerpoint/2010/main" val="1807629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16</a:t>
            </a:fld>
            <a:endParaRPr lang="es-EC"/>
          </a:p>
        </p:txBody>
      </p:sp>
    </p:spTree>
    <p:extLst>
      <p:ext uri="{BB962C8B-B14F-4D97-AF65-F5344CB8AC3E}">
        <p14:creationId xmlns:p14="http://schemas.microsoft.com/office/powerpoint/2010/main" val="2715195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17</a:t>
            </a:fld>
            <a:endParaRPr lang="es-EC"/>
          </a:p>
        </p:txBody>
      </p:sp>
    </p:spTree>
    <p:extLst>
      <p:ext uri="{BB962C8B-B14F-4D97-AF65-F5344CB8AC3E}">
        <p14:creationId xmlns:p14="http://schemas.microsoft.com/office/powerpoint/2010/main" val="3258516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18</a:t>
            </a:fld>
            <a:endParaRPr lang="es-EC"/>
          </a:p>
        </p:txBody>
      </p:sp>
    </p:spTree>
    <p:extLst>
      <p:ext uri="{BB962C8B-B14F-4D97-AF65-F5344CB8AC3E}">
        <p14:creationId xmlns:p14="http://schemas.microsoft.com/office/powerpoint/2010/main" val="2606128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19</a:t>
            </a:fld>
            <a:endParaRPr lang="es-EC"/>
          </a:p>
        </p:txBody>
      </p:sp>
    </p:spTree>
    <p:extLst>
      <p:ext uri="{BB962C8B-B14F-4D97-AF65-F5344CB8AC3E}">
        <p14:creationId xmlns:p14="http://schemas.microsoft.com/office/powerpoint/2010/main" val="3589494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21</a:t>
            </a:fld>
            <a:endParaRPr lang="es-EC"/>
          </a:p>
        </p:txBody>
      </p:sp>
    </p:spTree>
    <p:extLst>
      <p:ext uri="{BB962C8B-B14F-4D97-AF65-F5344CB8AC3E}">
        <p14:creationId xmlns:p14="http://schemas.microsoft.com/office/powerpoint/2010/main" val="2430255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22</a:t>
            </a:fld>
            <a:endParaRPr lang="es-EC"/>
          </a:p>
        </p:txBody>
      </p:sp>
    </p:spTree>
    <p:extLst>
      <p:ext uri="{BB962C8B-B14F-4D97-AF65-F5344CB8AC3E}">
        <p14:creationId xmlns:p14="http://schemas.microsoft.com/office/powerpoint/2010/main" val="922763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23</a:t>
            </a:fld>
            <a:endParaRPr lang="es-EC"/>
          </a:p>
        </p:txBody>
      </p:sp>
    </p:spTree>
    <p:extLst>
      <p:ext uri="{BB962C8B-B14F-4D97-AF65-F5344CB8AC3E}">
        <p14:creationId xmlns:p14="http://schemas.microsoft.com/office/powerpoint/2010/main" val="145392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2</a:t>
            </a:fld>
            <a:endParaRPr lang="es-EC"/>
          </a:p>
        </p:txBody>
      </p:sp>
    </p:spTree>
    <p:extLst>
      <p:ext uri="{BB962C8B-B14F-4D97-AF65-F5344CB8AC3E}">
        <p14:creationId xmlns:p14="http://schemas.microsoft.com/office/powerpoint/2010/main" val="395802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24</a:t>
            </a:fld>
            <a:endParaRPr lang="es-EC"/>
          </a:p>
        </p:txBody>
      </p:sp>
    </p:spTree>
    <p:extLst>
      <p:ext uri="{BB962C8B-B14F-4D97-AF65-F5344CB8AC3E}">
        <p14:creationId xmlns:p14="http://schemas.microsoft.com/office/powerpoint/2010/main" val="96505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25</a:t>
            </a:fld>
            <a:endParaRPr lang="es-EC"/>
          </a:p>
        </p:txBody>
      </p:sp>
    </p:spTree>
    <p:extLst>
      <p:ext uri="{BB962C8B-B14F-4D97-AF65-F5344CB8AC3E}">
        <p14:creationId xmlns:p14="http://schemas.microsoft.com/office/powerpoint/2010/main" val="2158897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26</a:t>
            </a:fld>
            <a:endParaRPr lang="es-EC"/>
          </a:p>
        </p:txBody>
      </p:sp>
    </p:spTree>
    <p:extLst>
      <p:ext uri="{BB962C8B-B14F-4D97-AF65-F5344CB8AC3E}">
        <p14:creationId xmlns:p14="http://schemas.microsoft.com/office/powerpoint/2010/main" val="908549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27</a:t>
            </a:fld>
            <a:endParaRPr lang="es-EC"/>
          </a:p>
        </p:txBody>
      </p:sp>
    </p:spTree>
    <p:extLst>
      <p:ext uri="{BB962C8B-B14F-4D97-AF65-F5344CB8AC3E}">
        <p14:creationId xmlns:p14="http://schemas.microsoft.com/office/powerpoint/2010/main" val="1601666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28</a:t>
            </a:fld>
            <a:endParaRPr lang="es-EC"/>
          </a:p>
        </p:txBody>
      </p:sp>
    </p:spTree>
    <p:extLst>
      <p:ext uri="{BB962C8B-B14F-4D97-AF65-F5344CB8AC3E}">
        <p14:creationId xmlns:p14="http://schemas.microsoft.com/office/powerpoint/2010/main" val="1952878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30</a:t>
            </a:fld>
            <a:endParaRPr lang="es-EC"/>
          </a:p>
        </p:txBody>
      </p:sp>
    </p:spTree>
    <p:extLst>
      <p:ext uri="{BB962C8B-B14F-4D97-AF65-F5344CB8AC3E}">
        <p14:creationId xmlns:p14="http://schemas.microsoft.com/office/powerpoint/2010/main" val="2463741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31</a:t>
            </a:fld>
            <a:endParaRPr lang="es-EC"/>
          </a:p>
        </p:txBody>
      </p:sp>
    </p:spTree>
    <p:extLst>
      <p:ext uri="{BB962C8B-B14F-4D97-AF65-F5344CB8AC3E}">
        <p14:creationId xmlns:p14="http://schemas.microsoft.com/office/powerpoint/2010/main" val="1764985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32</a:t>
            </a:fld>
            <a:endParaRPr lang="es-EC"/>
          </a:p>
        </p:txBody>
      </p:sp>
    </p:spTree>
    <p:extLst>
      <p:ext uri="{BB962C8B-B14F-4D97-AF65-F5344CB8AC3E}">
        <p14:creationId xmlns:p14="http://schemas.microsoft.com/office/powerpoint/2010/main" val="1451558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36</a:t>
            </a:fld>
            <a:endParaRPr lang="es-EC"/>
          </a:p>
        </p:txBody>
      </p:sp>
    </p:spTree>
    <p:extLst>
      <p:ext uri="{BB962C8B-B14F-4D97-AF65-F5344CB8AC3E}">
        <p14:creationId xmlns:p14="http://schemas.microsoft.com/office/powerpoint/2010/main" val="844156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37</a:t>
            </a:fld>
            <a:endParaRPr lang="es-EC"/>
          </a:p>
        </p:txBody>
      </p:sp>
    </p:spTree>
    <p:extLst>
      <p:ext uri="{BB962C8B-B14F-4D97-AF65-F5344CB8AC3E}">
        <p14:creationId xmlns:p14="http://schemas.microsoft.com/office/powerpoint/2010/main" val="276041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3</a:t>
            </a:fld>
            <a:endParaRPr lang="es-EC"/>
          </a:p>
        </p:txBody>
      </p:sp>
    </p:spTree>
    <p:extLst>
      <p:ext uri="{BB962C8B-B14F-4D97-AF65-F5344CB8AC3E}">
        <p14:creationId xmlns:p14="http://schemas.microsoft.com/office/powerpoint/2010/main" val="471212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38</a:t>
            </a:fld>
            <a:endParaRPr lang="es-EC"/>
          </a:p>
        </p:txBody>
      </p:sp>
    </p:spTree>
    <p:extLst>
      <p:ext uri="{BB962C8B-B14F-4D97-AF65-F5344CB8AC3E}">
        <p14:creationId xmlns:p14="http://schemas.microsoft.com/office/powerpoint/2010/main" val="1518925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39</a:t>
            </a:fld>
            <a:endParaRPr lang="es-EC"/>
          </a:p>
        </p:txBody>
      </p:sp>
    </p:spTree>
    <p:extLst>
      <p:ext uri="{BB962C8B-B14F-4D97-AF65-F5344CB8AC3E}">
        <p14:creationId xmlns:p14="http://schemas.microsoft.com/office/powerpoint/2010/main" val="2870444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40</a:t>
            </a:fld>
            <a:endParaRPr lang="es-EC"/>
          </a:p>
        </p:txBody>
      </p:sp>
    </p:spTree>
    <p:extLst>
      <p:ext uri="{BB962C8B-B14F-4D97-AF65-F5344CB8AC3E}">
        <p14:creationId xmlns:p14="http://schemas.microsoft.com/office/powerpoint/2010/main" val="2950374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41</a:t>
            </a:fld>
            <a:endParaRPr lang="es-EC"/>
          </a:p>
        </p:txBody>
      </p:sp>
    </p:spTree>
    <p:extLst>
      <p:ext uri="{BB962C8B-B14F-4D97-AF65-F5344CB8AC3E}">
        <p14:creationId xmlns:p14="http://schemas.microsoft.com/office/powerpoint/2010/main" val="813894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42</a:t>
            </a:fld>
            <a:endParaRPr lang="es-EC"/>
          </a:p>
        </p:txBody>
      </p:sp>
    </p:spTree>
    <p:extLst>
      <p:ext uri="{BB962C8B-B14F-4D97-AF65-F5344CB8AC3E}">
        <p14:creationId xmlns:p14="http://schemas.microsoft.com/office/powerpoint/2010/main" val="3651889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43</a:t>
            </a:fld>
            <a:endParaRPr lang="es-EC"/>
          </a:p>
        </p:txBody>
      </p:sp>
    </p:spTree>
    <p:extLst>
      <p:ext uri="{BB962C8B-B14F-4D97-AF65-F5344CB8AC3E}">
        <p14:creationId xmlns:p14="http://schemas.microsoft.com/office/powerpoint/2010/main" val="174236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44</a:t>
            </a:fld>
            <a:endParaRPr lang="es-EC"/>
          </a:p>
        </p:txBody>
      </p:sp>
    </p:spTree>
    <p:extLst>
      <p:ext uri="{BB962C8B-B14F-4D97-AF65-F5344CB8AC3E}">
        <p14:creationId xmlns:p14="http://schemas.microsoft.com/office/powerpoint/2010/main" val="48535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45</a:t>
            </a:fld>
            <a:endParaRPr lang="es-EC"/>
          </a:p>
        </p:txBody>
      </p:sp>
    </p:spTree>
    <p:extLst>
      <p:ext uri="{BB962C8B-B14F-4D97-AF65-F5344CB8AC3E}">
        <p14:creationId xmlns:p14="http://schemas.microsoft.com/office/powerpoint/2010/main" val="636364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46</a:t>
            </a:fld>
            <a:endParaRPr lang="es-EC"/>
          </a:p>
        </p:txBody>
      </p:sp>
    </p:spTree>
    <p:extLst>
      <p:ext uri="{BB962C8B-B14F-4D97-AF65-F5344CB8AC3E}">
        <p14:creationId xmlns:p14="http://schemas.microsoft.com/office/powerpoint/2010/main" val="886577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47</a:t>
            </a:fld>
            <a:endParaRPr lang="es-EC"/>
          </a:p>
        </p:txBody>
      </p:sp>
    </p:spTree>
    <p:extLst>
      <p:ext uri="{BB962C8B-B14F-4D97-AF65-F5344CB8AC3E}">
        <p14:creationId xmlns:p14="http://schemas.microsoft.com/office/powerpoint/2010/main" val="378854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4</a:t>
            </a:fld>
            <a:endParaRPr lang="es-EC"/>
          </a:p>
        </p:txBody>
      </p:sp>
    </p:spTree>
    <p:extLst>
      <p:ext uri="{BB962C8B-B14F-4D97-AF65-F5344CB8AC3E}">
        <p14:creationId xmlns:p14="http://schemas.microsoft.com/office/powerpoint/2010/main" val="2490079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48</a:t>
            </a:fld>
            <a:endParaRPr lang="es-EC"/>
          </a:p>
        </p:txBody>
      </p:sp>
    </p:spTree>
    <p:extLst>
      <p:ext uri="{BB962C8B-B14F-4D97-AF65-F5344CB8AC3E}">
        <p14:creationId xmlns:p14="http://schemas.microsoft.com/office/powerpoint/2010/main" val="2439447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49</a:t>
            </a:fld>
            <a:endParaRPr lang="es-EC"/>
          </a:p>
        </p:txBody>
      </p:sp>
    </p:spTree>
    <p:extLst>
      <p:ext uri="{BB962C8B-B14F-4D97-AF65-F5344CB8AC3E}">
        <p14:creationId xmlns:p14="http://schemas.microsoft.com/office/powerpoint/2010/main" val="411283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5</a:t>
            </a:fld>
            <a:endParaRPr lang="es-EC"/>
          </a:p>
        </p:txBody>
      </p:sp>
    </p:spTree>
    <p:extLst>
      <p:ext uri="{BB962C8B-B14F-4D97-AF65-F5344CB8AC3E}">
        <p14:creationId xmlns:p14="http://schemas.microsoft.com/office/powerpoint/2010/main" val="63236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7</a:t>
            </a:fld>
            <a:endParaRPr lang="es-EC"/>
          </a:p>
        </p:txBody>
      </p:sp>
    </p:spTree>
    <p:extLst>
      <p:ext uri="{BB962C8B-B14F-4D97-AF65-F5344CB8AC3E}">
        <p14:creationId xmlns:p14="http://schemas.microsoft.com/office/powerpoint/2010/main" val="135423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8</a:t>
            </a:fld>
            <a:endParaRPr lang="es-EC"/>
          </a:p>
        </p:txBody>
      </p:sp>
    </p:spTree>
    <p:extLst>
      <p:ext uri="{BB962C8B-B14F-4D97-AF65-F5344CB8AC3E}">
        <p14:creationId xmlns:p14="http://schemas.microsoft.com/office/powerpoint/2010/main" val="162298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9</a:t>
            </a:fld>
            <a:endParaRPr lang="es-EC"/>
          </a:p>
        </p:txBody>
      </p:sp>
    </p:spTree>
    <p:extLst>
      <p:ext uri="{BB962C8B-B14F-4D97-AF65-F5344CB8AC3E}">
        <p14:creationId xmlns:p14="http://schemas.microsoft.com/office/powerpoint/2010/main" val="3926979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F6CD347-DAA8-4FE9-8466-20C89E4A3E12}" type="slidenum">
              <a:rPr lang="es-EC" smtClean="0"/>
              <a:t>10</a:t>
            </a:fld>
            <a:endParaRPr lang="es-EC"/>
          </a:p>
        </p:txBody>
      </p:sp>
    </p:spTree>
    <p:extLst>
      <p:ext uri="{BB962C8B-B14F-4D97-AF65-F5344CB8AC3E}">
        <p14:creationId xmlns:p14="http://schemas.microsoft.com/office/powerpoint/2010/main" val="217525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0601F00E-F8A8-46DE-9915-98824DAF980F}" type="datetimeFigureOut">
              <a:rPr lang="es-EC" smtClean="0"/>
              <a:t>07/01/2016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24D9EB-D4F7-4683-AAF6-59A61453966F}" type="slidenum">
              <a:rPr lang="es-EC" smtClean="0"/>
              <a:t>‹Nº›</a:t>
            </a:fld>
            <a:endParaRPr lang="es-EC"/>
          </a:p>
        </p:txBody>
      </p:sp>
    </p:spTree>
    <p:extLst>
      <p:ext uri="{BB962C8B-B14F-4D97-AF65-F5344CB8AC3E}">
        <p14:creationId xmlns:p14="http://schemas.microsoft.com/office/powerpoint/2010/main" val="70992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601F00E-F8A8-46DE-9915-98824DAF980F}" type="datetimeFigureOut">
              <a:rPr lang="es-EC" smtClean="0"/>
              <a:t>07/01/2016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24D9EB-D4F7-4683-AAF6-59A61453966F}" type="slidenum">
              <a:rPr lang="es-EC" smtClean="0"/>
              <a:t>‹Nº›</a:t>
            </a:fld>
            <a:endParaRPr lang="es-EC"/>
          </a:p>
        </p:txBody>
      </p:sp>
    </p:spTree>
    <p:extLst>
      <p:ext uri="{BB962C8B-B14F-4D97-AF65-F5344CB8AC3E}">
        <p14:creationId xmlns:p14="http://schemas.microsoft.com/office/powerpoint/2010/main" val="8861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601F00E-F8A8-46DE-9915-98824DAF980F}" type="datetimeFigureOut">
              <a:rPr lang="es-EC" smtClean="0"/>
              <a:t>07/01/2016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24D9EB-D4F7-4683-AAF6-59A61453966F}" type="slidenum">
              <a:rPr lang="es-EC" smtClean="0"/>
              <a:t>‹Nº›</a:t>
            </a:fld>
            <a:endParaRPr lang="es-EC"/>
          </a:p>
        </p:txBody>
      </p:sp>
    </p:spTree>
    <p:extLst>
      <p:ext uri="{BB962C8B-B14F-4D97-AF65-F5344CB8AC3E}">
        <p14:creationId xmlns:p14="http://schemas.microsoft.com/office/powerpoint/2010/main" val="228562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601F00E-F8A8-46DE-9915-98824DAF980F}" type="datetimeFigureOut">
              <a:rPr lang="es-EC" smtClean="0"/>
              <a:t>07/01/2016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24D9EB-D4F7-4683-AAF6-59A61453966F}" type="slidenum">
              <a:rPr lang="es-EC" smtClean="0"/>
              <a:t>‹Nº›</a:t>
            </a:fld>
            <a:endParaRPr lang="es-EC"/>
          </a:p>
        </p:txBody>
      </p:sp>
    </p:spTree>
    <p:extLst>
      <p:ext uri="{BB962C8B-B14F-4D97-AF65-F5344CB8AC3E}">
        <p14:creationId xmlns:p14="http://schemas.microsoft.com/office/powerpoint/2010/main" val="230824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601F00E-F8A8-46DE-9915-98824DAF980F}" type="datetimeFigureOut">
              <a:rPr lang="es-EC" smtClean="0"/>
              <a:t>07/01/2016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24D9EB-D4F7-4683-AAF6-59A61453966F}" type="slidenum">
              <a:rPr lang="es-EC" smtClean="0"/>
              <a:t>‹Nº›</a:t>
            </a:fld>
            <a:endParaRPr lang="es-EC"/>
          </a:p>
        </p:txBody>
      </p:sp>
    </p:spTree>
    <p:extLst>
      <p:ext uri="{BB962C8B-B14F-4D97-AF65-F5344CB8AC3E}">
        <p14:creationId xmlns:p14="http://schemas.microsoft.com/office/powerpoint/2010/main" val="321629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0601F00E-F8A8-46DE-9915-98824DAF980F}" type="datetimeFigureOut">
              <a:rPr lang="es-EC" smtClean="0"/>
              <a:t>07/01/2016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124D9EB-D4F7-4683-AAF6-59A61453966F}" type="slidenum">
              <a:rPr lang="es-EC" smtClean="0"/>
              <a:t>‹Nº›</a:t>
            </a:fld>
            <a:endParaRPr lang="es-EC"/>
          </a:p>
        </p:txBody>
      </p:sp>
    </p:spTree>
    <p:extLst>
      <p:ext uri="{BB962C8B-B14F-4D97-AF65-F5344CB8AC3E}">
        <p14:creationId xmlns:p14="http://schemas.microsoft.com/office/powerpoint/2010/main" val="133761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0601F00E-F8A8-46DE-9915-98824DAF980F}" type="datetimeFigureOut">
              <a:rPr lang="es-EC" smtClean="0"/>
              <a:t>07/01/2016</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2124D9EB-D4F7-4683-AAF6-59A61453966F}" type="slidenum">
              <a:rPr lang="es-EC" smtClean="0"/>
              <a:t>‹Nº›</a:t>
            </a:fld>
            <a:endParaRPr lang="es-EC"/>
          </a:p>
        </p:txBody>
      </p:sp>
    </p:spTree>
    <p:extLst>
      <p:ext uri="{BB962C8B-B14F-4D97-AF65-F5344CB8AC3E}">
        <p14:creationId xmlns:p14="http://schemas.microsoft.com/office/powerpoint/2010/main" val="301919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0601F00E-F8A8-46DE-9915-98824DAF980F}" type="datetimeFigureOut">
              <a:rPr lang="es-EC" smtClean="0"/>
              <a:t>07/01/2016</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2124D9EB-D4F7-4683-AAF6-59A61453966F}" type="slidenum">
              <a:rPr lang="es-EC" smtClean="0"/>
              <a:t>‹Nº›</a:t>
            </a:fld>
            <a:endParaRPr lang="es-EC"/>
          </a:p>
        </p:txBody>
      </p:sp>
    </p:spTree>
    <p:extLst>
      <p:ext uri="{BB962C8B-B14F-4D97-AF65-F5344CB8AC3E}">
        <p14:creationId xmlns:p14="http://schemas.microsoft.com/office/powerpoint/2010/main" val="12748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01F00E-F8A8-46DE-9915-98824DAF980F}" type="datetimeFigureOut">
              <a:rPr lang="es-EC" smtClean="0"/>
              <a:t>07/01/2016</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2124D9EB-D4F7-4683-AAF6-59A61453966F}" type="slidenum">
              <a:rPr lang="es-EC" smtClean="0"/>
              <a:t>‹Nº›</a:t>
            </a:fld>
            <a:endParaRPr lang="es-EC"/>
          </a:p>
        </p:txBody>
      </p:sp>
    </p:spTree>
    <p:extLst>
      <p:ext uri="{BB962C8B-B14F-4D97-AF65-F5344CB8AC3E}">
        <p14:creationId xmlns:p14="http://schemas.microsoft.com/office/powerpoint/2010/main" val="249342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601F00E-F8A8-46DE-9915-98824DAF980F}" type="datetimeFigureOut">
              <a:rPr lang="es-EC" smtClean="0"/>
              <a:t>07/01/2016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124D9EB-D4F7-4683-AAF6-59A61453966F}" type="slidenum">
              <a:rPr lang="es-EC" smtClean="0"/>
              <a:t>‹Nº›</a:t>
            </a:fld>
            <a:endParaRPr lang="es-EC"/>
          </a:p>
        </p:txBody>
      </p:sp>
    </p:spTree>
    <p:extLst>
      <p:ext uri="{BB962C8B-B14F-4D97-AF65-F5344CB8AC3E}">
        <p14:creationId xmlns:p14="http://schemas.microsoft.com/office/powerpoint/2010/main" val="309537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601F00E-F8A8-46DE-9915-98824DAF980F}" type="datetimeFigureOut">
              <a:rPr lang="es-EC" smtClean="0"/>
              <a:t>07/01/2016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124D9EB-D4F7-4683-AAF6-59A61453966F}" type="slidenum">
              <a:rPr lang="es-EC" smtClean="0"/>
              <a:t>‹Nº›</a:t>
            </a:fld>
            <a:endParaRPr lang="es-EC"/>
          </a:p>
        </p:txBody>
      </p:sp>
    </p:spTree>
    <p:extLst>
      <p:ext uri="{BB962C8B-B14F-4D97-AF65-F5344CB8AC3E}">
        <p14:creationId xmlns:p14="http://schemas.microsoft.com/office/powerpoint/2010/main" val="296789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19000">
              <a:srgbClr val="002060"/>
            </a:gs>
            <a:gs pos="77000">
              <a:srgbClr val="000099"/>
            </a:gs>
            <a:gs pos="100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F00E-F8A8-46DE-9915-98824DAF980F}" type="datetimeFigureOut">
              <a:rPr lang="es-EC" smtClean="0"/>
              <a:t>07/01/2016</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4D9EB-D4F7-4683-AAF6-59A61453966F}" type="slidenum">
              <a:rPr lang="es-EC" smtClean="0"/>
              <a:t>‹Nº›</a:t>
            </a:fld>
            <a:endParaRPr lang="es-EC"/>
          </a:p>
        </p:txBody>
      </p:sp>
    </p:spTree>
    <p:extLst>
      <p:ext uri="{BB962C8B-B14F-4D97-AF65-F5344CB8AC3E}">
        <p14:creationId xmlns:p14="http://schemas.microsoft.com/office/powerpoint/2010/main" val="1985762934"/>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41.xml"/></Relationships>
</file>

<file path=ppt/slides/_rels/slide1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slide" Target="slide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slide" Target="slide45.xml"/></Relationships>
</file>

<file path=ppt/slides/_rels/slide1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slide" Target="slide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slide" Target="slide49.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 Target="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image" Target="../media/image12.emf"/></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image" Target="../media/image14.emf"/></Relationships>
</file>

<file path=ppt/slides/_rels/slide3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slide" Target="slide13.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notesSlide" Target="../notesSlides/notesSlide39.xml"/><Relationship Id="rId7"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e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slide" Target="slide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37.xml"/><Relationship Id="rId4" Type="http://schemas.openxmlformats.org/officeDocument/2006/relationships/slide" Target="slide36.xml"/></Relationships>
</file>

<file path=ppt/slides/_rels/slide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slide" Target="slide40.xml"/><Relationship Id="rId4" Type="http://schemas.openxmlformats.org/officeDocument/2006/relationships/slide" Target="slide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91544" y="1557674"/>
            <a:ext cx="8075240" cy="2519398"/>
          </a:xfrm>
        </p:spPr>
        <p:txBody>
          <a:bodyPr>
            <a:normAutofit/>
          </a:bodyPr>
          <a:lstStyle/>
          <a:p>
            <a:r>
              <a:rPr lang="es-EC" sz="31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“Estudio de factibilidad del proyecto de apertura de un local de comida mexicana en la ciudad de Santo Domingo”</a:t>
            </a:r>
            <a:r>
              <a:rPr lang="es-MX" dirty="0" smtClean="0">
                <a:solidFill>
                  <a:srgbClr val="0070C0"/>
                </a:solidFill>
              </a:rPr>
              <a:t/>
            </a:r>
            <a:br>
              <a:rPr lang="es-MX" dirty="0" smtClean="0">
                <a:solidFill>
                  <a:srgbClr val="0070C0"/>
                </a:solidFill>
              </a:rPr>
            </a:br>
            <a:endParaRPr lang="es-MX" dirty="0">
              <a:solidFill>
                <a:srgbClr val="0070C0"/>
              </a:solidFill>
            </a:endParaRPr>
          </a:p>
        </p:txBody>
      </p:sp>
      <p:sp>
        <p:nvSpPr>
          <p:cNvPr id="3" name="2 Subtítulo"/>
          <p:cNvSpPr>
            <a:spLocks noGrp="1"/>
          </p:cNvSpPr>
          <p:nvPr>
            <p:ph type="subTitle" idx="1"/>
          </p:nvPr>
        </p:nvSpPr>
        <p:spPr>
          <a:xfrm>
            <a:off x="1991544" y="4077072"/>
            <a:ext cx="8147248" cy="1143000"/>
          </a:xfrm>
        </p:spPr>
        <p:txBody>
          <a:bodyPr>
            <a:normAutofit/>
          </a:bodyPr>
          <a:lstStyle/>
          <a:p>
            <a:r>
              <a:rPr lang="es-MX" b="1" i="1" dirty="0">
                <a:solidFill>
                  <a:schemeClr val="bg1"/>
                </a:solidFill>
                <a:effectLst>
                  <a:outerShdw blurRad="38100" dist="38100" dir="2700000" algn="tl">
                    <a:srgbClr val="000000">
                      <a:alpha val="43137"/>
                    </a:srgbClr>
                  </a:outerShdw>
                </a:effectLst>
                <a:latin typeface="Arial" pitchFamily="34" charset="0"/>
                <a:cs typeface="Arial" pitchFamily="34" charset="0"/>
              </a:rPr>
              <a:t>ELABORADO POR</a:t>
            </a:r>
            <a:r>
              <a:rPr lang="en-US" b="1" i="1" dirty="0">
                <a:solidFill>
                  <a:schemeClr val="bg1"/>
                </a:solidFill>
                <a:effectLst>
                  <a:outerShdw blurRad="38100" dist="38100" dir="2700000" algn="tl">
                    <a:srgbClr val="000000">
                      <a:alpha val="43137"/>
                    </a:srgbClr>
                  </a:outerShdw>
                </a:effectLst>
                <a:latin typeface="Arial" pitchFamily="34" charset="0"/>
                <a:cs typeface="Arial" pitchFamily="34" charset="0"/>
              </a:rPr>
              <a:t>: JOSE LUIS BERMEO MERINO</a:t>
            </a:r>
            <a:r>
              <a:rPr lang="en-US" b="1" i="1" dirty="0">
                <a:solidFill>
                  <a:schemeClr val="bg1"/>
                </a:solidFill>
                <a:latin typeface="Arial" pitchFamily="34" charset="0"/>
                <a:cs typeface="Arial" pitchFamily="34" charset="0"/>
              </a:rPr>
              <a:t>.</a:t>
            </a:r>
            <a:endParaRPr lang="es-MX" i="1" dirty="0">
              <a:solidFill>
                <a:schemeClr val="bg1"/>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Tree>
    <p:extLst>
      <p:ext uri="{BB962C8B-B14F-4D97-AF65-F5344CB8AC3E}">
        <p14:creationId xmlns:p14="http://schemas.microsoft.com/office/powerpoint/2010/main" val="226725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8067" y="648611"/>
            <a:ext cx="10251401" cy="1290155"/>
          </a:xfrm>
        </p:spPr>
        <p:txBody>
          <a:bodyPr>
            <a:noAutofit/>
          </a:bodyPr>
          <a:lstStyle/>
          <a:p>
            <a:pPr algn="just">
              <a:lnSpc>
                <a:spcPct val="100000"/>
              </a:lnSpc>
            </a:pP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calcular el precio de los platos se utilizará la siguiente fórmula (Fórmula Hotelera), la cual se determina en base al costo de la materia prima”(Centro de Formación Gastronómica </a:t>
            </a:r>
            <a:r>
              <a:rPr lang="es-EC" sz="2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Kitchen</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,2011):</a:t>
            </a: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828068" y="526803"/>
            <a:ext cx="7924800"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Precios de los productos</a:t>
            </a:r>
            <a:endParaRPr lang="es-ES" sz="2400" b="1" dirty="0">
              <a:solidFill>
                <a:srgbClr val="FFFF00"/>
              </a:solidFill>
              <a:effectLst>
                <a:outerShdw blurRad="38100" dist="38100" dir="2700000" algn="tl">
                  <a:srgbClr val="000000"/>
                </a:outerShdw>
              </a:effectLst>
              <a:latin typeface="Arial" charset="0"/>
            </a:endParaRPr>
          </a:p>
        </p:txBody>
      </p:sp>
      <mc:AlternateContent xmlns:mc="http://schemas.openxmlformats.org/markup-compatibility/2006" xmlns:a14="http://schemas.microsoft.com/office/drawing/2010/main">
        <mc:Choice Requires="a14">
          <p:sp>
            <p:nvSpPr>
              <p:cNvPr id="4" name="Rectángulo 3"/>
              <p:cNvSpPr/>
              <p:nvPr/>
            </p:nvSpPr>
            <p:spPr>
              <a:xfrm>
                <a:off x="3822811" y="2249414"/>
                <a:ext cx="3316229" cy="5772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400" i="1" smtClean="0">
                          <a:solidFill>
                            <a:schemeClr val="bg1"/>
                          </a:solidFill>
                          <a:latin typeface="Cambria Math" panose="02040503050406030204" pitchFamily="18" charset="0"/>
                        </a:rPr>
                        <m:t>𝑃</m:t>
                      </m:r>
                      <m:r>
                        <a:rPr lang="es-EC" sz="2400" i="0">
                          <a:solidFill>
                            <a:schemeClr val="bg1"/>
                          </a:solidFill>
                          <a:latin typeface="Cambria Math" panose="02040503050406030204" pitchFamily="18" charset="0"/>
                        </a:rPr>
                        <m:t>.</m:t>
                      </m:r>
                      <m:r>
                        <a:rPr lang="es-EC" sz="2400" i="1">
                          <a:solidFill>
                            <a:schemeClr val="bg1"/>
                          </a:solidFill>
                          <a:latin typeface="Cambria Math" panose="02040503050406030204" pitchFamily="18" charset="0"/>
                        </a:rPr>
                        <m:t>𝑉</m:t>
                      </m:r>
                      <m:r>
                        <a:rPr lang="es-EC" sz="2400" i="0">
                          <a:solidFill>
                            <a:schemeClr val="bg1"/>
                          </a:solidFill>
                          <a:latin typeface="Cambria Math" panose="02040503050406030204" pitchFamily="18" charset="0"/>
                        </a:rPr>
                        <m:t>=</m:t>
                      </m:r>
                      <m:f>
                        <m:fPr>
                          <m:type m:val="skw"/>
                          <m:ctrlPr>
                            <a:rPr lang="es-EC" sz="2400" i="1">
                              <a:solidFill>
                                <a:schemeClr val="bg1"/>
                              </a:solidFill>
                              <a:latin typeface="Cambria Math" panose="02040503050406030204" pitchFamily="18" charset="0"/>
                            </a:rPr>
                          </m:ctrlPr>
                        </m:fPr>
                        <m:num>
                          <m:r>
                            <a:rPr lang="es-EC" sz="2400" i="1">
                              <a:solidFill>
                                <a:schemeClr val="bg1"/>
                              </a:solidFill>
                              <a:latin typeface="Cambria Math" panose="02040503050406030204" pitchFamily="18" charset="0"/>
                            </a:rPr>
                            <m:t>𝐶</m:t>
                          </m:r>
                          <m:r>
                            <a:rPr lang="es-EC" sz="2400" i="0">
                              <a:solidFill>
                                <a:schemeClr val="bg1"/>
                              </a:solidFill>
                              <a:latin typeface="Cambria Math" panose="02040503050406030204" pitchFamily="18" charset="0"/>
                            </a:rPr>
                            <m:t>.</m:t>
                          </m:r>
                          <m:r>
                            <a:rPr lang="es-EC" sz="2400" i="1">
                              <a:solidFill>
                                <a:schemeClr val="bg1"/>
                              </a:solidFill>
                              <a:latin typeface="Cambria Math" panose="02040503050406030204" pitchFamily="18" charset="0"/>
                            </a:rPr>
                            <m:t>𝑀</m:t>
                          </m:r>
                          <m:r>
                            <a:rPr lang="es-EC" sz="2400" i="0">
                              <a:solidFill>
                                <a:schemeClr val="bg1"/>
                              </a:solidFill>
                              <a:latin typeface="Cambria Math" panose="02040503050406030204" pitchFamily="18" charset="0"/>
                            </a:rPr>
                            <m:t>.</m:t>
                          </m:r>
                          <m:r>
                            <a:rPr lang="es-EC" sz="2400" i="1">
                              <a:solidFill>
                                <a:schemeClr val="bg1"/>
                              </a:solidFill>
                              <a:latin typeface="Cambria Math" panose="02040503050406030204" pitchFamily="18" charset="0"/>
                            </a:rPr>
                            <m:t>𝑃</m:t>
                          </m:r>
                          <m:r>
                            <a:rPr lang="es-EC" sz="2400" i="0">
                              <a:solidFill>
                                <a:schemeClr val="bg1"/>
                              </a:solidFill>
                              <a:latin typeface="Cambria Math" panose="02040503050406030204" pitchFamily="18" charset="0"/>
                            </a:rPr>
                            <m:t>∗100</m:t>
                          </m:r>
                        </m:num>
                        <m:den>
                          <m:r>
                            <a:rPr lang="es-EC" sz="2400" i="0">
                              <a:solidFill>
                                <a:schemeClr val="bg1"/>
                              </a:solidFill>
                              <a:latin typeface="Cambria Math" panose="02040503050406030204" pitchFamily="18" charset="0"/>
                            </a:rPr>
                            <m:t>31</m:t>
                          </m:r>
                        </m:den>
                      </m:f>
                    </m:oMath>
                  </m:oMathPara>
                </a14:m>
                <a:endParaRPr lang="es-EC" sz="2400" dirty="0"/>
              </a:p>
            </p:txBody>
          </p:sp>
        </mc:Choice>
        <mc:Fallback xmlns="">
          <p:sp>
            <p:nvSpPr>
              <p:cNvPr id="4" name="Rectángulo 3"/>
              <p:cNvSpPr>
                <a:spLocks noRot="1" noChangeAspect="1" noMove="1" noResize="1" noEditPoints="1" noAdjustHandles="1" noChangeArrowheads="1" noChangeShapeType="1" noTextEdit="1"/>
              </p:cNvSpPr>
              <p:nvPr/>
            </p:nvSpPr>
            <p:spPr>
              <a:xfrm>
                <a:off x="3822811" y="2249414"/>
                <a:ext cx="3316229" cy="577274"/>
              </a:xfrm>
              <a:prstGeom prst="rect">
                <a:avLst/>
              </a:prstGeom>
              <a:blipFill rotWithShape="0">
                <a:blip r:embed="rId3"/>
                <a:stretch>
                  <a:fillRect/>
                </a:stretch>
              </a:blipFill>
            </p:spPr>
            <p:txBody>
              <a:bodyPr/>
              <a:lstStyle/>
              <a:p>
                <a:r>
                  <a:rPr lang="es-EC">
                    <a:noFill/>
                  </a:rPr>
                  <a:t> </a:t>
                </a:r>
              </a:p>
            </p:txBody>
          </p:sp>
        </mc:Fallback>
      </mc:AlternateContent>
      <p:sp>
        <p:nvSpPr>
          <p:cNvPr id="11" name="1 Título"/>
          <p:cNvSpPr txBox="1">
            <a:spLocks/>
          </p:cNvSpPr>
          <p:nvPr/>
        </p:nvSpPr>
        <p:spPr>
          <a:xfrm>
            <a:off x="710079" y="4759660"/>
            <a:ext cx="10251401" cy="1290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donde:</a:t>
            </a:r>
          </a:p>
          <a:p>
            <a:pPr algn="just">
              <a:lnSpc>
                <a:spcPct val="100000"/>
              </a:lnSpc>
            </a:pPr>
            <a:r>
              <a:rPr lang="es-EC"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P.V: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Precio de venta</a:t>
            </a:r>
          </a:p>
          <a:p>
            <a:pPr algn="just">
              <a:lnSpc>
                <a:spcPct val="100000"/>
              </a:lnSpc>
            </a:pPr>
            <a:r>
              <a:rPr lang="es-EC"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C.M.P: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Costo por plato de comida </a:t>
            </a:r>
          </a:p>
          <a:p>
            <a:pPr algn="just">
              <a:lnSpc>
                <a:spcPct val="100000"/>
              </a:lnSpc>
            </a:pPr>
            <a:r>
              <a:rPr lang="es-EC"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Costo potencial: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 (factor de ganancia para restaurantes en  hoteles /Fuente: Centro de Formación Gastronómica “</a:t>
            </a:r>
            <a:r>
              <a:rPr lang="es-EC" sz="2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Kitchen</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lnSpc>
                <a:spcPct val="100000"/>
              </a:lnSpc>
            </a:pPr>
            <a:endPar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00000"/>
              </a:lnSpc>
            </a:pP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Según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resultados de la investigación de mercados previamente realizada, el 50% de los encuestados están dispuestos a pagar un promedio de 6,50 dólares por visita; como se puede observar el total consumo promedio del nuevo local es de </a:t>
            </a:r>
            <a:r>
              <a:rPr lang="es-EC"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5,88</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dólares</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por plato fuerte más bebida, cifra que no excede los valores impuestos tanto por los clientes como por la competencia directa</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ction="ppaction://hlinksldjump"/>
              </a:rPr>
              <a:t>(Ver cuadro de precios unitarios)</a:t>
            </a: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731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41727" y="1351904"/>
            <a:ext cx="10113086" cy="1290155"/>
          </a:xfrm>
        </p:spPr>
        <p:txBody>
          <a:bodyPr>
            <a:noAutofit/>
          </a:bodyPr>
          <a:lstStyle/>
          <a:p>
            <a:pPr algn="just">
              <a:lnSpc>
                <a:spcPct val="100000"/>
              </a:lnSpc>
            </a:pP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capacidad máxima del nuevo restaurante es de 76 plazas, los días de atención serán seis a la semana, obteniéndose un total de 288 días de operación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 año</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consumo promedio de gasto por persona se ha estimado en 5,88 dólares, que fue obtenido en base al costo promedio de los platos más bebida</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Empezando con una rotación de 0,87 se obtuvo un ingreso de $111.541.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ction="ppaction://hlinksldjump"/>
              </a:rPr>
              <a:t>(Ver cuadro)</a:t>
            </a: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741727" y="526803"/>
            <a:ext cx="7924800"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Ingresos por ventas primer año</a:t>
            </a:r>
            <a:endParaRPr lang="es-ES" sz="2400" b="1" dirty="0">
              <a:solidFill>
                <a:srgbClr val="FFFF00"/>
              </a:solidFill>
              <a:effectLst>
                <a:outerShdw blurRad="38100" dist="38100" dir="2700000" algn="tl">
                  <a:srgbClr val="000000"/>
                </a:outerShdw>
              </a:effectLst>
              <a:latin typeface="Arial" charset="0"/>
            </a:endParaRPr>
          </a:p>
        </p:txBody>
      </p:sp>
      <p:sp>
        <p:nvSpPr>
          <p:cNvPr id="11" name="Rectangle 12"/>
          <p:cNvSpPr>
            <a:spLocks noChangeArrowheads="1"/>
          </p:cNvSpPr>
          <p:nvPr/>
        </p:nvSpPr>
        <p:spPr bwMode="auto">
          <a:xfrm>
            <a:off x="741727" y="2819400"/>
            <a:ext cx="8189323"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Presupuesto de ventas esperado (proyectado)</a:t>
            </a:r>
            <a:endParaRPr lang="es-ES" sz="2400" b="1" dirty="0">
              <a:solidFill>
                <a:srgbClr val="FFFF00"/>
              </a:solidFill>
              <a:effectLst>
                <a:outerShdw blurRad="38100" dist="38100" dir="2700000" algn="tl">
                  <a:srgbClr val="000000"/>
                </a:outerShdw>
              </a:effectLst>
              <a:latin typeface="Arial" charset="0"/>
            </a:endParaRPr>
          </a:p>
        </p:txBody>
      </p:sp>
      <p:sp>
        <p:nvSpPr>
          <p:cNvPr id="13" name="1 Título"/>
          <p:cNvSpPr txBox="1">
            <a:spLocks/>
          </p:cNvSpPr>
          <p:nvPr/>
        </p:nvSpPr>
        <p:spPr>
          <a:xfrm>
            <a:off x="698680" y="3929917"/>
            <a:ext cx="10434700" cy="1290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determinar la proyección de ingresos por ventas, se ha considerado que debido a la publicidad y como consecuencia de ir logrando de manera gradual un mayor posicionamiento en el mercado, las ventas podrían incrementarse en un mínimo de 10% anual. Cabe mencionar que el incremento del 10% no es por ajuste de precios, sino por aumento de la rotación en los siguientes años, el mismo que puede ser mayor a 1.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ction="ppaction://hlinksldjump"/>
              </a:rPr>
              <a:t>(Ver cuadro)</a:t>
            </a: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36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91544" y="1812316"/>
            <a:ext cx="8075240" cy="2519398"/>
          </a:xfrm>
        </p:spPr>
        <p:txBody>
          <a:bodyPr>
            <a:normAutofit/>
          </a:bodyPr>
          <a:lstStyle/>
          <a:p>
            <a: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Capítulo II</a:t>
            </a:r>
            <a:b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Estudio técnico</a:t>
            </a:r>
            <a:r>
              <a:rPr lang="es-MX" sz="4800" dirty="0" smtClean="0">
                <a:solidFill>
                  <a:srgbClr val="0070C0"/>
                </a:solidFill>
              </a:rPr>
              <a:t/>
            </a:r>
            <a:br>
              <a:rPr lang="es-MX" sz="4800" dirty="0" smtClean="0">
                <a:solidFill>
                  <a:srgbClr val="0070C0"/>
                </a:solidFill>
              </a:rPr>
            </a:br>
            <a:endParaRPr lang="es-MX" sz="4800" dirty="0">
              <a:solidFill>
                <a:srgbClr val="0070C0"/>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Tree>
    <p:extLst>
      <p:ext uri="{BB962C8B-B14F-4D97-AF65-F5344CB8AC3E}">
        <p14:creationId xmlns:p14="http://schemas.microsoft.com/office/powerpoint/2010/main" val="2883774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17612" y="1284797"/>
            <a:ext cx="10434700" cy="1290155"/>
          </a:xfrm>
        </p:spPr>
        <p:txBody>
          <a:bodyPr>
            <a:noAutofit/>
          </a:bodyPr>
          <a:lstStyle/>
          <a:p>
            <a:pPr algn="just">
              <a:lnSpc>
                <a:spcPct val="100000"/>
              </a:lnSpc>
            </a:pP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acuerdo al estudio de mercados realizado en el año 2012 se determinó que la demanda insatisfecha es  248.447 plazas, de los cuales el nuevo proyecto captará 21.888 plazas es decir apenas el 8,81% de la demanda insatisfecha. Según este dato, el nuevo local deberá tener la infraestructura suficiente para atender 76 personas al día durante 288 días al año.</a:t>
            </a: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17612" y="2560597"/>
            <a:ext cx="8189323"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Macrolocalización</a:t>
            </a:r>
            <a:endParaRPr lang="es-ES" sz="2400" b="1" dirty="0">
              <a:solidFill>
                <a:srgbClr val="FFFF00"/>
              </a:solidFill>
              <a:effectLst>
                <a:outerShdw blurRad="38100" dist="38100" dir="2700000" algn="tl">
                  <a:srgbClr val="000000"/>
                </a:outerShdw>
              </a:effectLst>
              <a:latin typeface="Arial" charset="0"/>
            </a:endParaRPr>
          </a:p>
        </p:txBody>
      </p:sp>
      <p:sp>
        <p:nvSpPr>
          <p:cNvPr id="11" name="1 Título"/>
          <p:cNvSpPr txBox="1">
            <a:spLocks/>
          </p:cNvSpPr>
          <p:nvPr/>
        </p:nvSpPr>
        <p:spPr>
          <a:xfrm>
            <a:off x="517612" y="2828936"/>
            <a:ext cx="10434700" cy="8147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restaurante estará ubicado en la provincia de Santo Domingo de los Tsáchilas, ciudad de Santo Domingo de los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Colorados.</a:t>
            </a: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auto">
          <a:xfrm>
            <a:off x="517611" y="3719217"/>
            <a:ext cx="8189323"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Microlocalización</a:t>
            </a:r>
            <a:endParaRPr lang="es-ES" sz="2400" b="1" dirty="0">
              <a:solidFill>
                <a:srgbClr val="FFFF00"/>
              </a:solidFill>
              <a:effectLst>
                <a:outerShdw blurRad="38100" dist="38100" dir="2700000" algn="tl">
                  <a:srgbClr val="000000"/>
                </a:outerShdw>
              </a:effectLst>
              <a:latin typeface="Arial" charset="0"/>
            </a:endParaRPr>
          </a:p>
        </p:txBody>
      </p:sp>
      <p:sp>
        <p:nvSpPr>
          <p:cNvPr id="14" name="1 Título"/>
          <p:cNvSpPr txBox="1">
            <a:spLocks/>
          </p:cNvSpPr>
          <p:nvPr/>
        </p:nvSpPr>
        <p:spPr>
          <a:xfrm>
            <a:off x="517612" y="3973201"/>
            <a:ext cx="10434700" cy="8147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restaurante estará ubicado en la ciudad de Santo Domingo de los Colorados, específicamente en la avenida La Lorena y Marina Peñaherrera.</a:t>
            </a:r>
          </a:p>
        </p:txBody>
      </p:sp>
      <p:sp>
        <p:nvSpPr>
          <p:cNvPr id="15" name="Rectangle 12"/>
          <p:cNvSpPr>
            <a:spLocks noChangeArrowheads="1"/>
          </p:cNvSpPr>
          <p:nvPr/>
        </p:nvSpPr>
        <p:spPr bwMode="auto">
          <a:xfrm>
            <a:off x="517612" y="591399"/>
            <a:ext cx="8189323"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Antecedentes</a:t>
            </a:r>
            <a:endParaRPr lang="es-ES" sz="2400" b="1" dirty="0">
              <a:solidFill>
                <a:srgbClr val="FFFF00"/>
              </a:solidFill>
              <a:effectLst>
                <a:outerShdw blurRad="38100" dist="38100" dir="2700000" algn="tl">
                  <a:srgbClr val="000000"/>
                </a:outerShdw>
              </a:effectLst>
              <a:latin typeface="Arial" charset="0"/>
            </a:endParaRPr>
          </a:p>
        </p:txBody>
      </p:sp>
      <p:sp>
        <p:nvSpPr>
          <p:cNvPr id="16" name="Rectangle 12"/>
          <p:cNvSpPr>
            <a:spLocks noChangeArrowheads="1"/>
          </p:cNvSpPr>
          <p:nvPr/>
        </p:nvSpPr>
        <p:spPr bwMode="auto">
          <a:xfrm>
            <a:off x="517610" y="4862952"/>
            <a:ext cx="8189323"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Áreas del proyecto</a:t>
            </a:r>
            <a:endParaRPr lang="es-ES" sz="2400" b="1" dirty="0">
              <a:solidFill>
                <a:srgbClr val="FFFF00"/>
              </a:solidFill>
              <a:effectLst>
                <a:outerShdw blurRad="38100" dist="38100" dir="2700000" algn="tl">
                  <a:srgbClr val="000000"/>
                </a:outerShdw>
              </a:effectLst>
              <a:latin typeface="Arial" charset="0"/>
            </a:endParaRPr>
          </a:p>
        </p:txBody>
      </p:sp>
      <p:sp>
        <p:nvSpPr>
          <p:cNvPr id="17" name="Rectangle 12"/>
          <p:cNvSpPr>
            <a:spLocks noChangeArrowheads="1"/>
          </p:cNvSpPr>
          <p:nvPr/>
        </p:nvSpPr>
        <p:spPr bwMode="auto">
          <a:xfrm>
            <a:off x="517610" y="5798825"/>
            <a:ext cx="8189323"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Esquema Arquitectónico</a:t>
            </a:r>
            <a:endParaRPr lang="es-ES" sz="2400" b="1" dirty="0">
              <a:solidFill>
                <a:srgbClr val="FFFF00"/>
              </a:solidFill>
              <a:effectLst>
                <a:outerShdw blurRad="38100" dist="38100" dir="2700000" algn="tl">
                  <a:srgbClr val="000000"/>
                </a:outerShdw>
              </a:effectLst>
              <a:latin typeface="Arial" charset="0"/>
            </a:endParaRPr>
          </a:p>
        </p:txBody>
      </p:sp>
      <p:sp>
        <p:nvSpPr>
          <p:cNvPr id="18" name="1 Título"/>
          <p:cNvSpPr txBox="1">
            <a:spLocks/>
          </p:cNvSpPr>
          <p:nvPr/>
        </p:nvSpPr>
        <p:spPr>
          <a:xfrm>
            <a:off x="517610" y="4834733"/>
            <a:ext cx="10434700" cy="8147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ction="ppaction://hlinksldjump"/>
              </a:rPr>
              <a:t>Ver cuadro.</a:t>
            </a: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1 Título"/>
          <p:cNvSpPr txBox="1">
            <a:spLocks/>
          </p:cNvSpPr>
          <p:nvPr/>
        </p:nvSpPr>
        <p:spPr>
          <a:xfrm>
            <a:off x="517610" y="5696266"/>
            <a:ext cx="10434700" cy="8147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ction="ppaction://hlinksldjump"/>
              </a:rPr>
              <a:t>Ver gráfico</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00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1" grpId="0"/>
      <p:bldP spid="13"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6713" y="478693"/>
            <a:ext cx="10434700" cy="1290155"/>
          </a:xfrm>
        </p:spPr>
        <p:txBody>
          <a:bodyPr>
            <a:noAutofit/>
          </a:bodyPr>
          <a:lstStyle/>
          <a:p>
            <a:pPr algn="just">
              <a:lnSpc>
                <a:spcPct val="100000"/>
              </a:lnSpc>
            </a:pP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 realizó un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cuadro resumen donde se detallan los costos totales de los equipos requeridos para poner en funcionamiento el nuevo proyecto</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ction="ppaction://hlinksldjump"/>
              </a:rPr>
              <a:t>(Ver cuadro)</a:t>
            </a: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46713" y="526803"/>
            <a:ext cx="8189323"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Equipamiento</a:t>
            </a:r>
            <a:endParaRPr lang="es-ES" sz="2400" b="1" dirty="0">
              <a:solidFill>
                <a:srgbClr val="FFFF00"/>
              </a:solidFill>
              <a:effectLst>
                <a:outerShdw blurRad="38100" dist="38100" dir="2700000" algn="tl">
                  <a:srgbClr val="000000"/>
                </a:outerShdw>
              </a:effectLst>
              <a:latin typeface="Arial" charset="0"/>
            </a:endParaRPr>
          </a:p>
        </p:txBody>
      </p:sp>
      <p:sp>
        <p:nvSpPr>
          <p:cNvPr id="11" name="Rectangle 12"/>
          <p:cNvSpPr>
            <a:spLocks noChangeArrowheads="1"/>
          </p:cNvSpPr>
          <p:nvPr/>
        </p:nvSpPr>
        <p:spPr bwMode="auto">
          <a:xfrm>
            <a:off x="546713" y="1996982"/>
            <a:ext cx="8189323"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Proceso productivo</a:t>
            </a:r>
            <a:endParaRPr lang="es-ES" sz="2400" b="1" dirty="0">
              <a:solidFill>
                <a:srgbClr val="FFFF00"/>
              </a:solidFill>
              <a:effectLst>
                <a:outerShdw blurRad="38100" dist="38100" dir="2700000" algn="tl">
                  <a:srgbClr val="000000"/>
                </a:outerShdw>
              </a:effectLst>
              <a:latin typeface="Arial" charset="0"/>
            </a:endParaRPr>
          </a:p>
        </p:txBody>
      </p:sp>
      <p:sp>
        <p:nvSpPr>
          <p:cNvPr id="13" name="Rectangle 12"/>
          <p:cNvSpPr>
            <a:spLocks noChangeArrowheads="1"/>
          </p:cNvSpPr>
          <p:nvPr/>
        </p:nvSpPr>
        <p:spPr bwMode="auto">
          <a:xfrm>
            <a:off x="546712" y="3104252"/>
            <a:ext cx="8189323"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Proceso de servicio</a:t>
            </a:r>
            <a:endParaRPr lang="es-ES" sz="2400" b="1" dirty="0">
              <a:solidFill>
                <a:srgbClr val="FFFF00"/>
              </a:solidFill>
              <a:effectLst>
                <a:outerShdw blurRad="38100" dist="38100" dir="2700000" algn="tl">
                  <a:srgbClr val="000000"/>
                </a:outerShdw>
              </a:effectLst>
              <a:latin typeface="Arial" charset="0"/>
            </a:endParaRPr>
          </a:p>
        </p:txBody>
      </p:sp>
      <p:sp>
        <p:nvSpPr>
          <p:cNvPr id="14" name="1 Título"/>
          <p:cNvSpPr txBox="1">
            <a:spLocks/>
          </p:cNvSpPr>
          <p:nvPr/>
        </p:nvSpPr>
        <p:spPr>
          <a:xfrm>
            <a:off x="546713" y="1627650"/>
            <a:ext cx="10434700" cy="1290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ction="ppaction://hlinksldjump"/>
              </a:rPr>
              <a:t>Ver diagrama</a:t>
            </a: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1 Título"/>
          <p:cNvSpPr txBox="1">
            <a:spLocks/>
          </p:cNvSpPr>
          <p:nvPr/>
        </p:nvSpPr>
        <p:spPr>
          <a:xfrm>
            <a:off x="546713" y="2757068"/>
            <a:ext cx="10434700" cy="1290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ction="ppaction://hlinksldjump"/>
              </a:rPr>
              <a:t>Ver diagrama</a:t>
            </a: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8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1"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91544" y="1812316"/>
            <a:ext cx="8075240" cy="2519398"/>
          </a:xfrm>
        </p:spPr>
        <p:txBody>
          <a:bodyPr>
            <a:normAutofit/>
          </a:bodyPr>
          <a:lstStyle/>
          <a:p>
            <a: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Capítulo III</a:t>
            </a:r>
            <a:b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Análisis administrativo</a:t>
            </a:r>
            <a:r>
              <a:rPr lang="es-MX" sz="4800" dirty="0" smtClean="0">
                <a:solidFill>
                  <a:srgbClr val="0070C0"/>
                </a:solidFill>
              </a:rPr>
              <a:t/>
            </a:r>
            <a:br>
              <a:rPr lang="es-MX" sz="4800" dirty="0" smtClean="0">
                <a:solidFill>
                  <a:srgbClr val="0070C0"/>
                </a:solidFill>
              </a:rPr>
            </a:br>
            <a:endParaRPr lang="es-MX" sz="4800" dirty="0">
              <a:solidFill>
                <a:srgbClr val="0070C0"/>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Tree>
    <p:extLst>
      <p:ext uri="{BB962C8B-B14F-4D97-AF65-F5344CB8AC3E}">
        <p14:creationId xmlns:p14="http://schemas.microsoft.com/office/powerpoint/2010/main" val="2421273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18577" y="4759660"/>
            <a:ext cx="10434700" cy="1290155"/>
          </a:xfrm>
        </p:spPr>
        <p:txBody>
          <a:bodyPr>
            <a:noAutofit/>
          </a:bodyPr>
          <a:lstStyle/>
          <a:p>
            <a:pPr algn="l">
              <a:lnSpc>
                <a:spcPct val="100000"/>
              </a:lnSpc>
            </a:pP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nuevo local de comida mexicana estará estructurado por dos áreas funcionales de trabajo, las mismas que a su vez se encuentran subdivididas en departamentos de la siguiente manera:</a:t>
            </a:r>
            <a:b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dirty="0" smtClean="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Área </a:t>
            </a:r>
            <a:r>
              <a:rPr lang="es-EC" sz="2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dirección general de la empresa:</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Proceso de administración</a:t>
            </a:r>
            <a:b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Proceso de mercadeo y ventas</a:t>
            </a:r>
            <a:b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Proceso contable</a:t>
            </a:r>
            <a:b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Área de producción:</a:t>
            </a:r>
            <a:br>
              <a:rPr lang="es-EC" sz="2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Proceso de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producción</a:t>
            </a:r>
            <a:r>
              <a:rPr lang="es-EC"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400" b="1" i="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2400" b="1" i="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 </a:t>
            </a:r>
            <a:r>
              <a:rPr lang="es-EC" sz="20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administración.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 proceso está relacionado con la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contratación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del personal, compra de insumos, pago del personal, firma de cheques, limpieza del local, pago de proveedores, control de horario del personal, control de inventarios de insumos y de producción. Generalmente es el propietario quien se encarga de esta área en su fase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inicial.</a:t>
            </a: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18577" y="436217"/>
            <a:ext cx="8189323"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Estructura</a:t>
            </a:r>
            <a:r>
              <a:rPr lang="es-MX" sz="2800" b="1" dirty="0" smtClean="0">
                <a:solidFill>
                  <a:srgbClr val="FFFF00"/>
                </a:solidFill>
                <a:effectLst>
                  <a:outerShdw blurRad="38100" dist="38100" dir="2700000" algn="tl">
                    <a:srgbClr val="000000"/>
                  </a:outerShdw>
                </a:effectLst>
                <a:latin typeface="Arial" charset="0"/>
              </a:rPr>
              <a:t> </a:t>
            </a:r>
            <a:r>
              <a:rPr lang="es-MX" sz="2400" b="1" dirty="0" smtClean="0">
                <a:solidFill>
                  <a:srgbClr val="FFFF00"/>
                </a:solidFill>
                <a:effectLst>
                  <a:outerShdw blurRad="38100" dist="38100" dir="2700000" algn="tl">
                    <a:srgbClr val="000000"/>
                  </a:outerShdw>
                </a:effectLst>
                <a:latin typeface="Arial" charset="0"/>
              </a:rPr>
              <a:t>organizacional</a:t>
            </a:r>
            <a:endParaRPr lang="es-ES" sz="2400" b="1" dirty="0">
              <a:solidFill>
                <a:srgbClr val="FFFF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943452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18340" y="3429000"/>
            <a:ext cx="10833812" cy="1459668"/>
          </a:xfrm>
        </p:spPr>
        <p:txBody>
          <a:bodyPr>
            <a:noAutofit/>
          </a:bodyPr>
          <a:lstStyle/>
          <a:p>
            <a:pPr algn="just">
              <a:lnSpc>
                <a:spcPct val="100000"/>
              </a:lnSpc>
            </a:pPr>
            <a:r>
              <a:rPr lang="es-EC"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 contable y financiero.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 proceso está encargado de llevar el sistema contable en el que se detallan los ingresos y egresos monetarios en el tiempo. Además debe declarar y cancelar periódicamente al SRI los impuestos de acuerdo a los resultados de los libros contables que la empresa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lleve. El mismo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propietario puede llevar los registros contables o bien contratar a una persona dedicada a esta disciplina: un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contador/a</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20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 de mercadeo y ventas.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Estará encargado de llevar el mercadeo del negocio; es decir la publicidad, el diseño del empaque y la marca del producto o servicio, la distribución del mismo y el punto de venta, la promoción y la labor de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ventas.</a:t>
            </a:r>
            <a:b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S_tradnl" sz="20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 </a:t>
            </a:r>
            <a:r>
              <a:rPr lang="es-ES_tradnl" sz="20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producción. </a:t>
            </a: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Generalmente en un restaurante, la persona que cocinará y sus ayudantes están dentro de esta área.</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Tree>
    <p:extLst>
      <p:ext uri="{BB962C8B-B14F-4D97-AF65-F5344CB8AC3E}">
        <p14:creationId xmlns:p14="http://schemas.microsoft.com/office/powerpoint/2010/main" val="4293585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9000">
              <a:srgbClr val="002060"/>
            </a:gs>
            <a:gs pos="83000">
              <a:srgbClr val="000099"/>
            </a:gs>
            <a:gs pos="100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46713" y="526803"/>
            <a:ext cx="8189323"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Organigrama posicional</a:t>
            </a:r>
            <a:endParaRPr lang="es-ES" sz="2400" b="1" dirty="0">
              <a:solidFill>
                <a:srgbClr val="FFFF00"/>
              </a:solidFill>
              <a:effectLst>
                <a:outerShdw blurRad="38100" dist="38100" dir="2700000" algn="tl">
                  <a:srgbClr val="000000"/>
                </a:outerShdw>
              </a:effectLst>
              <a:latin typeface="Arial" charset="0"/>
            </a:endParaRPr>
          </a:p>
        </p:txBody>
      </p:sp>
      <p:pic>
        <p:nvPicPr>
          <p:cNvPr id="6" name="Imagen 5"/>
          <p:cNvPicPr>
            <a:picLocks noChangeAspect="1"/>
          </p:cNvPicPr>
          <p:nvPr/>
        </p:nvPicPr>
        <p:blipFill>
          <a:blip r:embed="rId3"/>
          <a:stretch>
            <a:fillRect/>
          </a:stretch>
        </p:blipFill>
        <p:spPr>
          <a:xfrm>
            <a:off x="1251335" y="1374368"/>
            <a:ext cx="9900817" cy="4424888"/>
          </a:xfrm>
          <a:prstGeom prst="rect">
            <a:avLst/>
          </a:prstGeom>
        </p:spPr>
      </p:pic>
    </p:spTree>
    <p:extLst>
      <p:ext uri="{BB962C8B-B14F-4D97-AF65-F5344CB8AC3E}">
        <p14:creationId xmlns:p14="http://schemas.microsoft.com/office/powerpoint/2010/main" val="3811052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39028" y="1104693"/>
            <a:ext cx="9793041" cy="1784577"/>
          </a:xfrm>
          <a:prstGeom prst="rect">
            <a:avLst/>
          </a:prstGeom>
          <a:noFill/>
          <a:ln w="9525">
            <a:noFill/>
            <a:miter lim="800000"/>
            <a:headEnd/>
            <a:tailEnd/>
          </a:ln>
          <a:effectLst/>
        </p:spPr>
        <p:txBody>
          <a:bodyPr/>
          <a:lstStyle/>
          <a:p>
            <a:pPr marL="342900" indent="-342900" algn="just">
              <a:spcBef>
                <a:spcPct val="20000"/>
              </a:spcBef>
            </a:pPr>
            <a:r>
              <a:rPr lang="es-EC" sz="2000" dirty="0">
                <a:solidFill>
                  <a:schemeClr val="bg1"/>
                </a:solidFill>
                <a:latin typeface="Arial" panose="020B0604020202020204" pitchFamily="34" charset="0"/>
                <a:cs typeface="Arial" panose="020B0604020202020204" pitchFamily="34" charset="0"/>
              </a:rPr>
              <a:t>-	</a:t>
            </a:r>
            <a:r>
              <a:rPr lang="es-EC" sz="2000" dirty="0" smtClean="0">
                <a:solidFill>
                  <a:schemeClr val="bg1"/>
                </a:solidFill>
                <a:latin typeface="Arial" panose="020B0604020202020204" pitchFamily="34" charset="0"/>
                <a:cs typeface="Arial" panose="020B0604020202020204" pitchFamily="34" charset="0"/>
              </a:rPr>
              <a:t>Declaración de impuesto de patentes</a:t>
            </a:r>
            <a:endParaRPr lang="es-EC" sz="2000" dirty="0">
              <a:solidFill>
                <a:schemeClr val="bg1"/>
              </a:solidFill>
              <a:latin typeface="Arial" panose="020B0604020202020204" pitchFamily="34" charset="0"/>
              <a:cs typeface="Arial" panose="020B0604020202020204" pitchFamily="34" charset="0"/>
            </a:endParaRPr>
          </a:p>
          <a:p>
            <a:pPr marL="342900" indent="-342900" algn="just">
              <a:spcBef>
                <a:spcPct val="20000"/>
              </a:spcBef>
            </a:pPr>
            <a:r>
              <a:rPr lang="es-EC" sz="2000" dirty="0">
                <a:solidFill>
                  <a:schemeClr val="bg1"/>
                </a:solidFill>
                <a:latin typeface="Arial" panose="020B0604020202020204" pitchFamily="34" charset="0"/>
                <a:cs typeface="Arial" panose="020B0604020202020204" pitchFamily="34" charset="0"/>
              </a:rPr>
              <a:t>-	</a:t>
            </a:r>
            <a:r>
              <a:rPr lang="es-EC" sz="2000" dirty="0" smtClean="0">
                <a:solidFill>
                  <a:schemeClr val="bg1"/>
                </a:solidFill>
                <a:latin typeface="Arial" panose="020B0604020202020204" pitchFamily="34" charset="0"/>
                <a:cs typeface="Arial" panose="020B0604020202020204" pitchFamily="34" charset="0"/>
              </a:rPr>
              <a:t>Licencia única anual de funcionamiento (LUAF)</a:t>
            </a:r>
            <a:endParaRPr lang="es-EC" sz="2000" dirty="0">
              <a:solidFill>
                <a:schemeClr val="bg1"/>
              </a:solidFill>
              <a:latin typeface="Arial" panose="020B0604020202020204" pitchFamily="34" charset="0"/>
              <a:cs typeface="Arial" panose="020B0604020202020204" pitchFamily="34" charset="0"/>
            </a:endParaRPr>
          </a:p>
          <a:p>
            <a:pPr marL="342900" indent="-342900" algn="just">
              <a:spcBef>
                <a:spcPct val="20000"/>
              </a:spcBef>
              <a:buFontTx/>
              <a:buChar char="-"/>
            </a:pPr>
            <a:r>
              <a:rPr lang="es-EC" sz="2000" dirty="0" smtClean="0">
                <a:solidFill>
                  <a:schemeClr val="bg1"/>
                </a:solidFill>
                <a:latin typeface="Arial" panose="020B0604020202020204" pitchFamily="34" charset="0"/>
                <a:cs typeface="Arial" panose="020B0604020202020204" pitchFamily="34" charset="0"/>
              </a:rPr>
              <a:t>Permiso  </a:t>
            </a:r>
            <a:r>
              <a:rPr lang="es-EC" sz="2000" dirty="0">
                <a:solidFill>
                  <a:schemeClr val="bg1"/>
                </a:solidFill>
                <a:latin typeface="Arial" panose="020B0604020202020204" pitchFamily="34" charset="0"/>
                <a:cs typeface="Arial" panose="020B0604020202020204" pitchFamily="34" charset="0"/>
              </a:rPr>
              <a:t>de la  sociedad de autores y compositores (SAYCE</a:t>
            </a:r>
            <a:r>
              <a:rPr lang="es-EC" sz="2000" dirty="0" smtClean="0">
                <a:solidFill>
                  <a:schemeClr val="bg1"/>
                </a:solidFill>
                <a:latin typeface="Arial" panose="020B0604020202020204" pitchFamily="34" charset="0"/>
                <a:cs typeface="Arial" panose="020B0604020202020204" pitchFamily="34" charset="0"/>
              </a:rPr>
              <a:t>).</a:t>
            </a:r>
          </a:p>
          <a:p>
            <a:pPr marL="342900" indent="-342900" algn="just">
              <a:spcBef>
                <a:spcPct val="20000"/>
              </a:spcBef>
              <a:buFontTx/>
              <a:buChar char="-"/>
            </a:pPr>
            <a:r>
              <a:rPr lang="es-EC" sz="2000" dirty="0" smtClean="0">
                <a:solidFill>
                  <a:schemeClr val="bg1"/>
                </a:solidFill>
                <a:latin typeface="Arial" panose="020B0604020202020204" pitchFamily="34" charset="0"/>
                <a:cs typeface="Arial" panose="020B0604020202020204" pitchFamily="34" charset="0"/>
              </a:rPr>
              <a:t>Permiso del medio ambiente. </a:t>
            </a:r>
            <a:endParaRPr lang="es-EC" sz="2000" dirty="0">
              <a:solidFill>
                <a:schemeClr val="bg1"/>
              </a:solidFill>
              <a:latin typeface="Arial" panose="020B0604020202020204" pitchFamily="34" charset="0"/>
              <a:cs typeface="Arial" panose="020B0604020202020204" pitchFamily="34" charset="0"/>
            </a:endParaRPr>
          </a:p>
        </p:txBody>
      </p:sp>
      <p:sp>
        <p:nvSpPr>
          <p:cNvPr id="3" name="Título 2"/>
          <p:cNvSpPr>
            <a:spLocks noGrp="1"/>
          </p:cNvSpPr>
          <p:nvPr>
            <p:ph type="ctrTitle"/>
          </p:nvPr>
        </p:nvSpPr>
        <p:spPr>
          <a:xfrm rot="10800000" flipV="1">
            <a:off x="539029" y="329005"/>
            <a:ext cx="9144000" cy="653961"/>
          </a:xfrm>
        </p:spPr>
        <p:txBody>
          <a:bodyPr>
            <a:normAutofit/>
          </a:bodyPr>
          <a:lstStyle/>
          <a:p>
            <a:pPr algn="l"/>
            <a:r>
              <a:rPr lang="es-MX" sz="2400" b="1" dirty="0" smtClean="0">
                <a:solidFill>
                  <a:srgbClr val="FFFF00"/>
                </a:solidFill>
                <a:effectLst>
                  <a:outerShdw blurRad="38100" dist="38100" dir="2700000" algn="tl">
                    <a:srgbClr val="000000"/>
                  </a:outerShdw>
                </a:effectLst>
                <a:latin typeface="Arial" charset="0"/>
              </a:rPr>
              <a:t>Disposiciones legales</a:t>
            </a:r>
            <a:endParaRPr lang="es-EC" sz="2400" dirty="0"/>
          </a:p>
        </p:txBody>
      </p:sp>
      <p:sp>
        <p:nvSpPr>
          <p:cNvPr id="13" name="Título 2"/>
          <p:cNvSpPr txBox="1">
            <a:spLocks/>
          </p:cNvSpPr>
          <p:nvPr/>
        </p:nvSpPr>
        <p:spPr>
          <a:xfrm rot="10800000" flipV="1">
            <a:off x="539029" y="2818497"/>
            <a:ext cx="9144000" cy="6539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2400" b="1" dirty="0" smtClean="0">
                <a:solidFill>
                  <a:srgbClr val="FFFF00"/>
                </a:solidFill>
                <a:effectLst>
                  <a:outerShdw blurRad="38100" dist="38100" dir="2700000" algn="tl">
                    <a:srgbClr val="000000"/>
                  </a:outerShdw>
                </a:effectLst>
                <a:latin typeface="Arial" charset="0"/>
              </a:rPr>
              <a:t>Restricciones industriales y ecológicas</a:t>
            </a:r>
            <a:endParaRPr lang="es-EC" sz="2400" dirty="0"/>
          </a:p>
        </p:txBody>
      </p:sp>
      <p:sp>
        <p:nvSpPr>
          <p:cNvPr id="14" name="Rectangle 12"/>
          <p:cNvSpPr>
            <a:spLocks noChangeArrowheads="1"/>
          </p:cNvSpPr>
          <p:nvPr/>
        </p:nvSpPr>
        <p:spPr bwMode="auto">
          <a:xfrm>
            <a:off x="539029" y="3594186"/>
            <a:ext cx="9793041" cy="1784577"/>
          </a:xfrm>
          <a:prstGeom prst="rect">
            <a:avLst/>
          </a:prstGeom>
          <a:noFill/>
          <a:ln w="9525">
            <a:noFill/>
            <a:miter lim="800000"/>
            <a:headEnd/>
            <a:tailEnd/>
          </a:ln>
          <a:effectLst/>
        </p:spPr>
        <p:txBody>
          <a:bodyPr/>
          <a:lstStyle/>
          <a:p>
            <a:pPr marL="342900" indent="-342900" algn="just">
              <a:spcBef>
                <a:spcPct val="20000"/>
              </a:spcBef>
            </a:pPr>
            <a:r>
              <a:rPr lang="es-EC" sz="2000" dirty="0">
                <a:solidFill>
                  <a:schemeClr val="bg1"/>
                </a:solidFill>
                <a:latin typeface="Arial" panose="020B0604020202020204" pitchFamily="34" charset="0"/>
                <a:cs typeface="Arial" panose="020B0604020202020204" pitchFamily="34" charset="0"/>
              </a:rPr>
              <a:t>Para comercializar alimentos en un  restaurante primero debe </a:t>
            </a:r>
            <a:r>
              <a:rPr lang="es-EC" sz="2000" dirty="0" smtClean="0">
                <a:solidFill>
                  <a:schemeClr val="bg1"/>
                </a:solidFill>
                <a:latin typeface="Arial" panose="020B0604020202020204" pitchFamily="34" charset="0"/>
                <a:cs typeface="Arial" panose="020B0604020202020204" pitchFamily="34" charset="0"/>
              </a:rPr>
              <a:t>regirse a </a:t>
            </a:r>
            <a:r>
              <a:rPr lang="es-EC" sz="2000" dirty="0">
                <a:solidFill>
                  <a:schemeClr val="bg1"/>
                </a:solidFill>
                <a:latin typeface="Arial" panose="020B0604020202020204" pitchFamily="34" charset="0"/>
                <a:cs typeface="Arial" panose="020B0604020202020204" pitchFamily="34" charset="0"/>
              </a:rPr>
              <a:t>ciertos lineamientos legales que disponen los diferentes organismos de control como son:</a:t>
            </a:r>
          </a:p>
          <a:p>
            <a:pPr marL="342900" indent="-342900" algn="just">
              <a:spcBef>
                <a:spcPct val="20000"/>
              </a:spcBef>
            </a:pPr>
            <a:r>
              <a:rPr lang="es-EC" sz="2000" dirty="0">
                <a:solidFill>
                  <a:schemeClr val="bg1"/>
                </a:solidFill>
                <a:latin typeface="Arial" panose="020B0604020202020204" pitchFamily="34" charset="0"/>
                <a:cs typeface="Arial" panose="020B0604020202020204" pitchFamily="34" charset="0"/>
              </a:rPr>
              <a:t>-	El municipio del cantón</a:t>
            </a:r>
          </a:p>
          <a:p>
            <a:pPr marL="342900" indent="-342900" algn="just">
              <a:spcBef>
                <a:spcPct val="20000"/>
              </a:spcBef>
            </a:pPr>
            <a:r>
              <a:rPr lang="es-EC" sz="2000" dirty="0">
                <a:solidFill>
                  <a:schemeClr val="bg1"/>
                </a:solidFill>
                <a:latin typeface="Arial" panose="020B0604020202020204" pitchFamily="34" charset="0"/>
                <a:cs typeface="Arial" panose="020B0604020202020204" pitchFamily="34" charset="0"/>
              </a:rPr>
              <a:t>-	La cámara de la pequeña y/o  mediana industria</a:t>
            </a:r>
          </a:p>
          <a:p>
            <a:pPr marL="342900" indent="-342900" algn="just">
              <a:spcBef>
                <a:spcPct val="20000"/>
              </a:spcBef>
            </a:pPr>
            <a:r>
              <a:rPr lang="es-EC" sz="2000" dirty="0">
                <a:solidFill>
                  <a:schemeClr val="bg1"/>
                </a:solidFill>
                <a:latin typeface="Arial" panose="020B0604020202020204" pitchFamily="34" charset="0"/>
                <a:cs typeface="Arial" panose="020B0604020202020204" pitchFamily="34" charset="0"/>
              </a:rPr>
              <a:t>-	Ministerio de salud pública</a:t>
            </a:r>
          </a:p>
        </p:txBody>
      </p:sp>
    </p:spTree>
    <p:extLst>
      <p:ext uri="{BB962C8B-B14F-4D97-AF65-F5344CB8AC3E}">
        <p14:creationId xmlns:p14="http://schemas.microsoft.com/office/powerpoint/2010/main" val="11862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73497" y="1266630"/>
            <a:ext cx="9594585" cy="4138108"/>
          </a:xfrm>
        </p:spPr>
        <p:txBody>
          <a:bodyPr>
            <a:noAutofit/>
          </a:bodyPr>
          <a:lstStyle/>
          <a:p>
            <a:pPr algn="just">
              <a:lnSpc>
                <a:spcPct val="100000"/>
              </a:lnSpc>
            </a:pPr>
            <a:r>
              <a:rPr lang="es-EC"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Una vez realizada la investigación de mercados, la misma que fue emprendida con la finalidad de que los resultados reduzcan la incertidumbre acerca de la apertura de un local de comida mexicana en la ciudad de Santo Domingo, se ha decidido realizar el análisis financiero del proyecto de inversión con la finalidad de definir la factibilidad del mismo.</a:t>
            </a:r>
            <a:br>
              <a:rPr lang="es-EC"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s-EC"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s-EC"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s-EC"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La evaluación de proyectos por medio de métodos matemáticos- financieros es una herramienta de gran utilidad para la toma de decisiones por parte de los administradores financieros, ya que es un análisis que se anticipa al futuro y puede evitar posibles desviaciones y problemas en el largo plazo. Las técnicas de evaluación económica son herramientas de uso general. Los principales métodos a utilizarse para esta investigación serán a través del cálculo del VPN, TIR, y punto de equilibrio.</a:t>
            </a:r>
            <a:endParaRPr lang="es-MX" sz="2000" dirty="0">
              <a:solidFill>
                <a:srgbClr val="0070C0"/>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1" name="Rectangle 12"/>
          <p:cNvSpPr>
            <a:spLocks noChangeArrowheads="1"/>
          </p:cNvSpPr>
          <p:nvPr/>
        </p:nvSpPr>
        <p:spPr bwMode="auto">
          <a:xfrm>
            <a:off x="1828589" y="657030"/>
            <a:ext cx="7924800" cy="609600"/>
          </a:xfrm>
          <a:prstGeom prst="rect">
            <a:avLst/>
          </a:prstGeom>
          <a:noFill/>
          <a:ln w="9525">
            <a:noFill/>
            <a:miter lim="800000"/>
            <a:headEnd/>
            <a:tailEnd/>
          </a:ln>
          <a:effectLst/>
        </p:spPr>
        <p:txBody>
          <a:bodyPr/>
          <a:lstStyle/>
          <a:p>
            <a:pPr marL="342900" indent="-342900" algn="ctr">
              <a:spcBef>
                <a:spcPct val="20000"/>
              </a:spcBef>
            </a:pPr>
            <a:r>
              <a:rPr lang="es-MX" sz="2400" b="1" dirty="0" smtClean="0">
                <a:solidFill>
                  <a:srgbClr val="FFFF00"/>
                </a:solidFill>
                <a:effectLst>
                  <a:outerShdw blurRad="38100" dist="38100" dir="2700000" algn="tl">
                    <a:srgbClr val="000000"/>
                  </a:outerShdw>
                </a:effectLst>
                <a:latin typeface="Arial" charset="0"/>
              </a:rPr>
              <a:t>Introducción</a:t>
            </a:r>
            <a:endParaRPr lang="es-ES" sz="2400" b="1" dirty="0">
              <a:solidFill>
                <a:srgbClr val="FFFF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936839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91544" y="1812316"/>
            <a:ext cx="8075240" cy="2519398"/>
          </a:xfrm>
        </p:spPr>
        <p:txBody>
          <a:bodyPr>
            <a:normAutofit fontScale="90000"/>
          </a:bodyPr>
          <a:lstStyle/>
          <a:p>
            <a: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Capítulo IV</a:t>
            </a:r>
            <a:b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Análisis económico financiero</a:t>
            </a:r>
            <a:r>
              <a:rPr lang="es-MX" sz="4800" dirty="0" smtClean="0">
                <a:solidFill>
                  <a:srgbClr val="0070C0"/>
                </a:solidFill>
              </a:rPr>
              <a:t/>
            </a:r>
            <a:br>
              <a:rPr lang="es-MX" sz="4800" dirty="0" smtClean="0">
                <a:solidFill>
                  <a:srgbClr val="0070C0"/>
                </a:solidFill>
              </a:rPr>
            </a:br>
            <a:endParaRPr lang="es-MX" sz="4800" dirty="0">
              <a:solidFill>
                <a:srgbClr val="0070C0"/>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Tree>
    <p:extLst>
      <p:ext uri="{BB962C8B-B14F-4D97-AF65-F5344CB8AC3E}">
        <p14:creationId xmlns:p14="http://schemas.microsoft.com/office/powerpoint/2010/main" val="2813245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39028" y="1104693"/>
            <a:ext cx="9793041" cy="1784577"/>
          </a:xfrm>
          <a:prstGeom prst="rect">
            <a:avLst/>
          </a:prstGeom>
          <a:noFill/>
          <a:ln w="9525">
            <a:noFill/>
            <a:miter lim="800000"/>
            <a:headEnd/>
            <a:tailEnd/>
          </a:ln>
          <a:effectLst/>
        </p:spPr>
        <p:txBody>
          <a:bodyPr/>
          <a:lstStyle/>
          <a:p>
            <a:pPr marL="342900" indent="-342900" algn="just">
              <a:spcBef>
                <a:spcPct val="20000"/>
              </a:spcBef>
              <a:buFontTx/>
              <a:buChar char="-"/>
            </a:pPr>
            <a:r>
              <a:rPr lang="es-EC" sz="2000" dirty="0" smtClean="0">
                <a:solidFill>
                  <a:schemeClr val="bg1"/>
                </a:solidFill>
                <a:latin typeface="Arial" panose="020B0604020202020204" pitchFamily="34" charset="0"/>
                <a:cs typeface="Arial" panose="020B0604020202020204" pitchFamily="34" charset="0"/>
              </a:rPr>
              <a:t>La investigación consideró 2 escenarios: #1 construcción de un nuevo local y #2 arrendamiento de un local.</a:t>
            </a:r>
          </a:p>
          <a:p>
            <a:pPr marL="342900" indent="-342900" algn="just">
              <a:spcBef>
                <a:spcPct val="20000"/>
              </a:spcBef>
              <a:buFontTx/>
              <a:buChar char="-"/>
            </a:pPr>
            <a:r>
              <a:rPr lang="es-EC" sz="2000" dirty="0" smtClean="0">
                <a:solidFill>
                  <a:schemeClr val="bg1"/>
                </a:solidFill>
                <a:latin typeface="Arial" panose="020B0604020202020204" pitchFamily="34" charset="0"/>
                <a:cs typeface="Arial" panose="020B0604020202020204" pitchFamily="34" charset="0"/>
              </a:rPr>
              <a:t>El 80,2% de las personas estarían dispuestas a comprar comida mexicana, según estudio de mercado.</a:t>
            </a:r>
          </a:p>
          <a:p>
            <a:pPr marL="342900" indent="-342900" algn="just">
              <a:spcBef>
                <a:spcPct val="20000"/>
              </a:spcBef>
              <a:buFontTx/>
              <a:buChar char="-"/>
            </a:pPr>
            <a:r>
              <a:rPr lang="es-EC" sz="2000" dirty="0" smtClean="0">
                <a:solidFill>
                  <a:schemeClr val="bg1"/>
                </a:solidFill>
                <a:latin typeface="Arial" panose="020B0604020202020204" pitchFamily="34" charset="0"/>
                <a:cs typeface="Arial" panose="020B0604020202020204" pitchFamily="34" charset="0"/>
              </a:rPr>
              <a:t>Ventas se incrementarán 10% anual.</a:t>
            </a:r>
          </a:p>
          <a:p>
            <a:pPr marL="342900" indent="-342900" algn="just">
              <a:spcBef>
                <a:spcPct val="20000"/>
              </a:spcBef>
              <a:buFontTx/>
              <a:buChar char="-"/>
            </a:pPr>
            <a:r>
              <a:rPr lang="es-EC" sz="2000" dirty="0" smtClean="0">
                <a:solidFill>
                  <a:schemeClr val="bg1"/>
                </a:solidFill>
                <a:latin typeface="Arial" panose="020B0604020202020204" pitchFamily="34" charset="0"/>
                <a:cs typeface="Arial" panose="020B0604020202020204" pitchFamily="34" charset="0"/>
              </a:rPr>
              <a:t>Se consideran flujos de caja por un periodo de 5 años.</a:t>
            </a:r>
          </a:p>
          <a:p>
            <a:pPr marL="342900" indent="-342900" algn="just">
              <a:spcBef>
                <a:spcPct val="20000"/>
              </a:spcBef>
              <a:buFontTx/>
              <a:buChar char="-"/>
            </a:pPr>
            <a:r>
              <a:rPr lang="es-EC" sz="2000" dirty="0" smtClean="0">
                <a:solidFill>
                  <a:schemeClr val="bg1"/>
                </a:solidFill>
                <a:latin typeface="Arial" panose="020B0604020202020204" pitchFamily="34" charset="0"/>
                <a:cs typeface="Arial" panose="020B0604020202020204" pitchFamily="34" charset="0"/>
              </a:rPr>
              <a:t>Depreciación de activos en línea recta durante 10 años.</a:t>
            </a:r>
          </a:p>
          <a:p>
            <a:pPr marL="342900" indent="-342900" algn="just">
              <a:spcBef>
                <a:spcPct val="20000"/>
              </a:spcBef>
              <a:buFontTx/>
              <a:buChar char="-"/>
            </a:pPr>
            <a:r>
              <a:rPr lang="es-EC" sz="2000" dirty="0" smtClean="0">
                <a:solidFill>
                  <a:schemeClr val="bg1"/>
                </a:solidFill>
                <a:latin typeface="Arial" panose="020B0604020202020204" pitchFamily="34" charset="0"/>
                <a:cs typeface="Arial" panose="020B0604020202020204" pitchFamily="34" charset="0"/>
              </a:rPr>
              <a:t>Financiación mixta: 30% accionistas y el 70% préstamo bancario.</a:t>
            </a:r>
          </a:p>
          <a:p>
            <a:pPr marL="342900" indent="-342900" algn="just">
              <a:spcBef>
                <a:spcPct val="20000"/>
              </a:spcBef>
              <a:buFontTx/>
              <a:buChar char="-"/>
            </a:pPr>
            <a:r>
              <a:rPr lang="es-EC" sz="2000" dirty="0" smtClean="0">
                <a:solidFill>
                  <a:schemeClr val="bg1"/>
                </a:solidFill>
                <a:latin typeface="Arial" panose="020B0604020202020204" pitchFamily="34" charset="0"/>
                <a:cs typeface="Arial" panose="020B0604020202020204" pitchFamily="34" charset="0"/>
              </a:rPr>
              <a:t>Para el escenario #2 se considera la venta del local al quinto año (incremento precio de venta 3% anual).</a:t>
            </a:r>
          </a:p>
          <a:p>
            <a:pPr marL="342900" indent="-342900" algn="just">
              <a:spcBef>
                <a:spcPct val="20000"/>
              </a:spcBef>
              <a:buFontTx/>
              <a:buChar char="-"/>
            </a:pPr>
            <a:r>
              <a:rPr lang="es-EC" sz="2000" dirty="0" smtClean="0">
                <a:solidFill>
                  <a:schemeClr val="bg1"/>
                </a:solidFill>
                <a:latin typeface="Arial" panose="020B0604020202020204" pitchFamily="34" charset="0"/>
                <a:cs typeface="Arial" panose="020B0604020202020204" pitchFamily="34" charset="0"/>
              </a:rPr>
              <a:t>Para el préstamo bancario se considera el 11,19% para créditos productivos que otorga el Banco Pichincha.</a:t>
            </a:r>
          </a:p>
          <a:p>
            <a:pPr marL="342900" indent="-342900" algn="just">
              <a:spcBef>
                <a:spcPct val="20000"/>
              </a:spcBef>
              <a:buFontTx/>
              <a:buChar char="-"/>
            </a:pPr>
            <a:r>
              <a:rPr lang="es-EC" sz="2000" dirty="0" smtClean="0">
                <a:solidFill>
                  <a:schemeClr val="bg1"/>
                </a:solidFill>
                <a:latin typeface="Arial" panose="020B0604020202020204" pitchFamily="34" charset="0"/>
                <a:cs typeface="Arial" panose="020B0604020202020204" pitchFamily="34" charset="0"/>
              </a:rPr>
              <a:t>La amortización del préstamo se realizó para un período de 5 años.</a:t>
            </a:r>
          </a:p>
          <a:p>
            <a:pPr marL="342900" indent="-342900" algn="just">
              <a:spcBef>
                <a:spcPct val="20000"/>
              </a:spcBef>
              <a:buFontTx/>
              <a:buChar char="-"/>
            </a:pPr>
            <a:endParaRPr lang="es-EC" sz="2000" dirty="0" smtClean="0">
              <a:solidFill>
                <a:schemeClr val="bg1"/>
              </a:solidFill>
              <a:latin typeface="Arial" panose="020B0604020202020204" pitchFamily="34" charset="0"/>
              <a:cs typeface="Arial" panose="020B0604020202020204" pitchFamily="34" charset="0"/>
            </a:endParaRPr>
          </a:p>
          <a:p>
            <a:pPr marL="342900" indent="-342900" algn="just">
              <a:spcBef>
                <a:spcPct val="20000"/>
              </a:spcBef>
              <a:buFontTx/>
              <a:buChar char="-"/>
            </a:pPr>
            <a:endParaRPr lang="es-EC" sz="2000" dirty="0" smtClean="0">
              <a:solidFill>
                <a:schemeClr val="bg1"/>
              </a:solidFill>
              <a:latin typeface="Arial" panose="020B0604020202020204" pitchFamily="34" charset="0"/>
              <a:cs typeface="Arial" panose="020B0604020202020204" pitchFamily="34" charset="0"/>
            </a:endParaRPr>
          </a:p>
          <a:p>
            <a:pPr marL="342900" indent="-342900" algn="just">
              <a:spcBef>
                <a:spcPct val="20000"/>
              </a:spcBef>
              <a:buFontTx/>
              <a:buChar char="-"/>
            </a:pPr>
            <a:endParaRPr lang="es-EC" sz="2000" dirty="0">
              <a:solidFill>
                <a:schemeClr val="bg1"/>
              </a:solidFill>
              <a:latin typeface="Arial" panose="020B0604020202020204" pitchFamily="34" charset="0"/>
              <a:cs typeface="Arial" panose="020B0604020202020204" pitchFamily="34" charset="0"/>
            </a:endParaRPr>
          </a:p>
        </p:txBody>
      </p:sp>
      <p:sp>
        <p:nvSpPr>
          <p:cNvPr id="3" name="Título 2"/>
          <p:cNvSpPr>
            <a:spLocks noGrp="1"/>
          </p:cNvSpPr>
          <p:nvPr>
            <p:ph type="ctrTitle"/>
          </p:nvPr>
        </p:nvSpPr>
        <p:spPr>
          <a:xfrm rot="10800000" flipV="1">
            <a:off x="539029" y="329005"/>
            <a:ext cx="9144000" cy="653961"/>
          </a:xfrm>
        </p:spPr>
        <p:txBody>
          <a:bodyPr>
            <a:normAutofit/>
          </a:bodyPr>
          <a:lstStyle/>
          <a:p>
            <a:pPr algn="l"/>
            <a:r>
              <a:rPr lang="es-MX" sz="2400" b="1" dirty="0" smtClean="0">
                <a:solidFill>
                  <a:srgbClr val="FFFF00"/>
                </a:solidFill>
                <a:effectLst>
                  <a:outerShdw blurRad="38100" dist="38100" dir="2700000" algn="tl">
                    <a:srgbClr val="000000"/>
                  </a:outerShdw>
                </a:effectLst>
                <a:latin typeface="Arial" charset="0"/>
              </a:rPr>
              <a:t>Consideraciones relevantes en el análisis financiero</a:t>
            </a:r>
            <a:endParaRPr lang="es-EC" sz="2400" dirty="0"/>
          </a:p>
        </p:txBody>
      </p:sp>
    </p:spTree>
    <p:extLst>
      <p:ext uri="{BB962C8B-B14F-4D97-AF65-F5344CB8AC3E}">
        <p14:creationId xmlns:p14="http://schemas.microsoft.com/office/powerpoint/2010/main" val="236834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1000"/>
                                        <p:tgtEl>
                                          <p:spTgt spid="12">
                                            <p:txEl>
                                              <p:pRg st="0" end="0"/>
                                            </p:txEl>
                                          </p:spTgt>
                                        </p:tgtEl>
                                      </p:cBhvr>
                                    </p:animEffect>
                                    <p:anim calcmode="lin" valueType="num">
                                      <p:cBhvr>
                                        <p:cTn id="16"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1000"/>
                                        <p:tgtEl>
                                          <p:spTgt spid="12">
                                            <p:txEl>
                                              <p:pRg st="1" end="1"/>
                                            </p:txEl>
                                          </p:spTgt>
                                        </p:tgtEl>
                                      </p:cBhvr>
                                    </p:animEffect>
                                    <p:anim calcmode="lin" valueType="num">
                                      <p:cBhvr>
                                        <p:cTn id="2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1000"/>
                                        <p:tgtEl>
                                          <p:spTgt spid="12">
                                            <p:txEl>
                                              <p:pRg st="2" end="2"/>
                                            </p:txEl>
                                          </p:spTgt>
                                        </p:tgtEl>
                                      </p:cBhvr>
                                    </p:animEffect>
                                    <p:anim calcmode="lin" valueType="num">
                                      <p:cBhvr>
                                        <p:cTn id="3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fade">
                                      <p:cBhvr>
                                        <p:cTn id="36" dur="1000"/>
                                        <p:tgtEl>
                                          <p:spTgt spid="12">
                                            <p:txEl>
                                              <p:pRg st="3" end="3"/>
                                            </p:txEl>
                                          </p:spTgt>
                                        </p:tgtEl>
                                      </p:cBhvr>
                                    </p:animEffect>
                                    <p:anim calcmode="lin" valueType="num">
                                      <p:cBhvr>
                                        <p:cTn id="37"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Effect transition="in" filter="fade">
                                      <p:cBhvr>
                                        <p:cTn id="43" dur="1000"/>
                                        <p:tgtEl>
                                          <p:spTgt spid="12">
                                            <p:txEl>
                                              <p:pRg st="4" end="4"/>
                                            </p:txEl>
                                          </p:spTgt>
                                        </p:tgtEl>
                                      </p:cBhvr>
                                    </p:animEffect>
                                    <p:anim calcmode="lin" valueType="num">
                                      <p:cBhvr>
                                        <p:cTn id="44"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xEl>
                                              <p:pRg st="5" end="5"/>
                                            </p:txEl>
                                          </p:spTgt>
                                        </p:tgtEl>
                                        <p:attrNameLst>
                                          <p:attrName>style.visibility</p:attrName>
                                        </p:attrNameLst>
                                      </p:cBhvr>
                                      <p:to>
                                        <p:strVal val="visible"/>
                                      </p:to>
                                    </p:set>
                                    <p:animEffect transition="in" filter="fade">
                                      <p:cBhvr>
                                        <p:cTn id="50" dur="1000"/>
                                        <p:tgtEl>
                                          <p:spTgt spid="12">
                                            <p:txEl>
                                              <p:pRg st="5" end="5"/>
                                            </p:txEl>
                                          </p:spTgt>
                                        </p:tgtEl>
                                      </p:cBhvr>
                                    </p:animEffect>
                                    <p:anim calcmode="lin" valueType="num">
                                      <p:cBhvr>
                                        <p:cTn id="51"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2">
                                            <p:txEl>
                                              <p:pRg st="6" end="6"/>
                                            </p:txEl>
                                          </p:spTgt>
                                        </p:tgtEl>
                                        <p:attrNameLst>
                                          <p:attrName>style.visibility</p:attrName>
                                        </p:attrNameLst>
                                      </p:cBhvr>
                                      <p:to>
                                        <p:strVal val="visible"/>
                                      </p:to>
                                    </p:set>
                                    <p:animEffect transition="in" filter="fade">
                                      <p:cBhvr>
                                        <p:cTn id="57" dur="1000"/>
                                        <p:tgtEl>
                                          <p:spTgt spid="12">
                                            <p:txEl>
                                              <p:pRg st="6" end="6"/>
                                            </p:txEl>
                                          </p:spTgt>
                                        </p:tgtEl>
                                      </p:cBhvr>
                                    </p:animEffect>
                                    <p:anim calcmode="lin" valueType="num">
                                      <p:cBhvr>
                                        <p:cTn id="58"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2">
                                            <p:txEl>
                                              <p:pRg st="7" end="7"/>
                                            </p:txEl>
                                          </p:spTgt>
                                        </p:tgtEl>
                                        <p:attrNameLst>
                                          <p:attrName>style.visibility</p:attrName>
                                        </p:attrNameLst>
                                      </p:cBhvr>
                                      <p:to>
                                        <p:strVal val="visible"/>
                                      </p:to>
                                    </p:set>
                                    <p:animEffect transition="in" filter="fade">
                                      <p:cBhvr>
                                        <p:cTn id="64" dur="1000"/>
                                        <p:tgtEl>
                                          <p:spTgt spid="12">
                                            <p:txEl>
                                              <p:pRg st="7" end="7"/>
                                            </p:txEl>
                                          </p:spTgt>
                                        </p:tgtEl>
                                      </p:cBhvr>
                                    </p:animEffect>
                                    <p:anim calcmode="lin" valueType="num">
                                      <p:cBhvr>
                                        <p:cTn id="65"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2">
                                            <p:txEl>
                                              <p:pRg st="8" end="8"/>
                                            </p:txEl>
                                          </p:spTgt>
                                        </p:tgtEl>
                                        <p:attrNameLst>
                                          <p:attrName>style.visibility</p:attrName>
                                        </p:attrNameLst>
                                      </p:cBhvr>
                                      <p:to>
                                        <p:strVal val="visible"/>
                                      </p:to>
                                    </p:set>
                                    <p:animEffect transition="in" filter="fade">
                                      <p:cBhvr>
                                        <p:cTn id="71" dur="1000"/>
                                        <p:tgtEl>
                                          <p:spTgt spid="12">
                                            <p:txEl>
                                              <p:pRg st="8" end="8"/>
                                            </p:txEl>
                                          </p:spTgt>
                                        </p:tgtEl>
                                      </p:cBhvr>
                                    </p:animEffect>
                                    <p:anim calcmode="lin" valueType="num">
                                      <p:cBhvr>
                                        <p:cTn id="72"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39028" y="1104693"/>
            <a:ext cx="9793041" cy="1784577"/>
          </a:xfrm>
          <a:prstGeom prst="rect">
            <a:avLst/>
          </a:prstGeom>
          <a:noFill/>
          <a:ln w="9525">
            <a:noFill/>
            <a:miter lim="800000"/>
            <a:headEnd/>
            <a:tailEnd/>
          </a:ln>
          <a:effectLst/>
        </p:spPr>
        <p:txBody>
          <a:bodyPr/>
          <a:lstStyle/>
          <a:p>
            <a:pPr marL="342900" indent="-342900" algn="just">
              <a:spcBef>
                <a:spcPct val="20000"/>
              </a:spcBef>
              <a:buFontTx/>
              <a:buChar char="-"/>
            </a:pPr>
            <a:endParaRPr lang="es-EC" sz="2000" dirty="0" smtClean="0">
              <a:solidFill>
                <a:schemeClr val="bg1"/>
              </a:solidFill>
              <a:latin typeface="Arial" panose="020B0604020202020204" pitchFamily="34" charset="0"/>
              <a:cs typeface="Arial" panose="020B0604020202020204" pitchFamily="34" charset="0"/>
            </a:endParaRPr>
          </a:p>
          <a:p>
            <a:pPr marL="342900" indent="-342900" algn="just">
              <a:spcBef>
                <a:spcPct val="20000"/>
              </a:spcBef>
              <a:buFontTx/>
              <a:buChar char="-"/>
            </a:pPr>
            <a:endParaRPr lang="es-EC" sz="2000" dirty="0">
              <a:solidFill>
                <a:schemeClr val="bg1"/>
              </a:solidFill>
              <a:latin typeface="Arial" panose="020B0604020202020204" pitchFamily="34" charset="0"/>
              <a:cs typeface="Arial" panose="020B0604020202020204" pitchFamily="34" charset="0"/>
            </a:endParaRPr>
          </a:p>
        </p:txBody>
      </p:sp>
      <p:sp>
        <p:nvSpPr>
          <p:cNvPr id="3" name="Título 2"/>
          <p:cNvSpPr>
            <a:spLocks noGrp="1"/>
          </p:cNvSpPr>
          <p:nvPr>
            <p:ph type="ctrTitle"/>
          </p:nvPr>
        </p:nvSpPr>
        <p:spPr>
          <a:xfrm rot="10800000" flipV="1">
            <a:off x="539028" y="15656"/>
            <a:ext cx="9144000" cy="653961"/>
          </a:xfrm>
        </p:spPr>
        <p:txBody>
          <a:bodyPr>
            <a:normAutofit/>
          </a:bodyPr>
          <a:lstStyle/>
          <a:p>
            <a:pPr algn="l"/>
            <a:r>
              <a:rPr lang="es-MX" sz="2400" b="1" dirty="0" smtClean="0">
                <a:solidFill>
                  <a:srgbClr val="FFFF00"/>
                </a:solidFill>
                <a:effectLst>
                  <a:outerShdw blurRad="38100" dist="38100" dir="2700000" algn="tl">
                    <a:srgbClr val="000000"/>
                  </a:outerShdw>
                </a:effectLst>
                <a:latin typeface="Arial" charset="0"/>
              </a:rPr>
              <a:t>Inversión inicial</a:t>
            </a:r>
            <a:endParaRPr lang="es-EC" sz="2400" dirty="0"/>
          </a:p>
        </p:txBody>
      </p:sp>
      <p:graphicFrame>
        <p:nvGraphicFramePr>
          <p:cNvPr id="4" name="Tabla 3"/>
          <p:cNvGraphicFramePr>
            <a:graphicFrameLocks noGrp="1"/>
          </p:cNvGraphicFramePr>
          <p:nvPr>
            <p:extLst>
              <p:ext uri="{D42A27DB-BD31-4B8C-83A1-F6EECF244321}">
                <p14:modId xmlns:p14="http://schemas.microsoft.com/office/powerpoint/2010/main" val="3411882551"/>
              </p:ext>
            </p:extLst>
          </p:nvPr>
        </p:nvGraphicFramePr>
        <p:xfrm>
          <a:off x="657225" y="1367934"/>
          <a:ext cx="6467161" cy="1828800"/>
        </p:xfrm>
        <a:graphic>
          <a:graphicData uri="http://schemas.openxmlformats.org/drawingml/2006/table">
            <a:tbl>
              <a:tblPr firstRow="1" firstCol="1" bandRow="1">
                <a:tableStyleId>{5C22544A-7EE6-4342-B048-85BDC9FD1C3A}</a:tableStyleId>
              </a:tblPr>
              <a:tblGrid>
                <a:gridCol w="4607699"/>
                <a:gridCol w="1859462"/>
              </a:tblGrid>
              <a:tr h="238350">
                <a:tc>
                  <a:txBody>
                    <a:bodyPr/>
                    <a:lstStyle/>
                    <a:p>
                      <a:pPr>
                        <a:lnSpc>
                          <a:spcPct val="150000"/>
                        </a:lnSpc>
                        <a:spcAft>
                          <a:spcPts val="0"/>
                        </a:spcAft>
                      </a:pPr>
                      <a:r>
                        <a:rPr lang="es-EC" sz="1600" dirty="0">
                          <a:effectLst/>
                        </a:rPr>
                        <a:t>Inversión inicial</a:t>
                      </a:r>
                      <a:endParaRPr lang="es-EC"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a:solidFill>
                            <a:schemeClr val="tx1"/>
                          </a:solidFill>
                          <a:effectLst/>
                        </a:rPr>
                        <a:t> $             151.357,84 </a:t>
                      </a:r>
                      <a:endParaRPr lang="es-EC"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238350">
                <a:tc>
                  <a:txBody>
                    <a:bodyPr/>
                    <a:lstStyle/>
                    <a:p>
                      <a:pPr>
                        <a:lnSpc>
                          <a:spcPct val="150000"/>
                        </a:lnSpc>
                        <a:spcAft>
                          <a:spcPts val="0"/>
                        </a:spcAft>
                      </a:pPr>
                      <a:r>
                        <a:rPr lang="es-EC" sz="1600" dirty="0">
                          <a:effectLst/>
                        </a:rPr>
                        <a:t>Construcción nuevo local</a:t>
                      </a:r>
                      <a:endParaRPr lang="es-EC"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rPr>
                        <a:t> $             101.616,99 </a:t>
                      </a:r>
                      <a:endParaRPr lang="es-EC" sz="1600">
                        <a:effectLst/>
                        <a:latin typeface="Times New Roman" panose="02020603050405020304" pitchFamily="18" charset="0"/>
                        <a:ea typeface="Times New Roman" panose="02020603050405020304" pitchFamily="18" charset="0"/>
                      </a:endParaRPr>
                    </a:p>
                  </a:txBody>
                  <a:tcPr marL="44450" marR="44450" marT="0" marB="0" anchor="ctr"/>
                </a:tc>
              </a:tr>
              <a:tr h="238350">
                <a:tc>
                  <a:txBody>
                    <a:bodyPr/>
                    <a:lstStyle/>
                    <a:p>
                      <a:pPr>
                        <a:lnSpc>
                          <a:spcPct val="150000"/>
                        </a:lnSpc>
                        <a:spcAft>
                          <a:spcPts val="0"/>
                        </a:spcAft>
                      </a:pPr>
                      <a:r>
                        <a:rPr lang="es-EC" sz="1600" dirty="0">
                          <a:effectLst/>
                        </a:rPr>
                        <a:t>Total activos fijos</a:t>
                      </a:r>
                      <a:endParaRPr lang="es-EC"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a:effectLst/>
                        </a:rPr>
                        <a:t> $               29.266,37 </a:t>
                      </a:r>
                      <a:endParaRPr lang="es-EC" sz="1600" dirty="0">
                        <a:effectLst/>
                        <a:latin typeface="Times New Roman" panose="02020603050405020304" pitchFamily="18" charset="0"/>
                        <a:ea typeface="Times New Roman" panose="02020603050405020304" pitchFamily="18" charset="0"/>
                      </a:endParaRPr>
                    </a:p>
                  </a:txBody>
                  <a:tcPr marL="44450" marR="44450" marT="0" marB="0" anchor="ctr"/>
                </a:tc>
              </a:tr>
              <a:tr h="238350">
                <a:tc>
                  <a:txBody>
                    <a:bodyPr/>
                    <a:lstStyle/>
                    <a:p>
                      <a:pPr>
                        <a:lnSpc>
                          <a:spcPct val="150000"/>
                        </a:lnSpc>
                        <a:spcAft>
                          <a:spcPts val="0"/>
                        </a:spcAft>
                      </a:pPr>
                      <a:r>
                        <a:rPr lang="es-EC" sz="1600" dirty="0">
                          <a:effectLst/>
                        </a:rPr>
                        <a:t>Total gastos pre operativos</a:t>
                      </a:r>
                      <a:endParaRPr lang="es-EC"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rPr>
                        <a:t> $                 5.794,39 </a:t>
                      </a:r>
                      <a:endParaRPr lang="es-EC" sz="1600">
                        <a:effectLst/>
                        <a:latin typeface="Times New Roman" panose="02020603050405020304" pitchFamily="18" charset="0"/>
                        <a:ea typeface="Times New Roman" panose="02020603050405020304" pitchFamily="18" charset="0"/>
                      </a:endParaRPr>
                    </a:p>
                  </a:txBody>
                  <a:tcPr marL="44450" marR="44450" marT="0" marB="0" anchor="ctr"/>
                </a:tc>
              </a:tr>
              <a:tr h="238350">
                <a:tc>
                  <a:txBody>
                    <a:bodyPr/>
                    <a:lstStyle/>
                    <a:p>
                      <a:pPr>
                        <a:lnSpc>
                          <a:spcPct val="150000"/>
                        </a:lnSpc>
                        <a:spcAft>
                          <a:spcPts val="0"/>
                        </a:spcAft>
                      </a:pPr>
                      <a:r>
                        <a:rPr lang="es-EC" sz="1600" dirty="0">
                          <a:effectLst/>
                        </a:rPr>
                        <a:t>Total capital de trabajo</a:t>
                      </a:r>
                      <a:endParaRPr lang="es-EC"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a:effectLst/>
                        </a:rPr>
                        <a:t> $                 14.680,09 </a:t>
                      </a:r>
                      <a:endParaRPr lang="es-EC" sz="16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11" name="Rectangle 12"/>
          <p:cNvSpPr>
            <a:spLocks noChangeArrowheads="1"/>
          </p:cNvSpPr>
          <p:nvPr/>
        </p:nvSpPr>
        <p:spPr bwMode="auto">
          <a:xfrm>
            <a:off x="539028" y="780937"/>
            <a:ext cx="9793041" cy="428432"/>
          </a:xfrm>
          <a:prstGeom prst="rect">
            <a:avLst/>
          </a:prstGeom>
          <a:noFill/>
          <a:ln w="9525">
            <a:noFill/>
            <a:miter lim="800000"/>
            <a:headEnd/>
            <a:tailEnd/>
          </a:ln>
          <a:effectLst/>
        </p:spPr>
        <p:txBody>
          <a:bodyPr/>
          <a:lstStyle/>
          <a:p>
            <a:pPr algn="just">
              <a:spcBef>
                <a:spcPct val="20000"/>
              </a:spcBef>
            </a:pPr>
            <a:r>
              <a:rPr lang="es-EC" sz="2000" dirty="0" smtClean="0">
                <a:solidFill>
                  <a:schemeClr val="bg1"/>
                </a:solidFill>
                <a:latin typeface="Arial" panose="020B0604020202020204" pitchFamily="34" charset="0"/>
                <a:cs typeface="Arial" panose="020B0604020202020204" pitchFamily="34" charset="0"/>
              </a:rPr>
              <a:t>Escenario 1</a:t>
            </a:r>
          </a:p>
          <a:p>
            <a:pPr marL="342900" indent="-342900" algn="just">
              <a:spcBef>
                <a:spcPct val="20000"/>
              </a:spcBef>
              <a:buFontTx/>
              <a:buChar char="-"/>
            </a:pPr>
            <a:endParaRPr lang="es-EC" sz="2000" dirty="0" smtClean="0">
              <a:solidFill>
                <a:schemeClr val="bg1"/>
              </a:solidFill>
              <a:latin typeface="Arial" panose="020B0604020202020204" pitchFamily="34" charset="0"/>
              <a:cs typeface="Arial" panose="020B0604020202020204" pitchFamily="34" charset="0"/>
            </a:endParaRPr>
          </a:p>
          <a:p>
            <a:pPr marL="342900" indent="-342900" algn="just">
              <a:spcBef>
                <a:spcPct val="20000"/>
              </a:spcBef>
              <a:buFontTx/>
              <a:buChar char="-"/>
            </a:pPr>
            <a:endParaRPr lang="es-EC" sz="2000" dirty="0" smtClean="0">
              <a:solidFill>
                <a:schemeClr val="bg1"/>
              </a:solidFill>
              <a:latin typeface="Arial" panose="020B0604020202020204" pitchFamily="34" charset="0"/>
              <a:cs typeface="Arial" panose="020B0604020202020204" pitchFamily="34" charset="0"/>
            </a:endParaRPr>
          </a:p>
          <a:p>
            <a:pPr marL="342900" indent="-342900" algn="just">
              <a:spcBef>
                <a:spcPct val="20000"/>
              </a:spcBef>
              <a:buFontTx/>
              <a:buChar char="-"/>
            </a:pPr>
            <a:endParaRPr lang="es-EC" sz="2000" dirty="0">
              <a:solidFill>
                <a:schemeClr val="bg1"/>
              </a:solidFill>
              <a:latin typeface="Arial" panose="020B0604020202020204" pitchFamily="34" charset="0"/>
              <a:cs typeface="Arial" panose="020B0604020202020204" pitchFamily="34" charset="0"/>
            </a:endParaRPr>
          </a:p>
        </p:txBody>
      </p:sp>
      <p:sp>
        <p:nvSpPr>
          <p:cNvPr id="13" name="Llamada con línea 2 (borde y barra de énfasis) 12"/>
          <p:cNvSpPr/>
          <p:nvPr/>
        </p:nvSpPr>
        <p:spPr>
          <a:xfrm>
            <a:off x="8241867" y="2241755"/>
            <a:ext cx="2450713" cy="462849"/>
          </a:xfrm>
          <a:prstGeom prst="accentBorderCallout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Gastos de constitución, publicidad al inicio</a:t>
            </a:r>
            <a:endParaRPr lang="es-EC" dirty="0">
              <a:solidFill>
                <a:schemeClr val="tx1"/>
              </a:solidFill>
            </a:endParaRPr>
          </a:p>
        </p:txBody>
      </p:sp>
      <p:sp>
        <p:nvSpPr>
          <p:cNvPr id="14" name="Llamada con línea 2 (borde y barra de énfasis) 13"/>
          <p:cNvSpPr/>
          <p:nvPr/>
        </p:nvSpPr>
        <p:spPr>
          <a:xfrm>
            <a:off x="8241867" y="3000590"/>
            <a:ext cx="2775178" cy="428410"/>
          </a:xfrm>
          <a:prstGeom prst="accentBorderCallout2">
            <a:avLst>
              <a:gd name="adj1" fmla="val 56618"/>
              <a:gd name="adj2" fmla="val -7732"/>
              <a:gd name="adj3" fmla="val 18750"/>
              <a:gd name="adj4" fmla="val -16667"/>
              <a:gd name="adj5" fmla="val -1105"/>
              <a:gd name="adj6" fmla="val -4787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Para cubrir costos durante los 2 primeros meses.</a:t>
            </a:r>
            <a:endParaRPr lang="es-EC" dirty="0">
              <a:solidFill>
                <a:schemeClr val="tx1"/>
              </a:solidFill>
            </a:endParaRPr>
          </a:p>
        </p:txBody>
      </p:sp>
      <p:sp>
        <p:nvSpPr>
          <p:cNvPr id="15" name="Rectangle 12"/>
          <p:cNvSpPr>
            <a:spLocks noChangeArrowheads="1"/>
          </p:cNvSpPr>
          <p:nvPr/>
        </p:nvSpPr>
        <p:spPr bwMode="auto">
          <a:xfrm>
            <a:off x="539028" y="3597900"/>
            <a:ext cx="9793041" cy="428432"/>
          </a:xfrm>
          <a:prstGeom prst="rect">
            <a:avLst/>
          </a:prstGeom>
          <a:noFill/>
          <a:ln w="9525">
            <a:noFill/>
            <a:miter lim="800000"/>
            <a:headEnd/>
            <a:tailEnd/>
          </a:ln>
          <a:effectLst/>
        </p:spPr>
        <p:txBody>
          <a:bodyPr/>
          <a:lstStyle/>
          <a:p>
            <a:pPr algn="just">
              <a:spcBef>
                <a:spcPct val="20000"/>
              </a:spcBef>
            </a:pPr>
            <a:r>
              <a:rPr lang="es-EC" sz="2000" dirty="0" smtClean="0">
                <a:solidFill>
                  <a:schemeClr val="bg1"/>
                </a:solidFill>
                <a:latin typeface="Arial" panose="020B0604020202020204" pitchFamily="34" charset="0"/>
                <a:cs typeface="Arial" panose="020B0604020202020204" pitchFamily="34" charset="0"/>
              </a:rPr>
              <a:t>Escenario 2</a:t>
            </a:r>
          </a:p>
          <a:p>
            <a:pPr marL="342900" indent="-342900" algn="just">
              <a:spcBef>
                <a:spcPct val="20000"/>
              </a:spcBef>
              <a:buFontTx/>
              <a:buChar char="-"/>
            </a:pPr>
            <a:endParaRPr lang="es-EC" sz="2000" dirty="0" smtClean="0">
              <a:solidFill>
                <a:schemeClr val="bg1"/>
              </a:solidFill>
              <a:latin typeface="Arial" panose="020B0604020202020204" pitchFamily="34" charset="0"/>
              <a:cs typeface="Arial" panose="020B0604020202020204" pitchFamily="34" charset="0"/>
            </a:endParaRPr>
          </a:p>
          <a:p>
            <a:pPr marL="342900" indent="-342900" algn="just">
              <a:spcBef>
                <a:spcPct val="20000"/>
              </a:spcBef>
              <a:buFontTx/>
              <a:buChar char="-"/>
            </a:pPr>
            <a:endParaRPr lang="es-EC" sz="2000" dirty="0" smtClean="0">
              <a:solidFill>
                <a:schemeClr val="bg1"/>
              </a:solidFill>
              <a:latin typeface="Arial" panose="020B0604020202020204" pitchFamily="34" charset="0"/>
              <a:cs typeface="Arial" panose="020B0604020202020204" pitchFamily="34" charset="0"/>
            </a:endParaRPr>
          </a:p>
          <a:p>
            <a:pPr marL="342900" indent="-342900" algn="just">
              <a:spcBef>
                <a:spcPct val="20000"/>
              </a:spcBef>
              <a:buFontTx/>
              <a:buChar char="-"/>
            </a:pPr>
            <a:endParaRPr lang="es-EC" sz="2000" dirty="0">
              <a:solidFill>
                <a:schemeClr val="bg1"/>
              </a:solidFill>
              <a:latin typeface="Arial" panose="020B0604020202020204" pitchFamily="34" charset="0"/>
              <a:cs typeface="Arial" panose="020B0604020202020204" pitchFamily="34" charset="0"/>
            </a:endParaRPr>
          </a:p>
        </p:txBody>
      </p:sp>
      <p:graphicFrame>
        <p:nvGraphicFramePr>
          <p:cNvPr id="16" name="Tabla 15"/>
          <p:cNvGraphicFramePr>
            <a:graphicFrameLocks noGrp="1"/>
          </p:cNvGraphicFramePr>
          <p:nvPr>
            <p:extLst>
              <p:ext uri="{D42A27DB-BD31-4B8C-83A1-F6EECF244321}">
                <p14:modId xmlns:p14="http://schemas.microsoft.com/office/powerpoint/2010/main" val="2901648051"/>
              </p:ext>
            </p:extLst>
          </p:nvPr>
        </p:nvGraphicFramePr>
        <p:xfrm>
          <a:off x="656517" y="4195232"/>
          <a:ext cx="6343890" cy="1909412"/>
        </p:xfrm>
        <a:graphic>
          <a:graphicData uri="http://schemas.openxmlformats.org/drawingml/2006/table">
            <a:tbl>
              <a:tblPr firstRow="1" firstCol="1" bandRow="1">
                <a:tableStyleId>{5C22544A-7EE6-4342-B048-85BDC9FD1C3A}</a:tableStyleId>
              </a:tblPr>
              <a:tblGrid>
                <a:gridCol w="4340664"/>
                <a:gridCol w="2003226"/>
              </a:tblGrid>
              <a:tr h="477353">
                <a:tc>
                  <a:txBody>
                    <a:bodyPr/>
                    <a:lstStyle/>
                    <a:p>
                      <a:pPr>
                        <a:lnSpc>
                          <a:spcPct val="150000"/>
                        </a:lnSpc>
                        <a:spcAft>
                          <a:spcPts val="0"/>
                        </a:spcAft>
                      </a:pPr>
                      <a:r>
                        <a:rPr lang="es-EC" sz="1600" dirty="0">
                          <a:effectLst/>
                        </a:rPr>
                        <a:t>Inversión inicial</a:t>
                      </a:r>
                      <a:endParaRPr lang="es-EC"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a:effectLst/>
                        </a:rPr>
                        <a:t> </a:t>
                      </a:r>
                      <a:r>
                        <a:rPr lang="es-EC" sz="1600" dirty="0">
                          <a:solidFill>
                            <a:schemeClr val="tx1"/>
                          </a:solidFill>
                          <a:effectLst/>
                        </a:rPr>
                        <a:t>$                51.740,84</a:t>
                      </a:r>
                      <a:endParaRPr lang="es-EC"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477353">
                <a:tc>
                  <a:txBody>
                    <a:bodyPr/>
                    <a:lstStyle/>
                    <a:p>
                      <a:pPr>
                        <a:lnSpc>
                          <a:spcPct val="150000"/>
                        </a:lnSpc>
                        <a:spcAft>
                          <a:spcPts val="0"/>
                        </a:spcAft>
                      </a:pPr>
                      <a:r>
                        <a:rPr lang="es-EC" sz="1600" dirty="0">
                          <a:effectLst/>
                        </a:rPr>
                        <a:t>Total activos fijos</a:t>
                      </a:r>
                      <a:endParaRPr lang="es-EC"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rPr>
                        <a:t> $                29.266,37 </a:t>
                      </a:r>
                      <a:endParaRPr lang="es-EC" sz="1600">
                        <a:effectLst/>
                        <a:latin typeface="Times New Roman" panose="02020603050405020304" pitchFamily="18" charset="0"/>
                        <a:ea typeface="Times New Roman" panose="02020603050405020304" pitchFamily="18" charset="0"/>
                      </a:endParaRPr>
                    </a:p>
                  </a:txBody>
                  <a:tcPr marL="44450" marR="44450" marT="0" marB="0" anchor="ctr"/>
                </a:tc>
              </a:tr>
              <a:tr h="477353">
                <a:tc>
                  <a:txBody>
                    <a:bodyPr/>
                    <a:lstStyle/>
                    <a:p>
                      <a:pPr>
                        <a:lnSpc>
                          <a:spcPct val="150000"/>
                        </a:lnSpc>
                        <a:spcAft>
                          <a:spcPts val="0"/>
                        </a:spcAft>
                      </a:pPr>
                      <a:r>
                        <a:rPr lang="es-EC" sz="1600" dirty="0">
                          <a:effectLst/>
                        </a:rPr>
                        <a:t>Total gastos pre operativos</a:t>
                      </a:r>
                      <a:endParaRPr lang="es-EC"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rPr>
                        <a:t> $                  5.794,39 </a:t>
                      </a:r>
                      <a:endParaRPr lang="es-EC" sz="1600">
                        <a:effectLst/>
                        <a:latin typeface="Times New Roman" panose="02020603050405020304" pitchFamily="18" charset="0"/>
                        <a:ea typeface="Times New Roman" panose="02020603050405020304" pitchFamily="18" charset="0"/>
                      </a:endParaRPr>
                    </a:p>
                  </a:txBody>
                  <a:tcPr marL="44450" marR="44450" marT="0" marB="0" anchor="ctr"/>
                </a:tc>
              </a:tr>
              <a:tr h="477353">
                <a:tc>
                  <a:txBody>
                    <a:bodyPr/>
                    <a:lstStyle/>
                    <a:p>
                      <a:pPr>
                        <a:lnSpc>
                          <a:spcPct val="150000"/>
                        </a:lnSpc>
                        <a:spcAft>
                          <a:spcPts val="0"/>
                        </a:spcAft>
                      </a:pPr>
                      <a:r>
                        <a:rPr lang="es-EC" sz="1600" dirty="0">
                          <a:effectLst/>
                        </a:rPr>
                        <a:t>Total capital de trabajo</a:t>
                      </a:r>
                      <a:endParaRPr lang="es-EC"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a:effectLst/>
                        </a:rPr>
                        <a:t> $                  16.680,09 </a:t>
                      </a:r>
                      <a:endParaRPr lang="es-EC" sz="16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17" name="Llamada con línea 2 (borde y barra de énfasis) 16"/>
          <p:cNvSpPr/>
          <p:nvPr/>
        </p:nvSpPr>
        <p:spPr>
          <a:xfrm>
            <a:off x="8295439" y="5792952"/>
            <a:ext cx="2775178" cy="607848"/>
          </a:xfrm>
          <a:prstGeom prst="accentBorderCallout2">
            <a:avLst>
              <a:gd name="adj1" fmla="val 56618"/>
              <a:gd name="adj2" fmla="val -7732"/>
              <a:gd name="adj3" fmla="val 18750"/>
              <a:gd name="adj4" fmla="val -16667"/>
              <a:gd name="adj5" fmla="val -1105"/>
              <a:gd name="adj6" fmla="val -4787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Se considera el arriendo del local.</a:t>
            </a:r>
            <a:endParaRPr lang="es-EC" dirty="0">
              <a:solidFill>
                <a:schemeClr val="tx1"/>
              </a:solidFill>
            </a:endParaRPr>
          </a:p>
        </p:txBody>
      </p:sp>
      <p:sp>
        <p:nvSpPr>
          <p:cNvPr id="18" name="Llamada con línea 2 (borde y barra de énfasis) 17"/>
          <p:cNvSpPr/>
          <p:nvPr/>
        </p:nvSpPr>
        <p:spPr>
          <a:xfrm>
            <a:off x="8295439" y="4471224"/>
            <a:ext cx="2775178" cy="933514"/>
          </a:xfrm>
          <a:prstGeom prst="accentBorderCallout2">
            <a:avLst>
              <a:gd name="adj1" fmla="val 56618"/>
              <a:gd name="adj2" fmla="val -7732"/>
              <a:gd name="adj3" fmla="val 18750"/>
              <a:gd name="adj4" fmla="val -16667"/>
              <a:gd name="adj5" fmla="val 49451"/>
              <a:gd name="adj6" fmla="val -5052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Costo de equipamiento determinado en el estudio técnico</a:t>
            </a:r>
            <a:endParaRPr lang="es-EC" dirty="0">
              <a:solidFill>
                <a:schemeClr val="tx1"/>
              </a:solidFill>
            </a:endParaRPr>
          </a:p>
        </p:txBody>
      </p:sp>
    </p:spTree>
    <p:extLst>
      <p:ext uri="{BB962C8B-B14F-4D97-AF65-F5344CB8AC3E}">
        <p14:creationId xmlns:p14="http://schemas.microsoft.com/office/powerpoint/2010/main" val="370853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animBg="1"/>
      <p:bldP spid="14" grpId="0" animBg="1"/>
      <p:bldP spid="15" grpId="0"/>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39029" y="802941"/>
            <a:ext cx="9793041" cy="1784577"/>
          </a:xfrm>
          <a:prstGeom prst="rect">
            <a:avLst/>
          </a:prstGeom>
          <a:noFill/>
          <a:ln w="9525">
            <a:noFill/>
            <a:miter lim="800000"/>
            <a:headEnd/>
            <a:tailEnd/>
          </a:ln>
          <a:effectLst/>
        </p:spPr>
        <p:txBody>
          <a:bodyPr/>
          <a:lstStyle/>
          <a:p>
            <a:pPr algn="just">
              <a:spcBef>
                <a:spcPct val="20000"/>
              </a:spcBef>
            </a:pPr>
            <a:r>
              <a:rPr lang="es-EC" sz="2000" i="1" dirty="0" smtClean="0">
                <a:solidFill>
                  <a:srgbClr val="FFFF00"/>
                </a:solidFill>
                <a:latin typeface="Arial" panose="020B0604020202020204" pitchFamily="34" charset="0"/>
                <a:cs typeface="Arial" panose="020B0604020202020204" pitchFamily="34" charset="0"/>
              </a:rPr>
              <a:t>Calculo </a:t>
            </a:r>
            <a:r>
              <a:rPr lang="es-EC" sz="2000" i="1" dirty="0">
                <a:solidFill>
                  <a:srgbClr val="FFFF00"/>
                </a:solidFill>
                <a:latin typeface="Arial" panose="020B0604020202020204" pitchFamily="34" charset="0"/>
                <a:cs typeface="Arial" panose="020B0604020202020204" pitchFamily="34" charset="0"/>
              </a:rPr>
              <a:t>de la tasa de descuento</a:t>
            </a:r>
            <a:r>
              <a:rPr lang="es-EC" sz="2000" dirty="0">
                <a:solidFill>
                  <a:schemeClr val="bg1"/>
                </a:solidFill>
                <a:latin typeface="Arial" panose="020B0604020202020204" pitchFamily="34" charset="0"/>
                <a:cs typeface="Arial" panose="020B0604020202020204" pitchFamily="34" charset="0"/>
              </a:rPr>
              <a:t>. Esta tasa también llamada “costo promedio ponderado del capital” representa una medida de la rentabilidad mínima que se exigirá al proyecto de acuerdo a su </a:t>
            </a:r>
            <a:r>
              <a:rPr lang="es-EC" sz="2000" dirty="0" smtClean="0">
                <a:solidFill>
                  <a:schemeClr val="bg1"/>
                </a:solidFill>
                <a:latin typeface="Arial" panose="020B0604020202020204" pitchFamily="34" charset="0"/>
                <a:cs typeface="Arial" panose="020B0604020202020204" pitchFamily="34" charset="0"/>
              </a:rPr>
              <a:t>riesgo</a:t>
            </a:r>
          </a:p>
          <a:p>
            <a:pPr algn="just">
              <a:spcBef>
                <a:spcPct val="20000"/>
              </a:spcBef>
            </a:pPr>
            <a:endParaRPr lang="es-EC" sz="2000" dirty="0">
              <a:solidFill>
                <a:schemeClr val="bg1"/>
              </a:solidFill>
              <a:latin typeface="Arial" panose="020B0604020202020204" pitchFamily="34" charset="0"/>
              <a:cs typeface="Arial" panose="020B0604020202020204" pitchFamily="34" charset="0"/>
            </a:endParaRPr>
          </a:p>
          <a:p>
            <a:pPr algn="just">
              <a:spcBef>
                <a:spcPct val="20000"/>
              </a:spcBef>
            </a:pPr>
            <a:endParaRPr lang="es-EC" sz="2000" dirty="0" smtClean="0">
              <a:solidFill>
                <a:schemeClr val="bg1"/>
              </a:solidFill>
              <a:latin typeface="Arial" panose="020B0604020202020204" pitchFamily="34" charset="0"/>
              <a:cs typeface="Arial" panose="020B0604020202020204" pitchFamily="34" charset="0"/>
            </a:endParaRPr>
          </a:p>
          <a:p>
            <a:pPr algn="just">
              <a:spcBef>
                <a:spcPct val="20000"/>
              </a:spcBef>
            </a:pPr>
            <a:endParaRPr lang="es-EC" sz="2000" dirty="0">
              <a:solidFill>
                <a:schemeClr val="bg1"/>
              </a:solidFill>
              <a:latin typeface="Arial" panose="020B0604020202020204" pitchFamily="34" charset="0"/>
              <a:cs typeface="Arial" panose="020B0604020202020204" pitchFamily="34" charset="0"/>
            </a:endParaRPr>
          </a:p>
          <a:p>
            <a:pPr algn="just">
              <a:spcBef>
                <a:spcPct val="20000"/>
              </a:spcBef>
            </a:pPr>
            <a:r>
              <a:rPr lang="es-EC" sz="2000" dirty="0" smtClean="0">
                <a:solidFill>
                  <a:schemeClr val="bg1"/>
                </a:solidFill>
                <a:latin typeface="Arial" panose="020B0604020202020204" pitchFamily="34" charset="0"/>
                <a:cs typeface="Arial" panose="020B0604020202020204" pitchFamily="34" charset="0"/>
              </a:rPr>
              <a:t>Dónde</a:t>
            </a:r>
            <a:r>
              <a:rPr lang="es-EC" sz="2000" dirty="0">
                <a:solidFill>
                  <a:schemeClr val="bg1"/>
                </a:solidFill>
                <a:latin typeface="Arial" panose="020B0604020202020204" pitchFamily="34" charset="0"/>
                <a:cs typeface="Arial" panose="020B0604020202020204" pitchFamily="34" charset="0"/>
              </a:rPr>
              <a:t>:</a:t>
            </a:r>
          </a:p>
          <a:p>
            <a:pPr algn="just">
              <a:spcBef>
                <a:spcPct val="20000"/>
              </a:spcBef>
            </a:pPr>
            <a:r>
              <a:rPr lang="es-EC" sz="2000" dirty="0">
                <a:solidFill>
                  <a:schemeClr val="bg1"/>
                </a:solidFill>
                <a:latin typeface="Arial" panose="020B0604020202020204" pitchFamily="34" charset="0"/>
                <a:cs typeface="Arial" panose="020B0604020202020204" pitchFamily="34" charset="0"/>
              </a:rPr>
              <a:t>Kc = 11,79%; Tasa del costo de financiamiento</a:t>
            </a:r>
          </a:p>
          <a:p>
            <a:pPr algn="just">
              <a:spcBef>
                <a:spcPct val="20000"/>
              </a:spcBef>
            </a:pPr>
            <a:r>
              <a:rPr lang="es-EC" sz="2000" dirty="0">
                <a:solidFill>
                  <a:schemeClr val="bg1"/>
                </a:solidFill>
                <a:latin typeface="Arial" panose="020B0604020202020204" pitchFamily="34" charset="0"/>
                <a:cs typeface="Arial" panose="020B0604020202020204" pitchFamily="34" charset="0"/>
              </a:rPr>
              <a:t>T = 33,7%; Tasa de impuestos</a:t>
            </a:r>
          </a:p>
          <a:p>
            <a:pPr algn="just">
              <a:spcBef>
                <a:spcPct val="20000"/>
              </a:spcBef>
            </a:pPr>
            <a:r>
              <a:rPr lang="es-EC" sz="2000" dirty="0">
                <a:solidFill>
                  <a:schemeClr val="bg1"/>
                </a:solidFill>
                <a:latin typeface="Arial" panose="020B0604020202020204" pitchFamily="34" charset="0"/>
                <a:cs typeface="Arial" panose="020B0604020202020204" pitchFamily="34" charset="0"/>
              </a:rPr>
              <a:t>D = 70%; Porcentaje de la inversión financiada por deuda</a:t>
            </a:r>
          </a:p>
          <a:p>
            <a:pPr algn="just">
              <a:spcBef>
                <a:spcPct val="20000"/>
              </a:spcBef>
            </a:pPr>
            <a:r>
              <a:rPr lang="es-EC" sz="2000" dirty="0" err="1">
                <a:solidFill>
                  <a:schemeClr val="bg1"/>
                </a:solidFill>
                <a:latin typeface="Arial" panose="020B0604020202020204" pitchFamily="34" charset="0"/>
                <a:cs typeface="Arial" panose="020B0604020202020204" pitchFamily="34" charset="0"/>
              </a:rPr>
              <a:t>Ke</a:t>
            </a:r>
            <a:r>
              <a:rPr lang="es-EC" sz="2000" dirty="0">
                <a:solidFill>
                  <a:schemeClr val="bg1"/>
                </a:solidFill>
                <a:latin typeface="Arial" panose="020B0604020202020204" pitchFamily="34" charset="0"/>
                <a:cs typeface="Arial" panose="020B0604020202020204" pitchFamily="34" charset="0"/>
              </a:rPr>
              <a:t> = 14,85%; Tasa de rentabilidad esperada por el inversionista</a:t>
            </a:r>
          </a:p>
          <a:p>
            <a:pPr algn="just">
              <a:spcBef>
                <a:spcPct val="20000"/>
              </a:spcBef>
            </a:pPr>
            <a:r>
              <a:rPr lang="es-EC" sz="2000" dirty="0">
                <a:solidFill>
                  <a:schemeClr val="bg1"/>
                </a:solidFill>
                <a:latin typeface="Arial" panose="020B0604020202020204" pitchFamily="34" charset="0"/>
                <a:cs typeface="Arial" panose="020B0604020202020204" pitchFamily="34" charset="0"/>
              </a:rPr>
              <a:t>CP = 30%; Porcentaje de la inversión financiada por capital propio</a:t>
            </a:r>
          </a:p>
          <a:p>
            <a:pPr algn="just">
              <a:spcBef>
                <a:spcPct val="20000"/>
              </a:spcBef>
            </a:pPr>
            <a:endParaRPr lang="es-EC" sz="2000" dirty="0">
              <a:solidFill>
                <a:schemeClr val="bg1"/>
              </a:solidFill>
              <a:latin typeface="Arial" panose="020B0604020202020204" pitchFamily="34" charset="0"/>
              <a:cs typeface="Arial" panose="020B0604020202020204" pitchFamily="34" charset="0"/>
            </a:endParaRPr>
          </a:p>
        </p:txBody>
      </p:sp>
      <p:sp>
        <p:nvSpPr>
          <p:cNvPr id="3" name="Título 2"/>
          <p:cNvSpPr>
            <a:spLocks noGrp="1"/>
          </p:cNvSpPr>
          <p:nvPr>
            <p:ph type="ctrTitle"/>
          </p:nvPr>
        </p:nvSpPr>
        <p:spPr>
          <a:xfrm rot="10800000" flipV="1">
            <a:off x="539029" y="148979"/>
            <a:ext cx="9144000" cy="653961"/>
          </a:xfrm>
        </p:spPr>
        <p:txBody>
          <a:bodyPr>
            <a:normAutofit/>
          </a:bodyPr>
          <a:lstStyle/>
          <a:p>
            <a:pPr algn="l"/>
            <a:r>
              <a:rPr lang="es-MX" sz="2400" b="1" dirty="0" smtClean="0">
                <a:solidFill>
                  <a:srgbClr val="FFFF00"/>
                </a:solidFill>
                <a:effectLst>
                  <a:outerShdw blurRad="38100" dist="38100" dir="2700000" algn="tl">
                    <a:srgbClr val="000000"/>
                  </a:outerShdw>
                </a:effectLst>
                <a:latin typeface="Arial" charset="0"/>
              </a:rPr>
              <a:t>Flujo de efectivo proyectado</a:t>
            </a:r>
            <a:endParaRPr lang="es-EC" sz="2400" dirty="0"/>
          </a:p>
        </p:txBody>
      </p:sp>
      <p:pic>
        <p:nvPicPr>
          <p:cNvPr id="2" name="Imagen 1"/>
          <p:cNvPicPr>
            <a:picLocks noChangeAspect="1"/>
          </p:cNvPicPr>
          <p:nvPr/>
        </p:nvPicPr>
        <p:blipFill rotWithShape="1">
          <a:blip r:embed="rId3"/>
          <a:srcRect l="19709" t="-6999" r="22030" b="14840"/>
          <a:stretch/>
        </p:blipFill>
        <p:spPr>
          <a:xfrm>
            <a:off x="1620556" y="2071831"/>
            <a:ext cx="6167635" cy="515687"/>
          </a:xfrm>
          <a:prstGeom prst="rect">
            <a:avLst/>
          </a:prstGeom>
          <a:solidFill>
            <a:schemeClr val="bg1"/>
          </a:solidFill>
        </p:spPr>
      </p:pic>
      <p:sp>
        <p:nvSpPr>
          <p:cNvPr id="4" name="Llamada con línea 1 3"/>
          <p:cNvSpPr/>
          <p:nvPr/>
        </p:nvSpPr>
        <p:spPr>
          <a:xfrm>
            <a:off x="8303823" y="1814050"/>
            <a:ext cx="2993441" cy="2625213"/>
          </a:xfrm>
          <a:prstGeom prst="borderCallout1">
            <a:avLst>
              <a:gd name="adj1" fmla="val 51334"/>
              <a:gd name="adj2" fmla="val 1826"/>
              <a:gd name="adj3" fmla="val 106320"/>
              <a:gd name="adj4" fmla="val -2028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smtClean="0">
                <a:solidFill>
                  <a:schemeClr val="tx1"/>
                </a:solidFill>
              </a:rPr>
              <a:t>Determinada en base al modelo de los precios del capital (CAMP), </a:t>
            </a:r>
            <a:r>
              <a:rPr lang="el-GR" b="1" dirty="0" smtClean="0">
                <a:solidFill>
                  <a:schemeClr val="tx1"/>
                </a:solidFill>
              </a:rPr>
              <a:t>β</a:t>
            </a:r>
            <a:r>
              <a:rPr lang="es-EC" b="1" dirty="0" smtClean="0">
                <a:solidFill>
                  <a:schemeClr val="tx1"/>
                </a:solidFill>
              </a:rPr>
              <a:t> =1, </a:t>
            </a:r>
            <a:r>
              <a:rPr lang="es-EC" b="1" dirty="0" err="1" smtClean="0">
                <a:solidFill>
                  <a:schemeClr val="tx1"/>
                </a:solidFill>
              </a:rPr>
              <a:t>Ke</a:t>
            </a:r>
            <a:r>
              <a:rPr lang="es-EC" b="1" dirty="0" smtClean="0">
                <a:solidFill>
                  <a:schemeClr val="tx1"/>
                </a:solidFill>
              </a:rPr>
              <a:t>= tasa de rentabilidad del mercado (Superintendencia de Compañías sector restaurantes, Anexo T)</a:t>
            </a:r>
            <a:endParaRPr lang="es-EC" b="1" dirty="0">
              <a:solidFill>
                <a:schemeClr val="tx1"/>
              </a:solidFill>
            </a:endParaRPr>
          </a:p>
        </p:txBody>
      </p:sp>
      <p:pic>
        <p:nvPicPr>
          <p:cNvPr id="5" name="Imagen 4"/>
          <p:cNvPicPr>
            <a:picLocks noChangeAspect="1"/>
          </p:cNvPicPr>
          <p:nvPr/>
        </p:nvPicPr>
        <p:blipFill rotWithShape="1">
          <a:blip r:embed="rId4"/>
          <a:srcRect l="32555" t="-14969" r="34137" b="-319"/>
          <a:stretch/>
        </p:blipFill>
        <p:spPr>
          <a:xfrm>
            <a:off x="3414965" y="5404738"/>
            <a:ext cx="3502030" cy="642101"/>
          </a:xfrm>
          <a:prstGeom prst="rect">
            <a:avLst/>
          </a:prstGeom>
          <a:solidFill>
            <a:schemeClr val="bg1"/>
          </a:solidFill>
        </p:spPr>
      </p:pic>
    </p:spTree>
    <p:extLst>
      <p:ext uri="{BB962C8B-B14F-4D97-AF65-F5344CB8AC3E}">
        <p14:creationId xmlns:p14="http://schemas.microsoft.com/office/powerpoint/2010/main" val="143680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down)">
                                      <p:cBhvr>
                                        <p:cTn id="22" dur="500"/>
                                        <p:tgtEl>
                                          <p:spTgt spid="12">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Effect transition="in" filter="wipe(down)">
                                      <p:cBhvr>
                                        <p:cTn id="25" dur="500"/>
                                        <p:tgtEl>
                                          <p:spTgt spid="1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xEl>
                                              <p:pRg st="6" end="6"/>
                                            </p:txEl>
                                          </p:spTgt>
                                        </p:tgtEl>
                                        <p:attrNameLst>
                                          <p:attrName>style.visibility</p:attrName>
                                        </p:attrNameLst>
                                      </p:cBhvr>
                                      <p:to>
                                        <p:strVal val="visible"/>
                                      </p:to>
                                    </p:set>
                                    <p:animEffect transition="in" filter="wipe(down)">
                                      <p:cBhvr>
                                        <p:cTn id="30" dur="500"/>
                                        <p:tgtEl>
                                          <p:spTgt spid="1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wipe(down)">
                                      <p:cBhvr>
                                        <p:cTn id="35" dur="500"/>
                                        <p:tgtEl>
                                          <p:spTgt spid="12">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2">
                                            <p:txEl>
                                              <p:pRg st="8" end="8"/>
                                            </p:txEl>
                                          </p:spTgt>
                                        </p:tgtEl>
                                        <p:attrNameLst>
                                          <p:attrName>style.visibility</p:attrName>
                                        </p:attrNameLst>
                                      </p:cBhvr>
                                      <p:to>
                                        <p:strVal val="visible"/>
                                      </p:to>
                                    </p:set>
                                    <p:animEffect transition="in" filter="wipe(down)">
                                      <p:cBhvr>
                                        <p:cTn id="40" dur="500"/>
                                        <p:tgtEl>
                                          <p:spTgt spid="12">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2">
                                            <p:txEl>
                                              <p:pRg st="9" end="9"/>
                                            </p:txEl>
                                          </p:spTgt>
                                        </p:tgtEl>
                                        <p:attrNameLst>
                                          <p:attrName>style.visibility</p:attrName>
                                        </p:attrNameLst>
                                      </p:cBhvr>
                                      <p:to>
                                        <p:strVal val="visible"/>
                                      </p:to>
                                    </p:set>
                                    <p:animEffect transition="in" filter="wipe(down)">
                                      <p:cBhvr>
                                        <p:cTn id="50" dur="500"/>
                                        <p:tgtEl>
                                          <p:spTgt spid="12">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39029" y="802941"/>
            <a:ext cx="9793041" cy="1784577"/>
          </a:xfrm>
          <a:prstGeom prst="rect">
            <a:avLst/>
          </a:prstGeom>
          <a:noFill/>
          <a:ln w="9525">
            <a:noFill/>
            <a:miter lim="800000"/>
            <a:headEnd/>
            <a:tailEnd/>
          </a:ln>
          <a:effectLst/>
        </p:spPr>
        <p:txBody>
          <a:bodyPr/>
          <a:lstStyle/>
          <a:p>
            <a:pPr algn="just">
              <a:spcBef>
                <a:spcPct val="20000"/>
              </a:spcBef>
            </a:pPr>
            <a:r>
              <a:rPr lang="es-EC" sz="2000" b="1" i="1" dirty="0">
                <a:solidFill>
                  <a:srgbClr val="FFFF00"/>
                </a:solidFill>
                <a:latin typeface="Arial" panose="020B0604020202020204" pitchFamily="34" charset="0"/>
                <a:cs typeface="Arial" panose="020B0604020202020204" pitchFamily="34" charset="0"/>
              </a:rPr>
              <a:t>Resultados:</a:t>
            </a:r>
          </a:p>
          <a:p>
            <a:pPr marL="342900" indent="-342900" algn="just">
              <a:spcBef>
                <a:spcPct val="20000"/>
              </a:spcBef>
              <a:buFont typeface="Arial" panose="020B0604020202020204" pitchFamily="34" charset="0"/>
              <a:buChar char="•"/>
            </a:pPr>
            <a:r>
              <a:rPr lang="es-EC" sz="2000" dirty="0" smtClean="0">
                <a:solidFill>
                  <a:schemeClr val="bg1"/>
                </a:solidFill>
                <a:latin typeface="Arial" panose="020B0604020202020204" pitchFamily="34" charset="0"/>
                <a:cs typeface="Arial" panose="020B0604020202020204" pitchFamily="34" charset="0"/>
              </a:rPr>
              <a:t>El </a:t>
            </a:r>
            <a:r>
              <a:rPr lang="es-EC" sz="2000" dirty="0">
                <a:solidFill>
                  <a:schemeClr val="bg1"/>
                </a:solidFill>
                <a:latin typeface="Arial" panose="020B0604020202020204" pitchFamily="34" charset="0"/>
                <a:cs typeface="Arial" panose="020B0604020202020204" pitchFamily="34" charset="0"/>
              </a:rPr>
              <a:t>valor presente neto de los flujos de efectivo respectivos es de USD.                    29.342,70 y el TIR de la Inversión es de 14,82%.</a:t>
            </a:r>
          </a:p>
          <a:p>
            <a:pPr marL="342900" indent="-342900" algn="just">
              <a:spcBef>
                <a:spcPct val="20000"/>
              </a:spcBef>
              <a:buFont typeface="Arial" panose="020B0604020202020204" pitchFamily="34" charset="0"/>
              <a:buChar char="•"/>
            </a:pPr>
            <a:r>
              <a:rPr lang="es-EC" sz="2000" dirty="0" smtClean="0">
                <a:solidFill>
                  <a:schemeClr val="bg1"/>
                </a:solidFill>
                <a:latin typeface="Arial" panose="020B0604020202020204" pitchFamily="34" charset="0"/>
                <a:cs typeface="Arial" panose="020B0604020202020204" pitchFamily="34" charset="0"/>
              </a:rPr>
              <a:t>El </a:t>
            </a:r>
            <a:r>
              <a:rPr lang="es-EC" sz="2000" dirty="0">
                <a:solidFill>
                  <a:schemeClr val="bg1"/>
                </a:solidFill>
                <a:latin typeface="Arial" panose="020B0604020202020204" pitchFamily="34" charset="0"/>
                <a:cs typeface="Arial" panose="020B0604020202020204" pitchFamily="34" charset="0"/>
              </a:rPr>
              <a:t>período de recuperación de la inversión, tomando en cuenta el valor del dinero en el tiempo, es de 4 años con 9 meses</a:t>
            </a:r>
            <a:r>
              <a:rPr lang="es-EC" sz="2000" i="1" dirty="0" smtClean="0">
                <a:solidFill>
                  <a:srgbClr val="FFFF00"/>
                </a:solidFill>
                <a:latin typeface="Arial" panose="020B0604020202020204" pitchFamily="34" charset="0"/>
                <a:cs typeface="Arial" panose="020B0604020202020204" pitchFamily="34" charset="0"/>
              </a:rPr>
              <a:t>. </a:t>
            </a:r>
            <a:r>
              <a:rPr lang="es-EC" sz="2000" dirty="0" smtClean="0">
                <a:solidFill>
                  <a:schemeClr val="bg1"/>
                </a:solidFill>
                <a:latin typeface="Arial" panose="020B0604020202020204" pitchFamily="34" charset="0"/>
                <a:cs typeface="Arial" panose="020B0604020202020204" pitchFamily="34" charset="0"/>
                <a:hlinkClick r:id="rId3" action="ppaction://hlinksldjump"/>
              </a:rPr>
              <a:t>(Ver cuadro)</a:t>
            </a:r>
            <a:endParaRPr lang="es-EC" sz="2000" i="1" dirty="0">
              <a:solidFill>
                <a:schemeClr val="bg1"/>
              </a:solidFill>
              <a:latin typeface="Arial" panose="020B0604020202020204" pitchFamily="34" charset="0"/>
              <a:cs typeface="Arial" panose="020B0604020202020204" pitchFamily="34" charset="0"/>
            </a:endParaRPr>
          </a:p>
          <a:p>
            <a:pPr algn="just">
              <a:spcBef>
                <a:spcPct val="20000"/>
              </a:spcBef>
            </a:pPr>
            <a:endParaRPr lang="es-EC" sz="2000" dirty="0">
              <a:solidFill>
                <a:schemeClr val="bg1"/>
              </a:solidFill>
              <a:latin typeface="Arial" panose="020B0604020202020204" pitchFamily="34" charset="0"/>
              <a:cs typeface="Arial" panose="020B0604020202020204" pitchFamily="34" charset="0"/>
            </a:endParaRPr>
          </a:p>
        </p:txBody>
      </p:sp>
      <p:sp>
        <p:nvSpPr>
          <p:cNvPr id="3" name="Título 2"/>
          <p:cNvSpPr>
            <a:spLocks noGrp="1"/>
          </p:cNvSpPr>
          <p:nvPr>
            <p:ph type="ctrTitle"/>
          </p:nvPr>
        </p:nvSpPr>
        <p:spPr>
          <a:xfrm rot="10800000" flipV="1">
            <a:off x="539029" y="148979"/>
            <a:ext cx="9144000" cy="653961"/>
          </a:xfrm>
        </p:spPr>
        <p:txBody>
          <a:bodyPr>
            <a:normAutofit/>
          </a:bodyPr>
          <a:lstStyle/>
          <a:p>
            <a:pPr algn="l"/>
            <a:r>
              <a:rPr lang="es-MX" sz="2400" b="1" dirty="0" smtClean="0">
                <a:solidFill>
                  <a:srgbClr val="FFFF00"/>
                </a:solidFill>
                <a:effectLst>
                  <a:outerShdw blurRad="38100" dist="38100" dir="2700000" algn="tl">
                    <a:srgbClr val="000000"/>
                  </a:outerShdw>
                </a:effectLst>
                <a:latin typeface="Arial" charset="0"/>
              </a:rPr>
              <a:t>Flujo de efectivo proyectado escenario 1.</a:t>
            </a:r>
            <a:endParaRPr lang="es-EC" sz="2400" dirty="0"/>
          </a:p>
        </p:txBody>
      </p:sp>
      <p:sp>
        <p:nvSpPr>
          <p:cNvPr id="14" name="Título 2"/>
          <p:cNvSpPr txBox="1">
            <a:spLocks/>
          </p:cNvSpPr>
          <p:nvPr/>
        </p:nvSpPr>
        <p:spPr>
          <a:xfrm rot="10800000" flipV="1">
            <a:off x="562385" y="2932851"/>
            <a:ext cx="9144000" cy="6539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2400" b="1" dirty="0" smtClean="0">
                <a:solidFill>
                  <a:srgbClr val="FFFF00"/>
                </a:solidFill>
                <a:effectLst>
                  <a:outerShdw blurRad="38100" dist="38100" dir="2700000" algn="tl">
                    <a:srgbClr val="000000"/>
                  </a:outerShdw>
                </a:effectLst>
                <a:latin typeface="Arial" charset="0"/>
              </a:rPr>
              <a:t>Flujo de efectivo proyectado escenario 2.</a:t>
            </a:r>
            <a:endParaRPr lang="es-EC" sz="2400" dirty="0"/>
          </a:p>
        </p:txBody>
      </p:sp>
      <p:sp>
        <p:nvSpPr>
          <p:cNvPr id="15" name="Rectangle 12"/>
          <p:cNvSpPr>
            <a:spLocks noChangeArrowheads="1"/>
          </p:cNvSpPr>
          <p:nvPr/>
        </p:nvSpPr>
        <p:spPr bwMode="auto">
          <a:xfrm>
            <a:off x="538294" y="3586812"/>
            <a:ext cx="9793041" cy="1784577"/>
          </a:xfrm>
          <a:prstGeom prst="rect">
            <a:avLst/>
          </a:prstGeom>
          <a:noFill/>
          <a:ln w="9525">
            <a:noFill/>
            <a:miter lim="800000"/>
            <a:headEnd/>
            <a:tailEnd/>
          </a:ln>
          <a:effectLst/>
        </p:spPr>
        <p:txBody>
          <a:bodyPr/>
          <a:lstStyle/>
          <a:p>
            <a:pPr algn="just">
              <a:spcBef>
                <a:spcPct val="20000"/>
              </a:spcBef>
            </a:pPr>
            <a:r>
              <a:rPr lang="es-EC" sz="2000" b="1" i="1" dirty="0">
                <a:solidFill>
                  <a:srgbClr val="FFFF00"/>
                </a:solidFill>
                <a:latin typeface="Arial" panose="020B0604020202020204" pitchFamily="34" charset="0"/>
                <a:cs typeface="Arial" panose="020B0604020202020204" pitchFamily="34" charset="0"/>
              </a:rPr>
              <a:t>Resultados:</a:t>
            </a:r>
          </a:p>
          <a:p>
            <a:pPr algn="just">
              <a:spcBef>
                <a:spcPct val="20000"/>
              </a:spcBef>
            </a:pPr>
            <a:r>
              <a:rPr lang="es-EC" sz="2000" dirty="0" smtClean="0">
                <a:solidFill>
                  <a:schemeClr val="bg1"/>
                </a:solidFill>
                <a:latin typeface="Arial" panose="020B0604020202020204" pitchFamily="34" charset="0"/>
                <a:cs typeface="Arial" panose="020B0604020202020204" pitchFamily="34" charset="0"/>
              </a:rPr>
              <a:t>El </a:t>
            </a:r>
            <a:r>
              <a:rPr lang="es-EC" sz="2000" dirty="0">
                <a:solidFill>
                  <a:schemeClr val="bg1"/>
                </a:solidFill>
                <a:latin typeface="Arial" panose="020B0604020202020204" pitchFamily="34" charset="0"/>
                <a:cs typeface="Arial" panose="020B0604020202020204" pitchFamily="34" charset="0"/>
              </a:rPr>
              <a:t>valor presente neto de los flujos de efectivo respectivos es de USD. 26.515,39 y el TIR de la inversión es de 22.93%.          </a:t>
            </a:r>
          </a:p>
          <a:p>
            <a:pPr algn="just">
              <a:spcBef>
                <a:spcPct val="20000"/>
              </a:spcBef>
            </a:pPr>
            <a:r>
              <a:rPr lang="es-EC" sz="2000" dirty="0" smtClean="0">
                <a:solidFill>
                  <a:schemeClr val="bg1"/>
                </a:solidFill>
                <a:latin typeface="Arial" panose="020B0604020202020204" pitchFamily="34" charset="0"/>
                <a:cs typeface="Arial" panose="020B0604020202020204" pitchFamily="34" charset="0"/>
              </a:rPr>
              <a:t>El </a:t>
            </a:r>
            <a:r>
              <a:rPr lang="es-EC" sz="2000" dirty="0">
                <a:solidFill>
                  <a:schemeClr val="bg1"/>
                </a:solidFill>
                <a:latin typeface="Arial" panose="020B0604020202020204" pitchFamily="34" charset="0"/>
                <a:cs typeface="Arial" panose="020B0604020202020204" pitchFamily="34" charset="0"/>
              </a:rPr>
              <a:t>período de recuperación de la inversión, tomando en cuenta el valor del dinero en el tiempo, es de 4 años con 3 meses</a:t>
            </a:r>
            <a:r>
              <a:rPr lang="es-EC" sz="2000" dirty="0" smtClean="0">
                <a:solidFill>
                  <a:schemeClr val="bg1"/>
                </a:solidFill>
                <a:latin typeface="Arial" panose="020B0604020202020204" pitchFamily="34" charset="0"/>
                <a:cs typeface="Arial" panose="020B0604020202020204" pitchFamily="34" charset="0"/>
              </a:rPr>
              <a:t>. </a:t>
            </a:r>
            <a:r>
              <a:rPr lang="es-EC" sz="2000" dirty="0" smtClean="0">
                <a:solidFill>
                  <a:schemeClr val="bg1"/>
                </a:solidFill>
                <a:latin typeface="Arial" panose="020B0604020202020204" pitchFamily="34" charset="0"/>
                <a:cs typeface="Arial" panose="020B0604020202020204" pitchFamily="34" charset="0"/>
                <a:hlinkClick r:id="rId4" action="ppaction://hlinksldjump"/>
              </a:rPr>
              <a:t>(Ver cuadro)</a:t>
            </a:r>
            <a:endParaRPr lang="es-EC" sz="2000" dirty="0">
              <a:solidFill>
                <a:schemeClr val="bg1"/>
              </a:solidFill>
              <a:latin typeface="Arial" panose="020B0604020202020204" pitchFamily="34" charset="0"/>
              <a:cs typeface="Arial" panose="020B0604020202020204" pitchFamily="34" charset="0"/>
            </a:endParaRPr>
          </a:p>
          <a:p>
            <a:pPr algn="just">
              <a:spcBef>
                <a:spcPct val="20000"/>
              </a:spcBef>
            </a:pPr>
            <a:endParaRPr lang="es-EC"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46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3" name="Título 2"/>
          <p:cNvSpPr>
            <a:spLocks noGrp="1"/>
          </p:cNvSpPr>
          <p:nvPr>
            <p:ph type="ctrTitle"/>
          </p:nvPr>
        </p:nvSpPr>
        <p:spPr>
          <a:xfrm rot="10800000" flipV="1">
            <a:off x="511453" y="316492"/>
            <a:ext cx="9144000" cy="653961"/>
          </a:xfrm>
        </p:spPr>
        <p:txBody>
          <a:bodyPr>
            <a:normAutofit fontScale="90000"/>
          </a:bodyPr>
          <a:lstStyle/>
          <a:p>
            <a:pPr algn="l"/>
            <a:r>
              <a:rPr lang="es-MX" sz="2400" b="1" dirty="0" smtClean="0">
                <a:solidFill>
                  <a:srgbClr val="FFFF00"/>
                </a:solidFill>
                <a:effectLst>
                  <a:outerShdw blurRad="38100" dist="38100" dir="2700000" algn="tl">
                    <a:srgbClr val="000000"/>
                  </a:outerShdw>
                </a:effectLst>
                <a:latin typeface="Arial" charset="0"/>
              </a:rPr>
              <a:t>Punto de equilibrio </a:t>
            </a:r>
            <a:r>
              <a:rPr lang="es-MX" sz="2400" b="1" dirty="0">
                <a:solidFill>
                  <a:srgbClr val="FFFF00"/>
                </a:solidFill>
                <a:effectLst>
                  <a:outerShdw blurRad="38100" dist="38100" dir="2700000" algn="tl">
                    <a:srgbClr val="000000"/>
                  </a:outerShdw>
                </a:effectLst>
                <a:latin typeface="Arial" charset="0"/>
              </a:rPr>
              <a:t/>
            </a:r>
            <a:br>
              <a:rPr lang="es-MX" sz="2400" b="1" dirty="0">
                <a:solidFill>
                  <a:srgbClr val="FFFF00"/>
                </a:solidFill>
                <a:effectLst>
                  <a:outerShdw blurRad="38100" dist="38100" dir="2700000" algn="tl">
                    <a:srgbClr val="000000"/>
                  </a:outerShdw>
                </a:effectLst>
                <a:latin typeface="Arial" charset="0"/>
              </a:rPr>
            </a:br>
            <a:endParaRPr lang="es-EC" sz="2400" dirty="0"/>
          </a:p>
        </p:txBody>
      </p:sp>
      <p:sp>
        <p:nvSpPr>
          <p:cNvPr id="17" name="Título 2"/>
          <p:cNvSpPr txBox="1">
            <a:spLocks/>
          </p:cNvSpPr>
          <p:nvPr/>
        </p:nvSpPr>
        <p:spPr>
          <a:xfrm rot="10800000" flipV="1">
            <a:off x="511453" y="548936"/>
            <a:ext cx="9144000" cy="6539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2000" b="1" dirty="0" smtClean="0">
                <a:solidFill>
                  <a:srgbClr val="FFFF00"/>
                </a:solidFill>
                <a:effectLst>
                  <a:outerShdw blurRad="38100" dist="38100" dir="2700000" algn="tl">
                    <a:srgbClr val="000000"/>
                  </a:outerShdw>
                </a:effectLst>
                <a:latin typeface="Arial" charset="0"/>
              </a:rPr>
              <a:t>Escenario 1.</a:t>
            </a:r>
            <a:endParaRPr lang="es-EC" sz="2000" dirty="0"/>
          </a:p>
        </p:txBody>
      </p:sp>
      <p:pic>
        <p:nvPicPr>
          <p:cNvPr id="29" name="Imagen 28"/>
          <p:cNvPicPr>
            <a:picLocks noChangeAspect="1"/>
          </p:cNvPicPr>
          <p:nvPr/>
        </p:nvPicPr>
        <p:blipFill>
          <a:blip r:embed="rId3"/>
          <a:stretch>
            <a:fillRect/>
          </a:stretch>
        </p:blipFill>
        <p:spPr>
          <a:xfrm>
            <a:off x="2752884" y="1153704"/>
            <a:ext cx="6253757" cy="2200665"/>
          </a:xfrm>
          <a:prstGeom prst="rect">
            <a:avLst/>
          </a:prstGeom>
        </p:spPr>
      </p:pic>
      <p:pic>
        <p:nvPicPr>
          <p:cNvPr id="30" name="Imagen 29"/>
          <p:cNvPicPr>
            <a:picLocks noChangeAspect="1"/>
          </p:cNvPicPr>
          <p:nvPr/>
        </p:nvPicPr>
        <p:blipFill>
          <a:blip r:embed="rId4"/>
          <a:stretch>
            <a:fillRect/>
          </a:stretch>
        </p:blipFill>
        <p:spPr>
          <a:xfrm>
            <a:off x="2752884" y="4329919"/>
            <a:ext cx="6108748" cy="2149637"/>
          </a:xfrm>
          <a:prstGeom prst="rect">
            <a:avLst/>
          </a:prstGeom>
        </p:spPr>
      </p:pic>
      <p:sp>
        <p:nvSpPr>
          <p:cNvPr id="31" name="Título 2"/>
          <p:cNvSpPr txBox="1">
            <a:spLocks/>
          </p:cNvSpPr>
          <p:nvPr/>
        </p:nvSpPr>
        <p:spPr>
          <a:xfrm rot="10800000" flipV="1">
            <a:off x="511453" y="3586812"/>
            <a:ext cx="9144000" cy="6539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2000" b="1" dirty="0" smtClean="0">
                <a:solidFill>
                  <a:srgbClr val="FFFF00"/>
                </a:solidFill>
                <a:effectLst>
                  <a:outerShdw blurRad="38100" dist="38100" dir="2700000" algn="tl">
                    <a:srgbClr val="000000"/>
                  </a:outerShdw>
                </a:effectLst>
                <a:latin typeface="Arial" charset="0"/>
              </a:rPr>
              <a:t>Escenario 2.</a:t>
            </a:r>
            <a:endParaRPr lang="es-EC" sz="2000" dirty="0"/>
          </a:p>
        </p:txBody>
      </p:sp>
    </p:spTree>
    <p:extLst>
      <p:ext uri="{BB962C8B-B14F-4D97-AF65-F5344CB8AC3E}">
        <p14:creationId xmlns:p14="http://schemas.microsoft.com/office/powerpoint/2010/main" val="15282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par>
                                <p:cTn id="21" presetID="22" presetClass="entr" presetSubtype="4"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3" name="Título 2"/>
          <p:cNvSpPr>
            <a:spLocks noGrp="1"/>
          </p:cNvSpPr>
          <p:nvPr>
            <p:ph type="ctrTitle"/>
          </p:nvPr>
        </p:nvSpPr>
        <p:spPr>
          <a:xfrm rot="10800000" flipV="1">
            <a:off x="511453" y="316492"/>
            <a:ext cx="9144000" cy="653961"/>
          </a:xfrm>
        </p:spPr>
        <p:txBody>
          <a:bodyPr>
            <a:normAutofit fontScale="90000"/>
          </a:bodyPr>
          <a:lstStyle/>
          <a:p>
            <a:pPr algn="l"/>
            <a:r>
              <a:rPr lang="es-MX" sz="2400" b="1" dirty="0" smtClean="0">
                <a:solidFill>
                  <a:srgbClr val="FFFF00"/>
                </a:solidFill>
                <a:effectLst>
                  <a:outerShdw blurRad="38100" dist="38100" dir="2700000" algn="tl">
                    <a:srgbClr val="000000"/>
                  </a:outerShdw>
                </a:effectLst>
                <a:latin typeface="Arial" charset="0"/>
              </a:rPr>
              <a:t>Análisis de riesgos</a:t>
            </a:r>
            <a:r>
              <a:rPr lang="es-MX" sz="2400" b="1" dirty="0">
                <a:solidFill>
                  <a:srgbClr val="FFFF00"/>
                </a:solidFill>
                <a:effectLst>
                  <a:outerShdw blurRad="38100" dist="38100" dir="2700000" algn="tl">
                    <a:srgbClr val="000000"/>
                  </a:outerShdw>
                </a:effectLst>
                <a:latin typeface="Arial" charset="0"/>
              </a:rPr>
              <a:t/>
            </a:r>
            <a:br>
              <a:rPr lang="es-MX" sz="2400" b="1" dirty="0">
                <a:solidFill>
                  <a:srgbClr val="FFFF00"/>
                </a:solidFill>
                <a:effectLst>
                  <a:outerShdw blurRad="38100" dist="38100" dir="2700000" algn="tl">
                    <a:srgbClr val="000000"/>
                  </a:outerShdw>
                </a:effectLst>
                <a:latin typeface="Arial" charset="0"/>
              </a:rPr>
            </a:br>
            <a:endParaRPr lang="es-EC" sz="2400" dirty="0"/>
          </a:p>
        </p:txBody>
      </p:sp>
      <p:sp>
        <p:nvSpPr>
          <p:cNvPr id="17" name="Título 2"/>
          <p:cNvSpPr txBox="1">
            <a:spLocks/>
          </p:cNvSpPr>
          <p:nvPr/>
        </p:nvSpPr>
        <p:spPr>
          <a:xfrm rot="10800000" flipV="1">
            <a:off x="511453" y="548935"/>
            <a:ext cx="9144000" cy="6539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2000" b="1" dirty="0" smtClean="0">
                <a:solidFill>
                  <a:srgbClr val="FFFF00"/>
                </a:solidFill>
                <a:effectLst>
                  <a:outerShdw blurRad="38100" dist="38100" dir="2700000" algn="tl">
                    <a:srgbClr val="000000"/>
                  </a:outerShdw>
                </a:effectLst>
                <a:latin typeface="Arial" charset="0"/>
              </a:rPr>
              <a:t>Escenario 1.</a:t>
            </a:r>
            <a:endParaRPr lang="es-EC" sz="2000" dirty="0"/>
          </a:p>
        </p:txBody>
      </p:sp>
      <p:sp>
        <p:nvSpPr>
          <p:cNvPr id="31" name="Título 2"/>
          <p:cNvSpPr txBox="1">
            <a:spLocks/>
          </p:cNvSpPr>
          <p:nvPr/>
        </p:nvSpPr>
        <p:spPr>
          <a:xfrm rot="10800000" flipV="1">
            <a:off x="511453" y="3586812"/>
            <a:ext cx="9144000" cy="6539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2000" b="1" dirty="0" smtClean="0">
                <a:solidFill>
                  <a:srgbClr val="FFFF00"/>
                </a:solidFill>
                <a:effectLst>
                  <a:outerShdw blurRad="38100" dist="38100" dir="2700000" algn="tl">
                    <a:srgbClr val="000000"/>
                  </a:outerShdw>
                </a:effectLst>
                <a:latin typeface="Arial" charset="0"/>
              </a:rPr>
              <a:t>Escenario 2.</a:t>
            </a:r>
            <a:endParaRPr lang="es-EC" sz="2000" dirty="0"/>
          </a:p>
        </p:txBody>
      </p:sp>
      <p:pic>
        <p:nvPicPr>
          <p:cNvPr id="2" name="Imagen 1"/>
          <p:cNvPicPr>
            <a:picLocks noChangeAspect="1"/>
          </p:cNvPicPr>
          <p:nvPr/>
        </p:nvPicPr>
        <p:blipFill rotWithShape="1">
          <a:blip r:embed="rId3"/>
          <a:srcRect l="3176" r="3191" b="11387"/>
          <a:stretch/>
        </p:blipFill>
        <p:spPr>
          <a:xfrm>
            <a:off x="2433223" y="875916"/>
            <a:ext cx="6784259" cy="2625199"/>
          </a:xfrm>
          <a:prstGeom prst="rect">
            <a:avLst/>
          </a:prstGeom>
          <a:solidFill>
            <a:schemeClr val="accent1">
              <a:tint val="20000"/>
            </a:schemeClr>
          </a:solidFill>
        </p:spPr>
      </p:pic>
      <p:pic>
        <p:nvPicPr>
          <p:cNvPr id="4" name="Imagen 3"/>
          <p:cNvPicPr>
            <a:picLocks noChangeAspect="1"/>
          </p:cNvPicPr>
          <p:nvPr/>
        </p:nvPicPr>
        <p:blipFill rotWithShape="1">
          <a:blip r:embed="rId4"/>
          <a:srcRect l="6299" b="9739"/>
          <a:stretch/>
        </p:blipFill>
        <p:spPr>
          <a:xfrm>
            <a:off x="2433223" y="3913792"/>
            <a:ext cx="6844917" cy="2710895"/>
          </a:xfrm>
          <a:prstGeom prst="rect">
            <a:avLst/>
          </a:prstGeom>
          <a:solidFill>
            <a:schemeClr val="accent1">
              <a:tint val="20000"/>
            </a:schemeClr>
          </a:solidFill>
        </p:spPr>
      </p:pic>
    </p:spTree>
    <p:extLst>
      <p:ext uri="{BB962C8B-B14F-4D97-AF65-F5344CB8AC3E}">
        <p14:creationId xmlns:p14="http://schemas.microsoft.com/office/powerpoint/2010/main" val="266533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3" name="Título 2"/>
          <p:cNvSpPr>
            <a:spLocks noGrp="1"/>
          </p:cNvSpPr>
          <p:nvPr>
            <p:ph type="ctrTitle"/>
          </p:nvPr>
        </p:nvSpPr>
        <p:spPr>
          <a:xfrm rot="10800000" flipV="1">
            <a:off x="511453" y="316492"/>
            <a:ext cx="9144000" cy="653961"/>
          </a:xfrm>
        </p:spPr>
        <p:txBody>
          <a:bodyPr>
            <a:normAutofit fontScale="90000"/>
          </a:bodyPr>
          <a:lstStyle/>
          <a:p>
            <a:pPr algn="l"/>
            <a:r>
              <a:rPr lang="es-MX" sz="2400" b="1" dirty="0" smtClean="0">
                <a:solidFill>
                  <a:srgbClr val="FFFF00"/>
                </a:solidFill>
                <a:effectLst>
                  <a:outerShdw blurRad="38100" dist="38100" dir="2700000" algn="tl">
                    <a:srgbClr val="000000"/>
                  </a:outerShdw>
                </a:effectLst>
                <a:latin typeface="Arial" charset="0"/>
              </a:rPr>
              <a:t>Resumen de resultados del análisis financiero</a:t>
            </a:r>
            <a:r>
              <a:rPr lang="es-MX" sz="2400" b="1" dirty="0">
                <a:solidFill>
                  <a:srgbClr val="FFFF00"/>
                </a:solidFill>
                <a:effectLst>
                  <a:outerShdw blurRad="38100" dist="38100" dir="2700000" algn="tl">
                    <a:srgbClr val="000000"/>
                  </a:outerShdw>
                </a:effectLst>
                <a:latin typeface="Arial" charset="0"/>
              </a:rPr>
              <a:t/>
            </a:r>
            <a:br>
              <a:rPr lang="es-MX" sz="2400" b="1" dirty="0">
                <a:solidFill>
                  <a:srgbClr val="FFFF00"/>
                </a:solidFill>
                <a:effectLst>
                  <a:outerShdw blurRad="38100" dist="38100" dir="2700000" algn="tl">
                    <a:srgbClr val="000000"/>
                  </a:outerShdw>
                </a:effectLst>
                <a:latin typeface="Arial" charset="0"/>
              </a:rPr>
            </a:br>
            <a:endParaRPr lang="es-EC" sz="2400" dirty="0"/>
          </a:p>
        </p:txBody>
      </p:sp>
      <p:pic>
        <p:nvPicPr>
          <p:cNvPr id="5" name="Imagen 4"/>
          <p:cNvPicPr>
            <a:picLocks noChangeAspect="1"/>
          </p:cNvPicPr>
          <p:nvPr/>
        </p:nvPicPr>
        <p:blipFill rotWithShape="1">
          <a:blip r:embed="rId3"/>
          <a:srcRect l="10393" r="10535" b="10495"/>
          <a:stretch/>
        </p:blipFill>
        <p:spPr>
          <a:xfrm>
            <a:off x="2317336" y="1094646"/>
            <a:ext cx="7338117" cy="3940760"/>
          </a:xfrm>
          <a:prstGeom prst="rect">
            <a:avLst/>
          </a:prstGeom>
          <a:solidFill>
            <a:schemeClr val="accent1">
              <a:tint val="20000"/>
            </a:schemeClr>
          </a:solidFill>
        </p:spPr>
      </p:pic>
    </p:spTree>
    <p:extLst>
      <p:ext uri="{BB962C8B-B14F-4D97-AF65-F5344CB8AC3E}">
        <p14:creationId xmlns:p14="http://schemas.microsoft.com/office/powerpoint/2010/main" val="185737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3" name="Título 2"/>
          <p:cNvSpPr>
            <a:spLocks noGrp="1"/>
          </p:cNvSpPr>
          <p:nvPr>
            <p:ph type="ctrTitle"/>
          </p:nvPr>
        </p:nvSpPr>
        <p:spPr>
          <a:xfrm rot="10800000" flipV="1">
            <a:off x="511453" y="316492"/>
            <a:ext cx="9144000" cy="653961"/>
          </a:xfrm>
        </p:spPr>
        <p:txBody>
          <a:bodyPr>
            <a:normAutofit fontScale="90000"/>
          </a:bodyPr>
          <a:lstStyle/>
          <a:p>
            <a:pPr algn="l"/>
            <a:r>
              <a:rPr lang="es-MX" sz="2400" b="1" dirty="0" smtClean="0">
                <a:solidFill>
                  <a:srgbClr val="FFFF00"/>
                </a:solidFill>
                <a:effectLst>
                  <a:outerShdw blurRad="38100" dist="38100" dir="2700000" algn="tl">
                    <a:srgbClr val="000000"/>
                  </a:outerShdw>
                </a:effectLst>
                <a:latin typeface="Arial" charset="0"/>
              </a:rPr>
              <a:t>Matriz de decisión</a:t>
            </a:r>
            <a:r>
              <a:rPr lang="es-MX" sz="2400" b="1" dirty="0">
                <a:solidFill>
                  <a:srgbClr val="FFFF00"/>
                </a:solidFill>
                <a:effectLst>
                  <a:outerShdw blurRad="38100" dist="38100" dir="2700000" algn="tl">
                    <a:srgbClr val="000000"/>
                  </a:outerShdw>
                </a:effectLst>
                <a:latin typeface="Arial" charset="0"/>
              </a:rPr>
              <a:t/>
            </a:r>
            <a:br>
              <a:rPr lang="es-MX" sz="2400" b="1" dirty="0">
                <a:solidFill>
                  <a:srgbClr val="FFFF00"/>
                </a:solidFill>
                <a:effectLst>
                  <a:outerShdw blurRad="38100" dist="38100" dir="2700000" algn="tl">
                    <a:srgbClr val="000000"/>
                  </a:outerShdw>
                </a:effectLst>
                <a:latin typeface="Arial" charset="0"/>
              </a:rPr>
            </a:br>
            <a:endParaRPr lang="es-EC" sz="2400" dirty="0"/>
          </a:p>
        </p:txBody>
      </p:sp>
      <p:pic>
        <p:nvPicPr>
          <p:cNvPr id="4" name="Imagen 3"/>
          <p:cNvPicPr>
            <a:picLocks noChangeAspect="1"/>
          </p:cNvPicPr>
          <p:nvPr/>
        </p:nvPicPr>
        <p:blipFill rotWithShape="1">
          <a:blip r:embed="rId3"/>
          <a:srcRect t="1" b="9396"/>
          <a:stretch/>
        </p:blipFill>
        <p:spPr>
          <a:xfrm>
            <a:off x="1146127" y="1039465"/>
            <a:ext cx="8632054" cy="3430559"/>
          </a:xfrm>
          <a:prstGeom prst="rect">
            <a:avLst/>
          </a:prstGeom>
          <a:solidFill>
            <a:schemeClr val="accent1">
              <a:tint val="20000"/>
            </a:schemeClr>
          </a:solidFill>
        </p:spPr>
      </p:pic>
      <p:sp>
        <p:nvSpPr>
          <p:cNvPr id="11" name="Rectangle 12"/>
          <p:cNvSpPr>
            <a:spLocks noChangeArrowheads="1"/>
          </p:cNvSpPr>
          <p:nvPr/>
        </p:nvSpPr>
        <p:spPr bwMode="auto">
          <a:xfrm>
            <a:off x="740659" y="4733675"/>
            <a:ext cx="9793041" cy="1784577"/>
          </a:xfrm>
          <a:prstGeom prst="rect">
            <a:avLst/>
          </a:prstGeom>
          <a:noFill/>
          <a:ln w="9525">
            <a:noFill/>
            <a:miter lim="800000"/>
            <a:headEnd/>
            <a:tailEnd/>
          </a:ln>
          <a:effectLst/>
        </p:spPr>
        <p:txBody>
          <a:bodyPr/>
          <a:lstStyle/>
          <a:p>
            <a:pPr algn="just">
              <a:spcBef>
                <a:spcPct val="20000"/>
              </a:spcBef>
            </a:pPr>
            <a:r>
              <a:rPr lang="es-EC" sz="2000" b="1" dirty="0">
                <a:solidFill>
                  <a:schemeClr val="bg1"/>
                </a:solidFill>
                <a:latin typeface="Arial" panose="020B0604020202020204" pitchFamily="34" charset="0"/>
                <a:cs typeface="Arial" panose="020B0604020202020204" pitchFamily="34" charset="0"/>
              </a:rPr>
              <a:t>De acuerdo a los resultados obtenidos, el mejor escenario para la inversión del proyecto de apertura de un local de comida mexicana en la ciudad de Santo Domingo es el segundo </a:t>
            </a:r>
            <a:r>
              <a:rPr lang="es-EC" sz="2000" b="1" dirty="0">
                <a:solidFill>
                  <a:srgbClr val="FFFF00"/>
                </a:solidFill>
                <a:latin typeface="Arial" panose="020B0604020202020204" pitchFamily="34" charset="0"/>
                <a:cs typeface="Arial" panose="020B0604020202020204" pitchFamily="34" charset="0"/>
              </a:rPr>
              <a:t>(Considerando el arrendamiento de un local).</a:t>
            </a:r>
          </a:p>
        </p:txBody>
      </p:sp>
    </p:spTree>
    <p:extLst>
      <p:ext uri="{BB962C8B-B14F-4D97-AF65-F5344CB8AC3E}">
        <p14:creationId xmlns:p14="http://schemas.microsoft.com/office/powerpoint/2010/main" val="100748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91544" y="1812316"/>
            <a:ext cx="8075240" cy="2519398"/>
          </a:xfrm>
        </p:spPr>
        <p:txBody>
          <a:bodyPr>
            <a:normAutofit/>
          </a:bodyPr>
          <a:lstStyle/>
          <a:p>
            <a: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Capítulo V</a:t>
            </a:r>
            <a:b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Conclusiones</a:t>
            </a:r>
            <a:r>
              <a:rPr lang="es-MX" sz="4800" dirty="0" smtClean="0">
                <a:solidFill>
                  <a:srgbClr val="0070C0"/>
                </a:solidFill>
              </a:rPr>
              <a:t/>
            </a:r>
            <a:br>
              <a:rPr lang="es-MX" sz="4800" dirty="0" smtClean="0">
                <a:solidFill>
                  <a:srgbClr val="0070C0"/>
                </a:solidFill>
              </a:rPr>
            </a:br>
            <a:endParaRPr lang="es-MX" sz="4800" dirty="0">
              <a:solidFill>
                <a:srgbClr val="0070C0"/>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Tree>
    <p:extLst>
      <p:ext uri="{BB962C8B-B14F-4D97-AF65-F5344CB8AC3E}">
        <p14:creationId xmlns:p14="http://schemas.microsoft.com/office/powerpoint/2010/main" val="2728233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88475" y="-615161"/>
            <a:ext cx="10002438" cy="3002508"/>
          </a:xfrm>
        </p:spPr>
        <p:txBody>
          <a:bodyPr>
            <a:normAutofit/>
          </a:bodyPr>
          <a:lstStyle/>
          <a:p>
            <a:pPr algn="just"/>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Investigar la factibilidad  de apertura de un local de venta de comida mexicana en la ciudad de Santo Domingo a través de un  análisis económico - financiero para reducir el riesgo que representaría la inversión de la apertura del mismo</a:t>
            </a:r>
            <a:r>
              <a:rPr lang="es-E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C" sz="2000" dirty="0"/>
              <a:t/>
            </a:r>
            <a:br>
              <a:rPr lang="es-EC" sz="2000" dirty="0"/>
            </a:br>
            <a:r>
              <a:rPr lang="es-MX" sz="2000" dirty="0" smtClean="0">
                <a:solidFill>
                  <a:srgbClr val="0070C0"/>
                </a:solidFill>
              </a:rPr>
              <a:t/>
            </a:r>
            <a:br>
              <a:rPr lang="es-MX" sz="2000" dirty="0" smtClean="0">
                <a:solidFill>
                  <a:srgbClr val="0070C0"/>
                </a:solidFill>
              </a:rPr>
            </a:br>
            <a:endParaRPr lang="es-MX" sz="2000" dirty="0">
              <a:solidFill>
                <a:srgbClr val="0070C0"/>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1" name="Rectangle 12"/>
          <p:cNvSpPr>
            <a:spLocks noChangeArrowheads="1"/>
          </p:cNvSpPr>
          <p:nvPr/>
        </p:nvSpPr>
        <p:spPr bwMode="auto">
          <a:xfrm>
            <a:off x="888475" y="428884"/>
            <a:ext cx="7924800" cy="609600"/>
          </a:xfrm>
          <a:prstGeom prst="rect">
            <a:avLst/>
          </a:prstGeom>
          <a:noFill/>
          <a:ln w="9525">
            <a:noFill/>
            <a:miter lim="800000"/>
            <a:headEnd/>
            <a:tailEnd/>
          </a:ln>
          <a:effectLst/>
        </p:spPr>
        <p:txBody>
          <a:bodyPr/>
          <a:lstStyle/>
          <a:p>
            <a:pPr marL="342900" indent="-342900">
              <a:spcBef>
                <a:spcPct val="20000"/>
              </a:spcBef>
            </a:pPr>
            <a:r>
              <a:rPr lang="es-MX" sz="2400" b="1" dirty="0">
                <a:solidFill>
                  <a:srgbClr val="FFFF00"/>
                </a:solidFill>
                <a:effectLst>
                  <a:outerShdw blurRad="38100" dist="38100" dir="2700000" algn="tl">
                    <a:srgbClr val="000000"/>
                  </a:outerShdw>
                </a:effectLst>
                <a:latin typeface="Arial" charset="0"/>
              </a:rPr>
              <a:t>O</a:t>
            </a:r>
            <a:r>
              <a:rPr lang="es-MX" sz="2400" b="1" i="0" dirty="0" smtClean="0">
                <a:solidFill>
                  <a:srgbClr val="FFFF00"/>
                </a:solidFill>
                <a:effectLst>
                  <a:outerShdw blurRad="38100" dist="38100" dir="2700000" algn="tl">
                    <a:srgbClr val="000000"/>
                  </a:outerShdw>
                </a:effectLst>
                <a:latin typeface="Arial" charset="0"/>
              </a:rPr>
              <a:t>bjetivo general</a:t>
            </a:r>
            <a:endParaRPr lang="es-ES" sz="2400" b="1" dirty="0">
              <a:solidFill>
                <a:srgbClr val="FFFF00"/>
              </a:solidFill>
              <a:effectLst>
                <a:outerShdw blurRad="38100" dist="38100" dir="2700000" algn="tl">
                  <a:srgbClr val="000000"/>
                </a:outerShdw>
              </a:effectLst>
              <a:latin typeface="Arial" charset="0"/>
            </a:endParaRPr>
          </a:p>
        </p:txBody>
      </p:sp>
      <p:sp>
        <p:nvSpPr>
          <p:cNvPr id="12" name="Rectangle 12"/>
          <p:cNvSpPr>
            <a:spLocks noChangeArrowheads="1"/>
          </p:cNvSpPr>
          <p:nvPr/>
        </p:nvSpPr>
        <p:spPr bwMode="auto">
          <a:xfrm>
            <a:off x="888475" y="1980498"/>
            <a:ext cx="7924800" cy="609600"/>
          </a:xfrm>
          <a:prstGeom prst="rect">
            <a:avLst/>
          </a:prstGeom>
          <a:noFill/>
          <a:ln w="9525">
            <a:noFill/>
            <a:miter lim="800000"/>
            <a:headEnd/>
            <a:tailEnd/>
          </a:ln>
          <a:effectLst/>
        </p:spPr>
        <p:txBody>
          <a:bodyPr/>
          <a:lstStyle/>
          <a:p>
            <a:pPr marL="342900" indent="-342900">
              <a:spcBef>
                <a:spcPct val="20000"/>
              </a:spcBef>
            </a:pPr>
            <a:r>
              <a:rPr lang="es-MX" sz="2400" b="1" i="0" dirty="0" smtClean="0">
                <a:solidFill>
                  <a:srgbClr val="FFFF00"/>
                </a:solidFill>
                <a:effectLst>
                  <a:outerShdw blurRad="38100" dist="38100" dir="2700000" algn="tl">
                    <a:srgbClr val="000000"/>
                  </a:outerShdw>
                </a:effectLst>
                <a:latin typeface="Arial" charset="0"/>
              </a:rPr>
              <a:t>Objetivos específicos</a:t>
            </a:r>
            <a:endParaRPr lang="es-ES" sz="2400" b="1" dirty="0">
              <a:solidFill>
                <a:srgbClr val="FFFF00"/>
              </a:solidFill>
              <a:effectLst>
                <a:outerShdw blurRad="38100" dist="38100" dir="2700000" algn="tl">
                  <a:srgbClr val="000000"/>
                </a:outerShdw>
              </a:effectLst>
              <a:latin typeface="Arial" charset="0"/>
            </a:endParaRPr>
          </a:p>
        </p:txBody>
      </p:sp>
      <p:sp>
        <p:nvSpPr>
          <p:cNvPr id="13" name="1 Título"/>
          <p:cNvSpPr txBox="1">
            <a:spLocks/>
          </p:cNvSpPr>
          <p:nvPr/>
        </p:nvSpPr>
        <p:spPr>
          <a:xfrm>
            <a:off x="888475" y="1996982"/>
            <a:ext cx="10002438" cy="4748328"/>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endParaRPr lang="es-EC"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20000"/>
              </a:lnSpc>
            </a:pPr>
            <a:r>
              <a:rPr lang="es-EC"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Elaborar un estudio de mercado para determinar el mercado objetivo al que se enfocará este nuevo negocio y la cantidad de producto que se venderá.</a:t>
            </a:r>
          </a:p>
          <a:p>
            <a:pPr algn="just">
              <a:lnSpc>
                <a:spcPct val="120000"/>
              </a:lnSpc>
            </a:pPr>
            <a:r>
              <a:rPr lang="es-EC"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Realizar un estudio técnico para determinar el tamaño óptimo, la localización óptima, así como los equipos e instalaciones necesarias para el funcionamiento del nuevo local.</a:t>
            </a:r>
          </a:p>
          <a:p>
            <a:pPr algn="just">
              <a:lnSpc>
                <a:spcPct val="120000"/>
              </a:lnSpc>
            </a:pPr>
            <a:r>
              <a:rPr lang="es-ES_tradnl"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Desarrollar una estructura administrativa de modo que responda a los requerimientos del negocio y del mercado, definiendo para ello su estructura organizacional  e identificando los aspectos legales, institucionales, industriales y ecológicos sobre el cual operará el proyecto en sus diferentes fases.</a:t>
            </a:r>
            <a:r>
              <a:rPr lang="es-EC"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es-ES_tradnl"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Realizar un análisis económico financiero para determinar la factibilidad del proyecto y reducir el riesgo de inversión</a:t>
            </a:r>
            <a:endParaRPr lang="es-EC"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20000"/>
              </a:lnSpc>
            </a:pPr>
            <a:r>
              <a:rPr lang="es-EC" sz="8000" dirty="0" smtClean="0"/>
              <a:t/>
            </a:r>
            <a:br>
              <a:rPr lang="es-EC" sz="8000" dirty="0" smtClean="0"/>
            </a:br>
            <a:r>
              <a:rPr lang="es-MX" sz="8000" dirty="0" smtClean="0">
                <a:solidFill>
                  <a:srgbClr val="0070C0"/>
                </a:solidFill>
              </a:rPr>
              <a:t/>
            </a:r>
            <a:br>
              <a:rPr lang="es-MX" sz="8000" dirty="0" smtClean="0">
                <a:solidFill>
                  <a:srgbClr val="0070C0"/>
                </a:solidFill>
              </a:rPr>
            </a:br>
            <a:endParaRPr lang="es-MX" sz="8000" dirty="0">
              <a:solidFill>
                <a:srgbClr val="0070C0"/>
              </a:solidFill>
            </a:endParaRPr>
          </a:p>
        </p:txBody>
      </p:sp>
    </p:spTree>
    <p:extLst>
      <p:ext uri="{BB962C8B-B14F-4D97-AF65-F5344CB8AC3E}">
        <p14:creationId xmlns:p14="http://schemas.microsoft.com/office/powerpoint/2010/main" val="195225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down)">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wipe(down)">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wipe(down)">
                                      <p:cBhvr>
                                        <p:cTn id="3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39029" y="802941"/>
            <a:ext cx="9793041" cy="1784577"/>
          </a:xfrm>
          <a:prstGeom prst="rect">
            <a:avLst/>
          </a:prstGeom>
          <a:noFill/>
          <a:ln w="9525">
            <a:noFill/>
            <a:miter lim="800000"/>
            <a:headEnd/>
            <a:tailEnd/>
          </a:ln>
          <a:effectLst/>
        </p:spPr>
        <p:txBody>
          <a:bodyPr/>
          <a:lstStyle/>
          <a:p>
            <a:pPr marL="457200" indent="-457200" algn="just">
              <a:spcBef>
                <a:spcPct val="20000"/>
              </a:spcBef>
              <a:buFont typeface="Arial" panose="020B0604020202020204" pitchFamily="34" charset="0"/>
              <a:buChar char="•"/>
            </a:pPr>
            <a:r>
              <a:rPr lang="es-EC" sz="2000" b="1" dirty="0" smtClean="0">
                <a:solidFill>
                  <a:schemeClr val="bg1"/>
                </a:solidFill>
                <a:latin typeface="Arial" panose="020B0604020202020204" pitchFamily="34" charset="0"/>
                <a:cs typeface="Arial" panose="020B0604020202020204" pitchFamily="34" charset="0"/>
              </a:rPr>
              <a:t>El </a:t>
            </a:r>
            <a:r>
              <a:rPr lang="es-EC" sz="2000" b="1" dirty="0">
                <a:solidFill>
                  <a:schemeClr val="bg1"/>
                </a:solidFill>
                <a:latin typeface="Arial" panose="020B0604020202020204" pitchFamily="34" charset="0"/>
                <a:cs typeface="Arial" panose="020B0604020202020204" pitchFamily="34" charset="0"/>
              </a:rPr>
              <a:t>perfil de los futuros clientes potenciales son las personas que se encuentran entre los 21 a 40 años de edad, cuyos ingresos oscilen ente $300 a $600 mensuales</a:t>
            </a:r>
            <a:r>
              <a:rPr lang="es-EC" sz="2000" b="1" dirty="0" smtClean="0">
                <a:solidFill>
                  <a:schemeClr val="bg1"/>
                </a:solidFill>
                <a:latin typeface="Arial" panose="020B0604020202020204" pitchFamily="34" charset="0"/>
                <a:cs typeface="Arial" panose="020B0604020202020204" pitchFamily="34" charset="0"/>
              </a:rPr>
              <a:t>.</a:t>
            </a:r>
          </a:p>
          <a:p>
            <a:pPr marL="457200" indent="-457200" algn="just">
              <a:spcBef>
                <a:spcPct val="20000"/>
              </a:spcBef>
              <a:buFont typeface="Arial" panose="020B0604020202020204" pitchFamily="34" charset="0"/>
              <a:buChar char="•"/>
            </a:pPr>
            <a:endParaRPr lang="es-EC" sz="2000" b="1" dirty="0">
              <a:solidFill>
                <a:schemeClr val="bg1"/>
              </a:solidFill>
              <a:latin typeface="Arial" panose="020B0604020202020204" pitchFamily="34" charset="0"/>
              <a:cs typeface="Arial" panose="020B0604020202020204" pitchFamily="34" charset="0"/>
            </a:endParaRPr>
          </a:p>
          <a:p>
            <a:pPr marL="457200" indent="-457200" algn="just">
              <a:spcBef>
                <a:spcPct val="20000"/>
              </a:spcBef>
              <a:buFont typeface="Arial" panose="020B0604020202020204" pitchFamily="34" charset="0"/>
              <a:buChar char="•"/>
            </a:pPr>
            <a:r>
              <a:rPr lang="es-EC" sz="2000" b="1" dirty="0" smtClean="0">
                <a:solidFill>
                  <a:schemeClr val="bg1"/>
                </a:solidFill>
                <a:latin typeface="Arial" panose="020B0604020202020204" pitchFamily="34" charset="0"/>
                <a:cs typeface="Arial" panose="020B0604020202020204" pitchFamily="34" charset="0"/>
              </a:rPr>
              <a:t>La </a:t>
            </a:r>
            <a:r>
              <a:rPr lang="es-EC" sz="2000" b="1" dirty="0">
                <a:solidFill>
                  <a:schemeClr val="bg1"/>
                </a:solidFill>
                <a:latin typeface="Arial" panose="020B0604020202020204" pitchFamily="34" charset="0"/>
                <a:cs typeface="Arial" panose="020B0604020202020204" pitchFamily="34" charset="0"/>
              </a:rPr>
              <a:t>demanda actual de las personas que consumen comida extranjera en la zona urbana de la ciudad de Santo Domingo de los Colorados anualmente es de $3.926.826 (604.127 plazas), menos las plazas vendidas por la zona (oferta) $2.311.920 (355.680 plazas), nos da como resultado $1.614.906 (248.447 plazas), que sería la demanda insatisfecha</a:t>
            </a:r>
            <a:r>
              <a:rPr lang="es-EC" sz="2000" b="1" dirty="0" smtClean="0">
                <a:solidFill>
                  <a:schemeClr val="bg1"/>
                </a:solidFill>
                <a:latin typeface="Arial" panose="020B0604020202020204" pitchFamily="34" charset="0"/>
                <a:cs typeface="Arial" panose="020B0604020202020204" pitchFamily="34" charset="0"/>
              </a:rPr>
              <a:t>.</a:t>
            </a:r>
          </a:p>
          <a:p>
            <a:pPr marL="457200" indent="-457200" algn="just">
              <a:spcBef>
                <a:spcPct val="20000"/>
              </a:spcBef>
              <a:buFont typeface="Arial" panose="020B0604020202020204" pitchFamily="34" charset="0"/>
              <a:buChar char="•"/>
            </a:pPr>
            <a:endParaRPr lang="es-EC" sz="2000" b="1" dirty="0">
              <a:solidFill>
                <a:schemeClr val="bg1"/>
              </a:solidFill>
              <a:latin typeface="Arial" panose="020B0604020202020204" pitchFamily="34" charset="0"/>
              <a:cs typeface="Arial" panose="020B0604020202020204" pitchFamily="34" charset="0"/>
            </a:endParaRPr>
          </a:p>
          <a:p>
            <a:pPr marL="457200" indent="-457200" algn="just">
              <a:spcBef>
                <a:spcPct val="20000"/>
              </a:spcBef>
              <a:buFont typeface="Arial" panose="020B0604020202020204" pitchFamily="34" charset="0"/>
              <a:buChar char="•"/>
            </a:pPr>
            <a:r>
              <a:rPr lang="es-EC" sz="2000" b="1" dirty="0" smtClean="0">
                <a:solidFill>
                  <a:schemeClr val="bg1"/>
                </a:solidFill>
                <a:latin typeface="Arial" panose="020B0604020202020204" pitchFamily="34" charset="0"/>
                <a:cs typeface="Arial" panose="020B0604020202020204" pitchFamily="34" charset="0"/>
              </a:rPr>
              <a:t>La </a:t>
            </a:r>
            <a:r>
              <a:rPr lang="es-EC" sz="2000" b="1" dirty="0">
                <a:solidFill>
                  <a:schemeClr val="bg1"/>
                </a:solidFill>
                <a:latin typeface="Arial" panose="020B0604020202020204" pitchFamily="34" charset="0"/>
                <a:cs typeface="Arial" panose="020B0604020202020204" pitchFamily="34" charset="0"/>
              </a:rPr>
              <a:t>demanda que captará el proyecto al iniciar sus operaciones  es  18.970 plazas la misma que corresponde al 7,64% de la demanda total insatisfecha</a:t>
            </a:r>
            <a:r>
              <a:rPr lang="es-EC" sz="2000" b="1" dirty="0" smtClean="0">
                <a:solidFill>
                  <a:schemeClr val="bg1"/>
                </a:solidFill>
                <a:latin typeface="Arial" panose="020B0604020202020204" pitchFamily="34" charset="0"/>
                <a:cs typeface="Arial" panose="020B0604020202020204" pitchFamily="34" charset="0"/>
              </a:rPr>
              <a:t>.</a:t>
            </a:r>
          </a:p>
          <a:p>
            <a:pPr marL="457200" indent="-457200" algn="just">
              <a:spcBef>
                <a:spcPct val="20000"/>
              </a:spcBef>
              <a:buFont typeface="Arial" panose="020B0604020202020204" pitchFamily="34" charset="0"/>
              <a:buChar char="•"/>
            </a:pPr>
            <a:endParaRPr lang="es-EC" sz="2000" b="1" dirty="0">
              <a:solidFill>
                <a:schemeClr val="bg1"/>
              </a:solidFill>
              <a:latin typeface="Arial" panose="020B0604020202020204" pitchFamily="34" charset="0"/>
              <a:cs typeface="Arial" panose="020B0604020202020204" pitchFamily="34" charset="0"/>
            </a:endParaRPr>
          </a:p>
          <a:p>
            <a:pPr marL="457200" indent="-457200" algn="just">
              <a:spcBef>
                <a:spcPct val="20000"/>
              </a:spcBef>
              <a:buFont typeface="Arial" panose="020B0604020202020204" pitchFamily="34" charset="0"/>
              <a:buChar char="•"/>
            </a:pPr>
            <a:r>
              <a:rPr lang="es-EC" sz="2000" b="1" dirty="0" smtClean="0">
                <a:solidFill>
                  <a:schemeClr val="bg1"/>
                </a:solidFill>
                <a:latin typeface="Arial" panose="020B0604020202020204" pitchFamily="34" charset="0"/>
                <a:cs typeface="Arial" panose="020B0604020202020204" pitchFamily="34" charset="0"/>
              </a:rPr>
              <a:t>El </a:t>
            </a:r>
            <a:r>
              <a:rPr lang="es-EC" sz="2000" b="1" dirty="0">
                <a:solidFill>
                  <a:schemeClr val="bg1"/>
                </a:solidFill>
                <a:latin typeface="Arial" panose="020B0604020202020204" pitchFamily="34" charset="0"/>
                <a:cs typeface="Arial" panose="020B0604020202020204" pitchFamily="34" charset="0"/>
              </a:rPr>
              <a:t>precio promedio unitario (plato más bebida) se estableció en $5,88; el mismo que es inferior al gasto promedio por persona determinado en la investigación de mercados ($6,50).</a:t>
            </a:r>
          </a:p>
          <a:p>
            <a:pPr algn="just">
              <a:spcBef>
                <a:spcPct val="20000"/>
              </a:spcBef>
            </a:pPr>
            <a:endParaRPr lang="es-EC" sz="2000" dirty="0">
              <a:solidFill>
                <a:schemeClr val="bg1"/>
              </a:solidFill>
              <a:latin typeface="Arial" panose="020B0604020202020204" pitchFamily="34" charset="0"/>
              <a:cs typeface="Arial" panose="020B0604020202020204" pitchFamily="34" charset="0"/>
            </a:endParaRPr>
          </a:p>
        </p:txBody>
      </p:sp>
      <p:sp>
        <p:nvSpPr>
          <p:cNvPr id="3" name="Título 2"/>
          <p:cNvSpPr>
            <a:spLocks noGrp="1"/>
          </p:cNvSpPr>
          <p:nvPr>
            <p:ph type="ctrTitle"/>
          </p:nvPr>
        </p:nvSpPr>
        <p:spPr>
          <a:xfrm rot="10800000" flipV="1">
            <a:off x="539029" y="148979"/>
            <a:ext cx="9144000" cy="653961"/>
          </a:xfrm>
        </p:spPr>
        <p:txBody>
          <a:bodyPr>
            <a:normAutofit/>
          </a:bodyPr>
          <a:lstStyle/>
          <a:p>
            <a:pPr algn="l"/>
            <a:r>
              <a:rPr lang="es-MX" sz="2400" b="1" dirty="0" smtClean="0">
                <a:solidFill>
                  <a:srgbClr val="FFFF00"/>
                </a:solidFill>
                <a:effectLst>
                  <a:outerShdw blurRad="38100" dist="38100" dir="2700000" algn="tl">
                    <a:srgbClr val="000000"/>
                  </a:outerShdw>
                </a:effectLst>
                <a:latin typeface="Arial" charset="0"/>
              </a:rPr>
              <a:t>Conclusiones del estudio de mercado.</a:t>
            </a:r>
            <a:endParaRPr lang="es-EC" sz="2400" dirty="0"/>
          </a:p>
        </p:txBody>
      </p:sp>
    </p:spTree>
    <p:extLst>
      <p:ext uri="{BB962C8B-B14F-4D97-AF65-F5344CB8AC3E}">
        <p14:creationId xmlns:p14="http://schemas.microsoft.com/office/powerpoint/2010/main" val="321106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39029" y="802941"/>
            <a:ext cx="9793041" cy="1784577"/>
          </a:xfrm>
          <a:prstGeom prst="rect">
            <a:avLst/>
          </a:prstGeom>
          <a:noFill/>
          <a:ln w="9525">
            <a:noFill/>
            <a:miter lim="800000"/>
            <a:headEnd/>
            <a:tailEnd/>
          </a:ln>
          <a:effectLst/>
        </p:spPr>
        <p:txBody>
          <a:bodyPr/>
          <a:lstStyle/>
          <a:p>
            <a:pPr marL="457200" indent="-457200" algn="just">
              <a:spcBef>
                <a:spcPct val="20000"/>
              </a:spcBef>
              <a:buFont typeface="Arial" panose="020B0604020202020204" pitchFamily="34" charset="0"/>
              <a:buChar char="•"/>
            </a:pPr>
            <a:r>
              <a:rPr lang="es-EC" sz="2000" b="1" dirty="0" smtClean="0">
                <a:solidFill>
                  <a:schemeClr val="bg1"/>
                </a:solidFill>
                <a:latin typeface="Arial" panose="020B0604020202020204" pitchFamily="34" charset="0"/>
                <a:cs typeface="Arial" panose="020B0604020202020204" pitchFamily="34" charset="0"/>
              </a:rPr>
              <a:t>El </a:t>
            </a:r>
            <a:r>
              <a:rPr lang="es-EC" sz="2000" b="1" dirty="0">
                <a:solidFill>
                  <a:schemeClr val="bg1"/>
                </a:solidFill>
                <a:latin typeface="Arial" panose="020B0604020202020204" pitchFamily="34" charset="0"/>
                <a:cs typeface="Arial" panose="020B0604020202020204" pitchFamily="34" charset="0"/>
              </a:rPr>
              <a:t>nuevo local de comida mexicana estará ubicado en la ciudad de Santo Domingo de los Colorados, específicamente en la avenida La Lorena y Marina Peñaherrera</a:t>
            </a:r>
            <a:r>
              <a:rPr lang="es-EC" sz="2000" b="1" dirty="0" smtClean="0">
                <a:solidFill>
                  <a:schemeClr val="bg1"/>
                </a:solidFill>
                <a:latin typeface="Arial" panose="020B0604020202020204" pitchFamily="34" charset="0"/>
                <a:cs typeface="Arial" panose="020B0604020202020204" pitchFamily="34" charset="0"/>
              </a:rPr>
              <a:t>.</a:t>
            </a:r>
            <a:endParaRPr lang="es-EC" sz="2000" b="1" dirty="0">
              <a:solidFill>
                <a:schemeClr val="bg1"/>
              </a:solidFill>
              <a:latin typeface="Arial" panose="020B0604020202020204" pitchFamily="34" charset="0"/>
              <a:cs typeface="Arial" panose="020B0604020202020204" pitchFamily="34" charset="0"/>
            </a:endParaRPr>
          </a:p>
          <a:p>
            <a:pPr marL="457200" indent="-457200" algn="just">
              <a:spcBef>
                <a:spcPct val="20000"/>
              </a:spcBef>
              <a:buFont typeface="Arial" panose="020B0604020202020204" pitchFamily="34" charset="0"/>
              <a:buChar char="•"/>
            </a:pPr>
            <a:r>
              <a:rPr lang="es-EC" sz="2000" b="1" dirty="0" smtClean="0">
                <a:solidFill>
                  <a:schemeClr val="bg1"/>
                </a:solidFill>
                <a:latin typeface="Arial" panose="020B0604020202020204" pitchFamily="34" charset="0"/>
                <a:cs typeface="Arial" panose="020B0604020202020204" pitchFamily="34" charset="0"/>
              </a:rPr>
              <a:t>El </a:t>
            </a:r>
            <a:r>
              <a:rPr lang="es-EC" sz="2000" b="1" dirty="0">
                <a:solidFill>
                  <a:schemeClr val="bg1"/>
                </a:solidFill>
                <a:latin typeface="Arial" panose="020B0604020202020204" pitchFamily="34" charset="0"/>
                <a:cs typeface="Arial" panose="020B0604020202020204" pitchFamily="34" charset="0"/>
              </a:rPr>
              <a:t>restaurante deberá tener la infraestructura suficiente para atender 76 personas al día durante 288 días al año, es decir su capacidad será de 21.888 plazas mismo que representa apenas el 8,81% de la demanda insatisfecha.</a:t>
            </a:r>
          </a:p>
        </p:txBody>
      </p:sp>
      <p:sp>
        <p:nvSpPr>
          <p:cNvPr id="3" name="Título 2"/>
          <p:cNvSpPr>
            <a:spLocks noGrp="1"/>
          </p:cNvSpPr>
          <p:nvPr>
            <p:ph type="ctrTitle"/>
          </p:nvPr>
        </p:nvSpPr>
        <p:spPr>
          <a:xfrm rot="10800000" flipV="1">
            <a:off x="539029" y="148979"/>
            <a:ext cx="9144000" cy="653961"/>
          </a:xfrm>
        </p:spPr>
        <p:txBody>
          <a:bodyPr>
            <a:normAutofit/>
          </a:bodyPr>
          <a:lstStyle/>
          <a:p>
            <a:pPr algn="l"/>
            <a:r>
              <a:rPr lang="es-MX" sz="2400" b="1" dirty="0" smtClean="0">
                <a:solidFill>
                  <a:srgbClr val="FFFF00"/>
                </a:solidFill>
                <a:effectLst>
                  <a:outerShdw blurRad="38100" dist="38100" dir="2700000" algn="tl">
                    <a:srgbClr val="000000"/>
                  </a:outerShdw>
                </a:effectLst>
                <a:latin typeface="Arial" charset="0"/>
              </a:rPr>
              <a:t>Conclusiones del estudio técnico</a:t>
            </a:r>
            <a:endParaRPr lang="es-EC" sz="2400" dirty="0"/>
          </a:p>
        </p:txBody>
      </p:sp>
      <p:sp>
        <p:nvSpPr>
          <p:cNvPr id="11" name="Título 2"/>
          <p:cNvSpPr txBox="1">
            <a:spLocks/>
          </p:cNvSpPr>
          <p:nvPr/>
        </p:nvSpPr>
        <p:spPr>
          <a:xfrm rot="10800000" flipV="1">
            <a:off x="539029" y="3102019"/>
            <a:ext cx="9144000" cy="6539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2400" b="1" dirty="0" smtClean="0">
                <a:solidFill>
                  <a:srgbClr val="FFFF00"/>
                </a:solidFill>
                <a:effectLst>
                  <a:outerShdw blurRad="38100" dist="38100" dir="2700000" algn="tl">
                    <a:srgbClr val="000000"/>
                  </a:outerShdw>
                </a:effectLst>
                <a:latin typeface="Arial" charset="0"/>
              </a:rPr>
              <a:t>Conclusiones del análisis administrativo</a:t>
            </a:r>
            <a:endParaRPr lang="es-EC" sz="2400" dirty="0"/>
          </a:p>
        </p:txBody>
      </p:sp>
      <p:sp>
        <p:nvSpPr>
          <p:cNvPr id="13" name="Rectangle 12"/>
          <p:cNvSpPr>
            <a:spLocks noChangeArrowheads="1"/>
          </p:cNvSpPr>
          <p:nvPr/>
        </p:nvSpPr>
        <p:spPr bwMode="auto">
          <a:xfrm>
            <a:off x="539029" y="3771478"/>
            <a:ext cx="9793041" cy="1784577"/>
          </a:xfrm>
          <a:prstGeom prst="rect">
            <a:avLst/>
          </a:prstGeom>
          <a:noFill/>
          <a:ln w="9525">
            <a:noFill/>
            <a:miter lim="800000"/>
            <a:headEnd/>
            <a:tailEnd/>
          </a:ln>
          <a:effectLst/>
        </p:spPr>
        <p:txBody>
          <a:bodyPr/>
          <a:lstStyle/>
          <a:p>
            <a:pPr marL="457200" indent="-457200" algn="just">
              <a:spcBef>
                <a:spcPct val="20000"/>
              </a:spcBef>
              <a:buFont typeface="Arial" panose="020B0604020202020204" pitchFamily="34" charset="0"/>
              <a:buChar char="•"/>
            </a:pPr>
            <a:r>
              <a:rPr lang="es-EC" sz="2000" b="1" dirty="0" smtClean="0">
                <a:solidFill>
                  <a:schemeClr val="bg1"/>
                </a:solidFill>
                <a:latin typeface="Arial" panose="020B0604020202020204" pitchFamily="34" charset="0"/>
                <a:cs typeface="Arial" panose="020B0604020202020204" pitchFamily="34" charset="0"/>
              </a:rPr>
              <a:t>El </a:t>
            </a:r>
            <a:r>
              <a:rPr lang="es-EC" sz="2000" b="1" dirty="0">
                <a:solidFill>
                  <a:schemeClr val="bg1"/>
                </a:solidFill>
                <a:latin typeface="Arial" panose="020B0604020202020204" pitchFamily="34" charset="0"/>
                <a:cs typeface="Arial" panose="020B0604020202020204" pitchFamily="34" charset="0"/>
              </a:rPr>
              <a:t>nuevo local de comida mexicana requerirá la contratación de 8 personas para su funcionamiento, dentro de las cuales se encuentran cargos administrativos como operativos cuyo perfil y funciones se encuentran claramente definidas</a:t>
            </a:r>
            <a:r>
              <a:rPr lang="es-EC" sz="2000" b="1" dirty="0" smtClean="0">
                <a:solidFill>
                  <a:schemeClr val="bg1"/>
                </a:solidFill>
                <a:latin typeface="Arial" panose="020B0604020202020204" pitchFamily="34" charset="0"/>
                <a:cs typeface="Arial" panose="020B0604020202020204" pitchFamily="34" charset="0"/>
              </a:rPr>
              <a:t>.</a:t>
            </a:r>
            <a:endParaRPr lang="es-EC" sz="2000" b="1" dirty="0">
              <a:solidFill>
                <a:schemeClr val="bg1"/>
              </a:solidFill>
              <a:latin typeface="Arial" panose="020B0604020202020204" pitchFamily="34" charset="0"/>
              <a:cs typeface="Arial" panose="020B0604020202020204" pitchFamily="34" charset="0"/>
            </a:endParaRPr>
          </a:p>
          <a:p>
            <a:pPr marL="457200" indent="-457200" algn="just">
              <a:spcBef>
                <a:spcPct val="20000"/>
              </a:spcBef>
              <a:buFont typeface="Arial" panose="020B0604020202020204" pitchFamily="34" charset="0"/>
              <a:buChar char="•"/>
            </a:pPr>
            <a:r>
              <a:rPr lang="es-EC" sz="2000" b="1" dirty="0" smtClean="0">
                <a:solidFill>
                  <a:schemeClr val="bg1"/>
                </a:solidFill>
                <a:latin typeface="Arial" panose="020B0604020202020204" pitchFamily="34" charset="0"/>
                <a:cs typeface="Arial" panose="020B0604020202020204" pitchFamily="34" charset="0"/>
              </a:rPr>
              <a:t>La </a:t>
            </a:r>
            <a:r>
              <a:rPr lang="es-EC" sz="2000" b="1" dirty="0">
                <a:solidFill>
                  <a:schemeClr val="bg1"/>
                </a:solidFill>
                <a:latin typeface="Arial" panose="020B0604020202020204" pitchFamily="34" charset="0"/>
                <a:cs typeface="Arial" panose="020B0604020202020204" pitchFamily="34" charset="0"/>
              </a:rPr>
              <a:t>apertura de un local de comida mexicana en la ciudad de Santo Domingo requiere de algunos procedimientos a cumplir exigidos por la ley de régimen municipal, el principal requisito que necesita el municipio es la declaración de permiso de patentes.</a:t>
            </a:r>
          </a:p>
          <a:p>
            <a:pPr algn="just">
              <a:spcBef>
                <a:spcPct val="20000"/>
              </a:spcBef>
            </a:pPr>
            <a:endParaRPr lang="es-EC"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45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39029" y="802941"/>
            <a:ext cx="9793041" cy="1784577"/>
          </a:xfrm>
          <a:prstGeom prst="rect">
            <a:avLst/>
          </a:prstGeom>
          <a:noFill/>
          <a:ln w="9525">
            <a:noFill/>
            <a:miter lim="800000"/>
            <a:headEnd/>
            <a:tailEnd/>
          </a:ln>
          <a:effectLst/>
        </p:spPr>
        <p:txBody>
          <a:bodyPr/>
          <a:lstStyle/>
          <a:p>
            <a:pPr marL="457200" indent="-457200" algn="just">
              <a:spcBef>
                <a:spcPct val="20000"/>
              </a:spcBef>
              <a:buFont typeface="Arial" panose="020B0604020202020204" pitchFamily="34" charset="0"/>
              <a:buChar char="•"/>
            </a:pPr>
            <a:r>
              <a:rPr lang="es-EC" sz="2000" b="1" dirty="0" smtClean="0">
                <a:solidFill>
                  <a:schemeClr val="bg1"/>
                </a:solidFill>
                <a:latin typeface="Arial" panose="020B0604020202020204" pitchFamily="34" charset="0"/>
                <a:cs typeface="Arial" panose="020B0604020202020204" pitchFamily="34" charset="0"/>
              </a:rPr>
              <a:t>Para </a:t>
            </a:r>
            <a:r>
              <a:rPr lang="es-EC" sz="2000" b="1" dirty="0">
                <a:solidFill>
                  <a:schemeClr val="bg1"/>
                </a:solidFill>
                <a:latin typeface="Arial" panose="020B0604020202020204" pitchFamily="34" charset="0"/>
                <a:cs typeface="Arial" panose="020B0604020202020204" pitchFamily="34" charset="0"/>
              </a:rPr>
              <a:t>realizar el estudio financiero, se consideraron dos escenarios: el primero considerando la construcción de un nuevo local y el segundo considerando el arrendamiento de un local</a:t>
            </a:r>
            <a:r>
              <a:rPr lang="es-EC" sz="2000" b="1" dirty="0" smtClean="0">
                <a:solidFill>
                  <a:schemeClr val="bg1"/>
                </a:solidFill>
                <a:latin typeface="Arial" panose="020B0604020202020204" pitchFamily="34" charset="0"/>
                <a:cs typeface="Arial" panose="020B0604020202020204" pitchFamily="34" charset="0"/>
              </a:rPr>
              <a:t>.</a:t>
            </a:r>
          </a:p>
          <a:p>
            <a:pPr marL="457200" indent="-457200" algn="just">
              <a:spcBef>
                <a:spcPct val="20000"/>
              </a:spcBef>
              <a:buFont typeface="Arial" panose="020B0604020202020204" pitchFamily="34" charset="0"/>
              <a:buChar char="•"/>
            </a:pPr>
            <a:endParaRPr lang="es-EC" sz="2000" b="1" dirty="0">
              <a:solidFill>
                <a:schemeClr val="bg1"/>
              </a:solidFill>
              <a:latin typeface="Arial" panose="020B0604020202020204" pitchFamily="34" charset="0"/>
              <a:cs typeface="Arial" panose="020B0604020202020204" pitchFamily="34" charset="0"/>
            </a:endParaRPr>
          </a:p>
          <a:p>
            <a:pPr marL="457200" indent="-457200" algn="just">
              <a:spcBef>
                <a:spcPct val="20000"/>
              </a:spcBef>
              <a:buFont typeface="Arial" panose="020B0604020202020204" pitchFamily="34" charset="0"/>
              <a:buChar char="•"/>
            </a:pPr>
            <a:r>
              <a:rPr lang="es-EC" sz="2000" b="1" dirty="0" smtClean="0">
                <a:solidFill>
                  <a:schemeClr val="bg1"/>
                </a:solidFill>
                <a:latin typeface="Arial" panose="020B0604020202020204" pitchFamily="34" charset="0"/>
                <a:cs typeface="Arial" panose="020B0604020202020204" pitchFamily="34" charset="0"/>
              </a:rPr>
              <a:t>El </a:t>
            </a:r>
            <a:r>
              <a:rPr lang="es-EC" sz="2000" b="1" dirty="0">
                <a:solidFill>
                  <a:schemeClr val="bg1"/>
                </a:solidFill>
                <a:latin typeface="Arial" panose="020B0604020202020204" pitchFamily="34" charset="0"/>
                <a:cs typeface="Arial" panose="020B0604020202020204" pitchFamily="34" charset="0"/>
              </a:rPr>
              <a:t>total de la inversión será financiada en un 30% por capital propio de los accionistas y el 70% por endeudamiento a través de un préstamo bancario. Con el fin de conseguir financiamiento del 70% de la inversión para iniciar sus operaciones, se ha considerado analizar el proyecto para los dos escenarios bajo el interés que otorga el Banco de Pichincha, el mismo que asciende a 11,79% anual para créditos productivos</a:t>
            </a:r>
            <a:r>
              <a:rPr lang="es-EC" sz="2000" b="1" dirty="0" smtClean="0">
                <a:solidFill>
                  <a:schemeClr val="bg1"/>
                </a:solidFill>
                <a:latin typeface="Arial" panose="020B0604020202020204" pitchFamily="34" charset="0"/>
                <a:cs typeface="Arial" panose="020B0604020202020204" pitchFamily="34" charset="0"/>
              </a:rPr>
              <a:t>.</a:t>
            </a:r>
          </a:p>
          <a:p>
            <a:pPr marL="457200" indent="-457200" algn="just">
              <a:spcBef>
                <a:spcPct val="20000"/>
              </a:spcBef>
              <a:buFont typeface="Arial" panose="020B0604020202020204" pitchFamily="34" charset="0"/>
              <a:buChar char="•"/>
            </a:pPr>
            <a:endParaRPr lang="es-EC" sz="2000" b="1" dirty="0">
              <a:solidFill>
                <a:schemeClr val="bg1"/>
              </a:solidFill>
              <a:latin typeface="Arial" panose="020B0604020202020204" pitchFamily="34" charset="0"/>
              <a:cs typeface="Arial" panose="020B0604020202020204" pitchFamily="34" charset="0"/>
            </a:endParaRPr>
          </a:p>
          <a:p>
            <a:pPr marL="457200" indent="-457200" algn="just">
              <a:spcBef>
                <a:spcPct val="20000"/>
              </a:spcBef>
              <a:buFont typeface="Arial" panose="020B0604020202020204" pitchFamily="34" charset="0"/>
              <a:buChar char="•"/>
            </a:pPr>
            <a:r>
              <a:rPr lang="es-EC" sz="2000" b="1" dirty="0" smtClean="0">
                <a:solidFill>
                  <a:schemeClr val="bg1"/>
                </a:solidFill>
                <a:latin typeface="Arial" panose="020B0604020202020204" pitchFamily="34" charset="0"/>
                <a:cs typeface="Arial" panose="020B0604020202020204" pitchFamily="34" charset="0"/>
              </a:rPr>
              <a:t>De </a:t>
            </a:r>
            <a:r>
              <a:rPr lang="es-EC" sz="2000" b="1" dirty="0">
                <a:solidFill>
                  <a:schemeClr val="bg1"/>
                </a:solidFill>
                <a:latin typeface="Arial" panose="020B0604020202020204" pitchFamily="34" charset="0"/>
                <a:cs typeface="Arial" panose="020B0604020202020204" pitchFamily="34" charset="0"/>
              </a:rPr>
              <a:t>acuerdo a los resultados obtenidos del análisis económico financiero, el mejor escenario para la inversión del proyecto de apertura de un local de comida mexicana en la ciudad de Santo Domingo es el segundo (Considerando el arrendamiento de un local</a:t>
            </a:r>
            <a:r>
              <a:rPr lang="es-EC" sz="2000" b="1" dirty="0" smtClean="0">
                <a:solidFill>
                  <a:schemeClr val="bg1"/>
                </a:solidFill>
                <a:latin typeface="Arial" panose="020B0604020202020204" pitchFamily="34" charset="0"/>
                <a:cs typeface="Arial" panose="020B0604020202020204" pitchFamily="34" charset="0"/>
              </a:rPr>
              <a:t>).</a:t>
            </a:r>
            <a:endParaRPr lang="es-EC" sz="2000" b="1" dirty="0">
              <a:solidFill>
                <a:schemeClr val="bg1"/>
              </a:solidFill>
              <a:latin typeface="Arial" panose="020B0604020202020204" pitchFamily="34" charset="0"/>
              <a:cs typeface="Arial" panose="020B0604020202020204" pitchFamily="34" charset="0"/>
            </a:endParaRPr>
          </a:p>
        </p:txBody>
      </p:sp>
      <p:sp>
        <p:nvSpPr>
          <p:cNvPr id="3" name="Título 2"/>
          <p:cNvSpPr>
            <a:spLocks noGrp="1"/>
          </p:cNvSpPr>
          <p:nvPr>
            <p:ph type="ctrTitle"/>
          </p:nvPr>
        </p:nvSpPr>
        <p:spPr>
          <a:xfrm rot="10800000" flipV="1">
            <a:off x="539029" y="148979"/>
            <a:ext cx="9144000" cy="653961"/>
          </a:xfrm>
        </p:spPr>
        <p:txBody>
          <a:bodyPr>
            <a:normAutofit/>
          </a:bodyPr>
          <a:lstStyle/>
          <a:p>
            <a:pPr algn="l"/>
            <a:r>
              <a:rPr lang="es-MX" sz="2400" b="1" dirty="0" smtClean="0">
                <a:solidFill>
                  <a:srgbClr val="FFFF00"/>
                </a:solidFill>
                <a:effectLst>
                  <a:outerShdw blurRad="38100" dist="38100" dir="2700000" algn="tl">
                    <a:srgbClr val="000000"/>
                  </a:outerShdw>
                </a:effectLst>
                <a:latin typeface="Arial" charset="0"/>
              </a:rPr>
              <a:t>Conclusiones del análisis económico financiero</a:t>
            </a:r>
            <a:endParaRPr lang="es-EC" sz="2400" dirty="0"/>
          </a:p>
        </p:txBody>
      </p:sp>
    </p:spTree>
    <p:extLst>
      <p:ext uri="{BB962C8B-B14F-4D97-AF65-F5344CB8AC3E}">
        <p14:creationId xmlns:p14="http://schemas.microsoft.com/office/powerpoint/2010/main" val="5030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91544" y="1812316"/>
            <a:ext cx="8075240" cy="2519398"/>
          </a:xfrm>
        </p:spPr>
        <p:txBody>
          <a:bodyPr>
            <a:normAutofit/>
          </a:bodyPr>
          <a:lstStyle/>
          <a:p>
            <a: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FIN</a:t>
            </a:r>
            <a:b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endParaRPr lang="es-MX" sz="4800" dirty="0">
              <a:solidFill>
                <a:srgbClr val="0070C0"/>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Tree>
    <p:extLst>
      <p:ext uri="{BB962C8B-B14F-4D97-AF65-F5344CB8AC3E}">
        <p14:creationId xmlns:p14="http://schemas.microsoft.com/office/powerpoint/2010/main" val="2377165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1" name="Rectangle 12"/>
          <p:cNvSpPr>
            <a:spLocks noChangeArrowheads="1"/>
          </p:cNvSpPr>
          <p:nvPr/>
        </p:nvSpPr>
        <p:spPr bwMode="auto">
          <a:xfrm>
            <a:off x="1400678" y="382365"/>
            <a:ext cx="7924800"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Perfil del consumidor potencial</a:t>
            </a:r>
            <a:endParaRPr lang="es-ES" sz="2400" b="1" dirty="0">
              <a:solidFill>
                <a:srgbClr val="FFFF00"/>
              </a:solidFill>
              <a:effectLst>
                <a:outerShdw blurRad="38100" dist="38100" dir="2700000" algn="tl">
                  <a:srgbClr val="000000"/>
                </a:outerShdw>
              </a:effectLst>
              <a:latin typeface="Arial"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675121621"/>
              </p:ext>
            </p:extLst>
          </p:nvPr>
        </p:nvGraphicFramePr>
        <p:xfrm>
          <a:off x="1509860" y="991965"/>
          <a:ext cx="9073662" cy="5120640"/>
        </p:xfrm>
        <a:graphic>
          <a:graphicData uri="http://schemas.openxmlformats.org/drawingml/2006/table">
            <a:tbl>
              <a:tblPr firstRow="1" firstCol="1" bandRow="1">
                <a:tableStyleId>{5C22544A-7EE6-4342-B048-85BDC9FD1C3A}</a:tableStyleId>
              </a:tblPr>
              <a:tblGrid>
                <a:gridCol w="2815708"/>
                <a:gridCol w="3224319"/>
                <a:gridCol w="3033635"/>
              </a:tblGrid>
              <a:tr h="280422">
                <a:tc>
                  <a:txBody>
                    <a:bodyPr/>
                    <a:lstStyle/>
                    <a:p>
                      <a:pPr>
                        <a:lnSpc>
                          <a:spcPct val="150000"/>
                        </a:lnSpc>
                        <a:spcAft>
                          <a:spcPts val="0"/>
                        </a:spcAft>
                      </a:pPr>
                      <a:r>
                        <a:rPr lang="es-MX" sz="1600" dirty="0">
                          <a:effectLst/>
                        </a:rPr>
                        <a:t> </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dirty="0">
                          <a:effectLst/>
                        </a:rPr>
                        <a:t>Hombres (49,7%)</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dirty="0">
                          <a:effectLst/>
                        </a:rPr>
                        <a:t>Mujeres (50,3%)</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r>
              <a:tr h="338629">
                <a:tc gridSpan="3">
                  <a:txBody>
                    <a:bodyPr/>
                    <a:lstStyle/>
                    <a:p>
                      <a:pPr>
                        <a:lnSpc>
                          <a:spcPct val="150000"/>
                        </a:lnSpc>
                        <a:spcAft>
                          <a:spcPts val="0"/>
                        </a:spcAft>
                      </a:pPr>
                      <a:r>
                        <a:rPr lang="es-MX" sz="1600" dirty="0">
                          <a:effectLst/>
                        </a:rPr>
                        <a:t>Geográficas</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677259">
                <a:tc>
                  <a:txBody>
                    <a:bodyPr/>
                    <a:lstStyle/>
                    <a:p>
                      <a:pPr>
                        <a:lnSpc>
                          <a:spcPct val="150000"/>
                        </a:lnSpc>
                        <a:spcAft>
                          <a:spcPts val="0"/>
                        </a:spcAft>
                      </a:pPr>
                      <a:r>
                        <a:rPr lang="es-MX" sz="1600" dirty="0">
                          <a:effectLst/>
                        </a:rPr>
                        <a:t>Región</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50000"/>
                        </a:lnSpc>
                        <a:spcAft>
                          <a:spcPts val="0"/>
                        </a:spcAft>
                      </a:pPr>
                      <a:r>
                        <a:rPr lang="es-MX" sz="1600" dirty="0">
                          <a:effectLst/>
                        </a:rPr>
                        <a:t>Sector Norte de la ciudad de Santo Domingo</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50000"/>
                        </a:lnSpc>
                        <a:spcAft>
                          <a:spcPts val="0"/>
                        </a:spcAft>
                      </a:pPr>
                      <a:r>
                        <a:rPr lang="es-MX" sz="1600" dirty="0">
                          <a:effectLst/>
                        </a:rPr>
                        <a:t>Sector Norte de la ciudad de Santo Domingo</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r>
              <a:tr h="338629">
                <a:tc>
                  <a:txBody>
                    <a:bodyPr/>
                    <a:lstStyle/>
                    <a:p>
                      <a:pPr>
                        <a:lnSpc>
                          <a:spcPct val="150000"/>
                        </a:lnSpc>
                        <a:spcAft>
                          <a:spcPts val="0"/>
                        </a:spcAft>
                      </a:pPr>
                      <a:r>
                        <a:rPr lang="es-MX" sz="1600">
                          <a:effectLst/>
                        </a:rPr>
                        <a:t>Clima</a:t>
                      </a:r>
                      <a:endParaRPr lang="es-EC"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dirty="0">
                          <a:effectLst/>
                        </a:rPr>
                        <a:t>Tropical</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dirty="0">
                          <a:effectLst/>
                        </a:rPr>
                        <a:t>Tropical</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r>
              <a:tr h="338629">
                <a:tc gridSpan="3">
                  <a:txBody>
                    <a:bodyPr/>
                    <a:lstStyle/>
                    <a:p>
                      <a:pPr>
                        <a:lnSpc>
                          <a:spcPct val="150000"/>
                        </a:lnSpc>
                        <a:spcAft>
                          <a:spcPts val="0"/>
                        </a:spcAft>
                      </a:pPr>
                      <a:r>
                        <a:rPr lang="es-MX" sz="1600" dirty="0">
                          <a:effectLst/>
                        </a:rPr>
                        <a:t>Demográficas</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338629">
                <a:tc>
                  <a:txBody>
                    <a:bodyPr/>
                    <a:lstStyle/>
                    <a:p>
                      <a:pPr>
                        <a:lnSpc>
                          <a:spcPct val="150000"/>
                        </a:lnSpc>
                        <a:spcAft>
                          <a:spcPts val="0"/>
                        </a:spcAft>
                      </a:pPr>
                      <a:r>
                        <a:rPr lang="es-MX" sz="1600">
                          <a:effectLst/>
                        </a:rPr>
                        <a:t>Edad </a:t>
                      </a:r>
                      <a:endParaRPr lang="es-EC"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dirty="0">
                          <a:effectLst/>
                        </a:rPr>
                        <a:t>De 21 a 40</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dirty="0">
                          <a:effectLst/>
                        </a:rPr>
                        <a:t>De 21 a 40</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r>
              <a:tr h="338629">
                <a:tc>
                  <a:txBody>
                    <a:bodyPr/>
                    <a:lstStyle/>
                    <a:p>
                      <a:pPr>
                        <a:lnSpc>
                          <a:spcPct val="150000"/>
                        </a:lnSpc>
                        <a:spcAft>
                          <a:spcPts val="0"/>
                        </a:spcAft>
                      </a:pPr>
                      <a:r>
                        <a:rPr lang="es-MX" sz="1600">
                          <a:effectLst/>
                        </a:rPr>
                        <a:t>Ingresos</a:t>
                      </a:r>
                      <a:endParaRPr lang="es-EC"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dirty="0">
                          <a:effectLst/>
                        </a:rPr>
                        <a:t>De 0 a 600 USD</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dirty="0">
                          <a:effectLst/>
                        </a:rPr>
                        <a:t>De 0 a 600 USD</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r>
              <a:tr h="338629">
                <a:tc gridSpan="3">
                  <a:txBody>
                    <a:bodyPr/>
                    <a:lstStyle/>
                    <a:p>
                      <a:pPr>
                        <a:lnSpc>
                          <a:spcPct val="150000"/>
                        </a:lnSpc>
                        <a:spcAft>
                          <a:spcPts val="0"/>
                        </a:spcAft>
                      </a:pPr>
                      <a:r>
                        <a:rPr lang="es-MX" sz="1600" dirty="0">
                          <a:effectLst/>
                        </a:rPr>
                        <a:t>Psicográficas</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338629">
                <a:tc>
                  <a:txBody>
                    <a:bodyPr/>
                    <a:lstStyle/>
                    <a:p>
                      <a:pPr>
                        <a:lnSpc>
                          <a:spcPct val="150000"/>
                        </a:lnSpc>
                        <a:spcAft>
                          <a:spcPts val="0"/>
                        </a:spcAft>
                      </a:pPr>
                      <a:r>
                        <a:rPr lang="es-MX" sz="1600">
                          <a:effectLst/>
                        </a:rPr>
                        <a:t>Clase Social</a:t>
                      </a:r>
                      <a:endParaRPr lang="es-EC"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dirty="0">
                          <a:effectLst/>
                        </a:rPr>
                        <a:t>Media</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dirty="0">
                          <a:effectLst/>
                        </a:rPr>
                        <a:t>Media</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r>
              <a:tr h="338629">
                <a:tc>
                  <a:txBody>
                    <a:bodyPr/>
                    <a:lstStyle/>
                    <a:p>
                      <a:pPr>
                        <a:lnSpc>
                          <a:spcPct val="150000"/>
                        </a:lnSpc>
                        <a:spcAft>
                          <a:spcPts val="0"/>
                        </a:spcAft>
                      </a:pPr>
                      <a:r>
                        <a:rPr lang="es-MX" sz="1600">
                          <a:effectLst/>
                        </a:rPr>
                        <a:t>Estilo de vida</a:t>
                      </a:r>
                      <a:endParaRPr lang="es-EC"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50000"/>
                        </a:lnSpc>
                      </a:pPr>
                      <a:endParaRPr lang="es-EC" sz="1600" dirty="0">
                        <a:effectLst/>
                        <a:latin typeface="Calibri" panose="020F0502020204030204" pitchFamily="34" charset="0"/>
                      </a:endParaRPr>
                    </a:p>
                  </a:txBody>
                  <a:tcPr marL="44450" marR="44450" marT="0" marB="0" anchor="b"/>
                </a:tc>
                <a:tc>
                  <a:txBody>
                    <a:bodyPr/>
                    <a:lstStyle/>
                    <a:p>
                      <a:pPr>
                        <a:lnSpc>
                          <a:spcPct val="150000"/>
                        </a:lnSpc>
                        <a:spcAft>
                          <a:spcPts val="0"/>
                        </a:spcAft>
                      </a:pPr>
                      <a:r>
                        <a:rPr lang="es-MX" sz="1600" dirty="0">
                          <a:effectLst/>
                        </a:rPr>
                        <a:t> </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r>
              <a:tr h="338629">
                <a:tc gridSpan="3">
                  <a:txBody>
                    <a:bodyPr/>
                    <a:lstStyle/>
                    <a:p>
                      <a:pPr>
                        <a:lnSpc>
                          <a:spcPct val="150000"/>
                        </a:lnSpc>
                        <a:spcAft>
                          <a:spcPts val="0"/>
                        </a:spcAft>
                      </a:pPr>
                      <a:r>
                        <a:rPr lang="es-MX" sz="1600" dirty="0">
                          <a:effectLst/>
                        </a:rPr>
                        <a:t>De conducta</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338629">
                <a:tc>
                  <a:txBody>
                    <a:bodyPr/>
                    <a:lstStyle/>
                    <a:p>
                      <a:pPr>
                        <a:lnSpc>
                          <a:spcPct val="150000"/>
                        </a:lnSpc>
                        <a:spcAft>
                          <a:spcPts val="0"/>
                        </a:spcAft>
                      </a:pPr>
                      <a:r>
                        <a:rPr lang="es-MX" sz="1600">
                          <a:effectLst/>
                        </a:rPr>
                        <a:t>Beneficios buscados</a:t>
                      </a:r>
                      <a:endParaRPr lang="es-EC"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a:effectLst/>
                        </a:rPr>
                        <a:t>Limpieza y Calidad</a:t>
                      </a:r>
                      <a:endParaRPr lang="es-EC"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dirty="0">
                          <a:effectLst/>
                        </a:rPr>
                        <a:t>Limpieza y Calidad</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r>
              <a:tr h="0">
                <a:tc>
                  <a:txBody>
                    <a:bodyPr/>
                    <a:lstStyle/>
                    <a:p>
                      <a:pPr>
                        <a:lnSpc>
                          <a:spcPct val="150000"/>
                        </a:lnSpc>
                        <a:spcAft>
                          <a:spcPts val="0"/>
                        </a:spcAft>
                      </a:pPr>
                      <a:r>
                        <a:rPr lang="es-MX" sz="1600">
                          <a:effectLst/>
                        </a:rPr>
                        <a:t>Ocasión de compra</a:t>
                      </a:r>
                      <a:endParaRPr lang="es-EC"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dirty="0">
                          <a:effectLst/>
                        </a:rPr>
                        <a:t>Una vez por semana</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1600" dirty="0">
                          <a:effectLst/>
                        </a:rPr>
                        <a:t>Una vez por semana</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4" name="Botón de acción: Volver 3">
            <a:hlinkClick r:id="rId2"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43783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1" name="Rectangle 12"/>
          <p:cNvSpPr>
            <a:spLocks noChangeArrowheads="1"/>
          </p:cNvSpPr>
          <p:nvPr/>
        </p:nvSpPr>
        <p:spPr bwMode="auto">
          <a:xfrm>
            <a:off x="1061464" y="469076"/>
            <a:ext cx="9557835" cy="609600"/>
          </a:xfrm>
          <a:prstGeom prst="rect">
            <a:avLst/>
          </a:prstGeom>
          <a:noFill/>
          <a:ln w="9525">
            <a:noFill/>
            <a:miter lim="800000"/>
            <a:headEnd/>
            <a:tailEnd/>
          </a:ln>
          <a:effectLst/>
        </p:spPr>
        <p:txBody>
          <a:bodyPr/>
          <a:lstStyle/>
          <a:p>
            <a:r>
              <a:rPr lang="es-ES_tradnl"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8. ¿Cuándo usted visita un restaurante que tipo de comida prefiere pedir?</a:t>
            </a:r>
            <a:endParaRPr lang="es-MX" sz="24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Botón de acción: Volver 3">
            <a:hlinkClick r:id="rId2"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9 CuadroTexto"/>
          <p:cNvSpPr txBox="1">
            <a:spLocks noChangeArrowheads="1"/>
          </p:cNvSpPr>
          <p:nvPr/>
        </p:nvSpPr>
        <p:spPr bwMode="auto">
          <a:xfrm>
            <a:off x="6609330" y="1434420"/>
            <a:ext cx="4575899" cy="3600986"/>
          </a:xfrm>
          <a:prstGeom prst="rect">
            <a:avLst/>
          </a:prstGeom>
          <a:noFill/>
          <a:ln w="9525">
            <a:noFill/>
            <a:miter lim="800000"/>
            <a:headEnd/>
            <a:tailEnd/>
          </a:ln>
        </p:spPr>
        <p:txBody>
          <a:bodyPr wrap="square">
            <a:spAutoFit/>
          </a:bodyPr>
          <a:lstStyle/>
          <a:p>
            <a:endParaRPr lang="es-MX" sz="1600" dirty="0" smtClean="0"/>
          </a:p>
          <a:p>
            <a:r>
              <a:rPr lang="es-ES_tradnl" sz="2000" dirty="0" smtClean="0">
                <a:solidFill>
                  <a:schemeClr val="bg1"/>
                </a:solidFill>
              </a:rPr>
              <a:t> </a:t>
            </a:r>
            <a:endParaRPr lang="es-MX" sz="2000" dirty="0" smtClean="0">
              <a:solidFill>
                <a:schemeClr val="bg1"/>
              </a:solidFill>
            </a:endParaRPr>
          </a:p>
          <a:p>
            <a:pPr algn="just">
              <a:buFont typeface="Wingdings" pitchFamily="2" charset="2"/>
              <a:buChar char="Ø"/>
            </a:pPr>
            <a:r>
              <a:rPr lang="es-ES_tradnl" sz="2000" dirty="0" smtClean="0">
                <a:solidFill>
                  <a:schemeClr val="bg1"/>
                </a:solidFill>
                <a:latin typeface="Arial" pitchFamily="34" charset="0"/>
                <a:cs typeface="Arial" pitchFamily="34" charset="0"/>
              </a:rPr>
              <a:t>De las 384 encuestas realizadas, 310 personas afirman que prefieren pedir comida tradicional ecuatoriana al momento de visitar un restaurante, quienes representan el 80.7%; mientras que el 19.3% afirman que prefieren pedir comida extranjera al momento de visitar un restaurante</a:t>
            </a:r>
            <a:r>
              <a:rPr lang="es-EC" sz="2000" dirty="0" smtClean="0">
                <a:solidFill>
                  <a:schemeClr val="bg1"/>
                </a:solidFill>
                <a:latin typeface="Arial" pitchFamily="34" charset="0"/>
                <a:cs typeface="Arial" pitchFamily="34" charset="0"/>
              </a:rPr>
              <a:t>.</a:t>
            </a:r>
            <a:endParaRPr lang="es-MX" sz="2000" dirty="0" smtClean="0">
              <a:solidFill>
                <a:schemeClr val="bg1"/>
              </a:solidFill>
            </a:endParaRPr>
          </a:p>
          <a:p>
            <a:pPr lvl="0"/>
            <a:endParaRPr lang="es-MX" sz="1600" dirty="0" smtClean="0"/>
          </a:p>
          <a:p>
            <a:pPr lvl="0"/>
            <a:endParaRPr lang="es-MX" sz="1600" dirty="0"/>
          </a:p>
        </p:txBody>
      </p:sp>
      <p:pic>
        <p:nvPicPr>
          <p:cNvPr id="15" name="Imagen 14"/>
          <p:cNvPicPr>
            <a:picLocks noChangeAspect="1"/>
          </p:cNvPicPr>
          <p:nvPr/>
        </p:nvPicPr>
        <p:blipFill>
          <a:blip r:embed="rId3"/>
          <a:stretch>
            <a:fillRect/>
          </a:stretch>
        </p:blipFill>
        <p:spPr>
          <a:xfrm>
            <a:off x="1165124" y="1434420"/>
            <a:ext cx="5444206" cy="3378367"/>
          </a:xfrm>
          <a:prstGeom prst="rect">
            <a:avLst/>
          </a:prstGeom>
        </p:spPr>
      </p:pic>
    </p:spTree>
    <p:extLst>
      <p:ext uri="{BB962C8B-B14F-4D97-AF65-F5344CB8AC3E}">
        <p14:creationId xmlns:p14="http://schemas.microsoft.com/office/powerpoint/2010/main" val="3101250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5092" y="-211450"/>
            <a:ext cx="10251401" cy="2949642"/>
          </a:xfrm>
        </p:spPr>
        <p:txBody>
          <a:bodyPr>
            <a:normAutofit/>
          </a:bodyPr>
          <a:lstStyle/>
          <a:p>
            <a:pPr algn="just"/>
            <a:r>
              <a:rPr lang="es-MX" dirty="0" smtClean="0">
                <a:solidFill>
                  <a:srgbClr val="0070C0"/>
                </a:solidFill>
              </a:rPr>
              <a:t/>
            </a:r>
            <a:br>
              <a:rPr lang="es-MX" dirty="0" smtClean="0">
                <a:solidFill>
                  <a:srgbClr val="0070C0"/>
                </a:solidFill>
              </a:rPr>
            </a:br>
            <a:endParaRPr lang="es-MX" dirty="0">
              <a:solidFill>
                <a:srgbClr val="0070C0"/>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3" name="Rectángulo 2"/>
          <p:cNvSpPr/>
          <p:nvPr/>
        </p:nvSpPr>
        <p:spPr>
          <a:xfrm>
            <a:off x="900751" y="458521"/>
            <a:ext cx="10140288" cy="461665"/>
          </a:xfrm>
          <a:prstGeom prst="rect">
            <a:avLst/>
          </a:prstGeom>
        </p:spPr>
        <p:txBody>
          <a:bodyPr wrap="square">
            <a:spAutoFit/>
          </a:bodyPr>
          <a:lstStyle/>
          <a:p>
            <a:r>
              <a:rPr lang="es-EC"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5. ¿ Con que frecuencia visita usted un restaurante?</a:t>
            </a:r>
            <a:endParaRPr lang="es-EC" sz="2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Imagen 4"/>
          <p:cNvPicPr>
            <a:picLocks noChangeAspect="1"/>
          </p:cNvPicPr>
          <p:nvPr/>
        </p:nvPicPr>
        <p:blipFill>
          <a:blip r:embed="rId3"/>
          <a:stretch>
            <a:fillRect/>
          </a:stretch>
        </p:blipFill>
        <p:spPr>
          <a:xfrm>
            <a:off x="900751" y="4406794"/>
            <a:ext cx="5471940" cy="2355235"/>
          </a:xfrm>
          <a:prstGeom prst="rect">
            <a:avLst/>
          </a:prstGeom>
        </p:spPr>
      </p:pic>
      <p:pic>
        <p:nvPicPr>
          <p:cNvPr id="6" name="Imagen 5"/>
          <p:cNvPicPr>
            <a:picLocks noChangeAspect="1"/>
          </p:cNvPicPr>
          <p:nvPr/>
        </p:nvPicPr>
        <p:blipFill>
          <a:blip r:embed="rId4"/>
          <a:stretch>
            <a:fillRect/>
          </a:stretch>
        </p:blipFill>
        <p:spPr>
          <a:xfrm>
            <a:off x="900751" y="1007278"/>
            <a:ext cx="5909419" cy="3163019"/>
          </a:xfrm>
          <a:prstGeom prst="rect">
            <a:avLst/>
          </a:prstGeom>
        </p:spPr>
      </p:pic>
      <p:sp>
        <p:nvSpPr>
          <p:cNvPr id="13" name="9 CuadroTexto"/>
          <p:cNvSpPr txBox="1">
            <a:spLocks noChangeArrowheads="1"/>
          </p:cNvSpPr>
          <p:nvPr/>
        </p:nvSpPr>
        <p:spPr bwMode="auto">
          <a:xfrm>
            <a:off x="6926726" y="1113585"/>
            <a:ext cx="3937878" cy="3293209"/>
          </a:xfrm>
          <a:prstGeom prst="rect">
            <a:avLst/>
          </a:prstGeom>
          <a:noFill/>
          <a:ln w="9525">
            <a:noFill/>
            <a:miter lim="800000"/>
            <a:headEnd/>
            <a:tailEnd/>
          </a:ln>
        </p:spPr>
        <p:txBody>
          <a:bodyPr wrap="square">
            <a:spAutoFit/>
          </a:bodyPr>
          <a:lstStyle/>
          <a:p>
            <a:endParaRPr lang="es-MX" sz="1600" dirty="0" smtClean="0"/>
          </a:p>
          <a:p>
            <a:pPr lvl="0" algn="just">
              <a:buFont typeface="Wingdings" pitchFamily="2" charset="2"/>
              <a:buChar char="Ø"/>
            </a:pPr>
            <a:r>
              <a:rPr lang="es-ES_tradnl" sz="2000" dirty="0" smtClean="0">
                <a:solidFill>
                  <a:schemeClr val="bg1"/>
                </a:solidFill>
                <a:latin typeface="Arial" pitchFamily="34" charset="0"/>
                <a:cs typeface="Arial" pitchFamily="34" charset="0"/>
              </a:rPr>
              <a:t>La mayor parte de las personas que frecuentan la zona comercial de Santo Domingo visitan un restaurante una vez por semana (27.1% de la muestra), seguido por las personas que lo hacen todos los días (26.6% de la muestra).</a:t>
            </a:r>
          </a:p>
          <a:p>
            <a:pPr lvl="0"/>
            <a:endParaRPr lang="es-MX" sz="1600" dirty="0" smtClean="0"/>
          </a:p>
          <a:p>
            <a:pPr lvl="0"/>
            <a:endParaRPr lang="es-MX" sz="1600" dirty="0"/>
          </a:p>
        </p:txBody>
      </p:sp>
      <p:sp>
        <p:nvSpPr>
          <p:cNvPr id="11" name="Botón de acción: Volver 10">
            <a:hlinkClick r:id="rId5"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31321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5092" y="-211450"/>
            <a:ext cx="10251401" cy="2949642"/>
          </a:xfrm>
        </p:spPr>
        <p:txBody>
          <a:bodyPr>
            <a:normAutofit/>
          </a:bodyPr>
          <a:lstStyle/>
          <a:p>
            <a:pPr algn="just"/>
            <a:r>
              <a:rPr lang="es-MX" dirty="0" smtClean="0">
                <a:solidFill>
                  <a:srgbClr val="0070C0"/>
                </a:solidFill>
              </a:rPr>
              <a:t/>
            </a:r>
            <a:br>
              <a:rPr lang="es-MX" dirty="0" smtClean="0">
                <a:solidFill>
                  <a:srgbClr val="0070C0"/>
                </a:solidFill>
              </a:rPr>
            </a:br>
            <a:endParaRPr lang="es-MX" dirty="0">
              <a:solidFill>
                <a:srgbClr val="0070C0"/>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3" name="Rectángulo 2"/>
          <p:cNvSpPr/>
          <p:nvPr/>
        </p:nvSpPr>
        <p:spPr>
          <a:xfrm>
            <a:off x="900751" y="458521"/>
            <a:ext cx="10140288" cy="461665"/>
          </a:xfrm>
          <a:prstGeom prst="rect">
            <a:avLst/>
          </a:prstGeom>
        </p:spPr>
        <p:txBody>
          <a:bodyPr wrap="square">
            <a:spAutoFit/>
          </a:bodyPr>
          <a:lstStyle/>
          <a:p>
            <a:r>
              <a:rPr lang="es-EC"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11. ¿Cuánto suele gastar en promedio al visitar un restaurante?</a:t>
            </a:r>
          </a:p>
        </p:txBody>
      </p:sp>
      <p:pic>
        <p:nvPicPr>
          <p:cNvPr id="4" name="Imagen 3"/>
          <p:cNvPicPr>
            <a:picLocks noChangeAspect="1"/>
          </p:cNvPicPr>
          <p:nvPr/>
        </p:nvPicPr>
        <p:blipFill>
          <a:blip r:embed="rId3"/>
          <a:stretch>
            <a:fillRect/>
          </a:stretch>
        </p:blipFill>
        <p:spPr>
          <a:xfrm>
            <a:off x="789638" y="1113585"/>
            <a:ext cx="5900821" cy="2949596"/>
          </a:xfrm>
          <a:prstGeom prst="rect">
            <a:avLst/>
          </a:prstGeom>
        </p:spPr>
      </p:pic>
      <p:pic>
        <p:nvPicPr>
          <p:cNvPr id="11" name="Imagen 10"/>
          <p:cNvPicPr>
            <a:picLocks noChangeAspect="1"/>
          </p:cNvPicPr>
          <p:nvPr/>
        </p:nvPicPr>
        <p:blipFill>
          <a:blip r:embed="rId4"/>
          <a:stretch>
            <a:fillRect/>
          </a:stretch>
        </p:blipFill>
        <p:spPr>
          <a:xfrm>
            <a:off x="358894" y="4256580"/>
            <a:ext cx="6020489" cy="2440414"/>
          </a:xfrm>
          <a:prstGeom prst="rect">
            <a:avLst/>
          </a:prstGeom>
        </p:spPr>
      </p:pic>
      <p:sp>
        <p:nvSpPr>
          <p:cNvPr id="14" name="9 CuadroTexto"/>
          <p:cNvSpPr txBox="1">
            <a:spLocks noChangeArrowheads="1"/>
          </p:cNvSpPr>
          <p:nvPr/>
        </p:nvSpPr>
        <p:spPr bwMode="auto">
          <a:xfrm>
            <a:off x="6950254" y="717802"/>
            <a:ext cx="3816424" cy="4770537"/>
          </a:xfrm>
          <a:prstGeom prst="rect">
            <a:avLst/>
          </a:prstGeom>
          <a:noFill/>
          <a:ln w="9525">
            <a:noFill/>
            <a:miter lim="800000"/>
            <a:headEnd/>
            <a:tailEnd/>
          </a:ln>
        </p:spPr>
        <p:txBody>
          <a:bodyPr wrap="square">
            <a:spAutoFit/>
          </a:bodyPr>
          <a:lstStyle/>
          <a:p>
            <a:endParaRPr lang="es-MX" sz="1600" dirty="0" smtClean="0"/>
          </a:p>
          <a:p>
            <a:pPr algn="just"/>
            <a:endParaRPr lang="es-MX" sz="1600" dirty="0" smtClean="0">
              <a:latin typeface="Arial" pitchFamily="34" charset="0"/>
              <a:cs typeface="Arial" pitchFamily="34" charset="0"/>
            </a:endParaRPr>
          </a:p>
          <a:p>
            <a:pPr algn="just">
              <a:buFont typeface="Wingdings" pitchFamily="2" charset="2"/>
              <a:buChar char="Ø"/>
            </a:pPr>
            <a:r>
              <a:rPr lang="es-ES_tradnl" sz="2000" dirty="0" smtClean="0">
                <a:solidFill>
                  <a:schemeClr val="bg1"/>
                </a:solidFill>
                <a:latin typeface="Arial" pitchFamily="34" charset="0"/>
                <a:cs typeface="Arial" pitchFamily="34" charset="0"/>
              </a:rPr>
              <a:t>La mayor parte de las personas que frecuentan la zona comercial de Santo Domingo al visitar un restaurante afirman gastar un promedio entre 3 a 10 dólares, quienes representan el  50 % </a:t>
            </a:r>
            <a:r>
              <a:rPr lang="es-ES_tradnl" sz="2000" dirty="0">
                <a:solidFill>
                  <a:schemeClr val="bg1"/>
                </a:solidFill>
                <a:latin typeface="Arial" pitchFamily="34" charset="0"/>
                <a:cs typeface="Arial" pitchFamily="34" charset="0"/>
              </a:rPr>
              <a:t>del total de la muestra. . </a:t>
            </a:r>
            <a:r>
              <a:rPr lang="es-ES_tradnl" sz="2000" dirty="0" smtClean="0">
                <a:solidFill>
                  <a:schemeClr val="bg1"/>
                </a:solidFill>
                <a:latin typeface="Arial" pitchFamily="34" charset="0"/>
                <a:cs typeface="Arial" pitchFamily="34" charset="0"/>
              </a:rPr>
              <a:t>De </a:t>
            </a:r>
            <a:r>
              <a:rPr lang="es-ES_tradnl" sz="2000" dirty="0">
                <a:solidFill>
                  <a:schemeClr val="bg1"/>
                </a:solidFill>
                <a:latin typeface="Arial" pitchFamily="34" charset="0"/>
                <a:cs typeface="Arial" pitchFamily="34" charset="0"/>
              </a:rPr>
              <a:t>acuerdo a esto se establece que el costo promedio esperado es 6,5 USD por individuo.</a:t>
            </a:r>
            <a:endParaRPr lang="es-EC" sz="2000" dirty="0">
              <a:solidFill>
                <a:schemeClr val="bg1"/>
              </a:solidFill>
              <a:latin typeface="Arial" pitchFamily="34" charset="0"/>
              <a:cs typeface="Arial" pitchFamily="34" charset="0"/>
            </a:endParaRPr>
          </a:p>
          <a:p>
            <a:pPr lvl="0" algn="just">
              <a:buFont typeface="Wingdings" pitchFamily="2" charset="2"/>
              <a:buChar char="Ø"/>
            </a:pPr>
            <a:endParaRPr lang="es-MX" sz="2000" dirty="0" smtClean="0">
              <a:solidFill>
                <a:schemeClr val="bg1"/>
              </a:solidFill>
              <a:latin typeface="Arial" pitchFamily="34" charset="0"/>
              <a:cs typeface="Arial" pitchFamily="34" charset="0"/>
            </a:endParaRPr>
          </a:p>
          <a:p>
            <a:pPr algn="just"/>
            <a:endParaRPr lang="es-MX" sz="1600" dirty="0" smtClean="0">
              <a:latin typeface="Arial" pitchFamily="34" charset="0"/>
              <a:cs typeface="Arial" pitchFamily="34" charset="0"/>
            </a:endParaRPr>
          </a:p>
          <a:p>
            <a:pPr lvl="0"/>
            <a:endParaRPr lang="es-MX" sz="1600" dirty="0"/>
          </a:p>
        </p:txBody>
      </p:sp>
      <p:sp>
        <p:nvSpPr>
          <p:cNvPr id="12" name="Botón de acción: Volver 11">
            <a:hlinkClick r:id="rId5"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00409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9000">
              <a:srgbClr val="002060"/>
            </a:gs>
            <a:gs pos="83000">
              <a:srgbClr val="000099"/>
            </a:gs>
            <a:gs pos="100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graphicFrame>
        <p:nvGraphicFramePr>
          <p:cNvPr id="11" name="15 Tabla"/>
          <p:cNvGraphicFramePr>
            <a:graphicFrameLocks noGrp="1"/>
          </p:cNvGraphicFramePr>
          <p:nvPr>
            <p:extLst/>
          </p:nvPr>
        </p:nvGraphicFramePr>
        <p:xfrm>
          <a:off x="2552400" y="418321"/>
          <a:ext cx="6552729" cy="6295583"/>
        </p:xfrm>
        <a:graphic>
          <a:graphicData uri="http://schemas.openxmlformats.org/drawingml/2006/table">
            <a:tbl>
              <a:tblPr/>
              <a:tblGrid>
                <a:gridCol w="988965"/>
                <a:gridCol w="700695"/>
                <a:gridCol w="660744"/>
                <a:gridCol w="1333165"/>
                <a:gridCol w="434554"/>
                <a:gridCol w="435168"/>
                <a:gridCol w="489872"/>
                <a:gridCol w="640458"/>
                <a:gridCol w="869108"/>
              </a:tblGrid>
              <a:tr h="332699">
                <a:tc>
                  <a:txBody>
                    <a:bodyPr/>
                    <a:lstStyle/>
                    <a:p>
                      <a:pPr>
                        <a:lnSpc>
                          <a:spcPct val="115000"/>
                        </a:lnSpc>
                        <a:spcAft>
                          <a:spcPts val="0"/>
                        </a:spcAft>
                      </a:pPr>
                      <a:r>
                        <a:rPr lang="es-MX" sz="800" b="1" dirty="0">
                          <a:solidFill>
                            <a:schemeClr val="tx1"/>
                          </a:solidFill>
                          <a:latin typeface="Calibri"/>
                          <a:ea typeface="Times New Roman"/>
                        </a:rPr>
                        <a:t>NOMBRE DEL ESTABLECIMIENTO</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b="1">
                          <a:solidFill>
                            <a:schemeClr val="tx1"/>
                          </a:solidFill>
                          <a:latin typeface="Calibri"/>
                          <a:ea typeface="Times New Roman"/>
                        </a:rPr>
                        <a:t>CATEGORIA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b="1">
                          <a:solidFill>
                            <a:schemeClr val="tx1"/>
                          </a:solidFill>
                          <a:latin typeface="Calibri"/>
                          <a:ea typeface="Times New Roman"/>
                        </a:rPr>
                        <a:t>TIPO DE COMIDA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b="1">
                          <a:solidFill>
                            <a:schemeClr val="tx1"/>
                          </a:solidFill>
                          <a:latin typeface="Calibri"/>
                          <a:ea typeface="Times New Roman"/>
                        </a:rPr>
                        <a:t>DIRECCIÓN</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b="1">
                          <a:solidFill>
                            <a:schemeClr val="tx1"/>
                          </a:solidFill>
                          <a:latin typeface="Calibri"/>
                          <a:ea typeface="Times New Roman"/>
                        </a:rPr>
                        <a:t>MESAS</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b="1">
                          <a:solidFill>
                            <a:schemeClr val="tx1"/>
                          </a:solidFill>
                          <a:latin typeface="Calibri"/>
                          <a:ea typeface="Times New Roman"/>
                        </a:rPr>
                        <a:t>PLAZAS</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b="1">
                          <a:solidFill>
                            <a:schemeClr val="tx1"/>
                          </a:solidFill>
                          <a:latin typeface="Calibri"/>
                          <a:ea typeface="Times New Roman"/>
                        </a:rPr>
                        <a:t>DIAS AL AÑO</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b="1">
                          <a:solidFill>
                            <a:schemeClr val="tx1"/>
                          </a:solidFill>
                          <a:latin typeface="Calibri"/>
                          <a:ea typeface="Times New Roman"/>
                        </a:rPr>
                        <a:t>CAPACIDAD ANUAL</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b="1" dirty="0">
                          <a:solidFill>
                            <a:schemeClr val="tx1"/>
                          </a:solidFill>
                          <a:latin typeface="Calibri"/>
                          <a:ea typeface="Times New Roman"/>
                        </a:rPr>
                        <a:t>OFERTA (USD)</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dirty="0">
                          <a:solidFill>
                            <a:schemeClr val="tx1"/>
                          </a:solidFill>
                          <a:latin typeface="Calibri"/>
                          <a:ea typeface="Times New Roman"/>
                        </a:rPr>
                        <a:t>CH FARINA No12</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PRIMERA</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ITALIANA</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AV. QUITO 1322 Y RIO YAMBOYA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23</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92</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33120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 $     215,280.00 </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dirty="0">
                          <a:solidFill>
                            <a:schemeClr val="tx1"/>
                          </a:solidFill>
                          <a:latin typeface="Calibri"/>
                          <a:ea typeface="Times New Roman"/>
                        </a:rPr>
                        <a:t>PARILLADA CHE LUIS</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PRIMERA</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ARGENTINA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RIO YAMBOYA Y CARACAS</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120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43200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 $     280,800.00 </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406">
                <a:tc>
                  <a:txBody>
                    <a:bodyPr/>
                    <a:lstStyle/>
                    <a:p>
                      <a:pPr>
                        <a:lnSpc>
                          <a:spcPct val="115000"/>
                        </a:lnSpc>
                        <a:spcAft>
                          <a:spcPts val="0"/>
                        </a:spcAft>
                      </a:pPr>
                      <a:r>
                        <a:rPr lang="es-MX" sz="800">
                          <a:solidFill>
                            <a:schemeClr val="tx1"/>
                          </a:solidFill>
                          <a:latin typeface="Calibri"/>
                          <a:ea typeface="Times New Roman"/>
                        </a:rPr>
                        <a:t>LA POZADA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PRIMERA</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ITALIANA</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AV. TSAFIQUI</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6</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4</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1440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 $          9,360.00 </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EL TACONAZO DE TERE</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SEGUNDA</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MEXICANA</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AV. TSAFIQUI</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5</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20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360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7200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 $        46,800.00 </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406">
                <a:tc>
                  <a:txBody>
                    <a:bodyPr/>
                    <a:lstStyle/>
                    <a:p>
                      <a:pPr>
                        <a:lnSpc>
                          <a:spcPct val="115000"/>
                        </a:lnSpc>
                        <a:spcAft>
                          <a:spcPts val="0"/>
                        </a:spcAft>
                      </a:pPr>
                      <a:r>
                        <a:rPr lang="es-MX" sz="800">
                          <a:solidFill>
                            <a:schemeClr val="tx1"/>
                          </a:solidFill>
                          <a:latin typeface="Calibri"/>
                          <a:ea typeface="Times New Roman"/>
                        </a:rPr>
                        <a:t>CHIFA CHANG</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SEGUNDA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CHINA</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RIO BABA Y GUAYAQUIL</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9</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360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12960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84,240.00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PARILLADAS ARGENTINAS</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SEGUNDA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ARGENTINA</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VIA QUEVEDO KM.5</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6</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24</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360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8640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56,160.00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BARILOCHE PEÑA SHOW</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SEGUNDA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ARGENTINA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AV.RIO TOACHI Y TSAFIQUI</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10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40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14400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93,600.00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PARILLADAS EL RINCON DEL CHE</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SEGUNDA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ARGENTINA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AV. 6 DE NOVIEMBRE Y BARTOLOME RUIZ</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20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80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28800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187,200.00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CHELOS GRILL HOUSE</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SEGUNDA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ARGENTINA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JUAN PIO MONTUFAR Y AV. QUEVEDO</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10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40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14400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93,600.00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PIZZERÍA EL HORNERO </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SEGUNDA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ITALIANA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dirty="0">
                          <a:solidFill>
                            <a:schemeClr val="tx1"/>
                          </a:solidFill>
                          <a:latin typeface="Calibri"/>
                          <a:ea typeface="Times New Roman"/>
                        </a:rPr>
                        <a:t>VÍA QUITO KM 1/2 Y MADRID</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12</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48</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360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17280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112,320.00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CH FARINA No16</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SEGUNDA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ARGENTINA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800" dirty="0">
                          <a:solidFill>
                            <a:schemeClr val="tx1"/>
                          </a:solidFill>
                          <a:latin typeface="Calibri"/>
                          <a:ea typeface="Times New Roman"/>
                        </a:rPr>
                        <a:t>CC. PASEO SHOPING STO DOMINGO</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15</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60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360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21600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140,400.00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CHIFA CHINA JUNIOR</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TERCERA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CHINA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AV. CHONE Y ANTONIO ANTE</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9</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360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12960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84,240.00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CHIFA CHINA STO DOMINGO</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TERCERA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CHINA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29 DE MAYO Y LATACUNGA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11</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44</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15840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 $     102,960.00 </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CHIFA FRAN CHINA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TERCERA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CHINA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AV. LA PAZ - SECTOR TERMINAL TERRESTRE</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12</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48</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360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17280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112,320.00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DIAMANTE</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TERCERA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CHINA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VIA QUEVEDO Y JULIO AROSEMENA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10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40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14400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93,600.00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XING TOLI</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TERCERA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CHINA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AV. QUEVEDO Y PEDRO VICENTE MALDONADO</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8</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32</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11520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74,880.00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CENTRAL</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TERCERA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CHINA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TULCAL 111 Y PADRE ITURALDE</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6</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24</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8640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56,160.00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406">
                <a:tc>
                  <a:txBody>
                    <a:bodyPr/>
                    <a:lstStyle/>
                    <a:p>
                      <a:pPr>
                        <a:lnSpc>
                          <a:spcPct val="115000"/>
                        </a:lnSpc>
                        <a:spcAft>
                          <a:spcPts val="0"/>
                        </a:spcAft>
                      </a:pPr>
                      <a:r>
                        <a:rPr lang="es-MX" sz="800">
                          <a:solidFill>
                            <a:schemeClr val="tx1"/>
                          </a:solidFill>
                          <a:latin typeface="Calibri"/>
                          <a:ea typeface="Times New Roman"/>
                        </a:rPr>
                        <a:t>CHIFA GRAN CHINA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TERCERA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CHINA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AV. ESMERALDAS</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6</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24</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360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8640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 $        56,160.00 </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CHIFA NUEVA CHINA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TERCERA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CHINA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RIO BLANCO Y AV. QUITO</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7</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28</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360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10080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65,520.00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PARILLADAS ARGENTINAS</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TERCERA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ARGENTINA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AV. QUITO 1347 Y CIRCULO DEL CONTINENTE</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21</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84</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360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30240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196,560.00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CHIFA TAY HAPPY</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TERCERA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CHINA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TULCAL 117 Y PADRE ITURRALDE</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10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40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14400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93,600.00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8755">
                <a:tc>
                  <a:txBody>
                    <a:bodyPr/>
                    <a:lstStyle/>
                    <a:p>
                      <a:pPr>
                        <a:lnSpc>
                          <a:spcPct val="115000"/>
                        </a:lnSpc>
                        <a:spcAft>
                          <a:spcPts val="0"/>
                        </a:spcAft>
                      </a:pPr>
                      <a:r>
                        <a:rPr lang="es-MX" sz="800">
                          <a:solidFill>
                            <a:schemeClr val="tx1"/>
                          </a:solidFill>
                          <a:latin typeface="Calibri"/>
                          <a:ea typeface="Times New Roman"/>
                        </a:rPr>
                        <a:t>PARRILLADAS EL GAUCHO</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TERCERA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ARGENTINA</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a:solidFill>
                            <a:schemeClr val="tx1"/>
                          </a:solidFill>
                          <a:latin typeface="Calibri"/>
                          <a:ea typeface="Times New Roman"/>
                        </a:rPr>
                        <a:t>BOMBOLI</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6</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24</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tx1"/>
                          </a:solidFill>
                          <a:latin typeface="Calibri"/>
                          <a:ea typeface="Times New Roman"/>
                        </a:rPr>
                        <a:t>360</a:t>
                      </a:r>
                      <a:endParaRPr lang="es-MX" sz="80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8640</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dirty="0">
                          <a:solidFill>
                            <a:schemeClr val="tx1"/>
                          </a:solidFill>
                          <a:latin typeface="Calibri"/>
                          <a:ea typeface="Times New Roman"/>
                        </a:rPr>
                        <a:t> $        56,160.00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406">
                <a:tc>
                  <a:txBody>
                    <a:bodyPr/>
                    <a:lstStyle/>
                    <a:p>
                      <a:pPr>
                        <a:lnSpc>
                          <a:spcPct val="115000"/>
                        </a:lnSpc>
                        <a:spcAft>
                          <a:spcPts val="0"/>
                        </a:spcAft>
                      </a:pPr>
                      <a:r>
                        <a:rPr lang="es-MX" sz="800" b="1" dirty="0">
                          <a:solidFill>
                            <a:schemeClr val="bg1"/>
                          </a:solidFill>
                          <a:latin typeface="Calibri"/>
                          <a:ea typeface="Times New Roman"/>
                        </a:rPr>
                        <a:t>TOTAL</a:t>
                      </a:r>
                      <a:endParaRPr lang="es-MX" sz="800" dirty="0">
                        <a:solidFill>
                          <a:schemeClr val="bg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b="1">
                          <a:solidFill>
                            <a:schemeClr val="bg1"/>
                          </a:solidFill>
                          <a:latin typeface="Calibri"/>
                          <a:ea typeface="Times New Roman"/>
                        </a:rPr>
                        <a:t> </a:t>
                      </a:r>
                      <a:endParaRPr lang="es-MX" sz="800">
                        <a:solidFill>
                          <a:schemeClr val="bg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b="1">
                          <a:solidFill>
                            <a:schemeClr val="bg1"/>
                          </a:solidFill>
                          <a:latin typeface="Calibri"/>
                          <a:ea typeface="Times New Roman"/>
                        </a:rPr>
                        <a:t> </a:t>
                      </a:r>
                      <a:endParaRPr lang="es-MX" sz="800">
                        <a:solidFill>
                          <a:schemeClr val="bg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800" b="1">
                          <a:solidFill>
                            <a:schemeClr val="bg1"/>
                          </a:solidFill>
                          <a:latin typeface="Calibri"/>
                          <a:ea typeface="Times New Roman"/>
                        </a:rPr>
                        <a:t> </a:t>
                      </a:r>
                      <a:endParaRPr lang="es-MX" sz="800">
                        <a:solidFill>
                          <a:schemeClr val="bg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b="1">
                          <a:solidFill>
                            <a:schemeClr val="bg1"/>
                          </a:solidFill>
                          <a:latin typeface="Calibri"/>
                          <a:ea typeface="Times New Roman"/>
                        </a:rPr>
                        <a:t> </a:t>
                      </a:r>
                      <a:endParaRPr lang="es-MX" sz="800">
                        <a:solidFill>
                          <a:schemeClr val="bg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b="1">
                          <a:solidFill>
                            <a:schemeClr val="bg1"/>
                          </a:solidFill>
                          <a:latin typeface="Calibri"/>
                          <a:ea typeface="Times New Roman"/>
                        </a:rPr>
                        <a:t>988</a:t>
                      </a:r>
                      <a:endParaRPr lang="es-MX" sz="800">
                        <a:solidFill>
                          <a:schemeClr val="bg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a:solidFill>
                            <a:schemeClr val="bg1"/>
                          </a:solidFill>
                          <a:latin typeface="Calibri"/>
                          <a:ea typeface="Times New Roman"/>
                        </a:rPr>
                        <a:t>*</a:t>
                      </a:r>
                      <a:endParaRPr lang="es-MX" sz="800">
                        <a:solidFill>
                          <a:schemeClr val="bg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b="1" dirty="0">
                          <a:solidFill>
                            <a:schemeClr val="bg1"/>
                          </a:solidFill>
                          <a:latin typeface="Calibri"/>
                          <a:ea typeface="Times New Roman"/>
                        </a:rPr>
                        <a:t>355680</a:t>
                      </a:r>
                      <a:endParaRPr lang="es-MX" sz="800" dirty="0">
                        <a:solidFill>
                          <a:schemeClr val="bg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800" b="1" dirty="0">
                          <a:solidFill>
                            <a:schemeClr val="tx1"/>
                          </a:solidFill>
                          <a:latin typeface="Calibri"/>
                          <a:ea typeface="Times New Roman"/>
                        </a:rPr>
                        <a:t> $  2,311,920.00 </a:t>
                      </a:r>
                      <a:endParaRPr lang="es-MX" sz="800" dirty="0">
                        <a:solidFill>
                          <a:schemeClr val="tx1"/>
                        </a:solidFill>
                        <a:latin typeface="Times New Roman"/>
                        <a:ea typeface="Times New Roman"/>
                      </a:endParaRPr>
                    </a:p>
                  </a:txBody>
                  <a:tcPr marL="25144" marR="25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2" name="Botón de acción: Volver 11">
            <a:hlinkClick r:id="rId3"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63449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9000">
              <a:srgbClr val="002060"/>
            </a:gs>
            <a:gs pos="90000">
              <a:srgbClr val="000099"/>
            </a:gs>
            <a:gs pos="100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115799484"/>
              </p:ext>
            </p:extLst>
          </p:nvPr>
        </p:nvGraphicFramePr>
        <p:xfrm>
          <a:off x="2686630" y="2114969"/>
          <a:ext cx="6459680" cy="2011680"/>
        </p:xfrm>
        <a:graphic>
          <a:graphicData uri="http://schemas.openxmlformats.org/drawingml/2006/table">
            <a:tbl>
              <a:tblPr firstRow="1" firstCol="1" bandRow="1">
                <a:tableStyleId>{5C22544A-7EE6-4342-B048-85BDC9FD1C3A}</a:tableStyleId>
              </a:tblPr>
              <a:tblGrid>
                <a:gridCol w="3106905"/>
                <a:gridCol w="1631684"/>
                <a:gridCol w="1721091"/>
              </a:tblGrid>
              <a:tr h="200025">
                <a:tc>
                  <a:txBody>
                    <a:bodyPr/>
                    <a:lstStyle/>
                    <a:p>
                      <a:pPr>
                        <a:lnSpc>
                          <a:spcPct val="150000"/>
                        </a:lnSpc>
                        <a:spcAft>
                          <a:spcPts val="0"/>
                        </a:spcAft>
                      </a:pPr>
                      <a:r>
                        <a:rPr lang="es-MX" sz="2200" dirty="0">
                          <a:effectLst/>
                        </a:rPr>
                        <a:t> </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2200" dirty="0">
                          <a:effectLst/>
                        </a:rPr>
                        <a:t>Plazas</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2200" dirty="0">
                          <a:effectLst/>
                        </a:rPr>
                        <a:t>USD</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r>
              <a:tr h="200025">
                <a:tc>
                  <a:txBody>
                    <a:bodyPr/>
                    <a:lstStyle/>
                    <a:p>
                      <a:pPr>
                        <a:lnSpc>
                          <a:spcPct val="150000"/>
                        </a:lnSpc>
                        <a:spcAft>
                          <a:spcPts val="0"/>
                        </a:spcAft>
                      </a:pPr>
                      <a:r>
                        <a:rPr lang="es-MX" sz="2200" dirty="0">
                          <a:effectLst/>
                        </a:rPr>
                        <a:t>Demanda</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2200" dirty="0">
                          <a:effectLst/>
                        </a:rPr>
                        <a:t>604.127</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2200" dirty="0">
                          <a:effectLst/>
                        </a:rPr>
                        <a:t>$3.926.826</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r>
              <a:tr h="200025">
                <a:tc>
                  <a:txBody>
                    <a:bodyPr/>
                    <a:lstStyle/>
                    <a:p>
                      <a:pPr>
                        <a:lnSpc>
                          <a:spcPct val="150000"/>
                        </a:lnSpc>
                        <a:spcAft>
                          <a:spcPts val="0"/>
                        </a:spcAft>
                      </a:pPr>
                      <a:r>
                        <a:rPr lang="es-MX" sz="2200">
                          <a:effectLst/>
                        </a:rPr>
                        <a:t>Oferta</a:t>
                      </a:r>
                      <a:endParaRPr lang="es-EC" sz="2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2200" dirty="0">
                          <a:effectLst/>
                        </a:rPr>
                        <a:t>355.680</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2200" dirty="0">
                          <a:effectLst/>
                        </a:rPr>
                        <a:t>$2.311.920</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r>
              <a:tr h="200025">
                <a:tc>
                  <a:txBody>
                    <a:bodyPr/>
                    <a:lstStyle/>
                    <a:p>
                      <a:pPr>
                        <a:lnSpc>
                          <a:spcPct val="150000"/>
                        </a:lnSpc>
                        <a:spcAft>
                          <a:spcPts val="0"/>
                        </a:spcAft>
                      </a:pPr>
                      <a:r>
                        <a:rPr lang="es-MX" sz="2200" dirty="0">
                          <a:effectLst/>
                        </a:rPr>
                        <a:t>Demanda insatisfecha</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2200" dirty="0">
                          <a:effectLst/>
                        </a:rPr>
                        <a:t>248.447</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MX" sz="2200" dirty="0">
                          <a:effectLst/>
                        </a:rPr>
                        <a:t>$1.614.906</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12" name="Rectangle 12"/>
          <p:cNvSpPr>
            <a:spLocks noChangeArrowheads="1"/>
          </p:cNvSpPr>
          <p:nvPr/>
        </p:nvSpPr>
        <p:spPr bwMode="auto">
          <a:xfrm>
            <a:off x="926542" y="794089"/>
            <a:ext cx="7924800" cy="609600"/>
          </a:xfrm>
          <a:prstGeom prst="rect">
            <a:avLst/>
          </a:prstGeom>
          <a:noFill/>
          <a:ln w="9525">
            <a:noFill/>
            <a:miter lim="800000"/>
            <a:headEnd/>
            <a:tailEnd/>
          </a:ln>
          <a:effectLst/>
        </p:spPr>
        <p:txBody>
          <a:bodyPr/>
          <a:lstStyle/>
          <a:p>
            <a:pPr marL="342900" indent="-342900">
              <a:spcBef>
                <a:spcPct val="20000"/>
              </a:spcBef>
            </a:pPr>
            <a:r>
              <a:rPr lang="es-MX" sz="2800" b="1" dirty="0" smtClean="0">
                <a:solidFill>
                  <a:srgbClr val="FFFF00"/>
                </a:solidFill>
                <a:effectLst>
                  <a:outerShdw blurRad="38100" dist="38100" dir="2700000" algn="tl">
                    <a:srgbClr val="000000"/>
                  </a:outerShdw>
                </a:effectLst>
                <a:latin typeface="Arial" charset="0"/>
              </a:rPr>
              <a:t>Demanda insatisfecha del mercado  </a:t>
            </a:r>
            <a:endParaRPr lang="es-ES" sz="2800" b="1" dirty="0">
              <a:solidFill>
                <a:srgbClr val="FFFF00"/>
              </a:solidFill>
              <a:effectLst>
                <a:outerShdw blurRad="38100" dist="38100" dir="2700000" algn="tl">
                  <a:srgbClr val="000000"/>
                </a:outerShdw>
              </a:effectLst>
              <a:latin typeface="Arial" charset="0"/>
            </a:endParaRPr>
          </a:p>
        </p:txBody>
      </p:sp>
      <p:sp>
        <p:nvSpPr>
          <p:cNvPr id="11" name="Botón de acción: Volver 10">
            <a:hlinkClick r:id="rId3"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1890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66146" y="4555516"/>
            <a:ext cx="9786006" cy="3649713"/>
          </a:xfrm>
        </p:spPr>
        <p:txBody>
          <a:bodyPr>
            <a:normAutofit/>
          </a:bodyPr>
          <a:lstStyle/>
          <a:p>
            <a:pPr lvl="0" algn="just"/>
            <a:r>
              <a:rPr lang="es-EC" sz="2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2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3200" dirty="0"/>
              <a:t/>
            </a:r>
            <a:br>
              <a:rPr lang="es-EC" sz="3200" dirty="0"/>
            </a:br>
            <a:r>
              <a:rPr lang="es-MX" dirty="0" smtClean="0">
                <a:solidFill>
                  <a:srgbClr val="0070C0"/>
                </a:solidFill>
              </a:rPr>
              <a:t/>
            </a:r>
            <a:br>
              <a:rPr lang="es-MX" dirty="0" smtClean="0">
                <a:solidFill>
                  <a:srgbClr val="0070C0"/>
                </a:solidFill>
              </a:rPr>
            </a:br>
            <a:endParaRPr lang="es-MX" dirty="0">
              <a:solidFill>
                <a:srgbClr val="0070C0"/>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1" name="Rectangle 12"/>
          <p:cNvSpPr>
            <a:spLocks noChangeArrowheads="1"/>
          </p:cNvSpPr>
          <p:nvPr/>
        </p:nvSpPr>
        <p:spPr bwMode="auto">
          <a:xfrm>
            <a:off x="833883" y="406884"/>
            <a:ext cx="7924800"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Justificación del objetivo</a:t>
            </a:r>
          </a:p>
          <a:p>
            <a:pPr marL="342900" indent="-342900">
              <a:spcBef>
                <a:spcPct val="20000"/>
              </a:spcBef>
            </a:pPr>
            <a:endParaRPr lang="es-ES" sz="2400" b="1" dirty="0">
              <a:solidFill>
                <a:srgbClr val="FFFF00"/>
              </a:solidFill>
              <a:effectLst>
                <a:outerShdw blurRad="38100" dist="38100" dir="2700000" algn="tl">
                  <a:srgbClr val="000000"/>
                </a:outerShdw>
              </a:effectLst>
              <a:latin typeface="Arial" charset="0"/>
            </a:endParaRPr>
          </a:p>
        </p:txBody>
      </p:sp>
      <p:sp>
        <p:nvSpPr>
          <p:cNvPr id="12" name="1 Título"/>
          <p:cNvSpPr txBox="1">
            <a:spLocks/>
          </p:cNvSpPr>
          <p:nvPr/>
        </p:nvSpPr>
        <p:spPr>
          <a:xfrm>
            <a:off x="833883" y="3534152"/>
            <a:ext cx="10253209" cy="3002508"/>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EC" sz="8000" b="1" i="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Oportunidad </a:t>
            </a:r>
            <a:r>
              <a:rPr lang="es-EC" sz="8000" b="1" i="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del objetivo. </a:t>
            </a:r>
            <a:r>
              <a:rPr lang="es-EC" sz="8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razón del siguiente proyecto es reducir la incertidumbre para que el/los inversionistas puedan tomar la decisión más acertada respecto a la apertura de un local de comida mexicana en la ciudad de Santo Domingo</a:t>
            </a:r>
            <a:r>
              <a:rPr lang="es-EC"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endParaRPr lang="es-EC"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20000"/>
              </a:lnSpc>
            </a:pPr>
            <a:r>
              <a:rPr lang="es-EC" sz="8000" b="1" i="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Viabilidad del objetivo. </a:t>
            </a:r>
            <a:r>
              <a:rPr lang="es-EC" sz="8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 proyecto de investigación se encuentra dentro de un marco que permite identificar la información necesaria para su cumplimiento. Esto se realizará a través de fuentes de información primaria y secundaria.</a:t>
            </a:r>
            <a:br>
              <a:rPr lang="es-EC" sz="8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8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Por ejemplo como fuente primaria tenemos los resultados obtenidos en el estudio de mercados realizado en el mes de marzo del 2012 </a:t>
            </a:r>
            <a:r>
              <a:rPr lang="es-EC"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t>
            </a:r>
            <a:r>
              <a:rPr lang="es-EC" sz="8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80,2% de las personas encuestadas afirmaron que si comprarían en un local que les ofrezca </a:t>
            </a:r>
            <a:r>
              <a:rPr lang="es-EC"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comida mexicana).</a:t>
            </a:r>
            <a:r>
              <a:rPr lang="es-EC" sz="8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8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8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8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8000" b="1" i="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Importancia del objetivo</a:t>
            </a:r>
            <a:r>
              <a:rPr lang="es-EC" sz="8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El presente proyecto tiene relevancia en términos académicos ya que los datos obtenidos del estudio de mercado, tales como la demanda y la oferta del negocio restaurantes podrán ser utilizados como referencia para futuras investigaciones a realizarse en la ciudad de Santo Domingo</a:t>
            </a:r>
            <a:r>
              <a:rPr lang="es-EC"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C" sz="2200" dirty="0" smtClean="0"/>
              <a:t/>
            </a:r>
            <a:br>
              <a:rPr lang="es-EC" sz="2200" dirty="0" smtClean="0"/>
            </a:br>
            <a:r>
              <a:rPr lang="es-MX" dirty="0" smtClean="0">
                <a:solidFill>
                  <a:srgbClr val="0070C0"/>
                </a:solidFill>
              </a:rPr>
              <a:t/>
            </a:r>
            <a:br>
              <a:rPr lang="es-MX" dirty="0" smtClean="0">
                <a:solidFill>
                  <a:srgbClr val="0070C0"/>
                </a:solidFill>
              </a:rPr>
            </a:br>
            <a:endParaRPr lang="es-MX" dirty="0">
              <a:solidFill>
                <a:srgbClr val="0070C0"/>
              </a:solidFill>
            </a:endParaRPr>
          </a:p>
        </p:txBody>
      </p:sp>
    </p:spTree>
    <p:extLst>
      <p:ext uri="{BB962C8B-B14F-4D97-AF65-F5344CB8AC3E}">
        <p14:creationId xmlns:p14="http://schemas.microsoft.com/office/powerpoint/2010/main" val="2811283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9000">
              <a:srgbClr val="002060"/>
            </a:gs>
            <a:gs pos="84000">
              <a:srgbClr val="000099"/>
            </a:gs>
            <a:gs pos="100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828068" y="526803"/>
            <a:ext cx="7924800" cy="609600"/>
          </a:xfrm>
          <a:prstGeom prst="rect">
            <a:avLst/>
          </a:prstGeom>
          <a:noFill/>
          <a:ln w="9525">
            <a:noFill/>
            <a:miter lim="800000"/>
            <a:headEnd/>
            <a:tailEnd/>
          </a:ln>
          <a:effectLst/>
        </p:spPr>
        <p:txBody>
          <a:bodyPr/>
          <a:lstStyle/>
          <a:p>
            <a:pPr marL="342900" indent="-342900">
              <a:spcBef>
                <a:spcPct val="20000"/>
              </a:spcBef>
            </a:pPr>
            <a:r>
              <a:rPr lang="es-MX" sz="2800" b="1" dirty="0" smtClean="0">
                <a:solidFill>
                  <a:srgbClr val="FFFF00"/>
                </a:solidFill>
                <a:effectLst>
                  <a:outerShdw blurRad="38100" dist="38100" dir="2700000" algn="tl">
                    <a:srgbClr val="000000"/>
                  </a:outerShdw>
                </a:effectLst>
                <a:latin typeface="Arial" charset="0"/>
              </a:rPr>
              <a:t>Demanda que captará el proyecto</a:t>
            </a:r>
            <a:endParaRPr lang="es-ES" sz="2800" b="1" dirty="0">
              <a:solidFill>
                <a:srgbClr val="FFFF00"/>
              </a:solidFill>
              <a:effectLst>
                <a:outerShdw blurRad="38100" dist="38100" dir="2700000" algn="tl">
                  <a:srgbClr val="000000"/>
                </a:outerShdw>
              </a:effectLst>
              <a:latin typeface="Arial"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286395853"/>
              </p:ext>
            </p:extLst>
          </p:nvPr>
        </p:nvGraphicFramePr>
        <p:xfrm>
          <a:off x="1018197" y="2346894"/>
          <a:ext cx="10002128" cy="1055252"/>
        </p:xfrm>
        <a:graphic>
          <a:graphicData uri="http://schemas.openxmlformats.org/drawingml/2006/table">
            <a:tbl>
              <a:tblPr firstRow="1" firstCol="1" bandRow="1">
                <a:tableStyleId>{5C22544A-7EE6-4342-B048-85BDC9FD1C3A}</a:tableStyleId>
              </a:tblPr>
              <a:tblGrid>
                <a:gridCol w="3294991"/>
                <a:gridCol w="951885"/>
                <a:gridCol w="966531"/>
                <a:gridCol w="1405862"/>
                <a:gridCol w="2050217"/>
                <a:gridCol w="1332642"/>
              </a:tblGrid>
              <a:tr h="527626">
                <a:tc>
                  <a:txBody>
                    <a:bodyPr/>
                    <a:lstStyle/>
                    <a:p>
                      <a:pPr algn="ctr">
                        <a:lnSpc>
                          <a:spcPct val="150000"/>
                        </a:lnSpc>
                        <a:spcAft>
                          <a:spcPts val="0"/>
                        </a:spcAft>
                      </a:pPr>
                      <a:r>
                        <a:rPr lang="es-EC" sz="2200" dirty="0">
                          <a:effectLst/>
                        </a:rPr>
                        <a:t>Establecimiento</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200" dirty="0">
                          <a:effectLst/>
                        </a:rPr>
                        <a:t>Mesas</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200" dirty="0">
                          <a:effectLst/>
                        </a:rPr>
                        <a:t>Plazas</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200" dirty="0">
                          <a:effectLst/>
                        </a:rPr>
                        <a:t>Días al año</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200" dirty="0" smtClean="0">
                          <a:effectLst/>
                        </a:rPr>
                        <a:t>Capacidad</a:t>
                      </a:r>
                      <a:r>
                        <a:rPr lang="es-EC" sz="2200" baseline="0" dirty="0" smtClean="0">
                          <a:effectLst/>
                          <a:latin typeface="Times New Roman" panose="02020603050405020304" pitchFamily="18" charset="0"/>
                        </a:rPr>
                        <a:t> </a:t>
                      </a:r>
                      <a:r>
                        <a:rPr lang="es-EC" sz="2200" b="1" kern="1200" dirty="0" smtClean="0">
                          <a:solidFill>
                            <a:schemeClr val="lt1"/>
                          </a:solidFill>
                          <a:effectLst/>
                          <a:latin typeface="+mn-lt"/>
                          <a:ea typeface="+mn-ea"/>
                          <a:cs typeface="+mn-cs"/>
                        </a:rPr>
                        <a:t>anual</a:t>
                      </a:r>
                    </a:p>
                  </a:txBody>
                  <a:tcPr marL="44450" marR="44450" marT="0" marB="0" anchor="b"/>
                </a:tc>
                <a:tc>
                  <a:txBody>
                    <a:bodyPr/>
                    <a:lstStyle/>
                    <a:p>
                      <a:pPr algn="ctr">
                        <a:lnSpc>
                          <a:spcPct val="150000"/>
                        </a:lnSpc>
                        <a:spcAft>
                          <a:spcPts val="0"/>
                        </a:spcAft>
                      </a:pPr>
                      <a:r>
                        <a:rPr lang="es-EC" sz="2200">
                          <a:effectLst/>
                        </a:rPr>
                        <a:t>USD</a:t>
                      </a:r>
                      <a:endParaRPr lang="es-EC" sz="2200">
                        <a:effectLst/>
                        <a:latin typeface="Times New Roman" panose="02020603050405020304" pitchFamily="18" charset="0"/>
                        <a:ea typeface="Times New Roman" panose="02020603050405020304" pitchFamily="18" charset="0"/>
                      </a:endParaRPr>
                    </a:p>
                  </a:txBody>
                  <a:tcPr marL="44450" marR="44450" marT="0" marB="0" anchor="b"/>
                </a:tc>
              </a:tr>
              <a:tr h="527626">
                <a:tc>
                  <a:txBody>
                    <a:bodyPr/>
                    <a:lstStyle/>
                    <a:p>
                      <a:pPr>
                        <a:lnSpc>
                          <a:spcPct val="150000"/>
                        </a:lnSpc>
                        <a:spcAft>
                          <a:spcPts val="0"/>
                        </a:spcAft>
                      </a:pPr>
                      <a:r>
                        <a:rPr lang="es-EC" sz="2200">
                          <a:effectLst/>
                        </a:rPr>
                        <a:t>Restaurante "Los Cuates"</a:t>
                      </a:r>
                      <a:endParaRPr lang="es-EC" sz="2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200">
                          <a:effectLst/>
                        </a:rPr>
                        <a:t>19</a:t>
                      </a:r>
                      <a:endParaRPr lang="es-EC" sz="2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200" dirty="0">
                          <a:effectLst/>
                        </a:rPr>
                        <a:t>76</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200" dirty="0">
                          <a:effectLst/>
                        </a:rPr>
                        <a:t>288</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200" dirty="0">
                          <a:effectLst/>
                        </a:rPr>
                        <a:t>21.888</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200" dirty="0">
                          <a:effectLst/>
                        </a:rPr>
                        <a:t>$142.272</a:t>
                      </a:r>
                      <a:endParaRPr lang="es-EC" sz="2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11" name="Botón de acción: Volver 10">
            <a:hlinkClick r:id="rId3"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18587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9000">
              <a:srgbClr val="002060"/>
            </a:gs>
            <a:gs pos="85000">
              <a:srgbClr val="000099"/>
            </a:gs>
            <a:gs pos="100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491145993"/>
              </p:ext>
            </p:extLst>
          </p:nvPr>
        </p:nvGraphicFramePr>
        <p:xfrm>
          <a:off x="3596655" y="955979"/>
          <a:ext cx="4221578" cy="6035040"/>
        </p:xfrm>
        <a:graphic>
          <a:graphicData uri="http://schemas.openxmlformats.org/drawingml/2006/table">
            <a:tbl>
              <a:tblPr firstRow="1" firstCol="1" bandRow="1">
                <a:tableStyleId>{5C22544A-7EE6-4342-B048-85BDC9FD1C3A}</a:tableStyleId>
              </a:tblPr>
              <a:tblGrid>
                <a:gridCol w="2071555"/>
                <a:gridCol w="1020084"/>
                <a:gridCol w="1129939"/>
              </a:tblGrid>
              <a:tr h="218402">
                <a:tc>
                  <a:txBody>
                    <a:bodyPr/>
                    <a:lstStyle/>
                    <a:p>
                      <a:pPr algn="ctr">
                        <a:lnSpc>
                          <a:spcPct val="150000"/>
                        </a:lnSpc>
                        <a:spcAft>
                          <a:spcPts val="0"/>
                        </a:spcAft>
                      </a:pPr>
                      <a:r>
                        <a:rPr lang="es-EC" sz="1200" dirty="0">
                          <a:solidFill>
                            <a:schemeClr val="tx1"/>
                          </a:solidFill>
                          <a:effectLst/>
                        </a:rPr>
                        <a:t>Item</a:t>
                      </a:r>
                      <a:endParaRPr lang="es-EC"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solidFill>
                            <a:schemeClr val="tx1"/>
                          </a:solidFill>
                          <a:effectLst/>
                        </a:rPr>
                        <a:t>Costo x plato</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dirty="0">
                          <a:solidFill>
                            <a:schemeClr val="tx1"/>
                          </a:solidFill>
                          <a:effectLst/>
                        </a:rPr>
                        <a:t>Precio de Venta</a:t>
                      </a:r>
                      <a:endParaRPr lang="es-EC"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218402">
                <a:tc>
                  <a:txBody>
                    <a:bodyPr/>
                    <a:lstStyle/>
                    <a:p>
                      <a:pPr>
                        <a:lnSpc>
                          <a:spcPct val="150000"/>
                        </a:lnSpc>
                        <a:spcAft>
                          <a:spcPts val="0"/>
                        </a:spcAft>
                      </a:pPr>
                      <a:r>
                        <a:rPr lang="es-EC" sz="1200">
                          <a:effectLst/>
                        </a:rPr>
                        <a:t>Plato fuerte</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500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500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207482">
                <a:tc>
                  <a:txBody>
                    <a:bodyPr/>
                    <a:lstStyle/>
                    <a:p>
                      <a:pPr>
                        <a:lnSpc>
                          <a:spcPct val="150000"/>
                        </a:lnSpc>
                        <a:spcAft>
                          <a:spcPts val="0"/>
                        </a:spcAft>
                      </a:pPr>
                      <a:r>
                        <a:rPr lang="es-EC" sz="1200" dirty="0">
                          <a:effectLst/>
                        </a:rPr>
                        <a:t>Tacos de carne</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1,34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a:effectLst/>
                        </a:rPr>
                        <a:t>4,31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07482">
                <a:tc>
                  <a:txBody>
                    <a:bodyPr/>
                    <a:lstStyle/>
                    <a:p>
                      <a:pPr>
                        <a:lnSpc>
                          <a:spcPct val="150000"/>
                        </a:lnSpc>
                        <a:spcAft>
                          <a:spcPts val="0"/>
                        </a:spcAft>
                      </a:pPr>
                      <a:r>
                        <a:rPr lang="es-EC" sz="1200" dirty="0">
                          <a:effectLst/>
                        </a:rPr>
                        <a:t>Tacos de pollo</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1,38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a:effectLst/>
                        </a:rPr>
                        <a:t>4,45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07482">
                <a:tc>
                  <a:txBody>
                    <a:bodyPr/>
                    <a:lstStyle/>
                    <a:p>
                      <a:pPr>
                        <a:lnSpc>
                          <a:spcPct val="150000"/>
                        </a:lnSpc>
                        <a:spcAft>
                          <a:spcPts val="0"/>
                        </a:spcAft>
                      </a:pPr>
                      <a:r>
                        <a:rPr lang="es-EC" sz="1200">
                          <a:effectLst/>
                        </a:rPr>
                        <a:t>Flautas de pollo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2,27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a:effectLst/>
                        </a:rPr>
                        <a:t>7,32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07482">
                <a:tc>
                  <a:txBody>
                    <a:bodyPr/>
                    <a:lstStyle/>
                    <a:p>
                      <a:pPr>
                        <a:lnSpc>
                          <a:spcPct val="150000"/>
                        </a:lnSpc>
                        <a:spcAft>
                          <a:spcPts val="0"/>
                        </a:spcAft>
                      </a:pPr>
                      <a:r>
                        <a:rPr lang="es-EC" sz="1200" dirty="0">
                          <a:effectLst/>
                        </a:rPr>
                        <a:t>Burritos de carne</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1,27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a:effectLst/>
                        </a:rPr>
                        <a:t>4,08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07482">
                <a:tc>
                  <a:txBody>
                    <a:bodyPr/>
                    <a:lstStyle/>
                    <a:p>
                      <a:pPr>
                        <a:lnSpc>
                          <a:spcPct val="150000"/>
                        </a:lnSpc>
                        <a:spcAft>
                          <a:spcPts val="0"/>
                        </a:spcAft>
                      </a:pPr>
                      <a:r>
                        <a:rPr lang="es-EC" sz="1200">
                          <a:effectLst/>
                        </a:rPr>
                        <a:t>Burritos de pollo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1,27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a:effectLst/>
                        </a:rPr>
                        <a:t>4,08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07482">
                <a:tc>
                  <a:txBody>
                    <a:bodyPr/>
                    <a:lstStyle/>
                    <a:p>
                      <a:pPr>
                        <a:lnSpc>
                          <a:spcPct val="150000"/>
                        </a:lnSpc>
                        <a:spcAft>
                          <a:spcPts val="0"/>
                        </a:spcAft>
                      </a:pPr>
                      <a:r>
                        <a:rPr lang="es-EC" sz="1200" dirty="0">
                          <a:effectLst/>
                        </a:rPr>
                        <a:t>Enchiladas</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1,57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a:effectLst/>
                        </a:rPr>
                        <a:t>5,05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07482">
                <a:tc>
                  <a:txBody>
                    <a:bodyPr/>
                    <a:lstStyle/>
                    <a:p>
                      <a:pPr>
                        <a:lnSpc>
                          <a:spcPct val="150000"/>
                        </a:lnSpc>
                        <a:spcAft>
                          <a:spcPts val="0"/>
                        </a:spcAft>
                      </a:pPr>
                      <a:r>
                        <a:rPr lang="es-EC" sz="1200">
                          <a:effectLst/>
                        </a:rPr>
                        <a:t>Quesadillas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1,16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a:effectLst/>
                        </a:rPr>
                        <a:t>3,73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18402">
                <a:tc>
                  <a:txBody>
                    <a:bodyPr/>
                    <a:lstStyle/>
                    <a:p>
                      <a:pPr>
                        <a:lnSpc>
                          <a:spcPct val="150000"/>
                        </a:lnSpc>
                        <a:spcAft>
                          <a:spcPts val="0"/>
                        </a:spcAft>
                      </a:pPr>
                      <a:r>
                        <a:rPr lang="es-EC" sz="1200">
                          <a:effectLst/>
                        </a:rPr>
                        <a:t>Nachos con guacamole</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0,60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a:effectLst/>
                        </a:rPr>
                        <a:t>1,82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18402">
                <a:tc>
                  <a:txBody>
                    <a:bodyPr/>
                    <a:lstStyle/>
                    <a:p>
                      <a:pPr>
                        <a:lnSpc>
                          <a:spcPct val="150000"/>
                        </a:lnSpc>
                        <a:spcAft>
                          <a:spcPts val="0"/>
                        </a:spcAft>
                      </a:pPr>
                      <a:r>
                        <a:rPr lang="es-EC" sz="1200" dirty="0">
                          <a:solidFill>
                            <a:schemeClr val="tx1"/>
                          </a:solidFill>
                          <a:effectLst/>
                        </a:rPr>
                        <a:t>Subtotal Promedio Plato</a:t>
                      </a:r>
                      <a:endParaRPr lang="es-EC"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b="1" dirty="0">
                          <a:effectLst/>
                        </a:rPr>
                        <a:t>1,36 </a:t>
                      </a:r>
                      <a:endParaRPr lang="es-EC" sz="12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b="1" dirty="0">
                          <a:effectLst/>
                        </a:rPr>
                        <a:t>4,36 </a:t>
                      </a:r>
                      <a:endParaRPr lang="es-EC" sz="1200" b="1" dirty="0">
                        <a:effectLst/>
                        <a:latin typeface="Times New Roman" panose="02020603050405020304" pitchFamily="18" charset="0"/>
                        <a:ea typeface="Times New Roman" panose="02020603050405020304" pitchFamily="18" charset="0"/>
                      </a:endParaRPr>
                    </a:p>
                  </a:txBody>
                  <a:tcPr marL="44450" marR="44450" marT="0" marB="0" anchor="b"/>
                </a:tc>
              </a:tr>
              <a:tr h="207482">
                <a:tc>
                  <a:txBody>
                    <a:bodyPr/>
                    <a:lstStyle/>
                    <a:p>
                      <a:pPr>
                        <a:lnSpc>
                          <a:spcPct val="150000"/>
                        </a:lnSpc>
                        <a:spcAft>
                          <a:spcPts val="0"/>
                        </a:spcAft>
                      </a:pPr>
                      <a:r>
                        <a:rPr lang="es-EC" sz="1200">
                          <a:effectLst/>
                        </a:rPr>
                        <a:t>Bebidas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50000"/>
                        </a:lnSpc>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500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207482">
                <a:tc>
                  <a:txBody>
                    <a:bodyPr/>
                    <a:lstStyle/>
                    <a:p>
                      <a:pPr>
                        <a:lnSpc>
                          <a:spcPct val="150000"/>
                        </a:lnSpc>
                        <a:spcAft>
                          <a:spcPts val="0"/>
                        </a:spcAft>
                      </a:pPr>
                      <a:r>
                        <a:rPr lang="es-EC" sz="1200">
                          <a:effectLst/>
                        </a:rPr>
                        <a:t>Agua con gas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0,47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a:effectLst/>
                        </a:rPr>
                        <a:t>1,50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07482">
                <a:tc>
                  <a:txBody>
                    <a:bodyPr/>
                    <a:lstStyle/>
                    <a:p>
                      <a:pPr>
                        <a:lnSpc>
                          <a:spcPct val="150000"/>
                        </a:lnSpc>
                        <a:spcAft>
                          <a:spcPts val="0"/>
                        </a:spcAft>
                      </a:pPr>
                      <a:r>
                        <a:rPr lang="es-EC" sz="1200">
                          <a:effectLst/>
                        </a:rPr>
                        <a:t>Agua sin gas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0,39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a:effectLst/>
                        </a:rPr>
                        <a:t>1,25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07482">
                <a:tc>
                  <a:txBody>
                    <a:bodyPr/>
                    <a:lstStyle/>
                    <a:p>
                      <a:pPr>
                        <a:lnSpc>
                          <a:spcPct val="150000"/>
                        </a:lnSpc>
                        <a:spcAft>
                          <a:spcPts val="0"/>
                        </a:spcAft>
                      </a:pPr>
                      <a:r>
                        <a:rPr lang="es-EC" sz="1200">
                          <a:effectLst/>
                        </a:rPr>
                        <a:t>Gaseosa mediana</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dirty="0">
                          <a:effectLst/>
                        </a:rPr>
                        <a:t>0,47 </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a:effectLst/>
                        </a:rPr>
                        <a:t>1,50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07482">
                <a:tc>
                  <a:txBody>
                    <a:bodyPr/>
                    <a:lstStyle/>
                    <a:p>
                      <a:pPr>
                        <a:lnSpc>
                          <a:spcPct val="150000"/>
                        </a:lnSpc>
                        <a:spcAft>
                          <a:spcPts val="0"/>
                        </a:spcAft>
                      </a:pPr>
                      <a:r>
                        <a:rPr lang="es-EC" sz="1200">
                          <a:effectLst/>
                        </a:rPr>
                        <a:t>Jarra de limonada</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0,73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dirty="0">
                          <a:effectLst/>
                        </a:rPr>
                        <a:t>2,35</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207482">
                <a:tc>
                  <a:txBody>
                    <a:bodyPr/>
                    <a:lstStyle/>
                    <a:p>
                      <a:pPr>
                        <a:lnSpc>
                          <a:spcPct val="150000"/>
                        </a:lnSpc>
                        <a:spcAft>
                          <a:spcPts val="0"/>
                        </a:spcAft>
                      </a:pPr>
                      <a:r>
                        <a:rPr lang="es-EC" sz="1200">
                          <a:effectLst/>
                        </a:rPr>
                        <a:t>Jugo de frutas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0,47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dirty="0">
                          <a:effectLst/>
                        </a:rPr>
                        <a:t>1,50</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207482">
                <a:tc>
                  <a:txBody>
                    <a:bodyPr/>
                    <a:lstStyle/>
                    <a:p>
                      <a:pPr>
                        <a:lnSpc>
                          <a:spcPct val="150000"/>
                        </a:lnSpc>
                        <a:spcAft>
                          <a:spcPts val="0"/>
                        </a:spcAft>
                      </a:pPr>
                      <a:r>
                        <a:rPr lang="es-EC" sz="1200">
                          <a:effectLst/>
                        </a:rPr>
                        <a:t>Nestea mediana</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0,47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dirty="0">
                          <a:effectLst/>
                        </a:rPr>
                        <a:t>1,50</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207482">
                <a:tc>
                  <a:txBody>
                    <a:bodyPr/>
                    <a:lstStyle/>
                    <a:p>
                      <a:pPr>
                        <a:lnSpc>
                          <a:spcPct val="150000"/>
                        </a:lnSpc>
                        <a:spcAft>
                          <a:spcPts val="0"/>
                        </a:spcAft>
                      </a:pPr>
                      <a:r>
                        <a:rPr lang="es-EC" sz="1200">
                          <a:effectLst/>
                        </a:rPr>
                        <a:t>Café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0,40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a:effectLst/>
                        </a:rPr>
                        <a:t>1,30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18402">
                <a:tc>
                  <a:txBody>
                    <a:bodyPr/>
                    <a:lstStyle/>
                    <a:p>
                      <a:pPr>
                        <a:lnSpc>
                          <a:spcPct val="150000"/>
                        </a:lnSpc>
                        <a:spcAft>
                          <a:spcPts val="0"/>
                        </a:spcAft>
                      </a:pPr>
                      <a:r>
                        <a:rPr lang="es-EC" sz="1200">
                          <a:effectLst/>
                        </a:rPr>
                        <a:t>Infusiones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a:effectLst/>
                        </a:rPr>
                        <a:t>0,40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dirty="0">
                          <a:effectLst/>
                        </a:rPr>
                        <a:t>1,30</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218402">
                <a:tc>
                  <a:txBody>
                    <a:bodyPr/>
                    <a:lstStyle/>
                    <a:p>
                      <a:pPr>
                        <a:lnSpc>
                          <a:spcPct val="150000"/>
                        </a:lnSpc>
                        <a:spcAft>
                          <a:spcPts val="0"/>
                        </a:spcAft>
                      </a:pPr>
                      <a:r>
                        <a:rPr lang="es-EC" sz="1200" dirty="0">
                          <a:solidFill>
                            <a:schemeClr val="tx1"/>
                          </a:solidFill>
                          <a:effectLst/>
                        </a:rPr>
                        <a:t>Subtotal Promedio Bebida</a:t>
                      </a:r>
                      <a:endParaRPr lang="es-EC"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b="1" dirty="0">
                          <a:effectLst/>
                        </a:rPr>
                        <a:t>0,47</a:t>
                      </a:r>
                      <a:endParaRPr lang="es-EC" sz="12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b="1" dirty="0">
                          <a:effectLst/>
                        </a:rPr>
                        <a:t>1,53</a:t>
                      </a:r>
                      <a:endParaRPr lang="es-EC" sz="1200" b="1" dirty="0">
                        <a:effectLst/>
                        <a:latin typeface="Times New Roman" panose="02020603050405020304" pitchFamily="18" charset="0"/>
                        <a:ea typeface="Times New Roman" panose="02020603050405020304" pitchFamily="18" charset="0"/>
                      </a:endParaRPr>
                    </a:p>
                  </a:txBody>
                  <a:tcPr marL="44450" marR="44450" marT="0" marB="0" anchor="b"/>
                </a:tc>
              </a:tr>
              <a:tr h="262083">
                <a:tc>
                  <a:txBody>
                    <a:bodyPr/>
                    <a:lstStyle/>
                    <a:p>
                      <a:pPr>
                        <a:lnSpc>
                          <a:spcPct val="150000"/>
                        </a:lnSpc>
                        <a:spcAft>
                          <a:spcPts val="0"/>
                        </a:spcAft>
                      </a:pPr>
                      <a:r>
                        <a:rPr lang="es-EC" sz="1200" dirty="0">
                          <a:solidFill>
                            <a:schemeClr val="tx1"/>
                          </a:solidFill>
                          <a:effectLst/>
                        </a:rPr>
                        <a:t>Total  Promedio Plato + Bebida</a:t>
                      </a:r>
                      <a:endParaRPr lang="es-EC"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50000"/>
                        </a:lnSpc>
                        <a:spcAft>
                          <a:spcPts val="0"/>
                        </a:spcAft>
                      </a:pPr>
                      <a:r>
                        <a:rPr lang="es-EC" sz="1200" b="1" dirty="0">
                          <a:effectLst/>
                        </a:rPr>
                        <a:t>1,83</a:t>
                      </a:r>
                      <a:endParaRPr lang="es-EC" sz="12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50000"/>
                        </a:lnSpc>
                        <a:spcAft>
                          <a:spcPts val="0"/>
                        </a:spcAft>
                      </a:pPr>
                      <a:r>
                        <a:rPr lang="es-EC" sz="1200" b="1" dirty="0">
                          <a:effectLst/>
                        </a:rPr>
                        <a:t>5,88</a:t>
                      </a:r>
                      <a:endParaRPr lang="es-EC" sz="1200" b="1"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11" name="Rectangle 12"/>
          <p:cNvSpPr>
            <a:spLocks noChangeArrowheads="1"/>
          </p:cNvSpPr>
          <p:nvPr/>
        </p:nvSpPr>
        <p:spPr bwMode="auto">
          <a:xfrm>
            <a:off x="828068" y="526803"/>
            <a:ext cx="7924800" cy="609600"/>
          </a:xfrm>
          <a:prstGeom prst="rect">
            <a:avLst/>
          </a:prstGeom>
          <a:noFill/>
          <a:ln w="9525">
            <a:noFill/>
            <a:miter lim="800000"/>
            <a:headEnd/>
            <a:tailEnd/>
          </a:ln>
          <a:effectLst/>
        </p:spPr>
        <p:txBody>
          <a:bodyPr/>
          <a:lstStyle/>
          <a:p>
            <a:pPr marL="342900" indent="-342900">
              <a:spcBef>
                <a:spcPct val="20000"/>
              </a:spcBef>
            </a:pPr>
            <a:r>
              <a:rPr lang="es-MX" sz="2800" b="1" dirty="0" smtClean="0">
                <a:solidFill>
                  <a:srgbClr val="FFFF00"/>
                </a:solidFill>
                <a:effectLst>
                  <a:outerShdw blurRad="38100" dist="38100" dir="2700000" algn="tl">
                    <a:srgbClr val="000000"/>
                  </a:outerShdw>
                </a:effectLst>
                <a:latin typeface="Arial" charset="0"/>
              </a:rPr>
              <a:t>Precio del producto</a:t>
            </a:r>
            <a:endParaRPr lang="es-ES" sz="2800" b="1" dirty="0">
              <a:solidFill>
                <a:srgbClr val="FFFF00"/>
              </a:solidFill>
              <a:effectLst>
                <a:outerShdw blurRad="38100" dist="38100" dir="2700000" algn="tl">
                  <a:srgbClr val="000000"/>
                </a:outerShdw>
              </a:effectLst>
              <a:latin typeface="Arial" charset="0"/>
            </a:endParaRPr>
          </a:p>
        </p:txBody>
      </p:sp>
      <p:sp>
        <p:nvSpPr>
          <p:cNvPr id="12" name="Botón de acción: Volver 11">
            <a:hlinkClick r:id="rId3"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44319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9000">
              <a:srgbClr val="002060"/>
            </a:gs>
            <a:gs pos="88000">
              <a:srgbClr val="000099"/>
            </a:gs>
            <a:gs pos="100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46714" y="526803"/>
            <a:ext cx="7924800" cy="609600"/>
          </a:xfrm>
          <a:prstGeom prst="rect">
            <a:avLst/>
          </a:prstGeom>
          <a:noFill/>
          <a:ln w="9525">
            <a:noFill/>
            <a:miter lim="800000"/>
            <a:headEnd/>
            <a:tailEnd/>
          </a:ln>
          <a:effectLst/>
        </p:spPr>
        <p:txBody>
          <a:bodyPr/>
          <a:lstStyle/>
          <a:p>
            <a:pPr marL="342900" indent="-342900">
              <a:spcBef>
                <a:spcPct val="20000"/>
              </a:spcBef>
            </a:pPr>
            <a:r>
              <a:rPr lang="es-MX" sz="2800" b="1" dirty="0" smtClean="0">
                <a:solidFill>
                  <a:srgbClr val="FFFF00"/>
                </a:solidFill>
                <a:effectLst>
                  <a:outerShdw blurRad="38100" dist="38100" dir="2700000" algn="tl">
                    <a:srgbClr val="000000"/>
                  </a:outerShdw>
                </a:effectLst>
                <a:latin typeface="Arial" charset="0"/>
              </a:rPr>
              <a:t>Ingresos por ventas primer año</a:t>
            </a:r>
            <a:endParaRPr lang="es-ES" sz="2800" b="1" dirty="0">
              <a:solidFill>
                <a:srgbClr val="FFFF00"/>
              </a:solidFill>
              <a:effectLst>
                <a:outerShdw blurRad="38100" dist="38100" dir="2700000" algn="tl">
                  <a:srgbClr val="000000"/>
                </a:outerShdw>
              </a:effectLst>
              <a:latin typeface="Arial" charset="0"/>
            </a:endParaRPr>
          </a:p>
        </p:txBody>
      </p:sp>
      <p:graphicFrame>
        <p:nvGraphicFramePr>
          <p:cNvPr id="4" name="Tabla 3"/>
          <p:cNvGraphicFramePr>
            <a:graphicFrameLocks noGrp="1"/>
          </p:cNvGraphicFramePr>
          <p:nvPr>
            <p:extLst>
              <p:ext uri="{D42A27DB-BD31-4B8C-83A1-F6EECF244321}">
                <p14:modId xmlns:p14="http://schemas.microsoft.com/office/powerpoint/2010/main" val="731950289"/>
              </p:ext>
            </p:extLst>
          </p:nvPr>
        </p:nvGraphicFramePr>
        <p:xfrm>
          <a:off x="2700998" y="1122432"/>
          <a:ext cx="5770516" cy="5486400"/>
        </p:xfrm>
        <a:graphic>
          <a:graphicData uri="http://schemas.openxmlformats.org/drawingml/2006/table">
            <a:tbl>
              <a:tblPr firstRow="1" firstCol="1" bandRow="1">
                <a:tableStyleId>{5C22544A-7EE6-4342-B048-85BDC9FD1C3A}</a:tableStyleId>
              </a:tblPr>
              <a:tblGrid>
                <a:gridCol w="1209819"/>
                <a:gridCol w="984739"/>
                <a:gridCol w="731520"/>
                <a:gridCol w="1153551"/>
                <a:gridCol w="1690887"/>
              </a:tblGrid>
              <a:tr h="161925">
                <a:tc>
                  <a:txBody>
                    <a:bodyPr/>
                    <a:lstStyle/>
                    <a:p>
                      <a:pPr algn="ctr">
                        <a:lnSpc>
                          <a:spcPct val="150000"/>
                        </a:lnSpc>
                        <a:spcAft>
                          <a:spcPts val="0"/>
                        </a:spcAft>
                      </a:pPr>
                      <a:r>
                        <a:rPr lang="es-EC" sz="1500" dirty="0">
                          <a:effectLst/>
                        </a:rPr>
                        <a:t>Mes</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Rotación</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Días</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Plazas</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Ventas</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es-EC" sz="1500">
                          <a:effectLst/>
                        </a:rPr>
                        <a:t> </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b="1" dirty="0">
                          <a:effectLst/>
                        </a:rPr>
                        <a:t>A</a:t>
                      </a:r>
                      <a:endParaRPr lang="es-EC" sz="15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b="1">
                          <a:effectLst/>
                        </a:rPr>
                        <a:t>B</a:t>
                      </a:r>
                      <a:endParaRPr lang="es-EC" sz="1500" b="1">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b="1">
                          <a:effectLst/>
                        </a:rPr>
                        <a:t>(A*B*76)</a:t>
                      </a:r>
                      <a:endParaRPr lang="es-EC" sz="1500" b="1">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b="1" dirty="0">
                          <a:effectLst/>
                        </a:rPr>
                        <a:t>(A*B*76)*5,88</a:t>
                      </a:r>
                      <a:endParaRPr lang="es-EC" sz="1500" b="1" dirty="0">
                        <a:effectLst/>
                        <a:latin typeface="Times New Roman" panose="02020603050405020304" pitchFamily="18" charset="0"/>
                        <a:ea typeface="Times New Roman" panose="02020603050405020304" pitchFamily="18" charset="0"/>
                      </a:endParaRPr>
                    </a:p>
                  </a:txBody>
                  <a:tcPr marL="44450" marR="44450" marT="0" marB="0" anchor="b"/>
                </a:tc>
              </a:tr>
              <a:tr h="161925">
                <a:tc>
                  <a:txBody>
                    <a:bodyPr/>
                    <a:lstStyle/>
                    <a:p>
                      <a:pPr>
                        <a:lnSpc>
                          <a:spcPct val="150000"/>
                        </a:lnSpc>
                        <a:spcAft>
                          <a:spcPts val="0"/>
                        </a:spcAft>
                      </a:pPr>
                      <a:r>
                        <a:rPr lang="es-EC" sz="1500">
                          <a:effectLst/>
                        </a:rPr>
                        <a:t>Enero</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0,7</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24</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1277</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 $           7.507,58 </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r>
              <a:tr h="161925">
                <a:tc>
                  <a:txBody>
                    <a:bodyPr/>
                    <a:lstStyle/>
                    <a:p>
                      <a:pPr>
                        <a:lnSpc>
                          <a:spcPct val="150000"/>
                        </a:lnSpc>
                        <a:spcAft>
                          <a:spcPts val="0"/>
                        </a:spcAft>
                      </a:pPr>
                      <a:r>
                        <a:rPr lang="es-EC" sz="1500">
                          <a:effectLst/>
                        </a:rPr>
                        <a:t>Febrero</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0,9</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24</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1642</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 $           9.652,61 </a:t>
                      </a:r>
                      <a:endParaRPr lang="es-EC" sz="1500">
                        <a:effectLst/>
                        <a:latin typeface="Times New Roman" panose="02020603050405020304" pitchFamily="18" charset="0"/>
                        <a:ea typeface="Times New Roman" panose="02020603050405020304" pitchFamily="18" charset="0"/>
                      </a:endParaRPr>
                    </a:p>
                  </a:txBody>
                  <a:tcPr marL="44450" marR="44450" marT="0" marB="0" anchor="b"/>
                </a:tc>
              </a:tr>
              <a:tr h="161925">
                <a:tc>
                  <a:txBody>
                    <a:bodyPr/>
                    <a:lstStyle/>
                    <a:p>
                      <a:pPr>
                        <a:lnSpc>
                          <a:spcPct val="150000"/>
                        </a:lnSpc>
                        <a:spcAft>
                          <a:spcPts val="0"/>
                        </a:spcAft>
                      </a:pPr>
                      <a:r>
                        <a:rPr lang="es-EC" sz="1500">
                          <a:effectLst/>
                        </a:rPr>
                        <a:t>Marzo</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0,8</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24</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1459</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 $           8.580,10 </a:t>
                      </a:r>
                      <a:endParaRPr lang="es-EC" sz="1500">
                        <a:effectLst/>
                        <a:latin typeface="Times New Roman" panose="02020603050405020304" pitchFamily="18" charset="0"/>
                        <a:ea typeface="Times New Roman" panose="02020603050405020304" pitchFamily="18" charset="0"/>
                      </a:endParaRPr>
                    </a:p>
                  </a:txBody>
                  <a:tcPr marL="44450" marR="44450" marT="0" marB="0" anchor="b"/>
                </a:tc>
              </a:tr>
              <a:tr h="161925">
                <a:tc>
                  <a:txBody>
                    <a:bodyPr/>
                    <a:lstStyle/>
                    <a:p>
                      <a:pPr>
                        <a:lnSpc>
                          <a:spcPct val="150000"/>
                        </a:lnSpc>
                        <a:spcAft>
                          <a:spcPts val="0"/>
                        </a:spcAft>
                      </a:pPr>
                      <a:r>
                        <a:rPr lang="es-EC" sz="1500">
                          <a:effectLst/>
                        </a:rPr>
                        <a:t>Abril</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0,9</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24</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1642</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 $           9.652,61 </a:t>
                      </a:r>
                      <a:endParaRPr lang="es-EC" sz="1500">
                        <a:effectLst/>
                        <a:latin typeface="Times New Roman" panose="02020603050405020304" pitchFamily="18" charset="0"/>
                        <a:ea typeface="Times New Roman" panose="02020603050405020304" pitchFamily="18" charset="0"/>
                      </a:endParaRPr>
                    </a:p>
                  </a:txBody>
                  <a:tcPr marL="44450" marR="44450" marT="0" marB="0" anchor="b"/>
                </a:tc>
              </a:tr>
              <a:tr h="161925">
                <a:tc>
                  <a:txBody>
                    <a:bodyPr/>
                    <a:lstStyle/>
                    <a:p>
                      <a:pPr>
                        <a:lnSpc>
                          <a:spcPct val="150000"/>
                        </a:lnSpc>
                        <a:spcAft>
                          <a:spcPts val="0"/>
                        </a:spcAft>
                      </a:pPr>
                      <a:r>
                        <a:rPr lang="es-EC" sz="1500" dirty="0" smtClean="0">
                          <a:effectLst/>
                        </a:rPr>
                        <a:t>Mayo</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0,8</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24</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1459</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 $           8.580,10 </a:t>
                      </a:r>
                      <a:endParaRPr lang="es-EC" sz="1500">
                        <a:effectLst/>
                        <a:latin typeface="Times New Roman" panose="02020603050405020304" pitchFamily="18" charset="0"/>
                        <a:ea typeface="Times New Roman" panose="02020603050405020304" pitchFamily="18" charset="0"/>
                      </a:endParaRPr>
                    </a:p>
                  </a:txBody>
                  <a:tcPr marL="44450" marR="44450" marT="0" marB="0" anchor="b"/>
                </a:tc>
              </a:tr>
              <a:tr h="161925">
                <a:tc>
                  <a:txBody>
                    <a:bodyPr/>
                    <a:lstStyle/>
                    <a:p>
                      <a:pPr>
                        <a:lnSpc>
                          <a:spcPct val="150000"/>
                        </a:lnSpc>
                        <a:spcAft>
                          <a:spcPts val="0"/>
                        </a:spcAft>
                      </a:pPr>
                      <a:r>
                        <a:rPr lang="es-EC" sz="1500">
                          <a:effectLst/>
                        </a:rPr>
                        <a:t>Junio</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0,9</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24</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1642</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 $           9.652,61 </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r>
              <a:tr h="161925">
                <a:tc>
                  <a:txBody>
                    <a:bodyPr/>
                    <a:lstStyle/>
                    <a:p>
                      <a:pPr>
                        <a:lnSpc>
                          <a:spcPct val="150000"/>
                        </a:lnSpc>
                        <a:spcAft>
                          <a:spcPts val="0"/>
                        </a:spcAft>
                      </a:pPr>
                      <a:r>
                        <a:rPr lang="es-EC" sz="1500">
                          <a:effectLst/>
                        </a:rPr>
                        <a:t>Julio</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0,9</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24</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1642</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 $           9.652,61 </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r>
              <a:tr h="161925">
                <a:tc>
                  <a:txBody>
                    <a:bodyPr/>
                    <a:lstStyle/>
                    <a:p>
                      <a:pPr>
                        <a:lnSpc>
                          <a:spcPct val="150000"/>
                        </a:lnSpc>
                        <a:spcAft>
                          <a:spcPts val="0"/>
                        </a:spcAft>
                      </a:pPr>
                      <a:r>
                        <a:rPr lang="es-EC" sz="1500">
                          <a:effectLst/>
                        </a:rPr>
                        <a:t>Agosto</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0,9</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24</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1642</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 $           9.652,61 </a:t>
                      </a:r>
                      <a:endParaRPr lang="es-EC" sz="1500">
                        <a:effectLst/>
                        <a:latin typeface="Times New Roman" panose="02020603050405020304" pitchFamily="18" charset="0"/>
                        <a:ea typeface="Times New Roman" panose="02020603050405020304" pitchFamily="18" charset="0"/>
                      </a:endParaRPr>
                    </a:p>
                  </a:txBody>
                  <a:tcPr marL="44450" marR="44450" marT="0" marB="0" anchor="b"/>
                </a:tc>
              </a:tr>
              <a:tr h="161925">
                <a:tc>
                  <a:txBody>
                    <a:bodyPr/>
                    <a:lstStyle/>
                    <a:p>
                      <a:pPr>
                        <a:lnSpc>
                          <a:spcPct val="150000"/>
                        </a:lnSpc>
                        <a:spcAft>
                          <a:spcPts val="0"/>
                        </a:spcAft>
                      </a:pPr>
                      <a:r>
                        <a:rPr lang="es-EC" sz="1500">
                          <a:effectLst/>
                        </a:rPr>
                        <a:t>Septiembre</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0,8</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24</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1459</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 $           8.580,10 </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r>
              <a:tr h="161925">
                <a:tc>
                  <a:txBody>
                    <a:bodyPr/>
                    <a:lstStyle/>
                    <a:p>
                      <a:pPr>
                        <a:lnSpc>
                          <a:spcPct val="150000"/>
                        </a:lnSpc>
                        <a:spcAft>
                          <a:spcPts val="0"/>
                        </a:spcAft>
                      </a:pPr>
                      <a:r>
                        <a:rPr lang="es-EC" sz="1500">
                          <a:effectLst/>
                        </a:rPr>
                        <a:t>Octubre</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0,8</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24</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1459</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 $           8.580,10 </a:t>
                      </a:r>
                      <a:endParaRPr lang="es-EC" sz="1500">
                        <a:effectLst/>
                        <a:latin typeface="Times New Roman" panose="02020603050405020304" pitchFamily="18" charset="0"/>
                        <a:ea typeface="Times New Roman" panose="02020603050405020304" pitchFamily="18" charset="0"/>
                      </a:endParaRPr>
                    </a:p>
                  </a:txBody>
                  <a:tcPr marL="44450" marR="44450" marT="0" marB="0" anchor="b"/>
                </a:tc>
              </a:tr>
              <a:tr h="161925">
                <a:tc>
                  <a:txBody>
                    <a:bodyPr/>
                    <a:lstStyle/>
                    <a:p>
                      <a:pPr>
                        <a:lnSpc>
                          <a:spcPct val="150000"/>
                        </a:lnSpc>
                        <a:spcAft>
                          <a:spcPts val="0"/>
                        </a:spcAft>
                      </a:pPr>
                      <a:r>
                        <a:rPr lang="es-EC" sz="1500">
                          <a:effectLst/>
                        </a:rPr>
                        <a:t>Noviembre</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1,0</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24</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1824</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 $         10.725,12 </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r>
              <a:tr h="171450">
                <a:tc>
                  <a:txBody>
                    <a:bodyPr/>
                    <a:lstStyle/>
                    <a:p>
                      <a:pPr>
                        <a:lnSpc>
                          <a:spcPct val="150000"/>
                        </a:lnSpc>
                        <a:spcAft>
                          <a:spcPts val="0"/>
                        </a:spcAft>
                      </a:pPr>
                      <a:r>
                        <a:rPr lang="es-EC" sz="1500">
                          <a:effectLst/>
                        </a:rPr>
                        <a:t>Diciembre</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1,0</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24</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a:effectLst/>
                        </a:rPr>
                        <a:t>1824</a:t>
                      </a:r>
                      <a:endParaRPr lang="es-EC" sz="15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dirty="0">
                          <a:effectLst/>
                        </a:rPr>
                        <a:t> $         10.725,12 </a:t>
                      </a:r>
                      <a:endParaRPr lang="es-EC" sz="1500" dirty="0">
                        <a:effectLst/>
                        <a:latin typeface="Times New Roman" panose="02020603050405020304" pitchFamily="18" charset="0"/>
                        <a:ea typeface="Times New Roman" panose="02020603050405020304" pitchFamily="18" charset="0"/>
                      </a:endParaRPr>
                    </a:p>
                  </a:txBody>
                  <a:tcPr marL="44450" marR="44450" marT="0" marB="0" anchor="b"/>
                </a:tc>
              </a:tr>
              <a:tr h="247650">
                <a:tc>
                  <a:txBody>
                    <a:bodyPr/>
                    <a:lstStyle/>
                    <a:p>
                      <a:pPr>
                        <a:lnSpc>
                          <a:spcPct val="150000"/>
                        </a:lnSpc>
                        <a:spcAft>
                          <a:spcPts val="0"/>
                        </a:spcAft>
                      </a:pPr>
                      <a:r>
                        <a:rPr lang="es-EC" sz="1500" b="1" dirty="0">
                          <a:effectLst/>
                        </a:rPr>
                        <a:t>Promedio</a:t>
                      </a:r>
                      <a:endParaRPr lang="es-EC" sz="15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b="1" dirty="0">
                          <a:effectLst/>
                        </a:rPr>
                        <a:t>0,87</a:t>
                      </a:r>
                      <a:endParaRPr lang="es-EC" sz="15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b="1" dirty="0">
                          <a:effectLst/>
                        </a:rPr>
                        <a:t> </a:t>
                      </a:r>
                      <a:endParaRPr lang="es-EC" sz="15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b="1" dirty="0">
                          <a:effectLst/>
                        </a:rPr>
                        <a:t> </a:t>
                      </a:r>
                      <a:endParaRPr lang="es-EC" sz="15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b="1" dirty="0">
                          <a:effectLst/>
                        </a:rPr>
                        <a:t> </a:t>
                      </a:r>
                      <a:endParaRPr lang="es-EC" sz="1500" b="1" dirty="0">
                        <a:effectLst/>
                        <a:latin typeface="Times New Roman" panose="02020603050405020304" pitchFamily="18" charset="0"/>
                        <a:ea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C" sz="1500" b="1">
                          <a:effectLst/>
                        </a:rPr>
                        <a:t>Total</a:t>
                      </a:r>
                      <a:endParaRPr lang="es-EC" sz="1500" b="1">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50000"/>
                        </a:lnSpc>
                        <a:spcAft>
                          <a:spcPts val="0"/>
                        </a:spcAft>
                      </a:pPr>
                      <a:r>
                        <a:rPr lang="es-EC" sz="1500" b="1" dirty="0">
                          <a:effectLst/>
                        </a:rPr>
                        <a:t> </a:t>
                      </a:r>
                      <a:endParaRPr lang="es-EC" sz="15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b="1">
                          <a:effectLst/>
                        </a:rPr>
                        <a:t>288</a:t>
                      </a:r>
                      <a:endParaRPr lang="es-EC" sz="1500" b="1">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b="1" dirty="0">
                          <a:effectLst/>
                        </a:rPr>
                        <a:t>18970</a:t>
                      </a:r>
                      <a:endParaRPr lang="es-EC" sz="15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500" b="1" dirty="0">
                          <a:effectLst/>
                        </a:rPr>
                        <a:t> $       111.541,25 </a:t>
                      </a:r>
                      <a:endParaRPr lang="es-EC" sz="1500" b="1"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11" name="Botón de acción: Volver 10">
            <a:hlinkClick r:id="rId3"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05101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546713" y="526803"/>
            <a:ext cx="8189323" cy="609600"/>
          </a:xfrm>
          <a:prstGeom prst="rect">
            <a:avLst/>
          </a:prstGeom>
          <a:noFill/>
          <a:ln w="9525">
            <a:noFill/>
            <a:miter lim="800000"/>
            <a:headEnd/>
            <a:tailEnd/>
          </a:ln>
          <a:effectLst/>
        </p:spPr>
        <p:txBody>
          <a:bodyPr/>
          <a:lstStyle/>
          <a:p>
            <a:pPr marL="342900" indent="-342900">
              <a:spcBef>
                <a:spcPct val="20000"/>
              </a:spcBef>
            </a:pPr>
            <a:r>
              <a:rPr lang="es-MX" sz="2800" b="1" dirty="0" smtClean="0">
                <a:solidFill>
                  <a:srgbClr val="FFFF00"/>
                </a:solidFill>
                <a:effectLst>
                  <a:outerShdw blurRad="38100" dist="38100" dir="2700000" algn="tl">
                    <a:srgbClr val="000000"/>
                  </a:outerShdw>
                </a:effectLst>
                <a:latin typeface="Arial" charset="0"/>
              </a:rPr>
              <a:t>Presupuesto de ventas esperado (proyectado)</a:t>
            </a:r>
            <a:endParaRPr lang="es-ES" sz="2800" b="1" dirty="0">
              <a:solidFill>
                <a:srgbClr val="FFFF00"/>
              </a:solidFill>
              <a:effectLst>
                <a:outerShdw blurRad="38100" dist="38100" dir="2700000" algn="tl">
                  <a:srgbClr val="000000"/>
                </a:outerShdw>
              </a:effectLst>
              <a:latin typeface="Arial" charset="0"/>
            </a:endParaRPr>
          </a:p>
        </p:txBody>
      </p:sp>
      <p:graphicFrame>
        <p:nvGraphicFramePr>
          <p:cNvPr id="3" name="Tabla 2"/>
          <p:cNvGraphicFramePr>
            <a:graphicFrameLocks noGrp="1"/>
          </p:cNvGraphicFramePr>
          <p:nvPr>
            <p:extLst>
              <p:ext uri="{D42A27DB-BD31-4B8C-83A1-F6EECF244321}">
                <p14:modId xmlns:p14="http://schemas.microsoft.com/office/powerpoint/2010/main" val="969298513"/>
              </p:ext>
            </p:extLst>
          </p:nvPr>
        </p:nvGraphicFramePr>
        <p:xfrm>
          <a:off x="3581522" y="2030546"/>
          <a:ext cx="3960348" cy="2743200"/>
        </p:xfrm>
        <a:graphic>
          <a:graphicData uri="http://schemas.openxmlformats.org/drawingml/2006/table">
            <a:tbl>
              <a:tblPr firstRow="1" firstCol="1" bandRow="1">
                <a:tableStyleId>{5C22544A-7EE6-4342-B048-85BDC9FD1C3A}</a:tableStyleId>
              </a:tblPr>
              <a:tblGrid>
                <a:gridCol w="1911469"/>
                <a:gridCol w="2048879"/>
              </a:tblGrid>
              <a:tr h="203200">
                <a:tc>
                  <a:txBody>
                    <a:bodyPr/>
                    <a:lstStyle/>
                    <a:p>
                      <a:pPr algn="ctr">
                        <a:lnSpc>
                          <a:spcPct val="150000"/>
                        </a:lnSpc>
                        <a:spcAft>
                          <a:spcPts val="0"/>
                        </a:spcAft>
                      </a:pPr>
                      <a:r>
                        <a:rPr lang="es-EC" sz="2000" dirty="0">
                          <a:effectLst/>
                        </a:rPr>
                        <a:t>Año</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Ventas</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r>
              <a:tr h="191770">
                <a:tc>
                  <a:txBody>
                    <a:bodyPr/>
                    <a:lstStyle/>
                    <a:p>
                      <a:pPr>
                        <a:lnSpc>
                          <a:spcPct val="150000"/>
                        </a:lnSpc>
                        <a:spcAft>
                          <a:spcPts val="0"/>
                        </a:spcAft>
                      </a:pPr>
                      <a:r>
                        <a:rPr lang="es-EC" sz="2000" dirty="0">
                          <a:effectLst/>
                        </a:rPr>
                        <a:t>Año 1</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 $   111.541,25 </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r>
              <a:tr h="191770">
                <a:tc>
                  <a:txBody>
                    <a:bodyPr/>
                    <a:lstStyle/>
                    <a:p>
                      <a:pPr>
                        <a:lnSpc>
                          <a:spcPct val="150000"/>
                        </a:lnSpc>
                        <a:spcAft>
                          <a:spcPts val="0"/>
                        </a:spcAft>
                      </a:pPr>
                      <a:r>
                        <a:rPr lang="es-EC" sz="2000">
                          <a:effectLst/>
                        </a:rPr>
                        <a:t>Año 2</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 $   122.695,37 </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r>
              <a:tr h="191770">
                <a:tc>
                  <a:txBody>
                    <a:bodyPr/>
                    <a:lstStyle/>
                    <a:p>
                      <a:pPr>
                        <a:lnSpc>
                          <a:spcPct val="150000"/>
                        </a:lnSpc>
                        <a:spcAft>
                          <a:spcPts val="0"/>
                        </a:spcAft>
                      </a:pPr>
                      <a:r>
                        <a:rPr lang="es-EC" sz="2000">
                          <a:effectLst/>
                        </a:rPr>
                        <a:t>Año 3</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 $   134.964,91 </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r>
              <a:tr h="191770">
                <a:tc>
                  <a:txBody>
                    <a:bodyPr/>
                    <a:lstStyle/>
                    <a:p>
                      <a:pPr>
                        <a:lnSpc>
                          <a:spcPct val="150000"/>
                        </a:lnSpc>
                        <a:spcAft>
                          <a:spcPts val="0"/>
                        </a:spcAft>
                      </a:pPr>
                      <a:r>
                        <a:rPr lang="es-EC" sz="2000">
                          <a:effectLst/>
                        </a:rPr>
                        <a:t>Año 4</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 $   148.461,40 </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r>
              <a:tr h="191770">
                <a:tc>
                  <a:txBody>
                    <a:bodyPr/>
                    <a:lstStyle/>
                    <a:p>
                      <a:pPr>
                        <a:lnSpc>
                          <a:spcPct val="150000"/>
                        </a:lnSpc>
                        <a:spcAft>
                          <a:spcPts val="0"/>
                        </a:spcAft>
                      </a:pPr>
                      <a:r>
                        <a:rPr lang="es-EC" sz="2000">
                          <a:effectLst/>
                        </a:rPr>
                        <a:t>Año 5</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 $   163.307,54 </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11" name="Botón de acción: Volver 10">
            <a:hlinkClick r:id="rId3"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084126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645187" y="916930"/>
            <a:ext cx="8189323" cy="609600"/>
          </a:xfrm>
          <a:prstGeom prst="rect">
            <a:avLst/>
          </a:prstGeom>
          <a:noFill/>
          <a:ln w="9525">
            <a:noFill/>
            <a:miter lim="800000"/>
            <a:headEnd/>
            <a:tailEnd/>
          </a:ln>
          <a:effectLst/>
        </p:spPr>
        <p:txBody>
          <a:bodyPr/>
          <a:lstStyle/>
          <a:p>
            <a:pPr marL="342900" indent="-342900">
              <a:spcBef>
                <a:spcPct val="20000"/>
              </a:spcBef>
            </a:pPr>
            <a:endParaRPr lang="es-ES" sz="2800" b="1" dirty="0">
              <a:solidFill>
                <a:srgbClr val="FFFF00"/>
              </a:solidFill>
              <a:effectLst>
                <a:outerShdw blurRad="38100" dist="38100" dir="2700000" algn="tl">
                  <a:srgbClr val="000000"/>
                </a:outerShdw>
              </a:effectLst>
              <a:latin typeface="Arial" charset="0"/>
            </a:endParaRPr>
          </a:p>
        </p:txBody>
      </p:sp>
      <p:sp>
        <p:nvSpPr>
          <p:cNvPr id="3" name="Título 2"/>
          <p:cNvSpPr>
            <a:spLocks noGrp="1"/>
          </p:cNvSpPr>
          <p:nvPr>
            <p:ph type="ctrTitle"/>
          </p:nvPr>
        </p:nvSpPr>
        <p:spPr>
          <a:xfrm rot="10800000" flipV="1">
            <a:off x="645187" y="735275"/>
            <a:ext cx="9144000" cy="653961"/>
          </a:xfrm>
        </p:spPr>
        <p:txBody>
          <a:bodyPr>
            <a:normAutofit fontScale="90000"/>
          </a:bodyPr>
          <a:lstStyle/>
          <a:p>
            <a:pPr algn="l"/>
            <a:r>
              <a:rPr lang="es-MX" sz="3100" b="1" dirty="0" smtClean="0">
                <a:solidFill>
                  <a:srgbClr val="FFFF00"/>
                </a:solidFill>
                <a:effectLst>
                  <a:outerShdw blurRad="38100" dist="38100" dir="2700000" algn="tl">
                    <a:srgbClr val="000000"/>
                  </a:outerShdw>
                </a:effectLst>
                <a:latin typeface="Arial" charset="0"/>
              </a:rPr>
              <a:t>Áreas del proyecto</a:t>
            </a:r>
            <a:r>
              <a:rPr lang="es-ES" b="1" dirty="0">
                <a:solidFill>
                  <a:srgbClr val="FFFF00"/>
                </a:solidFill>
                <a:effectLst>
                  <a:outerShdw blurRad="38100" dist="38100" dir="2700000" algn="tl">
                    <a:srgbClr val="000000"/>
                  </a:outerShdw>
                </a:effectLst>
                <a:latin typeface="Arial" charset="0"/>
              </a:rPr>
              <a:t/>
            </a:r>
            <a:br>
              <a:rPr lang="es-ES" b="1" dirty="0">
                <a:solidFill>
                  <a:srgbClr val="FFFF00"/>
                </a:solidFill>
                <a:effectLst>
                  <a:outerShdw blurRad="38100" dist="38100" dir="2700000" algn="tl">
                    <a:srgbClr val="000000"/>
                  </a:outerShdw>
                </a:effectLst>
                <a:latin typeface="Arial" charset="0"/>
              </a:rPr>
            </a:br>
            <a:endParaRPr lang="es-EC" dirty="0"/>
          </a:p>
        </p:txBody>
      </p:sp>
      <p:graphicFrame>
        <p:nvGraphicFramePr>
          <p:cNvPr id="5" name="Tabla 4"/>
          <p:cNvGraphicFramePr>
            <a:graphicFrameLocks noGrp="1"/>
          </p:cNvGraphicFramePr>
          <p:nvPr>
            <p:extLst/>
          </p:nvPr>
        </p:nvGraphicFramePr>
        <p:xfrm>
          <a:off x="3110641" y="597981"/>
          <a:ext cx="5078436" cy="6080760"/>
        </p:xfrm>
        <a:graphic>
          <a:graphicData uri="http://schemas.openxmlformats.org/drawingml/2006/table">
            <a:tbl>
              <a:tblPr firstRow="1" firstCol="1" bandRow="1">
                <a:tableStyleId>{5C22544A-7EE6-4342-B048-85BDC9FD1C3A}</a:tableStyleId>
              </a:tblPr>
              <a:tblGrid>
                <a:gridCol w="1842866"/>
                <a:gridCol w="1149363"/>
                <a:gridCol w="986161"/>
                <a:gridCol w="1100046"/>
              </a:tblGrid>
              <a:tr h="282383">
                <a:tc gridSpan="4">
                  <a:txBody>
                    <a:bodyPr/>
                    <a:lstStyle/>
                    <a:p>
                      <a:pPr algn="ctr">
                        <a:lnSpc>
                          <a:spcPct val="150000"/>
                        </a:lnSpc>
                        <a:spcAft>
                          <a:spcPts val="0"/>
                        </a:spcAft>
                      </a:pPr>
                      <a:r>
                        <a:rPr lang="es-MX" sz="1400" b="1" dirty="0">
                          <a:solidFill>
                            <a:schemeClr val="tx1"/>
                          </a:solidFill>
                          <a:effectLst/>
                        </a:rPr>
                        <a:t>Cuadro de áreas (m2)</a:t>
                      </a:r>
                      <a:endParaRPr lang="es-EC" sz="1400" b="1"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82383">
                <a:tc>
                  <a:txBody>
                    <a:bodyPr/>
                    <a:lstStyle/>
                    <a:p>
                      <a:pPr algn="ctr">
                        <a:lnSpc>
                          <a:spcPct val="150000"/>
                        </a:lnSpc>
                        <a:spcAft>
                          <a:spcPts val="0"/>
                        </a:spcAft>
                      </a:pPr>
                      <a:r>
                        <a:rPr lang="es-MX" sz="1400" b="1">
                          <a:solidFill>
                            <a:schemeClr val="tx1"/>
                          </a:solidFill>
                          <a:effectLst/>
                        </a:rPr>
                        <a:t>Local</a:t>
                      </a:r>
                      <a:endParaRPr lang="es-EC" sz="1400" b="1">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b="1">
                          <a:solidFill>
                            <a:schemeClr val="tx1"/>
                          </a:solidFill>
                          <a:effectLst/>
                        </a:rPr>
                        <a:t>Área</a:t>
                      </a:r>
                      <a:endParaRPr lang="es-EC" sz="1400" b="1">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b="1">
                          <a:solidFill>
                            <a:schemeClr val="tx1"/>
                          </a:solidFill>
                          <a:effectLst/>
                        </a:rPr>
                        <a:t>Numero</a:t>
                      </a:r>
                      <a:endParaRPr lang="es-EC" sz="1400" b="1">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b="1" dirty="0">
                          <a:solidFill>
                            <a:schemeClr val="tx1"/>
                          </a:solidFill>
                          <a:effectLst/>
                        </a:rPr>
                        <a:t>Subtotal</a:t>
                      </a:r>
                      <a:endParaRPr lang="es-EC" sz="1400" b="1"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r h="282383">
                <a:tc>
                  <a:txBody>
                    <a:bodyPr/>
                    <a:lstStyle/>
                    <a:p>
                      <a:pPr>
                        <a:lnSpc>
                          <a:spcPct val="150000"/>
                        </a:lnSpc>
                        <a:spcAft>
                          <a:spcPts val="0"/>
                        </a:spcAft>
                      </a:pPr>
                      <a:r>
                        <a:rPr lang="es-MX" sz="1400">
                          <a:solidFill>
                            <a:schemeClr val="tx1"/>
                          </a:solidFill>
                          <a:effectLst/>
                        </a:rPr>
                        <a:t>Oficina Administración</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13.94</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dirty="0">
                          <a:solidFill>
                            <a:schemeClr val="tx1"/>
                          </a:solidFill>
                          <a:effectLst/>
                        </a:rPr>
                        <a:t>1</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13.94</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r h="282383">
                <a:tc>
                  <a:txBody>
                    <a:bodyPr/>
                    <a:lstStyle/>
                    <a:p>
                      <a:pPr>
                        <a:lnSpc>
                          <a:spcPct val="150000"/>
                        </a:lnSpc>
                        <a:spcAft>
                          <a:spcPts val="0"/>
                        </a:spcAft>
                      </a:pPr>
                      <a:r>
                        <a:rPr lang="es-MX" sz="1400">
                          <a:solidFill>
                            <a:schemeClr val="tx1"/>
                          </a:solidFill>
                          <a:effectLst/>
                        </a:rPr>
                        <a:t>Caja Cobros</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6.50</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dirty="0">
                          <a:solidFill>
                            <a:schemeClr val="tx1"/>
                          </a:solidFill>
                          <a:effectLst/>
                        </a:rPr>
                        <a:t>1</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6.50</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r h="282383">
                <a:tc>
                  <a:txBody>
                    <a:bodyPr/>
                    <a:lstStyle/>
                    <a:p>
                      <a:pPr>
                        <a:lnSpc>
                          <a:spcPct val="150000"/>
                        </a:lnSpc>
                        <a:spcAft>
                          <a:spcPts val="0"/>
                        </a:spcAft>
                      </a:pPr>
                      <a:r>
                        <a:rPr lang="es-MX" sz="1400">
                          <a:solidFill>
                            <a:schemeClr val="tx1"/>
                          </a:solidFill>
                          <a:effectLst/>
                        </a:rPr>
                        <a:t>Baños Hombres</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12.05</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dirty="0">
                          <a:solidFill>
                            <a:schemeClr val="tx1"/>
                          </a:solidFill>
                          <a:effectLst/>
                        </a:rPr>
                        <a:t>1</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12.05</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r h="282383">
                <a:tc>
                  <a:txBody>
                    <a:bodyPr/>
                    <a:lstStyle/>
                    <a:p>
                      <a:pPr>
                        <a:lnSpc>
                          <a:spcPct val="150000"/>
                        </a:lnSpc>
                        <a:spcAft>
                          <a:spcPts val="0"/>
                        </a:spcAft>
                      </a:pPr>
                      <a:r>
                        <a:rPr lang="es-MX" sz="1400">
                          <a:solidFill>
                            <a:schemeClr val="tx1"/>
                          </a:solidFill>
                          <a:effectLst/>
                        </a:rPr>
                        <a:t>Baños Mujeres</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12.05</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dirty="0">
                          <a:solidFill>
                            <a:schemeClr val="tx1"/>
                          </a:solidFill>
                          <a:effectLst/>
                        </a:rPr>
                        <a:t>1</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12.05</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r h="282383">
                <a:tc gridSpan="4">
                  <a:txBody>
                    <a:bodyPr/>
                    <a:lstStyle/>
                    <a:p>
                      <a:pPr algn="ctr">
                        <a:lnSpc>
                          <a:spcPct val="150000"/>
                        </a:lnSpc>
                        <a:spcAft>
                          <a:spcPts val="0"/>
                        </a:spcAft>
                      </a:pPr>
                      <a:r>
                        <a:rPr lang="es-MX" sz="1400">
                          <a:solidFill>
                            <a:schemeClr val="tx1"/>
                          </a:solidFill>
                          <a:effectLst/>
                        </a:rPr>
                        <a:t> </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82383">
                <a:tc>
                  <a:txBody>
                    <a:bodyPr/>
                    <a:lstStyle/>
                    <a:p>
                      <a:pPr>
                        <a:lnSpc>
                          <a:spcPct val="150000"/>
                        </a:lnSpc>
                        <a:spcAft>
                          <a:spcPts val="0"/>
                        </a:spcAft>
                      </a:pPr>
                      <a:r>
                        <a:rPr lang="es-MX" sz="1400">
                          <a:solidFill>
                            <a:schemeClr val="tx1"/>
                          </a:solidFill>
                          <a:effectLst/>
                        </a:rPr>
                        <a:t>Área mesas cubierta</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142.00</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dirty="0">
                          <a:solidFill>
                            <a:schemeClr val="tx1"/>
                          </a:solidFill>
                          <a:effectLst/>
                        </a:rPr>
                        <a:t>142.00</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r h="282383">
                <a:tc>
                  <a:txBody>
                    <a:bodyPr/>
                    <a:lstStyle/>
                    <a:p>
                      <a:pPr>
                        <a:lnSpc>
                          <a:spcPct val="150000"/>
                        </a:lnSpc>
                        <a:spcAft>
                          <a:spcPts val="0"/>
                        </a:spcAft>
                      </a:pPr>
                      <a:r>
                        <a:rPr lang="es-MX" sz="1400">
                          <a:solidFill>
                            <a:schemeClr val="tx1"/>
                          </a:solidFill>
                          <a:effectLst/>
                        </a:rPr>
                        <a:t>Área mesas abierta</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23.12</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dirty="0">
                          <a:solidFill>
                            <a:schemeClr val="tx1"/>
                          </a:solidFill>
                          <a:effectLst/>
                        </a:rPr>
                        <a:t>23.12</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r h="282383">
                <a:tc>
                  <a:txBody>
                    <a:bodyPr/>
                    <a:lstStyle/>
                    <a:p>
                      <a:pPr>
                        <a:lnSpc>
                          <a:spcPct val="150000"/>
                        </a:lnSpc>
                        <a:spcAft>
                          <a:spcPts val="0"/>
                        </a:spcAft>
                      </a:pPr>
                      <a:r>
                        <a:rPr lang="es-MX" sz="1400">
                          <a:solidFill>
                            <a:schemeClr val="tx1"/>
                          </a:solidFill>
                          <a:effectLst/>
                        </a:rPr>
                        <a:t>Bar</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10.45</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10.45</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r h="282383">
                <a:tc gridSpan="4">
                  <a:txBody>
                    <a:bodyPr/>
                    <a:lstStyle/>
                    <a:p>
                      <a:pPr algn="ctr">
                        <a:lnSpc>
                          <a:spcPct val="150000"/>
                        </a:lnSpc>
                        <a:spcAft>
                          <a:spcPts val="0"/>
                        </a:spcAft>
                      </a:pPr>
                      <a:r>
                        <a:rPr lang="es-MX" sz="1400" dirty="0">
                          <a:solidFill>
                            <a:schemeClr val="tx1"/>
                          </a:solidFill>
                          <a:effectLst/>
                        </a:rPr>
                        <a:t> </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82383">
                <a:tc>
                  <a:txBody>
                    <a:bodyPr/>
                    <a:lstStyle/>
                    <a:p>
                      <a:pPr>
                        <a:lnSpc>
                          <a:spcPct val="150000"/>
                        </a:lnSpc>
                        <a:spcAft>
                          <a:spcPts val="0"/>
                        </a:spcAft>
                      </a:pPr>
                      <a:r>
                        <a:rPr lang="es-MX" sz="1400">
                          <a:solidFill>
                            <a:schemeClr val="tx1"/>
                          </a:solidFill>
                          <a:effectLst/>
                        </a:rPr>
                        <a:t>Cocina</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17.23</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dirty="0">
                          <a:solidFill>
                            <a:schemeClr val="tx1"/>
                          </a:solidFill>
                          <a:effectLst/>
                        </a:rPr>
                        <a:t>17.23</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r h="282383">
                <a:tc>
                  <a:txBody>
                    <a:bodyPr/>
                    <a:lstStyle/>
                    <a:p>
                      <a:pPr>
                        <a:lnSpc>
                          <a:spcPct val="150000"/>
                        </a:lnSpc>
                        <a:spcAft>
                          <a:spcPts val="0"/>
                        </a:spcAft>
                      </a:pPr>
                      <a:r>
                        <a:rPr lang="es-MX" sz="1400">
                          <a:solidFill>
                            <a:schemeClr val="tx1"/>
                          </a:solidFill>
                          <a:effectLst/>
                        </a:rPr>
                        <a:t>Baños personal</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6.02</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dirty="0">
                          <a:solidFill>
                            <a:schemeClr val="tx1"/>
                          </a:solidFill>
                          <a:effectLst/>
                        </a:rPr>
                        <a:t>6.02</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r h="282383">
                <a:tc>
                  <a:txBody>
                    <a:bodyPr/>
                    <a:lstStyle/>
                    <a:p>
                      <a:pPr>
                        <a:lnSpc>
                          <a:spcPct val="150000"/>
                        </a:lnSpc>
                        <a:spcAft>
                          <a:spcPts val="0"/>
                        </a:spcAft>
                      </a:pPr>
                      <a:r>
                        <a:rPr lang="es-MX" sz="1400">
                          <a:solidFill>
                            <a:schemeClr val="tx1"/>
                          </a:solidFill>
                          <a:effectLst/>
                        </a:rPr>
                        <a:t>Bodega</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4.95</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dirty="0">
                          <a:solidFill>
                            <a:schemeClr val="tx1"/>
                          </a:solidFill>
                          <a:effectLst/>
                        </a:rPr>
                        <a:t>4.95</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r h="282383">
                <a:tc>
                  <a:txBody>
                    <a:bodyPr/>
                    <a:lstStyle/>
                    <a:p>
                      <a:pPr>
                        <a:lnSpc>
                          <a:spcPct val="150000"/>
                        </a:lnSpc>
                        <a:spcAft>
                          <a:spcPts val="0"/>
                        </a:spcAft>
                      </a:pPr>
                      <a:r>
                        <a:rPr lang="es-MX" sz="1400">
                          <a:solidFill>
                            <a:schemeClr val="tx1"/>
                          </a:solidFill>
                          <a:effectLst/>
                        </a:rPr>
                        <a:t>Área recepción </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15.51</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dirty="0">
                          <a:solidFill>
                            <a:schemeClr val="tx1"/>
                          </a:solidFill>
                          <a:effectLst/>
                        </a:rPr>
                        <a:t>15.51</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r h="282383">
                <a:tc gridSpan="4">
                  <a:txBody>
                    <a:bodyPr/>
                    <a:lstStyle/>
                    <a:p>
                      <a:pPr algn="ctr">
                        <a:lnSpc>
                          <a:spcPct val="150000"/>
                        </a:lnSpc>
                        <a:spcAft>
                          <a:spcPts val="0"/>
                        </a:spcAft>
                      </a:pPr>
                      <a:r>
                        <a:rPr lang="es-MX" sz="1400" dirty="0">
                          <a:solidFill>
                            <a:schemeClr val="tx1"/>
                          </a:solidFill>
                          <a:effectLst/>
                        </a:rPr>
                        <a:t> </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82383">
                <a:tc>
                  <a:txBody>
                    <a:bodyPr/>
                    <a:lstStyle/>
                    <a:p>
                      <a:pPr>
                        <a:lnSpc>
                          <a:spcPct val="150000"/>
                        </a:lnSpc>
                        <a:spcAft>
                          <a:spcPts val="0"/>
                        </a:spcAft>
                      </a:pPr>
                      <a:r>
                        <a:rPr lang="es-MX" sz="1400">
                          <a:solidFill>
                            <a:schemeClr val="tx1"/>
                          </a:solidFill>
                          <a:effectLst/>
                        </a:rPr>
                        <a:t>Áreas verdes</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26.18</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a:solidFill>
                            <a:schemeClr val="tx1"/>
                          </a:solidFill>
                          <a:effectLst/>
                        </a:rPr>
                        <a:t>1</a:t>
                      </a:r>
                      <a:endParaRPr lang="es-EC" sz="140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a:txBody>
                    <a:bodyPr/>
                    <a:lstStyle/>
                    <a:p>
                      <a:pPr algn="ctr">
                        <a:lnSpc>
                          <a:spcPct val="150000"/>
                        </a:lnSpc>
                        <a:spcAft>
                          <a:spcPts val="0"/>
                        </a:spcAft>
                      </a:pPr>
                      <a:r>
                        <a:rPr lang="es-MX" sz="1400" dirty="0">
                          <a:solidFill>
                            <a:schemeClr val="tx1"/>
                          </a:solidFill>
                          <a:effectLst/>
                        </a:rPr>
                        <a:t>26.18</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r h="282383">
                <a:tc gridSpan="4">
                  <a:txBody>
                    <a:bodyPr/>
                    <a:lstStyle/>
                    <a:p>
                      <a:pPr algn="ctr">
                        <a:lnSpc>
                          <a:spcPct val="150000"/>
                        </a:lnSpc>
                        <a:spcAft>
                          <a:spcPts val="0"/>
                        </a:spcAft>
                      </a:pPr>
                      <a:r>
                        <a:rPr lang="es-MX" sz="1400" dirty="0">
                          <a:solidFill>
                            <a:schemeClr val="tx1"/>
                          </a:solidFill>
                          <a:effectLst/>
                        </a:rPr>
                        <a:t> </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82383">
                <a:tc gridSpan="3">
                  <a:txBody>
                    <a:bodyPr/>
                    <a:lstStyle/>
                    <a:p>
                      <a:pPr>
                        <a:lnSpc>
                          <a:spcPct val="150000"/>
                        </a:lnSpc>
                        <a:spcAft>
                          <a:spcPts val="0"/>
                        </a:spcAft>
                      </a:pPr>
                      <a:r>
                        <a:rPr lang="es-MX" sz="1400" b="1" dirty="0">
                          <a:solidFill>
                            <a:schemeClr val="tx1"/>
                          </a:solidFill>
                          <a:effectLst/>
                        </a:rPr>
                        <a:t>Área lote</a:t>
                      </a:r>
                      <a:endParaRPr lang="es-EC" sz="1400" b="1"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MX" sz="1400" b="1" dirty="0">
                          <a:solidFill>
                            <a:schemeClr val="tx1"/>
                          </a:solidFill>
                          <a:effectLst/>
                        </a:rPr>
                        <a:t>290.00</a:t>
                      </a:r>
                      <a:endParaRPr lang="es-EC" sz="1400" b="1" dirty="0">
                        <a:solidFill>
                          <a:schemeClr val="tx1"/>
                        </a:solidFill>
                        <a:effectLst/>
                        <a:latin typeface="Times New Roman" panose="02020603050405020304" pitchFamily="18" charset="0"/>
                        <a:ea typeface="Times New Roman" panose="02020603050405020304" pitchFamily="18" charset="0"/>
                      </a:endParaRPr>
                    </a:p>
                  </a:txBody>
                  <a:tcPr marL="40483" marR="40483" marT="0" marB="0" anchor="b"/>
                </a:tc>
              </a:tr>
            </a:tbl>
          </a:graphicData>
        </a:graphic>
      </p:graphicFrame>
      <p:sp>
        <p:nvSpPr>
          <p:cNvPr id="11" name="Botón de acción: Volver 10">
            <a:hlinkClick r:id="rId3"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71380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645187" y="916930"/>
            <a:ext cx="8189323" cy="609600"/>
          </a:xfrm>
          <a:prstGeom prst="rect">
            <a:avLst/>
          </a:prstGeom>
          <a:noFill/>
          <a:ln w="9525">
            <a:noFill/>
            <a:miter lim="800000"/>
            <a:headEnd/>
            <a:tailEnd/>
          </a:ln>
          <a:effectLst/>
        </p:spPr>
        <p:txBody>
          <a:bodyPr/>
          <a:lstStyle/>
          <a:p>
            <a:pPr marL="342900" indent="-342900">
              <a:spcBef>
                <a:spcPct val="20000"/>
              </a:spcBef>
            </a:pPr>
            <a:endParaRPr lang="es-ES" sz="2800" b="1" dirty="0">
              <a:solidFill>
                <a:srgbClr val="FFFF00"/>
              </a:solidFill>
              <a:effectLst>
                <a:outerShdw blurRad="38100" dist="38100" dir="2700000" algn="tl">
                  <a:srgbClr val="000000"/>
                </a:outerShdw>
              </a:effectLst>
              <a:latin typeface="Arial" charset="0"/>
            </a:endParaRPr>
          </a:p>
        </p:txBody>
      </p:sp>
      <p:sp>
        <p:nvSpPr>
          <p:cNvPr id="3" name="Título 2"/>
          <p:cNvSpPr>
            <a:spLocks noGrp="1"/>
          </p:cNvSpPr>
          <p:nvPr>
            <p:ph type="ctrTitle"/>
          </p:nvPr>
        </p:nvSpPr>
        <p:spPr>
          <a:xfrm rot="10800000" flipV="1">
            <a:off x="746629" y="1158355"/>
            <a:ext cx="9144000" cy="653961"/>
          </a:xfrm>
        </p:spPr>
        <p:txBody>
          <a:bodyPr>
            <a:normAutofit fontScale="90000"/>
          </a:bodyPr>
          <a:lstStyle/>
          <a:p>
            <a:pPr algn="l"/>
            <a:r>
              <a:rPr lang="es-MX" sz="3100" b="1" dirty="0" smtClean="0">
                <a:solidFill>
                  <a:srgbClr val="FFFF00"/>
                </a:solidFill>
                <a:effectLst>
                  <a:outerShdw blurRad="38100" dist="38100" dir="2700000" algn="tl">
                    <a:srgbClr val="000000"/>
                  </a:outerShdw>
                </a:effectLst>
                <a:latin typeface="Arial" charset="0"/>
              </a:rPr>
              <a:t>Esquema arquitectónico</a:t>
            </a:r>
            <a:r>
              <a:rPr lang="es-ES" b="1" dirty="0">
                <a:solidFill>
                  <a:srgbClr val="FFFF00"/>
                </a:solidFill>
                <a:effectLst>
                  <a:outerShdw blurRad="38100" dist="38100" dir="2700000" algn="tl">
                    <a:srgbClr val="000000"/>
                  </a:outerShdw>
                </a:effectLst>
                <a:latin typeface="Arial" charset="0"/>
              </a:rPr>
              <a:t/>
            </a:r>
            <a:br>
              <a:rPr lang="es-ES" b="1" dirty="0">
                <a:solidFill>
                  <a:srgbClr val="FFFF00"/>
                </a:solidFill>
                <a:effectLst>
                  <a:outerShdw blurRad="38100" dist="38100" dir="2700000" algn="tl">
                    <a:srgbClr val="000000"/>
                  </a:outerShdw>
                </a:effectLst>
                <a:latin typeface="Arial" charset="0"/>
              </a:rPr>
            </a:br>
            <a:endParaRPr lang="es-EC" dirty="0"/>
          </a:p>
        </p:txBody>
      </p:sp>
      <p:pic>
        <p:nvPicPr>
          <p:cNvPr id="11" name="Imagen 10"/>
          <p:cNvPicPr/>
          <p:nvPr/>
        </p:nvPicPr>
        <p:blipFill rotWithShape="1">
          <a:blip r:embed="rId3" cstate="print"/>
          <a:srcRect l="38879" t="21015" r="23537" b="9530"/>
          <a:stretch/>
        </p:blipFill>
        <p:spPr bwMode="auto">
          <a:xfrm>
            <a:off x="255495" y="1158354"/>
            <a:ext cx="5394960" cy="5313680"/>
          </a:xfrm>
          <a:prstGeom prst="rect">
            <a:avLst/>
          </a:prstGeom>
          <a:ln>
            <a:noFill/>
          </a:ln>
          <a:extLst>
            <a:ext uri="{53640926-AAD7-44D8-BBD7-CCE9431645EC}">
              <a14:shadowObscured xmlns:a14="http://schemas.microsoft.com/office/drawing/2010/main"/>
            </a:ext>
          </a:extLst>
        </p:spPr>
      </p:pic>
      <p:pic>
        <p:nvPicPr>
          <p:cNvPr id="13" name="Imagen 12"/>
          <p:cNvPicPr/>
          <p:nvPr/>
        </p:nvPicPr>
        <p:blipFill>
          <a:blip r:embed="rId4" cstate="print"/>
          <a:srcRect l="923" t="21224" r="2048" b="17136"/>
          <a:stretch>
            <a:fillRect/>
          </a:stretch>
        </p:blipFill>
        <p:spPr bwMode="auto">
          <a:xfrm>
            <a:off x="5733990" y="2053741"/>
            <a:ext cx="5631595" cy="3022473"/>
          </a:xfrm>
          <a:prstGeom prst="rect">
            <a:avLst/>
          </a:prstGeom>
          <a:noFill/>
          <a:ln w="9525">
            <a:noFill/>
            <a:miter lim="800000"/>
            <a:headEnd/>
            <a:tailEnd/>
          </a:ln>
        </p:spPr>
      </p:pic>
      <p:sp>
        <p:nvSpPr>
          <p:cNvPr id="15" name="Botón de acción: Volver 14">
            <a:hlinkClick r:id="rId5"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077399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645187" y="916930"/>
            <a:ext cx="8189323" cy="609600"/>
          </a:xfrm>
          <a:prstGeom prst="rect">
            <a:avLst/>
          </a:prstGeom>
          <a:noFill/>
          <a:ln w="9525">
            <a:noFill/>
            <a:miter lim="800000"/>
            <a:headEnd/>
            <a:tailEnd/>
          </a:ln>
          <a:effectLst/>
        </p:spPr>
        <p:txBody>
          <a:bodyPr/>
          <a:lstStyle/>
          <a:p>
            <a:pPr marL="342900" indent="-342900">
              <a:spcBef>
                <a:spcPct val="20000"/>
              </a:spcBef>
            </a:pPr>
            <a:endParaRPr lang="es-ES" sz="2800" b="1" dirty="0">
              <a:solidFill>
                <a:srgbClr val="FFFF00"/>
              </a:solidFill>
              <a:effectLst>
                <a:outerShdw blurRad="38100" dist="38100" dir="2700000" algn="tl">
                  <a:srgbClr val="000000"/>
                </a:outerShdw>
              </a:effectLst>
              <a:latin typeface="Arial" charset="0"/>
            </a:endParaRPr>
          </a:p>
        </p:txBody>
      </p:sp>
      <p:sp>
        <p:nvSpPr>
          <p:cNvPr id="3" name="Título 2"/>
          <p:cNvSpPr>
            <a:spLocks noGrp="1"/>
          </p:cNvSpPr>
          <p:nvPr>
            <p:ph type="ctrTitle"/>
          </p:nvPr>
        </p:nvSpPr>
        <p:spPr>
          <a:xfrm rot="10800000" flipV="1">
            <a:off x="643244" y="389719"/>
            <a:ext cx="9144000" cy="653961"/>
          </a:xfrm>
        </p:spPr>
        <p:txBody>
          <a:bodyPr>
            <a:normAutofit/>
          </a:bodyPr>
          <a:lstStyle/>
          <a:p>
            <a:pPr algn="l"/>
            <a:r>
              <a:rPr lang="es-EC" sz="3100" b="1" dirty="0" smtClean="0">
                <a:solidFill>
                  <a:srgbClr val="FFFF00"/>
                </a:solidFill>
                <a:effectLst>
                  <a:outerShdw blurRad="38100" dist="38100" dir="2700000" algn="tl">
                    <a:srgbClr val="000000"/>
                  </a:outerShdw>
                </a:effectLst>
                <a:latin typeface="Arial" charset="0"/>
              </a:rPr>
              <a:t>Equipamiento</a:t>
            </a:r>
            <a:endParaRPr lang="es-EC" dirty="0"/>
          </a:p>
        </p:txBody>
      </p:sp>
      <p:sp>
        <p:nvSpPr>
          <p:cNvPr id="15" name="Botón de acción: Volver 14">
            <a:hlinkClick r:id="rId3"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4" name="Tabla 13"/>
          <p:cNvGraphicFramePr>
            <a:graphicFrameLocks noGrp="1"/>
          </p:cNvGraphicFramePr>
          <p:nvPr>
            <p:extLst>
              <p:ext uri="{D42A27DB-BD31-4B8C-83A1-F6EECF244321}">
                <p14:modId xmlns:p14="http://schemas.microsoft.com/office/powerpoint/2010/main" val="1475576947"/>
              </p:ext>
            </p:extLst>
          </p:nvPr>
        </p:nvGraphicFramePr>
        <p:xfrm>
          <a:off x="2438886" y="1627650"/>
          <a:ext cx="6395624" cy="2743200"/>
        </p:xfrm>
        <a:graphic>
          <a:graphicData uri="http://schemas.openxmlformats.org/drawingml/2006/table">
            <a:tbl>
              <a:tblPr firstRow="1" firstCol="1" bandRow="1">
                <a:tableStyleId>{5C22544A-7EE6-4342-B048-85BDC9FD1C3A}</a:tableStyleId>
              </a:tblPr>
              <a:tblGrid>
                <a:gridCol w="3357002"/>
                <a:gridCol w="3038622"/>
              </a:tblGrid>
              <a:tr h="326269">
                <a:tc>
                  <a:txBody>
                    <a:bodyPr/>
                    <a:lstStyle/>
                    <a:p>
                      <a:pPr algn="ctr">
                        <a:lnSpc>
                          <a:spcPct val="150000"/>
                        </a:lnSpc>
                        <a:spcAft>
                          <a:spcPts val="0"/>
                        </a:spcAft>
                      </a:pPr>
                      <a:r>
                        <a:rPr lang="es-EC" sz="2000" dirty="0">
                          <a:solidFill>
                            <a:schemeClr val="tx1"/>
                          </a:solidFill>
                          <a:effectLst/>
                        </a:rPr>
                        <a:t>Descripción</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2000" dirty="0">
                          <a:solidFill>
                            <a:schemeClr val="tx1"/>
                          </a:solidFill>
                          <a:effectLst/>
                        </a:rPr>
                        <a:t>Valor total</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r h="326269">
                <a:tc>
                  <a:txBody>
                    <a:bodyPr/>
                    <a:lstStyle/>
                    <a:p>
                      <a:pPr>
                        <a:lnSpc>
                          <a:spcPct val="150000"/>
                        </a:lnSpc>
                        <a:spcAft>
                          <a:spcPts val="0"/>
                        </a:spcAft>
                      </a:pPr>
                      <a:r>
                        <a:rPr lang="es-EC" sz="2000" dirty="0">
                          <a:effectLst/>
                        </a:rPr>
                        <a:t>Equipos de cocina</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2000">
                          <a:effectLst/>
                        </a:rPr>
                        <a:t> $                15.347,12 </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326269">
                <a:tc>
                  <a:txBody>
                    <a:bodyPr/>
                    <a:lstStyle/>
                    <a:p>
                      <a:pPr>
                        <a:lnSpc>
                          <a:spcPct val="150000"/>
                        </a:lnSpc>
                        <a:spcAft>
                          <a:spcPts val="0"/>
                        </a:spcAft>
                      </a:pPr>
                      <a:r>
                        <a:rPr lang="es-EC" sz="2000" dirty="0">
                          <a:effectLst/>
                        </a:rPr>
                        <a:t>Menaje</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2000">
                          <a:effectLst/>
                        </a:rPr>
                        <a:t> $                  2.749,49 </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326269">
                <a:tc>
                  <a:txBody>
                    <a:bodyPr/>
                    <a:lstStyle/>
                    <a:p>
                      <a:pPr>
                        <a:lnSpc>
                          <a:spcPct val="150000"/>
                        </a:lnSpc>
                        <a:spcAft>
                          <a:spcPts val="0"/>
                        </a:spcAft>
                      </a:pPr>
                      <a:r>
                        <a:rPr lang="es-EC" sz="2000" dirty="0">
                          <a:effectLst/>
                        </a:rPr>
                        <a:t>Muebles</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2000">
                          <a:effectLst/>
                        </a:rPr>
                        <a:t> $                  7.457,97 </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326269">
                <a:tc>
                  <a:txBody>
                    <a:bodyPr/>
                    <a:lstStyle/>
                    <a:p>
                      <a:pPr>
                        <a:lnSpc>
                          <a:spcPct val="150000"/>
                        </a:lnSpc>
                        <a:spcAft>
                          <a:spcPts val="0"/>
                        </a:spcAft>
                      </a:pPr>
                      <a:r>
                        <a:rPr lang="es-EC" sz="2000" dirty="0">
                          <a:effectLst/>
                        </a:rPr>
                        <a:t>Equipos de oficina</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2000" dirty="0">
                          <a:effectLst/>
                        </a:rPr>
                        <a:t> $                  3.711,79 </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r>
              <a:tr h="326269">
                <a:tc>
                  <a:txBody>
                    <a:bodyPr/>
                    <a:lstStyle/>
                    <a:p>
                      <a:pPr>
                        <a:lnSpc>
                          <a:spcPct val="150000"/>
                        </a:lnSpc>
                        <a:spcAft>
                          <a:spcPts val="0"/>
                        </a:spcAft>
                      </a:pPr>
                      <a:r>
                        <a:rPr lang="es-EC" sz="2000" b="1">
                          <a:solidFill>
                            <a:schemeClr val="tx1"/>
                          </a:solidFill>
                          <a:effectLst/>
                        </a:rPr>
                        <a:t>Total</a:t>
                      </a:r>
                      <a:endParaRPr lang="es-EC" sz="2000" b="1">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2000" b="1" dirty="0">
                          <a:solidFill>
                            <a:schemeClr val="tx1"/>
                          </a:solidFill>
                          <a:effectLst/>
                        </a:rPr>
                        <a:t> $                29.266,37</a:t>
                      </a:r>
                      <a:endParaRPr lang="es-EC" sz="2000" b="1"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580342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64166" y="365380"/>
            <a:ext cx="3209360" cy="352073"/>
          </a:xfrm>
        </p:spPr>
        <p:txBody>
          <a:bodyPr>
            <a:noAutofit/>
          </a:bodyPr>
          <a:lstStyle/>
          <a:p>
            <a:pPr algn="just"/>
            <a:r>
              <a:rPr lang="es-EC"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a:t>
            </a:r>
            <a:r>
              <a:rPr lang="es-EC"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productivo</a:t>
            </a:r>
            <a:endParaRPr lang="es-EC"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graphicFrame>
        <p:nvGraphicFramePr>
          <p:cNvPr id="11" name="Object 1"/>
          <p:cNvGraphicFramePr>
            <a:graphicFrameLocks noChangeAspect="1"/>
          </p:cNvGraphicFramePr>
          <p:nvPr>
            <p:extLst/>
          </p:nvPr>
        </p:nvGraphicFramePr>
        <p:xfrm>
          <a:off x="2587439" y="886265"/>
          <a:ext cx="818796" cy="5805264"/>
        </p:xfrm>
        <a:graphic>
          <a:graphicData uri="http://schemas.openxmlformats.org/presentationml/2006/ole">
            <mc:AlternateContent xmlns:mc="http://schemas.openxmlformats.org/markup-compatibility/2006">
              <mc:Choice xmlns:v="urn:schemas-microsoft-com:vml" Requires="v">
                <p:oleObj spid="_x0000_s15396" name="Visio" r:id="rId4" imgW="934630" imgH="6755049" progId="Visio.Drawing.11">
                  <p:embed/>
                </p:oleObj>
              </mc:Choice>
              <mc:Fallback>
                <p:oleObj name="Visio" r:id="rId4" imgW="934630" imgH="675504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439" y="886265"/>
                        <a:ext cx="818796" cy="5805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 Título"/>
          <p:cNvSpPr txBox="1">
            <a:spLocks/>
          </p:cNvSpPr>
          <p:nvPr/>
        </p:nvSpPr>
        <p:spPr>
          <a:xfrm>
            <a:off x="5988566" y="365379"/>
            <a:ext cx="3209360" cy="3520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C"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a:t>
            </a:r>
            <a:r>
              <a:rPr lang="es-EC"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servicio</a:t>
            </a:r>
            <a:endParaRPr lang="es-EC"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4" name="Object 3"/>
          <p:cNvGraphicFramePr>
            <a:graphicFrameLocks noChangeAspect="1"/>
          </p:cNvGraphicFramePr>
          <p:nvPr>
            <p:extLst/>
          </p:nvPr>
        </p:nvGraphicFramePr>
        <p:xfrm>
          <a:off x="7192121" y="832842"/>
          <a:ext cx="2005805" cy="5877272"/>
        </p:xfrm>
        <a:graphic>
          <a:graphicData uri="http://schemas.openxmlformats.org/presentationml/2006/ole">
            <mc:AlternateContent xmlns:mc="http://schemas.openxmlformats.org/markup-compatibility/2006">
              <mc:Choice xmlns:v="urn:schemas-microsoft-com:vml" Requires="v">
                <p:oleObj spid="_x0000_s15397" name="Visio" r:id="rId6" imgW="2177567" imgH="6394855" progId="Visio.Drawing.11">
                  <p:embed/>
                </p:oleObj>
              </mc:Choice>
              <mc:Fallback>
                <p:oleObj name="Visio" r:id="rId6" imgW="2177567" imgH="639485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2121" y="832842"/>
                        <a:ext cx="2005805" cy="5877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Botón de acción: Volver 11">
            <a:hlinkClick r:id="rId8"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613146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645187" y="916930"/>
            <a:ext cx="8189323" cy="609600"/>
          </a:xfrm>
          <a:prstGeom prst="rect">
            <a:avLst/>
          </a:prstGeom>
          <a:noFill/>
          <a:ln w="9525">
            <a:noFill/>
            <a:miter lim="800000"/>
            <a:headEnd/>
            <a:tailEnd/>
          </a:ln>
          <a:effectLst/>
        </p:spPr>
        <p:txBody>
          <a:bodyPr/>
          <a:lstStyle/>
          <a:p>
            <a:pPr marL="342900" indent="-342900">
              <a:spcBef>
                <a:spcPct val="20000"/>
              </a:spcBef>
            </a:pPr>
            <a:endParaRPr lang="es-ES" sz="2800" b="1" dirty="0">
              <a:solidFill>
                <a:srgbClr val="FFFF00"/>
              </a:solidFill>
              <a:effectLst>
                <a:outerShdw blurRad="38100" dist="38100" dir="2700000" algn="tl">
                  <a:srgbClr val="000000"/>
                </a:outerShdw>
              </a:effectLst>
              <a:latin typeface="Arial" charset="0"/>
            </a:endParaRPr>
          </a:p>
        </p:txBody>
      </p:sp>
      <p:sp>
        <p:nvSpPr>
          <p:cNvPr id="3" name="Título 2"/>
          <p:cNvSpPr>
            <a:spLocks noGrp="1"/>
          </p:cNvSpPr>
          <p:nvPr>
            <p:ph type="ctrTitle"/>
          </p:nvPr>
        </p:nvSpPr>
        <p:spPr>
          <a:xfrm rot="10800000" flipV="1">
            <a:off x="645187" y="735275"/>
            <a:ext cx="9144000" cy="653961"/>
          </a:xfrm>
        </p:spPr>
        <p:txBody>
          <a:bodyPr>
            <a:normAutofit fontScale="90000"/>
          </a:bodyPr>
          <a:lstStyle/>
          <a:p>
            <a:pPr algn="l"/>
            <a:r>
              <a:rPr lang="es-MX" sz="3100" b="1" dirty="0" smtClean="0">
                <a:solidFill>
                  <a:srgbClr val="FFFF00"/>
                </a:solidFill>
                <a:effectLst>
                  <a:outerShdw blurRad="38100" dist="38100" dir="2700000" algn="tl">
                    <a:srgbClr val="000000"/>
                  </a:outerShdw>
                </a:effectLst>
                <a:latin typeface="Arial" charset="0"/>
              </a:rPr>
              <a:t>Flujo proyectado escenario 1</a:t>
            </a:r>
            <a:r>
              <a:rPr lang="es-ES" b="1" dirty="0">
                <a:solidFill>
                  <a:srgbClr val="FFFF00"/>
                </a:solidFill>
                <a:effectLst>
                  <a:outerShdw blurRad="38100" dist="38100" dir="2700000" algn="tl">
                    <a:srgbClr val="000000"/>
                  </a:outerShdw>
                </a:effectLst>
                <a:latin typeface="Arial" charset="0"/>
              </a:rPr>
              <a:t/>
            </a:r>
            <a:br>
              <a:rPr lang="es-ES" b="1" dirty="0">
                <a:solidFill>
                  <a:srgbClr val="FFFF00"/>
                </a:solidFill>
                <a:effectLst>
                  <a:outerShdw blurRad="38100" dist="38100" dir="2700000" algn="tl">
                    <a:srgbClr val="000000"/>
                  </a:outerShdw>
                </a:effectLst>
                <a:latin typeface="Arial" charset="0"/>
              </a:rPr>
            </a:br>
            <a:endParaRPr lang="es-EC" dirty="0"/>
          </a:p>
        </p:txBody>
      </p:sp>
      <p:sp>
        <p:nvSpPr>
          <p:cNvPr id="11" name="Botón de acción: Volver 10">
            <a:hlinkClick r:id="rId3"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4"/>
          <a:stretch>
            <a:fillRect/>
          </a:stretch>
        </p:blipFill>
        <p:spPr>
          <a:xfrm>
            <a:off x="645187" y="718790"/>
            <a:ext cx="9900615" cy="5265476"/>
          </a:xfrm>
          <a:prstGeom prst="rect">
            <a:avLst/>
          </a:prstGeom>
          <a:solidFill>
            <a:schemeClr val="accent1">
              <a:tint val="20000"/>
            </a:schemeClr>
          </a:solidFill>
        </p:spPr>
      </p:pic>
    </p:spTree>
    <p:extLst>
      <p:ext uri="{BB962C8B-B14F-4D97-AF65-F5344CB8AC3E}">
        <p14:creationId xmlns:p14="http://schemas.microsoft.com/office/powerpoint/2010/main" val="28485798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2" name="Rectangle 12"/>
          <p:cNvSpPr>
            <a:spLocks noChangeArrowheads="1"/>
          </p:cNvSpPr>
          <p:nvPr/>
        </p:nvSpPr>
        <p:spPr bwMode="auto">
          <a:xfrm>
            <a:off x="645187" y="916930"/>
            <a:ext cx="8189323" cy="609600"/>
          </a:xfrm>
          <a:prstGeom prst="rect">
            <a:avLst/>
          </a:prstGeom>
          <a:noFill/>
          <a:ln w="9525">
            <a:noFill/>
            <a:miter lim="800000"/>
            <a:headEnd/>
            <a:tailEnd/>
          </a:ln>
          <a:effectLst/>
        </p:spPr>
        <p:txBody>
          <a:bodyPr/>
          <a:lstStyle/>
          <a:p>
            <a:pPr marL="342900" indent="-342900">
              <a:spcBef>
                <a:spcPct val="20000"/>
              </a:spcBef>
            </a:pPr>
            <a:endParaRPr lang="es-ES" sz="2800" b="1" dirty="0">
              <a:solidFill>
                <a:srgbClr val="FFFF00"/>
              </a:solidFill>
              <a:effectLst>
                <a:outerShdw blurRad="38100" dist="38100" dir="2700000" algn="tl">
                  <a:srgbClr val="000000"/>
                </a:outerShdw>
              </a:effectLst>
              <a:latin typeface="Arial" charset="0"/>
            </a:endParaRPr>
          </a:p>
        </p:txBody>
      </p:sp>
      <p:sp>
        <p:nvSpPr>
          <p:cNvPr id="3" name="Título 2"/>
          <p:cNvSpPr>
            <a:spLocks noGrp="1"/>
          </p:cNvSpPr>
          <p:nvPr>
            <p:ph type="ctrTitle"/>
          </p:nvPr>
        </p:nvSpPr>
        <p:spPr>
          <a:xfrm rot="10800000" flipV="1">
            <a:off x="645187" y="735275"/>
            <a:ext cx="9144000" cy="653961"/>
          </a:xfrm>
        </p:spPr>
        <p:txBody>
          <a:bodyPr>
            <a:normAutofit fontScale="90000"/>
          </a:bodyPr>
          <a:lstStyle/>
          <a:p>
            <a:pPr algn="l"/>
            <a:r>
              <a:rPr lang="es-MX" sz="3100" b="1" dirty="0" smtClean="0">
                <a:solidFill>
                  <a:srgbClr val="FFFF00"/>
                </a:solidFill>
                <a:effectLst>
                  <a:outerShdw blurRad="38100" dist="38100" dir="2700000" algn="tl">
                    <a:srgbClr val="000000"/>
                  </a:outerShdw>
                </a:effectLst>
                <a:latin typeface="Arial" charset="0"/>
              </a:rPr>
              <a:t>Flujo proyectado escenario 2</a:t>
            </a:r>
            <a:r>
              <a:rPr lang="es-ES" b="1" dirty="0">
                <a:solidFill>
                  <a:srgbClr val="FFFF00"/>
                </a:solidFill>
                <a:effectLst>
                  <a:outerShdw blurRad="38100" dist="38100" dir="2700000" algn="tl">
                    <a:srgbClr val="000000"/>
                  </a:outerShdw>
                </a:effectLst>
                <a:latin typeface="Arial" charset="0"/>
              </a:rPr>
              <a:t/>
            </a:r>
            <a:br>
              <a:rPr lang="es-ES" b="1" dirty="0">
                <a:solidFill>
                  <a:srgbClr val="FFFF00"/>
                </a:solidFill>
                <a:effectLst>
                  <a:outerShdw blurRad="38100" dist="38100" dir="2700000" algn="tl">
                    <a:srgbClr val="000000"/>
                  </a:outerShdw>
                </a:effectLst>
                <a:latin typeface="Arial" charset="0"/>
              </a:rPr>
            </a:br>
            <a:endParaRPr lang="es-EC" dirty="0"/>
          </a:p>
        </p:txBody>
      </p:sp>
      <p:pic>
        <p:nvPicPr>
          <p:cNvPr id="2" name="Imagen 1"/>
          <p:cNvPicPr>
            <a:picLocks noChangeAspect="1"/>
          </p:cNvPicPr>
          <p:nvPr/>
        </p:nvPicPr>
        <p:blipFill>
          <a:blip r:embed="rId3"/>
          <a:stretch>
            <a:fillRect/>
          </a:stretch>
        </p:blipFill>
        <p:spPr>
          <a:xfrm>
            <a:off x="645187" y="660675"/>
            <a:ext cx="10075415" cy="5265476"/>
          </a:xfrm>
          <a:prstGeom prst="rect">
            <a:avLst/>
          </a:prstGeom>
          <a:solidFill>
            <a:schemeClr val="accent1">
              <a:tint val="20000"/>
            </a:schemeClr>
          </a:solidFill>
        </p:spPr>
      </p:pic>
      <p:sp>
        <p:nvSpPr>
          <p:cNvPr id="13" name="Botón de acción: Volver 12">
            <a:hlinkClick r:id="rId4" action="ppaction://hlinksldjump" highlightClick="1"/>
          </p:cNvPr>
          <p:cNvSpPr/>
          <p:nvPr/>
        </p:nvSpPr>
        <p:spPr>
          <a:xfrm>
            <a:off x="10058400" y="6000750"/>
            <a:ext cx="900113" cy="485775"/>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82475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9418" y="1303087"/>
            <a:ext cx="9760008" cy="3649713"/>
          </a:xfrm>
        </p:spPr>
        <p:txBody>
          <a:bodyPr>
            <a:normAutofit/>
          </a:bodyPr>
          <a:lstStyle/>
          <a:p>
            <a:pPr lvl="0" algn="just">
              <a:lnSpc>
                <a:spcPct val="100000"/>
              </a:lnSpc>
            </a:pP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el presente proyecto el nivel de investigación que se utilizará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 la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investigación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descriptiva. El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enfoque que se utilizó para realizar la investigación de mercado es  cuantitativo  ya que este método proporcionó un número suficiente de datos recopilados por métodos científicos para permitir la aplicación de técnicas estadísticas en el análisis</a:t>
            </a:r>
            <a: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C" sz="3200" dirty="0"/>
              <a:t/>
            </a:r>
            <a:br>
              <a:rPr lang="es-EC" sz="3200" dirty="0"/>
            </a:br>
            <a:r>
              <a:rPr lang="es-MX" dirty="0" smtClean="0">
                <a:solidFill>
                  <a:srgbClr val="0070C0"/>
                </a:solidFill>
              </a:rPr>
              <a:t/>
            </a:r>
            <a:br>
              <a:rPr lang="es-MX" dirty="0" smtClean="0">
                <a:solidFill>
                  <a:srgbClr val="0070C0"/>
                </a:solidFill>
              </a:rPr>
            </a:br>
            <a:endParaRPr lang="es-MX" dirty="0">
              <a:solidFill>
                <a:srgbClr val="0070C0"/>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1" name="Rectangle 12"/>
          <p:cNvSpPr>
            <a:spLocks noChangeArrowheads="1"/>
          </p:cNvSpPr>
          <p:nvPr/>
        </p:nvSpPr>
        <p:spPr bwMode="auto">
          <a:xfrm>
            <a:off x="929418" y="693487"/>
            <a:ext cx="7924800"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Metodología</a:t>
            </a:r>
          </a:p>
          <a:p>
            <a:pPr marL="342900" indent="-342900">
              <a:spcBef>
                <a:spcPct val="20000"/>
              </a:spcBef>
            </a:pPr>
            <a:endParaRPr lang="es-ES" sz="2400" b="1" dirty="0">
              <a:solidFill>
                <a:srgbClr val="FFFF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852371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91544" y="1812316"/>
            <a:ext cx="8075240" cy="2519398"/>
          </a:xfrm>
        </p:spPr>
        <p:txBody>
          <a:bodyPr>
            <a:normAutofit/>
          </a:bodyPr>
          <a:lstStyle/>
          <a:p>
            <a: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Capítulo I</a:t>
            </a:r>
            <a:b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s-EC"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Investigación de mercado</a:t>
            </a:r>
            <a:r>
              <a:rPr lang="es-MX" sz="4800" dirty="0" smtClean="0">
                <a:solidFill>
                  <a:srgbClr val="0070C0"/>
                </a:solidFill>
              </a:rPr>
              <a:t/>
            </a:r>
            <a:br>
              <a:rPr lang="es-MX" sz="4800" dirty="0" smtClean="0">
                <a:solidFill>
                  <a:srgbClr val="0070C0"/>
                </a:solidFill>
              </a:rPr>
            </a:br>
            <a:endParaRPr lang="es-MX" sz="4800" dirty="0">
              <a:solidFill>
                <a:srgbClr val="0070C0"/>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Tree>
    <p:extLst>
      <p:ext uri="{BB962C8B-B14F-4D97-AF65-F5344CB8AC3E}">
        <p14:creationId xmlns:p14="http://schemas.microsoft.com/office/powerpoint/2010/main" val="471345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02682" y="5035406"/>
            <a:ext cx="10251401" cy="2949642"/>
          </a:xfrm>
        </p:spPr>
        <p:txBody>
          <a:bodyPr>
            <a:normAutofit fontScale="90000"/>
          </a:bodyPr>
          <a:lstStyle/>
          <a:p>
            <a:pPr algn="l">
              <a:lnSpc>
                <a:spcPct val="100000"/>
              </a:lnSpc>
            </a:pPr>
            <a: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propósito de la investigación de mercados fue la de determinar la factibilidad de apertura de un local de comida mexicana en la ciudad </a:t>
            </a:r>
            <a:r>
              <a:rPr lang="es-EC" sz="2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Santo Domingo.</a:t>
            </a:r>
            <a:r>
              <a:rPr lang="es-ES" sz="2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S" sz="2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S" sz="2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investigación de mercados estuvo dirigida a hombres y mujeres comprendidos entre 15 y 50 años de edad y que frecuentan la zona comercial de Santo Domingo, con la finalidad de conocer la intensión de compra de los potenciales clientes del local en ese sector.</a:t>
            </a:r>
            <a:b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investigación tuvo un nivel descriptivo con un enfoque cuantitativo.</a:t>
            </a:r>
            <a:b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a:t>
            </a:r>
            <a: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datos primarios fueron recolectados mediante </a:t>
            </a:r>
            <a:r>
              <a:rPr lang="es-EC" sz="2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entrevistas personales  </a:t>
            </a:r>
            <a: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 optó por determinar como población el número de habitantes que residen en la ciudad de Santo Domingo (</a:t>
            </a:r>
            <a:r>
              <a:rPr lang="es-EC" sz="2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368 013 </a:t>
            </a:r>
            <a: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hab. </a:t>
            </a:r>
            <a:r>
              <a:rPr lang="es-EC" sz="2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INEC</a:t>
            </a:r>
            <a:r>
              <a:rPr lang="es-EC" sz="2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2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2010</a:t>
            </a:r>
            <a:r>
              <a:rPr lang="es-EC" sz="2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asumiendo que serían aquellas personas las que realizan la mayor parte de sus actividades cotidianas en el lugar, frecuentando la zona comercial. Bajo esta premisa, se determinó una muestra  de </a:t>
            </a:r>
            <a:r>
              <a:rPr lang="es-EC" sz="2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384</a:t>
            </a:r>
            <a: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personas</a:t>
            </a:r>
            <a:r>
              <a:rPr lang="es-EC" sz="2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s-EC" sz="2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través de esta investigación se pudo determinar la demanda insatisfecha y el precio de los productos que este nuevo negocio ofrecerá.</a:t>
            </a:r>
            <a:b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investigación de mercados también permitió determinar </a:t>
            </a:r>
            <a:r>
              <a:rPr lang="es-EC" sz="2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ction="ppaction://hlinksldjump"/>
              </a:rPr>
              <a:t>el perfil del consumidor potencial</a:t>
            </a:r>
            <a:r>
              <a:rPr lang="es-EC"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cuya segmentación se realiza por género ya que tanto hombres como mujeres son los potenciales clientes de este futuro negocio:</a:t>
            </a:r>
            <a:r>
              <a:rPr lang="es-EC" sz="3200" b="1" dirty="0"/>
              <a:t/>
            </a:r>
            <a:br>
              <a:rPr lang="es-EC" sz="3200" b="1" dirty="0"/>
            </a:br>
            <a:r>
              <a:rPr lang="es-MX" dirty="0" smtClean="0">
                <a:solidFill>
                  <a:srgbClr val="0070C0"/>
                </a:solidFill>
              </a:rPr>
              <a:t/>
            </a:r>
            <a:br>
              <a:rPr lang="es-MX" dirty="0" smtClean="0">
                <a:solidFill>
                  <a:srgbClr val="0070C0"/>
                </a:solidFill>
              </a:rPr>
            </a:br>
            <a:endParaRPr lang="es-MX" dirty="0">
              <a:solidFill>
                <a:srgbClr val="0070C0"/>
              </a:solidFill>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1" name="Rectangle 12"/>
          <p:cNvSpPr>
            <a:spLocks noChangeArrowheads="1"/>
          </p:cNvSpPr>
          <p:nvPr/>
        </p:nvSpPr>
        <p:spPr bwMode="auto">
          <a:xfrm>
            <a:off x="900751" y="312026"/>
            <a:ext cx="7924800"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Antecedentes</a:t>
            </a:r>
            <a:endParaRPr lang="es-ES" sz="2400" b="1" dirty="0">
              <a:solidFill>
                <a:srgbClr val="FFFF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417557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1" name="Rectangle 12"/>
          <p:cNvSpPr>
            <a:spLocks noChangeArrowheads="1"/>
          </p:cNvSpPr>
          <p:nvPr/>
        </p:nvSpPr>
        <p:spPr bwMode="auto">
          <a:xfrm>
            <a:off x="900751" y="275929"/>
            <a:ext cx="7924800"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Limitaciones del mercado (Demanda)</a:t>
            </a:r>
            <a:endParaRPr lang="es-ES" sz="2400" b="1" dirty="0">
              <a:solidFill>
                <a:srgbClr val="FFFF00"/>
              </a:solidFill>
              <a:effectLst>
                <a:outerShdw blurRad="38100" dist="38100" dir="2700000" algn="tl">
                  <a:srgbClr val="000000"/>
                </a:outerShdw>
              </a:effectLst>
              <a:latin typeface="Arial" charset="0"/>
            </a:endParaRPr>
          </a:p>
        </p:txBody>
      </p:sp>
      <p:sp>
        <p:nvSpPr>
          <p:cNvPr id="3" name="Rectángulo 2"/>
          <p:cNvSpPr/>
          <p:nvPr/>
        </p:nvSpPr>
        <p:spPr>
          <a:xfrm>
            <a:off x="649554" y="793848"/>
            <a:ext cx="10623049" cy="400110"/>
          </a:xfrm>
          <a:prstGeom prst="rect">
            <a:avLst/>
          </a:prstGeom>
        </p:spPr>
        <p:txBody>
          <a:bodyPr wrap="square">
            <a:spAutoFit/>
          </a:bodyPr>
          <a:lstStyle/>
          <a:p>
            <a:pPr marL="342900" indent="-342900">
              <a:buFont typeface="Arial" panose="020B0604020202020204" pitchFamily="34" charset="0"/>
              <a:buChar char="•"/>
            </a:pPr>
            <a:r>
              <a:rPr lang="es-ES_tradnl" sz="2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hlinkClick r:id="rId3" action="ppaction://hlinksldjump"/>
              </a:rPr>
              <a:t>Pregunta 8. ¿Cuándo usted visita un restaurante que tipo de comida prefiere pedir?</a:t>
            </a:r>
            <a:endParaRPr lang="es-MX" sz="2000" dirty="0">
              <a:solidFill>
                <a:srgbClr val="92D050"/>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ángulo 12"/>
          <p:cNvSpPr/>
          <p:nvPr/>
        </p:nvSpPr>
        <p:spPr>
          <a:xfrm>
            <a:off x="649554" y="1203084"/>
            <a:ext cx="10140288" cy="400110"/>
          </a:xfrm>
          <a:prstGeom prst="rect">
            <a:avLst/>
          </a:prstGeom>
        </p:spPr>
        <p:txBody>
          <a:bodyPr wrap="square">
            <a:spAutoFit/>
          </a:bodyPr>
          <a:lstStyle/>
          <a:p>
            <a:pPr marL="342900" indent="-342900">
              <a:buFont typeface="Arial" panose="020B0604020202020204" pitchFamily="34" charset="0"/>
              <a:buChar char="•"/>
            </a:pPr>
            <a:r>
              <a:rPr lang="es-EC" sz="2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hlinkClick r:id="rId4" action="ppaction://hlinksldjump"/>
              </a:rPr>
              <a:t>Pregunta 5. ¿ Con que frecuencia visita usted un restaurante?</a:t>
            </a:r>
            <a:endParaRPr lang="es-EC" sz="2000" b="1" dirty="0">
              <a:solidFill>
                <a:srgbClr val="92D05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Rectángulo 13"/>
          <p:cNvSpPr/>
          <p:nvPr/>
        </p:nvSpPr>
        <p:spPr>
          <a:xfrm>
            <a:off x="649554" y="1614700"/>
            <a:ext cx="10140288" cy="400110"/>
          </a:xfrm>
          <a:prstGeom prst="rect">
            <a:avLst/>
          </a:prstGeom>
        </p:spPr>
        <p:txBody>
          <a:bodyPr wrap="square">
            <a:spAutoFit/>
          </a:bodyPr>
          <a:lstStyle/>
          <a:p>
            <a:pPr marL="342900" indent="-342900">
              <a:buFont typeface="Arial" panose="020B0604020202020204" pitchFamily="34" charset="0"/>
              <a:buChar char="•"/>
            </a:pPr>
            <a:r>
              <a:rPr lang="es-EC"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hlinkClick r:id="rId5" action="ppaction://hlinksldjump"/>
              </a:rPr>
              <a:t>Pregunta 11</a:t>
            </a:r>
            <a:r>
              <a:rPr lang="es-EC" sz="2000" b="1" dirty="0">
                <a:solidFill>
                  <a:srgbClr val="FFFF00"/>
                </a:solidFill>
                <a:effectLst>
                  <a:outerShdw blurRad="38100" dist="38100" dir="2700000" algn="tl">
                    <a:srgbClr val="000000">
                      <a:alpha val="43137"/>
                    </a:srgbClr>
                  </a:outerShdw>
                </a:effectLst>
                <a:latin typeface="Arial" pitchFamily="34" charset="0"/>
                <a:cs typeface="Arial" pitchFamily="34" charset="0"/>
                <a:hlinkClick r:id="rId5" action="ppaction://hlinksldjump"/>
              </a:rPr>
              <a:t>. ¿Cuánto suele gastar en promedio al visitar un restaurante?</a:t>
            </a:r>
            <a:endParaRPr lang="es-EC" sz="2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1 Título"/>
          <p:cNvSpPr txBox="1">
            <a:spLocks/>
          </p:cNvSpPr>
          <p:nvPr/>
        </p:nvSpPr>
        <p:spPr>
          <a:xfrm>
            <a:off x="1101444" y="4385528"/>
            <a:ext cx="10752400" cy="27159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es-EC" sz="6400" b="1" dirty="0" smtClean="0">
                <a:solidFill>
                  <a:srgbClr val="FFFF00"/>
                </a:solidFill>
                <a:latin typeface="Arial" panose="020B0604020202020204" pitchFamily="34" charset="0"/>
                <a:cs typeface="Arial" panose="020B0604020202020204" pitchFamily="34" charset="0"/>
              </a:rPr>
              <a:t>.</a:t>
            </a:r>
            <a:r>
              <a:rPr lang="es-MX" sz="2700" dirty="0" smtClean="0">
                <a:solidFill>
                  <a:schemeClr val="bg1"/>
                </a:solidFill>
                <a:latin typeface="Arial" panose="020B0604020202020204" pitchFamily="34" charset="0"/>
                <a:cs typeface="Arial" panose="020B0604020202020204" pitchFamily="34" charset="0"/>
              </a:rPr>
              <a:t/>
            </a:r>
            <a:br>
              <a:rPr lang="es-MX" sz="2700" dirty="0" smtClean="0">
                <a:solidFill>
                  <a:schemeClr val="bg1"/>
                </a:solidFill>
                <a:latin typeface="Arial" panose="020B0604020202020204" pitchFamily="34" charset="0"/>
                <a:cs typeface="Arial" panose="020B0604020202020204" pitchFamily="34" charset="0"/>
              </a:rPr>
            </a:br>
            <a:endParaRPr lang="es-MX" sz="27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ítulo 4"/>
              <p:cNvSpPr>
                <a:spLocks noGrp="1"/>
              </p:cNvSpPr>
              <p:nvPr>
                <p:ph type="ctrTitle"/>
              </p:nvPr>
            </p:nvSpPr>
            <p:spPr>
              <a:xfrm>
                <a:off x="919342" y="4026272"/>
                <a:ext cx="10232809" cy="2387600"/>
              </a:xfrm>
            </p:spPr>
            <p:txBody>
              <a:bodyPr>
                <a:noAutofit/>
              </a:bodyPr>
              <a:lstStyle/>
              <a:p>
                <a:pPr algn="l"/>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determinar la demanda anual del segmento se utilizó la  siguiente fórmula</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dirty="0"/>
                  <a:t/>
                </a:r>
                <a:br>
                  <a:rPr lang="es-EC" sz="2000" b="1" dirty="0"/>
                </a:br>
                <a14:m>
                  <m:oMathPara xmlns:m="http://schemas.openxmlformats.org/officeDocument/2006/math">
                    <m:oMathParaPr>
                      <m:jc m:val="centerGroup"/>
                    </m:oMathParaPr>
                    <m:oMath xmlns:m="http://schemas.openxmlformats.org/officeDocument/2006/math">
                      <m:r>
                        <a:rPr lang="es-ES" sz="2000" i="1">
                          <a:solidFill>
                            <a:schemeClr val="bg1"/>
                          </a:solidFill>
                          <a:latin typeface="Cambria Math" panose="02040503050406030204" pitchFamily="18" charset="0"/>
                        </a:rPr>
                        <m:t>𝐷𝑒𝑚𝑎𝑛𝑑𝑎</m:t>
                      </m:r>
                      <m:r>
                        <a:rPr lang="es-ES" sz="2000" i="1">
                          <a:solidFill>
                            <a:schemeClr val="bg1"/>
                          </a:solidFill>
                          <a:latin typeface="Cambria Math" panose="02040503050406030204" pitchFamily="18" charset="0"/>
                        </a:rPr>
                        <m:t>=</m:t>
                      </m:r>
                      <m:sSub>
                        <m:sSubPr>
                          <m:ctrlPr>
                            <a:rPr lang="es-EC" sz="2000" i="1">
                              <a:solidFill>
                                <a:schemeClr val="bg1"/>
                              </a:solidFill>
                              <a:latin typeface="Cambria Math" panose="02040503050406030204" pitchFamily="18" charset="0"/>
                            </a:rPr>
                          </m:ctrlPr>
                        </m:sSubPr>
                        <m:e>
                          <m:r>
                            <a:rPr lang="es-ES" sz="2000" i="1">
                              <a:solidFill>
                                <a:schemeClr val="bg1"/>
                              </a:solidFill>
                              <a:latin typeface="Cambria Math" panose="02040503050406030204" pitchFamily="18" charset="0"/>
                            </a:rPr>
                            <m:t>𝑃𝐸𝐴</m:t>
                          </m:r>
                        </m:e>
                        <m:sub>
                          <m:r>
                            <a:rPr lang="es-ES" sz="2000" i="1">
                              <a:solidFill>
                                <a:schemeClr val="bg1"/>
                              </a:solidFill>
                              <a:latin typeface="Cambria Math" panose="02040503050406030204" pitchFamily="18" charset="0"/>
                            </a:rPr>
                            <m:t>𝑆</m:t>
                          </m:r>
                        </m:sub>
                      </m:sSub>
                      <m:r>
                        <a:rPr lang="es-ES" sz="2000" i="1">
                          <a:solidFill>
                            <a:schemeClr val="bg1"/>
                          </a:solidFill>
                          <a:latin typeface="Cambria Math" panose="02040503050406030204" pitchFamily="18" charset="0"/>
                        </a:rPr>
                        <m:t>∗</m:t>
                      </m:r>
                      <m:r>
                        <a:rPr lang="es-ES" sz="2000" i="1">
                          <a:solidFill>
                            <a:schemeClr val="bg1"/>
                          </a:solidFill>
                          <a:latin typeface="Cambria Math" panose="02040503050406030204" pitchFamily="18" charset="0"/>
                        </a:rPr>
                        <m:t>𝑃</m:t>
                      </m:r>
                      <m:r>
                        <a:rPr lang="es-ES" sz="2000" i="1">
                          <a:solidFill>
                            <a:schemeClr val="bg1"/>
                          </a:solidFill>
                          <a:latin typeface="Cambria Math" panose="02040503050406030204" pitchFamily="18" charset="0"/>
                        </a:rPr>
                        <m:t>∗</m:t>
                      </m:r>
                      <m:r>
                        <a:rPr lang="es-ES" sz="2000" i="1">
                          <a:solidFill>
                            <a:schemeClr val="bg1"/>
                          </a:solidFill>
                          <a:latin typeface="Cambria Math" panose="02040503050406030204" pitchFamily="18" charset="0"/>
                        </a:rPr>
                        <m:t>𝐹</m:t>
                      </m:r>
                      <m:r>
                        <a:rPr lang="es-ES" sz="2000" i="1">
                          <a:solidFill>
                            <a:schemeClr val="bg1"/>
                          </a:solidFill>
                          <a:latin typeface="Cambria Math" panose="02040503050406030204" pitchFamily="18" charset="0"/>
                        </a:rPr>
                        <m:t> </m:t>
                      </m:r>
                      <m:d>
                        <m:dPr>
                          <m:begChr m:val="["/>
                          <m:endChr m:val="]"/>
                          <m:ctrlPr>
                            <a:rPr lang="es-EC" sz="2000" i="1">
                              <a:solidFill>
                                <a:schemeClr val="bg1"/>
                              </a:solidFill>
                              <a:latin typeface="Cambria Math" panose="02040503050406030204" pitchFamily="18" charset="0"/>
                            </a:rPr>
                          </m:ctrlPr>
                        </m:dPr>
                        <m:e>
                          <m:f>
                            <m:fPr>
                              <m:ctrlPr>
                                <a:rPr lang="es-EC" sz="2000" i="1">
                                  <a:solidFill>
                                    <a:schemeClr val="bg1"/>
                                  </a:solidFill>
                                  <a:latin typeface="Cambria Math" panose="02040503050406030204" pitchFamily="18" charset="0"/>
                                </a:rPr>
                              </m:ctrlPr>
                            </m:fPr>
                            <m:num>
                              <m:r>
                                <a:rPr lang="es-ES" sz="2000" i="1">
                                  <a:solidFill>
                                    <a:schemeClr val="bg1"/>
                                  </a:solidFill>
                                  <a:latin typeface="Cambria Math" panose="02040503050406030204" pitchFamily="18" charset="0"/>
                                </a:rPr>
                                <m:t>𝑃𝑙𝑎𝑧𝑎𝑠</m:t>
                              </m:r>
                            </m:num>
                            <m:den>
                              <m:r>
                                <a:rPr lang="es-ES" sz="2000" i="1">
                                  <a:solidFill>
                                    <a:schemeClr val="bg1"/>
                                  </a:solidFill>
                                  <a:latin typeface="Cambria Math" panose="02040503050406030204" pitchFamily="18" charset="0"/>
                                </a:rPr>
                                <m:t>𝑎</m:t>
                              </m:r>
                              <m:r>
                                <a:rPr lang="es-ES" sz="2000" i="1">
                                  <a:solidFill>
                                    <a:schemeClr val="bg1"/>
                                  </a:solidFill>
                                  <a:latin typeface="Cambria Math" panose="02040503050406030204" pitchFamily="18" charset="0"/>
                                </a:rPr>
                                <m:t>ñ</m:t>
                              </m:r>
                              <m:r>
                                <a:rPr lang="es-ES" sz="2000" i="1">
                                  <a:solidFill>
                                    <a:schemeClr val="bg1"/>
                                  </a:solidFill>
                                  <a:latin typeface="Cambria Math" panose="02040503050406030204" pitchFamily="18" charset="0"/>
                                </a:rPr>
                                <m:t>𝑜</m:t>
                              </m:r>
                            </m:den>
                          </m:f>
                        </m:e>
                      </m:d>
                    </m:oMath>
                  </m:oMathPara>
                </a14:m>
                <a:r>
                  <a:rPr lang="es-MX" sz="2000" dirty="0">
                    <a:solidFill>
                      <a:srgbClr val="0070C0"/>
                    </a:solidFill>
                    <a:latin typeface="Arial" panose="020B0604020202020204" pitchFamily="34" charset="0"/>
                    <a:cs typeface="Arial" panose="020B0604020202020204" pitchFamily="34" charset="0"/>
                  </a:rPr>
                  <a:t/>
                </a:r>
                <a:br>
                  <a:rPr lang="es-MX" sz="2000" dirty="0">
                    <a:solidFill>
                      <a:srgbClr val="0070C0"/>
                    </a:solidFill>
                    <a:latin typeface="Arial" panose="020B0604020202020204" pitchFamily="34" charset="0"/>
                    <a:cs typeface="Arial" panose="020B0604020202020204" pitchFamily="34" charset="0"/>
                  </a:rPr>
                </a:br>
                <a:r>
                  <a:rPr lang="es-EC" sz="2000" dirty="0">
                    <a:solidFill>
                      <a:schemeClr val="bg1"/>
                    </a:solidFill>
                    <a:latin typeface="Arial" panose="020B0604020202020204" pitchFamily="34" charset="0"/>
                    <a:cs typeface="Arial" panose="020B0604020202020204" pitchFamily="34" charset="0"/>
                  </a:rPr>
                  <a:t>En donde:</a:t>
                </a:r>
                <a:br>
                  <a:rPr lang="es-EC" sz="2000" dirty="0">
                    <a:solidFill>
                      <a:schemeClr val="bg1"/>
                    </a:solidFill>
                    <a:latin typeface="Arial" panose="020B0604020202020204" pitchFamily="34" charset="0"/>
                    <a:cs typeface="Arial" panose="020B0604020202020204" pitchFamily="34" charset="0"/>
                  </a:rPr>
                </a:br>
                <a:r>
                  <a:rPr lang="es-EC" sz="2000" dirty="0">
                    <a:solidFill>
                      <a:srgbClr val="FFFF00"/>
                    </a:solidFill>
                    <a:latin typeface="Arial" panose="020B0604020202020204" pitchFamily="34" charset="0"/>
                    <a:cs typeface="Arial" panose="020B0604020202020204" pitchFamily="34" charset="0"/>
                  </a:rPr>
                  <a:t>PEAs= </a:t>
                </a:r>
                <a:r>
                  <a:rPr lang="es-EC" sz="2000" dirty="0">
                    <a:solidFill>
                      <a:schemeClr val="bg1"/>
                    </a:solidFill>
                    <a:latin typeface="Arial" panose="020B0604020202020204" pitchFamily="34" charset="0"/>
                    <a:cs typeface="Arial" panose="020B0604020202020204" pitchFamily="34" charset="0"/>
                  </a:rPr>
                  <a:t>Población económicamente activa del segmento </a:t>
                </a:r>
                <a:br>
                  <a:rPr lang="es-EC" sz="2000" dirty="0">
                    <a:solidFill>
                      <a:schemeClr val="bg1"/>
                    </a:solidFill>
                    <a:latin typeface="Arial" panose="020B0604020202020204" pitchFamily="34" charset="0"/>
                    <a:cs typeface="Arial" panose="020B0604020202020204" pitchFamily="34" charset="0"/>
                  </a:rPr>
                </a:br>
                <a:r>
                  <a:rPr lang="es-EC" sz="2000" dirty="0">
                    <a:solidFill>
                      <a:srgbClr val="FFFF00"/>
                    </a:solidFill>
                    <a:latin typeface="Arial" panose="020B0604020202020204" pitchFamily="34" charset="0"/>
                    <a:cs typeface="Arial" panose="020B0604020202020204" pitchFamily="34" charset="0"/>
                  </a:rPr>
                  <a:t>P= </a:t>
                </a:r>
                <a:r>
                  <a:rPr lang="es-EC" sz="2000" dirty="0">
                    <a:solidFill>
                      <a:schemeClr val="bg1"/>
                    </a:solidFill>
                    <a:latin typeface="Arial" panose="020B0604020202020204" pitchFamily="34" charset="0"/>
                    <a:cs typeface="Arial" panose="020B0604020202020204" pitchFamily="34" charset="0"/>
                  </a:rPr>
                  <a:t>% de personas que prefieren comer comida extranjera (determinada en la pregunta # 8 de la encuesta del estudio de mercado)</a:t>
                </a:r>
                <a:br>
                  <a:rPr lang="es-EC" sz="2000" dirty="0">
                    <a:solidFill>
                      <a:schemeClr val="bg1"/>
                    </a:solidFill>
                    <a:latin typeface="Arial" panose="020B0604020202020204" pitchFamily="34" charset="0"/>
                    <a:cs typeface="Arial" panose="020B0604020202020204" pitchFamily="34" charset="0"/>
                  </a:rPr>
                </a:br>
                <a:r>
                  <a:rPr lang="es-EC" sz="2000" dirty="0">
                    <a:solidFill>
                      <a:srgbClr val="FFFF00"/>
                    </a:solidFill>
                    <a:latin typeface="Arial" panose="020B0604020202020204" pitchFamily="34" charset="0"/>
                    <a:cs typeface="Arial" panose="020B0604020202020204" pitchFamily="34" charset="0"/>
                  </a:rPr>
                  <a:t>F= </a:t>
                </a:r>
                <a:r>
                  <a:rPr lang="es-EC" sz="2000" dirty="0">
                    <a:solidFill>
                      <a:schemeClr val="bg1"/>
                    </a:solidFill>
                    <a:latin typeface="Arial" panose="020B0604020202020204" pitchFamily="34" charset="0"/>
                    <a:cs typeface="Arial" panose="020B0604020202020204" pitchFamily="34" charset="0"/>
                  </a:rPr>
                  <a:t>Frecuencia de visita a un restaurante (determinada en la pregunta 5 de la encuesta del estudio de mercado)</a:t>
                </a:r>
                <a:br>
                  <a:rPr lang="es-EC" sz="2000" dirty="0">
                    <a:solidFill>
                      <a:schemeClr val="bg1"/>
                    </a:solidFill>
                    <a:latin typeface="Arial" panose="020B0604020202020204" pitchFamily="34" charset="0"/>
                    <a:cs typeface="Arial" panose="020B0604020202020204" pitchFamily="34" charset="0"/>
                  </a:rPr>
                </a:br>
                <a:r>
                  <a:rPr lang="es-EC" sz="2000" dirty="0">
                    <a:solidFill>
                      <a:schemeClr val="bg1"/>
                    </a:solidFill>
                    <a:latin typeface="Arial" panose="020B0604020202020204" pitchFamily="34" charset="0"/>
                    <a:cs typeface="Arial" panose="020B0604020202020204" pitchFamily="34" charset="0"/>
                  </a:rPr>
                  <a:t> La demanda total se obtuvo sumando las demandas por segmentos de edades, de 21 a 30 y 31 a 40, cuyo resultado es </a:t>
                </a:r>
                <a:r>
                  <a:rPr lang="es-EC" sz="2000" b="1" dirty="0">
                    <a:solidFill>
                      <a:srgbClr val="FFFF00"/>
                    </a:solidFill>
                    <a:latin typeface="Arial" panose="020B0604020202020204" pitchFamily="34" charset="0"/>
                    <a:cs typeface="Arial" panose="020B0604020202020204" pitchFamily="34" charset="0"/>
                  </a:rPr>
                  <a:t>604.127  plazas/año. </a:t>
                </a:r>
                <a:r>
                  <a:rPr lang="es-EC" sz="2000" dirty="0">
                    <a:solidFill>
                      <a:schemeClr val="bg1"/>
                    </a:solidFill>
                    <a:latin typeface="Arial" panose="020B0604020202020204" pitchFamily="34" charset="0"/>
                    <a:cs typeface="Arial" panose="020B0604020202020204" pitchFamily="34" charset="0"/>
                  </a:rPr>
                  <a:t/>
                </a:r>
                <a:br>
                  <a:rPr lang="es-EC" sz="2000" dirty="0">
                    <a:solidFill>
                      <a:schemeClr val="bg1"/>
                    </a:solidFill>
                    <a:latin typeface="Arial" panose="020B0604020202020204" pitchFamily="34" charset="0"/>
                    <a:cs typeface="Arial" panose="020B0604020202020204" pitchFamily="34" charset="0"/>
                  </a:rPr>
                </a:br>
                <a:r>
                  <a:rPr lang="es-EC" sz="2000" dirty="0">
                    <a:solidFill>
                      <a:schemeClr val="bg1"/>
                    </a:solidFill>
                    <a:latin typeface="Arial" panose="020B0604020202020204" pitchFamily="34" charset="0"/>
                    <a:cs typeface="Arial" panose="020B0604020202020204" pitchFamily="34" charset="0"/>
                  </a:rPr>
                  <a:t>     La demanda total en base al promedio de consumo se calcula multiplicando el valor anterior por </a:t>
                </a:r>
                <a:r>
                  <a:rPr lang="es-EC" sz="2000" dirty="0">
                    <a:solidFill>
                      <a:srgbClr val="FFFF00"/>
                    </a:solidFill>
                    <a:latin typeface="Arial" panose="020B0604020202020204" pitchFamily="34" charset="0"/>
                    <a:cs typeface="Arial" panose="020B0604020202020204" pitchFamily="34" charset="0"/>
                  </a:rPr>
                  <a:t>6,5 USD </a:t>
                </a:r>
                <a:r>
                  <a:rPr lang="es-EC" sz="2000" dirty="0">
                    <a:solidFill>
                      <a:schemeClr val="bg1"/>
                    </a:solidFill>
                    <a:latin typeface="Arial" panose="020B0604020202020204" pitchFamily="34" charset="0"/>
                    <a:cs typeface="Arial" panose="020B0604020202020204" pitchFamily="34" charset="0"/>
                  </a:rPr>
                  <a:t>(determinada en la pregunta 5 de la encuesta del estudio de mercado), cuyo resultado es  </a:t>
                </a:r>
                <a:r>
                  <a:rPr lang="es-EC" sz="2000" b="1" dirty="0">
                    <a:solidFill>
                      <a:srgbClr val="FFFF00"/>
                    </a:solidFill>
                    <a:latin typeface="Arial" panose="020B0604020202020204" pitchFamily="34" charset="0"/>
                    <a:cs typeface="Arial" panose="020B0604020202020204" pitchFamily="34" charset="0"/>
                  </a:rPr>
                  <a:t>3´926.826 $/año</a:t>
                </a:r>
                <a:endParaRPr lang="es-EC" sz="2000" dirty="0"/>
              </a:p>
            </p:txBody>
          </p:sp>
        </mc:Choice>
        <mc:Fallback xmlns="">
          <p:sp>
            <p:nvSpPr>
              <p:cNvPr id="5" name="Título 4"/>
              <p:cNvSpPr>
                <a:spLocks noGrp="1" noRot="1" noChangeAspect="1" noMove="1" noResize="1" noEditPoints="1" noAdjustHandles="1" noChangeArrowheads="1" noChangeShapeType="1" noTextEdit="1"/>
              </p:cNvSpPr>
              <p:nvPr>
                <p:ph type="ctrTitle"/>
              </p:nvPr>
            </p:nvSpPr>
            <p:spPr>
              <a:xfrm>
                <a:off x="919342" y="4026272"/>
                <a:ext cx="10232809" cy="2387600"/>
              </a:xfrm>
              <a:blipFill rotWithShape="0">
                <a:blip r:embed="rId6"/>
                <a:stretch>
                  <a:fillRect l="-656" t="-81122" r="-596" b="-4337"/>
                </a:stretch>
              </a:blipFill>
            </p:spPr>
            <p:txBody>
              <a:bodyPr/>
              <a:lstStyle/>
              <a:p>
                <a:r>
                  <a:rPr lang="es-EC">
                    <a:noFill/>
                  </a:rPr>
                  <a:t> </a:t>
                </a:r>
              </a:p>
            </p:txBody>
          </p:sp>
        </mc:Fallback>
      </mc:AlternateContent>
    </p:spTree>
    <p:extLst>
      <p:ext uri="{BB962C8B-B14F-4D97-AF65-F5344CB8AC3E}">
        <p14:creationId xmlns:p14="http://schemas.microsoft.com/office/powerpoint/2010/main" val="42088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13" grpId="0"/>
      <p:bldP spid="1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82412" y="1343545"/>
            <a:ext cx="10251401" cy="1700712"/>
          </a:xfrm>
        </p:spPr>
        <p:txBody>
          <a:bodyPr>
            <a:noAutofit/>
          </a:bodyPr>
          <a:lstStyle/>
          <a:p>
            <a:pPr algn="just">
              <a:lnSpc>
                <a:spcPct val="100000"/>
              </a:lnSpc>
            </a:pP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oferta actual representa la competencia actual del proyecto; para el cálculo de la oferta actual tomaremos como referencia a todos los establecimientos que brindan comida extranjera (competencia directa e indirecta) y que se encuentran ubicados en la zona urbana de la ciudad de Santo Domingo de  los Colorados. Dato obtenido 355.680 plazas </a:t>
            </a:r>
            <a:r>
              <a:rPr lang="es-EC" sz="2000"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ó</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$ 2.311.920 </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ction="ppaction://hlinksldjump"/>
              </a:rPr>
              <a:t>(Ver cuadro).</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8" name="7 Conector recto"/>
          <p:cNvCxnSpPr/>
          <p:nvPr/>
        </p:nvCxnSpPr>
        <p:spPr>
          <a:xfrm>
            <a:off x="11411947" y="0"/>
            <a:ext cx="0" cy="6858000"/>
          </a:xfrm>
          <a:prstGeom prst="line">
            <a:avLst/>
          </a:prstGeom>
          <a:ln w="15875">
            <a:solidFill>
              <a:srgbClr val="FFFF00"/>
            </a:solidFill>
          </a:ln>
        </p:spPr>
        <p:style>
          <a:lnRef idx="2">
            <a:schemeClr val="accent6"/>
          </a:lnRef>
          <a:fillRef idx="0">
            <a:schemeClr val="accent6"/>
          </a:fillRef>
          <a:effectRef idx="1">
            <a:schemeClr val="accent6"/>
          </a:effectRef>
          <a:fontRef idx="minor">
            <a:schemeClr val="tx1"/>
          </a:fontRef>
        </p:style>
      </p:cxnSp>
      <p:sp>
        <p:nvSpPr>
          <p:cNvPr id="7" name="Rectángulo 6"/>
          <p:cNvSpPr/>
          <p:nvPr/>
        </p:nvSpPr>
        <p:spPr>
          <a:xfrm>
            <a:off x="11671743" y="1627650"/>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M</a:t>
            </a:r>
            <a:endParaRPr lang="es-EC" dirty="0">
              <a:solidFill>
                <a:schemeClr val="bg1"/>
              </a:solidFill>
            </a:endParaRPr>
          </a:p>
        </p:txBody>
      </p:sp>
      <p:sp>
        <p:nvSpPr>
          <p:cNvPr id="9" name="Rectángulo 8"/>
          <p:cNvSpPr/>
          <p:nvPr/>
        </p:nvSpPr>
        <p:spPr>
          <a:xfrm>
            <a:off x="11671743" y="503540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A</a:t>
            </a:r>
            <a:endParaRPr lang="es-EC" dirty="0">
              <a:solidFill>
                <a:schemeClr val="bg1"/>
              </a:solidFill>
            </a:endParaRPr>
          </a:p>
        </p:txBody>
      </p:sp>
      <p:sp>
        <p:nvSpPr>
          <p:cNvPr id="10" name="Rectángulo 9"/>
          <p:cNvSpPr/>
          <p:nvPr/>
        </p:nvSpPr>
        <p:spPr>
          <a:xfrm>
            <a:off x="11671743" y="3402146"/>
            <a:ext cx="364202" cy="369332"/>
          </a:xfrm>
          <a:prstGeom prst="rect">
            <a:avLst/>
          </a:prstGeom>
        </p:spPr>
        <p:txBody>
          <a:bodyPr wrap="square">
            <a:spAutoFit/>
          </a:bodyPr>
          <a:lstStyle/>
          <a:p>
            <a:r>
              <a:rPr lang="es-MX" b="1" i="0" dirty="0" smtClean="0">
                <a:solidFill>
                  <a:schemeClr val="bg1"/>
                </a:solidFill>
                <a:effectLst>
                  <a:outerShdw blurRad="38100" dist="38100" dir="2700000" algn="tl">
                    <a:srgbClr val="000000"/>
                  </a:outerShdw>
                </a:effectLst>
                <a:latin typeface="Arial" panose="020B0604020202020204" pitchFamily="34" charset="0"/>
              </a:rPr>
              <a:t>B</a:t>
            </a:r>
            <a:endParaRPr lang="es-EC" dirty="0">
              <a:solidFill>
                <a:schemeClr val="bg1"/>
              </a:solidFill>
            </a:endParaRPr>
          </a:p>
        </p:txBody>
      </p:sp>
      <p:sp>
        <p:nvSpPr>
          <p:cNvPr id="11" name="Rectangle 12"/>
          <p:cNvSpPr>
            <a:spLocks noChangeArrowheads="1"/>
          </p:cNvSpPr>
          <p:nvPr/>
        </p:nvSpPr>
        <p:spPr bwMode="auto">
          <a:xfrm>
            <a:off x="582413" y="310792"/>
            <a:ext cx="7924800"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Oferta  </a:t>
            </a:r>
            <a:endParaRPr lang="es-ES" sz="2400" b="1" dirty="0">
              <a:solidFill>
                <a:srgbClr val="FFFF00"/>
              </a:solidFill>
              <a:effectLst>
                <a:outerShdw blurRad="38100" dist="38100" dir="2700000" algn="tl">
                  <a:srgbClr val="000000"/>
                </a:outerShdw>
              </a:effectLst>
              <a:latin typeface="Arial" charset="0"/>
            </a:endParaRPr>
          </a:p>
        </p:txBody>
      </p:sp>
      <p:sp>
        <p:nvSpPr>
          <p:cNvPr id="12" name="Rectangle 12"/>
          <p:cNvSpPr>
            <a:spLocks noChangeArrowheads="1"/>
          </p:cNvSpPr>
          <p:nvPr/>
        </p:nvSpPr>
        <p:spPr bwMode="auto">
          <a:xfrm>
            <a:off x="582412" y="2463972"/>
            <a:ext cx="7924800"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Demanda insatisfecha del mercado  </a:t>
            </a:r>
            <a:endParaRPr lang="es-ES" sz="2400" b="1" dirty="0">
              <a:solidFill>
                <a:srgbClr val="FFFF00"/>
              </a:solidFill>
              <a:effectLst>
                <a:outerShdw blurRad="38100" dist="38100" dir="2700000" algn="tl">
                  <a:srgbClr val="000000"/>
                </a:outerShdw>
              </a:effectLst>
              <a:latin typeface="Arial" charset="0"/>
            </a:endParaRPr>
          </a:p>
        </p:txBody>
      </p:sp>
      <p:sp>
        <p:nvSpPr>
          <p:cNvPr id="13" name="1 Título"/>
          <p:cNvSpPr txBox="1">
            <a:spLocks/>
          </p:cNvSpPr>
          <p:nvPr/>
        </p:nvSpPr>
        <p:spPr>
          <a:xfrm>
            <a:off x="582412" y="2941734"/>
            <a:ext cx="10251401" cy="1290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fontAlgn="b"/>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determinar la demanda insatisfecha tomaremos como referencia la demanda actual y la oferta actual calculadas anteriormente. </a:t>
            </a:r>
            <a:r>
              <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Dato obtenido </a:t>
            </a:r>
            <a:r>
              <a:rPr lang="es-MX"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248.447 plazas </a:t>
            </a:r>
            <a:r>
              <a:rPr lang="es-MX" sz="2000"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ó</a:t>
            </a: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fontAlgn="b"/>
            <a:r>
              <a:rPr lang="es-MX"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MX"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1.614.906 </a:t>
            </a:r>
            <a:r>
              <a:rPr lang="es-MX"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ction="ppaction://hlinksldjump"/>
              </a:rPr>
              <a:t>(Ver cuadro)</a:t>
            </a: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00000"/>
              </a:lnSpc>
            </a:pP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Rectangle 12"/>
          <p:cNvSpPr>
            <a:spLocks noChangeArrowheads="1"/>
          </p:cNvSpPr>
          <p:nvPr/>
        </p:nvSpPr>
        <p:spPr bwMode="auto">
          <a:xfrm>
            <a:off x="582412" y="4032846"/>
            <a:ext cx="7924800" cy="609600"/>
          </a:xfrm>
          <a:prstGeom prst="rect">
            <a:avLst/>
          </a:prstGeom>
          <a:noFill/>
          <a:ln w="9525">
            <a:noFill/>
            <a:miter lim="800000"/>
            <a:headEnd/>
            <a:tailEnd/>
          </a:ln>
          <a:effectLst/>
        </p:spPr>
        <p:txBody>
          <a:bodyPr/>
          <a:lstStyle/>
          <a:p>
            <a:pPr marL="342900" indent="-342900">
              <a:spcBef>
                <a:spcPct val="20000"/>
              </a:spcBef>
            </a:pPr>
            <a:r>
              <a:rPr lang="es-MX" sz="2400" b="1" dirty="0" smtClean="0">
                <a:solidFill>
                  <a:srgbClr val="FFFF00"/>
                </a:solidFill>
                <a:effectLst>
                  <a:outerShdw blurRad="38100" dist="38100" dir="2700000" algn="tl">
                    <a:srgbClr val="000000"/>
                  </a:outerShdw>
                </a:effectLst>
                <a:latin typeface="Arial" charset="0"/>
              </a:rPr>
              <a:t>Demanda que captará el proyecto</a:t>
            </a:r>
            <a:endParaRPr lang="es-ES" sz="2400" b="1" dirty="0">
              <a:solidFill>
                <a:srgbClr val="FFFF00"/>
              </a:solidFill>
              <a:effectLst>
                <a:outerShdw blurRad="38100" dist="38100" dir="2700000" algn="tl">
                  <a:srgbClr val="000000"/>
                </a:outerShdw>
              </a:effectLst>
              <a:latin typeface="Arial" charset="0"/>
            </a:endParaRPr>
          </a:p>
        </p:txBody>
      </p:sp>
      <p:sp>
        <p:nvSpPr>
          <p:cNvPr id="15" name="1 Título"/>
          <p:cNvSpPr txBox="1">
            <a:spLocks/>
          </p:cNvSpPr>
          <p:nvPr/>
        </p:nvSpPr>
        <p:spPr>
          <a:xfrm>
            <a:off x="582412" y="4432342"/>
            <a:ext cx="10251401" cy="1290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demanda que captará el proyecto en la ciudad de Santo Domingo de los Colorados será 21.888 plazas y que de las cuales únicamente captará  18.970 que equivale al 87% de las plazas disponibles al iniciar las operaciones; dato que va de acorde a la rotación con la que se comienza que es de 0,87</a:t>
            </a:r>
            <a:r>
              <a:rPr lang="es-EC"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ction="ppaction://hlinksldjump"/>
              </a:rPr>
              <a:t>.(Ver cuadro)</a:t>
            </a:r>
            <a:endParaRPr lang="es-EC"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50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1364</TotalTime>
  <Words>3413</Words>
  <Application>Microsoft Office PowerPoint</Application>
  <PresentationFormat>Panorámica</PresentationFormat>
  <Paragraphs>884</Paragraphs>
  <Slides>49</Slides>
  <Notes>41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49</vt:i4>
      </vt:variant>
    </vt:vector>
  </HeadingPairs>
  <TitlesOfParts>
    <vt:vector size="57" baseType="lpstr">
      <vt:lpstr>Arial</vt:lpstr>
      <vt:lpstr>Calibri</vt:lpstr>
      <vt:lpstr>Calibri Light</vt:lpstr>
      <vt:lpstr>Cambria Math</vt:lpstr>
      <vt:lpstr>Times New Roman</vt:lpstr>
      <vt:lpstr>Wingdings</vt:lpstr>
      <vt:lpstr>Tema de Office</vt:lpstr>
      <vt:lpstr>Visio</vt:lpstr>
      <vt:lpstr>“Estudio de factibilidad del proyecto de apertura de un local de comida mexicana en la ciudad de Santo Domingo” </vt:lpstr>
      <vt:lpstr>Una vez realizada la investigación de mercados, la misma que fue emprendida con la finalidad de que los resultados reduzcan la incertidumbre acerca de la apertura de un local de comida mexicana en la ciudad de Santo Domingo, se ha decidido realizar el análisis financiero del proyecto de inversión con la finalidad de definir la factibilidad del mismo.       La evaluación de proyectos por medio de métodos matemáticos- financieros es una herramienta de gran utilidad para la toma de decisiones por parte de los administradores financieros, ya que es un análisis que se anticipa al futuro y puede evitar posibles desviaciones y problemas en el largo plazo. Las técnicas de evaluación económica son herramientas de uso general. Los principales métodos a utilizarse para esta investigación serán a través del cálculo del VPN, TIR, y punto de equilibrio.</vt:lpstr>
      <vt:lpstr>Investigar la factibilidad  de apertura de un local de venta de comida mexicana en la ciudad de Santo Domingo a través de un  análisis económico - financiero para reducir el riesgo que representaría la inversión de la apertura del mismo.  </vt:lpstr>
      <vt:lpstr>   </vt:lpstr>
      <vt:lpstr>Para el presente proyecto el nivel de investigación que se utilizará es la investigación descriptiva. El enfoque que se utilizó para realizar la investigación de mercado es  cuantitativo  ya que este método proporcionó un número suficiente de datos recopilados por métodos científicos para permitir la aplicación de técnicas estadísticas en el análisis.  </vt:lpstr>
      <vt:lpstr>Capítulo I Investigación de mercado </vt:lpstr>
      <vt:lpstr>El propósito de la investigación de mercados fue la de determinar la factibilidad de apertura de un local de comida mexicana en la ciudad de Santo Domingo.  La investigación de mercados estuvo dirigida a hombres y mujeres comprendidos entre 15 y 50 años de edad y que frecuentan la zona comercial de Santo Domingo, con la finalidad de conocer la intensión de compra de los potenciales clientes del local en ese sector. -La investigación tuvo un nivel descriptivo con un enfoque cuantitativo. -Los datos primarios fueron recolectados mediante entrevistas personales    Se optó por determinar como población el número de habitantes que residen en la ciudad de Santo Domingo (368 013 hab. INEC 2010), asumiendo que serían aquellas personas las que realizan la mayor parte de sus actividades cotidianas en el lugar, frecuentando la zona comercial. Bajo esta premisa, se determinó una muestra  de 384 personas. A través de esta investigación se pudo determinar la demanda insatisfecha y el precio de los productos que este nuevo negocio ofrecerá.     La investigación de mercados también permitió determinar el perfil del consumidor potencial,  cuya segmentación se realiza por género ya que tanto hombres como mujeres son los potenciales clientes de este futuro negocio:  </vt:lpstr>
      <vt:lpstr>Para determinar la demanda anual del segmento se utilizó la  siguiente fórmula:  Demanda=〖PEA〗_S∗P∗F [Plazas/año] En donde: PEAs= Población económicamente activa del segmento  P= % de personas que prefieren comer comida extranjera (determinada en la pregunta # 8 de la encuesta del estudio de mercado) F= Frecuencia de visita a un restaurante (determinada en la pregunta 5 de la encuesta del estudio de mercado)  La demanda total se obtuvo sumando las demandas por segmentos de edades, de 21 a 30 y 31 a 40, cuyo resultado es 604.127  plazas/año.       La demanda total en base al promedio de consumo se calcula multiplicando el valor anterior por 6,5 USD (determinada en la pregunta 5 de la encuesta del estudio de mercado), cuyo resultado es  3´926.826 $/año</vt:lpstr>
      <vt:lpstr>La oferta actual representa la competencia actual del proyecto; para el cálculo de la oferta actual tomaremos como referencia a todos los establecimientos que brindan comida extranjera (competencia directa e indirecta) y que se encuentran ubicados en la zona urbana de la ciudad de Santo Domingo de  los Colorados. Dato obtenido 355.680 plazas ó $ 2.311.920 (Ver cuadro).    </vt:lpstr>
      <vt:lpstr>Para calcular el precio de los platos se utilizará la siguiente fórmula (Fórmula Hotelera), la cual se determina en base al costo de la materia prima”(Centro de Formación Gastronómica Kitchen School ,2011):</vt:lpstr>
      <vt:lpstr>La capacidad máxima del nuevo restaurante es de 76 plazas, los días de atención serán seis a la semana, obteniéndose un total de 288 días de operación al año. El consumo promedio de gasto por persona se ha estimado en 5,88 dólares, que fue obtenido en base al costo promedio de los platos más bebida. Empezando con una rotación de 0,87 se obtuvo un ingreso de $111.541. (Ver cuadro)</vt:lpstr>
      <vt:lpstr>Capítulo II Estudio técnico </vt:lpstr>
      <vt:lpstr>De acuerdo al estudio de mercados realizado en el año 2012 se determinó que la demanda insatisfecha es  248.447 plazas, de los cuales el nuevo proyecto captará 21.888 plazas es decir apenas el 8,81% de la demanda insatisfecha. Según este dato, el nuevo local deberá tener la infraestructura suficiente para atender 76 personas al día durante 288 días al año.</vt:lpstr>
      <vt:lpstr>Se realizó un cuadro resumen donde se detallan los costos totales de los equipos requeridos para poner en funcionamiento el nuevo proyecto: (Ver cuadro)</vt:lpstr>
      <vt:lpstr>Capítulo III Análisis administrativo </vt:lpstr>
      <vt:lpstr>El nuevo local de comida mexicana estará estructurado por dos áreas funcionales de trabajo, las mismas que a su vez se encuentran subdivididas en departamentos de la siguiente manera:  Área de dirección general de la empresa: - Proceso de administración - Proceso de mercadeo y ventas - Proceso contable Área de producción: - Proceso de producción  Proceso de administración. Este proceso está relacionado con la contratación del personal, compra de insumos, pago del personal, firma de cheques, limpieza del local, pago de proveedores, control de horario del personal, control de inventarios de insumos y de producción. Generalmente es el propietario quien se encarga de esta área en su fase inicial.</vt:lpstr>
      <vt:lpstr> Proceso contable y financiero. Este proceso está encargado de llevar el sistema contable en el que se detallan los ingresos y egresos monetarios en el tiempo. Además debe declarar y cancelar periódicamente al SRI los impuestos de acuerdo a los resultados de los libros contables que la empresa lleve. El mismo propietario puede llevar los registros contables o bien contratar a una persona dedicada a esta disciplina: un contador/a.  Proceso de mercadeo y ventas. Estará encargado de llevar el mercadeo del negocio; es decir la publicidad, el diseño del empaque y la marca del producto o servicio, la distribución del mismo y el punto de venta, la promoción y la labor de ventas.  Proceso de producción. Generalmente en un restaurante, la persona que cocinará y sus ayudantes están dentro de esta área. </vt:lpstr>
      <vt:lpstr>Presentación de PowerPoint</vt:lpstr>
      <vt:lpstr>Disposiciones legales</vt:lpstr>
      <vt:lpstr>Capítulo IV Análisis económico financiero </vt:lpstr>
      <vt:lpstr>Consideraciones relevantes en el análisis financiero</vt:lpstr>
      <vt:lpstr>Inversión inicial</vt:lpstr>
      <vt:lpstr>Flujo de efectivo proyectado</vt:lpstr>
      <vt:lpstr>Flujo de efectivo proyectado escenario 1.</vt:lpstr>
      <vt:lpstr>Punto de equilibrio  </vt:lpstr>
      <vt:lpstr>Análisis de riesgos </vt:lpstr>
      <vt:lpstr>Resumen de resultados del análisis financiero </vt:lpstr>
      <vt:lpstr>Matriz de decisión </vt:lpstr>
      <vt:lpstr>Capítulo V Conclusiones </vt:lpstr>
      <vt:lpstr>Conclusiones del estudio de mercado.</vt:lpstr>
      <vt:lpstr>Conclusiones del estudio técnico</vt:lpstr>
      <vt:lpstr>Conclusiones del análisis económico financiero</vt:lpstr>
      <vt:lpstr>FIN </vt:lpstr>
      <vt:lpstr>Presentación de PowerPoint</vt:lpstr>
      <vt:lpstr>Presentación de PowerPoint</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Áreas del proyecto </vt:lpstr>
      <vt:lpstr>Esquema arquitectónico </vt:lpstr>
      <vt:lpstr>Equipamiento</vt:lpstr>
      <vt:lpstr>Proceso productivo</vt:lpstr>
      <vt:lpstr>Flujo proyectado escenario 1 </vt:lpstr>
      <vt:lpstr>Flujo proyectado escenario 2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Investigación de mercados para determinar la viabilidad de APERTURA DE UN LOCAL DE COMIDA MEXICANA EN LA CIUDAD DE SANTO DOMINGO </dc:title>
  <dc:creator>HP</dc:creator>
  <cp:lastModifiedBy>HP</cp:lastModifiedBy>
  <cp:revision>110</cp:revision>
  <dcterms:created xsi:type="dcterms:W3CDTF">2015-12-30T16:13:23Z</dcterms:created>
  <dcterms:modified xsi:type="dcterms:W3CDTF">2016-01-08T02:14:48Z</dcterms:modified>
</cp:coreProperties>
</file>