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7" r:id="rId3"/>
    <p:sldId id="257" r:id="rId4"/>
    <p:sldId id="260" r:id="rId5"/>
    <p:sldId id="258" r:id="rId6"/>
    <p:sldId id="293" r:id="rId7"/>
    <p:sldId id="261" r:id="rId8"/>
    <p:sldId id="262" r:id="rId9"/>
    <p:sldId id="263" r:id="rId10"/>
    <p:sldId id="264" r:id="rId11"/>
    <p:sldId id="278" r:id="rId12"/>
    <p:sldId id="265" r:id="rId13"/>
    <p:sldId id="279" r:id="rId14"/>
    <p:sldId id="266" r:id="rId15"/>
    <p:sldId id="276" r:id="rId16"/>
    <p:sldId id="280" r:id="rId17"/>
    <p:sldId id="267" r:id="rId18"/>
    <p:sldId id="281" r:id="rId19"/>
    <p:sldId id="268" r:id="rId20"/>
    <p:sldId id="272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2" r:id="rId30"/>
    <p:sldId id="290" r:id="rId31"/>
    <p:sldId id="291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Maritza\Tesis%20en%20Desarrollo\Datos-Graficos\Histograma-arranque-cpu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Maritza\Tesis%20en%20Desarrollo\Datos-Graficos\Histograma-memoria-arranqu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Maritza\Tesis%20en%20Desarrollo\Datos-Graficos\Histograma-rendimiento-completo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Maritza\Tesis%20en%20Desarrollo\Datos-Graficos\Histograma-memoria-completo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ocuments\Maritza\Tesis%20en%20Desarrollo\30%25\Datos\Zombies\rendimiento-zombiesxlsx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uario\Documents\Maritza\Tesis%20en%20Desarrollo\30%25\Datos\Zombies\memoria-zomb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Maritza\Tesis%20en%20Desarrollo\30%25\Datos\Zombies\memoria-zomb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Maritza\Tesis%20en%20Desarrollo\30%25\Datos\Zombies\memoria-zomb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invertIfNegative val="0"/>
          <c:cat>
            <c:numRef>
              <c:f>Hoja4!$A$2:$A$7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  <c:pt idx="5">
                  <c:v>110</c:v>
                </c:pt>
              </c:numCache>
            </c:numRef>
          </c:cat>
          <c:val>
            <c:numRef>
              <c:f>Hoja4!$B$2:$B$7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292288"/>
        <c:axId val="42603584"/>
      </c:bar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Hoja4!$B$2:$B$7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92288"/>
        <c:axId val="42603584"/>
      </c:lineChart>
      <c:catAx>
        <c:axId val="7329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EC" sz="2000"/>
                  <a:t>Porcentaje</a:t>
                </a:r>
                <a:r>
                  <a:rPr lang="es-EC" sz="2000" baseline="0"/>
                  <a:t> de Consumo</a:t>
                </a:r>
                <a:endParaRPr lang="es-EC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603584"/>
        <c:crosses val="autoZero"/>
        <c:auto val="1"/>
        <c:lblAlgn val="ctr"/>
        <c:lblOffset val="100"/>
        <c:noMultiLvlLbl val="0"/>
      </c:catAx>
      <c:valAx>
        <c:axId val="426035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s-EC" sz="2000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292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0240594925634"/>
          <c:y val="0.28668799212598423"/>
          <c:w val="0.83855314960629923"/>
          <c:h val="0.414034812812577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Hoja5!$A$2:$A$6</c:f>
              <c:numCache>
                <c:formatCode>General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cat>
          <c:val>
            <c:numRef>
              <c:f>Hoja5!$B$2:$B$6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415168"/>
        <c:axId val="42605888"/>
      </c:bar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Hoja5!$B$2:$B$6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15168"/>
        <c:axId val="42605888"/>
      </c:lineChart>
      <c:catAx>
        <c:axId val="7341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/>
                  <a:t>Porcentaje</a:t>
                </a:r>
                <a:r>
                  <a:rPr lang="es-EC" sz="1800" baseline="0"/>
                  <a:t> de Consumo</a:t>
                </a:r>
                <a:endParaRPr lang="es-EC" sz="1800"/>
              </a:p>
            </c:rich>
          </c:tx>
          <c:layout>
            <c:manualLayout>
              <c:xMode val="edge"/>
              <c:yMode val="edge"/>
              <c:x val="0.4061262029746282"/>
              <c:y val="0.812901894725845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605888"/>
        <c:crosses val="autoZero"/>
        <c:auto val="1"/>
        <c:lblAlgn val="ctr"/>
        <c:lblOffset val="100"/>
        <c:noMultiLvlLbl val="0"/>
      </c:catAx>
      <c:valAx>
        <c:axId val="426058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415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4">
                <a:lumMod val="75000"/>
              </a:schemeClr>
            </a:solidFill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cat>
            <c:numRef>
              <c:f>Hoja4!$A$2:$A$9</c:f>
              <c:numCache>
                <c:formatCode>General</c:formatCode>
                <c:ptCount val="8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</c:numCache>
            </c:numRef>
          </c:cat>
          <c:val>
            <c:numRef>
              <c:f>Hoja4!$B$2:$B$9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132</c:v>
                </c:pt>
                <c:pt idx="3">
                  <c:v>55</c:v>
                </c:pt>
                <c:pt idx="4">
                  <c:v>17</c:v>
                </c:pt>
                <c:pt idx="5">
                  <c:v>38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501952"/>
        <c:axId val="37676736"/>
      </c:bar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Hoja4!$B$2:$B$8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132</c:v>
                </c:pt>
                <c:pt idx="3">
                  <c:v>55</c:v>
                </c:pt>
                <c:pt idx="4">
                  <c:v>17</c:v>
                </c:pt>
                <c:pt idx="5">
                  <c:v>38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501952"/>
        <c:axId val="37676736"/>
      </c:lineChart>
      <c:catAx>
        <c:axId val="7750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/>
                  <a:t>Porcentaje de Consumo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76736"/>
        <c:crosses val="autoZero"/>
        <c:auto val="1"/>
        <c:lblAlgn val="ctr"/>
        <c:lblOffset val="100"/>
        <c:noMultiLvlLbl val="0"/>
      </c:catAx>
      <c:valAx>
        <c:axId val="37676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501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97462817147858"/>
          <c:y val="7.9049892519091225E-2"/>
          <c:w val="0.82446981627296589"/>
          <c:h val="0.65394140212111496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invertIfNegative val="0"/>
          <c:cat>
            <c:numRef>
              <c:f>Hoja4!$A$2:$A$8</c:f>
              <c:numCache>
                <c:formatCode>General</c:formatCode>
                <c:ptCount val="7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120</c:v>
                </c:pt>
              </c:numCache>
            </c:numRef>
          </c:cat>
          <c:val>
            <c:numRef>
              <c:f>Hoja4!$B$2:$B$8</c:f>
              <c:numCache>
                <c:formatCode>General</c:formatCode>
                <c:ptCount val="7"/>
                <c:pt idx="0">
                  <c:v>0</c:v>
                </c:pt>
                <c:pt idx="1">
                  <c:v>185</c:v>
                </c:pt>
                <c:pt idx="2">
                  <c:v>35</c:v>
                </c:pt>
                <c:pt idx="3">
                  <c:v>7</c:v>
                </c:pt>
                <c:pt idx="4">
                  <c:v>5</c:v>
                </c:pt>
                <c:pt idx="5">
                  <c:v>30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548224"/>
        <c:axId val="37679040"/>
      </c:bar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Hoja4!$B$2:$B$8</c:f>
              <c:numCache>
                <c:formatCode>General</c:formatCode>
                <c:ptCount val="7"/>
                <c:pt idx="0">
                  <c:v>0</c:v>
                </c:pt>
                <c:pt idx="1">
                  <c:v>185</c:v>
                </c:pt>
                <c:pt idx="2">
                  <c:v>35</c:v>
                </c:pt>
                <c:pt idx="3">
                  <c:v>7</c:v>
                </c:pt>
                <c:pt idx="4">
                  <c:v>5</c:v>
                </c:pt>
                <c:pt idx="5">
                  <c:v>30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48224"/>
        <c:axId val="37679040"/>
      </c:lineChart>
      <c:catAx>
        <c:axId val="425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/>
                  <a:t>Porcentaje</a:t>
                </a:r>
                <a:r>
                  <a:rPr lang="es-EC" sz="1800" baseline="0"/>
                  <a:t> de consumo</a:t>
                </a:r>
                <a:endParaRPr lang="es-EC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79040"/>
        <c:crosses val="autoZero"/>
        <c:auto val="1"/>
        <c:lblAlgn val="ctr"/>
        <c:lblOffset val="100"/>
        <c:noMultiLvlLbl val="0"/>
      </c:catAx>
      <c:valAx>
        <c:axId val="376790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C" sz="1800" dirty="0"/>
                  <a:t>Frecuencia</a:t>
                </a:r>
              </a:p>
            </c:rich>
          </c:tx>
          <c:layout>
            <c:manualLayout>
              <c:xMode val="edge"/>
              <c:yMode val="edge"/>
              <c:x val="1.1797833806237579E-2"/>
              <c:y val="0.230642905475860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548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11885751771646E-2"/>
          <c:y val="8.1469178054870792E-2"/>
          <c:w val="0.68341402654563377"/>
          <c:h val="0.76754118501144808"/>
        </c:manualLayout>
      </c:layout>
      <c:lineChart>
        <c:grouping val="standard"/>
        <c:varyColors val="0"/>
        <c:ser>
          <c:idx val="0"/>
          <c:order val="0"/>
          <c:tx>
            <c:strRef>
              <c:f>Hoja1!$B$2:$B$61</c:f>
              <c:strCache>
                <c:ptCount val="1"/>
                <c:pt idx="0">
                  <c:v>60.5 65.69 71.13 60.68 50.74 54.3 52.7 58.59 62.05 72.1 65.3 55.7 53.6 51.4 53.7 50.5 48.7 47.3 48.5 45.2 40.2 47.6 44.3 46.7 48.9 40.5 45.5 50.6 58.3 51.3 52.4 52.3 52.3 52.5 55.55 55.3 55.2 57.4 59.2 60.9 67.9 65.3 62.8 69.9 70.3 73.04 75.4 87.2 87.8 88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Hoja1!$A$2:$A$61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Hoja1!$B$2:$B$61</c:f>
              <c:numCache>
                <c:formatCode>General</c:formatCode>
                <c:ptCount val="60"/>
                <c:pt idx="0">
                  <c:v>60.5</c:v>
                </c:pt>
                <c:pt idx="1">
                  <c:v>65.69</c:v>
                </c:pt>
                <c:pt idx="2">
                  <c:v>71.13</c:v>
                </c:pt>
                <c:pt idx="3">
                  <c:v>60.68</c:v>
                </c:pt>
                <c:pt idx="4">
                  <c:v>50.74</c:v>
                </c:pt>
                <c:pt idx="5">
                  <c:v>54.3</c:v>
                </c:pt>
                <c:pt idx="6">
                  <c:v>52.7</c:v>
                </c:pt>
                <c:pt idx="7">
                  <c:v>58.59</c:v>
                </c:pt>
                <c:pt idx="8">
                  <c:v>62.05</c:v>
                </c:pt>
                <c:pt idx="9">
                  <c:v>72.099999999999994</c:v>
                </c:pt>
                <c:pt idx="10">
                  <c:v>65.3</c:v>
                </c:pt>
                <c:pt idx="11">
                  <c:v>55.7</c:v>
                </c:pt>
                <c:pt idx="12">
                  <c:v>53.6</c:v>
                </c:pt>
                <c:pt idx="13">
                  <c:v>51.4</c:v>
                </c:pt>
                <c:pt idx="14">
                  <c:v>53.7</c:v>
                </c:pt>
                <c:pt idx="15">
                  <c:v>50.5</c:v>
                </c:pt>
                <c:pt idx="16">
                  <c:v>48.7</c:v>
                </c:pt>
                <c:pt idx="17">
                  <c:v>47.3</c:v>
                </c:pt>
                <c:pt idx="18">
                  <c:v>48.5</c:v>
                </c:pt>
                <c:pt idx="19">
                  <c:v>45.2</c:v>
                </c:pt>
                <c:pt idx="20">
                  <c:v>40.200000000000003</c:v>
                </c:pt>
                <c:pt idx="21">
                  <c:v>47.6</c:v>
                </c:pt>
                <c:pt idx="22">
                  <c:v>44.3</c:v>
                </c:pt>
                <c:pt idx="23">
                  <c:v>46.7</c:v>
                </c:pt>
                <c:pt idx="24">
                  <c:v>48.9</c:v>
                </c:pt>
                <c:pt idx="25">
                  <c:v>40.5</c:v>
                </c:pt>
                <c:pt idx="26">
                  <c:v>45.5</c:v>
                </c:pt>
                <c:pt idx="27">
                  <c:v>50.6</c:v>
                </c:pt>
                <c:pt idx="28">
                  <c:v>58.3</c:v>
                </c:pt>
                <c:pt idx="29">
                  <c:v>51.3</c:v>
                </c:pt>
                <c:pt idx="30">
                  <c:v>52.4</c:v>
                </c:pt>
                <c:pt idx="31">
                  <c:v>52.3</c:v>
                </c:pt>
                <c:pt idx="32">
                  <c:v>52.3</c:v>
                </c:pt>
                <c:pt idx="33">
                  <c:v>52.5</c:v>
                </c:pt>
                <c:pt idx="34">
                  <c:v>55.55</c:v>
                </c:pt>
                <c:pt idx="35">
                  <c:v>55.3</c:v>
                </c:pt>
                <c:pt idx="36">
                  <c:v>55.2</c:v>
                </c:pt>
                <c:pt idx="37">
                  <c:v>57.4</c:v>
                </c:pt>
                <c:pt idx="38">
                  <c:v>59.2</c:v>
                </c:pt>
                <c:pt idx="39">
                  <c:v>60.9</c:v>
                </c:pt>
                <c:pt idx="40">
                  <c:v>67.900000000000006</c:v>
                </c:pt>
                <c:pt idx="41">
                  <c:v>65.3</c:v>
                </c:pt>
                <c:pt idx="42">
                  <c:v>62.8</c:v>
                </c:pt>
                <c:pt idx="43">
                  <c:v>69.900000000000006</c:v>
                </c:pt>
                <c:pt idx="44">
                  <c:v>70.3</c:v>
                </c:pt>
                <c:pt idx="45">
                  <c:v>73.040000000000006</c:v>
                </c:pt>
                <c:pt idx="46">
                  <c:v>75.400000000000006</c:v>
                </c:pt>
                <c:pt idx="47">
                  <c:v>87.2</c:v>
                </c:pt>
                <c:pt idx="48">
                  <c:v>87.8</c:v>
                </c:pt>
                <c:pt idx="49">
                  <c:v>88.67</c:v>
                </c:pt>
                <c:pt idx="50">
                  <c:v>60.4</c:v>
                </c:pt>
                <c:pt idx="51">
                  <c:v>83.5</c:v>
                </c:pt>
                <c:pt idx="52">
                  <c:v>80.5</c:v>
                </c:pt>
                <c:pt idx="53">
                  <c:v>87.7</c:v>
                </c:pt>
                <c:pt idx="54">
                  <c:v>74.5</c:v>
                </c:pt>
                <c:pt idx="55">
                  <c:v>63.7</c:v>
                </c:pt>
                <c:pt idx="56">
                  <c:v>65.8</c:v>
                </c:pt>
                <c:pt idx="57">
                  <c:v>69.8</c:v>
                </c:pt>
                <c:pt idx="58">
                  <c:v>70.2</c:v>
                </c:pt>
                <c:pt idx="59">
                  <c:v>73.2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Hoja1!$C$2:$C$61</c:f>
              <c:numCache>
                <c:formatCode>General</c:formatCode>
                <c:ptCount val="60"/>
                <c:pt idx="0">
                  <c:v>77.040000000000006</c:v>
                </c:pt>
                <c:pt idx="1">
                  <c:v>65.69</c:v>
                </c:pt>
                <c:pt idx="2">
                  <c:v>71.13</c:v>
                </c:pt>
                <c:pt idx="3">
                  <c:v>60.68</c:v>
                </c:pt>
                <c:pt idx="4">
                  <c:v>50.74</c:v>
                </c:pt>
                <c:pt idx="5">
                  <c:v>60.2</c:v>
                </c:pt>
                <c:pt idx="6">
                  <c:v>55</c:v>
                </c:pt>
                <c:pt idx="7">
                  <c:v>58.59</c:v>
                </c:pt>
                <c:pt idx="8">
                  <c:v>62.05</c:v>
                </c:pt>
                <c:pt idx="9">
                  <c:v>62.3</c:v>
                </c:pt>
                <c:pt idx="10">
                  <c:v>58.82</c:v>
                </c:pt>
                <c:pt idx="11">
                  <c:v>56.25</c:v>
                </c:pt>
                <c:pt idx="12">
                  <c:v>62.18</c:v>
                </c:pt>
                <c:pt idx="13">
                  <c:v>53.43</c:v>
                </c:pt>
                <c:pt idx="14">
                  <c:v>56.85</c:v>
                </c:pt>
                <c:pt idx="15">
                  <c:v>66.510000000000005</c:v>
                </c:pt>
                <c:pt idx="16">
                  <c:v>57.21</c:v>
                </c:pt>
                <c:pt idx="17">
                  <c:v>81.12</c:v>
                </c:pt>
                <c:pt idx="18">
                  <c:v>75.83</c:v>
                </c:pt>
                <c:pt idx="19">
                  <c:v>87.19</c:v>
                </c:pt>
                <c:pt idx="20">
                  <c:v>86.47</c:v>
                </c:pt>
                <c:pt idx="21">
                  <c:v>47.29</c:v>
                </c:pt>
                <c:pt idx="22">
                  <c:v>86.06</c:v>
                </c:pt>
                <c:pt idx="23">
                  <c:v>80.900000000000006</c:v>
                </c:pt>
                <c:pt idx="24">
                  <c:v>87.56</c:v>
                </c:pt>
                <c:pt idx="25">
                  <c:v>82.93</c:v>
                </c:pt>
                <c:pt idx="26">
                  <c:v>78.709999999999994</c:v>
                </c:pt>
                <c:pt idx="27">
                  <c:v>86.83</c:v>
                </c:pt>
                <c:pt idx="28">
                  <c:v>86.41</c:v>
                </c:pt>
                <c:pt idx="29">
                  <c:v>59.8</c:v>
                </c:pt>
                <c:pt idx="30">
                  <c:v>84.21</c:v>
                </c:pt>
                <c:pt idx="31">
                  <c:v>68.599999999999994</c:v>
                </c:pt>
                <c:pt idx="32">
                  <c:v>86.83</c:v>
                </c:pt>
                <c:pt idx="33">
                  <c:v>66.34</c:v>
                </c:pt>
                <c:pt idx="34">
                  <c:v>86.06</c:v>
                </c:pt>
                <c:pt idx="35">
                  <c:v>86.06</c:v>
                </c:pt>
                <c:pt idx="36">
                  <c:v>87.75</c:v>
                </c:pt>
                <c:pt idx="37">
                  <c:v>84.36</c:v>
                </c:pt>
                <c:pt idx="38">
                  <c:v>72.2</c:v>
                </c:pt>
                <c:pt idx="39">
                  <c:v>88.67</c:v>
                </c:pt>
                <c:pt idx="40">
                  <c:v>86.12</c:v>
                </c:pt>
                <c:pt idx="41">
                  <c:v>63.37</c:v>
                </c:pt>
                <c:pt idx="42">
                  <c:v>77.400000000000006</c:v>
                </c:pt>
                <c:pt idx="43">
                  <c:v>86.83</c:v>
                </c:pt>
                <c:pt idx="44">
                  <c:v>88.29</c:v>
                </c:pt>
                <c:pt idx="45">
                  <c:v>73.040000000000006</c:v>
                </c:pt>
                <c:pt idx="46">
                  <c:v>86.54</c:v>
                </c:pt>
                <c:pt idx="47">
                  <c:v>89.11</c:v>
                </c:pt>
                <c:pt idx="48">
                  <c:v>87.8</c:v>
                </c:pt>
                <c:pt idx="49">
                  <c:v>88.67</c:v>
                </c:pt>
                <c:pt idx="50">
                  <c:v>65.67</c:v>
                </c:pt>
                <c:pt idx="51">
                  <c:v>86.54</c:v>
                </c:pt>
                <c:pt idx="52">
                  <c:v>87.38</c:v>
                </c:pt>
                <c:pt idx="53">
                  <c:v>86.83</c:v>
                </c:pt>
                <c:pt idx="54">
                  <c:v>78.849999999999994</c:v>
                </c:pt>
                <c:pt idx="55">
                  <c:v>58.71</c:v>
                </c:pt>
                <c:pt idx="56">
                  <c:v>87.75</c:v>
                </c:pt>
                <c:pt idx="57">
                  <c:v>88.67</c:v>
                </c:pt>
                <c:pt idx="58">
                  <c:v>88.18</c:v>
                </c:pt>
                <c:pt idx="59">
                  <c:v>80.599999999999994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8128"/>
        <c:axId val="37680192"/>
      </c:lineChart>
      <c:catAx>
        <c:axId val="868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Tiempo en segundos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680192"/>
        <c:crosses val="autoZero"/>
        <c:auto val="1"/>
        <c:lblAlgn val="ctr"/>
        <c:lblOffset val="100"/>
        <c:tickLblSkip val="5"/>
        <c:noMultiLvlLbl val="0"/>
      </c:catAx>
      <c:valAx>
        <c:axId val="37680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Porcentaje de Consumo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8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/>
      </a:pPr>
      <a:endParaRPr lang="es-EC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1506806572319"/>
          <c:y val="4.8824667629522638E-2"/>
          <c:w val="0.62146041119860018"/>
          <c:h val="0.7205592009332167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Hoja1!$B$2:$B$61</c:f>
              <c:numCache>
                <c:formatCode>General</c:formatCode>
                <c:ptCount val="60"/>
                <c:pt idx="0">
                  <c:v>22.53</c:v>
                </c:pt>
                <c:pt idx="1">
                  <c:v>22.51</c:v>
                </c:pt>
                <c:pt idx="2">
                  <c:v>22.73</c:v>
                </c:pt>
                <c:pt idx="3">
                  <c:v>23.04</c:v>
                </c:pt>
                <c:pt idx="4">
                  <c:v>23.58</c:v>
                </c:pt>
                <c:pt idx="5">
                  <c:v>24.61</c:v>
                </c:pt>
                <c:pt idx="6">
                  <c:v>26.67</c:v>
                </c:pt>
                <c:pt idx="7">
                  <c:v>26.76</c:v>
                </c:pt>
                <c:pt idx="8">
                  <c:v>26.7</c:v>
                </c:pt>
                <c:pt idx="9">
                  <c:v>26.62</c:v>
                </c:pt>
                <c:pt idx="10">
                  <c:v>26.53</c:v>
                </c:pt>
                <c:pt idx="11">
                  <c:v>26.46</c:v>
                </c:pt>
                <c:pt idx="12">
                  <c:v>26.38</c:v>
                </c:pt>
                <c:pt idx="13">
                  <c:v>26.3</c:v>
                </c:pt>
                <c:pt idx="14">
                  <c:v>26.31</c:v>
                </c:pt>
                <c:pt idx="15">
                  <c:v>26.45</c:v>
                </c:pt>
                <c:pt idx="16">
                  <c:v>26.4</c:v>
                </c:pt>
                <c:pt idx="17">
                  <c:v>26.41</c:v>
                </c:pt>
                <c:pt idx="18">
                  <c:v>26.34</c:v>
                </c:pt>
                <c:pt idx="19">
                  <c:v>26.27</c:v>
                </c:pt>
                <c:pt idx="20">
                  <c:v>26.19</c:v>
                </c:pt>
                <c:pt idx="21">
                  <c:v>26.21</c:v>
                </c:pt>
                <c:pt idx="22">
                  <c:v>26.23</c:v>
                </c:pt>
                <c:pt idx="23">
                  <c:v>26.21</c:v>
                </c:pt>
                <c:pt idx="24">
                  <c:v>26.13</c:v>
                </c:pt>
                <c:pt idx="25">
                  <c:v>26.06</c:v>
                </c:pt>
                <c:pt idx="26">
                  <c:v>26.16</c:v>
                </c:pt>
                <c:pt idx="27">
                  <c:v>26.23</c:v>
                </c:pt>
                <c:pt idx="28">
                  <c:v>26.26</c:v>
                </c:pt>
                <c:pt idx="29">
                  <c:v>26.32</c:v>
                </c:pt>
                <c:pt idx="30">
                  <c:v>26.48</c:v>
                </c:pt>
                <c:pt idx="31">
                  <c:v>26.52</c:v>
                </c:pt>
                <c:pt idx="32">
                  <c:v>26.69</c:v>
                </c:pt>
                <c:pt idx="33">
                  <c:v>26.67</c:v>
                </c:pt>
                <c:pt idx="34">
                  <c:v>26.67</c:v>
                </c:pt>
                <c:pt idx="35">
                  <c:v>26.81</c:v>
                </c:pt>
                <c:pt idx="36">
                  <c:v>27.07</c:v>
                </c:pt>
                <c:pt idx="37">
                  <c:v>27.09</c:v>
                </c:pt>
                <c:pt idx="38">
                  <c:v>27</c:v>
                </c:pt>
                <c:pt idx="39">
                  <c:v>26.94</c:v>
                </c:pt>
                <c:pt idx="40">
                  <c:v>27.3</c:v>
                </c:pt>
                <c:pt idx="41">
                  <c:v>27.32</c:v>
                </c:pt>
                <c:pt idx="42">
                  <c:v>27.24</c:v>
                </c:pt>
                <c:pt idx="43">
                  <c:v>27.18</c:v>
                </c:pt>
                <c:pt idx="44">
                  <c:v>27.17</c:v>
                </c:pt>
                <c:pt idx="45">
                  <c:v>27.32</c:v>
                </c:pt>
                <c:pt idx="46">
                  <c:v>27.32</c:v>
                </c:pt>
                <c:pt idx="47">
                  <c:v>27.21</c:v>
                </c:pt>
                <c:pt idx="48">
                  <c:v>27.24</c:v>
                </c:pt>
                <c:pt idx="49">
                  <c:v>27.21</c:v>
                </c:pt>
                <c:pt idx="50">
                  <c:v>27.49</c:v>
                </c:pt>
                <c:pt idx="51">
                  <c:v>27.56</c:v>
                </c:pt>
                <c:pt idx="52">
                  <c:v>27.7</c:v>
                </c:pt>
                <c:pt idx="53">
                  <c:v>27.79</c:v>
                </c:pt>
                <c:pt idx="54">
                  <c:v>27.83</c:v>
                </c:pt>
                <c:pt idx="55">
                  <c:v>27.95</c:v>
                </c:pt>
                <c:pt idx="56">
                  <c:v>28.1</c:v>
                </c:pt>
                <c:pt idx="57">
                  <c:v>28.33</c:v>
                </c:pt>
                <c:pt idx="58">
                  <c:v>28.27</c:v>
                </c:pt>
                <c:pt idx="59">
                  <c:v>28.17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Hoja1!$C$2:$C$61</c:f>
              <c:numCache>
                <c:formatCode>General</c:formatCode>
                <c:ptCount val="60"/>
                <c:pt idx="0">
                  <c:v>15.69</c:v>
                </c:pt>
                <c:pt idx="1">
                  <c:v>15.85</c:v>
                </c:pt>
                <c:pt idx="2">
                  <c:v>16.41</c:v>
                </c:pt>
                <c:pt idx="3">
                  <c:v>17.010000000000002</c:v>
                </c:pt>
                <c:pt idx="4">
                  <c:v>18.11</c:v>
                </c:pt>
                <c:pt idx="5">
                  <c:v>20.07</c:v>
                </c:pt>
                <c:pt idx="6">
                  <c:v>24.35</c:v>
                </c:pt>
                <c:pt idx="7">
                  <c:v>24.42</c:v>
                </c:pt>
                <c:pt idx="8">
                  <c:v>24.29</c:v>
                </c:pt>
                <c:pt idx="9">
                  <c:v>24.23</c:v>
                </c:pt>
                <c:pt idx="10">
                  <c:v>24.39</c:v>
                </c:pt>
                <c:pt idx="11">
                  <c:v>23.93</c:v>
                </c:pt>
                <c:pt idx="12">
                  <c:v>23.83</c:v>
                </c:pt>
                <c:pt idx="13">
                  <c:v>23.96</c:v>
                </c:pt>
                <c:pt idx="14">
                  <c:v>23.91</c:v>
                </c:pt>
                <c:pt idx="15">
                  <c:v>23.92</c:v>
                </c:pt>
                <c:pt idx="16">
                  <c:v>23.85</c:v>
                </c:pt>
                <c:pt idx="17">
                  <c:v>23.75</c:v>
                </c:pt>
                <c:pt idx="18">
                  <c:v>23.76</c:v>
                </c:pt>
                <c:pt idx="19">
                  <c:v>23.69</c:v>
                </c:pt>
                <c:pt idx="20">
                  <c:v>23.61</c:v>
                </c:pt>
                <c:pt idx="21">
                  <c:v>23.52</c:v>
                </c:pt>
                <c:pt idx="22">
                  <c:v>23.52</c:v>
                </c:pt>
                <c:pt idx="23">
                  <c:v>23.45</c:v>
                </c:pt>
                <c:pt idx="24">
                  <c:v>23.37</c:v>
                </c:pt>
                <c:pt idx="25">
                  <c:v>23.42</c:v>
                </c:pt>
                <c:pt idx="26">
                  <c:v>23.6</c:v>
                </c:pt>
                <c:pt idx="27">
                  <c:v>24.07</c:v>
                </c:pt>
                <c:pt idx="28">
                  <c:v>24.14</c:v>
                </c:pt>
                <c:pt idx="29">
                  <c:v>24.06</c:v>
                </c:pt>
                <c:pt idx="30">
                  <c:v>23.95</c:v>
                </c:pt>
                <c:pt idx="31">
                  <c:v>23.84</c:v>
                </c:pt>
                <c:pt idx="32">
                  <c:v>23.77</c:v>
                </c:pt>
                <c:pt idx="33">
                  <c:v>23.67</c:v>
                </c:pt>
                <c:pt idx="34">
                  <c:v>23.57</c:v>
                </c:pt>
                <c:pt idx="35">
                  <c:v>23.47</c:v>
                </c:pt>
                <c:pt idx="36">
                  <c:v>23.37</c:v>
                </c:pt>
                <c:pt idx="37">
                  <c:v>23.24</c:v>
                </c:pt>
                <c:pt idx="38">
                  <c:v>22.98</c:v>
                </c:pt>
                <c:pt idx="39">
                  <c:v>22.9</c:v>
                </c:pt>
                <c:pt idx="40">
                  <c:v>22.9</c:v>
                </c:pt>
                <c:pt idx="41">
                  <c:v>22.91</c:v>
                </c:pt>
                <c:pt idx="42">
                  <c:v>22.92</c:v>
                </c:pt>
                <c:pt idx="43">
                  <c:v>22.86</c:v>
                </c:pt>
                <c:pt idx="44">
                  <c:v>22.87</c:v>
                </c:pt>
                <c:pt idx="45">
                  <c:v>22.76</c:v>
                </c:pt>
                <c:pt idx="46">
                  <c:v>22.63</c:v>
                </c:pt>
                <c:pt idx="47">
                  <c:v>22.63</c:v>
                </c:pt>
                <c:pt idx="48">
                  <c:v>22.52</c:v>
                </c:pt>
                <c:pt idx="49">
                  <c:v>21.97</c:v>
                </c:pt>
                <c:pt idx="50">
                  <c:v>22.07</c:v>
                </c:pt>
                <c:pt idx="51">
                  <c:v>21.98</c:v>
                </c:pt>
                <c:pt idx="52">
                  <c:v>22.07</c:v>
                </c:pt>
                <c:pt idx="53">
                  <c:v>21.99</c:v>
                </c:pt>
                <c:pt idx="54">
                  <c:v>21.91</c:v>
                </c:pt>
                <c:pt idx="55">
                  <c:v>21.81</c:v>
                </c:pt>
                <c:pt idx="56">
                  <c:v>21.69</c:v>
                </c:pt>
                <c:pt idx="57">
                  <c:v>21.79</c:v>
                </c:pt>
                <c:pt idx="58">
                  <c:v>22.01</c:v>
                </c:pt>
                <c:pt idx="59">
                  <c:v>23.67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57760"/>
        <c:axId val="37682496"/>
      </c:lineChart>
      <c:catAx>
        <c:axId val="75957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Tiempo en segundos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7682496"/>
        <c:crosses val="autoZero"/>
        <c:auto val="1"/>
        <c:lblAlgn val="ctr"/>
        <c:lblOffset val="100"/>
        <c:tickLblSkip val="5"/>
        <c:noMultiLvlLbl val="0"/>
      </c:catAx>
      <c:valAx>
        <c:axId val="37682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Porcentaje de Consumo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957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1"/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8.5319780980485968E-2"/>
                  <c:y val="-0.22102069114992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Hoja3!$B$3:$D$3</c:f>
              <c:strCache>
                <c:ptCount val="3"/>
                <c:pt idx="0">
                  <c:v>Hilos</c:v>
                </c:pt>
                <c:pt idx="1">
                  <c:v>NetEm</c:v>
                </c:pt>
                <c:pt idx="2">
                  <c:v>Zombies</c:v>
                </c:pt>
              </c:strCache>
            </c:strRef>
          </c:cat>
          <c:val>
            <c:numRef>
              <c:f>Hoja3!$B$4:$D$4</c:f>
              <c:numCache>
                <c:formatCode>0.00%</c:formatCode>
                <c:ptCount val="3"/>
                <c:pt idx="0" formatCode="0%">
                  <c:v>0.17</c:v>
                </c:pt>
                <c:pt idx="1">
                  <c:v>0.2505</c:v>
                </c:pt>
                <c:pt idx="2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Hoja4!$B$2:$D$2</c:f>
              <c:strCache>
                <c:ptCount val="3"/>
                <c:pt idx="0">
                  <c:v>Hilos</c:v>
                </c:pt>
                <c:pt idx="1">
                  <c:v>NetEm</c:v>
                </c:pt>
                <c:pt idx="2">
                  <c:v>Zombies</c:v>
                </c:pt>
              </c:strCache>
            </c:strRef>
          </c:cat>
          <c:val>
            <c:numRef>
              <c:f>Hoja4!$B$3:$D$3</c:f>
              <c:numCache>
                <c:formatCode>0%</c:formatCode>
                <c:ptCount val="3"/>
                <c:pt idx="0">
                  <c:v>0.22</c:v>
                </c:pt>
                <c:pt idx="1">
                  <c:v>0.26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6909E-B101-4A5E-B9CA-04412D03D2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246772-6260-4D20-8F99-F65F0BE62BBA}">
      <dgm:prSet phldrT="[Texto]"/>
      <dgm:spPr/>
      <dgm:t>
        <a:bodyPr/>
        <a:lstStyle/>
        <a:p>
          <a:pPr algn="just"/>
          <a:r>
            <a:rPr lang="es-EC" dirty="0" smtClean="0"/>
            <a:t>Una infraestructura de TI </a:t>
          </a:r>
          <a:r>
            <a:rPr lang="es-EC" dirty="0" err="1" smtClean="0"/>
            <a:t>virtualizada</a:t>
          </a:r>
          <a:r>
            <a:rPr lang="es-EC" dirty="0" smtClean="0"/>
            <a:t> tiene una penalización denominada </a:t>
          </a:r>
          <a:r>
            <a:rPr lang="es-EC" dirty="0" err="1" smtClean="0"/>
            <a:t>overhead</a:t>
          </a:r>
          <a:r>
            <a:rPr lang="es-EC" dirty="0" smtClean="0"/>
            <a:t>, producida por la capa de virtualización.</a:t>
          </a:r>
          <a:endParaRPr lang="es-EC" dirty="0"/>
        </a:p>
      </dgm:t>
    </dgm:pt>
    <dgm:pt modelId="{FABFD91D-FE50-4800-BD14-90ED57779BE8}" type="parTrans" cxnId="{4A54701B-2466-407D-8E96-5A3E7F90AE7F}">
      <dgm:prSet/>
      <dgm:spPr/>
      <dgm:t>
        <a:bodyPr/>
        <a:lstStyle/>
        <a:p>
          <a:endParaRPr lang="es-EC"/>
        </a:p>
      </dgm:t>
    </dgm:pt>
    <dgm:pt modelId="{DA81D640-70F9-4F0B-8524-04B31308E6FD}" type="sibTrans" cxnId="{4A54701B-2466-407D-8E96-5A3E7F90AE7F}">
      <dgm:prSet/>
      <dgm:spPr/>
      <dgm:t>
        <a:bodyPr/>
        <a:lstStyle/>
        <a:p>
          <a:endParaRPr lang="es-EC"/>
        </a:p>
      </dgm:t>
    </dgm:pt>
    <dgm:pt modelId="{1409AC05-1F4F-4ECC-9E81-82DEB55ACB03}">
      <dgm:prSet phldrT="[Texto]"/>
      <dgm:spPr/>
      <dgm:t>
        <a:bodyPr/>
        <a:lstStyle/>
        <a:p>
          <a:r>
            <a:rPr lang="es-EC" dirty="0" smtClean="0"/>
            <a:t>Esto causa problemas en su desempeño. </a:t>
          </a:r>
        </a:p>
        <a:p>
          <a:endParaRPr lang="es-EC" dirty="0"/>
        </a:p>
      </dgm:t>
    </dgm:pt>
    <dgm:pt modelId="{57BC5D48-E9A6-4CBA-AFED-57C4099D20B4}" type="parTrans" cxnId="{C5586E15-4F20-4DF7-8ABA-1BB0DE2F30B6}">
      <dgm:prSet/>
      <dgm:spPr/>
      <dgm:t>
        <a:bodyPr/>
        <a:lstStyle/>
        <a:p>
          <a:endParaRPr lang="es-EC"/>
        </a:p>
      </dgm:t>
    </dgm:pt>
    <dgm:pt modelId="{CA496AEA-ADB9-4E13-91FE-2E5C3DA13EEA}" type="sibTrans" cxnId="{C5586E15-4F20-4DF7-8ABA-1BB0DE2F30B6}">
      <dgm:prSet/>
      <dgm:spPr/>
      <dgm:t>
        <a:bodyPr/>
        <a:lstStyle/>
        <a:p>
          <a:endParaRPr lang="es-EC"/>
        </a:p>
      </dgm:t>
    </dgm:pt>
    <dgm:pt modelId="{05D101C5-9783-4E99-BAE3-96FB55BCEDDC}">
      <dgm:prSet phldrT="[Texto]"/>
      <dgm:spPr/>
      <dgm:t>
        <a:bodyPr/>
        <a:lstStyle/>
        <a:p>
          <a:pPr algn="just"/>
          <a:r>
            <a:rPr lang="es-EC" dirty="0" smtClean="0"/>
            <a:t>Además, provoca la pérdida de información y la disminución del desempeño en la prestación de servicios; y, confiabilidad.</a:t>
          </a:r>
          <a:endParaRPr lang="es-EC" dirty="0"/>
        </a:p>
      </dgm:t>
    </dgm:pt>
    <dgm:pt modelId="{80B14462-5B95-4EBE-9450-4D6CB1061AB6}" type="parTrans" cxnId="{5670CC66-4549-4CFE-870A-0A4D388FBE96}">
      <dgm:prSet/>
      <dgm:spPr/>
      <dgm:t>
        <a:bodyPr/>
        <a:lstStyle/>
        <a:p>
          <a:endParaRPr lang="es-EC"/>
        </a:p>
      </dgm:t>
    </dgm:pt>
    <dgm:pt modelId="{AA9EDDEE-3B53-40BC-AF91-87EEB8205D3F}" type="sibTrans" cxnId="{5670CC66-4549-4CFE-870A-0A4D388FBE96}">
      <dgm:prSet/>
      <dgm:spPr/>
      <dgm:t>
        <a:bodyPr/>
        <a:lstStyle/>
        <a:p>
          <a:endParaRPr lang="es-EC"/>
        </a:p>
      </dgm:t>
    </dgm:pt>
    <dgm:pt modelId="{0F23292F-DA75-4A02-8EAE-7EB2E270C721}" type="pres">
      <dgm:prSet presAssocID="{AF46909E-B101-4A5E-B9CA-04412D03D2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8B00FD-2C49-4651-B418-99523C271B95}" type="pres">
      <dgm:prSet presAssocID="{DC246772-6260-4D20-8F99-F65F0BE62B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077133-3D13-46B9-8699-F3BD47230F13}" type="pres">
      <dgm:prSet presAssocID="{DA81D640-70F9-4F0B-8524-04B31308E6FD}" presName="spacer" presStyleCnt="0"/>
      <dgm:spPr/>
    </dgm:pt>
    <dgm:pt modelId="{854814CE-D3A0-4852-B416-E330E5BC7563}" type="pres">
      <dgm:prSet presAssocID="{1409AC05-1F4F-4ECC-9E81-82DEB55ACB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BB3E21-99B2-48C1-A2BE-894F8A477F0B}" type="pres">
      <dgm:prSet presAssocID="{CA496AEA-ADB9-4E13-91FE-2E5C3DA13EEA}" presName="spacer" presStyleCnt="0"/>
      <dgm:spPr/>
    </dgm:pt>
    <dgm:pt modelId="{ED79A45D-51BE-4F58-82AE-04A38FDE9A3A}" type="pres">
      <dgm:prSet presAssocID="{05D101C5-9783-4E99-BAE3-96FB55BCED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54701B-2466-407D-8E96-5A3E7F90AE7F}" srcId="{AF46909E-B101-4A5E-B9CA-04412D03D2E5}" destId="{DC246772-6260-4D20-8F99-F65F0BE62BBA}" srcOrd="0" destOrd="0" parTransId="{FABFD91D-FE50-4800-BD14-90ED57779BE8}" sibTransId="{DA81D640-70F9-4F0B-8524-04B31308E6FD}"/>
    <dgm:cxn modelId="{8A44151B-BCE3-4E6F-B2DE-D1F756AF39A9}" type="presOf" srcId="{1409AC05-1F4F-4ECC-9E81-82DEB55ACB03}" destId="{854814CE-D3A0-4852-B416-E330E5BC7563}" srcOrd="0" destOrd="0" presId="urn:microsoft.com/office/officeart/2005/8/layout/vList2"/>
    <dgm:cxn modelId="{B778A1F0-5CC6-41F1-BF9E-FE1C205955A3}" type="presOf" srcId="{AF46909E-B101-4A5E-B9CA-04412D03D2E5}" destId="{0F23292F-DA75-4A02-8EAE-7EB2E270C721}" srcOrd="0" destOrd="0" presId="urn:microsoft.com/office/officeart/2005/8/layout/vList2"/>
    <dgm:cxn modelId="{5670CC66-4549-4CFE-870A-0A4D388FBE96}" srcId="{AF46909E-B101-4A5E-B9CA-04412D03D2E5}" destId="{05D101C5-9783-4E99-BAE3-96FB55BCEDDC}" srcOrd="2" destOrd="0" parTransId="{80B14462-5B95-4EBE-9450-4D6CB1061AB6}" sibTransId="{AA9EDDEE-3B53-40BC-AF91-87EEB8205D3F}"/>
    <dgm:cxn modelId="{C5586E15-4F20-4DF7-8ABA-1BB0DE2F30B6}" srcId="{AF46909E-B101-4A5E-B9CA-04412D03D2E5}" destId="{1409AC05-1F4F-4ECC-9E81-82DEB55ACB03}" srcOrd="1" destOrd="0" parTransId="{57BC5D48-E9A6-4CBA-AFED-57C4099D20B4}" sibTransId="{CA496AEA-ADB9-4E13-91FE-2E5C3DA13EEA}"/>
    <dgm:cxn modelId="{F282F6EA-78B4-4CB2-93A2-ED614587CB35}" type="presOf" srcId="{DC246772-6260-4D20-8F99-F65F0BE62BBA}" destId="{088B00FD-2C49-4651-B418-99523C271B95}" srcOrd="0" destOrd="0" presId="urn:microsoft.com/office/officeart/2005/8/layout/vList2"/>
    <dgm:cxn modelId="{1846F372-DD0F-4675-8924-670112CBA74B}" type="presOf" srcId="{05D101C5-9783-4E99-BAE3-96FB55BCEDDC}" destId="{ED79A45D-51BE-4F58-82AE-04A38FDE9A3A}" srcOrd="0" destOrd="0" presId="urn:microsoft.com/office/officeart/2005/8/layout/vList2"/>
    <dgm:cxn modelId="{E77B360B-5FC8-41BC-A09C-15FA4BA860A3}" type="presParOf" srcId="{0F23292F-DA75-4A02-8EAE-7EB2E270C721}" destId="{088B00FD-2C49-4651-B418-99523C271B95}" srcOrd="0" destOrd="0" presId="urn:microsoft.com/office/officeart/2005/8/layout/vList2"/>
    <dgm:cxn modelId="{5264987A-BCA5-485B-97FF-7641F33E31E1}" type="presParOf" srcId="{0F23292F-DA75-4A02-8EAE-7EB2E270C721}" destId="{51077133-3D13-46B9-8699-F3BD47230F13}" srcOrd="1" destOrd="0" presId="urn:microsoft.com/office/officeart/2005/8/layout/vList2"/>
    <dgm:cxn modelId="{84E4FD9E-69A9-406D-8D80-847E09DA5F9A}" type="presParOf" srcId="{0F23292F-DA75-4A02-8EAE-7EB2E270C721}" destId="{854814CE-D3A0-4852-B416-E330E5BC7563}" srcOrd="2" destOrd="0" presId="urn:microsoft.com/office/officeart/2005/8/layout/vList2"/>
    <dgm:cxn modelId="{4648EC2E-79F9-43EA-BB4D-15972AE662CA}" type="presParOf" srcId="{0F23292F-DA75-4A02-8EAE-7EB2E270C721}" destId="{77BB3E21-99B2-48C1-A2BE-894F8A477F0B}" srcOrd="3" destOrd="0" presId="urn:microsoft.com/office/officeart/2005/8/layout/vList2"/>
    <dgm:cxn modelId="{538D5DCB-5AFA-488F-B80B-133693B2B04E}" type="presParOf" srcId="{0F23292F-DA75-4A02-8EAE-7EB2E270C721}" destId="{ED79A45D-51BE-4F58-82AE-04A38FDE9A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B0DB0-6236-49A8-AC73-3693876C7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DC86CA-A90C-423F-8459-5667EB228726}">
      <dgm:prSet phldrT="[Texto]"/>
      <dgm:spPr/>
      <dgm:t>
        <a:bodyPr/>
        <a:lstStyle/>
        <a:p>
          <a:pPr algn="just"/>
          <a:r>
            <a:rPr lang="es-EC" dirty="0" smtClean="0"/>
            <a:t>Implementar una propuesta que permita incrementar el desempeño en una infraestructura </a:t>
          </a:r>
          <a:r>
            <a:rPr lang="es-EC" dirty="0" err="1" smtClean="0"/>
            <a:t>virtualizada</a:t>
          </a:r>
          <a:r>
            <a:rPr lang="es-EC" dirty="0" smtClean="0"/>
            <a:t>,  mediante la evaluación sistémica y la implementación de mecanismos técnicos de gestión</a:t>
          </a:r>
          <a:endParaRPr lang="es-EC" dirty="0"/>
        </a:p>
      </dgm:t>
    </dgm:pt>
    <dgm:pt modelId="{9A85532E-0638-4C0F-9775-D93F31F8C104}" type="parTrans" cxnId="{FD4E404A-62AE-47E6-8316-26913AEDA398}">
      <dgm:prSet/>
      <dgm:spPr/>
      <dgm:t>
        <a:bodyPr/>
        <a:lstStyle/>
        <a:p>
          <a:endParaRPr lang="es-EC"/>
        </a:p>
      </dgm:t>
    </dgm:pt>
    <dgm:pt modelId="{C3050D8E-36CF-4EB0-A70D-D72A6B9BB745}" type="sibTrans" cxnId="{FD4E404A-62AE-47E6-8316-26913AEDA398}">
      <dgm:prSet/>
      <dgm:spPr/>
      <dgm:t>
        <a:bodyPr/>
        <a:lstStyle/>
        <a:p>
          <a:endParaRPr lang="es-EC"/>
        </a:p>
      </dgm:t>
    </dgm:pt>
    <dgm:pt modelId="{4087BF0C-E846-4CDD-8625-9E462EEC1337}" type="pres">
      <dgm:prSet presAssocID="{DE6B0DB0-6236-49A8-AC73-3693876C7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28CF09-093E-4592-8536-D5B17EE7F6AE}" type="pres">
      <dgm:prSet presAssocID="{A6DC86CA-A90C-423F-8459-5667EB2287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3E4D78-F9E7-47B0-89C5-324AE04E0EA9}" type="presOf" srcId="{A6DC86CA-A90C-423F-8459-5667EB228726}" destId="{5128CF09-093E-4592-8536-D5B17EE7F6AE}" srcOrd="0" destOrd="0" presId="urn:microsoft.com/office/officeart/2005/8/layout/vList2"/>
    <dgm:cxn modelId="{FD4E404A-62AE-47E6-8316-26913AEDA398}" srcId="{DE6B0DB0-6236-49A8-AC73-3693876C7355}" destId="{A6DC86CA-A90C-423F-8459-5667EB228726}" srcOrd="0" destOrd="0" parTransId="{9A85532E-0638-4C0F-9775-D93F31F8C104}" sibTransId="{C3050D8E-36CF-4EB0-A70D-D72A6B9BB745}"/>
    <dgm:cxn modelId="{092A97C6-78EE-4B13-A5A4-0819AECD3E78}" type="presOf" srcId="{DE6B0DB0-6236-49A8-AC73-3693876C7355}" destId="{4087BF0C-E846-4CDD-8625-9E462EEC1337}" srcOrd="0" destOrd="0" presId="urn:microsoft.com/office/officeart/2005/8/layout/vList2"/>
    <dgm:cxn modelId="{F430A423-18BF-427A-B723-6BD777627D99}" type="presParOf" srcId="{4087BF0C-E846-4CDD-8625-9E462EEC1337}" destId="{5128CF09-093E-4592-8536-D5B17EE7F6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00FD-2C49-4651-B418-99523C271B95}">
      <dsp:nvSpPr>
        <dsp:cNvPr id="0" name=""/>
        <dsp:cNvSpPr/>
      </dsp:nvSpPr>
      <dsp:spPr>
        <a:xfrm>
          <a:off x="0" y="73374"/>
          <a:ext cx="7920880" cy="125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Una infraestructura de TI </a:t>
          </a:r>
          <a:r>
            <a:rPr lang="es-EC" sz="2500" kern="1200" dirty="0" err="1" smtClean="0"/>
            <a:t>virtualizada</a:t>
          </a:r>
          <a:r>
            <a:rPr lang="es-EC" sz="2500" kern="1200" dirty="0" smtClean="0"/>
            <a:t> tiene una penalización denominada </a:t>
          </a:r>
          <a:r>
            <a:rPr lang="es-EC" sz="2500" kern="1200" dirty="0" err="1" smtClean="0"/>
            <a:t>overhead</a:t>
          </a:r>
          <a:r>
            <a:rPr lang="es-EC" sz="2500" kern="1200" dirty="0" smtClean="0"/>
            <a:t>, producida por la capa de virtualización.</a:t>
          </a:r>
          <a:endParaRPr lang="es-EC" sz="2500" kern="1200" dirty="0"/>
        </a:p>
      </dsp:txBody>
      <dsp:txXfrm>
        <a:off x="61398" y="134772"/>
        <a:ext cx="7798084" cy="1134954"/>
      </dsp:txXfrm>
    </dsp:sp>
    <dsp:sp modelId="{854814CE-D3A0-4852-B416-E330E5BC7563}">
      <dsp:nvSpPr>
        <dsp:cNvPr id="0" name=""/>
        <dsp:cNvSpPr/>
      </dsp:nvSpPr>
      <dsp:spPr>
        <a:xfrm>
          <a:off x="0" y="1403125"/>
          <a:ext cx="7920880" cy="125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Esto causa problemas en su desempeño.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</dsp:txBody>
      <dsp:txXfrm>
        <a:off x="61398" y="1464523"/>
        <a:ext cx="7798084" cy="1134954"/>
      </dsp:txXfrm>
    </dsp:sp>
    <dsp:sp modelId="{ED79A45D-51BE-4F58-82AE-04A38FDE9A3A}">
      <dsp:nvSpPr>
        <dsp:cNvPr id="0" name=""/>
        <dsp:cNvSpPr/>
      </dsp:nvSpPr>
      <dsp:spPr>
        <a:xfrm>
          <a:off x="0" y="2732875"/>
          <a:ext cx="7920880" cy="125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Además, provoca la pérdida de información y la disminución del desempeño en la prestación de servicios; y, confiabilidad.</a:t>
          </a:r>
          <a:endParaRPr lang="es-EC" sz="2500" kern="1200" dirty="0"/>
        </a:p>
      </dsp:txBody>
      <dsp:txXfrm>
        <a:off x="61398" y="2794273"/>
        <a:ext cx="7798084" cy="1134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CF09-093E-4592-8536-D5B17EE7F6AE}">
      <dsp:nvSpPr>
        <dsp:cNvPr id="0" name=""/>
        <dsp:cNvSpPr/>
      </dsp:nvSpPr>
      <dsp:spPr>
        <a:xfrm>
          <a:off x="0" y="252429"/>
          <a:ext cx="7632848" cy="3559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kern="1200" dirty="0" smtClean="0"/>
            <a:t>Implementar una propuesta que permita incrementar el desempeño en una infraestructura </a:t>
          </a:r>
          <a:r>
            <a:rPr lang="es-EC" sz="3900" kern="1200" dirty="0" err="1" smtClean="0"/>
            <a:t>virtualizada</a:t>
          </a:r>
          <a:r>
            <a:rPr lang="es-EC" sz="3900" kern="1200" dirty="0" smtClean="0"/>
            <a:t>,  mediante la evaluación sistémica y la implementación de mecanismos técnicos de gestión</a:t>
          </a:r>
          <a:endParaRPr lang="es-EC" sz="3900" kern="1200" dirty="0"/>
        </a:p>
      </dsp:txBody>
      <dsp:txXfrm>
        <a:off x="173743" y="426172"/>
        <a:ext cx="7285362" cy="321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0.7891</cdr:x>
      <cdr:y>0.29787</cdr:y>
    </cdr:from>
    <cdr:to>
      <cdr:x>1</cdr:x>
      <cdr:y>0.58967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205288" y="933450"/>
          <a:ext cx="11239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900" dirty="0"/>
            <a:t>           </a:t>
          </a:r>
          <a:r>
            <a:rPr lang="es-EC" sz="1200" dirty="0"/>
            <a:t>Sin Procesos </a:t>
          </a:r>
        </a:p>
        <a:p xmlns:a="http://schemas.openxmlformats.org/drawingml/2006/main">
          <a:r>
            <a:rPr lang="es-EC" sz="1200" dirty="0"/>
            <a:t>           Zombis</a:t>
          </a:r>
        </a:p>
        <a:p xmlns:a="http://schemas.openxmlformats.org/drawingml/2006/main">
          <a:endParaRPr lang="es-EC" sz="900" dirty="0"/>
        </a:p>
        <a:p xmlns:a="http://schemas.openxmlformats.org/drawingml/2006/main">
          <a:r>
            <a:rPr lang="es-EC" sz="900" dirty="0"/>
            <a:t>            </a:t>
          </a:r>
          <a:r>
            <a:rPr lang="es-EC" sz="1200" dirty="0"/>
            <a:t>Con Procesos</a:t>
          </a:r>
        </a:p>
        <a:p xmlns:a="http://schemas.openxmlformats.org/drawingml/2006/main">
          <a:r>
            <a:rPr lang="es-EC" sz="1200" dirty="0"/>
            <a:t>            Zombis</a:t>
          </a:r>
        </a:p>
      </cdr:txBody>
    </cdr:sp>
  </cdr:relSizeAnchor>
  <cdr:relSizeAnchor xmlns:cdr="http://schemas.openxmlformats.org/drawingml/2006/chartDrawing">
    <cdr:from>
      <cdr:x>0.79381</cdr:x>
      <cdr:y>0.33962</cdr:y>
    </cdr:from>
    <cdr:to>
      <cdr:x>0.84385</cdr:x>
      <cdr:y>0.33962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5544616" y="1296144"/>
          <a:ext cx="34951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EB91A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0.79381</cdr:x>
      <cdr:y>0.45283</cdr:y>
    </cdr:from>
    <cdr:to>
      <cdr:x>0.84386</cdr:x>
      <cdr:y>0.45283</cdr:y>
    </cdr:to>
    <cdr:cxnSp macro="">
      <cdr:nvCxnSpPr>
        <cdr:cNvPr id="5" name="1 Conector recto"/>
        <cdr:cNvCxnSpPr/>
      </cdr:nvCxnSpPr>
      <cdr:spPr>
        <a:xfrm xmlns:a="http://schemas.openxmlformats.org/drawingml/2006/main">
          <a:off x="5544616" y="1728192"/>
          <a:ext cx="34958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82C4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0.20547</cdr:x>
      <cdr:y>0.15094</cdr:y>
    </cdr:from>
    <cdr:to>
      <cdr:x>0.33505</cdr:x>
      <cdr:y>0.47738</cdr:y>
    </cdr:to>
    <cdr:cxnSp macro="">
      <cdr:nvCxnSpPr>
        <cdr:cNvPr id="6" name="5 Conector recto de flecha"/>
        <cdr:cNvCxnSpPr/>
      </cdr:nvCxnSpPr>
      <cdr:spPr>
        <a:xfrm xmlns:a="http://schemas.openxmlformats.org/drawingml/2006/main">
          <a:off x="1435193" y="576064"/>
          <a:ext cx="905067" cy="124583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0.1134</cdr:x>
      <cdr:y>0.07547</cdr:y>
    </cdr:from>
    <cdr:to>
      <cdr:x>0.22471</cdr:x>
      <cdr:y>0.17225</cdr:y>
    </cdr:to>
    <cdr:sp macro="" textlink="">
      <cdr:nvSpPr>
        <cdr:cNvPr id="8" name="10 CuadroTexto"/>
        <cdr:cNvSpPr txBox="1"/>
      </cdr:nvSpPr>
      <cdr:spPr>
        <a:xfrm xmlns:a="http://schemas.openxmlformats.org/drawingml/2006/main">
          <a:off x="792088" y="288032"/>
          <a:ext cx="77745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b="1" dirty="0" smtClean="0"/>
            <a:t>47.3%</a:t>
          </a:r>
          <a:endParaRPr lang="es-EC" b="1" dirty="0"/>
        </a:p>
      </cdr:txBody>
    </cdr:sp>
  </cdr:relSizeAnchor>
  <cdr:relSizeAnchor xmlns:cdr="http://schemas.openxmlformats.org/drawingml/2006/chartDrawing">
    <cdr:from>
      <cdr:x>0.69683</cdr:x>
      <cdr:y>0.10439</cdr:y>
    </cdr:from>
    <cdr:to>
      <cdr:x>0.83085</cdr:x>
      <cdr:y>0.16981</cdr:y>
    </cdr:to>
    <cdr:cxnSp macro="">
      <cdr:nvCxnSpPr>
        <cdr:cNvPr id="13" name="12 Conector recto de flecha"/>
        <cdr:cNvCxnSpPr/>
      </cdr:nvCxnSpPr>
      <cdr:spPr>
        <a:xfrm xmlns:a="http://schemas.openxmlformats.org/drawingml/2006/main" flipH="1">
          <a:off x="4867226" y="398386"/>
          <a:ext cx="936104" cy="24968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0.75729</cdr:x>
      <cdr:y>0.35417</cdr:y>
    </cdr:from>
    <cdr:to>
      <cdr:x>1</cdr:x>
      <cdr:y>0.6875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462339" y="971550"/>
          <a:ext cx="110966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100" dirty="0"/>
            <a:t>        </a:t>
          </a:r>
          <a:r>
            <a:rPr lang="es-EC" sz="1100" dirty="0" smtClean="0"/>
            <a:t>   </a:t>
          </a:r>
          <a:r>
            <a:rPr lang="es-EC" sz="1200" dirty="0" smtClean="0"/>
            <a:t>Sin </a:t>
          </a:r>
          <a:r>
            <a:rPr lang="es-EC" sz="1200" dirty="0"/>
            <a:t>Proceso</a:t>
          </a:r>
          <a:r>
            <a:rPr lang="es-EC" sz="1200" baseline="0" dirty="0"/>
            <a:t> </a:t>
          </a:r>
        </a:p>
        <a:p xmlns:a="http://schemas.openxmlformats.org/drawingml/2006/main">
          <a:r>
            <a:rPr lang="es-EC" sz="1200" baseline="0" dirty="0"/>
            <a:t>          </a:t>
          </a:r>
          <a:r>
            <a:rPr lang="es-EC" sz="1200" baseline="0" dirty="0" smtClean="0"/>
            <a:t>Zombis</a:t>
          </a:r>
          <a:endParaRPr lang="es-EC" sz="1200" baseline="0" dirty="0"/>
        </a:p>
        <a:p xmlns:a="http://schemas.openxmlformats.org/drawingml/2006/main">
          <a:endParaRPr lang="es-EC" sz="900" baseline="0" dirty="0"/>
        </a:p>
        <a:p xmlns:a="http://schemas.openxmlformats.org/drawingml/2006/main">
          <a:r>
            <a:rPr lang="es-EC" sz="1200" baseline="0" dirty="0"/>
            <a:t>          </a:t>
          </a:r>
          <a:r>
            <a:rPr lang="es-EC" sz="1200" baseline="0" dirty="0" smtClean="0"/>
            <a:t> Con </a:t>
          </a:r>
          <a:r>
            <a:rPr lang="es-EC" sz="1200" baseline="0" dirty="0"/>
            <a:t>Procesos</a:t>
          </a:r>
        </a:p>
        <a:p xmlns:a="http://schemas.openxmlformats.org/drawingml/2006/main">
          <a:r>
            <a:rPr lang="es-EC" sz="1200" baseline="0" dirty="0"/>
            <a:t>          </a:t>
          </a:r>
          <a:r>
            <a:rPr lang="es-EC" sz="1200" baseline="0" dirty="0" smtClean="0"/>
            <a:t> Zombis</a:t>
          </a:r>
          <a:endParaRPr lang="es-EC" sz="1200" dirty="0"/>
        </a:p>
      </cdr:txBody>
    </cdr:sp>
  </cdr:relSizeAnchor>
  <cdr:relSizeAnchor xmlns:cdr="http://schemas.openxmlformats.org/drawingml/2006/chartDrawing">
    <cdr:from>
      <cdr:x>0.75532</cdr:x>
      <cdr:y>0.4</cdr:y>
    </cdr:from>
    <cdr:to>
      <cdr:x>0.81782</cdr:x>
      <cdr:y>0.4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5112568" y="1728192"/>
          <a:ext cx="42304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0.75532</cdr:x>
      <cdr:y>0.5</cdr:y>
    </cdr:from>
    <cdr:to>
      <cdr:x>0.81782</cdr:x>
      <cdr:y>0.5</cdr:y>
    </cdr:to>
    <cdr:cxnSp macro="">
      <cdr:nvCxnSpPr>
        <cdr:cNvPr id="5" name="1 Conector recto"/>
        <cdr:cNvCxnSpPr/>
      </cdr:nvCxnSpPr>
      <cdr:spPr>
        <a:xfrm xmlns:a="http://schemas.openxmlformats.org/drawingml/2006/main">
          <a:off x="5112568" y="2160240"/>
          <a:ext cx="42304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0.19149</cdr:x>
      <cdr:y>0.2</cdr:y>
    </cdr:from>
    <cdr:to>
      <cdr:x>0.28216</cdr:x>
      <cdr:y>0.28548</cdr:y>
    </cdr:to>
    <cdr:sp macro="" textlink="">
      <cdr:nvSpPr>
        <cdr:cNvPr id="6" name="6 CuadroTexto"/>
        <cdr:cNvSpPr txBox="1"/>
      </cdr:nvSpPr>
      <cdr:spPr>
        <a:xfrm xmlns:a="http://schemas.openxmlformats.org/drawingml/2006/main">
          <a:off x="1296144" y="864096"/>
          <a:ext cx="6137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b="1" dirty="0" smtClean="0"/>
            <a:t>24%</a:t>
          </a:r>
          <a:endParaRPr lang="es-EC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F6837F-EAB1-498C-9893-C559DA0163A2}" type="datetimeFigureOut">
              <a:rPr lang="es-EC" smtClean="0"/>
              <a:t>22/05/2015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829F87-627B-44A4-AC46-D8B1C02409C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424936" cy="2664297"/>
          </a:xfrm>
        </p:spPr>
        <p:txBody>
          <a:bodyPr>
            <a:normAutofit fontScale="40000" lnSpcReduction="20000"/>
          </a:bodyPr>
          <a:lstStyle/>
          <a:p>
            <a:pPr algn="ctr"/>
            <a:endParaRPr lang="es-EC" sz="2400" b="1" dirty="0" smtClean="0"/>
          </a:p>
          <a:p>
            <a:pPr algn="ctr"/>
            <a:endParaRPr lang="es-EC" b="1" dirty="0"/>
          </a:p>
          <a:p>
            <a:pPr algn="ctr"/>
            <a:r>
              <a:rPr lang="es-ES" b="1" dirty="0"/>
              <a:t> </a:t>
            </a:r>
            <a:endParaRPr lang="es-EC" dirty="0"/>
          </a:p>
          <a:p>
            <a:pPr algn="ctr"/>
            <a:r>
              <a:rPr lang="es-ES" sz="4800" b="1" dirty="0" smtClean="0"/>
              <a:t>DEFENSA  DEL PROYECTO DE TESIS PREVIO </a:t>
            </a:r>
            <a:r>
              <a:rPr lang="es-ES" sz="4800" b="1" dirty="0"/>
              <a:t>A LA OBTENCIÓN DEL TÍTULO DE </a:t>
            </a:r>
            <a:endParaRPr lang="es-EC" sz="4800" dirty="0"/>
          </a:p>
          <a:p>
            <a:pPr algn="ctr"/>
            <a:r>
              <a:rPr lang="es-ES" sz="4800" b="1" dirty="0"/>
              <a:t>MAGISTER EN REDES DE LA INFORMACIÓN Y CONECTIVIDAD</a:t>
            </a:r>
            <a:endParaRPr lang="es-EC" sz="4800" dirty="0"/>
          </a:p>
          <a:p>
            <a:pPr algn="ctr"/>
            <a:endParaRPr lang="es-EC" sz="4800" b="1" dirty="0" smtClean="0"/>
          </a:p>
          <a:p>
            <a:pPr algn="ctr"/>
            <a:endParaRPr lang="es-EC" sz="4800" b="1" dirty="0"/>
          </a:p>
          <a:p>
            <a:pPr algn="ctr"/>
            <a:r>
              <a:rPr lang="es-EC" sz="4800" b="1" dirty="0" smtClean="0"/>
              <a:t>¨PROPUESTA </a:t>
            </a:r>
            <a:r>
              <a:rPr lang="es-EC" sz="4800" b="1" dirty="0"/>
              <a:t>PARA INCREMENTAR EL DESEMPEÑO EN UNA INFRAESTRUCTURA  </a:t>
            </a:r>
            <a:r>
              <a:rPr lang="es-EC" sz="4800" b="1" dirty="0" smtClean="0"/>
              <a:t>VIRTUALIZADA¨</a:t>
            </a:r>
          </a:p>
          <a:p>
            <a:pPr algn="ctr"/>
            <a:endParaRPr lang="es-EC" b="1" dirty="0" smtClean="0"/>
          </a:p>
          <a:p>
            <a:pPr algn="ctr"/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2496" y="5013176"/>
            <a:ext cx="4275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Autor:  Ing. Maritza Núñez Solís</a:t>
            </a:r>
          </a:p>
          <a:p>
            <a:r>
              <a:rPr lang="es-EC" sz="2400" b="1" dirty="0"/>
              <a:t>	</a:t>
            </a:r>
            <a:r>
              <a:rPr lang="es-EC" sz="2400" b="1" dirty="0" smtClean="0"/>
              <a:t>   	</a:t>
            </a:r>
            <a:endParaRPr lang="es-EC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64088" y="6227575"/>
            <a:ext cx="306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2060"/>
                </a:solidFill>
              </a:rPr>
              <a:t>Tutor: Ing. Walter Fuertes, PhD</a:t>
            </a:r>
            <a:endParaRPr lang="es-EC" b="1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0" y="476672"/>
            <a:ext cx="783369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5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95" y="1556792"/>
            <a:ext cx="5377665" cy="40324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685971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Sobrecarga del CPU al momento de arrancar cada una de la </a:t>
            </a:r>
            <a:r>
              <a:rPr lang="es-EC" b="1" dirty="0" err="1" smtClean="0"/>
              <a:t>MV´s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48256" y="448922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39%</a:t>
            </a:r>
            <a:endParaRPr lang="es-EC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424909" y="364502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50%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213307" y="2361654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Liberado de las </a:t>
            </a:r>
          </a:p>
          <a:p>
            <a:pPr algn="ctr"/>
            <a:r>
              <a:rPr lang="es-EC" dirty="0" smtClean="0"/>
              <a:t>aplicaciones y</a:t>
            </a:r>
          </a:p>
          <a:p>
            <a:pPr algn="ctr"/>
            <a:r>
              <a:rPr lang="es-EC" dirty="0" smtClean="0"/>
              <a:t>procesos</a:t>
            </a:r>
            <a:endParaRPr lang="es-EC" dirty="0"/>
          </a:p>
        </p:txBody>
      </p:sp>
      <p:sp>
        <p:nvSpPr>
          <p:cNvPr id="8" name="7 Flecha curvada hacia abajo"/>
          <p:cNvSpPr/>
          <p:nvPr/>
        </p:nvSpPr>
        <p:spPr>
          <a:xfrm rot="2476500">
            <a:off x="7135201" y="1616881"/>
            <a:ext cx="983602" cy="3889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7490"/>
              </p:ext>
            </p:extLst>
          </p:nvPr>
        </p:nvGraphicFramePr>
        <p:xfrm>
          <a:off x="1475656" y="1772816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25639" y="5488913"/>
            <a:ext cx="582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Variación del consumo del CPU al arrancar las MV.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933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0718"/>
            <a:ext cx="5713941" cy="42845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8537" y="580230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Porcentaje de consumo de </a:t>
            </a:r>
            <a:r>
              <a:rPr lang="es-ES" b="1" dirty="0" smtClean="0"/>
              <a:t>memoria </a:t>
            </a:r>
            <a:r>
              <a:rPr lang="es-ES" b="1" dirty="0"/>
              <a:t>RAM al arrancar las </a:t>
            </a:r>
            <a:r>
              <a:rPr lang="es-ES" b="1" dirty="0" smtClean="0"/>
              <a:t>MV</a:t>
            </a:r>
            <a:endParaRPr lang="es-EC" b="1" dirty="0"/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352254" y="181818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3%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6681718" y="288429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2.8 %</a:t>
            </a:r>
            <a:endParaRPr lang="es-EC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843808" y="3068960"/>
            <a:ext cx="3744416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32000"/>
              </p:ext>
            </p:extLst>
          </p:nvPr>
        </p:nvGraphicFramePr>
        <p:xfrm>
          <a:off x="971600" y="908720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63159" y="5301208"/>
            <a:ext cx="591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Variación de consumo de memoria RAM al arrancar las MV.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9066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 propósito de este experimento fue medir el rendimiento del host anfitrión en el instante en que la red virtualizada se encuentra en producción</a:t>
            </a:r>
            <a:r>
              <a:rPr lang="es-E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lang="es-E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E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 realizaron pruebas de estrés hacia el servidor WEB con las herramientas Ab y </a:t>
            </a:r>
            <a:r>
              <a:rPr lang="es-E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Siege</a:t>
            </a:r>
            <a:r>
              <a:rPr lang="es-E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lang="es-E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E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Descargas de archivos del servidor FTP</a:t>
            </a:r>
          </a:p>
          <a:p>
            <a:pPr algn="just"/>
            <a:endParaRPr lang="es-E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es-E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Todas las pruebas se las realizaron por 4 minutos en idénticas condiciones.</a:t>
            </a:r>
            <a:endParaRPr lang="es-EC" dirty="0">
              <a:latin typeface="Calibri"/>
              <a:ea typeface="Times New Roman"/>
              <a:cs typeface="Times New Roman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07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33426"/>
            <a:ext cx="5569545" cy="41989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27442" y="5952672"/>
            <a:ext cx="345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Porcentaje de sobrecarga del CPU 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726639" y="45827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47%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067944" y="18044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85%</a:t>
            </a:r>
            <a:endParaRPr lang="es-EC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68144" y="486916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43%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3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518798"/>
              </p:ext>
            </p:extLst>
          </p:nvPr>
        </p:nvGraphicFramePr>
        <p:xfrm>
          <a:off x="1683882" y="1619508"/>
          <a:ext cx="64807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15815" y="5949280"/>
            <a:ext cx="40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Variación de sobrecarga del CPU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05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5257"/>
            <a:ext cx="5832648" cy="43720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669890" y="179315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98%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670676" y="6021288"/>
            <a:ext cx="432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 Memoria RAM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770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PRUEBAS LINEA BASE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691903"/>
              </p:ext>
            </p:extLst>
          </p:nvPr>
        </p:nvGraphicFramePr>
        <p:xfrm>
          <a:off x="1907704" y="1484784"/>
          <a:ext cx="5904656" cy="364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83768" y="4941168"/>
            <a:ext cx="426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Variación de sobrecarga de Memoria RAM</a:t>
            </a:r>
            <a:endParaRPr lang="es-EC" b="1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44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PROPUESTA DE MEJORAMIENTO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460201" y="5693186"/>
            <a:ext cx="244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b="1" dirty="0" smtClean="0"/>
              <a:t>Esquema de solución</a:t>
            </a:r>
            <a:endParaRPr lang="es-EC" sz="20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96591"/>
              </p:ext>
            </p:extLst>
          </p:nvPr>
        </p:nvGraphicFramePr>
        <p:xfrm>
          <a:off x="1475656" y="1700805"/>
          <a:ext cx="6624736" cy="37444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14509"/>
                <a:gridCol w="3310227"/>
              </a:tblGrid>
              <a:tr h="614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50" dirty="0">
                          <a:effectLst/>
                        </a:rPr>
                        <a:t>PROBLEMA</a:t>
                      </a:r>
                      <a:endParaRPr lang="es-EC" sz="2000" b="1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50" dirty="0" smtClean="0">
                          <a:effectLst/>
                        </a:rPr>
                        <a:t>SOLUCIÓN</a:t>
                      </a:r>
                      <a:endParaRPr lang="es-EC" sz="2000" b="1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45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50" dirty="0">
                          <a:effectLst/>
                        </a:rPr>
                        <a:t>Procesos pesados</a:t>
                      </a:r>
                      <a:endParaRPr lang="es-EC" sz="18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s-EC" sz="1800" kern="50" dirty="0">
                          <a:effectLst/>
                        </a:rPr>
                        <a:t>Utilización de hilos</a:t>
                      </a:r>
                      <a:endParaRPr lang="es-EC" sz="18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483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Métricas de desempeño de red sobredimensionadas. 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50" dirty="0">
                          <a:effectLst/>
                        </a:rPr>
                        <a:t>Utilización de un emulador de red, para configurar parámetros.</a:t>
                      </a:r>
                      <a:endParaRPr lang="es-EC" sz="18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32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50" dirty="0">
                          <a:effectLst/>
                        </a:rPr>
                        <a:t>Programas </a:t>
                      </a:r>
                      <a:r>
                        <a:rPr lang="es-EC" sz="1800" kern="50" dirty="0" smtClean="0">
                          <a:effectLst/>
                        </a:rPr>
                        <a:t>zombis</a:t>
                      </a:r>
                      <a:endParaRPr lang="es-EC" sz="18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kern="50" dirty="0">
                          <a:effectLst/>
                        </a:rPr>
                        <a:t>Detección y Eliminación de programas </a:t>
                      </a:r>
                      <a:r>
                        <a:rPr lang="es-EC" sz="1800" kern="50" dirty="0" smtClean="0">
                          <a:effectLst/>
                        </a:rPr>
                        <a:t>zombis</a:t>
                      </a:r>
                      <a:endParaRPr lang="es-EC" sz="18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7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es-EC" b="1" dirty="0" smtClean="0"/>
              <a:t>AGENDA</a:t>
            </a:r>
            <a:endParaRPr lang="es-EC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304800" y="1556792"/>
            <a:ext cx="8686800" cy="5112568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Planteamiento del problema e hipótesis</a:t>
            </a:r>
          </a:p>
          <a:p>
            <a:pPr algn="just"/>
            <a:r>
              <a:rPr lang="es-EC" dirty="0" smtClean="0"/>
              <a:t>Objetivo general y específicos</a:t>
            </a:r>
          </a:p>
          <a:p>
            <a:pPr algn="just"/>
            <a:r>
              <a:rPr lang="es-EC" dirty="0" smtClean="0"/>
              <a:t>Diseño de la topología experimental</a:t>
            </a:r>
          </a:p>
          <a:p>
            <a:pPr algn="just"/>
            <a:r>
              <a:rPr lang="es-EC" dirty="0" smtClean="0"/>
              <a:t>Configuración de la topología experimental</a:t>
            </a:r>
          </a:p>
          <a:p>
            <a:pPr algn="just"/>
            <a:r>
              <a:rPr lang="es-EC" dirty="0" smtClean="0"/>
              <a:t>Pruebas línea base</a:t>
            </a:r>
          </a:p>
          <a:p>
            <a:pPr algn="just"/>
            <a:r>
              <a:rPr lang="es-EC" dirty="0" smtClean="0"/>
              <a:t>Propuesta de solución</a:t>
            </a:r>
          </a:p>
          <a:p>
            <a:pPr algn="just"/>
            <a:r>
              <a:rPr lang="es-EC" dirty="0" smtClean="0"/>
              <a:t>Evaluación de resultados</a:t>
            </a:r>
          </a:p>
          <a:p>
            <a:pPr algn="just"/>
            <a:r>
              <a:rPr lang="es-EC" dirty="0" smtClean="0"/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11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2166" y="10142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/>
              <a:t>DIAGRAMA DE PROPUESTA DE LA SOLUCIÓN</a:t>
            </a:r>
            <a:endParaRPr lang="es-EC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476866" y="6300028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Diagrama de Escenario</a:t>
            </a:r>
            <a:endParaRPr lang="es-EC" b="1" dirty="0"/>
          </a:p>
        </p:txBody>
      </p:sp>
      <p:pic>
        <p:nvPicPr>
          <p:cNvPr id="6" name="5 Imagen" descr="Descripción: algoritmo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/>
          <a:stretch>
            <a:fillRect/>
          </a:stretch>
        </p:blipFill>
        <p:spPr bwMode="auto">
          <a:xfrm>
            <a:off x="1907704" y="1445096"/>
            <a:ext cx="5600700" cy="4648200"/>
          </a:xfrm>
          <a:prstGeom prst="rect">
            <a:avLst/>
          </a:prstGeom>
          <a:noFill/>
          <a:ln w="28575" cmpd="sng" algn="ctr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7" name="42 Grupo"/>
          <p:cNvGrpSpPr/>
          <p:nvPr/>
        </p:nvGrpSpPr>
        <p:grpSpPr>
          <a:xfrm>
            <a:off x="4547916" y="1545412"/>
            <a:ext cx="2257425" cy="2747684"/>
            <a:chOff x="0" y="44411"/>
            <a:chExt cx="2257425" cy="2747684"/>
          </a:xfrm>
        </p:grpSpPr>
        <p:sp>
          <p:nvSpPr>
            <p:cNvPr id="8" name="2 Cuadro de texto"/>
            <p:cNvSpPr txBox="1">
              <a:spLocks/>
            </p:cNvSpPr>
            <p:nvPr/>
          </p:nvSpPr>
          <p:spPr>
            <a:xfrm>
              <a:off x="0" y="1007343"/>
              <a:ext cx="2238375" cy="5048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>
                  <a:effectLst/>
                  <a:latin typeface="Calibri"/>
                  <a:ea typeface="Times New Roman"/>
                  <a:cs typeface="Times New Roman"/>
                </a:rPr>
                <a:t>Configuración de parámetros de red</a:t>
              </a:r>
              <a:endParaRPr lang="es-EC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3 Cuadro de texto"/>
            <p:cNvSpPr txBox="1">
              <a:spLocks/>
            </p:cNvSpPr>
            <p:nvPr/>
          </p:nvSpPr>
          <p:spPr>
            <a:xfrm>
              <a:off x="19050" y="44411"/>
              <a:ext cx="2238375" cy="53165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>
                  <a:effectLst/>
                  <a:latin typeface="Calibri"/>
                  <a:ea typeface="Times New Roman"/>
                  <a:cs typeface="Times New Roman"/>
                </a:rPr>
                <a:t>Procesos vs Hilos</a:t>
              </a:r>
            </a:p>
          </p:txBody>
        </p:sp>
        <p:sp>
          <p:nvSpPr>
            <p:cNvPr id="10" name="5 Cuadro de texto"/>
            <p:cNvSpPr txBox="1">
              <a:spLocks/>
            </p:cNvSpPr>
            <p:nvPr/>
          </p:nvSpPr>
          <p:spPr>
            <a:xfrm>
              <a:off x="19050" y="2228850"/>
              <a:ext cx="2238375" cy="56324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200" dirty="0">
                  <a:effectLst/>
                  <a:latin typeface="Calibri"/>
                  <a:ea typeface="Times New Roman"/>
                  <a:cs typeface="Times New Roman"/>
                </a:rPr>
                <a:t>Eliminación de </a:t>
              </a:r>
              <a:r>
                <a:rPr lang="es-EC" sz="1200" dirty="0" err="1">
                  <a:effectLst/>
                  <a:latin typeface="Calibri"/>
                  <a:ea typeface="Times New Roman"/>
                  <a:cs typeface="Times New Roman"/>
                </a:rPr>
                <a:t>Zombies</a:t>
              </a:r>
              <a:endParaRPr lang="es-EC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1" name="4 Cuadro de texto"/>
          <p:cNvSpPr txBox="1">
            <a:spLocks noChangeArrowheads="1"/>
          </p:cNvSpPr>
          <p:nvPr/>
        </p:nvSpPr>
        <p:spPr bwMode="auto">
          <a:xfrm>
            <a:off x="4481289" y="2173988"/>
            <a:ext cx="2466975" cy="3189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s-EC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4 Cuadro de texto"/>
          <p:cNvSpPr txBox="1">
            <a:spLocks noChangeArrowheads="1"/>
          </p:cNvSpPr>
          <p:nvPr/>
        </p:nvSpPr>
        <p:spPr bwMode="auto">
          <a:xfrm>
            <a:off x="4481289" y="3071267"/>
            <a:ext cx="2466975" cy="5737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s-EC" sz="110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9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673" y="188640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EVALUACIÓN DE RESULTADOS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1340768"/>
            <a:ext cx="259228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/>
              <a:t>PROCESOS VS HILOS</a:t>
            </a:r>
            <a:endParaRPr lang="es-EC" sz="2000" b="1" dirty="0"/>
          </a:p>
        </p:txBody>
      </p:sp>
      <p:pic>
        <p:nvPicPr>
          <p:cNvPr id="5" name="4 Imagen" descr="Descripción: C:\Users\usuario\Documents\Maritza\Tesis en Desarrollo\30%\Datos\Hilos\rendimiento-hil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07" y="1916832"/>
            <a:ext cx="4204536" cy="341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5382867" y="4465542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78%</a:t>
            </a:r>
            <a:endParaRPr lang="es-EC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908973" y="2132798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95%</a:t>
            </a:r>
            <a:endParaRPr lang="es-EC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545166" y="5641897"/>
            <a:ext cx="447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Porcentaje de sobrecarga del CPU con hilos.</a:t>
            </a:r>
            <a:endParaRPr lang="es-EC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55576" y="5503397"/>
            <a:ext cx="348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Porcentaje de sobrecarga del CPU</a:t>
            </a:r>
          </a:p>
          <a:p>
            <a:pPr algn="ctr"/>
            <a:r>
              <a:rPr lang="es-EC" b="1" dirty="0" smtClean="0"/>
              <a:t>Línea Base </a:t>
            </a:r>
            <a:endParaRPr lang="es-EC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7" y="1922781"/>
            <a:ext cx="4235356" cy="341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334111" y="459864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43%</a:t>
            </a:r>
            <a:endParaRPr lang="es-EC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77927" y="213428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85%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7639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EVALUACIÓN DE RESULTADOS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7584" y="1628800"/>
            <a:ext cx="259228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/>
              <a:t>PROCESOS VS HILOS</a:t>
            </a:r>
            <a:endParaRPr lang="es-EC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8" y="2144546"/>
            <a:ext cx="4307327" cy="32286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46740" y="227687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98%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518973"/>
            <a:ext cx="3034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 </a:t>
            </a:r>
            <a:endParaRPr lang="es-ES" b="1" dirty="0" smtClean="0"/>
          </a:p>
          <a:p>
            <a:pPr algn="ctr"/>
            <a:r>
              <a:rPr lang="es-ES" b="1" dirty="0" smtClean="0"/>
              <a:t>Memoria </a:t>
            </a:r>
            <a:r>
              <a:rPr lang="es-ES" b="1" dirty="0"/>
              <a:t>RAM con hilos.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2472" y="5517232"/>
            <a:ext cx="441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 Memoria </a:t>
            </a:r>
            <a:r>
              <a:rPr lang="es-ES" b="1" dirty="0" smtClean="0"/>
              <a:t>RAM</a:t>
            </a:r>
          </a:p>
          <a:p>
            <a:pPr algn="ctr"/>
            <a:r>
              <a:rPr lang="es-ES" b="1" dirty="0" smtClean="0"/>
              <a:t>Línea Base</a:t>
            </a:r>
            <a:endParaRPr lang="es-EC" b="1" dirty="0"/>
          </a:p>
        </p:txBody>
      </p:sp>
      <p:pic>
        <p:nvPicPr>
          <p:cNvPr id="11" name="10 Imagen" descr="Descripción: C:\Users\usuario\Documents\Maritza\Tesis en Desarrollo\30%\Datos\Hilos\memoria-hilo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32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6396383" y="220486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25%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13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EVALUACIÓN DE RESULTADOS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1344055"/>
            <a:ext cx="518457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CONFIGURACIÓN DE PARÁMETROS DE RED</a:t>
            </a:r>
            <a:endParaRPr lang="es-EC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" y="2055649"/>
            <a:ext cx="4235356" cy="341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395106" y="473150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43%</a:t>
            </a:r>
            <a:endParaRPr lang="es-EC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38922" y="2267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85%</a:t>
            </a:r>
            <a:endParaRPr lang="es-EC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81410" y="5645026"/>
            <a:ext cx="348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Porcentaje de sobrecarga del CPU</a:t>
            </a:r>
          </a:p>
          <a:p>
            <a:pPr algn="ctr"/>
            <a:r>
              <a:rPr lang="es-EC" b="1" dirty="0" smtClean="0"/>
              <a:t>Línea Base 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32040" y="5658024"/>
            <a:ext cx="354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del CPU </a:t>
            </a:r>
            <a:endParaRPr lang="es-ES" b="1" dirty="0" smtClean="0"/>
          </a:p>
          <a:p>
            <a:pPr algn="ctr"/>
            <a:r>
              <a:rPr lang="es-ES" b="1" dirty="0" smtClean="0"/>
              <a:t>al </a:t>
            </a:r>
            <a:r>
              <a:rPr lang="es-ES" b="1" dirty="0"/>
              <a:t>utilizar un emulador de red</a:t>
            </a:r>
            <a:endParaRPr lang="es-EC" b="1" dirty="0"/>
          </a:p>
        </p:txBody>
      </p:sp>
      <p:pic>
        <p:nvPicPr>
          <p:cNvPr id="13" name="12 Imagen" descr="Descripción: C:\Users\usuario\Documents\Maritza\Tesis en Desarrollo\30%\Datos\Netem\rendimiento-nete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7" y="2106994"/>
            <a:ext cx="4185825" cy="341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5426735" y="4781364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67%</a:t>
            </a:r>
            <a:endParaRPr lang="es-EC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62839" y="294682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90%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8069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EVALUACIÓN DE RESULTADOS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7" y="2220819"/>
            <a:ext cx="4307327" cy="32286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74143" y="236483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98%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5598467"/>
            <a:ext cx="441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 Memoria </a:t>
            </a:r>
            <a:r>
              <a:rPr lang="es-ES" b="1" dirty="0" smtClean="0"/>
              <a:t>RAM</a:t>
            </a:r>
          </a:p>
          <a:p>
            <a:pPr algn="ctr"/>
            <a:r>
              <a:rPr lang="es-ES" b="1" dirty="0" smtClean="0"/>
              <a:t>Línea Base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716016" y="5607362"/>
            <a:ext cx="4405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Porcentaje de sobrecarga de Memoria </a:t>
            </a:r>
            <a:r>
              <a:rPr lang="es-ES" b="1" dirty="0" smtClean="0"/>
              <a:t>RAM</a:t>
            </a:r>
          </a:p>
          <a:p>
            <a:pPr algn="ctr"/>
            <a:r>
              <a:rPr lang="es-ES" b="1" dirty="0" smtClean="0"/>
              <a:t> </a:t>
            </a:r>
            <a:r>
              <a:rPr lang="es-ES" b="1" dirty="0"/>
              <a:t>al utilizar un emulador de red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1344055"/>
            <a:ext cx="518457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CONFIGURACIÓN DE PARÁMETROS DE RED</a:t>
            </a:r>
            <a:endParaRPr lang="es-EC" sz="2000" b="1" dirty="0"/>
          </a:p>
        </p:txBody>
      </p:sp>
      <p:pic>
        <p:nvPicPr>
          <p:cNvPr id="13" name="12 Imagen" descr="Descripción: C:\Users\usuario\Documents\Maritza\Tesis en Desarrollo\30%\Datos\Netem\memoria-nete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5828"/>
            <a:ext cx="4108722" cy="32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5945473" y="232922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29%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221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EVALUACIÓN DE RESULTADOS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4143747"/>
              </p:ext>
            </p:extLst>
          </p:nvPr>
        </p:nvGraphicFramePr>
        <p:xfrm>
          <a:off x="1115616" y="2060848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39552" y="1556792"/>
            <a:ext cx="518457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Detección y Eliminación de procesos zombis</a:t>
            </a:r>
            <a:endParaRPr lang="es-EC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43608" y="5951021"/>
            <a:ext cx="696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Comportamiento del CPU con procesos zombis y sin procesos zombis.</a:t>
            </a:r>
            <a:endParaRPr lang="es-EC" b="1" dirty="0"/>
          </a:p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78837" y="406778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40.2%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75502" y="208990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88.67%</a:t>
            </a:r>
            <a:endParaRPr lang="es-EC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32040" y="2348880"/>
            <a:ext cx="94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89.11%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109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EVALUACIÓN DE RESULTADOS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682939330"/>
              </p:ext>
            </p:extLst>
          </p:nvPr>
        </p:nvGraphicFramePr>
        <p:xfrm>
          <a:off x="1115616" y="2204864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1344055"/>
            <a:ext cx="518457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Detección y Eliminación de procesos zombis</a:t>
            </a:r>
            <a:endParaRPr lang="es-EC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6186983"/>
            <a:ext cx="805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Comportamiento de la memoria RAM con procesos zombis y sin procesos zombis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300192" y="242088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28.3%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94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EVALUACIÓN DE RESULTADOS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848310942"/>
              </p:ext>
            </p:extLst>
          </p:nvPr>
        </p:nvGraphicFramePr>
        <p:xfrm>
          <a:off x="467544" y="2492896"/>
          <a:ext cx="3779024" cy="203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23047847"/>
              </p:ext>
            </p:extLst>
          </p:nvPr>
        </p:nvGraphicFramePr>
        <p:xfrm>
          <a:off x="5076056" y="2420888"/>
          <a:ext cx="3541004" cy="219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1588730"/>
            <a:ext cx="518457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Comparación de las técnicas de gestión </a:t>
            </a:r>
            <a:endParaRPr lang="es-EC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09809" y="4869160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Rendimiento CPU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426777" y="4869160"/>
            <a:ext cx="285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Rendimiento memoria RAM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435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Conclusiones y Recomendaciones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2362051"/>
            <a:ext cx="8686800" cy="401927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Los </a:t>
            </a:r>
            <a:r>
              <a:rPr lang="es-ES" dirty="0"/>
              <a:t>ambientes </a:t>
            </a:r>
            <a:r>
              <a:rPr lang="es-ES" dirty="0" err="1"/>
              <a:t>virtualizados</a:t>
            </a:r>
            <a:r>
              <a:rPr lang="es-ES" dirty="0"/>
              <a:t> </a:t>
            </a:r>
            <a:r>
              <a:rPr lang="es-ES" dirty="0" smtClean="0"/>
              <a:t>SON </a:t>
            </a:r>
            <a:r>
              <a:rPr lang="es-ES" dirty="0"/>
              <a:t>una estrategia de compartición de hardware y </a:t>
            </a:r>
            <a:r>
              <a:rPr lang="es-ES" dirty="0" smtClean="0"/>
              <a:t>software.</a:t>
            </a:r>
          </a:p>
          <a:p>
            <a:pPr algn="just"/>
            <a:r>
              <a:rPr lang="es-ES" dirty="0" smtClean="0"/>
              <a:t>Se diseñó </a:t>
            </a:r>
            <a:r>
              <a:rPr lang="es-ES" dirty="0"/>
              <a:t>una topología experimental de red </a:t>
            </a:r>
            <a:r>
              <a:rPr lang="es-ES" dirty="0" smtClean="0"/>
              <a:t>híbrida.</a:t>
            </a:r>
          </a:p>
          <a:p>
            <a:pPr algn="just"/>
            <a:r>
              <a:rPr lang="es-ES" dirty="0"/>
              <a:t>C</a:t>
            </a:r>
            <a:r>
              <a:rPr lang="es-ES" dirty="0" smtClean="0"/>
              <a:t>ada </a:t>
            </a:r>
            <a:r>
              <a:rPr lang="es-ES" dirty="0"/>
              <a:t>una de las máquinas virtuales </a:t>
            </a:r>
            <a:r>
              <a:rPr lang="es-ES" dirty="0" smtClean="0"/>
              <a:t>fueron </a:t>
            </a:r>
            <a:r>
              <a:rPr lang="es-ES" dirty="0"/>
              <a:t>configuradas como volúmenes </a:t>
            </a:r>
            <a:r>
              <a:rPr lang="es-ES" dirty="0" smtClean="0"/>
              <a:t>lógicos.</a:t>
            </a:r>
          </a:p>
          <a:p>
            <a:pPr algn="just"/>
            <a:r>
              <a:rPr lang="es-ES" dirty="0" smtClean="0"/>
              <a:t>Se configuro un grupo de reglas tanto el </a:t>
            </a:r>
            <a:r>
              <a:rPr lang="es-ES" dirty="0" err="1" smtClean="0"/>
              <a:t>router</a:t>
            </a:r>
            <a:r>
              <a:rPr lang="es-ES" dirty="0" smtClean="0"/>
              <a:t> como en el Firewall.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00646" y="1556792"/>
            <a:ext cx="202713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Conclusiones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7370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Conclusiones y </a:t>
            </a:r>
            <a:r>
              <a:rPr lang="es-EC" b="1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7688" y="1899989"/>
            <a:ext cx="8686800" cy="4958011"/>
          </a:xfrm>
        </p:spPr>
        <p:txBody>
          <a:bodyPr>
            <a:normAutofit/>
          </a:bodyPr>
          <a:lstStyle/>
          <a:p>
            <a:pPr algn="just"/>
            <a:r>
              <a:rPr lang="es-ES" sz="2600" dirty="0"/>
              <a:t>La implementación de mecanismos técnicos de gestión de recursos computacionales, permitieron incrementar el rendimiento del ambiente de red </a:t>
            </a:r>
            <a:r>
              <a:rPr lang="es-ES" sz="2600" dirty="0" err="1" smtClean="0"/>
              <a:t>virtualizado</a:t>
            </a:r>
            <a:r>
              <a:rPr lang="es-ES" sz="2600" dirty="0" smtClean="0"/>
              <a:t>.</a:t>
            </a:r>
          </a:p>
          <a:p>
            <a:pPr algn="just"/>
            <a:r>
              <a:rPr lang="es-ES" sz="2600" dirty="0"/>
              <a:t>La utilización de hilos </a:t>
            </a:r>
            <a:r>
              <a:rPr lang="es-ES" sz="2600" dirty="0" smtClean="0"/>
              <a:t>permitió incrementar considerablemente el rendimiento del procesador y la memoria.</a:t>
            </a:r>
          </a:p>
          <a:p>
            <a:pPr algn="just"/>
            <a:r>
              <a:rPr lang="es-ES" sz="2600" dirty="0" smtClean="0"/>
              <a:t>La </a:t>
            </a:r>
            <a:r>
              <a:rPr lang="es-ES" sz="2600" dirty="0"/>
              <a:t>utilización de un emulador de red como </a:t>
            </a:r>
            <a:r>
              <a:rPr lang="es-ES" sz="2600" dirty="0" err="1"/>
              <a:t>NetEm</a:t>
            </a:r>
            <a:r>
              <a:rPr lang="es-ES" sz="2600" dirty="0"/>
              <a:t> para configurar parámetros de red, permitió controlar el desperdicio de recursos de </a:t>
            </a:r>
            <a:r>
              <a:rPr lang="es-ES" sz="2600" dirty="0" smtClean="0"/>
              <a:t>red.</a:t>
            </a:r>
          </a:p>
          <a:p>
            <a:pPr algn="just"/>
            <a:r>
              <a:rPr lang="es-ES" sz="2600" dirty="0"/>
              <a:t>Con la eliminación de los procesos zombis, se observó de igual forma un incremento en el rendimiento del procesador y la memoria.</a:t>
            </a:r>
            <a:endParaRPr lang="es-EC" sz="2600" dirty="0"/>
          </a:p>
          <a:p>
            <a:pPr algn="just"/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00646" y="1516722"/>
            <a:ext cx="202713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Conclusiones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6927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Planteamiento del Problema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7240873"/>
              </p:ext>
            </p:extLst>
          </p:nvPr>
        </p:nvGraphicFramePr>
        <p:xfrm>
          <a:off x="467544" y="155679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6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/>
              <a:t>Conclusiones y 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2071389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3000" dirty="0"/>
              <a:t>Varios investigadores han  propuesto algunas técnicas para mejorar el rendimiento de un entorno de red </a:t>
            </a:r>
            <a:r>
              <a:rPr lang="es-ES" sz="3000" dirty="0" err="1"/>
              <a:t>virtualizado</a:t>
            </a:r>
            <a:r>
              <a:rPr lang="es-ES" sz="3000" dirty="0"/>
              <a:t>. Sin embargo, no existe una solución unificada como un </a:t>
            </a:r>
            <a:r>
              <a:rPr lang="es-ES" sz="3000" dirty="0" err="1"/>
              <a:t>segmentador</a:t>
            </a:r>
            <a:r>
              <a:rPr lang="es-ES" sz="3000" dirty="0"/>
              <a:t> que ofrezca varias soluciones de optimización de forma dinámica. </a:t>
            </a:r>
            <a:endParaRPr lang="es-ES" sz="3000" dirty="0" smtClean="0"/>
          </a:p>
          <a:p>
            <a:pPr marL="0" indent="0" algn="just">
              <a:buNone/>
            </a:pPr>
            <a:endParaRPr lang="es-ES" sz="3000" dirty="0" smtClean="0"/>
          </a:p>
          <a:p>
            <a:pPr algn="just"/>
            <a:r>
              <a:rPr lang="es-ES" sz="3000" dirty="0" smtClean="0"/>
              <a:t>Cualquier técnica desarrollada </a:t>
            </a:r>
            <a:r>
              <a:rPr lang="es-ES" sz="3000" dirty="0"/>
              <a:t>con el fin de optimizar el rendimiento de los entornos </a:t>
            </a:r>
            <a:r>
              <a:rPr lang="es-ES" sz="3000" dirty="0" err="1"/>
              <a:t>virtualizados</a:t>
            </a:r>
            <a:r>
              <a:rPr lang="es-ES" sz="3000" dirty="0"/>
              <a:t>  </a:t>
            </a:r>
            <a:r>
              <a:rPr lang="es-ES" sz="3000" dirty="0" smtClean="0"/>
              <a:t>deberá </a:t>
            </a:r>
            <a:r>
              <a:rPr lang="es-ES" sz="3000" dirty="0"/>
              <a:t>ser </a:t>
            </a:r>
            <a:r>
              <a:rPr lang="es-ES" sz="3000" dirty="0" smtClean="0"/>
              <a:t>probada </a:t>
            </a:r>
            <a:r>
              <a:rPr lang="es-ES" sz="3000" dirty="0"/>
              <a:t>en un ambiente real, con el fin de verificar  la eficiencia en entornos virtuales de alto rendimiento.</a:t>
            </a:r>
            <a:endParaRPr lang="es-EC" sz="3000" dirty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588730"/>
            <a:ext cx="237626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Recomendaciones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2684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048759">
            <a:off x="1386230" y="2358546"/>
            <a:ext cx="56886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tatic.flickr.com/51/162677110_aa5d899fdc.jpg?v=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HIPOTESIS</a:t>
            </a:r>
            <a:endParaRPr lang="es-EC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683568" y="1481329"/>
            <a:ext cx="8003232" cy="3459840"/>
          </a:xfrm>
        </p:spPr>
        <p:txBody>
          <a:bodyPr>
            <a:normAutofit/>
          </a:bodyPr>
          <a:lstStyle/>
          <a:p>
            <a:pPr algn="just"/>
            <a:r>
              <a:rPr lang="es-EC" b="1" dirty="0"/>
              <a:t>Si</a:t>
            </a:r>
            <a:r>
              <a:rPr lang="es-EC" dirty="0"/>
              <a:t> se diseña y desarrolla un mecanismo de gestión de recursos computacionales para mejorar el comportamiento del </a:t>
            </a:r>
            <a:r>
              <a:rPr lang="es-EC" dirty="0" smtClean="0"/>
              <a:t>CPU y </a:t>
            </a:r>
            <a:r>
              <a:rPr lang="es-EC" dirty="0"/>
              <a:t>la </a:t>
            </a:r>
            <a:r>
              <a:rPr lang="es-EC" dirty="0" smtClean="0"/>
              <a:t>memoria; </a:t>
            </a:r>
            <a:r>
              <a:rPr lang="es-EC" dirty="0"/>
              <a:t>basado en métricas de desempeñó de redes IP o de sistemas computacionales,  </a:t>
            </a:r>
            <a:r>
              <a:rPr lang="es-EC" b="1" dirty="0"/>
              <a:t>entonces</a:t>
            </a:r>
            <a:r>
              <a:rPr lang="es-EC" dirty="0"/>
              <a:t> se puede  incrementar el desempeño en una infraestructura </a:t>
            </a:r>
            <a:r>
              <a:rPr lang="es-EC" dirty="0" err="1"/>
              <a:t>virtualizada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4" name="Picture 2" descr="http://cs309723.userapi.com/v309723657/10b2/XKgPC_9zo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1103299" cy="11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Objetivo General</a:t>
            </a:r>
            <a:endParaRPr lang="es-EC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77604609"/>
              </p:ext>
            </p:extLst>
          </p:nvPr>
        </p:nvGraphicFramePr>
        <p:xfrm>
          <a:off x="899592" y="13970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7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84784" y="2564904"/>
            <a:ext cx="7416824" cy="1754326"/>
          </a:xfrm>
          <a:prstGeom prst="rect">
            <a:avLst/>
          </a:prstGeom>
          <a:solidFill>
            <a:srgbClr val="9DBDE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2800" dirty="0" smtClean="0"/>
              <a:t>1. Analizar </a:t>
            </a:r>
            <a:r>
              <a:rPr lang="es-EC" sz="2800" dirty="0"/>
              <a:t>el marco teórico referencial y el estado del arte relacionado al desempeño en infraestructuras </a:t>
            </a:r>
            <a:r>
              <a:rPr lang="es-EC" sz="2800" dirty="0" err="1"/>
              <a:t>virtualizadas</a:t>
            </a:r>
            <a:r>
              <a:rPr lang="es-EC" sz="2800" dirty="0"/>
              <a:t>.</a:t>
            </a:r>
          </a:p>
          <a:p>
            <a:endParaRPr lang="es-EC" sz="2000" b="1" dirty="0"/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249796" y="188640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Objetivos Específicos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771" y="2564904"/>
            <a:ext cx="7473837" cy="1692771"/>
          </a:xfrm>
          <a:prstGeom prst="rect">
            <a:avLst/>
          </a:prstGeom>
          <a:solidFill>
            <a:srgbClr val="9DBDE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2800" dirty="0" smtClean="0"/>
              <a:t>2. Diseñar</a:t>
            </a:r>
            <a:r>
              <a:rPr lang="es-EC" sz="2800" dirty="0"/>
              <a:t>, implementar y poner en funcionamiento un entorno </a:t>
            </a:r>
            <a:r>
              <a:rPr lang="es-EC" sz="2800" dirty="0" err="1"/>
              <a:t>virtualizado</a:t>
            </a:r>
            <a:r>
              <a:rPr lang="es-EC" sz="2800" dirty="0"/>
              <a:t> experimental para evaluar el desempeño en su línea base.</a:t>
            </a:r>
          </a:p>
          <a:p>
            <a:endParaRPr lang="es-EC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1650" y="2565582"/>
            <a:ext cx="8280920" cy="2123658"/>
          </a:xfrm>
          <a:prstGeom prst="rect">
            <a:avLst/>
          </a:prstGeom>
          <a:solidFill>
            <a:srgbClr val="9DBDE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2800" dirty="0" smtClean="0"/>
              <a:t>3. </a:t>
            </a:r>
            <a:r>
              <a:rPr lang="es-EC" sz="2800" dirty="0"/>
              <a:t>Diseñar e implementar mecanismos técnicos de gestión de recursos computacionales para incrementar el desempeño  del CPU, memoria y/o ancho de banda o conectividad en entornos </a:t>
            </a:r>
            <a:r>
              <a:rPr lang="es-EC" sz="2800" dirty="0" err="1"/>
              <a:t>virtualizados</a:t>
            </a:r>
            <a:r>
              <a:rPr lang="es-EC" sz="2800" dirty="0"/>
              <a:t>.</a:t>
            </a:r>
          </a:p>
          <a:p>
            <a:endParaRPr lang="es-EC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1650" y="2564904"/>
            <a:ext cx="8280920" cy="1877437"/>
          </a:xfrm>
          <a:prstGeom prst="rect">
            <a:avLst/>
          </a:prstGeom>
          <a:solidFill>
            <a:srgbClr val="9DBDE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C" sz="3200" dirty="0" smtClean="0"/>
              <a:t>4. </a:t>
            </a:r>
            <a:r>
              <a:rPr lang="es-EC" sz="3200" dirty="0"/>
              <a:t>Verificar, validar y evaluar los resultados mediante  emulación, simulación y procesamiento estadístico.  </a:t>
            </a:r>
          </a:p>
          <a:p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098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DE LA TOPOLOGÍA EXPERIMENTAL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5724128" y="3212976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Entorno de red Híbrido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96540"/>
              </p:ext>
            </p:extLst>
          </p:nvPr>
        </p:nvGraphicFramePr>
        <p:xfrm>
          <a:off x="5364088" y="3645024"/>
          <a:ext cx="3636645" cy="304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475"/>
                <a:gridCol w="1741170"/>
              </a:tblGrid>
              <a:tr h="1164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 dirty="0">
                          <a:effectLst/>
                        </a:rPr>
                        <a:t>MÁQUINA VIRTUAL</a:t>
                      </a:r>
                      <a:endParaRPr lang="es-EC" sz="12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DISTRIBUCIÓN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 dirty="0">
                          <a:effectLst/>
                        </a:rPr>
                        <a:t>Router</a:t>
                      </a:r>
                      <a:endParaRPr lang="es-EC" sz="12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 dirty="0" err="1">
                          <a:effectLst/>
                        </a:rPr>
                        <a:t>Wheezy</a:t>
                      </a:r>
                      <a:endParaRPr lang="es-EC" sz="12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Firewall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Squeezy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Servidor WEB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Wheezy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Servidor FTP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Wheezy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Pc 1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Wheezy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>
                          <a:effectLst/>
                        </a:rPr>
                        <a:t>Pc 2</a:t>
                      </a:r>
                      <a:endParaRPr lang="es-EC" sz="1200" kern="5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kern="50" dirty="0" err="1">
                          <a:effectLst/>
                        </a:rPr>
                        <a:t>Wheezy</a:t>
                      </a:r>
                      <a:endParaRPr lang="es-EC" sz="1200" kern="50" dirty="0">
                        <a:effectLst/>
                        <a:latin typeface="Times New Roman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55576" y="5466710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Core</a:t>
            </a:r>
            <a:r>
              <a:rPr lang="es-ES" sz="1600" dirty="0"/>
              <a:t> i5, 500 GB de HD, 8 GB de RAM</a:t>
            </a:r>
            <a:endParaRPr lang="es-EC" sz="1600" dirty="0"/>
          </a:p>
        </p:txBody>
      </p:sp>
      <p:sp>
        <p:nvSpPr>
          <p:cNvPr id="11" name="10 Flecha curvada hacia la izquierda"/>
          <p:cNvSpPr/>
          <p:nvPr/>
        </p:nvSpPr>
        <p:spPr>
          <a:xfrm>
            <a:off x="4572000" y="4293096"/>
            <a:ext cx="432048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69499"/>
              </p:ext>
            </p:extLst>
          </p:nvPr>
        </p:nvGraphicFramePr>
        <p:xfrm>
          <a:off x="1336615" y="1733511"/>
          <a:ext cx="6552214" cy="369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3" imgW="8707483" imgH="5324170" progId="Visio.Drawing.11">
                  <p:embed/>
                </p:oleObj>
              </mc:Choice>
              <mc:Fallback>
                <p:oleObj name="Visio" r:id="rId3" imgW="8707483" imgH="5324170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15" y="1733511"/>
                        <a:ext cx="6552214" cy="36935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0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CONFIGURACIÓN DE LA TOPOLOGÍA EXPERIMENTAL</a:t>
            </a:r>
            <a:endParaRPr lang="es-EC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7381"/>
            <a:ext cx="7272808" cy="3909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83768" y="5445224"/>
            <a:ext cx="4092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Sub-interfaces en router y firewall.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Se habilitó el DNS, ICMP, TCP y UDP </a:t>
            </a:r>
          </a:p>
          <a:p>
            <a:r>
              <a:rPr lang="es-EC" sz="1600" dirty="0"/>
              <a:t> </a:t>
            </a:r>
            <a:r>
              <a:rPr lang="es-EC" sz="1600" dirty="0" smtClean="0"/>
              <a:t>    y el bit de forwarding.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Configuración de reglas en firewall.</a:t>
            </a:r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611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es-EC" b="1" dirty="0" smtClean="0"/>
              <a:t>PRUEBAS LINEA BASE</a:t>
            </a:r>
            <a:endParaRPr lang="es-EC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algn="just"/>
            <a:r>
              <a:rPr lang="es-ES" dirty="0"/>
              <a:t>Para medir el consumo de la CPU y la memoria se utilizó el paquete </a:t>
            </a:r>
            <a:r>
              <a:rPr lang="es-ES" dirty="0" err="1" smtClean="0"/>
              <a:t>sysstat</a:t>
            </a:r>
            <a:r>
              <a:rPr lang="es-ES" dirty="0" smtClean="0"/>
              <a:t>, específicamente la herramienta SAR.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Par la realización de las gráficas se utilizó el programa GNUPLOT, ya que permitió graficar el formato CVS generado por la herramienta SADF.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17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1963</TotalTime>
  <Words>1082</Words>
  <Application>Microsoft Office PowerPoint</Application>
  <PresentationFormat>Presentación en pantalla (4:3)</PresentationFormat>
  <Paragraphs>206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Intermedio</vt:lpstr>
      <vt:lpstr>Visio</vt:lpstr>
      <vt:lpstr>Presentación de PowerPoint</vt:lpstr>
      <vt:lpstr>AGENDA</vt:lpstr>
      <vt:lpstr>Planteamiento del Problema</vt:lpstr>
      <vt:lpstr>HIPOTESIS</vt:lpstr>
      <vt:lpstr>Objetivo General</vt:lpstr>
      <vt:lpstr>Objetivos Específicos</vt:lpstr>
      <vt:lpstr>DISEÑO DE LA TOPOLOGÍA EXPERIMENTAL</vt:lpstr>
      <vt:lpstr>CONFIGURACIÓN DE LA TOPOLOGÍA EXPERIMENTAL</vt:lpstr>
      <vt:lpstr>PRUEBAS LINEA BASE</vt:lpstr>
      <vt:lpstr>PRUEBAS LINEA BASE</vt:lpstr>
      <vt:lpstr>PRUEBAS LINEA BASE</vt:lpstr>
      <vt:lpstr>PRUEBAS LINEA BASE</vt:lpstr>
      <vt:lpstr>PRUEBAS LINEA BASE</vt:lpstr>
      <vt:lpstr>PRUEBAS LINEA BASE</vt:lpstr>
      <vt:lpstr>PRUEBAS LINEA BASE</vt:lpstr>
      <vt:lpstr>PRUEBAS LINEA BASE</vt:lpstr>
      <vt:lpstr>PRUEBAS LINEA BASE</vt:lpstr>
      <vt:lpstr>PRUEBAS LINEA BASE</vt:lpstr>
      <vt:lpstr>PROPUESTA DE MEJORAMIENTO</vt:lpstr>
      <vt:lpstr>DIAGRAMA DE PROPUESTA DE LA SOLUCIÓN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Conclusiones y Recomendaciones</vt:lpstr>
      <vt:lpstr>Conclusiones y Recomendaciones</vt:lpstr>
      <vt:lpstr>Conclusiones y 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POLITENICA DEL ECUADOR</dc:title>
  <dc:creator>usuario</dc:creator>
  <cp:lastModifiedBy>usuario</cp:lastModifiedBy>
  <cp:revision>87</cp:revision>
  <dcterms:created xsi:type="dcterms:W3CDTF">2014-01-22T15:08:07Z</dcterms:created>
  <dcterms:modified xsi:type="dcterms:W3CDTF">2015-05-22T19:55:07Z</dcterms:modified>
</cp:coreProperties>
</file>