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80" r:id="rId4"/>
    <p:sldId id="258" r:id="rId5"/>
    <p:sldId id="276" r:id="rId6"/>
    <p:sldId id="278" r:id="rId7"/>
    <p:sldId id="259" r:id="rId8"/>
    <p:sldId id="281" r:id="rId9"/>
    <p:sldId id="260" r:id="rId10"/>
    <p:sldId id="261" r:id="rId11"/>
    <p:sldId id="279" r:id="rId12"/>
    <p:sldId id="262" r:id="rId13"/>
    <p:sldId id="277" r:id="rId14"/>
    <p:sldId id="263" r:id="rId15"/>
    <p:sldId id="264" r:id="rId16"/>
    <p:sldId id="266" r:id="rId17"/>
    <p:sldId id="265" r:id="rId18"/>
    <p:sldId id="267" r:id="rId19"/>
    <p:sldId id="26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5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372BA-27F6-4A79-81B3-1B18B1742C8B}" type="datetimeFigureOut">
              <a:rPr lang="en-US" smtClean="0"/>
              <a:t>5/4/2013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30983-6779-442C-B396-43B22551BE83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372BA-27F6-4A79-81B3-1B18B1742C8B}" type="datetimeFigureOut">
              <a:rPr lang="en-US" smtClean="0"/>
              <a:t>5/4/2013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30983-6779-442C-B396-43B22551BE83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372BA-27F6-4A79-81B3-1B18B1742C8B}" type="datetimeFigureOut">
              <a:rPr lang="en-US" smtClean="0"/>
              <a:t>5/4/2013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30983-6779-442C-B396-43B22551BE83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372BA-27F6-4A79-81B3-1B18B1742C8B}" type="datetimeFigureOut">
              <a:rPr lang="en-US" smtClean="0"/>
              <a:t>5/4/2013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30983-6779-442C-B396-43B22551BE83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372BA-27F6-4A79-81B3-1B18B1742C8B}" type="datetimeFigureOut">
              <a:rPr lang="en-US" smtClean="0"/>
              <a:t>5/4/2013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30983-6779-442C-B396-43B22551BE83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372BA-27F6-4A79-81B3-1B18B1742C8B}" type="datetimeFigureOut">
              <a:rPr lang="en-US" smtClean="0"/>
              <a:t>5/4/2013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30983-6779-442C-B396-43B22551BE83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372BA-27F6-4A79-81B3-1B18B1742C8B}" type="datetimeFigureOut">
              <a:rPr lang="en-US" smtClean="0"/>
              <a:t>5/4/2013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30983-6779-442C-B396-43B22551BE83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372BA-27F6-4A79-81B3-1B18B1742C8B}" type="datetimeFigureOut">
              <a:rPr lang="en-US" smtClean="0"/>
              <a:t>5/4/2013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30983-6779-442C-B396-43B22551BE83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372BA-27F6-4A79-81B3-1B18B1742C8B}" type="datetimeFigureOut">
              <a:rPr lang="en-US" smtClean="0"/>
              <a:t>5/4/2013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30983-6779-442C-B396-43B22551BE83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372BA-27F6-4A79-81B3-1B18B1742C8B}" type="datetimeFigureOut">
              <a:rPr lang="en-US" smtClean="0"/>
              <a:t>5/4/2013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30983-6779-442C-B396-43B22551BE83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372BA-27F6-4A79-81B3-1B18B1742C8B}" type="datetimeFigureOut">
              <a:rPr lang="en-US" smtClean="0"/>
              <a:t>5/4/2013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4930983-6779-442C-B396-43B22551BE83}" type="slidenum">
              <a:rPr lang="en-US" smtClean="0"/>
              <a:t>‹Nº›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4930983-6779-442C-B396-43B22551BE83}" type="slidenum">
              <a:rPr lang="en-US" smtClean="0"/>
              <a:t>‹Nº›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49372BA-27F6-4A79-81B3-1B18B1742C8B}" type="datetimeFigureOut">
              <a:rPr lang="en-US" smtClean="0"/>
              <a:t>5/4/2013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o_de_Microsoft_Word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2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o_de_Microsoft_Word4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3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5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hyperlink" Target="BSC.docx" TargetMode="External"/><Relationship Id="rId4" Type="http://schemas.openxmlformats.org/officeDocument/2006/relationships/image" Target="../media/image14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package" Target="../embeddings/Hoja_de_c_lculo_de_Microsoft_Excel1.xlsx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emf"/><Relationship Id="rId4" Type="http://schemas.openxmlformats.org/officeDocument/2006/relationships/package" Target="../embeddings/Hoja_de_c_lculo_de_Microsoft_Excel2.xlsx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es-EC" sz="3600" b="1" dirty="0" err="1" smtClean="0"/>
              <a:t>BusinessMind</a:t>
            </a:r>
            <a:r>
              <a:rPr lang="es-EC" sz="3600" b="1" dirty="0" smtClean="0"/>
              <a:t/>
            </a:r>
            <a:br>
              <a:rPr lang="es-EC" sz="3600" b="1" dirty="0" smtClean="0"/>
            </a:br>
            <a:r>
              <a:rPr lang="es-EC" sz="3200" b="1" dirty="0" smtClean="0"/>
              <a:t>Plan Estratégico 2013 - 2015</a:t>
            </a:r>
            <a:endParaRPr lang="en-US" sz="36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676400" y="4572000"/>
            <a:ext cx="6461760" cy="1066800"/>
          </a:xfrm>
        </p:spPr>
        <p:txBody>
          <a:bodyPr>
            <a:normAutofit/>
          </a:bodyPr>
          <a:lstStyle/>
          <a:p>
            <a:pPr algn="r"/>
            <a:r>
              <a:rPr lang="es-EC" sz="2800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Eduardo Félix</a:t>
            </a:r>
            <a:endParaRPr lang="en-US" sz="2800" b="1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228600" y="190500"/>
            <a:ext cx="8153400" cy="14859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C" sz="4000" dirty="0" smtClean="0"/>
              <a:t>Maestría de Planificación y Dirección Estratégica</a:t>
            </a:r>
            <a:endParaRPr lang="en-US" sz="4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715000"/>
            <a:ext cx="914400" cy="51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656263"/>
            <a:ext cx="5715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018" y="3048000"/>
            <a:ext cx="1624363" cy="637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680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sz="4000" dirty="0" smtClean="0"/>
              <a:t>Mercado Tecnológico Chileno</a:t>
            </a:r>
            <a:endParaRPr lang="en-US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2000" dirty="0" smtClean="0"/>
              <a:t>El </a:t>
            </a:r>
            <a:r>
              <a:rPr lang="es-ES" sz="2000" dirty="0"/>
              <a:t>objetivo de realizar un estudio de mercado es  entender </a:t>
            </a:r>
            <a:r>
              <a:rPr lang="es-ES" sz="2000" dirty="0" smtClean="0"/>
              <a:t>los </a:t>
            </a:r>
            <a:r>
              <a:rPr lang="es-ES" sz="2000" dirty="0"/>
              <a:t>requerimientos que este tiene, las tendencias tecnológicas existentes en este país y contar con una base de datos </a:t>
            </a:r>
            <a:r>
              <a:rPr lang="es-ES" sz="2000" dirty="0" smtClean="0"/>
              <a:t>de clientes inicial.</a:t>
            </a:r>
            <a:endParaRPr lang="en-US" sz="2000" dirty="0"/>
          </a:p>
          <a:p>
            <a:pPr algn="just"/>
            <a:endParaRPr lang="es-ES" sz="2000" dirty="0" smtClean="0"/>
          </a:p>
          <a:p>
            <a:pPr algn="just"/>
            <a:r>
              <a:rPr lang="es-ES" sz="2000" dirty="0" smtClean="0"/>
              <a:t>Se </a:t>
            </a:r>
            <a:r>
              <a:rPr lang="es-ES" sz="2000" dirty="0"/>
              <a:t>realizar una investigación de tipo descriptiva, la cual será aplicada a través de encuestas de contacto. </a:t>
            </a:r>
            <a:endParaRPr lang="es-ES" sz="2000" dirty="0" smtClean="0"/>
          </a:p>
          <a:p>
            <a:pPr algn="just"/>
            <a:endParaRPr lang="es-ES" sz="2000" dirty="0" smtClean="0"/>
          </a:p>
          <a:p>
            <a:pPr algn="just"/>
            <a:r>
              <a:rPr lang="es-ES" sz="2000" dirty="0" smtClean="0"/>
              <a:t>La </a:t>
            </a:r>
            <a:r>
              <a:rPr lang="es-ES" sz="2000" dirty="0"/>
              <a:t>población estudiada está compuesta por empresarios, profesionales y ejecutivos de negocios de tecnología e innovación de las empresas más representativas del sector privado  y del sector público a nivel nacional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08607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Gráfico 3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114800"/>
            <a:ext cx="43434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Gráfico 33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885950"/>
            <a:ext cx="3609975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sz="4000" dirty="0" smtClean="0"/>
              <a:t>Mercado Tecnológico Chileno</a:t>
            </a:r>
            <a:endParaRPr lang="en-US" sz="4000" dirty="0"/>
          </a:p>
        </p:txBody>
      </p:sp>
      <p:sp>
        <p:nvSpPr>
          <p:cNvPr id="4" name="3 CuadroTexto"/>
          <p:cNvSpPr txBox="1"/>
          <p:nvPr/>
        </p:nvSpPr>
        <p:spPr>
          <a:xfrm>
            <a:off x="1295400" y="1447800"/>
            <a:ext cx="51516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dirty="0"/>
              <a:t>Fabricantes de software con que trabajan los </a:t>
            </a:r>
            <a:r>
              <a:rPr lang="es-EC" dirty="0" smtClean="0"/>
              <a:t>clientes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73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sz="4000" dirty="0" smtClean="0"/>
              <a:t>Direccionamiento Estratégico</a:t>
            </a:r>
            <a:endParaRPr lang="en-US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s-ES_tradnl" b="1" dirty="0" smtClean="0"/>
              <a:t>MISIÓN</a:t>
            </a:r>
            <a:endParaRPr lang="en-US" dirty="0"/>
          </a:p>
          <a:p>
            <a:endParaRPr lang="en-US" dirty="0"/>
          </a:p>
          <a:p>
            <a:pPr marL="114300" indent="0">
              <a:buNone/>
            </a:pPr>
            <a:r>
              <a:rPr lang="es-ES" sz="2000" dirty="0"/>
              <a:t> “Atender las necesidades de tecnología de información de las empresas, proporcionando a nuestros clientes servicios y productos de calidad, que aporten a la generación de valor y a un crecimiento con confianza”.</a:t>
            </a:r>
            <a:endParaRPr lang="en-US" sz="2000" dirty="0"/>
          </a:p>
          <a:p>
            <a:endParaRPr lang="en-US" dirty="0"/>
          </a:p>
          <a:p>
            <a:pPr marL="114300" indent="0">
              <a:buNone/>
            </a:pPr>
            <a:r>
              <a:rPr lang="es-ES_tradnl" b="1" dirty="0" smtClean="0"/>
              <a:t>VISIÓN</a:t>
            </a:r>
            <a:endParaRPr lang="en-US" dirty="0"/>
          </a:p>
          <a:p>
            <a:endParaRPr lang="en-US" dirty="0"/>
          </a:p>
          <a:p>
            <a:pPr marL="114300" indent="0">
              <a:buNone/>
            </a:pPr>
            <a:r>
              <a:rPr lang="es-ES_tradnl" sz="2000" dirty="0"/>
              <a:t> “Convertirnos en socio estratégico de nuestros clientes para mejorar su competitividad a través de la óptima aplicación de tecnologías de punta”.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9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sz="4000" dirty="0"/>
              <a:t>Direccionamiento Estratégico</a:t>
            </a:r>
            <a:endParaRPr lang="en-US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524000"/>
            <a:ext cx="7620000" cy="4800600"/>
          </a:xfrm>
        </p:spPr>
        <p:txBody>
          <a:bodyPr/>
          <a:lstStyle/>
          <a:p>
            <a:pPr marL="114300" indent="0">
              <a:buNone/>
            </a:pPr>
            <a:r>
              <a:rPr lang="es-ES" b="1" dirty="0" smtClean="0"/>
              <a:t>Objetivos Estratégicos</a:t>
            </a:r>
          </a:p>
          <a:p>
            <a:endParaRPr lang="es-ES" dirty="0"/>
          </a:p>
          <a:p>
            <a:pPr marL="114300" indent="0" algn="just">
              <a:buNone/>
            </a:pPr>
            <a:r>
              <a:rPr lang="es-ES" sz="2000" dirty="0" smtClean="0"/>
              <a:t>BusinessMind </a:t>
            </a:r>
            <a:r>
              <a:rPr lang="es-ES" sz="2000" dirty="0"/>
              <a:t>como corporación se ha planteado cumplir los siguientes objetivos estratégicos para el año 2014, cuando la empresa tenga  10 años de </a:t>
            </a:r>
            <a:r>
              <a:rPr lang="es-ES" sz="2000" dirty="0" smtClean="0"/>
              <a:t>operación</a:t>
            </a:r>
          </a:p>
          <a:p>
            <a:pPr marL="114300" indent="0" algn="just">
              <a:buNone/>
            </a:pPr>
            <a:endParaRPr lang="en-US" sz="2000" dirty="0"/>
          </a:p>
          <a:p>
            <a:pPr lvl="1" algn="just"/>
            <a:r>
              <a:rPr lang="es-ES" dirty="0"/>
              <a:t>Generar una facturación mayor a 20 millones de dólares anuales acumuladas para todas las sucursales de la organización y en todas las líneas de negocio para el año 2014</a:t>
            </a:r>
            <a:endParaRPr lang="en-US" dirty="0"/>
          </a:p>
          <a:p>
            <a:pPr lvl="1" algn="just"/>
            <a:r>
              <a:rPr lang="es-ES" dirty="0"/>
              <a:t>Consolidar la operación de la empresa en la región de América Latina </a:t>
            </a:r>
            <a:endParaRPr lang="en-US" dirty="0"/>
          </a:p>
          <a:p>
            <a:pPr lvl="1" algn="just"/>
            <a:r>
              <a:rPr lang="es-ES" dirty="0"/>
              <a:t>Extender la operación de BusinessMind a un total de 5 países de América Latina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76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sz="4000" dirty="0" smtClean="0"/>
              <a:t>Análisis FODA</a:t>
            </a:r>
            <a:endParaRPr lang="en-US" sz="4000" dirty="0"/>
          </a:p>
        </p:txBody>
      </p:sp>
      <p:graphicFrame>
        <p:nvGraphicFramePr>
          <p:cNvPr id="5" name="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7263684"/>
              </p:ext>
            </p:extLst>
          </p:nvPr>
        </p:nvGraphicFramePr>
        <p:xfrm>
          <a:off x="533400" y="1412580"/>
          <a:ext cx="6858000" cy="52930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Documento" r:id="rId3" imgW="5540701" imgH="5058542" progId="Word.Document.12">
                  <p:embed/>
                </p:oleObj>
              </mc:Choice>
              <mc:Fallback>
                <p:oleObj name="Documento" r:id="rId3" imgW="5540701" imgH="505854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3400" y="1412580"/>
                        <a:ext cx="6858000" cy="52930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481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sz="4000" dirty="0" smtClean="0"/>
              <a:t>Acciones Estratégicas</a:t>
            </a:r>
            <a:endParaRPr lang="en-US" sz="4000" dirty="0"/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9705679"/>
              </p:ext>
            </p:extLst>
          </p:nvPr>
        </p:nvGraphicFramePr>
        <p:xfrm>
          <a:off x="1143000" y="1219200"/>
          <a:ext cx="6324600" cy="548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Documento" r:id="rId3" imgW="5540701" imgH="5489837" progId="Word.Document.12">
                  <p:embed/>
                </p:oleObj>
              </mc:Choice>
              <mc:Fallback>
                <p:oleObj name="Documento" r:id="rId3" imgW="5540701" imgH="548983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43000" y="1219200"/>
                        <a:ext cx="6324600" cy="5489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602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sz="4000" dirty="0" smtClean="0"/>
              <a:t>Cuadro de Mando Integral</a:t>
            </a:r>
            <a:endParaRPr lang="en-US" sz="4000" dirty="0"/>
          </a:p>
        </p:txBody>
      </p:sp>
      <p:grpSp>
        <p:nvGrpSpPr>
          <p:cNvPr id="35" name="34 Grupo"/>
          <p:cNvGrpSpPr/>
          <p:nvPr/>
        </p:nvGrpSpPr>
        <p:grpSpPr>
          <a:xfrm>
            <a:off x="943371" y="1828204"/>
            <a:ext cx="6473825" cy="3877829"/>
            <a:chOff x="-66675" y="674688"/>
            <a:chExt cx="6007100" cy="3484562"/>
          </a:xfrm>
        </p:grpSpPr>
        <p:sp>
          <p:nvSpPr>
            <p:cNvPr id="18" name="4 Rectángulo redondeado"/>
            <p:cNvSpPr>
              <a:spLocks noChangeArrowheads="1"/>
            </p:cNvSpPr>
            <p:nvPr/>
          </p:nvSpPr>
          <p:spPr bwMode="auto">
            <a:xfrm>
              <a:off x="-44450" y="674688"/>
              <a:ext cx="5984875" cy="873125"/>
            </a:xfrm>
            <a:prstGeom prst="roundRect">
              <a:avLst>
                <a:gd name="adj" fmla="val 16667"/>
              </a:avLst>
            </a:prstGeom>
            <a:solidFill>
              <a:srgbClr val="4F81BD"/>
            </a:solidFill>
            <a:ln w="25400">
              <a:solidFill>
                <a:srgbClr val="385D8A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5 Rectángulo redondeado"/>
            <p:cNvSpPr>
              <a:spLocks noChangeArrowheads="1"/>
            </p:cNvSpPr>
            <p:nvPr/>
          </p:nvSpPr>
          <p:spPr bwMode="auto">
            <a:xfrm>
              <a:off x="-44450" y="1538288"/>
              <a:ext cx="5984875" cy="873125"/>
            </a:xfrm>
            <a:prstGeom prst="roundRect">
              <a:avLst>
                <a:gd name="adj" fmla="val 16667"/>
              </a:avLst>
            </a:prstGeom>
            <a:solidFill>
              <a:srgbClr val="4F81BD"/>
            </a:solidFill>
            <a:ln w="25400">
              <a:solidFill>
                <a:srgbClr val="385D8A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6 Rectángulo redondeado"/>
            <p:cNvSpPr>
              <a:spLocks noChangeArrowheads="1"/>
            </p:cNvSpPr>
            <p:nvPr/>
          </p:nvSpPr>
          <p:spPr bwMode="auto">
            <a:xfrm>
              <a:off x="-44450" y="2411413"/>
              <a:ext cx="5984875" cy="873125"/>
            </a:xfrm>
            <a:prstGeom prst="roundRect">
              <a:avLst>
                <a:gd name="adj" fmla="val 16667"/>
              </a:avLst>
            </a:prstGeom>
            <a:solidFill>
              <a:srgbClr val="4F81BD"/>
            </a:solidFill>
            <a:ln w="25400">
              <a:solidFill>
                <a:srgbClr val="385D8A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7 Rectángulo redondeado"/>
            <p:cNvSpPr>
              <a:spLocks noChangeArrowheads="1"/>
            </p:cNvSpPr>
            <p:nvPr/>
          </p:nvSpPr>
          <p:spPr bwMode="auto">
            <a:xfrm>
              <a:off x="-44450" y="3286125"/>
              <a:ext cx="5984875" cy="873125"/>
            </a:xfrm>
            <a:prstGeom prst="roundRect">
              <a:avLst>
                <a:gd name="adj" fmla="val 16667"/>
              </a:avLst>
            </a:prstGeom>
            <a:solidFill>
              <a:srgbClr val="4F81BD"/>
            </a:solidFill>
            <a:ln w="25400">
              <a:solidFill>
                <a:srgbClr val="385D8A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8 Rectángulo redondeado"/>
            <p:cNvSpPr>
              <a:spLocks noChangeArrowheads="1"/>
            </p:cNvSpPr>
            <p:nvPr/>
          </p:nvSpPr>
          <p:spPr bwMode="auto">
            <a:xfrm>
              <a:off x="-66675" y="674688"/>
              <a:ext cx="1501775" cy="87312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A3C4FF"/>
                </a:gs>
                <a:gs pos="35001">
                  <a:srgbClr val="BFD5FF"/>
                </a:gs>
                <a:gs pos="100000">
                  <a:srgbClr val="E5EEFF"/>
                </a:gs>
              </a:gsLst>
              <a:lin ang="16200000" scaled="1"/>
            </a:gra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Financiera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9 Rectángulo redondeado"/>
            <p:cNvSpPr>
              <a:spLocks noChangeArrowheads="1"/>
            </p:cNvSpPr>
            <p:nvPr/>
          </p:nvSpPr>
          <p:spPr bwMode="auto">
            <a:xfrm>
              <a:off x="-44450" y="1538288"/>
              <a:ext cx="1501775" cy="87312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A3C4FF"/>
                </a:gs>
                <a:gs pos="35001">
                  <a:srgbClr val="BFD5FF"/>
                </a:gs>
                <a:gs pos="100000">
                  <a:srgbClr val="E5EEFF"/>
                </a:gs>
              </a:gsLst>
              <a:lin ang="16200000" scaled="1"/>
            </a:gra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Cliente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10 Rectángulo redondeado"/>
            <p:cNvSpPr>
              <a:spLocks noChangeArrowheads="1"/>
            </p:cNvSpPr>
            <p:nvPr/>
          </p:nvSpPr>
          <p:spPr bwMode="auto">
            <a:xfrm>
              <a:off x="-44450" y="2411413"/>
              <a:ext cx="1501775" cy="87312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A3C4FF"/>
                </a:gs>
                <a:gs pos="35001">
                  <a:srgbClr val="BFD5FF"/>
                </a:gs>
                <a:gs pos="100000">
                  <a:srgbClr val="E5EEFF"/>
                </a:gs>
              </a:gsLst>
              <a:lin ang="16200000" scaled="1"/>
            </a:gra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Procesos Internos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11 Rectángulo redondeado"/>
            <p:cNvSpPr>
              <a:spLocks noChangeArrowheads="1"/>
            </p:cNvSpPr>
            <p:nvPr/>
          </p:nvSpPr>
          <p:spPr bwMode="auto">
            <a:xfrm>
              <a:off x="-44450" y="3286125"/>
              <a:ext cx="1501775" cy="87312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A3C4FF"/>
                </a:gs>
                <a:gs pos="35001">
                  <a:srgbClr val="BFD5FF"/>
                </a:gs>
                <a:gs pos="100000">
                  <a:srgbClr val="E5EEFF"/>
                </a:gs>
              </a:gsLst>
              <a:lin ang="16200000" scaled="1"/>
            </a:gra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Aprendizaje y Crecimiento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12 Rectángulo"/>
            <p:cNvSpPr>
              <a:spLocks noChangeArrowheads="1"/>
            </p:cNvSpPr>
            <p:nvPr/>
          </p:nvSpPr>
          <p:spPr bwMode="auto">
            <a:xfrm>
              <a:off x="2722563" y="774700"/>
              <a:ext cx="1254125" cy="57150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Generar ingresos mayores a U$D 4 millones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13 Rectángulo"/>
            <p:cNvSpPr>
              <a:spLocks noChangeArrowheads="1"/>
            </p:cNvSpPr>
            <p:nvPr/>
          </p:nvSpPr>
          <p:spPr bwMode="auto">
            <a:xfrm>
              <a:off x="1692275" y="1673225"/>
              <a:ext cx="1417638" cy="57150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Ingresar en el mercado tecnológico Chileno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14 Rectángulo"/>
            <p:cNvSpPr>
              <a:spLocks noChangeArrowheads="1"/>
            </p:cNvSpPr>
            <p:nvPr/>
          </p:nvSpPr>
          <p:spPr bwMode="auto">
            <a:xfrm>
              <a:off x="3397250" y="1673225"/>
              <a:ext cx="2157413" cy="57150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Diseñar un plan de marketing para la generación de oportunidades de negocios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15 Rectángulo"/>
            <p:cNvSpPr>
              <a:spLocks noChangeArrowheads="1"/>
            </p:cNvSpPr>
            <p:nvPr/>
          </p:nvSpPr>
          <p:spPr bwMode="auto">
            <a:xfrm>
              <a:off x="1628775" y="2546350"/>
              <a:ext cx="965200" cy="57150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Certificación ISO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16 Rectángulo"/>
            <p:cNvSpPr>
              <a:spLocks noChangeArrowheads="1"/>
            </p:cNvSpPr>
            <p:nvPr/>
          </p:nvSpPr>
          <p:spPr bwMode="auto">
            <a:xfrm>
              <a:off x="2722563" y="2546350"/>
              <a:ext cx="1511300" cy="57150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Centralización de Gestión de Servicios de Consultoría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17 Rectángulo"/>
            <p:cNvSpPr>
              <a:spLocks noChangeArrowheads="1"/>
            </p:cNvSpPr>
            <p:nvPr/>
          </p:nvSpPr>
          <p:spPr bwMode="auto">
            <a:xfrm>
              <a:off x="4395788" y="2546350"/>
              <a:ext cx="1350962" cy="57150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Diseñar un organigrama de ventas sólido 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18 Rectángulo"/>
            <p:cNvSpPr>
              <a:spLocks noChangeArrowheads="1"/>
            </p:cNvSpPr>
            <p:nvPr/>
          </p:nvSpPr>
          <p:spPr bwMode="auto">
            <a:xfrm>
              <a:off x="2819400" y="3386138"/>
              <a:ext cx="1254125" cy="57150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Definir un Plan de formación de recursos</a:t>
              </a:r>
              <a:r>
                <a:rPr kumimoji="0" lang="es-E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ea typeface="Times New Roman" pitchFamily="18" charset="0"/>
                  <a:cs typeface="Calibri" pitchFamily="34" charset="0"/>
                </a:rPr>
                <a:t> </a:t>
              </a:r>
              <a:r>
                <a:rPr kumimoji="0" lang="es-E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ea typeface="Times New Roman" pitchFamily="18" charset="0"/>
                  <a:cs typeface="Calibri" pitchFamily="34" charset="0"/>
                </a:rPr>
                <a:t>técnicos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4" name="Rectangle 58"/>
          <p:cNvSpPr>
            <a:spLocks noChangeArrowheads="1"/>
          </p:cNvSpPr>
          <p:nvPr/>
        </p:nvSpPr>
        <p:spPr bwMode="auto">
          <a:xfrm>
            <a:off x="0" y="552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22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sz="4000" dirty="0" smtClean="0"/>
              <a:t>Indicadores Claves de Desempeño</a:t>
            </a:r>
            <a:endParaRPr lang="en-US" sz="4000" dirty="0"/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4302861"/>
              </p:ext>
            </p:extLst>
          </p:nvPr>
        </p:nvGraphicFramePr>
        <p:xfrm>
          <a:off x="1371600" y="1295400"/>
          <a:ext cx="5711320" cy="502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Hoja de cálculo" r:id="rId3" imgW="4705339" imgH="4143480" progId="Excel.Sheet.12">
                  <p:embed/>
                </p:oleObj>
              </mc:Choice>
              <mc:Fallback>
                <p:oleObj name="Hoja de cálculo" r:id="rId3" imgW="4705339" imgH="41434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71600" y="1295400"/>
                        <a:ext cx="5711320" cy="5029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2 CuadroTexto">
            <a:hlinkClick r:id="rId5" action="ppaction://hlinkfile"/>
          </p:cNvPr>
          <p:cNvSpPr txBox="1"/>
          <p:nvPr/>
        </p:nvSpPr>
        <p:spPr>
          <a:xfrm>
            <a:off x="6488918" y="6400800"/>
            <a:ext cx="1893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dirty="0" smtClean="0"/>
              <a:t>Balance Scorecard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19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sz="4000" dirty="0" smtClean="0"/>
              <a:t>Conclusiones</a:t>
            </a:r>
            <a:endParaRPr lang="en-US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s-ES" dirty="0"/>
              <a:t>Es </a:t>
            </a:r>
            <a:r>
              <a:rPr lang="es-ES" dirty="0" smtClean="0"/>
              <a:t>necesario identificar </a:t>
            </a:r>
            <a:r>
              <a:rPr lang="es-ES" dirty="0"/>
              <a:t>la situación actual del sector tecnológico en Ecuador, puesto que es la operación de este país la que va a soportar y financiar este proyecto de apertura de una nueva sucursal de </a:t>
            </a:r>
            <a:r>
              <a:rPr lang="es-ES" dirty="0" smtClean="0"/>
              <a:t>la empresa.</a:t>
            </a:r>
            <a:endParaRPr lang="en-US" dirty="0"/>
          </a:p>
          <a:p>
            <a:pPr lvl="0"/>
            <a:r>
              <a:rPr lang="es-ES" dirty="0"/>
              <a:t>La presencia de Oracle en Chile </a:t>
            </a:r>
            <a:r>
              <a:rPr lang="es-ES" dirty="0" smtClean="0"/>
              <a:t>ha sido un gran apoyo en la </a:t>
            </a:r>
            <a:r>
              <a:rPr lang="es-ES" dirty="0"/>
              <a:t>generación de oportunidades de negocio y contar a su vez con una base de clientes que ya ha sido levantada y validada.</a:t>
            </a:r>
            <a:endParaRPr lang="en-US" dirty="0"/>
          </a:p>
          <a:p>
            <a:pPr lvl="0"/>
            <a:r>
              <a:rPr lang="es-ES" dirty="0" smtClean="0"/>
              <a:t>La </a:t>
            </a:r>
            <a:r>
              <a:rPr lang="es-ES" dirty="0"/>
              <a:t>estrategia </a:t>
            </a:r>
            <a:r>
              <a:rPr lang="es-ES" dirty="0" smtClean="0"/>
              <a:t>de enfocarse en </a:t>
            </a:r>
            <a:r>
              <a:rPr lang="es-ES" dirty="0"/>
              <a:t>la generación de oportunidades de negocio </a:t>
            </a:r>
            <a:r>
              <a:rPr lang="es-ES" dirty="0" smtClean="0"/>
              <a:t>con </a:t>
            </a:r>
            <a:r>
              <a:rPr lang="es-ES" dirty="0"/>
              <a:t>ciclo de negociación sean bastante cortos, como son proyectos de inteligencia de negocios y </a:t>
            </a:r>
            <a:r>
              <a:rPr lang="es-ES" dirty="0" smtClean="0"/>
              <a:t>capacitación ha </a:t>
            </a:r>
            <a:r>
              <a:rPr lang="es-ES" dirty="0"/>
              <a:t>permitido generar ingresos rápidamente para que se pueda cubrir su </a:t>
            </a:r>
            <a:r>
              <a:rPr lang="es-ES" dirty="0" smtClean="0"/>
              <a:t>operación.</a:t>
            </a:r>
            <a:endParaRPr lang="en-US" dirty="0"/>
          </a:p>
          <a:p>
            <a:pPr lvl="0"/>
            <a:r>
              <a:rPr lang="es-ES" dirty="0"/>
              <a:t>Los indicadores de seguimiento que se han planteado permitirán tener una visión global del estado de la empresa y la evolución de la aplicación del presente plan estratégico.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35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743200" y="2895600"/>
            <a:ext cx="3124200" cy="1143000"/>
          </a:xfrm>
        </p:spPr>
        <p:txBody>
          <a:bodyPr/>
          <a:lstStyle/>
          <a:p>
            <a:r>
              <a:rPr lang="es-EC" dirty="0"/>
              <a:t>Gracias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99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sz="4000" dirty="0" smtClean="0"/>
              <a:t>Agenda</a:t>
            </a:r>
            <a:endParaRPr lang="en-US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90600" y="1600200"/>
            <a:ext cx="5562600" cy="4800600"/>
          </a:xfrm>
        </p:spPr>
        <p:txBody>
          <a:bodyPr/>
          <a:lstStyle/>
          <a:p>
            <a:r>
              <a:rPr lang="es-EC" dirty="0" smtClean="0"/>
              <a:t>Introducción</a:t>
            </a:r>
          </a:p>
          <a:p>
            <a:r>
              <a:rPr lang="es-EC" dirty="0" smtClean="0"/>
              <a:t>Justificación</a:t>
            </a:r>
          </a:p>
          <a:p>
            <a:r>
              <a:rPr lang="es-EC" dirty="0" smtClean="0"/>
              <a:t>Objetivos del Proyecto</a:t>
            </a:r>
          </a:p>
          <a:p>
            <a:r>
              <a:rPr lang="es-EC" dirty="0" smtClean="0"/>
              <a:t>Diagnóstico Situacional</a:t>
            </a:r>
          </a:p>
          <a:p>
            <a:r>
              <a:rPr lang="es-EC" dirty="0" smtClean="0"/>
              <a:t>Mercado Tecnológico Chileno</a:t>
            </a:r>
          </a:p>
          <a:p>
            <a:r>
              <a:rPr lang="es-EC" dirty="0" smtClean="0"/>
              <a:t>Direccionamiento Estratégico</a:t>
            </a:r>
          </a:p>
          <a:p>
            <a:r>
              <a:rPr lang="es-EC" dirty="0" smtClean="0"/>
              <a:t>Análisis FODA</a:t>
            </a:r>
          </a:p>
          <a:p>
            <a:r>
              <a:rPr lang="es-EC" dirty="0" smtClean="0"/>
              <a:t>Acciones Estratégicas</a:t>
            </a:r>
          </a:p>
          <a:p>
            <a:r>
              <a:rPr lang="es-EC" dirty="0" smtClean="0"/>
              <a:t>Cuadro de Mando Integral</a:t>
            </a:r>
          </a:p>
          <a:p>
            <a:r>
              <a:rPr lang="es-EC" dirty="0" smtClean="0"/>
              <a:t>Indicadores claves de desempeño</a:t>
            </a:r>
          </a:p>
          <a:p>
            <a:r>
              <a:rPr lang="es-EC" dirty="0" smtClean="0"/>
              <a:t>Conclusiones</a:t>
            </a:r>
          </a:p>
          <a:p>
            <a:endParaRPr lang="es-EC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25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sz="2000" dirty="0"/>
              <a:t>BusinessMind es una organización enfocada a la comercialización de Software, Hardware, Servicios Integrados de Desarrollo, Consultoría y Capacitación</a:t>
            </a:r>
            <a:r>
              <a:rPr lang="es-ES" sz="2000" dirty="0" smtClean="0"/>
              <a:t>.</a:t>
            </a:r>
          </a:p>
          <a:p>
            <a:pPr algn="just"/>
            <a:endParaRPr lang="en-US" sz="2000" dirty="0"/>
          </a:p>
          <a:p>
            <a:pPr algn="just"/>
            <a:r>
              <a:rPr lang="es-ES" sz="2000" dirty="0"/>
              <a:t>BusinessMind mediados del año 2011 inició operaciones en una nueva sucursal en Santiago de Chile, lo que hace necesario que exista un mejor control y manejo en especial del área de consultoría que es el motor de la empresa.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sz="4000" dirty="0" smtClean="0"/>
              <a:t>Introducción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5155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sz="4000" dirty="0" smtClean="0"/>
              <a:t>Justificación</a:t>
            </a:r>
            <a:endParaRPr lang="en-US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2000" dirty="0" smtClean="0"/>
              <a:t>El </a:t>
            </a:r>
            <a:r>
              <a:rPr lang="es-ES" sz="2000" dirty="0"/>
              <a:t>presente proyecto </a:t>
            </a:r>
            <a:r>
              <a:rPr lang="es-ES" sz="2000" dirty="0" smtClean="0"/>
              <a:t> pretende establecer </a:t>
            </a:r>
            <a:r>
              <a:rPr lang="es-ES" sz="2000" dirty="0"/>
              <a:t>un plan estratégico para la nueva sucursal </a:t>
            </a:r>
            <a:r>
              <a:rPr lang="es-ES" sz="2000" dirty="0" smtClean="0"/>
              <a:t>de la </a:t>
            </a:r>
            <a:r>
              <a:rPr lang="es-ES" sz="2000" dirty="0"/>
              <a:t>empresa </a:t>
            </a:r>
            <a:r>
              <a:rPr lang="es-ES" sz="2000" dirty="0" smtClean="0"/>
              <a:t>en </a:t>
            </a:r>
            <a:r>
              <a:rPr lang="es-ES" sz="2000" dirty="0"/>
              <a:t>la ciudad de Santiago de </a:t>
            </a:r>
            <a:r>
              <a:rPr lang="es-ES" sz="2000" dirty="0" smtClean="0"/>
              <a:t>Chile. </a:t>
            </a:r>
          </a:p>
          <a:p>
            <a:pPr algn="just"/>
            <a:r>
              <a:rPr lang="es-ES" sz="2000" dirty="0" smtClean="0"/>
              <a:t> Al </a:t>
            </a:r>
            <a:r>
              <a:rPr lang="es-ES" sz="2000" dirty="0"/>
              <a:t>incluir una propuesta de alineamiento de los procesos operativos  con sus respectivos indicadores y estrategias de monitoreo y mejoramiento continuo, a través de la implementación de la herramienta de control </a:t>
            </a:r>
            <a:r>
              <a:rPr lang="es-ES" sz="2000" i="1" dirty="0"/>
              <a:t>balanced scorecard</a:t>
            </a:r>
            <a:r>
              <a:rPr lang="es-ES" sz="2000" dirty="0"/>
              <a:t>, permite generar las condiciones estratégicas favorables para un óptimo desempeño de la organización. 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07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s-EC" dirty="0" smtClean="0"/>
              <a:t>Necesidad de Planificación Estratégica</a:t>
            </a:r>
          </a:p>
          <a:p>
            <a:pPr marL="114300" indent="0">
              <a:buNone/>
            </a:pPr>
            <a:endParaRPr lang="es-EC" dirty="0"/>
          </a:p>
          <a:p>
            <a:pPr marL="114300" indent="0" algn="just">
              <a:buNone/>
            </a:pPr>
            <a:r>
              <a:rPr lang="es-ES" sz="2000" dirty="0"/>
              <a:t>La planeación estratégica es una herramienta muy importante que permite a las organizaciones definir qué acciones se deben realizar con el fin de cumplir los planteamientos o las metas definidas. Es un proceso que se inicia con el establecimiento de objetivos organizacionales, define estrategias y políticas para lograr estos objetivos, y desarrolla planes detallados para asegurar la implantación de las estrategias y así obtener los fines buscados.</a:t>
            </a:r>
            <a:endParaRPr lang="en-US" sz="2000" dirty="0"/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93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sz="4000" dirty="0" smtClean="0"/>
              <a:t>Objetivos del Proyecto</a:t>
            </a:r>
            <a:endParaRPr lang="en-US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3400" y="1447800"/>
            <a:ext cx="7620000" cy="4800600"/>
          </a:xfrm>
        </p:spPr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es-ES" b="1" dirty="0" smtClean="0"/>
              <a:t>Objetivo </a:t>
            </a:r>
            <a:r>
              <a:rPr lang="es-ES" b="1" dirty="0"/>
              <a:t>General</a:t>
            </a:r>
            <a:endParaRPr lang="en-US" dirty="0"/>
          </a:p>
          <a:p>
            <a:pPr marL="114300" indent="0">
              <a:buNone/>
            </a:pPr>
            <a:r>
              <a:rPr lang="es-ES" b="1" dirty="0"/>
              <a:t> </a:t>
            </a:r>
            <a:endParaRPr lang="en-US" dirty="0"/>
          </a:p>
          <a:p>
            <a:pPr lvl="0"/>
            <a:r>
              <a:rPr lang="es-ES" dirty="0"/>
              <a:t>Desarrollar un plan estratégico </a:t>
            </a:r>
            <a:r>
              <a:rPr lang="es-ES" dirty="0" smtClean="0"/>
              <a:t>para </a:t>
            </a:r>
            <a:r>
              <a:rPr lang="es-ES" dirty="0"/>
              <a:t>la sucursal de Santiago de Chile de la  empresa de </a:t>
            </a:r>
            <a:r>
              <a:rPr lang="es-ES" dirty="0" smtClean="0"/>
              <a:t>BusinessMind</a:t>
            </a:r>
            <a:r>
              <a:rPr lang="es-ES" dirty="0"/>
              <a:t>.</a:t>
            </a:r>
            <a:endParaRPr lang="en-US" dirty="0"/>
          </a:p>
          <a:p>
            <a:endParaRPr lang="en-US" dirty="0"/>
          </a:p>
          <a:p>
            <a:pPr marL="114300" indent="0">
              <a:buNone/>
            </a:pPr>
            <a:r>
              <a:rPr lang="es-ES" b="1" dirty="0"/>
              <a:t> </a:t>
            </a:r>
            <a:endParaRPr lang="en-US" dirty="0"/>
          </a:p>
          <a:p>
            <a:pPr marL="114300" indent="0">
              <a:buNone/>
            </a:pPr>
            <a:r>
              <a:rPr lang="es-ES" b="1" dirty="0" smtClean="0"/>
              <a:t>Objetivos </a:t>
            </a:r>
            <a:r>
              <a:rPr lang="es-ES" b="1" dirty="0"/>
              <a:t>Específicos</a:t>
            </a:r>
            <a:endParaRPr lang="en-US" dirty="0"/>
          </a:p>
          <a:p>
            <a:pPr marL="114300" indent="0">
              <a:buNone/>
            </a:pPr>
            <a:r>
              <a:rPr lang="es-ES" b="1" dirty="0"/>
              <a:t> </a:t>
            </a:r>
            <a:endParaRPr lang="en-US" dirty="0"/>
          </a:p>
          <a:p>
            <a:pPr lvl="0"/>
            <a:r>
              <a:rPr lang="es-ES" dirty="0"/>
              <a:t>Realizar un análisis situacional de la empresa </a:t>
            </a:r>
            <a:endParaRPr lang="en-US" dirty="0"/>
          </a:p>
          <a:p>
            <a:pPr lvl="0"/>
            <a:r>
              <a:rPr lang="es-ES" dirty="0"/>
              <a:t>Definir el direccionamiento estratégico de la empresa</a:t>
            </a:r>
            <a:endParaRPr lang="en-US" dirty="0"/>
          </a:p>
          <a:p>
            <a:pPr lvl="0"/>
            <a:r>
              <a:rPr lang="es-ES" dirty="0"/>
              <a:t>Elaborar el Plan General de Actividades o Plan Estratégico</a:t>
            </a:r>
            <a:endParaRPr lang="en-US" dirty="0"/>
          </a:p>
          <a:p>
            <a:pPr lvl="0"/>
            <a:r>
              <a:rPr lang="es-ES" dirty="0"/>
              <a:t>Elaborar el Plan Operativo Anual para la sucursal de Santiago de Chile</a:t>
            </a:r>
            <a:endParaRPr lang="en-US" dirty="0"/>
          </a:p>
          <a:p>
            <a:pPr lvl="0"/>
            <a:r>
              <a:rPr lang="es-ES" dirty="0"/>
              <a:t>Definir los indicadores claves de desempeño </a:t>
            </a:r>
            <a:endParaRPr lang="en-US" dirty="0"/>
          </a:p>
          <a:p>
            <a:pPr lvl="0"/>
            <a:r>
              <a:rPr lang="es-ES" dirty="0"/>
              <a:t>Determinar el alineamiento estratégico integral de la empresa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4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sz="4000" dirty="0" smtClean="0"/>
              <a:t>Diagnóstico Situacional</a:t>
            </a:r>
            <a:endParaRPr lang="en-US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 smtClean="0"/>
              <a:t>Análisis Externo - Macroambiente</a:t>
            </a:r>
          </a:p>
          <a:p>
            <a:endParaRPr lang="en-US" dirty="0"/>
          </a:p>
        </p:txBody>
      </p:sp>
      <p:pic>
        <p:nvPicPr>
          <p:cNvPr id="5122" name="Picture 2" descr="http://t2.gstatic.com/images?q=tbn:ANd9GcRu0w7QeeKrIebVpioglcT0DQBWMW8c3ro7D0--W25_8V_m_0F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04800"/>
            <a:ext cx="2628900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628417"/>
              </p:ext>
            </p:extLst>
          </p:nvPr>
        </p:nvGraphicFramePr>
        <p:xfrm>
          <a:off x="224378" y="2476500"/>
          <a:ext cx="8081422" cy="369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Hoja de cálculo" r:id="rId4" imgW="6581698" imgH="3010029" progId="Excel.Sheet.12">
                  <p:embed/>
                </p:oleObj>
              </mc:Choice>
              <mc:Fallback>
                <p:oleObj name="Hoja de cálculo" r:id="rId4" imgW="6581698" imgH="301002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4378" y="2476500"/>
                        <a:ext cx="8081422" cy="3695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3585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l_fi" descr="grafico1_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742950"/>
            <a:ext cx="3553924" cy="207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sz="4000" dirty="0" smtClean="0"/>
              <a:t>Diagnóstico Situacional</a:t>
            </a:r>
            <a:endParaRPr lang="en-US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 smtClean="0"/>
              <a:t>Análisis Externo - Microambiente</a:t>
            </a:r>
          </a:p>
          <a:p>
            <a:endParaRPr lang="en-US" dirty="0"/>
          </a:p>
        </p:txBody>
      </p:sp>
      <p:graphicFrame>
        <p:nvGraphicFramePr>
          <p:cNvPr id="8" name="7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5969840"/>
              </p:ext>
            </p:extLst>
          </p:nvPr>
        </p:nvGraphicFramePr>
        <p:xfrm>
          <a:off x="1054859" y="2905124"/>
          <a:ext cx="6081782" cy="26574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Hoja de cálculo" r:id="rId4" imgW="4381410" imgH="1914639" progId="Excel.Sheet.12">
                  <p:embed/>
                </p:oleObj>
              </mc:Choice>
              <mc:Fallback>
                <p:oleObj name="Hoja de cálculo" r:id="rId4" imgW="4381410" imgH="191463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54859" y="2905124"/>
                        <a:ext cx="6081782" cy="26574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22998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sz="4000" dirty="0"/>
              <a:t>Diagnóstico Situacional</a:t>
            </a:r>
            <a:endParaRPr lang="en-US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47800"/>
            <a:ext cx="7840540" cy="18288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s-EC" sz="2000" b="1" dirty="0" smtClean="0"/>
              <a:t>Análisis Interno</a:t>
            </a:r>
          </a:p>
          <a:p>
            <a:endParaRPr lang="en-US" sz="2000" dirty="0"/>
          </a:p>
        </p:txBody>
      </p:sp>
      <p:pic>
        <p:nvPicPr>
          <p:cNvPr id="5122" name="Imagen 9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5582" y="2209800"/>
            <a:ext cx="507023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093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yacencia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yace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804</TotalTime>
  <Words>732</Words>
  <Application>Microsoft Office PowerPoint</Application>
  <PresentationFormat>Presentación en pantalla (4:3)</PresentationFormat>
  <Paragraphs>91</Paragraphs>
  <Slides>19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19</vt:i4>
      </vt:variant>
    </vt:vector>
  </HeadingPairs>
  <TitlesOfParts>
    <vt:vector size="22" baseType="lpstr">
      <vt:lpstr>Adyacencia</vt:lpstr>
      <vt:lpstr>Hoja de cálculo</vt:lpstr>
      <vt:lpstr>Documento</vt:lpstr>
      <vt:lpstr>BusinessMind Plan Estratégico 2013 - 2015</vt:lpstr>
      <vt:lpstr>Agenda</vt:lpstr>
      <vt:lpstr>Introducción</vt:lpstr>
      <vt:lpstr>Justificación</vt:lpstr>
      <vt:lpstr>Presentación de PowerPoint</vt:lpstr>
      <vt:lpstr>Objetivos del Proyecto</vt:lpstr>
      <vt:lpstr>Diagnóstico Situacional</vt:lpstr>
      <vt:lpstr>Diagnóstico Situacional</vt:lpstr>
      <vt:lpstr>Diagnóstico Situacional</vt:lpstr>
      <vt:lpstr>Mercado Tecnológico Chileno</vt:lpstr>
      <vt:lpstr>Mercado Tecnológico Chileno</vt:lpstr>
      <vt:lpstr>Direccionamiento Estratégico</vt:lpstr>
      <vt:lpstr>Direccionamiento Estratégico</vt:lpstr>
      <vt:lpstr>Análisis FODA</vt:lpstr>
      <vt:lpstr>Acciones Estratégicas</vt:lpstr>
      <vt:lpstr>Cuadro de Mando Integral</vt:lpstr>
      <vt:lpstr>Indicadores Claves de Desempeño</vt:lpstr>
      <vt:lpstr>Conclusiones</vt:lpstr>
      <vt:lpstr>Gracias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Eduardo Felix</dc:creator>
  <cp:lastModifiedBy>Eduardo Felix</cp:lastModifiedBy>
  <cp:revision>21</cp:revision>
  <dcterms:created xsi:type="dcterms:W3CDTF">2013-04-23T00:14:26Z</dcterms:created>
  <dcterms:modified xsi:type="dcterms:W3CDTF">2013-05-04T20:25:46Z</dcterms:modified>
</cp:coreProperties>
</file>