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9" r:id="rId5"/>
    <p:sldId id="271" r:id="rId6"/>
    <p:sldId id="272" r:id="rId7"/>
    <p:sldId id="273" r:id="rId8"/>
    <p:sldId id="274" r:id="rId9"/>
    <p:sldId id="282" r:id="rId10"/>
    <p:sldId id="275" r:id="rId11"/>
    <p:sldId id="276" r:id="rId12"/>
    <p:sldId id="283" r:id="rId13"/>
    <p:sldId id="277" r:id="rId14"/>
    <p:sldId id="259" r:id="rId15"/>
    <p:sldId id="260" r:id="rId16"/>
    <p:sldId id="261" r:id="rId17"/>
    <p:sldId id="262" r:id="rId18"/>
    <p:sldId id="263" r:id="rId19"/>
    <p:sldId id="264" r:id="rId20"/>
    <p:sldId id="278" r:id="rId21"/>
    <p:sldId id="280" r:id="rId22"/>
    <p:sldId id="267" r:id="rId23"/>
    <p:sldId id="265" r:id="rId24"/>
    <p:sldId id="266" r:id="rId25"/>
    <p:sldId id="281" r:id="rId26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0" autoAdjust="0"/>
    <p:restoredTop sz="98046" autoAdjust="0"/>
  </p:normalViewPr>
  <p:slideViewPr>
    <p:cSldViewPr showGuides="1">
      <p:cViewPr>
        <p:scale>
          <a:sx n="80" d="100"/>
          <a:sy n="80" d="100"/>
        </p:scale>
        <p:origin x="-9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61AF47-CAAF-4B34-8462-A5496EA39728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s-EC"/>
        </a:p>
      </dgm:t>
    </dgm:pt>
    <dgm:pt modelId="{5694C045-8FCC-49FD-8C42-0A763D443BEA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EC" sz="2000" b="1" dirty="0" smtClean="0"/>
            <a:t>Misión</a:t>
          </a:r>
          <a:endParaRPr lang="es-EC" sz="2000" b="1" dirty="0"/>
        </a:p>
      </dgm:t>
    </dgm:pt>
    <dgm:pt modelId="{C70D14AC-6E8F-49DE-AA45-B15A51561DA5}" type="parTrans" cxnId="{F695606D-D18D-4DC4-854E-8311341A86DF}">
      <dgm:prSet/>
      <dgm:spPr/>
      <dgm:t>
        <a:bodyPr/>
        <a:lstStyle/>
        <a:p>
          <a:endParaRPr lang="es-EC"/>
        </a:p>
      </dgm:t>
    </dgm:pt>
    <dgm:pt modelId="{B210DDAE-9F8C-4AF0-A83E-86160D4CC25F}" type="sibTrans" cxnId="{F695606D-D18D-4DC4-854E-8311341A86DF}">
      <dgm:prSet/>
      <dgm:spPr/>
      <dgm:t>
        <a:bodyPr/>
        <a:lstStyle/>
        <a:p>
          <a:endParaRPr lang="es-EC"/>
        </a:p>
      </dgm:t>
    </dgm:pt>
    <dgm:pt modelId="{1369D1B4-5E35-4355-9160-04882483952D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EC" sz="2000" b="1" dirty="0" smtClean="0"/>
            <a:t>Visión</a:t>
          </a:r>
          <a:endParaRPr lang="es-EC" sz="2000" b="1" dirty="0"/>
        </a:p>
      </dgm:t>
    </dgm:pt>
    <dgm:pt modelId="{87521D07-881E-41EC-88BD-E37526CA6796}" type="parTrans" cxnId="{487A18E2-98AD-4913-95E5-7D5EB7DE4E27}">
      <dgm:prSet/>
      <dgm:spPr/>
      <dgm:t>
        <a:bodyPr/>
        <a:lstStyle/>
        <a:p>
          <a:endParaRPr lang="es-EC"/>
        </a:p>
      </dgm:t>
    </dgm:pt>
    <dgm:pt modelId="{665443A0-44B4-4040-B29F-A6BCB4D13A27}" type="sibTrans" cxnId="{487A18E2-98AD-4913-95E5-7D5EB7DE4E27}">
      <dgm:prSet/>
      <dgm:spPr/>
      <dgm:t>
        <a:bodyPr/>
        <a:lstStyle/>
        <a:p>
          <a:endParaRPr lang="es-EC"/>
        </a:p>
      </dgm:t>
    </dgm:pt>
    <dgm:pt modelId="{39E4C165-2EF9-483D-A247-9CEDE8AB1371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EC" sz="2000" b="1" dirty="0" smtClean="0"/>
            <a:t>Valores </a:t>
          </a:r>
          <a:endParaRPr lang="es-EC" sz="2000" b="1" dirty="0"/>
        </a:p>
      </dgm:t>
    </dgm:pt>
    <dgm:pt modelId="{561BB28B-51D2-4F09-8593-3B72F0E623A2}" type="parTrans" cxnId="{870F1BA6-ED90-4C1A-8B36-D94337520A6D}">
      <dgm:prSet/>
      <dgm:spPr/>
      <dgm:t>
        <a:bodyPr/>
        <a:lstStyle/>
        <a:p>
          <a:endParaRPr lang="es-EC"/>
        </a:p>
      </dgm:t>
    </dgm:pt>
    <dgm:pt modelId="{D6CEBB70-DD06-4A69-BB69-5C6624AAE13F}" type="sibTrans" cxnId="{870F1BA6-ED90-4C1A-8B36-D94337520A6D}">
      <dgm:prSet/>
      <dgm:spPr/>
      <dgm:t>
        <a:bodyPr/>
        <a:lstStyle/>
        <a:p>
          <a:endParaRPr lang="es-EC"/>
        </a:p>
      </dgm:t>
    </dgm:pt>
    <dgm:pt modelId="{EB293012-0A8C-48B3-9816-A9A8675196CC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EC" sz="2000" b="1" dirty="0" smtClean="0"/>
            <a:t>Objetivos</a:t>
          </a:r>
          <a:endParaRPr lang="es-EC" sz="20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35AE966-4171-4A3F-89E4-7DC20B41D547}" type="parTrans" cxnId="{D780432F-BDCC-4A63-8EB1-DA14B3585B5E}">
      <dgm:prSet/>
      <dgm:spPr/>
      <dgm:t>
        <a:bodyPr/>
        <a:lstStyle/>
        <a:p>
          <a:endParaRPr lang="es-EC"/>
        </a:p>
      </dgm:t>
    </dgm:pt>
    <dgm:pt modelId="{DD4D28B3-0F95-43E4-BBBF-04001586AFA4}" type="sibTrans" cxnId="{D780432F-BDCC-4A63-8EB1-DA14B3585B5E}">
      <dgm:prSet/>
      <dgm:spPr/>
      <dgm:t>
        <a:bodyPr/>
        <a:lstStyle/>
        <a:p>
          <a:endParaRPr lang="es-EC"/>
        </a:p>
      </dgm:t>
    </dgm:pt>
    <dgm:pt modelId="{2AB90F56-B5F1-400B-8DD9-0B8C0CD9F1BA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EC" sz="1400" dirty="0" smtClean="0"/>
            <a:t>Contribuimos al éxito empresarial del país a través de la consultoría personalizada, con técnicas de vanguardia y personal capacitado para la generación de información oportuna, veraz y con valor agregado que permita una mejor toma de decisiones basada en la ética y profesionalismo.</a:t>
          </a:r>
          <a:endParaRPr lang="es-EC" sz="1400" dirty="0"/>
        </a:p>
      </dgm:t>
    </dgm:pt>
    <dgm:pt modelId="{522E7288-B539-45FC-9DE3-F15B98FD74C0}" type="parTrans" cxnId="{A99B5779-10B8-4722-B63C-64D1E397CCD4}">
      <dgm:prSet/>
      <dgm:spPr/>
      <dgm:t>
        <a:bodyPr/>
        <a:lstStyle/>
        <a:p>
          <a:endParaRPr lang="es-EC"/>
        </a:p>
      </dgm:t>
    </dgm:pt>
    <dgm:pt modelId="{B06BE486-774C-4325-AF3E-B7686CFC98EE}" type="sibTrans" cxnId="{A99B5779-10B8-4722-B63C-64D1E397CCD4}">
      <dgm:prSet/>
      <dgm:spPr/>
      <dgm:t>
        <a:bodyPr/>
        <a:lstStyle/>
        <a:p>
          <a:endParaRPr lang="es-EC"/>
        </a:p>
      </dgm:t>
    </dgm:pt>
    <dgm:pt modelId="{FED3CCDA-2345-4680-BAC8-BBB58B5C1638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EC" sz="1400" b="0" dirty="0" smtClean="0"/>
            <a:t>Ser reconocidos como la mejor opción en servicios de consultoría empresarial en el mercado de Quito, Guayaquil y Manta duplicando la facturación y el margen operativo en los próximos cinco años haciendo de la personalización y la capacidad técnica de su personal sus principales pilares a la hora de enfrentar a la competencia directa</a:t>
          </a:r>
          <a:endParaRPr lang="es-EC" sz="1600" b="0" dirty="0"/>
        </a:p>
      </dgm:t>
    </dgm:pt>
    <dgm:pt modelId="{62A71581-9EA1-478D-83FD-9CACDDDCB7AA}" type="parTrans" cxnId="{19746E95-AEE2-4FA8-B3DB-105D6B783CB9}">
      <dgm:prSet/>
      <dgm:spPr/>
      <dgm:t>
        <a:bodyPr/>
        <a:lstStyle/>
        <a:p>
          <a:endParaRPr lang="es-EC"/>
        </a:p>
      </dgm:t>
    </dgm:pt>
    <dgm:pt modelId="{F5A195AC-E72A-412F-A42B-877CF000BF91}" type="sibTrans" cxnId="{19746E95-AEE2-4FA8-B3DB-105D6B783CB9}">
      <dgm:prSet/>
      <dgm:spPr/>
      <dgm:t>
        <a:bodyPr/>
        <a:lstStyle/>
        <a:p>
          <a:endParaRPr lang="es-EC"/>
        </a:p>
      </dgm:t>
    </dgm:pt>
    <dgm:pt modelId="{C9C3530C-5122-4DF1-B7A5-6EB87638F13D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EC" sz="1400" b="0" dirty="0" smtClean="0"/>
            <a:t>Colaboración</a:t>
          </a:r>
          <a:endParaRPr lang="es-EC" sz="1400" b="0" dirty="0"/>
        </a:p>
      </dgm:t>
    </dgm:pt>
    <dgm:pt modelId="{9871DC0A-6133-499F-B1CD-BC274BCBACE1}" type="parTrans" cxnId="{2D0C1F14-453C-4A03-9989-01C36E0CF148}">
      <dgm:prSet/>
      <dgm:spPr/>
      <dgm:t>
        <a:bodyPr/>
        <a:lstStyle/>
        <a:p>
          <a:endParaRPr lang="es-EC"/>
        </a:p>
      </dgm:t>
    </dgm:pt>
    <dgm:pt modelId="{EF101E5C-4C8E-4408-AD2C-BE7B85E6B71C}" type="sibTrans" cxnId="{2D0C1F14-453C-4A03-9989-01C36E0CF148}">
      <dgm:prSet/>
      <dgm:spPr/>
      <dgm:t>
        <a:bodyPr/>
        <a:lstStyle/>
        <a:p>
          <a:endParaRPr lang="es-EC"/>
        </a:p>
      </dgm:t>
    </dgm:pt>
    <dgm:pt modelId="{116C6F2D-9BF0-435E-BA20-72E924EA36A0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EC" sz="1400" b="0" dirty="0" smtClean="0"/>
            <a:t>Convertirse en la primera opción de servicios profesionales para los mercados target</a:t>
          </a:r>
          <a:endParaRPr lang="es-EC" sz="1400" b="0" dirty="0"/>
        </a:p>
      </dgm:t>
    </dgm:pt>
    <dgm:pt modelId="{D5665FAC-3E5A-44AC-80C0-EE6C09EB9F86}" type="parTrans" cxnId="{FC0CF8F0-8822-4CA0-BB28-A1EF0E64475A}">
      <dgm:prSet/>
      <dgm:spPr/>
      <dgm:t>
        <a:bodyPr/>
        <a:lstStyle/>
        <a:p>
          <a:endParaRPr lang="es-EC"/>
        </a:p>
      </dgm:t>
    </dgm:pt>
    <dgm:pt modelId="{DDBB8B92-00C2-4EE1-89B2-B799ABAB6A4F}" type="sibTrans" cxnId="{FC0CF8F0-8822-4CA0-BB28-A1EF0E64475A}">
      <dgm:prSet/>
      <dgm:spPr/>
      <dgm:t>
        <a:bodyPr/>
        <a:lstStyle/>
        <a:p>
          <a:endParaRPr lang="es-EC"/>
        </a:p>
      </dgm:t>
    </dgm:pt>
    <dgm:pt modelId="{7D0D1C00-52A3-40D6-9D17-DA2BEB1ABB44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EC" sz="1400" b="0" dirty="0" smtClean="0"/>
            <a:t>Liderazgo</a:t>
          </a:r>
          <a:endParaRPr lang="es-EC" sz="1400" b="0" dirty="0"/>
        </a:p>
      </dgm:t>
    </dgm:pt>
    <dgm:pt modelId="{2CFE2F13-8E84-4C1A-98D8-F208F62DAFEA}" type="parTrans" cxnId="{31B9926B-255A-40B5-AB29-E98051C5F24E}">
      <dgm:prSet/>
      <dgm:spPr/>
      <dgm:t>
        <a:bodyPr/>
        <a:lstStyle/>
        <a:p>
          <a:endParaRPr lang="es-EC"/>
        </a:p>
      </dgm:t>
    </dgm:pt>
    <dgm:pt modelId="{B138502D-28D0-498F-B142-3ED68FA38316}" type="sibTrans" cxnId="{31B9926B-255A-40B5-AB29-E98051C5F24E}">
      <dgm:prSet/>
      <dgm:spPr/>
      <dgm:t>
        <a:bodyPr/>
        <a:lstStyle/>
        <a:p>
          <a:endParaRPr lang="es-EC"/>
        </a:p>
      </dgm:t>
    </dgm:pt>
    <dgm:pt modelId="{4E73FCC3-05F6-4800-BFFF-186A35307608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EC" sz="1400" b="0" dirty="0" smtClean="0"/>
            <a:t>Excelencia</a:t>
          </a:r>
          <a:endParaRPr lang="es-EC" sz="1400" b="0" dirty="0"/>
        </a:p>
      </dgm:t>
    </dgm:pt>
    <dgm:pt modelId="{47B15E08-9E3D-49BF-8A02-25BB41A6436C}" type="parTrans" cxnId="{6BA707B2-9C39-425C-81E8-121E5351F86F}">
      <dgm:prSet/>
      <dgm:spPr/>
      <dgm:t>
        <a:bodyPr/>
        <a:lstStyle/>
        <a:p>
          <a:endParaRPr lang="es-EC"/>
        </a:p>
      </dgm:t>
    </dgm:pt>
    <dgm:pt modelId="{C012D453-C42B-4F11-9D68-3D774AD8409F}" type="sibTrans" cxnId="{6BA707B2-9C39-425C-81E8-121E5351F86F}">
      <dgm:prSet/>
      <dgm:spPr/>
      <dgm:t>
        <a:bodyPr/>
        <a:lstStyle/>
        <a:p>
          <a:endParaRPr lang="es-EC"/>
        </a:p>
      </dgm:t>
    </dgm:pt>
    <dgm:pt modelId="{D9469772-ABE8-46D1-A236-DFA96BF15AD2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EC" sz="1400" b="0" dirty="0" smtClean="0"/>
            <a:t>Agilidad</a:t>
          </a:r>
          <a:endParaRPr lang="es-EC" sz="1400" b="0" dirty="0"/>
        </a:p>
      </dgm:t>
    </dgm:pt>
    <dgm:pt modelId="{A527A23C-4FFD-4A6B-B61F-D24002AEC914}" type="parTrans" cxnId="{5C2D7649-A10A-4D80-A091-0D6C052164AF}">
      <dgm:prSet/>
      <dgm:spPr/>
      <dgm:t>
        <a:bodyPr/>
        <a:lstStyle/>
        <a:p>
          <a:endParaRPr lang="es-EC"/>
        </a:p>
      </dgm:t>
    </dgm:pt>
    <dgm:pt modelId="{30A91EC0-2D71-4115-AD00-965266FD959F}" type="sibTrans" cxnId="{5C2D7649-A10A-4D80-A091-0D6C052164AF}">
      <dgm:prSet/>
      <dgm:spPr/>
      <dgm:t>
        <a:bodyPr/>
        <a:lstStyle/>
        <a:p>
          <a:endParaRPr lang="es-EC"/>
        </a:p>
      </dgm:t>
    </dgm:pt>
    <dgm:pt modelId="{040D99B2-B4A1-4621-88C0-DF01C877A7E2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EC" sz="1400" b="0" dirty="0" smtClean="0"/>
            <a:t>Responsabilidad</a:t>
          </a:r>
          <a:endParaRPr lang="es-EC" sz="1400" b="0" dirty="0"/>
        </a:p>
      </dgm:t>
    </dgm:pt>
    <dgm:pt modelId="{8C3E5DC5-37D1-4D98-9AA6-5B438E935AA5}" type="parTrans" cxnId="{6C96D449-2C78-4242-BCAB-D508D96BB093}">
      <dgm:prSet/>
      <dgm:spPr/>
      <dgm:t>
        <a:bodyPr/>
        <a:lstStyle/>
        <a:p>
          <a:endParaRPr lang="es-EC"/>
        </a:p>
      </dgm:t>
    </dgm:pt>
    <dgm:pt modelId="{9F12A881-1345-4B6C-BAC6-E2B2863FA381}" type="sibTrans" cxnId="{6C96D449-2C78-4242-BCAB-D508D96BB093}">
      <dgm:prSet/>
      <dgm:spPr/>
      <dgm:t>
        <a:bodyPr/>
        <a:lstStyle/>
        <a:p>
          <a:endParaRPr lang="es-EC"/>
        </a:p>
      </dgm:t>
    </dgm:pt>
    <dgm:pt modelId="{D1AACF15-F718-4A70-A351-6467BF877C92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EC" sz="1400" b="0" dirty="0" smtClean="0"/>
            <a:t>Respeto</a:t>
          </a:r>
          <a:endParaRPr lang="es-EC" sz="1400" b="0" dirty="0"/>
        </a:p>
      </dgm:t>
    </dgm:pt>
    <dgm:pt modelId="{F5036991-F5D6-4C27-940A-CF1CCF521C36}" type="parTrans" cxnId="{956FF876-FEE2-440E-ABC5-4D2223B10C29}">
      <dgm:prSet/>
      <dgm:spPr/>
      <dgm:t>
        <a:bodyPr/>
        <a:lstStyle/>
        <a:p>
          <a:endParaRPr lang="es-EC"/>
        </a:p>
      </dgm:t>
    </dgm:pt>
    <dgm:pt modelId="{D814E861-C54C-40EE-AB27-C12193FD9180}" type="sibTrans" cxnId="{956FF876-FEE2-440E-ABC5-4D2223B10C29}">
      <dgm:prSet/>
      <dgm:spPr/>
      <dgm:t>
        <a:bodyPr/>
        <a:lstStyle/>
        <a:p>
          <a:endParaRPr lang="es-EC"/>
        </a:p>
      </dgm:t>
    </dgm:pt>
    <dgm:pt modelId="{EC4A6D27-3037-42B0-B025-3FC6F0B02B0D}">
      <dgm:prSet custT="1"/>
      <dgm:spPr/>
      <dgm:t>
        <a:bodyPr/>
        <a:lstStyle/>
        <a:p>
          <a:r>
            <a:rPr lang="es-EC" sz="1400" b="0" dirty="0" smtClean="0"/>
            <a:t>Duplicar la facturación en los siguientes 5 años</a:t>
          </a:r>
        </a:p>
      </dgm:t>
    </dgm:pt>
    <dgm:pt modelId="{C5F9CF07-7915-48E7-BF13-C3E9154BB47F}" type="parTrans" cxnId="{A6C66003-E59D-4268-91C8-123D83BB0DA2}">
      <dgm:prSet/>
      <dgm:spPr/>
      <dgm:t>
        <a:bodyPr/>
        <a:lstStyle/>
        <a:p>
          <a:endParaRPr lang="es-EC"/>
        </a:p>
      </dgm:t>
    </dgm:pt>
    <dgm:pt modelId="{F115AEB0-FFAA-423C-B23E-BB7E307B5A98}" type="sibTrans" cxnId="{A6C66003-E59D-4268-91C8-123D83BB0DA2}">
      <dgm:prSet/>
      <dgm:spPr/>
      <dgm:t>
        <a:bodyPr/>
        <a:lstStyle/>
        <a:p>
          <a:endParaRPr lang="es-EC"/>
        </a:p>
      </dgm:t>
    </dgm:pt>
    <dgm:pt modelId="{84E52596-6885-4968-A177-7978ABF6F4CD}">
      <dgm:prSet custT="1"/>
      <dgm:spPr/>
      <dgm:t>
        <a:bodyPr/>
        <a:lstStyle/>
        <a:p>
          <a:r>
            <a:rPr lang="es-EC" sz="1400" b="0" dirty="0" smtClean="0"/>
            <a:t>Incrementar la rentabilidad a través de la mejora en la productividad de la empresa</a:t>
          </a:r>
        </a:p>
      </dgm:t>
    </dgm:pt>
    <dgm:pt modelId="{00B07A85-9AAF-4E31-B80B-D81B64B8BAB5}" type="parTrans" cxnId="{133B8D4C-5297-4576-A4F6-1952DDB937CA}">
      <dgm:prSet/>
      <dgm:spPr/>
      <dgm:t>
        <a:bodyPr/>
        <a:lstStyle/>
        <a:p>
          <a:endParaRPr lang="es-EC"/>
        </a:p>
      </dgm:t>
    </dgm:pt>
    <dgm:pt modelId="{2178BE2A-8741-428C-BDD2-78E1B06219D1}" type="sibTrans" cxnId="{133B8D4C-5297-4576-A4F6-1952DDB937CA}">
      <dgm:prSet/>
      <dgm:spPr/>
      <dgm:t>
        <a:bodyPr/>
        <a:lstStyle/>
        <a:p>
          <a:endParaRPr lang="es-EC"/>
        </a:p>
      </dgm:t>
    </dgm:pt>
    <dgm:pt modelId="{7EE12153-82C0-4270-AF55-E1630E34A849}" type="pres">
      <dgm:prSet presAssocID="{E261AF47-CAAF-4B34-8462-A5496EA397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972B7E9-2098-40A8-922A-2CCEED957F73}" type="pres">
      <dgm:prSet presAssocID="{5694C045-8FCC-49FD-8C42-0A763D443BEA}" presName="linNode" presStyleCnt="0"/>
      <dgm:spPr/>
    </dgm:pt>
    <dgm:pt modelId="{94CB13D2-A855-4BFE-BAD7-66477E91AF9C}" type="pres">
      <dgm:prSet presAssocID="{5694C045-8FCC-49FD-8C42-0A763D443BEA}" presName="parentText" presStyleLbl="node1" presStyleIdx="0" presStyleCnt="4" custScaleX="97509" custScaleY="76896" custLinFactNeighborX="-132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3343A3-D5FC-45FA-A739-999D70263594}" type="pres">
      <dgm:prSet presAssocID="{5694C045-8FCC-49FD-8C42-0A763D443BEA}" presName="descendantText" presStyleLbl="alignAccFollowNode1" presStyleIdx="0" presStyleCnt="4" custScaleY="1126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EEDC45-F675-4D8E-B0D7-06BABF092B63}" type="pres">
      <dgm:prSet presAssocID="{B210DDAE-9F8C-4AF0-A83E-86160D4CC25F}" presName="sp" presStyleCnt="0"/>
      <dgm:spPr/>
    </dgm:pt>
    <dgm:pt modelId="{21725422-D5AC-48B7-B286-5914FDA8DC4D}" type="pres">
      <dgm:prSet presAssocID="{1369D1B4-5E35-4355-9160-04882483952D}" presName="linNode" presStyleCnt="0"/>
      <dgm:spPr/>
    </dgm:pt>
    <dgm:pt modelId="{95685D0B-87F7-470C-96AB-B6EB5A551AC4}" type="pres">
      <dgm:prSet presAssocID="{1369D1B4-5E35-4355-9160-04882483952D}" presName="parentText" presStyleLbl="node1" presStyleIdx="1" presStyleCnt="4" custScaleX="97509" custScaleY="76896" custLinFactNeighborX="-132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208587-E60B-48E6-842E-7856A614905D}" type="pres">
      <dgm:prSet presAssocID="{1369D1B4-5E35-4355-9160-04882483952D}" presName="descendantText" presStyleLbl="alignAccFollowNode1" presStyleIdx="1" presStyleCnt="4" custScaleY="11876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D9BFDA-BB43-40CE-A0A7-E4CBE95FFA32}" type="pres">
      <dgm:prSet presAssocID="{665443A0-44B4-4040-B29F-A6BCB4D13A27}" presName="sp" presStyleCnt="0"/>
      <dgm:spPr/>
    </dgm:pt>
    <dgm:pt modelId="{8FE528D5-05B3-4114-92D4-6419D80CC312}" type="pres">
      <dgm:prSet presAssocID="{39E4C165-2EF9-483D-A247-9CEDE8AB1371}" presName="linNode" presStyleCnt="0"/>
      <dgm:spPr/>
    </dgm:pt>
    <dgm:pt modelId="{8598C8B4-45EF-4F6A-BDAD-A39DACBB8C6E}" type="pres">
      <dgm:prSet presAssocID="{39E4C165-2EF9-483D-A247-9CEDE8AB1371}" presName="parentText" presStyleLbl="node1" presStyleIdx="2" presStyleCnt="4" custScaleX="97509" custScaleY="76896" custLinFactNeighborX="-132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8695A0-53D5-4193-9277-005B1E04EDEC}" type="pres">
      <dgm:prSet presAssocID="{39E4C165-2EF9-483D-A247-9CEDE8AB1371}" presName="descendantText" presStyleLbl="alignAccFollowNode1" presStyleIdx="2" presStyleCnt="4" custScaleY="12483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45CE66-665D-48FE-9A63-E799829304AA}" type="pres">
      <dgm:prSet presAssocID="{D6CEBB70-DD06-4A69-BB69-5C6624AAE13F}" presName="sp" presStyleCnt="0"/>
      <dgm:spPr/>
    </dgm:pt>
    <dgm:pt modelId="{3B3FAB95-0C6A-480D-92BA-A925DFE0316A}" type="pres">
      <dgm:prSet presAssocID="{EB293012-0A8C-48B3-9816-A9A8675196CC}" presName="linNode" presStyleCnt="0"/>
      <dgm:spPr/>
    </dgm:pt>
    <dgm:pt modelId="{1F95EFB7-3CCA-4A50-9C04-2F09C486B7CB}" type="pres">
      <dgm:prSet presAssocID="{EB293012-0A8C-48B3-9816-A9A8675196CC}" presName="parentText" presStyleLbl="node1" presStyleIdx="3" presStyleCnt="4" custScaleX="97509" custScaleY="76896" custLinFactNeighborX="-132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84A5E4-F9AA-4B49-BBC8-40DAF366A9EF}" type="pres">
      <dgm:prSet presAssocID="{EB293012-0A8C-48B3-9816-A9A8675196CC}" presName="descendantText" presStyleLbl="alignAccFollowNode1" presStyleIdx="3" presStyleCnt="4" custScaleY="12564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99B5779-10B8-4722-B63C-64D1E397CCD4}" srcId="{5694C045-8FCC-49FD-8C42-0A763D443BEA}" destId="{2AB90F56-B5F1-400B-8DD9-0B8C0CD9F1BA}" srcOrd="0" destOrd="0" parTransId="{522E7288-B539-45FC-9DE3-F15B98FD74C0}" sibTransId="{B06BE486-774C-4325-AF3E-B7686CFC98EE}"/>
    <dgm:cxn modelId="{19746E95-AEE2-4FA8-B3DB-105D6B783CB9}" srcId="{1369D1B4-5E35-4355-9160-04882483952D}" destId="{FED3CCDA-2345-4680-BAC8-BBB58B5C1638}" srcOrd="0" destOrd="0" parTransId="{62A71581-9EA1-478D-83FD-9CACDDDCB7AA}" sibTransId="{F5A195AC-E72A-412F-A42B-877CF000BF91}"/>
    <dgm:cxn modelId="{C970DDEC-6116-4816-B1A2-7964B22868EB}" type="presOf" srcId="{5694C045-8FCC-49FD-8C42-0A763D443BEA}" destId="{94CB13D2-A855-4BFE-BAD7-66477E91AF9C}" srcOrd="0" destOrd="0" presId="urn:microsoft.com/office/officeart/2005/8/layout/vList5"/>
    <dgm:cxn modelId="{A6C66003-E59D-4268-91C8-123D83BB0DA2}" srcId="{EB293012-0A8C-48B3-9816-A9A8675196CC}" destId="{EC4A6D27-3037-42B0-B025-3FC6F0B02B0D}" srcOrd="1" destOrd="0" parTransId="{C5F9CF07-7915-48E7-BF13-C3E9154BB47F}" sibTransId="{F115AEB0-FFAA-423C-B23E-BB7E307B5A98}"/>
    <dgm:cxn modelId="{6BA707B2-9C39-425C-81E8-121E5351F86F}" srcId="{39E4C165-2EF9-483D-A247-9CEDE8AB1371}" destId="{4E73FCC3-05F6-4800-BFFF-186A35307608}" srcOrd="2" destOrd="0" parTransId="{47B15E08-9E3D-49BF-8A02-25BB41A6436C}" sibTransId="{C012D453-C42B-4F11-9D68-3D774AD8409F}"/>
    <dgm:cxn modelId="{DC81C728-81CB-4CAD-8C11-D3B4B29C0FE4}" type="presOf" srcId="{EC4A6D27-3037-42B0-B025-3FC6F0B02B0D}" destId="{A684A5E4-F9AA-4B49-BBC8-40DAF366A9EF}" srcOrd="0" destOrd="1" presId="urn:microsoft.com/office/officeart/2005/8/layout/vList5"/>
    <dgm:cxn modelId="{956FF876-FEE2-440E-ABC5-4D2223B10C29}" srcId="{39E4C165-2EF9-483D-A247-9CEDE8AB1371}" destId="{D1AACF15-F718-4A70-A351-6467BF877C92}" srcOrd="5" destOrd="0" parTransId="{F5036991-F5D6-4C27-940A-CF1CCF521C36}" sibTransId="{D814E861-C54C-40EE-AB27-C12193FD9180}"/>
    <dgm:cxn modelId="{D780432F-BDCC-4A63-8EB1-DA14B3585B5E}" srcId="{E261AF47-CAAF-4B34-8462-A5496EA39728}" destId="{EB293012-0A8C-48B3-9816-A9A8675196CC}" srcOrd="3" destOrd="0" parTransId="{A35AE966-4171-4A3F-89E4-7DC20B41D547}" sibTransId="{DD4D28B3-0F95-43E4-BBBF-04001586AFA4}"/>
    <dgm:cxn modelId="{0A546F62-5B7F-4AFD-8656-CE151F506345}" type="presOf" srcId="{2AB90F56-B5F1-400B-8DD9-0B8C0CD9F1BA}" destId="{783343A3-D5FC-45FA-A739-999D70263594}" srcOrd="0" destOrd="0" presId="urn:microsoft.com/office/officeart/2005/8/layout/vList5"/>
    <dgm:cxn modelId="{2D0C1F14-453C-4A03-9989-01C36E0CF148}" srcId="{39E4C165-2EF9-483D-A247-9CEDE8AB1371}" destId="{C9C3530C-5122-4DF1-B7A5-6EB87638F13D}" srcOrd="0" destOrd="0" parTransId="{9871DC0A-6133-499F-B1CD-BC274BCBACE1}" sibTransId="{EF101E5C-4C8E-4408-AD2C-BE7B85E6B71C}"/>
    <dgm:cxn modelId="{1199167A-3E69-45B8-8F80-98596EB1DE72}" type="presOf" srcId="{040D99B2-B4A1-4621-88C0-DF01C877A7E2}" destId="{268695A0-53D5-4193-9277-005B1E04EDEC}" srcOrd="0" destOrd="4" presId="urn:microsoft.com/office/officeart/2005/8/layout/vList5"/>
    <dgm:cxn modelId="{8DD69AD0-3D79-494D-9164-19CF3CCEC0C3}" type="presOf" srcId="{D9469772-ABE8-46D1-A236-DFA96BF15AD2}" destId="{268695A0-53D5-4193-9277-005B1E04EDEC}" srcOrd="0" destOrd="3" presId="urn:microsoft.com/office/officeart/2005/8/layout/vList5"/>
    <dgm:cxn modelId="{4B2FB499-FD82-40F4-9BA4-67EF75B58CA2}" type="presOf" srcId="{1369D1B4-5E35-4355-9160-04882483952D}" destId="{95685D0B-87F7-470C-96AB-B6EB5A551AC4}" srcOrd="0" destOrd="0" presId="urn:microsoft.com/office/officeart/2005/8/layout/vList5"/>
    <dgm:cxn modelId="{DB52B7E7-C215-4E36-8464-A4B375104DF6}" type="presOf" srcId="{D1AACF15-F718-4A70-A351-6467BF877C92}" destId="{268695A0-53D5-4193-9277-005B1E04EDEC}" srcOrd="0" destOrd="5" presId="urn:microsoft.com/office/officeart/2005/8/layout/vList5"/>
    <dgm:cxn modelId="{51DA33E3-D78A-4D1A-B562-0B1E8DB0B01D}" type="presOf" srcId="{4E73FCC3-05F6-4800-BFFF-186A35307608}" destId="{268695A0-53D5-4193-9277-005B1E04EDEC}" srcOrd="0" destOrd="2" presId="urn:microsoft.com/office/officeart/2005/8/layout/vList5"/>
    <dgm:cxn modelId="{133B8D4C-5297-4576-A4F6-1952DDB937CA}" srcId="{EB293012-0A8C-48B3-9816-A9A8675196CC}" destId="{84E52596-6885-4968-A177-7978ABF6F4CD}" srcOrd="2" destOrd="0" parTransId="{00B07A85-9AAF-4E31-B80B-D81B64B8BAB5}" sibTransId="{2178BE2A-8741-428C-BDD2-78E1B06219D1}"/>
    <dgm:cxn modelId="{0803D390-B3B1-45CE-A1CB-E7A28A03D80B}" type="presOf" srcId="{116C6F2D-9BF0-435E-BA20-72E924EA36A0}" destId="{A684A5E4-F9AA-4B49-BBC8-40DAF366A9EF}" srcOrd="0" destOrd="0" presId="urn:microsoft.com/office/officeart/2005/8/layout/vList5"/>
    <dgm:cxn modelId="{3062D4C4-59AE-47FD-AFB2-955ADC117A6C}" type="presOf" srcId="{39E4C165-2EF9-483D-A247-9CEDE8AB1371}" destId="{8598C8B4-45EF-4F6A-BDAD-A39DACBB8C6E}" srcOrd="0" destOrd="0" presId="urn:microsoft.com/office/officeart/2005/8/layout/vList5"/>
    <dgm:cxn modelId="{12603E9E-A653-4188-AD17-4AC0BD89F3C8}" type="presOf" srcId="{EB293012-0A8C-48B3-9816-A9A8675196CC}" destId="{1F95EFB7-3CCA-4A50-9C04-2F09C486B7CB}" srcOrd="0" destOrd="0" presId="urn:microsoft.com/office/officeart/2005/8/layout/vList5"/>
    <dgm:cxn modelId="{5C2D7649-A10A-4D80-A091-0D6C052164AF}" srcId="{39E4C165-2EF9-483D-A247-9CEDE8AB1371}" destId="{D9469772-ABE8-46D1-A236-DFA96BF15AD2}" srcOrd="3" destOrd="0" parTransId="{A527A23C-4FFD-4A6B-B61F-D24002AEC914}" sibTransId="{30A91EC0-2D71-4115-AD00-965266FD959F}"/>
    <dgm:cxn modelId="{0BF994AC-B024-4E0B-B573-834520AC0FBD}" type="presOf" srcId="{E261AF47-CAAF-4B34-8462-A5496EA39728}" destId="{7EE12153-82C0-4270-AF55-E1630E34A849}" srcOrd="0" destOrd="0" presId="urn:microsoft.com/office/officeart/2005/8/layout/vList5"/>
    <dgm:cxn modelId="{870F1BA6-ED90-4C1A-8B36-D94337520A6D}" srcId="{E261AF47-CAAF-4B34-8462-A5496EA39728}" destId="{39E4C165-2EF9-483D-A247-9CEDE8AB1371}" srcOrd="2" destOrd="0" parTransId="{561BB28B-51D2-4F09-8593-3B72F0E623A2}" sibTransId="{D6CEBB70-DD06-4A69-BB69-5C6624AAE13F}"/>
    <dgm:cxn modelId="{A90B4CDB-2982-478C-8A6A-0A7A12AA2377}" type="presOf" srcId="{FED3CCDA-2345-4680-BAC8-BBB58B5C1638}" destId="{BA208587-E60B-48E6-842E-7856A614905D}" srcOrd="0" destOrd="0" presId="urn:microsoft.com/office/officeart/2005/8/layout/vList5"/>
    <dgm:cxn modelId="{03FD0568-2B9B-4611-A053-AB8AE528F772}" type="presOf" srcId="{C9C3530C-5122-4DF1-B7A5-6EB87638F13D}" destId="{268695A0-53D5-4193-9277-005B1E04EDEC}" srcOrd="0" destOrd="0" presId="urn:microsoft.com/office/officeart/2005/8/layout/vList5"/>
    <dgm:cxn modelId="{487A18E2-98AD-4913-95E5-7D5EB7DE4E27}" srcId="{E261AF47-CAAF-4B34-8462-A5496EA39728}" destId="{1369D1B4-5E35-4355-9160-04882483952D}" srcOrd="1" destOrd="0" parTransId="{87521D07-881E-41EC-88BD-E37526CA6796}" sibTransId="{665443A0-44B4-4040-B29F-A6BCB4D13A27}"/>
    <dgm:cxn modelId="{04DBDA99-D5DE-4325-8B1B-25AA7A74EFD5}" type="presOf" srcId="{84E52596-6885-4968-A177-7978ABF6F4CD}" destId="{A684A5E4-F9AA-4B49-BBC8-40DAF366A9EF}" srcOrd="0" destOrd="2" presId="urn:microsoft.com/office/officeart/2005/8/layout/vList5"/>
    <dgm:cxn modelId="{31B9926B-255A-40B5-AB29-E98051C5F24E}" srcId="{39E4C165-2EF9-483D-A247-9CEDE8AB1371}" destId="{7D0D1C00-52A3-40D6-9D17-DA2BEB1ABB44}" srcOrd="1" destOrd="0" parTransId="{2CFE2F13-8E84-4C1A-98D8-F208F62DAFEA}" sibTransId="{B138502D-28D0-498F-B142-3ED68FA38316}"/>
    <dgm:cxn modelId="{F695606D-D18D-4DC4-854E-8311341A86DF}" srcId="{E261AF47-CAAF-4B34-8462-A5496EA39728}" destId="{5694C045-8FCC-49FD-8C42-0A763D443BEA}" srcOrd="0" destOrd="0" parTransId="{C70D14AC-6E8F-49DE-AA45-B15A51561DA5}" sibTransId="{B210DDAE-9F8C-4AF0-A83E-86160D4CC25F}"/>
    <dgm:cxn modelId="{FC0CF8F0-8822-4CA0-BB28-A1EF0E64475A}" srcId="{EB293012-0A8C-48B3-9816-A9A8675196CC}" destId="{116C6F2D-9BF0-435E-BA20-72E924EA36A0}" srcOrd="0" destOrd="0" parTransId="{D5665FAC-3E5A-44AC-80C0-EE6C09EB9F86}" sibTransId="{DDBB8B92-00C2-4EE1-89B2-B799ABAB6A4F}"/>
    <dgm:cxn modelId="{38C3DD50-347B-4A98-AFE5-02A764C602D9}" type="presOf" srcId="{7D0D1C00-52A3-40D6-9D17-DA2BEB1ABB44}" destId="{268695A0-53D5-4193-9277-005B1E04EDEC}" srcOrd="0" destOrd="1" presId="urn:microsoft.com/office/officeart/2005/8/layout/vList5"/>
    <dgm:cxn modelId="{6C96D449-2C78-4242-BCAB-D508D96BB093}" srcId="{39E4C165-2EF9-483D-A247-9CEDE8AB1371}" destId="{040D99B2-B4A1-4621-88C0-DF01C877A7E2}" srcOrd="4" destOrd="0" parTransId="{8C3E5DC5-37D1-4D98-9AA6-5B438E935AA5}" sibTransId="{9F12A881-1345-4B6C-BAC6-E2B2863FA381}"/>
    <dgm:cxn modelId="{82BD2E9D-C34C-4E83-969C-DFC6F08B20C6}" type="presParOf" srcId="{7EE12153-82C0-4270-AF55-E1630E34A849}" destId="{E972B7E9-2098-40A8-922A-2CCEED957F73}" srcOrd="0" destOrd="0" presId="urn:microsoft.com/office/officeart/2005/8/layout/vList5"/>
    <dgm:cxn modelId="{23EC1A23-0257-49E1-89E3-62705952EBD6}" type="presParOf" srcId="{E972B7E9-2098-40A8-922A-2CCEED957F73}" destId="{94CB13D2-A855-4BFE-BAD7-66477E91AF9C}" srcOrd="0" destOrd="0" presId="urn:microsoft.com/office/officeart/2005/8/layout/vList5"/>
    <dgm:cxn modelId="{3A628910-065D-4CB6-9DAE-BB70C75AF9AF}" type="presParOf" srcId="{E972B7E9-2098-40A8-922A-2CCEED957F73}" destId="{783343A3-D5FC-45FA-A739-999D70263594}" srcOrd="1" destOrd="0" presId="urn:microsoft.com/office/officeart/2005/8/layout/vList5"/>
    <dgm:cxn modelId="{E9598ED1-7DD2-4DD3-B97F-5FAD5D432702}" type="presParOf" srcId="{7EE12153-82C0-4270-AF55-E1630E34A849}" destId="{EDEEDC45-F675-4D8E-B0D7-06BABF092B63}" srcOrd="1" destOrd="0" presId="urn:microsoft.com/office/officeart/2005/8/layout/vList5"/>
    <dgm:cxn modelId="{AC8C671D-CA9E-4763-BC61-AB1205E4D066}" type="presParOf" srcId="{7EE12153-82C0-4270-AF55-E1630E34A849}" destId="{21725422-D5AC-48B7-B286-5914FDA8DC4D}" srcOrd="2" destOrd="0" presId="urn:microsoft.com/office/officeart/2005/8/layout/vList5"/>
    <dgm:cxn modelId="{A8164306-E569-4498-A07B-070E1078CDCE}" type="presParOf" srcId="{21725422-D5AC-48B7-B286-5914FDA8DC4D}" destId="{95685D0B-87F7-470C-96AB-B6EB5A551AC4}" srcOrd="0" destOrd="0" presId="urn:microsoft.com/office/officeart/2005/8/layout/vList5"/>
    <dgm:cxn modelId="{7BDF8F7D-AFC4-45FB-85EC-33CE93932846}" type="presParOf" srcId="{21725422-D5AC-48B7-B286-5914FDA8DC4D}" destId="{BA208587-E60B-48E6-842E-7856A614905D}" srcOrd="1" destOrd="0" presId="urn:microsoft.com/office/officeart/2005/8/layout/vList5"/>
    <dgm:cxn modelId="{0D5ECC48-3DFC-445C-AC8B-F2A2E7F1D67C}" type="presParOf" srcId="{7EE12153-82C0-4270-AF55-E1630E34A849}" destId="{D3D9BFDA-BB43-40CE-A0A7-E4CBE95FFA32}" srcOrd="3" destOrd="0" presId="urn:microsoft.com/office/officeart/2005/8/layout/vList5"/>
    <dgm:cxn modelId="{55BE2544-9F18-42CD-B827-C440DA02B219}" type="presParOf" srcId="{7EE12153-82C0-4270-AF55-E1630E34A849}" destId="{8FE528D5-05B3-4114-92D4-6419D80CC312}" srcOrd="4" destOrd="0" presId="urn:microsoft.com/office/officeart/2005/8/layout/vList5"/>
    <dgm:cxn modelId="{AD5C348B-BF17-43C4-BA06-E1D66E2E5DC5}" type="presParOf" srcId="{8FE528D5-05B3-4114-92D4-6419D80CC312}" destId="{8598C8B4-45EF-4F6A-BDAD-A39DACBB8C6E}" srcOrd="0" destOrd="0" presId="urn:microsoft.com/office/officeart/2005/8/layout/vList5"/>
    <dgm:cxn modelId="{CB7A4E97-BBD3-46CD-AF5D-7EAB9650F9E9}" type="presParOf" srcId="{8FE528D5-05B3-4114-92D4-6419D80CC312}" destId="{268695A0-53D5-4193-9277-005B1E04EDEC}" srcOrd="1" destOrd="0" presId="urn:microsoft.com/office/officeart/2005/8/layout/vList5"/>
    <dgm:cxn modelId="{D655DF9A-1E89-468E-A3D3-157C1BA856E2}" type="presParOf" srcId="{7EE12153-82C0-4270-AF55-E1630E34A849}" destId="{9545CE66-665D-48FE-9A63-E799829304AA}" srcOrd="5" destOrd="0" presId="urn:microsoft.com/office/officeart/2005/8/layout/vList5"/>
    <dgm:cxn modelId="{AE7CE27F-6592-49DB-A9E4-2E1C8138385D}" type="presParOf" srcId="{7EE12153-82C0-4270-AF55-E1630E34A849}" destId="{3B3FAB95-0C6A-480D-92BA-A925DFE0316A}" srcOrd="6" destOrd="0" presId="urn:microsoft.com/office/officeart/2005/8/layout/vList5"/>
    <dgm:cxn modelId="{CB85ED96-587E-4C3E-BB82-EC9102253090}" type="presParOf" srcId="{3B3FAB95-0C6A-480D-92BA-A925DFE0316A}" destId="{1F95EFB7-3CCA-4A50-9C04-2F09C486B7CB}" srcOrd="0" destOrd="0" presId="urn:microsoft.com/office/officeart/2005/8/layout/vList5"/>
    <dgm:cxn modelId="{8400F63D-72C3-4A17-884F-9CFEC2F0B6D3}" type="presParOf" srcId="{3B3FAB95-0C6A-480D-92BA-A925DFE0316A}" destId="{A684A5E4-F9AA-4B49-BBC8-40DAF366A9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61AF47-CAAF-4B34-8462-A5496EA39728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s-EC"/>
        </a:p>
      </dgm:t>
    </dgm:pt>
    <dgm:pt modelId="{5694C045-8FCC-49FD-8C42-0A763D443BEA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EC" sz="2000" b="1" dirty="0" smtClean="0"/>
            <a:t>Auditoría</a:t>
          </a:r>
          <a:endParaRPr lang="es-EC" sz="2000" b="1" dirty="0"/>
        </a:p>
      </dgm:t>
    </dgm:pt>
    <dgm:pt modelId="{C70D14AC-6E8F-49DE-AA45-B15A51561DA5}" type="parTrans" cxnId="{F695606D-D18D-4DC4-854E-8311341A86DF}">
      <dgm:prSet/>
      <dgm:spPr/>
      <dgm:t>
        <a:bodyPr/>
        <a:lstStyle/>
        <a:p>
          <a:endParaRPr lang="es-EC"/>
        </a:p>
      </dgm:t>
    </dgm:pt>
    <dgm:pt modelId="{B210DDAE-9F8C-4AF0-A83E-86160D4CC25F}" type="sibTrans" cxnId="{F695606D-D18D-4DC4-854E-8311341A86DF}">
      <dgm:prSet/>
      <dgm:spPr/>
      <dgm:t>
        <a:bodyPr/>
        <a:lstStyle/>
        <a:p>
          <a:endParaRPr lang="es-EC"/>
        </a:p>
      </dgm:t>
    </dgm:pt>
    <dgm:pt modelId="{1369D1B4-5E35-4355-9160-04882483952D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EC" sz="2000" b="1" dirty="0" smtClean="0"/>
            <a:t>Contabilidad</a:t>
          </a:r>
          <a:endParaRPr lang="es-EC" sz="2000" b="1" dirty="0"/>
        </a:p>
      </dgm:t>
    </dgm:pt>
    <dgm:pt modelId="{87521D07-881E-41EC-88BD-E37526CA6796}" type="parTrans" cxnId="{487A18E2-98AD-4913-95E5-7D5EB7DE4E27}">
      <dgm:prSet/>
      <dgm:spPr/>
      <dgm:t>
        <a:bodyPr/>
        <a:lstStyle/>
        <a:p>
          <a:endParaRPr lang="es-EC"/>
        </a:p>
      </dgm:t>
    </dgm:pt>
    <dgm:pt modelId="{665443A0-44B4-4040-B29F-A6BCB4D13A27}" type="sibTrans" cxnId="{487A18E2-98AD-4913-95E5-7D5EB7DE4E27}">
      <dgm:prSet/>
      <dgm:spPr/>
      <dgm:t>
        <a:bodyPr/>
        <a:lstStyle/>
        <a:p>
          <a:endParaRPr lang="es-EC"/>
        </a:p>
      </dgm:t>
    </dgm:pt>
    <dgm:pt modelId="{39E4C165-2EF9-483D-A247-9CEDE8AB1371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EC" sz="2000" b="1" dirty="0" smtClean="0"/>
            <a:t>Sistemas</a:t>
          </a:r>
          <a:endParaRPr lang="es-EC" sz="2000" b="1" dirty="0"/>
        </a:p>
      </dgm:t>
    </dgm:pt>
    <dgm:pt modelId="{561BB28B-51D2-4F09-8593-3B72F0E623A2}" type="parTrans" cxnId="{870F1BA6-ED90-4C1A-8B36-D94337520A6D}">
      <dgm:prSet/>
      <dgm:spPr/>
      <dgm:t>
        <a:bodyPr/>
        <a:lstStyle/>
        <a:p>
          <a:endParaRPr lang="es-EC"/>
        </a:p>
      </dgm:t>
    </dgm:pt>
    <dgm:pt modelId="{D6CEBB70-DD06-4A69-BB69-5C6624AAE13F}" type="sibTrans" cxnId="{870F1BA6-ED90-4C1A-8B36-D94337520A6D}">
      <dgm:prSet/>
      <dgm:spPr/>
      <dgm:t>
        <a:bodyPr/>
        <a:lstStyle/>
        <a:p>
          <a:endParaRPr lang="es-EC"/>
        </a:p>
      </dgm:t>
    </dgm:pt>
    <dgm:pt modelId="{EB293012-0A8C-48B3-9816-A9A8675196CC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EC" sz="2000" b="1" dirty="0" smtClean="0"/>
            <a:t>Consultoría</a:t>
          </a:r>
          <a:endParaRPr lang="es-EC" sz="20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35AE966-4171-4A3F-89E4-7DC20B41D547}" type="parTrans" cxnId="{D780432F-BDCC-4A63-8EB1-DA14B3585B5E}">
      <dgm:prSet/>
      <dgm:spPr/>
      <dgm:t>
        <a:bodyPr/>
        <a:lstStyle/>
        <a:p>
          <a:endParaRPr lang="es-EC"/>
        </a:p>
      </dgm:t>
    </dgm:pt>
    <dgm:pt modelId="{DD4D28B3-0F95-43E4-BBBF-04001586AFA4}" type="sibTrans" cxnId="{D780432F-BDCC-4A63-8EB1-DA14B3585B5E}">
      <dgm:prSet/>
      <dgm:spPr/>
      <dgm:t>
        <a:bodyPr/>
        <a:lstStyle/>
        <a:p>
          <a:endParaRPr lang="es-EC"/>
        </a:p>
      </dgm:t>
    </dgm:pt>
    <dgm:pt modelId="{2AB90F56-B5F1-400B-8DD9-0B8C0CD9F1BA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EC" sz="1600" dirty="0" smtClean="0"/>
            <a:t>Auditoría Externa</a:t>
          </a:r>
          <a:endParaRPr lang="es-EC" sz="1600" dirty="0"/>
        </a:p>
      </dgm:t>
    </dgm:pt>
    <dgm:pt modelId="{522E7288-B539-45FC-9DE3-F15B98FD74C0}" type="parTrans" cxnId="{A99B5779-10B8-4722-B63C-64D1E397CCD4}">
      <dgm:prSet/>
      <dgm:spPr/>
      <dgm:t>
        <a:bodyPr/>
        <a:lstStyle/>
        <a:p>
          <a:endParaRPr lang="es-EC"/>
        </a:p>
      </dgm:t>
    </dgm:pt>
    <dgm:pt modelId="{B06BE486-774C-4325-AF3E-B7686CFC98EE}" type="sibTrans" cxnId="{A99B5779-10B8-4722-B63C-64D1E397CCD4}">
      <dgm:prSet/>
      <dgm:spPr/>
      <dgm:t>
        <a:bodyPr/>
        <a:lstStyle/>
        <a:p>
          <a:endParaRPr lang="es-EC"/>
        </a:p>
      </dgm:t>
    </dgm:pt>
    <dgm:pt modelId="{977F645D-CD8D-4A7C-8348-381CF932629A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EC" sz="1600" dirty="0" err="1" smtClean="0"/>
            <a:t>Due</a:t>
          </a:r>
          <a:r>
            <a:rPr lang="es-EC" sz="1600" dirty="0" smtClean="0"/>
            <a:t> </a:t>
          </a:r>
          <a:r>
            <a:rPr lang="es-EC" sz="1600" dirty="0" err="1" smtClean="0"/>
            <a:t>Dilligence</a:t>
          </a:r>
          <a:endParaRPr lang="es-EC" sz="1600" dirty="0" smtClean="0"/>
        </a:p>
      </dgm:t>
    </dgm:pt>
    <dgm:pt modelId="{65CB2C9F-A2ED-44D9-8599-0E494828C0BC}" type="parTrans" cxnId="{E9B28825-ECC5-4550-92CB-FAB1682BB4FD}">
      <dgm:prSet/>
      <dgm:spPr/>
      <dgm:t>
        <a:bodyPr/>
        <a:lstStyle/>
        <a:p>
          <a:endParaRPr lang="es-EC"/>
        </a:p>
      </dgm:t>
    </dgm:pt>
    <dgm:pt modelId="{A7CE8798-20DD-4DF0-90AF-6E58AAF5D8D5}" type="sibTrans" cxnId="{E9B28825-ECC5-4550-92CB-FAB1682BB4FD}">
      <dgm:prSet/>
      <dgm:spPr/>
      <dgm:t>
        <a:bodyPr/>
        <a:lstStyle/>
        <a:p>
          <a:endParaRPr lang="es-EC"/>
        </a:p>
      </dgm:t>
    </dgm:pt>
    <dgm:pt modelId="{D178D92D-0EB3-49B3-AEC7-2CD5206C5158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EC" sz="1600" dirty="0" smtClean="0"/>
            <a:t>Procedimientos Convenidos</a:t>
          </a:r>
        </a:p>
      </dgm:t>
    </dgm:pt>
    <dgm:pt modelId="{0AEA36C0-7A7F-4C73-A71D-6AFF750CA769}" type="parTrans" cxnId="{870E2F63-883C-459C-A0F2-78C0E5525793}">
      <dgm:prSet/>
      <dgm:spPr/>
      <dgm:t>
        <a:bodyPr/>
        <a:lstStyle/>
        <a:p>
          <a:endParaRPr lang="es-EC"/>
        </a:p>
      </dgm:t>
    </dgm:pt>
    <dgm:pt modelId="{D5B2ECB3-FE43-4A1B-90C3-3021158CA9D5}" type="sibTrans" cxnId="{870E2F63-883C-459C-A0F2-78C0E5525793}">
      <dgm:prSet/>
      <dgm:spPr/>
      <dgm:t>
        <a:bodyPr/>
        <a:lstStyle/>
        <a:p>
          <a:endParaRPr lang="es-EC"/>
        </a:p>
      </dgm:t>
    </dgm:pt>
    <dgm:pt modelId="{FED3CCDA-2345-4680-BAC8-BBB58B5C1638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EC" sz="1600" b="0" dirty="0" smtClean="0"/>
            <a:t>Contabilidad</a:t>
          </a:r>
          <a:endParaRPr lang="es-EC" sz="1600" b="0" dirty="0"/>
        </a:p>
      </dgm:t>
    </dgm:pt>
    <dgm:pt modelId="{62A71581-9EA1-478D-83FD-9CACDDDCB7AA}" type="parTrans" cxnId="{19746E95-AEE2-4FA8-B3DB-105D6B783CB9}">
      <dgm:prSet/>
      <dgm:spPr/>
      <dgm:t>
        <a:bodyPr/>
        <a:lstStyle/>
        <a:p>
          <a:endParaRPr lang="es-EC"/>
        </a:p>
      </dgm:t>
    </dgm:pt>
    <dgm:pt modelId="{F5A195AC-E72A-412F-A42B-877CF000BF91}" type="sibTrans" cxnId="{19746E95-AEE2-4FA8-B3DB-105D6B783CB9}">
      <dgm:prSet/>
      <dgm:spPr/>
      <dgm:t>
        <a:bodyPr/>
        <a:lstStyle/>
        <a:p>
          <a:endParaRPr lang="es-EC"/>
        </a:p>
      </dgm:t>
    </dgm:pt>
    <dgm:pt modelId="{98E45186-D163-423A-BE11-A10D450BEAB4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EC" sz="1600" b="0" dirty="0" smtClean="0"/>
            <a:t>Supervisión Contable</a:t>
          </a:r>
          <a:endParaRPr lang="es-EC" sz="1600" b="0" dirty="0"/>
        </a:p>
      </dgm:t>
    </dgm:pt>
    <dgm:pt modelId="{05994A12-7947-4A1E-A95C-34C3E546167A}" type="parTrans" cxnId="{8F7C3EF7-FB9A-4C6D-BE90-BCE6AC5B53B6}">
      <dgm:prSet/>
      <dgm:spPr/>
      <dgm:t>
        <a:bodyPr/>
        <a:lstStyle/>
        <a:p>
          <a:endParaRPr lang="es-EC"/>
        </a:p>
      </dgm:t>
    </dgm:pt>
    <dgm:pt modelId="{8607BCA3-36E8-4200-86B7-DDA9C446F6FD}" type="sibTrans" cxnId="{8F7C3EF7-FB9A-4C6D-BE90-BCE6AC5B53B6}">
      <dgm:prSet/>
      <dgm:spPr/>
      <dgm:t>
        <a:bodyPr/>
        <a:lstStyle/>
        <a:p>
          <a:endParaRPr lang="es-EC"/>
        </a:p>
      </dgm:t>
    </dgm:pt>
    <dgm:pt modelId="{3AC4D11C-8E7F-41CE-9324-DCB29BFB1467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EC" sz="1600" b="0" dirty="0" smtClean="0"/>
            <a:t>Nómina y RRHH</a:t>
          </a:r>
          <a:endParaRPr lang="es-EC" sz="1600" b="0" dirty="0"/>
        </a:p>
      </dgm:t>
    </dgm:pt>
    <dgm:pt modelId="{EA98ADA7-FD9C-4E81-A7A1-CC5528BC144F}" type="parTrans" cxnId="{F767D199-0EF1-4FEF-8516-F54D61D71D30}">
      <dgm:prSet/>
      <dgm:spPr/>
      <dgm:t>
        <a:bodyPr/>
        <a:lstStyle/>
        <a:p>
          <a:endParaRPr lang="es-EC"/>
        </a:p>
      </dgm:t>
    </dgm:pt>
    <dgm:pt modelId="{1471F0C5-2BE9-4223-BEC1-1EF8758ED97E}" type="sibTrans" cxnId="{F767D199-0EF1-4FEF-8516-F54D61D71D30}">
      <dgm:prSet/>
      <dgm:spPr/>
      <dgm:t>
        <a:bodyPr/>
        <a:lstStyle/>
        <a:p>
          <a:endParaRPr lang="es-EC"/>
        </a:p>
      </dgm:t>
    </dgm:pt>
    <dgm:pt modelId="{C9C3530C-5122-4DF1-B7A5-6EB87638F13D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EC" sz="1600" b="0" dirty="0" smtClean="0"/>
            <a:t>Software</a:t>
          </a:r>
          <a:endParaRPr lang="es-EC" sz="1600" b="0" dirty="0"/>
        </a:p>
      </dgm:t>
    </dgm:pt>
    <dgm:pt modelId="{9871DC0A-6133-499F-B1CD-BC274BCBACE1}" type="parTrans" cxnId="{2D0C1F14-453C-4A03-9989-01C36E0CF148}">
      <dgm:prSet/>
      <dgm:spPr/>
      <dgm:t>
        <a:bodyPr/>
        <a:lstStyle/>
        <a:p>
          <a:endParaRPr lang="es-EC"/>
        </a:p>
      </dgm:t>
    </dgm:pt>
    <dgm:pt modelId="{EF101E5C-4C8E-4408-AD2C-BE7B85E6B71C}" type="sibTrans" cxnId="{2D0C1F14-453C-4A03-9989-01C36E0CF148}">
      <dgm:prSet/>
      <dgm:spPr/>
      <dgm:t>
        <a:bodyPr/>
        <a:lstStyle/>
        <a:p>
          <a:endParaRPr lang="es-EC"/>
        </a:p>
      </dgm:t>
    </dgm:pt>
    <dgm:pt modelId="{64DB2731-CC21-4656-831C-CE48D631F3B4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EC" sz="1600" b="0" dirty="0" err="1" smtClean="0"/>
            <a:t>Peopleware</a:t>
          </a:r>
          <a:endParaRPr lang="es-EC" sz="1600" b="0" dirty="0"/>
        </a:p>
      </dgm:t>
    </dgm:pt>
    <dgm:pt modelId="{42A0BDF4-939F-4448-A368-E24A5707A835}" type="parTrans" cxnId="{67233ED8-602E-47CE-A042-494D63A31300}">
      <dgm:prSet/>
      <dgm:spPr/>
      <dgm:t>
        <a:bodyPr/>
        <a:lstStyle/>
        <a:p>
          <a:endParaRPr lang="es-EC"/>
        </a:p>
      </dgm:t>
    </dgm:pt>
    <dgm:pt modelId="{69471188-F940-44B8-9102-E55EBB1DD4B8}" type="sibTrans" cxnId="{67233ED8-602E-47CE-A042-494D63A31300}">
      <dgm:prSet/>
      <dgm:spPr/>
      <dgm:t>
        <a:bodyPr/>
        <a:lstStyle/>
        <a:p>
          <a:endParaRPr lang="es-EC"/>
        </a:p>
      </dgm:t>
    </dgm:pt>
    <dgm:pt modelId="{1DD374A0-5E75-471D-B737-A84F407EED20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EC" sz="1600" b="0" dirty="0" smtClean="0"/>
            <a:t>Hardware</a:t>
          </a:r>
          <a:endParaRPr lang="es-EC" sz="1600" b="0" dirty="0"/>
        </a:p>
      </dgm:t>
    </dgm:pt>
    <dgm:pt modelId="{24138FC8-D25D-4459-B1B5-D7D52C51D2A5}" type="parTrans" cxnId="{5A6A98F9-B4B5-45B7-A449-BBE4AA5626AD}">
      <dgm:prSet/>
      <dgm:spPr/>
      <dgm:t>
        <a:bodyPr/>
        <a:lstStyle/>
        <a:p>
          <a:endParaRPr lang="es-EC"/>
        </a:p>
      </dgm:t>
    </dgm:pt>
    <dgm:pt modelId="{80D60F21-C782-4139-927D-AC18FC6CA80F}" type="sibTrans" cxnId="{5A6A98F9-B4B5-45B7-A449-BBE4AA5626AD}">
      <dgm:prSet/>
      <dgm:spPr/>
      <dgm:t>
        <a:bodyPr/>
        <a:lstStyle/>
        <a:p>
          <a:endParaRPr lang="es-EC"/>
        </a:p>
      </dgm:t>
    </dgm:pt>
    <dgm:pt modelId="{DD9C2C9A-EA40-4ABF-8F49-0E460D0F6FF0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EC" sz="1600" b="0" dirty="0" err="1" smtClean="0"/>
            <a:t>Infoware</a:t>
          </a:r>
          <a:endParaRPr lang="es-EC" sz="1600" b="0" dirty="0"/>
        </a:p>
      </dgm:t>
    </dgm:pt>
    <dgm:pt modelId="{F71376C8-37F1-4AB2-8639-AC0D51EAF9EE}" type="parTrans" cxnId="{2DCACE7E-BE30-477C-8BD8-FCDC51A742D6}">
      <dgm:prSet/>
      <dgm:spPr/>
      <dgm:t>
        <a:bodyPr/>
        <a:lstStyle/>
        <a:p>
          <a:endParaRPr lang="es-EC"/>
        </a:p>
      </dgm:t>
    </dgm:pt>
    <dgm:pt modelId="{16EDFC80-AE16-4BE8-B656-582F17671565}" type="sibTrans" cxnId="{2DCACE7E-BE30-477C-8BD8-FCDC51A742D6}">
      <dgm:prSet/>
      <dgm:spPr/>
      <dgm:t>
        <a:bodyPr/>
        <a:lstStyle/>
        <a:p>
          <a:endParaRPr lang="es-EC"/>
        </a:p>
      </dgm:t>
    </dgm:pt>
    <dgm:pt modelId="{116C6F2D-9BF0-435E-BA20-72E924EA36A0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EC" sz="1600" b="0" dirty="0" smtClean="0"/>
            <a:t>NIIF</a:t>
          </a:r>
          <a:endParaRPr lang="es-EC" sz="1600" b="0" dirty="0"/>
        </a:p>
      </dgm:t>
    </dgm:pt>
    <dgm:pt modelId="{D5665FAC-3E5A-44AC-80C0-EE6C09EB9F86}" type="parTrans" cxnId="{FC0CF8F0-8822-4CA0-BB28-A1EF0E64475A}">
      <dgm:prSet/>
      <dgm:spPr/>
      <dgm:t>
        <a:bodyPr/>
        <a:lstStyle/>
        <a:p>
          <a:endParaRPr lang="es-EC"/>
        </a:p>
      </dgm:t>
    </dgm:pt>
    <dgm:pt modelId="{DDBB8B92-00C2-4EE1-89B2-B799ABAB6A4F}" type="sibTrans" cxnId="{FC0CF8F0-8822-4CA0-BB28-A1EF0E64475A}">
      <dgm:prSet/>
      <dgm:spPr/>
      <dgm:t>
        <a:bodyPr/>
        <a:lstStyle/>
        <a:p>
          <a:endParaRPr lang="es-EC"/>
        </a:p>
      </dgm:t>
    </dgm:pt>
    <dgm:pt modelId="{888C6E71-5F86-494B-94D1-821CCF502917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EC" sz="1600" b="0" dirty="0" smtClean="0"/>
            <a:t>Procesos</a:t>
          </a:r>
          <a:endParaRPr lang="es-EC" sz="1600" b="0" dirty="0"/>
        </a:p>
      </dgm:t>
    </dgm:pt>
    <dgm:pt modelId="{595CD4FA-559D-4227-B93D-B7875A6DE7C2}" type="parTrans" cxnId="{E7D74E1B-2C90-4187-84C0-27D2F10D24DA}">
      <dgm:prSet/>
      <dgm:spPr/>
      <dgm:t>
        <a:bodyPr/>
        <a:lstStyle/>
        <a:p>
          <a:endParaRPr lang="es-EC"/>
        </a:p>
      </dgm:t>
    </dgm:pt>
    <dgm:pt modelId="{6B63E5CF-0779-4939-A9B7-F7F94D310E5B}" type="sibTrans" cxnId="{E7D74E1B-2C90-4187-84C0-27D2F10D24DA}">
      <dgm:prSet/>
      <dgm:spPr/>
      <dgm:t>
        <a:bodyPr/>
        <a:lstStyle/>
        <a:p>
          <a:endParaRPr lang="es-EC"/>
        </a:p>
      </dgm:t>
    </dgm:pt>
    <dgm:pt modelId="{18B95173-014A-4259-9E6C-99818896E51C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EC" sz="1600" dirty="0" smtClean="0"/>
            <a:t>Control Interno</a:t>
          </a:r>
        </a:p>
      </dgm:t>
    </dgm:pt>
    <dgm:pt modelId="{FBBC98CC-85D1-4F1A-B057-9E4BB3F4BBA9}" type="parTrans" cxnId="{39A830E3-4953-4B45-96FD-6B7581577E64}">
      <dgm:prSet/>
      <dgm:spPr/>
      <dgm:t>
        <a:bodyPr/>
        <a:lstStyle/>
        <a:p>
          <a:endParaRPr lang="es-EC"/>
        </a:p>
      </dgm:t>
    </dgm:pt>
    <dgm:pt modelId="{11596002-5B1E-47F4-9653-A2FD1A397050}" type="sibTrans" cxnId="{39A830E3-4953-4B45-96FD-6B7581577E64}">
      <dgm:prSet/>
      <dgm:spPr/>
      <dgm:t>
        <a:bodyPr/>
        <a:lstStyle/>
        <a:p>
          <a:endParaRPr lang="es-EC"/>
        </a:p>
      </dgm:t>
    </dgm:pt>
    <dgm:pt modelId="{7EE12153-82C0-4270-AF55-E1630E34A849}" type="pres">
      <dgm:prSet presAssocID="{E261AF47-CAAF-4B34-8462-A5496EA397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972B7E9-2098-40A8-922A-2CCEED957F73}" type="pres">
      <dgm:prSet presAssocID="{5694C045-8FCC-49FD-8C42-0A763D443BEA}" presName="linNode" presStyleCnt="0"/>
      <dgm:spPr/>
    </dgm:pt>
    <dgm:pt modelId="{94CB13D2-A855-4BFE-BAD7-66477E91AF9C}" type="pres">
      <dgm:prSet presAssocID="{5694C045-8FCC-49FD-8C42-0A763D443BEA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3343A3-D5FC-45FA-A739-999D70263594}" type="pres">
      <dgm:prSet presAssocID="{5694C045-8FCC-49FD-8C42-0A763D443BEA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EEDC45-F675-4D8E-B0D7-06BABF092B63}" type="pres">
      <dgm:prSet presAssocID="{B210DDAE-9F8C-4AF0-A83E-86160D4CC25F}" presName="sp" presStyleCnt="0"/>
      <dgm:spPr/>
    </dgm:pt>
    <dgm:pt modelId="{21725422-D5AC-48B7-B286-5914FDA8DC4D}" type="pres">
      <dgm:prSet presAssocID="{1369D1B4-5E35-4355-9160-04882483952D}" presName="linNode" presStyleCnt="0"/>
      <dgm:spPr/>
    </dgm:pt>
    <dgm:pt modelId="{95685D0B-87F7-470C-96AB-B6EB5A551AC4}" type="pres">
      <dgm:prSet presAssocID="{1369D1B4-5E35-4355-9160-04882483952D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208587-E60B-48E6-842E-7856A614905D}" type="pres">
      <dgm:prSet presAssocID="{1369D1B4-5E35-4355-9160-04882483952D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D9BFDA-BB43-40CE-A0A7-E4CBE95FFA32}" type="pres">
      <dgm:prSet presAssocID="{665443A0-44B4-4040-B29F-A6BCB4D13A27}" presName="sp" presStyleCnt="0"/>
      <dgm:spPr/>
    </dgm:pt>
    <dgm:pt modelId="{8FE528D5-05B3-4114-92D4-6419D80CC312}" type="pres">
      <dgm:prSet presAssocID="{39E4C165-2EF9-483D-A247-9CEDE8AB1371}" presName="linNode" presStyleCnt="0"/>
      <dgm:spPr/>
    </dgm:pt>
    <dgm:pt modelId="{8598C8B4-45EF-4F6A-BDAD-A39DACBB8C6E}" type="pres">
      <dgm:prSet presAssocID="{39E4C165-2EF9-483D-A247-9CEDE8AB137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8695A0-53D5-4193-9277-005B1E04EDEC}" type="pres">
      <dgm:prSet presAssocID="{39E4C165-2EF9-483D-A247-9CEDE8AB137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45CE66-665D-48FE-9A63-E799829304AA}" type="pres">
      <dgm:prSet presAssocID="{D6CEBB70-DD06-4A69-BB69-5C6624AAE13F}" presName="sp" presStyleCnt="0"/>
      <dgm:spPr/>
    </dgm:pt>
    <dgm:pt modelId="{3B3FAB95-0C6A-480D-92BA-A925DFE0316A}" type="pres">
      <dgm:prSet presAssocID="{EB293012-0A8C-48B3-9816-A9A8675196CC}" presName="linNode" presStyleCnt="0"/>
      <dgm:spPr/>
    </dgm:pt>
    <dgm:pt modelId="{1F95EFB7-3CCA-4A50-9C04-2F09C486B7CB}" type="pres">
      <dgm:prSet presAssocID="{EB293012-0A8C-48B3-9816-A9A8675196CC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84A5E4-F9AA-4B49-BBC8-40DAF366A9EF}" type="pres">
      <dgm:prSet presAssocID="{EB293012-0A8C-48B3-9816-A9A8675196CC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99B5779-10B8-4722-B63C-64D1E397CCD4}" srcId="{5694C045-8FCC-49FD-8C42-0A763D443BEA}" destId="{2AB90F56-B5F1-400B-8DD9-0B8C0CD9F1BA}" srcOrd="0" destOrd="0" parTransId="{522E7288-B539-45FC-9DE3-F15B98FD74C0}" sibTransId="{B06BE486-774C-4325-AF3E-B7686CFC98EE}"/>
    <dgm:cxn modelId="{797272A4-D3D8-4B12-8412-A5384265A782}" type="presOf" srcId="{977F645D-CD8D-4A7C-8348-381CF932629A}" destId="{783343A3-D5FC-45FA-A739-999D70263594}" srcOrd="0" destOrd="1" presId="urn:microsoft.com/office/officeart/2005/8/layout/vList5"/>
    <dgm:cxn modelId="{19746E95-AEE2-4FA8-B3DB-105D6B783CB9}" srcId="{1369D1B4-5E35-4355-9160-04882483952D}" destId="{FED3CCDA-2345-4680-BAC8-BBB58B5C1638}" srcOrd="0" destOrd="0" parTransId="{62A71581-9EA1-478D-83FD-9CACDDDCB7AA}" sibTransId="{F5A195AC-E72A-412F-A42B-877CF000BF91}"/>
    <dgm:cxn modelId="{8F7C3EF7-FB9A-4C6D-BE90-BCE6AC5B53B6}" srcId="{1369D1B4-5E35-4355-9160-04882483952D}" destId="{98E45186-D163-423A-BE11-A10D450BEAB4}" srcOrd="1" destOrd="0" parTransId="{05994A12-7947-4A1E-A95C-34C3E546167A}" sibTransId="{8607BCA3-36E8-4200-86B7-DDA9C446F6FD}"/>
    <dgm:cxn modelId="{7E604940-A281-4362-9648-24237A9B4886}" type="presOf" srcId="{C9C3530C-5122-4DF1-B7A5-6EB87638F13D}" destId="{268695A0-53D5-4193-9277-005B1E04EDEC}" srcOrd="0" destOrd="0" presId="urn:microsoft.com/office/officeart/2005/8/layout/vList5"/>
    <dgm:cxn modelId="{8A734153-4941-42F0-9631-ECE9A6B3F8A1}" type="presOf" srcId="{5694C045-8FCC-49FD-8C42-0A763D443BEA}" destId="{94CB13D2-A855-4BFE-BAD7-66477E91AF9C}" srcOrd="0" destOrd="0" presId="urn:microsoft.com/office/officeart/2005/8/layout/vList5"/>
    <dgm:cxn modelId="{A5199097-406A-47F2-B065-3D4761671A20}" type="presOf" srcId="{39E4C165-2EF9-483D-A247-9CEDE8AB1371}" destId="{8598C8B4-45EF-4F6A-BDAD-A39DACBB8C6E}" srcOrd="0" destOrd="0" presId="urn:microsoft.com/office/officeart/2005/8/layout/vList5"/>
    <dgm:cxn modelId="{B1C0EF7B-6C3E-4435-8C70-37A13887D07D}" type="presOf" srcId="{1DD374A0-5E75-471D-B737-A84F407EED20}" destId="{268695A0-53D5-4193-9277-005B1E04EDEC}" srcOrd="0" destOrd="2" presId="urn:microsoft.com/office/officeart/2005/8/layout/vList5"/>
    <dgm:cxn modelId="{67233ED8-602E-47CE-A042-494D63A31300}" srcId="{39E4C165-2EF9-483D-A247-9CEDE8AB1371}" destId="{64DB2731-CC21-4656-831C-CE48D631F3B4}" srcOrd="1" destOrd="0" parTransId="{42A0BDF4-939F-4448-A368-E24A5707A835}" sibTransId="{69471188-F940-44B8-9102-E55EBB1DD4B8}"/>
    <dgm:cxn modelId="{D780432F-BDCC-4A63-8EB1-DA14B3585B5E}" srcId="{E261AF47-CAAF-4B34-8462-A5496EA39728}" destId="{EB293012-0A8C-48B3-9816-A9A8675196CC}" srcOrd="3" destOrd="0" parTransId="{A35AE966-4171-4A3F-89E4-7DC20B41D547}" sibTransId="{DD4D28B3-0F95-43E4-BBBF-04001586AFA4}"/>
    <dgm:cxn modelId="{AAE686B5-8877-4E73-817D-CDCF627A73FF}" type="presOf" srcId="{EB293012-0A8C-48B3-9816-A9A8675196CC}" destId="{1F95EFB7-3CCA-4A50-9C04-2F09C486B7CB}" srcOrd="0" destOrd="0" presId="urn:microsoft.com/office/officeart/2005/8/layout/vList5"/>
    <dgm:cxn modelId="{2D0C1F14-453C-4A03-9989-01C36E0CF148}" srcId="{39E4C165-2EF9-483D-A247-9CEDE8AB1371}" destId="{C9C3530C-5122-4DF1-B7A5-6EB87638F13D}" srcOrd="0" destOrd="0" parTransId="{9871DC0A-6133-499F-B1CD-BC274BCBACE1}" sibTransId="{EF101E5C-4C8E-4408-AD2C-BE7B85E6B71C}"/>
    <dgm:cxn modelId="{60C1555C-56AA-45D9-B38D-88C0A8C4049D}" type="presOf" srcId="{64DB2731-CC21-4656-831C-CE48D631F3B4}" destId="{268695A0-53D5-4193-9277-005B1E04EDEC}" srcOrd="0" destOrd="1" presId="urn:microsoft.com/office/officeart/2005/8/layout/vList5"/>
    <dgm:cxn modelId="{0DA92C8B-FF9D-44AB-AE5B-8FC0D77C3EEF}" type="presOf" srcId="{2AB90F56-B5F1-400B-8DD9-0B8C0CD9F1BA}" destId="{783343A3-D5FC-45FA-A739-999D70263594}" srcOrd="0" destOrd="0" presId="urn:microsoft.com/office/officeart/2005/8/layout/vList5"/>
    <dgm:cxn modelId="{E7D74E1B-2C90-4187-84C0-27D2F10D24DA}" srcId="{EB293012-0A8C-48B3-9816-A9A8675196CC}" destId="{888C6E71-5F86-494B-94D1-821CCF502917}" srcOrd="1" destOrd="0" parTransId="{595CD4FA-559D-4227-B93D-B7875A6DE7C2}" sibTransId="{6B63E5CF-0779-4939-A9B7-F7F94D310E5B}"/>
    <dgm:cxn modelId="{A016BADE-6BC4-4E12-B0CF-0B1F25734FFE}" type="presOf" srcId="{3AC4D11C-8E7F-41CE-9324-DCB29BFB1467}" destId="{BA208587-E60B-48E6-842E-7856A614905D}" srcOrd="0" destOrd="2" presId="urn:microsoft.com/office/officeart/2005/8/layout/vList5"/>
    <dgm:cxn modelId="{FFA805DC-C85E-4A27-9116-433B5E0AA9A3}" type="presOf" srcId="{1369D1B4-5E35-4355-9160-04882483952D}" destId="{95685D0B-87F7-470C-96AB-B6EB5A551AC4}" srcOrd="0" destOrd="0" presId="urn:microsoft.com/office/officeart/2005/8/layout/vList5"/>
    <dgm:cxn modelId="{5A6A98F9-B4B5-45B7-A449-BBE4AA5626AD}" srcId="{39E4C165-2EF9-483D-A247-9CEDE8AB1371}" destId="{1DD374A0-5E75-471D-B737-A84F407EED20}" srcOrd="2" destOrd="0" parTransId="{24138FC8-D25D-4459-B1B5-D7D52C51D2A5}" sibTransId="{80D60F21-C782-4139-927D-AC18FC6CA80F}"/>
    <dgm:cxn modelId="{870F1BA6-ED90-4C1A-8B36-D94337520A6D}" srcId="{E261AF47-CAAF-4B34-8462-A5496EA39728}" destId="{39E4C165-2EF9-483D-A247-9CEDE8AB1371}" srcOrd="2" destOrd="0" parTransId="{561BB28B-51D2-4F09-8593-3B72F0E623A2}" sibTransId="{D6CEBB70-DD06-4A69-BB69-5C6624AAE13F}"/>
    <dgm:cxn modelId="{EF6B789E-4D1E-4F1D-96F7-93568CF5073F}" type="presOf" srcId="{888C6E71-5F86-494B-94D1-821CCF502917}" destId="{A684A5E4-F9AA-4B49-BBC8-40DAF366A9EF}" srcOrd="0" destOrd="1" presId="urn:microsoft.com/office/officeart/2005/8/layout/vList5"/>
    <dgm:cxn modelId="{A7CC5D5C-440B-4A88-8EC3-D1F48CB4BB5D}" type="presOf" srcId="{18B95173-014A-4259-9E6C-99818896E51C}" destId="{783343A3-D5FC-45FA-A739-999D70263594}" srcOrd="0" destOrd="2" presId="urn:microsoft.com/office/officeart/2005/8/layout/vList5"/>
    <dgm:cxn modelId="{EFB1CC64-9F71-4994-8155-94F6B6754206}" type="presOf" srcId="{E261AF47-CAAF-4B34-8462-A5496EA39728}" destId="{7EE12153-82C0-4270-AF55-E1630E34A849}" srcOrd="0" destOrd="0" presId="urn:microsoft.com/office/officeart/2005/8/layout/vList5"/>
    <dgm:cxn modelId="{487A18E2-98AD-4913-95E5-7D5EB7DE4E27}" srcId="{E261AF47-CAAF-4B34-8462-A5496EA39728}" destId="{1369D1B4-5E35-4355-9160-04882483952D}" srcOrd="1" destOrd="0" parTransId="{87521D07-881E-41EC-88BD-E37526CA6796}" sibTransId="{665443A0-44B4-4040-B29F-A6BCB4D13A27}"/>
    <dgm:cxn modelId="{33CA16E1-BE73-4366-9754-E910393FDAA7}" type="presOf" srcId="{116C6F2D-9BF0-435E-BA20-72E924EA36A0}" destId="{A684A5E4-F9AA-4B49-BBC8-40DAF366A9EF}" srcOrd="0" destOrd="0" presId="urn:microsoft.com/office/officeart/2005/8/layout/vList5"/>
    <dgm:cxn modelId="{870E2F63-883C-459C-A0F2-78C0E5525793}" srcId="{5694C045-8FCC-49FD-8C42-0A763D443BEA}" destId="{D178D92D-0EB3-49B3-AEC7-2CD5206C5158}" srcOrd="3" destOrd="0" parTransId="{0AEA36C0-7A7F-4C73-A71D-6AFF750CA769}" sibTransId="{D5B2ECB3-FE43-4A1B-90C3-3021158CA9D5}"/>
    <dgm:cxn modelId="{B9301804-9551-498C-8915-7A88229FD6FF}" type="presOf" srcId="{D178D92D-0EB3-49B3-AEC7-2CD5206C5158}" destId="{783343A3-D5FC-45FA-A739-999D70263594}" srcOrd="0" destOrd="3" presId="urn:microsoft.com/office/officeart/2005/8/layout/vList5"/>
    <dgm:cxn modelId="{E9B28825-ECC5-4550-92CB-FAB1682BB4FD}" srcId="{5694C045-8FCC-49FD-8C42-0A763D443BEA}" destId="{977F645D-CD8D-4A7C-8348-381CF932629A}" srcOrd="1" destOrd="0" parTransId="{65CB2C9F-A2ED-44D9-8599-0E494828C0BC}" sibTransId="{A7CE8798-20DD-4DF0-90AF-6E58AAF5D8D5}"/>
    <dgm:cxn modelId="{CE0A5B89-7128-475A-8CBA-FA98ED58F8A0}" type="presOf" srcId="{FED3CCDA-2345-4680-BAC8-BBB58B5C1638}" destId="{BA208587-E60B-48E6-842E-7856A614905D}" srcOrd="0" destOrd="0" presId="urn:microsoft.com/office/officeart/2005/8/layout/vList5"/>
    <dgm:cxn modelId="{2DCACE7E-BE30-477C-8BD8-FCDC51A742D6}" srcId="{39E4C165-2EF9-483D-A247-9CEDE8AB1371}" destId="{DD9C2C9A-EA40-4ABF-8F49-0E460D0F6FF0}" srcOrd="3" destOrd="0" parTransId="{F71376C8-37F1-4AB2-8639-AC0D51EAF9EE}" sibTransId="{16EDFC80-AE16-4BE8-B656-582F17671565}"/>
    <dgm:cxn modelId="{F0F9560D-C697-4A0C-8CBB-0B60A6F0A3F4}" type="presOf" srcId="{98E45186-D163-423A-BE11-A10D450BEAB4}" destId="{BA208587-E60B-48E6-842E-7856A614905D}" srcOrd="0" destOrd="1" presId="urn:microsoft.com/office/officeart/2005/8/layout/vList5"/>
    <dgm:cxn modelId="{F767D199-0EF1-4FEF-8516-F54D61D71D30}" srcId="{1369D1B4-5E35-4355-9160-04882483952D}" destId="{3AC4D11C-8E7F-41CE-9324-DCB29BFB1467}" srcOrd="2" destOrd="0" parTransId="{EA98ADA7-FD9C-4E81-A7A1-CC5528BC144F}" sibTransId="{1471F0C5-2BE9-4223-BEC1-1EF8758ED97E}"/>
    <dgm:cxn modelId="{39A830E3-4953-4B45-96FD-6B7581577E64}" srcId="{5694C045-8FCC-49FD-8C42-0A763D443BEA}" destId="{18B95173-014A-4259-9E6C-99818896E51C}" srcOrd="2" destOrd="0" parTransId="{FBBC98CC-85D1-4F1A-B057-9E4BB3F4BBA9}" sibTransId="{11596002-5B1E-47F4-9653-A2FD1A397050}"/>
    <dgm:cxn modelId="{F695606D-D18D-4DC4-854E-8311341A86DF}" srcId="{E261AF47-CAAF-4B34-8462-A5496EA39728}" destId="{5694C045-8FCC-49FD-8C42-0A763D443BEA}" srcOrd="0" destOrd="0" parTransId="{C70D14AC-6E8F-49DE-AA45-B15A51561DA5}" sibTransId="{B210DDAE-9F8C-4AF0-A83E-86160D4CC25F}"/>
    <dgm:cxn modelId="{FC0CF8F0-8822-4CA0-BB28-A1EF0E64475A}" srcId="{EB293012-0A8C-48B3-9816-A9A8675196CC}" destId="{116C6F2D-9BF0-435E-BA20-72E924EA36A0}" srcOrd="0" destOrd="0" parTransId="{D5665FAC-3E5A-44AC-80C0-EE6C09EB9F86}" sibTransId="{DDBB8B92-00C2-4EE1-89B2-B799ABAB6A4F}"/>
    <dgm:cxn modelId="{880EB71E-CF69-4D8E-B0AE-B29F92BFC444}" type="presOf" srcId="{DD9C2C9A-EA40-4ABF-8F49-0E460D0F6FF0}" destId="{268695A0-53D5-4193-9277-005B1E04EDEC}" srcOrd="0" destOrd="3" presId="urn:microsoft.com/office/officeart/2005/8/layout/vList5"/>
    <dgm:cxn modelId="{CD3F37FE-F9BC-4D4D-82CC-E7A60FD5137D}" type="presParOf" srcId="{7EE12153-82C0-4270-AF55-E1630E34A849}" destId="{E972B7E9-2098-40A8-922A-2CCEED957F73}" srcOrd="0" destOrd="0" presId="urn:microsoft.com/office/officeart/2005/8/layout/vList5"/>
    <dgm:cxn modelId="{C718C6AE-6309-4C4D-BBEA-3B5EB0A36777}" type="presParOf" srcId="{E972B7E9-2098-40A8-922A-2CCEED957F73}" destId="{94CB13D2-A855-4BFE-BAD7-66477E91AF9C}" srcOrd="0" destOrd="0" presId="urn:microsoft.com/office/officeart/2005/8/layout/vList5"/>
    <dgm:cxn modelId="{33D5D178-25DD-4056-9A53-6F5BE5C24DAE}" type="presParOf" srcId="{E972B7E9-2098-40A8-922A-2CCEED957F73}" destId="{783343A3-D5FC-45FA-A739-999D70263594}" srcOrd="1" destOrd="0" presId="urn:microsoft.com/office/officeart/2005/8/layout/vList5"/>
    <dgm:cxn modelId="{069ACC46-0FF6-4C7A-9DF5-F9598BBD020D}" type="presParOf" srcId="{7EE12153-82C0-4270-AF55-E1630E34A849}" destId="{EDEEDC45-F675-4D8E-B0D7-06BABF092B63}" srcOrd="1" destOrd="0" presId="urn:microsoft.com/office/officeart/2005/8/layout/vList5"/>
    <dgm:cxn modelId="{7C6BAAAE-4E24-43FF-912B-9CACED967F34}" type="presParOf" srcId="{7EE12153-82C0-4270-AF55-E1630E34A849}" destId="{21725422-D5AC-48B7-B286-5914FDA8DC4D}" srcOrd="2" destOrd="0" presId="urn:microsoft.com/office/officeart/2005/8/layout/vList5"/>
    <dgm:cxn modelId="{4E6D70D4-4C07-4628-97CE-C33752DA0AAB}" type="presParOf" srcId="{21725422-D5AC-48B7-B286-5914FDA8DC4D}" destId="{95685D0B-87F7-470C-96AB-B6EB5A551AC4}" srcOrd="0" destOrd="0" presId="urn:microsoft.com/office/officeart/2005/8/layout/vList5"/>
    <dgm:cxn modelId="{21E8DB4C-89F4-405B-84B1-6F698CAD2DAD}" type="presParOf" srcId="{21725422-D5AC-48B7-B286-5914FDA8DC4D}" destId="{BA208587-E60B-48E6-842E-7856A614905D}" srcOrd="1" destOrd="0" presId="urn:microsoft.com/office/officeart/2005/8/layout/vList5"/>
    <dgm:cxn modelId="{8DB24D8C-E3EB-43D3-B7F6-D9752E93AF03}" type="presParOf" srcId="{7EE12153-82C0-4270-AF55-E1630E34A849}" destId="{D3D9BFDA-BB43-40CE-A0A7-E4CBE95FFA32}" srcOrd="3" destOrd="0" presId="urn:microsoft.com/office/officeart/2005/8/layout/vList5"/>
    <dgm:cxn modelId="{FD2A9F5D-992E-409F-B108-26CDC428BB2F}" type="presParOf" srcId="{7EE12153-82C0-4270-AF55-E1630E34A849}" destId="{8FE528D5-05B3-4114-92D4-6419D80CC312}" srcOrd="4" destOrd="0" presId="urn:microsoft.com/office/officeart/2005/8/layout/vList5"/>
    <dgm:cxn modelId="{3B80BD9B-F0C3-4C33-AAC3-0F2FD2EFFCD0}" type="presParOf" srcId="{8FE528D5-05B3-4114-92D4-6419D80CC312}" destId="{8598C8B4-45EF-4F6A-BDAD-A39DACBB8C6E}" srcOrd="0" destOrd="0" presId="urn:microsoft.com/office/officeart/2005/8/layout/vList5"/>
    <dgm:cxn modelId="{19F6F8F3-686A-47B2-B1CD-B4AB1D488E35}" type="presParOf" srcId="{8FE528D5-05B3-4114-92D4-6419D80CC312}" destId="{268695A0-53D5-4193-9277-005B1E04EDEC}" srcOrd="1" destOrd="0" presId="urn:microsoft.com/office/officeart/2005/8/layout/vList5"/>
    <dgm:cxn modelId="{3CAFC9A8-4837-4EF3-BCB9-A9F462B9F0C2}" type="presParOf" srcId="{7EE12153-82C0-4270-AF55-E1630E34A849}" destId="{9545CE66-665D-48FE-9A63-E799829304AA}" srcOrd="5" destOrd="0" presId="urn:microsoft.com/office/officeart/2005/8/layout/vList5"/>
    <dgm:cxn modelId="{62E7DE9E-C7B6-46D5-8E79-32BAF44C0ED8}" type="presParOf" srcId="{7EE12153-82C0-4270-AF55-E1630E34A849}" destId="{3B3FAB95-0C6A-480D-92BA-A925DFE0316A}" srcOrd="6" destOrd="0" presId="urn:microsoft.com/office/officeart/2005/8/layout/vList5"/>
    <dgm:cxn modelId="{DCF3A49C-49D9-4DD2-BF72-0E7BB71F9663}" type="presParOf" srcId="{3B3FAB95-0C6A-480D-92BA-A925DFE0316A}" destId="{1F95EFB7-3CCA-4A50-9C04-2F09C486B7CB}" srcOrd="0" destOrd="0" presId="urn:microsoft.com/office/officeart/2005/8/layout/vList5"/>
    <dgm:cxn modelId="{15CD3014-9FB8-4EAB-9DB9-31B7623E0DFA}" type="presParOf" srcId="{3B3FAB95-0C6A-480D-92BA-A925DFE0316A}" destId="{A684A5E4-F9AA-4B49-BBC8-40DAF366A9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A1D79A-2AAE-47E4-BCDB-D72001CC7690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E285F78-12A4-4D60-8CD8-7444A78501B8}">
      <dgm:prSet phldrT="[Texto]"/>
      <dgm:spPr/>
      <dgm:t>
        <a:bodyPr/>
        <a:lstStyle/>
        <a:p>
          <a:r>
            <a:rPr lang="es-EC" dirty="0" smtClean="0"/>
            <a:t>Estudio Exploratorio</a:t>
          </a:r>
          <a:endParaRPr lang="es-EC" dirty="0"/>
        </a:p>
      </dgm:t>
    </dgm:pt>
    <dgm:pt modelId="{8B0DAA67-C240-4111-B30C-D52AD7B1E0ED}" type="parTrans" cxnId="{0143F983-071B-4486-A722-9D8CA85CD9CF}">
      <dgm:prSet/>
      <dgm:spPr/>
      <dgm:t>
        <a:bodyPr/>
        <a:lstStyle/>
        <a:p>
          <a:endParaRPr lang="es-EC"/>
        </a:p>
      </dgm:t>
    </dgm:pt>
    <dgm:pt modelId="{D900D683-071E-4140-9B3D-4F133118E3F9}" type="sibTrans" cxnId="{0143F983-071B-4486-A722-9D8CA85CD9CF}">
      <dgm:prSet/>
      <dgm:spPr/>
      <dgm:t>
        <a:bodyPr/>
        <a:lstStyle/>
        <a:p>
          <a:endParaRPr lang="es-EC"/>
        </a:p>
      </dgm:t>
    </dgm:pt>
    <dgm:pt modelId="{417BC35F-4D5E-432C-8514-D1ABE1CE3C6D}">
      <dgm:prSet phldrT="[Texto]"/>
      <dgm:spPr/>
      <dgm:t>
        <a:bodyPr/>
        <a:lstStyle/>
        <a:p>
          <a:r>
            <a:rPr lang="es-EC" dirty="0" smtClean="0"/>
            <a:t>Estudio Descriptivo</a:t>
          </a:r>
          <a:endParaRPr lang="es-EC" dirty="0"/>
        </a:p>
      </dgm:t>
    </dgm:pt>
    <dgm:pt modelId="{DC09C37A-FD21-4E2A-A879-2A7885C7F2AF}" type="parTrans" cxnId="{B7D2F73F-15CE-4D07-9A2E-B6D3C5C1A264}">
      <dgm:prSet/>
      <dgm:spPr/>
      <dgm:t>
        <a:bodyPr/>
        <a:lstStyle/>
        <a:p>
          <a:endParaRPr lang="es-EC"/>
        </a:p>
      </dgm:t>
    </dgm:pt>
    <dgm:pt modelId="{412BF446-325E-4E54-8A25-E1C822062F1B}" type="sibTrans" cxnId="{B7D2F73F-15CE-4D07-9A2E-B6D3C5C1A264}">
      <dgm:prSet/>
      <dgm:spPr/>
      <dgm:t>
        <a:bodyPr/>
        <a:lstStyle/>
        <a:p>
          <a:endParaRPr lang="es-EC"/>
        </a:p>
      </dgm:t>
    </dgm:pt>
    <dgm:pt modelId="{2E83E056-521C-45B0-BA2C-53FEB9F3C993}">
      <dgm:prSet phldrT="[Texto]"/>
      <dgm:spPr/>
      <dgm:t>
        <a:bodyPr/>
        <a:lstStyle/>
        <a:p>
          <a:r>
            <a:rPr lang="es-EC" dirty="0" smtClean="0"/>
            <a:t>Estudio Explicativo</a:t>
          </a:r>
          <a:endParaRPr lang="es-EC" dirty="0"/>
        </a:p>
      </dgm:t>
    </dgm:pt>
    <dgm:pt modelId="{A387E908-26C6-49D3-9FC3-559C34A22FA8}" type="parTrans" cxnId="{4EE6850D-3FB6-4984-B42F-4668D0F0B5C8}">
      <dgm:prSet/>
      <dgm:spPr/>
      <dgm:t>
        <a:bodyPr/>
        <a:lstStyle/>
        <a:p>
          <a:endParaRPr lang="es-EC"/>
        </a:p>
      </dgm:t>
    </dgm:pt>
    <dgm:pt modelId="{1F490ABB-F10C-41CB-B37B-951C6056029C}" type="sibTrans" cxnId="{4EE6850D-3FB6-4984-B42F-4668D0F0B5C8}">
      <dgm:prSet/>
      <dgm:spPr/>
      <dgm:t>
        <a:bodyPr/>
        <a:lstStyle/>
        <a:p>
          <a:endParaRPr lang="es-EC"/>
        </a:p>
      </dgm:t>
    </dgm:pt>
    <dgm:pt modelId="{69CA0C17-6646-43B6-A33D-E335DB4CD1BB}" type="pres">
      <dgm:prSet presAssocID="{7EA1D79A-2AAE-47E4-BCDB-D72001CC769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49F67C84-0BC7-4D8D-B749-992A15468769}" type="pres">
      <dgm:prSet presAssocID="{AE285F78-12A4-4D60-8CD8-7444A78501B8}" presName="Accent1" presStyleCnt="0"/>
      <dgm:spPr/>
    </dgm:pt>
    <dgm:pt modelId="{ABCAC39A-D7DF-480D-9E40-40142A31E980}" type="pres">
      <dgm:prSet presAssocID="{AE285F78-12A4-4D60-8CD8-7444A78501B8}" presName="Accent" presStyleLbl="node1" presStyleIdx="0" presStyleCnt="3"/>
      <dgm:spPr>
        <a:solidFill>
          <a:srgbClr val="7030A0"/>
        </a:solidFill>
      </dgm:spPr>
      <dgm:t>
        <a:bodyPr/>
        <a:lstStyle/>
        <a:p>
          <a:endParaRPr lang="es-EC"/>
        </a:p>
      </dgm:t>
    </dgm:pt>
    <dgm:pt modelId="{C17FE114-7C28-4B6A-9C92-3D9807A402E4}" type="pres">
      <dgm:prSet presAssocID="{AE285F78-12A4-4D60-8CD8-7444A78501B8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57BAD0-C6CA-4BB7-92CE-30E62BEF2289}" type="pres">
      <dgm:prSet presAssocID="{417BC35F-4D5E-432C-8514-D1ABE1CE3C6D}" presName="Accent2" presStyleCnt="0"/>
      <dgm:spPr/>
    </dgm:pt>
    <dgm:pt modelId="{18A1BF33-0E6A-4BCA-8CBE-E346D8FFD030}" type="pres">
      <dgm:prSet presAssocID="{417BC35F-4D5E-432C-8514-D1ABE1CE3C6D}" presName="Accent" presStyleLbl="node1" presStyleIdx="1" presStyleCnt="3"/>
      <dgm:spPr>
        <a:solidFill>
          <a:srgbClr val="7030A0"/>
        </a:solidFill>
      </dgm:spPr>
      <dgm:t>
        <a:bodyPr/>
        <a:lstStyle/>
        <a:p>
          <a:endParaRPr lang="es-EC"/>
        </a:p>
      </dgm:t>
    </dgm:pt>
    <dgm:pt modelId="{C17C6BE8-7D5C-4D70-9270-902DF293C34E}" type="pres">
      <dgm:prSet presAssocID="{417BC35F-4D5E-432C-8514-D1ABE1CE3C6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CF2E1C-3593-43F6-9D0D-5D23D6F9A1FB}" type="pres">
      <dgm:prSet presAssocID="{2E83E056-521C-45B0-BA2C-53FEB9F3C993}" presName="Accent3" presStyleCnt="0"/>
      <dgm:spPr/>
    </dgm:pt>
    <dgm:pt modelId="{AB9C40D4-1B5E-461E-9A2B-00853FB5C42F}" type="pres">
      <dgm:prSet presAssocID="{2E83E056-521C-45B0-BA2C-53FEB9F3C993}" presName="Accent" presStyleLbl="node1" presStyleIdx="2" presStyleCnt="3"/>
      <dgm:spPr>
        <a:solidFill>
          <a:srgbClr val="7030A0"/>
        </a:solidFill>
      </dgm:spPr>
      <dgm:t>
        <a:bodyPr/>
        <a:lstStyle/>
        <a:p>
          <a:endParaRPr lang="es-EC"/>
        </a:p>
      </dgm:t>
    </dgm:pt>
    <dgm:pt modelId="{D5F67282-0446-410F-923D-9CAD47A35530}" type="pres">
      <dgm:prSet presAssocID="{2E83E056-521C-45B0-BA2C-53FEB9F3C993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143F983-071B-4486-A722-9D8CA85CD9CF}" srcId="{7EA1D79A-2AAE-47E4-BCDB-D72001CC7690}" destId="{AE285F78-12A4-4D60-8CD8-7444A78501B8}" srcOrd="0" destOrd="0" parTransId="{8B0DAA67-C240-4111-B30C-D52AD7B1E0ED}" sibTransId="{D900D683-071E-4140-9B3D-4F133118E3F9}"/>
    <dgm:cxn modelId="{0D19A48E-374C-4CB8-82AD-34321FE11FCC}" type="presOf" srcId="{7EA1D79A-2AAE-47E4-BCDB-D72001CC7690}" destId="{69CA0C17-6646-43B6-A33D-E335DB4CD1BB}" srcOrd="0" destOrd="0" presId="urn:microsoft.com/office/officeart/2009/layout/CircleArrowProcess"/>
    <dgm:cxn modelId="{ADD4C854-DE7D-491A-97B1-661A7CA8A169}" type="presOf" srcId="{417BC35F-4D5E-432C-8514-D1ABE1CE3C6D}" destId="{C17C6BE8-7D5C-4D70-9270-902DF293C34E}" srcOrd="0" destOrd="0" presId="urn:microsoft.com/office/officeart/2009/layout/CircleArrowProcess"/>
    <dgm:cxn modelId="{7AA9A596-6B68-4DF8-A429-1EB475D37D3D}" type="presOf" srcId="{2E83E056-521C-45B0-BA2C-53FEB9F3C993}" destId="{D5F67282-0446-410F-923D-9CAD47A35530}" srcOrd="0" destOrd="0" presId="urn:microsoft.com/office/officeart/2009/layout/CircleArrowProcess"/>
    <dgm:cxn modelId="{4EE6850D-3FB6-4984-B42F-4668D0F0B5C8}" srcId="{7EA1D79A-2AAE-47E4-BCDB-D72001CC7690}" destId="{2E83E056-521C-45B0-BA2C-53FEB9F3C993}" srcOrd="2" destOrd="0" parTransId="{A387E908-26C6-49D3-9FC3-559C34A22FA8}" sibTransId="{1F490ABB-F10C-41CB-B37B-951C6056029C}"/>
    <dgm:cxn modelId="{ED99D6F1-4BF7-4D5E-A22E-A2469D008384}" type="presOf" srcId="{AE285F78-12A4-4D60-8CD8-7444A78501B8}" destId="{C17FE114-7C28-4B6A-9C92-3D9807A402E4}" srcOrd="0" destOrd="0" presId="urn:microsoft.com/office/officeart/2009/layout/CircleArrowProcess"/>
    <dgm:cxn modelId="{B7D2F73F-15CE-4D07-9A2E-B6D3C5C1A264}" srcId="{7EA1D79A-2AAE-47E4-BCDB-D72001CC7690}" destId="{417BC35F-4D5E-432C-8514-D1ABE1CE3C6D}" srcOrd="1" destOrd="0" parTransId="{DC09C37A-FD21-4E2A-A879-2A7885C7F2AF}" sibTransId="{412BF446-325E-4E54-8A25-E1C822062F1B}"/>
    <dgm:cxn modelId="{7C600E8C-A9E2-4106-A981-33AFED8D8CF9}" type="presParOf" srcId="{69CA0C17-6646-43B6-A33D-E335DB4CD1BB}" destId="{49F67C84-0BC7-4D8D-B749-992A15468769}" srcOrd="0" destOrd="0" presId="urn:microsoft.com/office/officeart/2009/layout/CircleArrowProcess"/>
    <dgm:cxn modelId="{BEB72828-A5DD-4566-8A7E-AE320E3854AD}" type="presParOf" srcId="{49F67C84-0BC7-4D8D-B749-992A15468769}" destId="{ABCAC39A-D7DF-480D-9E40-40142A31E980}" srcOrd="0" destOrd="0" presId="urn:microsoft.com/office/officeart/2009/layout/CircleArrowProcess"/>
    <dgm:cxn modelId="{82CA375D-6C60-4389-BFC8-08BD061393E9}" type="presParOf" srcId="{69CA0C17-6646-43B6-A33D-E335DB4CD1BB}" destId="{C17FE114-7C28-4B6A-9C92-3D9807A402E4}" srcOrd="1" destOrd="0" presId="urn:microsoft.com/office/officeart/2009/layout/CircleArrowProcess"/>
    <dgm:cxn modelId="{53CB9036-94FC-4C2D-8A33-FDF5C65E8026}" type="presParOf" srcId="{69CA0C17-6646-43B6-A33D-E335DB4CD1BB}" destId="{7D57BAD0-C6CA-4BB7-92CE-30E62BEF2289}" srcOrd="2" destOrd="0" presId="urn:microsoft.com/office/officeart/2009/layout/CircleArrowProcess"/>
    <dgm:cxn modelId="{F8486513-F237-453F-928C-74B18DB2AC8E}" type="presParOf" srcId="{7D57BAD0-C6CA-4BB7-92CE-30E62BEF2289}" destId="{18A1BF33-0E6A-4BCA-8CBE-E346D8FFD030}" srcOrd="0" destOrd="0" presId="urn:microsoft.com/office/officeart/2009/layout/CircleArrowProcess"/>
    <dgm:cxn modelId="{3C89894E-002D-414A-BBA4-8BE3ABA9A5E0}" type="presParOf" srcId="{69CA0C17-6646-43B6-A33D-E335DB4CD1BB}" destId="{C17C6BE8-7D5C-4D70-9270-902DF293C34E}" srcOrd="3" destOrd="0" presId="urn:microsoft.com/office/officeart/2009/layout/CircleArrowProcess"/>
    <dgm:cxn modelId="{090F36A0-2A01-4485-ABBE-FC16FC2A474A}" type="presParOf" srcId="{69CA0C17-6646-43B6-A33D-E335DB4CD1BB}" destId="{15CF2E1C-3593-43F6-9D0D-5D23D6F9A1FB}" srcOrd="4" destOrd="0" presId="urn:microsoft.com/office/officeart/2009/layout/CircleArrowProcess"/>
    <dgm:cxn modelId="{056CD6F4-A9F7-4DA0-9D7F-D4E2CF9E2BAC}" type="presParOf" srcId="{15CF2E1C-3593-43F6-9D0D-5D23D6F9A1FB}" destId="{AB9C40D4-1B5E-461E-9A2B-00853FB5C42F}" srcOrd="0" destOrd="0" presId="urn:microsoft.com/office/officeart/2009/layout/CircleArrowProcess"/>
    <dgm:cxn modelId="{AE306EDA-85CF-497A-A533-AB6CAD0DDB43}" type="presParOf" srcId="{69CA0C17-6646-43B6-A33D-E335DB4CD1BB}" destId="{D5F67282-0446-410F-923D-9CAD47A3553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5E123A-1F2A-4A52-B222-B516EDB43522}" type="doc">
      <dgm:prSet loTypeId="urn:microsoft.com/office/officeart/2005/8/layout/cycle6" loCatId="cycle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s-EC"/>
        </a:p>
      </dgm:t>
    </dgm:pt>
    <dgm:pt modelId="{0B105631-C4A7-4691-9467-2093222AF015}">
      <dgm:prSet phldrT="[Texto]" custT="1"/>
      <dgm:spPr/>
      <dgm:t>
        <a:bodyPr anchor="t"/>
        <a:lstStyle/>
        <a:p>
          <a:r>
            <a:rPr lang="es-EC" sz="1800" b="1" dirty="0" smtClean="0"/>
            <a:t>Proveedores</a:t>
          </a:r>
          <a:endParaRPr lang="es-EC" sz="1800" b="1" dirty="0"/>
        </a:p>
      </dgm:t>
    </dgm:pt>
    <dgm:pt modelId="{32B3B81C-FEAA-4167-9AD7-7C319C3BDA0B}" type="parTrans" cxnId="{126AC862-4FF3-4478-AA41-4076DA937F3F}">
      <dgm:prSet/>
      <dgm:spPr/>
      <dgm:t>
        <a:bodyPr/>
        <a:lstStyle/>
        <a:p>
          <a:endParaRPr lang="es-EC"/>
        </a:p>
      </dgm:t>
    </dgm:pt>
    <dgm:pt modelId="{E8D70BEE-46DE-43D4-81F8-42EE76754B39}" type="sibTrans" cxnId="{126AC862-4FF3-4478-AA41-4076DA937F3F}">
      <dgm:prSet/>
      <dgm:spPr/>
      <dgm:t>
        <a:bodyPr/>
        <a:lstStyle/>
        <a:p>
          <a:endParaRPr lang="es-EC"/>
        </a:p>
      </dgm:t>
    </dgm:pt>
    <dgm:pt modelId="{C4E5DDA7-ED5C-43EB-BC47-5D39F7DB0767}">
      <dgm:prSet phldrT="[Texto]" custT="1"/>
      <dgm:spPr/>
      <dgm:t>
        <a:bodyPr anchor="t"/>
        <a:lstStyle/>
        <a:p>
          <a:r>
            <a:rPr lang="es-EC" sz="1800" b="1" dirty="0" smtClean="0"/>
            <a:t>Competencia</a:t>
          </a:r>
          <a:endParaRPr lang="es-EC" sz="1800" b="1" dirty="0"/>
        </a:p>
      </dgm:t>
    </dgm:pt>
    <dgm:pt modelId="{7FF45BA7-3DA8-4A8C-8843-9062266CAB7B}" type="parTrans" cxnId="{4FFB8547-E6C1-4B5D-A043-2056AEB4CEA7}">
      <dgm:prSet/>
      <dgm:spPr/>
      <dgm:t>
        <a:bodyPr/>
        <a:lstStyle/>
        <a:p>
          <a:endParaRPr lang="es-EC"/>
        </a:p>
      </dgm:t>
    </dgm:pt>
    <dgm:pt modelId="{F43CC8CF-49E2-48AE-8072-581FB2DA9690}" type="sibTrans" cxnId="{4FFB8547-E6C1-4B5D-A043-2056AEB4CEA7}">
      <dgm:prSet/>
      <dgm:spPr/>
      <dgm:t>
        <a:bodyPr/>
        <a:lstStyle/>
        <a:p>
          <a:endParaRPr lang="es-EC"/>
        </a:p>
      </dgm:t>
    </dgm:pt>
    <dgm:pt modelId="{01362944-9508-44C3-AB1C-941FC272DF93}">
      <dgm:prSet phldrT="[Texto]" custT="1"/>
      <dgm:spPr/>
      <dgm:t>
        <a:bodyPr anchor="t"/>
        <a:lstStyle/>
        <a:p>
          <a:r>
            <a:rPr lang="es-EC" sz="1800" b="1" dirty="0" smtClean="0"/>
            <a:t>Nuevos </a:t>
          </a:r>
        </a:p>
      </dgm:t>
    </dgm:pt>
    <dgm:pt modelId="{946B7F2F-D8F9-47D1-86C6-39BA0AC595B7}" type="parTrans" cxnId="{80912C30-45D1-4004-9603-8948F2841343}">
      <dgm:prSet/>
      <dgm:spPr/>
      <dgm:t>
        <a:bodyPr/>
        <a:lstStyle/>
        <a:p>
          <a:endParaRPr lang="es-EC"/>
        </a:p>
      </dgm:t>
    </dgm:pt>
    <dgm:pt modelId="{75A4A686-8623-4A94-90D7-BDDA534ECDF3}" type="sibTrans" cxnId="{80912C30-45D1-4004-9603-8948F2841343}">
      <dgm:prSet/>
      <dgm:spPr/>
      <dgm:t>
        <a:bodyPr/>
        <a:lstStyle/>
        <a:p>
          <a:endParaRPr lang="es-EC"/>
        </a:p>
      </dgm:t>
    </dgm:pt>
    <dgm:pt modelId="{AEF506FE-DEF5-4BE6-AC66-F7786AC1DDC8}">
      <dgm:prSet phldrT="[Texto]" custT="1"/>
      <dgm:spPr/>
      <dgm:t>
        <a:bodyPr anchor="t"/>
        <a:lstStyle/>
        <a:p>
          <a:r>
            <a:rPr lang="es-EC" sz="1800" b="1" dirty="0" smtClean="0"/>
            <a:t>Sustitutos</a:t>
          </a:r>
          <a:endParaRPr lang="es-EC" sz="1800" b="1" dirty="0"/>
        </a:p>
      </dgm:t>
    </dgm:pt>
    <dgm:pt modelId="{48D45205-862F-441E-992D-C2EB087C82DD}" type="parTrans" cxnId="{2DF60E40-CC8E-4E01-A04C-B46CD4A4402B}">
      <dgm:prSet/>
      <dgm:spPr/>
      <dgm:t>
        <a:bodyPr/>
        <a:lstStyle/>
        <a:p>
          <a:endParaRPr lang="es-EC"/>
        </a:p>
      </dgm:t>
    </dgm:pt>
    <dgm:pt modelId="{D5EE5103-BA71-4B83-A5A8-12622F5179C4}" type="sibTrans" cxnId="{2DF60E40-CC8E-4E01-A04C-B46CD4A4402B}">
      <dgm:prSet/>
      <dgm:spPr/>
      <dgm:t>
        <a:bodyPr/>
        <a:lstStyle/>
        <a:p>
          <a:endParaRPr lang="es-EC"/>
        </a:p>
      </dgm:t>
    </dgm:pt>
    <dgm:pt modelId="{C0614D58-702C-4055-8D6C-F50DE58DDEF9}">
      <dgm:prSet phldrT="[Texto]" custT="1"/>
      <dgm:spPr/>
      <dgm:t>
        <a:bodyPr anchor="t"/>
        <a:lstStyle/>
        <a:p>
          <a:r>
            <a:rPr lang="es-EC" sz="1800" b="1" dirty="0" smtClean="0"/>
            <a:t>Clientes</a:t>
          </a:r>
          <a:endParaRPr lang="es-EC" sz="1800" b="1" dirty="0"/>
        </a:p>
      </dgm:t>
    </dgm:pt>
    <dgm:pt modelId="{E648C554-3861-4051-A31C-2090F043EE8B}" type="parTrans" cxnId="{821BC076-9848-4F7B-8FBB-28BB2F9669A9}">
      <dgm:prSet/>
      <dgm:spPr/>
      <dgm:t>
        <a:bodyPr/>
        <a:lstStyle/>
        <a:p>
          <a:endParaRPr lang="es-EC"/>
        </a:p>
      </dgm:t>
    </dgm:pt>
    <dgm:pt modelId="{406DF090-F16A-4C8F-99C2-2F3C87A3ACF1}" type="sibTrans" cxnId="{821BC076-9848-4F7B-8FBB-28BB2F9669A9}">
      <dgm:prSet/>
      <dgm:spPr/>
      <dgm:t>
        <a:bodyPr/>
        <a:lstStyle/>
        <a:p>
          <a:endParaRPr lang="es-EC"/>
        </a:p>
      </dgm:t>
    </dgm:pt>
    <dgm:pt modelId="{1052F9BB-ADB8-45A2-B99B-CF075BD569CD}" type="pres">
      <dgm:prSet presAssocID="{B55E123A-1F2A-4A52-B222-B516EDB4352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103487F-869B-44E3-8329-09DBFFAF627D}" type="pres">
      <dgm:prSet presAssocID="{0B105631-C4A7-4691-9467-2093222AF015}" presName="node" presStyleLbl="node1" presStyleIdx="0" presStyleCnt="5" custScaleX="1174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5997E1-AED9-4127-825E-26C8F0AFF12C}" type="pres">
      <dgm:prSet presAssocID="{0B105631-C4A7-4691-9467-2093222AF015}" presName="spNode" presStyleCnt="0"/>
      <dgm:spPr/>
    </dgm:pt>
    <dgm:pt modelId="{C8511DC9-FCA7-4B9C-81DD-F51250BC95C2}" type="pres">
      <dgm:prSet presAssocID="{E8D70BEE-46DE-43D4-81F8-42EE76754B39}" presName="sibTrans" presStyleLbl="sibTrans1D1" presStyleIdx="0" presStyleCnt="5"/>
      <dgm:spPr/>
      <dgm:t>
        <a:bodyPr/>
        <a:lstStyle/>
        <a:p>
          <a:endParaRPr lang="es-EC"/>
        </a:p>
      </dgm:t>
    </dgm:pt>
    <dgm:pt modelId="{7B6D03A8-DA7D-4E24-B50A-487E96602644}" type="pres">
      <dgm:prSet presAssocID="{C4E5DDA7-ED5C-43EB-BC47-5D39F7DB0767}" presName="node" presStyleLbl="node1" presStyleIdx="1" presStyleCnt="5" custScaleX="1174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593010-3025-4369-82F7-BB0C1D49E856}" type="pres">
      <dgm:prSet presAssocID="{C4E5DDA7-ED5C-43EB-BC47-5D39F7DB0767}" presName="spNode" presStyleCnt="0"/>
      <dgm:spPr/>
    </dgm:pt>
    <dgm:pt modelId="{8A239A3B-A3DC-4B81-B1E5-74430E0838D8}" type="pres">
      <dgm:prSet presAssocID="{F43CC8CF-49E2-48AE-8072-581FB2DA9690}" presName="sibTrans" presStyleLbl="sibTrans1D1" presStyleIdx="1" presStyleCnt="5"/>
      <dgm:spPr/>
      <dgm:t>
        <a:bodyPr/>
        <a:lstStyle/>
        <a:p>
          <a:endParaRPr lang="es-EC"/>
        </a:p>
      </dgm:t>
    </dgm:pt>
    <dgm:pt modelId="{6AE14207-BBBF-48F1-9799-CCCD6C4CFD4D}" type="pres">
      <dgm:prSet presAssocID="{01362944-9508-44C3-AB1C-941FC272DF93}" presName="node" presStyleLbl="node1" presStyleIdx="2" presStyleCnt="5" custScaleX="1174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5AD291-0A2D-41F3-A2ED-2D1331133E5C}" type="pres">
      <dgm:prSet presAssocID="{01362944-9508-44C3-AB1C-941FC272DF93}" presName="spNode" presStyleCnt="0"/>
      <dgm:spPr/>
    </dgm:pt>
    <dgm:pt modelId="{AA68020F-DEB0-43DD-AB03-BF54C42B23AC}" type="pres">
      <dgm:prSet presAssocID="{75A4A686-8623-4A94-90D7-BDDA534ECDF3}" presName="sibTrans" presStyleLbl="sibTrans1D1" presStyleIdx="2" presStyleCnt="5"/>
      <dgm:spPr/>
      <dgm:t>
        <a:bodyPr/>
        <a:lstStyle/>
        <a:p>
          <a:endParaRPr lang="es-EC"/>
        </a:p>
      </dgm:t>
    </dgm:pt>
    <dgm:pt modelId="{999BBC26-DCCF-4827-BAF6-A2C2010B9231}" type="pres">
      <dgm:prSet presAssocID="{AEF506FE-DEF5-4BE6-AC66-F7786AC1DDC8}" presName="node" presStyleLbl="node1" presStyleIdx="3" presStyleCnt="5" custScaleX="1174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0C3366-9056-4151-8B04-981A3A0B0353}" type="pres">
      <dgm:prSet presAssocID="{AEF506FE-DEF5-4BE6-AC66-F7786AC1DDC8}" presName="spNode" presStyleCnt="0"/>
      <dgm:spPr/>
    </dgm:pt>
    <dgm:pt modelId="{3536FBA1-F23C-459C-9143-A5AEF3B81849}" type="pres">
      <dgm:prSet presAssocID="{D5EE5103-BA71-4B83-A5A8-12622F5179C4}" presName="sibTrans" presStyleLbl="sibTrans1D1" presStyleIdx="3" presStyleCnt="5"/>
      <dgm:spPr/>
      <dgm:t>
        <a:bodyPr/>
        <a:lstStyle/>
        <a:p>
          <a:endParaRPr lang="es-EC"/>
        </a:p>
      </dgm:t>
    </dgm:pt>
    <dgm:pt modelId="{ECD6B835-1901-4F36-868F-34A3C35160CD}" type="pres">
      <dgm:prSet presAssocID="{C0614D58-702C-4055-8D6C-F50DE58DDEF9}" presName="node" presStyleLbl="node1" presStyleIdx="4" presStyleCnt="5" custScaleX="1174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7C54B3-0BDD-446E-A93F-3F3DA7061702}" type="pres">
      <dgm:prSet presAssocID="{C0614D58-702C-4055-8D6C-F50DE58DDEF9}" presName="spNode" presStyleCnt="0"/>
      <dgm:spPr/>
    </dgm:pt>
    <dgm:pt modelId="{1D4A57DE-3FE1-47FF-8F0A-9025DEA1D486}" type="pres">
      <dgm:prSet presAssocID="{406DF090-F16A-4C8F-99C2-2F3C87A3ACF1}" presName="sibTrans" presStyleLbl="sibTrans1D1" presStyleIdx="4" presStyleCnt="5"/>
      <dgm:spPr/>
      <dgm:t>
        <a:bodyPr/>
        <a:lstStyle/>
        <a:p>
          <a:endParaRPr lang="es-EC"/>
        </a:p>
      </dgm:t>
    </dgm:pt>
  </dgm:ptLst>
  <dgm:cxnLst>
    <dgm:cxn modelId="{A0CF2891-E208-4D93-ACD6-983B6B2B7D16}" type="presOf" srcId="{406DF090-F16A-4C8F-99C2-2F3C87A3ACF1}" destId="{1D4A57DE-3FE1-47FF-8F0A-9025DEA1D486}" srcOrd="0" destOrd="0" presId="urn:microsoft.com/office/officeart/2005/8/layout/cycle6"/>
    <dgm:cxn modelId="{A9FE9144-4740-497C-9292-8F4C2D894AF6}" type="presOf" srcId="{D5EE5103-BA71-4B83-A5A8-12622F5179C4}" destId="{3536FBA1-F23C-459C-9143-A5AEF3B81849}" srcOrd="0" destOrd="0" presId="urn:microsoft.com/office/officeart/2005/8/layout/cycle6"/>
    <dgm:cxn modelId="{F7BF0165-887F-41E2-8570-1212B6D3ADDF}" type="presOf" srcId="{AEF506FE-DEF5-4BE6-AC66-F7786AC1DDC8}" destId="{999BBC26-DCCF-4827-BAF6-A2C2010B9231}" srcOrd="0" destOrd="0" presId="urn:microsoft.com/office/officeart/2005/8/layout/cycle6"/>
    <dgm:cxn modelId="{4FFB8547-E6C1-4B5D-A043-2056AEB4CEA7}" srcId="{B55E123A-1F2A-4A52-B222-B516EDB43522}" destId="{C4E5DDA7-ED5C-43EB-BC47-5D39F7DB0767}" srcOrd="1" destOrd="0" parTransId="{7FF45BA7-3DA8-4A8C-8843-9062266CAB7B}" sibTransId="{F43CC8CF-49E2-48AE-8072-581FB2DA9690}"/>
    <dgm:cxn modelId="{C5148A0F-7C8B-4229-951F-00A55AE505B6}" type="presOf" srcId="{C4E5DDA7-ED5C-43EB-BC47-5D39F7DB0767}" destId="{7B6D03A8-DA7D-4E24-B50A-487E96602644}" srcOrd="0" destOrd="0" presId="urn:microsoft.com/office/officeart/2005/8/layout/cycle6"/>
    <dgm:cxn modelId="{821BC076-9848-4F7B-8FBB-28BB2F9669A9}" srcId="{B55E123A-1F2A-4A52-B222-B516EDB43522}" destId="{C0614D58-702C-4055-8D6C-F50DE58DDEF9}" srcOrd="4" destOrd="0" parTransId="{E648C554-3861-4051-A31C-2090F043EE8B}" sibTransId="{406DF090-F16A-4C8F-99C2-2F3C87A3ACF1}"/>
    <dgm:cxn modelId="{AD9087E7-C6CC-493B-89B4-9A2A41F6E86B}" type="presOf" srcId="{01362944-9508-44C3-AB1C-941FC272DF93}" destId="{6AE14207-BBBF-48F1-9799-CCCD6C4CFD4D}" srcOrd="0" destOrd="0" presId="urn:microsoft.com/office/officeart/2005/8/layout/cycle6"/>
    <dgm:cxn modelId="{2DF60E40-CC8E-4E01-A04C-B46CD4A4402B}" srcId="{B55E123A-1F2A-4A52-B222-B516EDB43522}" destId="{AEF506FE-DEF5-4BE6-AC66-F7786AC1DDC8}" srcOrd="3" destOrd="0" parTransId="{48D45205-862F-441E-992D-C2EB087C82DD}" sibTransId="{D5EE5103-BA71-4B83-A5A8-12622F5179C4}"/>
    <dgm:cxn modelId="{0A7BAB22-ED8B-4A5E-BBA7-93E87EDBFF0D}" type="presOf" srcId="{C0614D58-702C-4055-8D6C-F50DE58DDEF9}" destId="{ECD6B835-1901-4F36-868F-34A3C35160CD}" srcOrd="0" destOrd="0" presId="urn:microsoft.com/office/officeart/2005/8/layout/cycle6"/>
    <dgm:cxn modelId="{C265F976-9906-4267-B52C-D5E668E57E4A}" type="presOf" srcId="{0B105631-C4A7-4691-9467-2093222AF015}" destId="{C103487F-869B-44E3-8329-09DBFFAF627D}" srcOrd="0" destOrd="0" presId="urn:microsoft.com/office/officeart/2005/8/layout/cycle6"/>
    <dgm:cxn modelId="{126AC862-4FF3-4478-AA41-4076DA937F3F}" srcId="{B55E123A-1F2A-4A52-B222-B516EDB43522}" destId="{0B105631-C4A7-4691-9467-2093222AF015}" srcOrd="0" destOrd="0" parTransId="{32B3B81C-FEAA-4167-9AD7-7C319C3BDA0B}" sibTransId="{E8D70BEE-46DE-43D4-81F8-42EE76754B39}"/>
    <dgm:cxn modelId="{176E0EB7-29B6-4E9A-93CE-0A45CB886CCF}" type="presOf" srcId="{E8D70BEE-46DE-43D4-81F8-42EE76754B39}" destId="{C8511DC9-FCA7-4B9C-81DD-F51250BC95C2}" srcOrd="0" destOrd="0" presId="urn:microsoft.com/office/officeart/2005/8/layout/cycle6"/>
    <dgm:cxn modelId="{06C5E786-4859-47BE-AFB7-4AC6FCC4669D}" type="presOf" srcId="{B55E123A-1F2A-4A52-B222-B516EDB43522}" destId="{1052F9BB-ADB8-45A2-B99B-CF075BD569CD}" srcOrd="0" destOrd="0" presId="urn:microsoft.com/office/officeart/2005/8/layout/cycle6"/>
    <dgm:cxn modelId="{F7741148-5EEA-4DA5-B27A-F919436D81A9}" type="presOf" srcId="{75A4A686-8623-4A94-90D7-BDDA534ECDF3}" destId="{AA68020F-DEB0-43DD-AB03-BF54C42B23AC}" srcOrd="0" destOrd="0" presId="urn:microsoft.com/office/officeart/2005/8/layout/cycle6"/>
    <dgm:cxn modelId="{80912C30-45D1-4004-9603-8948F2841343}" srcId="{B55E123A-1F2A-4A52-B222-B516EDB43522}" destId="{01362944-9508-44C3-AB1C-941FC272DF93}" srcOrd="2" destOrd="0" parTransId="{946B7F2F-D8F9-47D1-86C6-39BA0AC595B7}" sibTransId="{75A4A686-8623-4A94-90D7-BDDA534ECDF3}"/>
    <dgm:cxn modelId="{63AF80D3-F59E-4F93-BFF7-E7E839071A9A}" type="presOf" srcId="{F43CC8CF-49E2-48AE-8072-581FB2DA9690}" destId="{8A239A3B-A3DC-4B81-B1E5-74430E0838D8}" srcOrd="0" destOrd="0" presId="urn:microsoft.com/office/officeart/2005/8/layout/cycle6"/>
    <dgm:cxn modelId="{BCF8871A-C47F-4D46-84F4-A9AEE9DD0E95}" type="presParOf" srcId="{1052F9BB-ADB8-45A2-B99B-CF075BD569CD}" destId="{C103487F-869B-44E3-8329-09DBFFAF627D}" srcOrd="0" destOrd="0" presId="urn:microsoft.com/office/officeart/2005/8/layout/cycle6"/>
    <dgm:cxn modelId="{8AB3DCC4-94AD-4D2C-8BAF-E087BF754636}" type="presParOf" srcId="{1052F9BB-ADB8-45A2-B99B-CF075BD569CD}" destId="{F85997E1-AED9-4127-825E-26C8F0AFF12C}" srcOrd="1" destOrd="0" presId="urn:microsoft.com/office/officeart/2005/8/layout/cycle6"/>
    <dgm:cxn modelId="{D8D77076-2ABD-4311-8B2C-4E5B2D2EA3A1}" type="presParOf" srcId="{1052F9BB-ADB8-45A2-B99B-CF075BD569CD}" destId="{C8511DC9-FCA7-4B9C-81DD-F51250BC95C2}" srcOrd="2" destOrd="0" presId="urn:microsoft.com/office/officeart/2005/8/layout/cycle6"/>
    <dgm:cxn modelId="{85E187AF-869F-4A17-9BE4-3D96FD1F408A}" type="presParOf" srcId="{1052F9BB-ADB8-45A2-B99B-CF075BD569CD}" destId="{7B6D03A8-DA7D-4E24-B50A-487E96602644}" srcOrd="3" destOrd="0" presId="urn:microsoft.com/office/officeart/2005/8/layout/cycle6"/>
    <dgm:cxn modelId="{C6CF3DF5-909C-4EC3-BC3C-1729CC373C15}" type="presParOf" srcId="{1052F9BB-ADB8-45A2-B99B-CF075BD569CD}" destId="{3D593010-3025-4369-82F7-BB0C1D49E856}" srcOrd="4" destOrd="0" presId="urn:microsoft.com/office/officeart/2005/8/layout/cycle6"/>
    <dgm:cxn modelId="{9DBE74C6-205E-4172-BA68-FE7205DC9C92}" type="presParOf" srcId="{1052F9BB-ADB8-45A2-B99B-CF075BD569CD}" destId="{8A239A3B-A3DC-4B81-B1E5-74430E0838D8}" srcOrd="5" destOrd="0" presId="urn:microsoft.com/office/officeart/2005/8/layout/cycle6"/>
    <dgm:cxn modelId="{440E7606-3272-4B86-B6D8-7D5C76558481}" type="presParOf" srcId="{1052F9BB-ADB8-45A2-B99B-CF075BD569CD}" destId="{6AE14207-BBBF-48F1-9799-CCCD6C4CFD4D}" srcOrd="6" destOrd="0" presId="urn:microsoft.com/office/officeart/2005/8/layout/cycle6"/>
    <dgm:cxn modelId="{0A1E8C04-AD40-49B4-997B-93184EC8578D}" type="presParOf" srcId="{1052F9BB-ADB8-45A2-B99B-CF075BD569CD}" destId="{D45AD291-0A2D-41F3-A2ED-2D1331133E5C}" srcOrd="7" destOrd="0" presId="urn:microsoft.com/office/officeart/2005/8/layout/cycle6"/>
    <dgm:cxn modelId="{EE73F5DB-F1C3-4CEB-9FBF-D18B26A0C8AE}" type="presParOf" srcId="{1052F9BB-ADB8-45A2-B99B-CF075BD569CD}" destId="{AA68020F-DEB0-43DD-AB03-BF54C42B23AC}" srcOrd="8" destOrd="0" presId="urn:microsoft.com/office/officeart/2005/8/layout/cycle6"/>
    <dgm:cxn modelId="{2F7A3C69-A577-400C-9A56-1A35818661C6}" type="presParOf" srcId="{1052F9BB-ADB8-45A2-B99B-CF075BD569CD}" destId="{999BBC26-DCCF-4827-BAF6-A2C2010B9231}" srcOrd="9" destOrd="0" presId="urn:microsoft.com/office/officeart/2005/8/layout/cycle6"/>
    <dgm:cxn modelId="{69A6BF87-F573-4057-9521-4A1FCBD932DC}" type="presParOf" srcId="{1052F9BB-ADB8-45A2-B99B-CF075BD569CD}" destId="{8C0C3366-9056-4151-8B04-981A3A0B0353}" srcOrd="10" destOrd="0" presId="urn:microsoft.com/office/officeart/2005/8/layout/cycle6"/>
    <dgm:cxn modelId="{27FB1091-71C2-43C0-8699-96FCA1D41F5E}" type="presParOf" srcId="{1052F9BB-ADB8-45A2-B99B-CF075BD569CD}" destId="{3536FBA1-F23C-459C-9143-A5AEF3B81849}" srcOrd="11" destOrd="0" presId="urn:microsoft.com/office/officeart/2005/8/layout/cycle6"/>
    <dgm:cxn modelId="{18F2E254-D439-451A-A906-A9C5B90E761B}" type="presParOf" srcId="{1052F9BB-ADB8-45A2-B99B-CF075BD569CD}" destId="{ECD6B835-1901-4F36-868F-34A3C35160CD}" srcOrd="12" destOrd="0" presId="urn:microsoft.com/office/officeart/2005/8/layout/cycle6"/>
    <dgm:cxn modelId="{61814FC8-89E6-47E7-916D-2804EC27C3A0}" type="presParOf" srcId="{1052F9BB-ADB8-45A2-B99B-CF075BD569CD}" destId="{567C54B3-0BDD-446E-A93F-3F3DA7061702}" srcOrd="13" destOrd="0" presId="urn:microsoft.com/office/officeart/2005/8/layout/cycle6"/>
    <dgm:cxn modelId="{F6B6EE05-98CC-4F90-B37F-C4A5500322DC}" type="presParOf" srcId="{1052F9BB-ADB8-45A2-B99B-CF075BD569CD}" destId="{1D4A57DE-3FE1-47FF-8F0A-9025DEA1D48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898B1F-88B4-4B11-8A39-3ACFF2220BE4}" type="doc">
      <dgm:prSet loTypeId="urn:microsoft.com/office/officeart/2005/8/layout/hierarchy2" loCatId="hierarchy" qsTypeId="urn:microsoft.com/office/officeart/2005/8/quickstyle/3d4" qsCatId="3D" csTypeId="urn:microsoft.com/office/officeart/2005/8/colors/accent4_2" csCatId="accent4" phldr="1"/>
      <dgm:spPr/>
      <dgm:t>
        <a:bodyPr/>
        <a:lstStyle/>
        <a:p>
          <a:endParaRPr lang="es-EC"/>
        </a:p>
      </dgm:t>
    </dgm:pt>
    <dgm:pt modelId="{520EA87E-1C77-4E35-8119-7C136DC2ABA0}">
      <dgm:prSet phldrT="[Texto]"/>
      <dgm:spPr/>
      <dgm:t>
        <a:bodyPr/>
        <a:lstStyle/>
        <a:p>
          <a:r>
            <a:rPr lang="es-EC" b="1" dirty="0" smtClean="0"/>
            <a:t>Crecimiento Estratégico</a:t>
          </a:r>
          <a:endParaRPr lang="es-EC" b="1" dirty="0"/>
        </a:p>
      </dgm:t>
    </dgm:pt>
    <dgm:pt modelId="{AC2C6733-55EF-4EA0-99EB-E95F9BD83B15}" type="parTrans" cxnId="{053B3B76-E99E-4A20-869C-4193A360F64C}">
      <dgm:prSet/>
      <dgm:spPr/>
      <dgm:t>
        <a:bodyPr/>
        <a:lstStyle/>
        <a:p>
          <a:endParaRPr lang="es-EC"/>
        </a:p>
      </dgm:t>
    </dgm:pt>
    <dgm:pt modelId="{92B23FFC-3301-41F2-860B-1372E1150BF1}" type="sibTrans" cxnId="{053B3B76-E99E-4A20-869C-4193A360F64C}">
      <dgm:prSet/>
      <dgm:spPr/>
      <dgm:t>
        <a:bodyPr/>
        <a:lstStyle/>
        <a:p>
          <a:endParaRPr lang="es-EC"/>
        </a:p>
      </dgm:t>
    </dgm:pt>
    <dgm:pt modelId="{3B85FFBF-7D30-4CF3-BB55-C2E7E2DFC663}">
      <dgm:prSet phldrT="[Texto]"/>
      <dgm:spPr>
        <a:solidFill>
          <a:schemeClr val="bg1">
            <a:lumMod val="5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s-EC" b="1" dirty="0" smtClean="0">
              <a:solidFill>
                <a:schemeClr val="bg1"/>
              </a:solidFill>
            </a:rPr>
            <a:t>Desarrollo empresarial y de mercado</a:t>
          </a:r>
          <a:endParaRPr lang="es-EC" b="1" dirty="0">
            <a:solidFill>
              <a:schemeClr val="bg1"/>
            </a:solidFill>
          </a:endParaRPr>
        </a:p>
      </dgm:t>
    </dgm:pt>
    <dgm:pt modelId="{A7D8A158-DA9F-46CC-9C48-B56D610D86FC}" type="parTrans" cxnId="{B8944F39-A1FE-46AD-88BA-1084B9E30DC2}">
      <dgm:prSet/>
      <dgm:spPr>
        <a:ln w="12700">
          <a:solidFill>
            <a:schemeClr val="bg1">
              <a:lumMod val="50000"/>
            </a:schemeClr>
          </a:solidFill>
          <a:prstDash val="dash"/>
        </a:ln>
      </dgm:spPr>
      <dgm:t>
        <a:bodyPr/>
        <a:lstStyle/>
        <a:p>
          <a:endParaRPr lang="es-EC"/>
        </a:p>
      </dgm:t>
    </dgm:pt>
    <dgm:pt modelId="{39A1AADF-8687-4812-A5CD-00CA4471F243}" type="sibTrans" cxnId="{B8944F39-A1FE-46AD-88BA-1084B9E30DC2}">
      <dgm:prSet/>
      <dgm:spPr/>
      <dgm:t>
        <a:bodyPr/>
        <a:lstStyle/>
        <a:p>
          <a:endParaRPr lang="es-EC"/>
        </a:p>
      </dgm:t>
    </dgm:pt>
    <dgm:pt modelId="{8492F86E-B781-4B12-8D13-C91625BA8DE5}">
      <dgm:prSet phldrT="[Texto]"/>
      <dgm:spPr>
        <a:solidFill>
          <a:schemeClr val="bg1">
            <a:lumMod val="5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s-EC" b="1" dirty="0" smtClean="0">
              <a:solidFill>
                <a:schemeClr val="bg1"/>
              </a:solidFill>
            </a:rPr>
            <a:t>Marketing y comunicaciones</a:t>
          </a:r>
          <a:endParaRPr lang="es-EC" b="1" dirty="0">
            <a:solidFill>
              <a:schemeClr val="bg1"/>
            </a:solidFill>
          </a:endParaRPr>
        </a:p>
      </dgm:t>
    </dgm:pt>
    <dgm:pt modelId="{78A23A86-8748-4F2B-A24E-204E92E1DF4B}" type="parTrans" cxnId="{FB8CE2DA-3498-481D-A364-0B427F1B9751}">
      <dgm:prSet/>
      <dgm:spPr>
        <a:ln w="12700">
          <a:solidFill>
            <a:schemeClr val="bg1">
              <a:lumMod val="50000"/>
            </a:schemeClr>
          </a:solidFill>
          <a:prstDash val="dash"/>
        </a:ln>
      </dgm:spPr>
      <dgm:t>
        <a:bodyPr/>
        <a:lstStyle/>
        <a:p>
          <a:endParaRPr lang="es-EC"/>
        </a:p>
      </dgm:t>
    </dgm:pt>
    <dgm:pt modelId="{5BF162BF-8334-4C54-BDD6-73CB890EE49C}" type="sibTrans" cxnId="{FB8CE2DA-3498-481D-A364-0B427F1B9751}">
      <dgm:prSet/>
      <dgm:spPr/>
      <dgm:t>
        <a:bodyPr/>
        <a:lstStyle/>
        <a:p>
          <a:endParaRPr lang="es-EC"/>
        </a:p>
      </dgm:t>
    </dgm:pt>
    <dgm:pt modelId="{4F7CD91C-01CC-4BCE-8604-51D2FAD96B71}">
      <dgm:prSet phldrT="[Texto]"/>
      <dgm:spPr>
        <a:solidFill>
          <a:schemeClr val="bg1">
            <a:lumMod val="5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s-EC" b="1" dirty="0" smtClean="0">
              <a:solidFill>
                <a:schemeClr val="bg1"/>
              </a:solidFill>
            </a:rPr>
            <a:t>Fusiones y adquisiciones</a:t>
          </a:r>
          <a:endParaRPr lang="es-EC" b="1" dirty="0">
            <a:solidFill>
              <a:schemeClr val="bg1"/>
            </a:solidFill>
          </a:endParaRPr>
        </a:p>
      </dgm:t>
    </dgm:pt>
    <dgm:pt modelId="{8BE35518-DA94-4B49-8E8B-737741239108}" type="parTrans" cxnId="{F94F4049-4B70-4CD6-AE34-BE87523E2E3F}">
      <dgm:prSet/>
      <dgm:spPr>
        <a:ln w="12700">
          <a:solidFill>
            <a:schemeClr val="bg1">
              <a:lumMod val="50000"/>
            </a:schemeClr>
          </a:solidFill>
          <a:prstDash val="dash"/>
        </a:ln>
      </dgm:spPr>
      <dgm:t>
        <a:bodyPr/>
        <a:lstStyle/>
        <a:p>
          <a:endParaRPr lang="es-EC"/>
        </a:p>
      </dgm:t>
    </dgm:pt>
    <dgm:pt modelId="{C7BAE681-1D9E-4D5A-9A8A-64789EB05348}" type="sibTrans" cxnId="{F94F4049-4B70-4CD6-AE34-BE87523E2E3F}">
      <dgm:prSet/>
      <dgm:spPr/>
      <dgm:t>
        <a:bodyPr/>
        <a:lstStyle/>
        <a:p>
          <a:endParaRPr lang="es-EC"/>
        </a:p>
      </dgm:t>
    </dgm:pt>
    <dgm:pt modelId="{2366613E-C5B3-49BB-8684-C3B5C494463A}">
      <dgm:prSet phldrT="[Texto]"/>
      <dgm:spPr>
        <a:solidFill>
          <a:schemeClr val="bg1">
            <a:lumMod val="5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s-EC" b="1" dirty="0" smtClean="0">
              <a:solidFill>
                <a:schemeClr val="bg1"/>
              </a:solidFill>
            </a:rPr>
            <a:t>Política Pública</a:t>
          </a:r>
          <a:endParaRPr lang="es-EC" b="1" dirty="0">
            <a:solidFill>
              <a:schemeClr val="bg1"/>
            </a:solidFill>
          </a:endParaRPr>
        </a:p>
      </dgm:t>
    </dgm:pt>
    <dgm:pt modelId="{DB5D36A2-CE2C-4825-814D-A42D77E44EFA}" type="parTrans" cxnId="{75F1BC5B-7222-4C15-9A0C-4FB2D2CE048F}">
      <dgm:prSet/>
      <dgm:spPr>
        <a:ln w="12700">
          <a:solidFill>
            <a:schemeClr val="bg1">
              <a:lumMod val="50000"/>
            </a:schemeClr>
          </a:solidFill>
          <a:prstDash val="dash"/>
        </a:ln>
      </dgm:spPr>
      <dgm:t>
        <a:bodyPr/>
        <a:lstStyle/>
        <a:p>
          <a:endParaRPr lang="es-EC"/>
        </a:p>
      </dgm:t>
    </dgm:pt>
    <dgm:pt modelId="{2EC67636-7DE8-487B-8CA8-E92D2D41BEA4}" type="sibTrans" cxnId="{75F1BC5B-7222-4C15-9A0C-4FB2D2CE048F}">
      <dgm:prSet/>
      <dgm:spPr/>
      <dgm:t>
        <a:bodyPr/>
        <a:lstStyle/>
        <a:p>
          <a:endParaRPr lang="es-EC"/>
        </a:p>
      </dgm:t>
    </dgm:pt>
    <dgm:pt modelId="{E9C1F9BE-B990-497C-A3D9-4445F43D5A71}">
      <dgm:prSet phldrT="[Texto]"/>
      <dgm:spPr/>
      <dgm:t>
        <a:bodyPr/>
        <a:lstStyle/>
        <a:p>
          <a:r>
            <a:rPr lang="es-EC" b="1" dirty="0" smtClean="0"/>
            <a:t>Servicio Distintivo</a:t>
          </a:r>
          <a:endParaRPr lang="es-EC" b="1" dirty="0"/>
        </a:p>
      </dgm:t>
    </dgm:pt>
    <dgm:pt modelId="{82D9D020-8B4B-45DF-B650-6A7473640AE0}" type="parTrans" cxnId="{69BEEED4-32F9-42A3-B0B7-A7D30A407369}">
      <dgm:prSet/>
      <dgm:spPr/>
      <dgm:t>
        <a:bodyPr/>
        <a:lstStyle/>
        <a:p>
          <a:endParaRPr lang="es-EC"/>
        </a:p>
      </dgm:t>
    </dgm:pt>
    <dgm:pt modelId="{556D8BED-194E-465A-9EDA-0BE27180F60A}" type="sibTrans" cxnId="{69BEEED4-32F9-42A3-B0B7-A7D30A407369}">
      <dgm:prSet/>
      <dgm:spPr/>
      <dgm:t>
        <a:bodyPr/>
        <a:lstStyle/>
        <a:p>
          <a:endParaRPr lang="es-EC"/>
        </a:p>
      </dgm:t>
    </dgm:pt>
    <dgm:pt modelId="{A6B4F72A-AB2C-4C4F-A052-C038DFB66BAD}">
      <dgm:prSet phldrT="[Texto]"/>
      <dgm:spPr>
        <a:solidFill>
          <a:schemeClr val="bg1">
            <a:lumMod val="5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s-EC" b="1" dirty="0" smtClean="0">
              <a:solidFill>
                <a:schemeClr val="bg1"/>
              </a:solidFill>
            </a:rPr>
            <a:t>Auditoría</a:t>
          </a:r>
        </a:p>
      </dgm:t>
    </dgm:pt>
    <dgm:pt modelId="{081BE024-1FF9-4B65-8698-F53EA549C9FC}" type="parTrans" cxnId="{0C2FA57F-E83F-4883-B00B-246AE1999C07}">
      <dgm:prSet/>
      <dgm:spPr>
        <a:ln w="12700">
          <a:solidFill>
            <a:schemeClr val="bg1">
              <a:lumMod val="50000"/>
            </a:schemeClr>
          </a:solidFill>
          <a:prstDash val="dash"/>
        </a:ln>
      </dgm:spPr>
      <dgm:t>
        <a:bodyPr/>
        <a:lstStyle/>
        <a:p>
          <a:endParaRPr lang="es-EC"/>
        </a:p>
      </dgm:t>
    </dgm:pt>
    <dgm:pt modelId="{CBD32272-E8E1-48D8-96AB-2094B3CA53DB}" type="sibTrans" cxnId="{0C2FA57F-E83F-4883-B00B-246AE1999C07}">
      <dgm:prSet/>
      <dgm:spPr/>
      <dgm:t>
        <a:bodyPr/>
        <a:lstStyle/>
        <a:p>
          <a:endParaRPr lang="es-EC"/>
        </a:p>
      </dgm:t>
    </dgm:pt>
    <dgm:pt modelId="{A242AB98-393F-49F8-8157-51E27FBB2F0D}">
      <dgm:prSet phldrT="[Texto]"/>
      <dgm:spPr>
        <a:solidFill>
          <a:schemeClr val="bg1">
            <a:lumMod val="5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s-EC" b="1" dirty="0" smtClean="0">
              <a:solidFill>
                <a:schemeClr val="bg1"/>
              </a:solidFill>
            </a:rPr>
            <a:t>Impuestos</a:t>
          </a:r>
        </a:p>
      </dgm:t>
    </dgm:pt>
    <dgm:pt modelId="{C92402EE-B2AC-4F40-9446-7A0E923AB5F7}" type="parTrans" cxnId="{35ACEF2A-2566-4E24-B947-B1573B6985CB}">
      <dgm:prSet/>
      <dgm:spPr>
        <a:ln w="12700">
          <a:solidFill>
            <a:schemeClr val="bg1">
              <a:lumMod val="50000"/>
            </a:schemeClr>
          </a:solidFill>
          <a:prstDash val="dash"/>
        </a:ln>
      </dgm:spPr>
      <dgm:t>
        <a:bodyPr/>
        <a:lstStyle/>
        <a:p>
          <a:endParaRPr lang="es-EC"/>
        </a:p>
      </dgm:t>
    </dgm:pt>
    <dgm:pt modelId="{3B8D232C-5646-476D-9B19-9258830D57C2}" type="sibTrans" cxnId="{35ACEF2A-2566-4E24-B947-B1573B6985CB}">
      <dgm:prSet/>
      <dgm:spPr/>
      <dgm:t>
        <a:bodyPr/>
        <a:lstStyle/>
        <a:p>
          <a:endParaRPr lang="es-EC"/>
        </a:p>
      </dgm:t>
    </dgm:pt>
    <dgm:pt modelId="{89D97A64-5047-4F91-81DD-2BB5D9CE2E1F}">
      <dgm:prSet phldrT="[Texto]"/>
      <dgm:spPr>
        <a:solidFill>
          <a:schemeClr val="bg1">
            <a:lumMod val="5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s-EC" b="1" dirty="0" smtClean="0">
              <a:solidFill>
                <a:schemeClr val="bg1"/>
              </a:solidFill>
            </a:rPr>
            <a:t>Asesoría</a:t>
          </a:r>
        </a:p>
      </dgm:t>
    </dgm:pt>
    <dgm:pt modelId="{68F74CAE-38C5-4EB4-977D-98EBDEF9143E}" type="parTrans" cxnId="{690B7B0B-11CE-432B-8263-06B80184BF0D}">
      <dgm:prSet/>
      <dgm:spPr>
        <a:ln w="12700">
          <a:solidFill>
            <a:schemeClr val="bg1">
              <a:lumMod val="50000"/>
            </a:schemeClr>
          </a:solidFill>
          <a:prstDash val="dash"/>
        </a:ln>
      </dgm:spPr>
      <dgm:t>
        <a:bodyPr/>
        <a:lstStyle/>
        <a:p>
          <a:endParaRPr lang="es-EC"/>
        </a:p>
      </dgm:t>
    </dgm:pt>
    <dgm:pt modelId="{1631A98F-9A38-444F-8A10-99A94231DC7B}" type="sibTrans" cxnId="{690B7B0B-11CE-432B-8263-06B80184BF0D}">
      <dgm:prSet/>
      <dgm:spPr/>
      <dgm:t>
        <a:bodyPr/>
        <a:lstStyle/>
        <a:p>
          <a:endParaRPr lang="es-EC"/>
        </a:p>
      </dgm:t>
    </dgm:pt>
    <dgm:pt modelId="{1E0E95AB-516F-42AA-BA99-241C15176D39}" type="pres">
      <dgm:prSet presAssocID="{51898B1F-88B4-4B11-8A39-3ACFF2220BE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29CAC89-A60B-46B9-AB28-39425146C64B}" type="pres">
      <dgm:prSet presAssocID="{520EA87E-1C77-4E35-8119-7C136DC2ABA0}" presName="root1" presStyleCnt="0"/>
      <dgm:spPr/>
    </dgm:pt>
    <dgm:pt modelId="{CB9216AA-5B45-4F6F-A8A6-22D8020D5C46}" type="pres">
      <dgm:prSet presAssocID="{520EA87E-1C77-4E35-8119-7C136DC2ABA0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01EB32B-7311-4620-B8F6-589FD8A5F41B}" type="pres">
      <dgm:prSet presAssocID="{520EA87E-1C77-4E35-8119-7C136DC2ABA0}" presName="level2hierChild" presStyleCnt="0"/>
      <dgm:spPr/>
    </dgm:pt>
    <dgm:pt modelId="{0008AF94-8750-40DD-BAEA-20CA179A6089}" type="pres">
      <dgm:prSet presAssocID="{A7D8A158-DA9F-46CC-9C48-B56D610D86FC}" presName="conn2-1" presStyleLbl="parChTrans1D2" presStyleIdx="0" presStyleCnt="7"/>
      <dgm:spPr/>
      <dgm:t>
        <a:bodyPr/>
        <a:lstStyle/>
        <a:p>
          <a:endParaRPr lang="es-EC"/>
        </a:p>
      </dgm:t>
    </dgm:pt>
    <dgm:pt modelId="{A8546C59-2B31-4A8D-B59D-3099157AB701}" type="pres">
      <dgm:prSet presAssocID="{A7D8A158-DA9F-46CC-9C48-B56D610D86FC}" presName="connTx" presStyleLbl="parChTrans1D2" presStyleIdx="0" presStyleCnt="7"/>
      <dgm:spPr/>
      <dgm:t>
        <a:bodyPr/>
        <a:lstStyle/>
        <a:p>
          <a:endParaRPr lang="es-EC"/>
        </a:p>
      </dgm:t>
    </dgm:pt>
    <dgm:pt modelId="{D6E03699-485D-4B47-9883-FDF76B3585CB}" type="pres">
      <dgm:prSet presAssocID="{3B85FFBF-7D30-4CF3-BB55-C2E7E2DFC663}" presName="root2" presStyleCnt="0"/>
      <dgm:spPr/>
    </dgm:pt>
    <dgm:pt modelId="{3EF34313-969F-4514-A17D-0C6BD93C4934}" type="pres">
      <dgm:prSet presAssocID="{3B85FFBF-7D30-4CF3-BB55-C2E7E2DFC663}" presName="LevelTwoTextNode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CBD5161-CA2A-4D14-BB8D-5089ECC6FD82}" type="pres">
      <dgm:prSet presAssocID="{3B85FFBF-7D30-4CF3-BB55-C2E7E2DFC663}" presName="level3hierChild" presStyleCnt="0"/>
      <dgm:spPr/>
    </dgm:pt>
    <dgm:pt modelId="{392EA237-E8D8-44D7-BD9A-E13E3D5CE720}" type="pres">
      <dgm:prSet presAssocID="{78A23A86-8748-4F2B-A24E-204E92E1DF4B}" presName="conn2-1" presStyleLbl="parChTrans1D2" presStyleIdx="1" presStyleCnt="7"/>
      <dgm:spPr/>
      <dgm:t>
        <a:bodyPr/>
        <a:lstStyle/>
        <a:p>
          <a:endParaRPr lang="es-EC"/>
        </a:p>
      </dgm:t>
    </dgm:pt>
    <dgm:pt modelId="{617121BD-7EA8-4D6C-B953-9C50D1EBF9C4}" type="pres">
      <dgm:prSet presAssocID="{78A23A86-8748-4F2B-A24E-204E92E1DF4B}" presName="connTx" presStyleLbl="parChTrans1D2" presStyleIdx="1" presStyleCnt="7"/>
      <dgm:spPr/>
      <dgm:t>
        <a:bodyPr/>
        <a:lstStyle/>
        <a:p>
          <a:endParaRPr lang="es-EC"/>
        </a:p>
      </dgm:t>
    </dgm:pt>
    <dgm:pt modelId="{6E144246-036C-4E6E-AA00-F28182E45C5F}" type="pres">
      <dgm:prSet presAssocID="{8492F86E-B781-4B12-8D13-C91625BA8DE5}" presName="root2" presStyleCnt="0"/>
      <dgm:spPr/>
    </dgm:pt>
    <dgm:pt modelId="{AF69D444-F910-41AB-92CA-9731EE9D1509}" type="pres">
      <dgm:prSet presAssocID="{8492F86E-B781-4B12-8D13-C91625BA8DE5}" presName="LevelTwoTextNode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5755D39-3C4D-4BF1-9503-E7E926E3C97D}" type="pres">
      <dgm:prSet presAssocID="{8492F86E-B781-4B12-8D13-C91625BA8DE5}" presName="level3hierChild" presStyleCnt="0"/>
      <dgm:spPr/>
    </dgm:pt>
    <dgm:pt modelId="{40E2B632-8371-413C-BAB3-65BB66B6A061}" type="pres">
      <dgm:prSet presAssocID="{8BE35518-DA94-4B49-8E8B-737741239108}" presName="conn2-1" presStyleLbl="parChTrans1D2" presStyleIdx="2" presStyleCnt="7"/>
      <dgm:spPr/>
      <dgm:t>
        <a:bodyPr/>
        <a:lstStyle/>
        <a:p>
          <a:endParaRPr lang="es-EC"/>
        </a:p>
      </dgm:t>
    </dgm:pt>
    <dgm:pt modelId="{CF7AD72C-DF2B-4A63-A66F-72717F396910}" type="pres">
      <dgm:prSet presAssocID="{8BE35518-DA94-4B49-8E8B-737741239108}" presName="connTx" presStyleLbl="parChTrans1D2" presStyleIdx="2" presStyleCnt="7"/>
      <dgm:spPr/>
      <dgm:t>
        <a:bodyPr/>
        <a:lstStyle/>
        <a:p>
          <a:endParaRPr lang="es-EC"/>
        </a:p>
      </dgm:t>
    </dgm:pt>
    <dgm:pt modelId="{8BEE4D2E-BF0A-44B3-A996-633A91284436}" type="pres">
      <dgm:prSet presAssocID="{4F7CD91C-01CC-4BCE-8604-51D2FAD96B71}" presName="root2" presStyleCnt="0"/>
      <dgm:spPr/>
    </dgm:pt>
    <dgm:pt modelId="{F89000EB-5B19-4C61-8888-93BB273A262A}" type="pres">
      <dgm:prSet presAssocID="{4F7CD91C-01CC-4BCE-8604-51D2FAD96B71}" presName="LevelTwoTextNode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03608A4-526B-46E3-B0E0-4CFF34F41D55}" type="pres">
      <dgm:prSet presAssocID="{4F7CD91C-01CC-4BCE-8604-51D2FAD96B71}" presName="level3hierChild" presStyleCnt="0"/>
      <dgm:spPr/>
    </dgm:pt>
    <dgm:pt modelId="{3D9D8D1A-4CF6-4BAB-B996-0B3651285F7F}" type="pres">
      <dgm:prSet presAssocID="{DB5D36A2-CE2C-4825-814D-A42D77E44EFA}" presName="conn2-1" presStyleLbl="parChTrans1D2" presStyleIdx="3" presStyleCnt="7"/>
      <dgm:spPr/>
      <dgm:t>
        <a:bodyPr/>
        <a:lstStyle/>
        <a:p>
          <a:endParaRPr lang="es-EC"/>
        </a:p>
      </dgm:t>
    </dgm:pt>
    <dgm:pt modelId="{904BBB69-F4C3-465A-AD70-B4D2DE43C1DE}" type="pres">
      <dgm:prSet presAssocID="{DB5D36A2-CE2C-4825-814D-A42D77E44EFA}" presName="connTx" presStyleLbl="parChTrans1D2" presStyleIdx="3" presStyleCnt="7"/>
      <dgm:spPr/>
      <dgm:t>
        <a:bodyPr/>
        <a:lstStyle/>
        <a:p>
          <a:endParaRPr lang="es-EC"/>
        </a:p>
      </dgm:t>
    </dgm:pt>
    <dgm:pt modelId="{6D17173A-0AE6-42E4-BC35-B7691E0A21C7}" type="pres">
      <dgm:prSet presAssocID="{2366613E-C5B3-49BB-8684-C3B5C494463A}" presName="root2" presStyleCnt="0"/>
      <dgm:spPr/>
    </dgm:pt>
    <dgm:pt modelId="{FAD95DE6-957B-447D-8E68-F3A53B3A43EC}" type="pres">
      <dgm:prSet presAssocID="{2366613E-C5B3-49BB-8684-C3B5C494463A}" presName="LevelTwoTextNode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53ED1E3-38B1-4B7F-9808-20D8283AF2E8}" type="pres">
      <dgm:prSet presAssocID="{2366613E-C5B3-49BB-8684-C3B5C494463A}" presName="level3hierChild" presStyleCnt="0"/>
      <dgm:spPr/>
    </dgm:pt>
    <dgm:pt modelId="{59A9C8C5-B5DC-41B6-92EA-31C356766FE7}" type="pres">
      <dgm:prSet presAssocID="{E9C1F9BE-B990-497C-A3D9-4445F43D5A71}" presName="root1" presStyleCnt="0"/>
      <dgm:spPr/>
    </dgm:pt>
    <dgm:pt modelId="{5123F697-CFBB-411E-AF1E-8ADF832A5AE1}" type="pres">
      <dgm:prSet presAssocID="{E9C1F9BE-B990-497C-A3D9-4445F43D5A71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98FC103-A29D-4AF3-AE7D-8630D26B6F62}" type="pres">
      <dgm:prSet presAssocID="{E9C1F9BE-B990-497C-A3D9-4445F43D5A71}" presName="level2hierChild" presStyleCnt="0"/>
      <dgm:spPr/>
    </dgm:pt>
    <dgm:pt modelId="{216B2E40-269A-4B38-95FF-2F494400D90C}" type="pres">
      <dgm:prSet presAssocID="{081BE024-1FF9-4B65-8698-F53EA549C9FC}" presName="conn2-1" presStyleLbl="parChTrans1D2" presStyleIdx="4" presStyleCnt="7"/>
      <dgm:spPr/>
      <dgm:t>
        <a:bodyPr/>
        <a:lstStyle/>
        <a:p>
          <a:endParaRPr lang="es-EC"/>
        </a:p>
      </dgm:t>
    </dgm:pt>
    <dgm:pt modelId="{4744FC32-A62C-4FB1-AAA1-2A25219F9655}" type="pres">
      <dgm:prSet presAssocID="{081BE024-1FF9-4B65-8698-F53EA549C9FC}" presName="connTx" presStyleLbl="parChTrans1D2" presStyleIdx="4" presStyleCnt="7"/>
      <dgm:spPr/>
      <dgm:t>
        <a:bodyPr/>
        <a:lstStyle/>
        <a:p>
          <a:endParaRPr lang="es-EC"/>
        </a:p>
      </dgm:t>
    </dgm:pt>
    <dgm:pt modelId="{DF6E90E9-5FFC-4D73-AA05-31F60201F5E5}" type="pres">
      <dgm:prSet presAssocID="{A6B4F72A-AB2C-4C4F-A052-C038DFB66BAD}" presName="root2" presStyleCnt="0"/>
      <dgm:spPr/>
    </dgm:pt>
    <dgm:pt modelId="{4CCCE08D-1E91-49D4-B8B5-E9355173251E}" type="pres">
      <dgm:prSet presAssocID="{A6B4F72A-AB2C-4C4F-A052-C038DFB66BAD}" presName="LevelTwoTextNode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A706C1E-7D68-4884-A7B3-35736D5F8E37}" type="pres">
      <dgm:prSet presAssocID="{A6B4F72A-AB2C-4C4F-A052-C038DFB66BAD}" presName="level3hierChild" presStyleCnt="0"/>
      <dgm:spPr/>
    </dgm:pt>
    <dgm:pt modelId="{4C87E1A7-AA0D-43AA-9440-A43A9D9AC54C}" type="pres">
      <dgm:prSet presAssocID="{C92402EE-B2AC-4F40-9446-7A0E923AB5F7}" presName="conn2-1" presStyleLbl="parChTrans1D2" presStyleIdx="5" presStyleCnt="7"/>
      <dgm:spPr/>
      <dgm:t>
        <a:bodyPr/>
        <a:lstStyle/>
        <a:p>
          <a:endParaRPr lang="es-EC"/>
        </a:p>
      </dgm:t>
    </dgm:pt>
    <dgm:pt modelId="{884B6C9B-C6E6-4E43-9A85-044D46F736CD}" type="pres">
      <dgm:prSet presAssocID="{C92402EE-B2AC-4F40-9446-7A0E923AB5F7}" presName="connTx" presStyleLbl="parChTrans1D2" presStyleIdx="5" presStyleCnt="7"/>
      <dgm:spPr/>
      <dgm:t>
        <a:bodyPr/>
        <a:lstStyle/>
        <a:p>
          <a:endParaRPr lang="es-EC"/>
        </a:p>
      </dgm:t>
    </dgm:pt>
    <dgm:pt modelId="{55F5DD23-7AF6-4620-9FE7-72ED2928947F}" type="pres">
      <dgm:prSet presAssocID="{A242AB98-393F-49F8-8157-51E27FBB2F0D}" presName="root2" presStyleCnt="0"/>
      <dgm:spPr/>
    </dgm:pt>
    <dgm:pt modelId="{87CAE12C-814C-4D3E-902A-230EDA23CAE4}" type="pres">
      <dgm:prSet presAssocID="{A242AB98-393F-49F8-8157-51E27FBB2F0D}" presName="LevelTwoTextNode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A348A49-B4B6-45DE-AE57-DDD2E4A86678}" type="pres">
      <dgm:prSet presAssocID="{A242AB98-393F-49F8-8157-51E27FBB2F0D}" presName="level3hierChild" presStyleCnt="0"/>
      <dgm:spPr/>
    </dgm:pt>
    <dgm:pt modelId="{01C02BCA-E55C-4F85-B2CE-321498312455}" type="pres">
      <dgm:prSet presAssocID="{68F74CAE-38C5-4EB4-977D-98EBDEF9143E}" presName="conn2-1" presStyleLbl="parChTrans1D2" presStyleIdx="6" presStyleCnt="7"/>
      <dgm:spPr/>
      <dgm:t>
        <a:bodyPr/>
        <a:lstStyle/>
        <a:p>
          <a:endParaRPr lang="es-EC"/>
        </a:p>
      </dgm:t>
    </dgm:pt>
    <dgm:pt modelId="{CADF4245-A57D-4C94-8CDD-9C2A489BD996}" type="pres">
      <dgm:prSet presAssocID="{68F74CAE-38C5-4EB4-977D-98EBDEF9143E}" presName="connTx" presStyleLbl="parChTrans1D2" presStyleIdx="6" presStyleCnt="7"/>
      <dgm:spPr/>
      <dgm:t>
        <a:bodyPr/>
        <a:lstStyle/>
        <a:p>
          <a:endParaRPr lang="es-EC"/>
        </a:p>
      </dgm:t>
    </dgm:pt>
    <dgm:pt modelId="{3FF46F2D-32B7-4729-8ECB-6C2EFB71F42B}" type="pres">
      <dgm:prSet presAssocID="{89D97A64-5047-4F91-81DD-2BB5D9CE2E1F}" presName="root2" presStyleCnt="0"/>
      <dgm:spPr/>
    </dgm:pt>
    <dgm:pt modelId="{2E5AB0DC-A281-4396-AEE7-63233D47195A}" type="pres">
      <dgm:prSet presAssocID="{89D97A64-5047-4F91-81DD-2BB5D9CE2E1F}" presName="LevelTwoTextNode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E024DCF-9F93-433C-B454-564C7EAB6F50}" type="pres">
      <dgm:prSet presAssocID="{89D97A64-5047-4F91-81DD-2BB5D9CE2E1F}" presName="level3hierChild" presStyleCnt="0"/>
      <dgm:spPr/>
    </dgm:pt>
  </dgm:ptLst>
  <dgm:cxnLst>
    <dgm:cxn modelId="{2AFEA321-C2CE-45D0-AB09-DD5FF02E71E5}" type="presOf" srcId="{68F74CAE-38C5-4EB4-977D-98EBDEF9143E}" destId="{CADF4245-A57D-4C94-8CDD-9C2A489BD996}" srcOrd="1" destOrd="0" presId="urn:microsoft.com/office/officeart/2005/8/layout/hierarchy2"/>
    <dgm:cxn modelId="{FB8CE2DA-3498-481D-A364-0B427F1B9751}" srcId="{520EA87E-1C77-4E35-8119-7C136DC2ABA0}" destId="{8492F86E-B781-4B12-8D13-C91625BA8DE5}" srcOrd="1" destOrd="0" parTransId="{78A23A86-8748-4F2B-A24E-204E92E1DF4B}" sibTransId="{5BF162BF-8334-4C54-BDD6-73CB890EE49C}"/>
    <dgm:cxn modelId="{CDF2ABDE-8B0E-4A94-A2B0-7DFE0E873B45}" type="presOf" srcId="{68F74CAE-38C5-4EB4-977D-98EBDEF9143E}" destId="{01C02BCA-E55C-4F85-B2CE-321498312455}" srcOrd="0" destOrd="0" presId="urn:microsoft.com/office/officeart/2005/8/layout/hierarchy2"/>
    <dgm:cxn modelId="{B8944F39-A1FE-46AD-88BA-1084B9E30DC2}" srcId="{520EA87E-1C77-4E35-8119-7C136DC2ABA0}" destId="{3B85FFBF-7D30-4CF3-BB55-C2E7E2DFC663}" srcOrd="0" destOrd="0" parTransId="{A7D8A158-DA9F-46CC-9C48-B56D610D86FC}" sibTransId="{39A1AADF-8687-4812-A5CD-00CA4471F243}"/>
    <dgm:cxn modelId="{E71652F2-398B-49DA-8194-C184AC885977}" type="presOf" srcId="{081BE024-1FF9-4B65-8698-F53EA549C9FC}" destId="{4744FC32-A62C-4FB1-AAA1-2A25219F9655}" srcOrd="1" destOrd="0" presId="urn:microsoft.com/office/officeart/2005/8/layout/hierarchy2"/>
    <dgm:cxn modelId="{1EC7E65A-531A-4C05-81D0-83E713D96FFE}" type="presOf" srcId="{C92402EE-B2AC-4F40-9446-7A0E923AB5F7}" destId="{884B6C9B-C6E6-4E43-9A85-044D46F736CD}" srcOrd="1" destOrd="0" presId="urn:microsoft.com/office/officeart/2005/8/layout/hierarchy2"/>
    <dgm:cxn modelId="{04E03207-A0B6-4298-8697-BF81B24FD6B6}" type="presOf" srcId="{A6B4F72A-AB2C-4C4F-A052-C038DFB66BAD}" destId="{4CCCE08D-1E91-49D4-B8B5-E9355173251E}" srcOrd="0" destOrd="0" presId="urn:microsoft.com/office/officeart/2005/8/layout/hierarchy2"/>
    <dgm:cxn modelId="{2C88FE26-D59D-4A91-9FDB-866289DCF26D}" type="presOf" srcId="{4F7CD91C-01CC-4BCE-8604-51D2FAD96B71}" destId="{F89000EB-5B19-4C61-8888-93BB273A262A}" srcOrd="0" destOrd="0" presId="urn:microsoft.com/office/officeart/2005/8/layout/hierarchy2"/>
    <dgm:cxn modelId="{82C0BAA4-76BD-4C2C-A7FE-569280E09274}" type="presOf" srcId="{51898B1F-88B4-4B11-8A39-3ACFF2220BE4}" destId="{1E0E95AB-516F-42AA-BA99-241C15176D39}" srcOrd="0" destOrd="0" presId="urn:microsoft.com/office/officeart/2005/8/layout/hierarchy2"/>
    <dgm:cxn modelId="{4A70C6C2-DE12-4EFD-A9FC-EF702570EE14}" type="presOf" srcId="{89D97A64-5047-4F91-81DD-2BB5D9CE2E1F}" destId="{2E5AB0DC-A281-4396-AEE7-63233D47195A}" srcOrd="0" destOrd="0" presId="urn:microsoft.com/office/officeart/2005/8/layout/hierarchy2"/>
    <dgm:cxn modelId="{6198AE93-4060-4918-9C4F-F1D0B6C9ABAC}" type="presOf" srcId="{DB5D36A2-CE2C-4825-814D-A42D77E44EFA}" destId="{904BBB69-F4C3-465A-AD70-B4D2DE43C1DE}" srcOrd="1" destOrd="0" presId="urn:microsoft.com/office/officeart/2005/8/layout/hierarchy2"/>
    <dgm:cxn modelId="{58174D5E-346B-4A43-BFCC-244ECDAA8D55}" type="presOf" srcId="{A7D8A158-DA9F-46CC-9C48-B56D610D86FC}" destId="{0008AF94-8750-40DD-BAEA-20CA179A6089}" srcOrd="0" destOrd="0" presId="urn:microsoft.com/office/officeart/2005/8/layout/hierarchy2"/>
    <dgm:cxn modelId="{59AA0375-C7C7-4B56-812D-ABC2C56B3464}" type="presOf" srcId="{C92402EE-B2AC-4F40-9446-7A0E923AB5F7}" destId="{4C87E1A7-AA0D-43AA-9440-A43A9D9AC54C}" srcOrd="0" destOrd="0" presId="urn:microsoft.com/office/officeart/2005/8/layout/hierarchy2"/>
    <dgm:cxn modelId="{34D7DFE5-2C4D-4990-B295-70F8D0FC0B90}" type="presOf" srcId="{8BE35518-DA94-4B49-8E8B-737741239108}" destId="{CF7AD72C-DF2B-4A63-A66F-72717F396910}" srcOrd="1" destOrd="0" presId="urn:microsoft.com/office/officeart/2005/8/layout/hierarchy2"/>
    <dgm:cxn modelId="{E3E41797-8025-4667-B5D5-AC76EF9971B0}" type="presOf" srcId="{081BE024-1FF9-4B65-8698-F53EA549C9FC}" destId="{216B2E40-269A-4B38-95FF-2F494400D90C}" srcOrd="0" destOrd="0" presId="urn:microsoft.com/office/officeart/2005/8/layout/hierarchy2"/>
    <dgm:cxn modelId="{35ACEF2A-2566-4E24-B947-B1573B6985CB}" srcId="{E9C1F9BE-B990-497C-A3D9-4445F43D5A71}" destId="{A242AB98-393F-49F8-8157-51E27FBB2F0D}" srcOrd="1" destOrd="0" parTransId="{C92402EE-B2AC-4F40-9446-7A0E923AB5F7}" sibTransId="{3B8D232C-5646-476D-9B19-9258830D57C2}"/>
    <dgm:cxn modelId="{F94F4049-4B70-4CD6-AE34-BE87523E2E3F}" srcId="{520EA87E-1C77-4E35-8119-7C136DC2ABA0}" destId="{4F7CD91C-01CC-4BCE-8604-51D2FAD96B71}" srcOrd="2" destOrd="0" parTransId="{8BE35518-DA94-4B49-8E8B-737741239108}" sibTransId="{C7BAE681-1D9E-4D5A-9A8A-64789EB05348}"/>
    <dgm:cxn modelId="{16AA706F-1113-4BD4-8599-E07DBCA03D41}" type="presOf" srcId="{78A23A86-8748-4F2B-A24E-204E92E1DF4B}" destId="{392EA237-E8D8-44D7-BD9A-E13E3D5CE720}" srcOrd="0" destOrd="0" presId="urn:microsoft.com/office/officeart/2005/8/layout/hierarchy2"/>
    <dgm:cxn modelId="{BF476568-2A34-4105-9782-6C1B056DA383}" type="presOf" srcId="{A242AB98-393F-49F8-8157-51E27FBB2F0D}" destId="{87CAE12C-814C-4D3E-902A-230EDA23CAE4}" srcOrd="0" destOrd="0" presId="urn:microsoft.com/office/officeart/2005/8/layout/hierarchy2"/>
    <dgm:cxn modelId="{D832A33E-C231-4632-AA4D-CDD62531E2C9}" type="presOf" srcId="{DB5D36A2-CE2C-4825-814D-A42D77E44EFA}" destId="{3D9D8D1A-4CF6-4BAB-B996-0B3651285F7F}" srcOrd="0" destOrd="0" presId="urn:microsoft.com/office/officeart/2005/8/layout/hierarchy2"/>
    <dgm:cxn modelId="{1080A726-DDFC-4F18-8583-26D41E5F6AD7}" type="presOf" srcId="{520EA87E-1C77-4E35-8119-7C136DC2ABA0}" destId="{CB9216AA-5B45-4F6F-A8A6-22D8020D5C46}" srcOrd="0" destOrd="0" presId="urn:microsoft.com/office/officeart/2005/8/layout/hierarchy2"/>
    <dgm:cxn modelId="{B63030B5-1B75-467A-9000-E92C438ADEF6}" type="presOf" srcId="{A7D8A158-DA9F-46CC-9C48-B56D610D86FC}" destId="{A8546C59-2B31-4A8D-B59D-3099157AB701}" srcOrd="1" destOrd="0" presId="urn:microsoft.com/office/officeart/2005/8/layout/hierarchy2"/>
    <dgm:cxn modelId="{0C2FA57F-E83F-4883-B00B-246AE1999C07}" srcId="{E9C1F9BE-B990-497C-A3D9-4445F43D5A71}" destId="{A6B4F72A-AB2C-4C4F-A052-C038DFB66BAD}" srcOrd="0" destOrd="0" parTransId="{081BE024-1FF9-4B65-8698-F53EA549C9FC}" sibTransId="{CBD32272-E8E1-48D8-96AB-2094B3CA53DB}"/>
    <dgm:cxn modelId="{32AC711A-43D0-4EFB-A847-953489621D4C}" type="presOf" srcId="{3B85FFBF-7D30-4CF3-BB55-C2E7E2DFC663}" destId="{3EF34313-969F-4514-A17D-0C6BD93C4934}" srcOrd="0" destOrd="0" presId="urn:microsoft.com/office/officeart/2005/8/layout/hierarchy2"/>
    <dgm:cxn modelId="{0664FBE8-242F-442A-A21A-BE5DCF102520}" type="presOf" srcId="{E9C1F9BE-B990-497C-A3D9-4445F43D5A71}" destId="{5123F697-CFBB-411E-AF1E-8ADF832A5AE1}" srcOrd="0" destOrd="0" presId="urn:microsoft.com/office/officeart/2005/8/layout/hierarchy2"/>
    <dgm:cxn modelId="{F9F9F3D9-2B69-4752-948A-4BB8E0ADDB80}" type="presOf" srcId="{2366613E-C5B3-49BB-8684-C3B5C494463A}" destId="{FAD95DE6-957B-447D-8E68-F3A53B3A43EC}" srcOrd="0" destOrd="0" presId="urn:microsoft.com/office/officeart/2005/8/layout/hierarchy2"/>
    <dgm:cxn modelId="{75F1BC5B-7222-4C15-9A0C-4FB2D2CE048F}" srcId="{520EA87E-1C77-4E35-8119-7C136DC2ABA0}" destId="{2366613E-C5B3-49BB-8684-C3B5C494463A}" srcOrd="3" destOrd="0" parTransId="{DB5D36A2-CE2C-4825-814D-A42D77E44EFA}" sibTransId="{2EC67636-7DE8-487B-8CA8-E92D2D41BEA4}"/>
    <dgm:cxn modelId="{5413FA6A-3201-4946-AA33-2E6FD1FCB7A3}" type="presOf" srcId="{8492F86E-B781-4B12-8D13-C91625BA8DE5}" destId="{AF69D444-F910-41AB-92CA-9731EE9D1509}" srcOrd="0" destOrd="0" presId="urn:microsoft.com/office/officeart/2005/8/layout/hierarchy2"/>
    <dgm:cxn modelId="{690B7B0B-11CE-432B-8263-06B80184BF0D}" srcId="{E9C1F9BE-B990-497C-A3D9-4445F43D5A71}" destId="{89D97A64-5047-4F91-81DD-2BB5D9CE2E1F}" srcOrd="2" destOrd="0" parTransId="{68F74CAE-38C5-4EB4-977D-98EBDEF9143E}" sibTransId="{1631A98F-9A38-444F-8A10-99A94231DC7B}"/>
    <dgm:cxn modelId="{E00CE936-FCA3-4E63-BEE8-6EB60A94EED8}" type="presOf" srcId="{8BE35518-DA94-4B49-8E8B-737741239108}" destId="{40E2B632-8371-413C-BAB3-65BB66B6A061}" srcOrd="0" destOrd="0" presId="urn:microsoft.com/office/officeart/2005/8/layout/hierarchy2"/>
    <dgm:cxn modelId="{69BEEED4-32F9-42A3-B0B7-A7D30A407369}" srcId="{51898B1F-88B4-4B11-8A39-3ACFF2220BE4}" destId="{E9C1F9BE-B990-497C-A3D9-4445F43D5A71}" srcOrd="1" destOrd="0" parTransId="{82D9D020-8B4B-45DF-B650-6A7473640AE0}" sibTransId="{556D8BED-194E-465A-9EDA-0BE27180F60A}"/>
    <dgm:cxn modelId="{4AD9C479-1315-4802-BBD9-0ECB225BCBDD}" type="presOf" srcId="{78A23A86-8748-4F2B-A24E-204E92E1DF4B}" destId="{617121BD-7EA8-4D6C-B953-9C50D1EBF9C4}" srcOrd="1" destOrd="0" presId="urn:microsoft.com/office/officeart/2005/8/layout/hierarchy2"/>
    <dgm:cxn modelId="{053B3B76-E99E-4A20-869C-4193A360F64C}" srcId="{51898B1F-88B4-4B11-8A39-3ACFF2220BE4}" destId="{520EA87E-1C77-4E35-8119-7C136DC2ABA0}" srcOrd="0" destOrd="0" parTransId="{AC2C6733-55EF-4EA0-99EB-E95F9BD83B15}" sibTransId="{92B23FFC-3301-41F2-860B-1372E1150BF1}"/>
    <dgm:cxn modelId="{7FCD592D-CB3F-4BD8-9505-F525520ECC19}" type="presParOf" srcId="{1E0E95AB-516F-42AA-BA99-241C15176D39}" destId="{529CAC89-A60B-46B9-AB28-39425146C64B}" srcOrd="0" destOrd="0" presId="urn:microsoft.com/office/officeart/2005/8/layout/hierarchy2"/>
    <dgm:cxn modelId="{277C25AC-674D-4935-A78B-F9BAB71FAE9E}" type="presParOf" srcId="{529CAC89-A60B-46B9-AB28-39425146C64B}" destId="{CB9216AA-5B45-4F6F-A8A6-22D8020D5C46}" srcOrd="0" destOrd="0" presId="urn:microsoft.com/office/officeart/2005/8/layout/hierarchy2"/>
    <dgm:cxn modelId="{E9CE2C7C-688C-4630-85BE-02B6D42C5605}" type="presParOf" srcId="{529CAC89-A60B-46B9-AB28-39425146C64B}" destId="{E01EB32B-7311-4620-B8F6-589FD8A5F41B}" srcOrd="1" destOrd="0" presId="urn:microsoft.com/office/officeart/2005/8/layout/hierarchy2"/>
    <dgm:cxn modelId="{993EF8CA-7FCD-44C4-8EEF-F64C06D282BC}" type="presParOf" srcId="{E01EB32B-7311-4620-B8F6-589FD8A5F41B}" destId="{0008AF94-8750-40DD-BAEA-20CA179A6089}" srcOrd="0" destOrd="0" presId="urn:microsoft.com/office/officeart/2005/8/layout/hierarchy2"/>
    <dgm:cxn modelId="{C9F9A6CF-5837-41F7-9868-3ECC8F0F49C4}" type="presParOf" srcId="{0008AF94-8750-40DD-BAEA-20CA179A6089}" destId="{A8546C59-2B31-4A8D-B59D-3099157AB701}" srcOrd="0" destOrd="0" presId="urn:microsoft.com/office/officeart/2005/8/layout/hierarchy2"/>
    <dgm:cxn modelId="{1D822327-53E0-4335-B0CB-64D51592CCE5}" type="presParOf" srcId="{E01EB32B-7311-4620-B8F6-589FD8A5F41B}" destId="{D6E03699-485D-4B47-9883-FDF76B3585CB}" srcOrd="1" destOrd="0" presId="urn:microsoft.com/office/officeart/2005/8/layout/hierarchy2"/>
    <dgm:cxn modelId="{6C5E5040-2B49-4B1D-8A6F-B42CD60463ED}" type="presParOf" srcId="{D6E03699-485D-4B47-9883-FDF76B3585CB}" destId="{3EF34313-969F-4514-A17D-0C6BD93C4934}" srcOrd="0" destOrd="0" presId="urn:microsoft.com/office/officeart/2005/8/layout/hierarchy2"/>
    <dgm:cxn modelId="{2115B248-618A-4C23-AD1D-7BDE8A2FDBCB}" type="presParOf" srcId="{D6E03699-485D-4B47-9883-FDF76B3585CB}" destId="{0CBD5161-CA2A-4D14-BB8D-5089ECC6FD82}" srcOrd="1" destOrd="0" presId="urn:microsoft.com/office/officeart/2005/8/layout/hierarchy2"/>
    <dgm:cxn modelId="{F3C77CD0-3E50-4A53-BF7E-28B138A11DC6}" type="presParOf" srcId="{E01EB32B-7311-4620-B8F6-589FD8A5F41B}" destId="{392EA237-E8D8-44D7-BD9A-E13E3D5CE720}" srcOrd="2" destOrd="0" presId="urn:microsoft.com/office/officeart/2005/8/layout/hierarchy2"/>
    <dgm:cxn modelId="{7BA2A4B8-1A84-4E11-89F8-B1D44117D95B}" type="presParOf" srcId="{392EA237-E8D8-44D7-BD9A-E13E3D5CE720}" destId="{617121BD-7EA8-4D6C-B953-9C50D1EBF9C4}" srcOrd="0" destOrd="0" presId="urn:microsoft.com/office/officeart/2005/8/layout/hierarchy2"/>
    <dgm:cxn modelId="{3A31DF7B-0733-4DAD-9599-0337E6A51E12}" type="presParOf" srcId="{E01EB32B-7311-4620-B8F6-589FD8A5F41B}" destId="{6E144246-036C-4E6E-AA00-F28182E45C5F}" srcOrd="3" destOrd="0" presId="urn:microsoft.com/office/officeart/2005/8/layout/hierarchy2"/>
    <dgm:cxn modelId="{E3ADC0C4-8702-44D3-8804-5BC910689EE1}" type="presParOf" srcId="{6E144246-036C-4E6E-AA00-F28182E45C5F}" destId="{AF69D444-F910-41AB-92CA-9731EE9D1509}" srcOrd="0" destOrd="0" presId="urn:microsoft.com/office/officeart/2005/8/layout/hierarchy2"/>
    <dgm:cxn modelId="{F6C923EE-40CC-4D22-8065-1BDD7FB7CBE2}" type="presParOf" srcId="{6E144246-036C-4E6E-AA00-F28182E45C5F}" destId="{15755D39-3C4D-4BF1-9503-E7E926E3C97D}" srcOrd="1" destOrd="0" presId="urn:microsoft.com/office/officeart/2005/8/layout/hierarchy2"/>
    <dgm:cxn modelId="{886E95F6-FEFD-463A-AA48-6364FA08316A}" type="presParOf" srcId="{E01EB32B-7311-4620-B8F6-589FD8A5F41B}" destId="{40E2B632-8371-413C-BAB3-65BB66B6A061}" srcOrd="4" destOrd="0" presId="urn:microsoft.com/office/officeart/2005/8/layout/hierarchy2"/>
    <dgm:cxn modelId="{19226E21-50B2-4C7C-886A-0274BC60FAB0}" type="presParOf" srcId="{40E2B632-8371-413C-BAB3-65BB66B6A061}" destId="{CF7AD72C-DF2B-4A63-A66F-72717F396910}" srcOrd="0" destOrd="0" presId="urn:microsoft.com/office/officeart/2005/8/layout/hierarchy2"/>
    <dgm:cxn modelId="{9FC80FE1-D263-4263-999B-DBF5E06F9AE8}" type="presParOf" srcId="{E01EB32B-7311-4620-B8F6-589FD8A5F41B}" destId="{8BEE4D2E-BF0A-44B3-A996-633A91284436}" srcOrd="5" destOrd="0" presId="urn:microsoft.com/office/officeart/2005/8/layout/hierarchy2"/>
    <dgm:cxn modelId="{DE2AFB1D-0738-42FD-B9B1-6523C32879EF}" type="presParOf" srcId="{8BEE4D2E-BF0A-44B3-A996-633A91284436}" destId="{F89000EB-5B19-4C61-8888-93BB273A262A}" srcOrd="0" destOrd="0" presId="urn:microsoft.com/office/officeart/2005/8/layout/hierarchy2"/>
    <dgm:cxn modelId="{EBF5D2F8-ED2E-4072-B73C-DDDCB554DF09}" type="presParOf" srcId="{8BEE4D2E-BF0A-44B3-A996-633A91284436}" destId="{A03608A4-526B-46E3-B0E0-4CFF34F41D55}" srcOrd="1" destOrd="0" presId="urn:microsoft.com/office/officeart/2005/8/layout/hierarchy2"/>
    <dgm:cxn modelId="{B74A7E10-DACD-4D76-9F0E-DDAE4C05CE6A}" type="presParOf" srcId="{E01EB32B-7311-4620-B8F6-589FD8A5F41B}" destId="{3D9D8D1A-4CF6-4BAB-B996-0B3651285F7F}" srcOrd="6" destOrd="0" presId="urn:microsoft.com/office/officeart/2005/8/layout/hierarchy2"/>
    <dgm:cxn modelId="{3BB43BF5-A5E3-41F3-A445-19A5DA69FE87}" type="presParOf" srcId="{3D9D8D1A-4CF6-4BAB-B996-0B3651285F7F}" destId="{904BBB69-F4C3-465A-AD70-B4D2DE43C1DE}" srcOrd="0" destOrd="0" presId="urn:microsoft.com/office/officeart/2005/8/layout/hierarchy2"/>
    <dgm:cxn modelId="{4E97F162-5D3F-42CD-9EDA-12089EEECDA2}" type="presParOf" srcId="{E01EB32B-7311-4620-B8F6-589FD8A5F41B}" destId="{6D17173A-0AE6-42E4-BC35-B7691E0A21C7}" srcOrd="7" destOrd="0" presId="urn:microsoft.com/office/officeart/2005/8/layout/hierarchy2"/>
    <dgm:cxn modelId="{AD90E952-94D9-487F-9EFA-4EC174E139F0}" type="presParOf" srcId="{6D17173A-0AE6-42E4-BC35-B7691E0A21C7}" destId="{FAD95DE6-957B-447D-8E68-F3A53B3A43EC}" srcOrd="0" destOrd="0" presId="urn:microsoft.com/office/officeart/2005/8/layout/hierarchy2"/>
    <dgm:cxn modelId="{F97AC0D9-87AE-4066-A875-08C4871E0DFA}" type="presParOf" srcId="{6D17173A-0AE6-42E4-BC35-B7691E0A21C7}" destId="{953ED1E3-38B1-4B7F-9808-20D8283AF2E8}" srcOrd="1" destOrd="0" presId="urn:microsoft.com/office/officeart/2005/8/layout/hierarchy2"/>
    <dgm:cxn modelId="{BC7D98EA-9562-4FAA-B223-31FF1636B412}" type="presParOf" srcId="{1E0E95AB-516F-42AA-BA99-241C15176D39}" destId="{59A9C8C5-B5DC-41B6-92EA-31C356766FE7}" srcOrd="1" destOrd="0" presId="urn:microsoft.com/office/officeart/2005/8/layout/hierarchy2"/>
    <dgm:cxn modelId="{F3D2EB54-A94C-41C7-B1D9-263D69D3F98E}" type="presParOf" srcId="{59A9C8C5-B5DC-41B6-92EA-31C356766FE7}" destId="{5123F697-CFBB-411E-AF1E-8ADF832A5AE1}" srcOrd="0" destOrd="0" presId="urn:microsoft.com/office/officeart/2005/8/layout/hierarchy2"/>
    <dgm:cxn modelId="{B3D3F9B1-5064-4AB7-BD72-609AD65BD109}" type="presParOf" srcId="{59A9C8C5-B5DC-41B6-92EA-31C356766FE7}" destId="{B98FC103-A29D-4AF3-AE7D-8630D26B6F62}" srcOrd="1" destOrd="0" presId="urn:microsoft.com/office/officeart/2005/8/layout/hierarchy2"/>
    <dgm:cxn modelId="{1E377DE8-DE35-4205-9271-DD7D063A207B}" type="presParOf" srcId="{B98FC103-A29D-4AF3-AE7D-8630D26B6F62}" destId="{216B2E40-269A-4B38-95FF-2F494400D90C}" srcOrd="0" destOrd="0" presId="urn:microsoft.com/office/officeart/2005/8/layout/hierarchy2"/>
    <dgm:cxn modelId="{C53A96BE-43BE-4135-9BA0-59E148DAEB10}" type="presParOf" srcId="{216B2E40-269A-4B38-95FF-2F494400D90C}" destId="{4744FC32-A62C-4FB1-AAA1-2A25219F9655}" srcOrd="0" destOrd="0" presId="urn:microsoft.com/office/officeart/2005/8/layout/hierarchy2"/>
    <dgm:cxn modelId="{162D25FB-3E90-4BA2-A99E-FB062977E63E}" type="presParOf" srcId="{B98FC103-A29D-4AF3-AE7D-8630D26B6F62}" destId="{DF6E90E9-5FFC-4D73-AA05-31F60201F5E5}" srcOrd="1" destOrd="0" presId="urn:microsoft.com/office/officeart/2005/8/layout/hierarchy2"/>
    <dgm:cxn modelId="{F80E2174-A693-40D4-8CD2-45BA4046299B}" type="presParOf" srcId="{DF6E90E9-5FFC-4D73-AA05-31F60201F5E5}" destId="{4CCCE08D-1E91-49D4-B8B5-E9355173251E}" srcOrd="0" destOrd="0" presId="urn:microsoft.com/office/officeart/2005/8/layout/hierarchy2"/>
    <dgm:cxn modelId="{1C46DAE3-480A-43D3-9914-8081B6BE9D93}" type="presParOf" srcId="{DF6E90E9-5FFC-4D73-AA05-31F60201F5E5}" destId="{BA706C1E-7D68-4884-A7B3-35736D5F8E37}" srcOrd="1" destOrd="0" presId="urn:microsoft.com/office/officeart/2005/8/layout/hierarchy2"/>
    <dgm:cxn modelId="{327EAB76-EEF8-41D2-8033-D77ACBE3C479}" type="presParOf" srcId="{B98FC103-A29D-4AF3-AE7D-8630D26B6F62}" destId="{4C87E1A7-AA0D-43AA-9440-A43A9D9AC54C}" srcOrd="2" destOrd="0" presId="urn:microsoft.com/office/officeart/2005/8/layout/hierarchy2"/>
    <dgm:cxn modelId="{219E8315-7EC4-4B21-84C7-8807B45FCE4E}" type="presParOf" srcId="{4C87E1A7-AA0D-43AA-9440-A43A9D9AC54C}" destId="{884B6C9B-C6E6-4E43-9A85-044D46F736CD}" srcOrd="0" destOrd="0" presId="urn:microsoft.com/office/officeart/2005/8/layout/hierarchy2"/>
    <dgm:cxn modelId="{AC4FB64E-D52F-4150-BBF8-BFB285A3F45C}" type="presParOf" srcId="{B98FC103-A29D-4AF3-AE7D-8630D26B6F62}" destId="{55F5DD23-7AF6-4620-9FE7-72ED2928947F}" srcOrd="3" destOrd="0" presId="urn:microsoft.com/office/officeart/2005/8/layout/hierarchy2"/>
    <dgm:cxn modelId="{40E50429-C7BE-411A-BBAA-3F120214C3A0}" type="presParOf" srcId="{55F5DD23-7AF6-4620-9FE7-72ED2928947F}" destId="{87CAE12C-814C-4D3E-902A-230EDA23CAE4}" srcOrd="0" destOrd="0" presId="urn:microsoft.com/office/officeart/2005/8/layout/hierarchy2"/>
    <dgm:cxn modelId="{51BE3E3B-AAAB-42BC-A93D-CF5C218F116F}" type="presParOf" srcId="{55F5DD23-7AF6-4620-9FE7-72ED2928947F}" destId="{5A348A49-B4B6-45DE-AE57-DDD2E4A86678}" srcOrd="1" destOrd="0" presId="urn:microsoft.com/office/officeart/2005/8/layout/hierarchy2"/>
    <dgm:cxn modelId="{68624415-A667-4991-9F45-559AE0F57847}" type="presParOf" srcId="{B98FC103-A29D-4AF3-AE7D-8630D26B6F62}" destId="{01C02BCA-E55C-4F85-B2CE-321498312455}" srcOrd="4" destOrd="0" presId="urn:microsoft.com/office/officeart/2005/8/layout/hierarchy2"/>
    <dgm:cxn modelId="{E46901E8-7987-4E30-AF55-D7326EA8D362}" type="presParOf" srcId="{01C02BCA-E55C-4F85-B2CE-321498312455}" destId="{CADF4245-A57D-4C94-8CDD-9C2A489BD996}" srcOrd="0" destOrd="0" presId="urn:microsoft.com/office/officeart/2005/8/layout/hierarchy2"/>
    <dgm:cxn modelId="{5CA6FDE5-D5B3-48A3-A87B-8B28F95036C5}" type="presParOf" srcId="{B98FC103-A29D-4AF3-AE7D-8630D26B6F62}" destId="{3FF46F2D-32B7-4729-8ECB-6C2EFB71F42B}" srcOrd="5" destOrd="0" presId="urn:microsoft.com/office/officeart/2005/8/layout/hierarchy2"/>
    <dgm:cxn modelId="{65AF5AB2-DD21-4992-AF62-4F3E58EEDAAD}" type="presParOf" srcId="{3FF46F2D-32B7-4729-8ECB-6C2EFB71F42B}" destId="{2E5AB0DC-A281-4396-AEE7-63233D47195A}" srcOrd="0" destOrd="0" presId="urn:microsoft.com/office/officeart/2005/8/layout/hierarchy2"/>
    <dgm:cxn modelId="{54647172-07DB-4799-807F-5BB129C7CA23}" type="presParOf" srcId="{3FF46F2D-32B7-4729-8ECB-6C2EFB71F42B}" destId="{4E024DCF-9F93-433C-B454-564C7EAB6F5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898B1F-88B4-4B11-8A39-3ACFF2220BE4}" type="doc">
      <dgm:prSet loTypeId="urn:microsoft.com/office/officeart/2005/8/layout/hierarchy2" loCatId="hierarchy" qsTypeId="urn:microsoft.com/office/officeart/2005/8/quickstyle/3d4" qsCatId="3D" csTypeId="urn:microsoft.com/office/officeart/2005/8/colors/accent4_2" csCatId="accent4" phldr="1"/>
      <dgm:spPr/>
      <dgm:t>
        <a:bodyPr/>
        <a:lstStyle/>
        <a:p>
          <a:endParaRPr lang="es-EC"/>
        </a:p>
      </dgm:t>
    </dgm:pt>
    <dgm:pt modelId="{520EA87E-1C77-4E35-8119-7C136DC2ABA0}">
      <dgm:prSet phldrT="[Texto]"/>
      <dgm:spPr/>
      <dgm:t>
        <a:bodyPr/>
        <a:lstStyle/>
        <a:p>
          <a:r>
            <a:rPr lang="es-EC" b="1" dirty="0" smtClean="0"/>
            <a:t>Mejor Gente</a:t>
          </a:r>
          <a:endParaRPr lang="es-EC" b="1" dirty="0"/>
        </a:p>
      </dgm:t>
    </dgm:pt>
    <dgm:pt modelId="{AC2C6733-55EF-4EA0-99EB-E95F9BD83B15}" type="parTrans" cxnId="{053B3B76-E99E-4A20-869C-4193A360F64C}">
      <dgm:prSet/>
      <dgm:spPr/>
      <dgm:t>
        <a:bodyPr/>
        <a:lstStyle/>
        <a:p>
          <a:endParaRPr lang="es-EC"/>
        </a:p>
      </dgm:t>
    </dgm:pt>
    <dgm:pt modelId="{92B23FFC-3301-41F2-860B-1372E1150BF1}" type="sibTrans" cxnId="{053B3B76-E99E-4A20-869C-4193A360F64C}">
      <dgm:prSet/>
      <dgm:spPr/>
      <dgm:t>
        <a:bodyPr/>
        <a:lstStyle/>
        <a:p>
          <a:endParaRPr lang="es-EC"/>
        </a:p>
      </dgm:t>
    </dgm:pt>
    <dgm:pt modelId="{E9C1F9BE-B990-497C-A3D9-4445F43D5A71}">
      <dgm:prSet phldrT="[Texto]"/>
      <dgm:spPr/>
      <dgm:t>
        <a:bodyPr/>
        <a:lstStyle/>
        <a:p>
          <a:r>
            <a:rPr lang="es-EC" b="1" dirty="0" smtClean="0"/>
            <a:t>Operaciones Eficientes</a:t>
          </a:r>
          <a:endParaRPr lang="es-EC" b="1" dirty="0"/>
        </a:p>
      </dgm:t>
    </dgm:pt>
    <dgm:pt modelId="{82D9D020-8B4B-45DF-B650-6A7473640AE0}" type="parTrans" cxnId="{69BEEED4-32F9-42A3-B0B7-A7D30A407369}">
      <dgm:prSet/>
      <dgm:spPr/>
      <dgm:t>
        <a:bodyPr/>
        <a:lstStyle/>
        <a:p>
          <a:endParaRPr lang="es-EC"/>
        </a:p>
      </dgm:t>
    </dgm:pt>
    <dgm:pt modelId="{556D8BED-194E-465A-9EDA-0BE27180F60A}" type="sibTrans" cxnId="{69BEEED4-32F9-42A3-B0B7-A7D30A407369}">
      <dgm:prSet/>
      <dgm:spPr/>
      <dgm:t>
        <a:bodyPr/>
        <a:lstStyle/>
        <a:p>
          <a:endParaRPr lang="es-EC"/>
        </a:p>
      </dgm:t>
    </dgm:pt>
    <dgm:pt modelId="{A6B4F72A-AB2C-4C4F-A052-C038DFB66BAD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EC" b="1" dirty="0" smtClean="0"/>
            <a:t>Administración del riesgo empresarial</a:t>
          </a:r>
        </a:p>
      </dgm:t>
    </dgm:pt>
    <dgm:pt modelId="{081BE024-1FF9-4B65-8698-F53EA549C9FC}" type="parTrans" cxnId="{0C2FA57F-E83F-4883-B00B-246AE1999C07}">
      <dgm:prSet/>
      <dgm:spPr>
        <a:ln w="12700">
          <a:solidFill>
            <a:schemeClr val="bg1">
              <a:lumMod val="50000"/>
            </a:schemeClr>
          </a:solidFill>
          <a:prstDash val="dash"/>
        </a:ln>
      </dgm:spPr>
      <dgm:t>
        <a:bodyPr/>
        <a:lstStyle/>
        <a:p>
          <a:endParaRPr lang="es-EC"/>
        </a:p>
      </dgm:t>
    </dgm:pt>
    <dgm:pt modelId="{CBD32272-E8E1-48D8-96AB-2094B3CA53DB}" type="sibTrans" cxnId="{0C2FA57F-E83F-4883-B00B-246AE1999C07}">
      <dgm:prSet/>
      <dgm:spPr/>
      <dgm:t>
        <a:bodyPr/>
        <a:lstStyle/>
        <a:p>
          <a:endParaRPr lang="es-EC"/>
        </a:p>
      </dgm:t>
    </dgm:pt>
    <dgm:pt modelId="{B75B35A4-F734-4D78-B117-05DABECFD746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EC" b="1" dirty="0" smtClean="0"/>
            <a:t>Tecnología de la información</a:t>
          </a:r>
        </a:p>
      </dgm:t>
    </dgm:pt>
    <dgm:pt modelId="{92F55756-2844-4A07-A9A5-EBE9BCF66CB7}" type="parTrans" cxnId="{ED9650C9-4F58-45D2-9C92-5C6487EC2F8A}">
      <dgm:prSet/>
      <dgm:spPr>
        <a:ln w="12700">
          <a:solidFill>
            <a:schemeClr val="bg1">
              <a:lumMod val="50000"/>
            </a:schemeClr>
          </a:solidFill>
          <a:prstDash val="dash"/>
        </a:ln>
      </dgm:spPr>
      <dgm:t>
        <a:bodyPr/>
        <a:lstStyle/>
        <a:p>
          <a:endParaRPr lang="es-EC"/>
        </a:p>
      </dgm:t>
    </dgm:pt>
    <dgm:pt modelId="{B2007996-FD85-4D2B-9D0F-A8768580FBA7}" type="sibTrans" cxnId="{ED9650C9-4F58-45D2-9C92-5C6487EC2F8A}">
      <dgm:prSet/>
      <dgm:spPr/>
      <dgm:t>
        <a:bodyPr/>
        <a:lstStyle/>
        <a:p>
          <a:endParaRPr lang="es-EC"/>
        </a:p>
      </dgm:t>
    </dgm:pt>
    <dgm:pt modelId="{8AE25E52-F43A-4501-A7FF-62F6133B4C62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EC" b="1" dirty="0" smtClean="0"/>
            <a:t>Operaciones</a:t>
          </a:r>
        </a:p>
      </dgm:t>
    </dgm:pt>
    <dgm:pt modelId="{D1A04BC1-9525-48ED-A425-4DE9F5807FF2}" type="parTrans" cxnId="{CAD13669-9255-4ECC-A044-6D2597A60FBD}">
      <dgm:prSet/>
      <dgm:spPr>
        <a:ln w="12700">
          <a:solidFill>
            <a:schemeClr val="bg1">
              <a:lumMod val="50000"/>
            </a:schemeClr>
          </a:solidFill>
          <a:prstDash val="dash"/>
        </a:ln>
      </dgm:spPr>
      <dgm:t>
        <a:bodyPr/>
        <a:lstStyle/>
        <a:p>
          <a:endParaRPr lang="es-EC"/>
        </a:p>
      </dgm:t>
    </dgm:pt>
    <dgm:pt modelId="{14FC7358-C2FF-4B91-9FB0-3B96D377FDDF}" type="sibTrans" cxnId="{CAD13669-9255-4ECC-A044-6D2597A60FBD}">
      <dgm:prSet/>
      <dgm:spPr/>
      <dgm:t>
        <a:bodyPr/>
        <a:lstStyle/>
        <a:p>
          <a:endParaRPr lang="es-EC"/>
        </a:p>
      </dgm:t>
    </dgm:pt>
    <dgm:pt modelId="{2A9C46C2-A65B-4B2A-A552-0BA4B6240197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EC" b="1" dirty="0" smtClean="0"/>
            <a:t>Legislación</a:t>
          </a:r>
        </a:p>
      </dgm:t>
    </dgm:pt>
    <dgm:pt modelId="{CDD489C0-AF98-4411-83C0-6221D6693176}" type="parTrans" cxnId="{033A8211-6FD1-4758-9954-0EDE050F29CF}">
      <dgm:prSet/>
      <dgm:spPr>
        <a:ln w="12700">
          <a:solidFill>
            <a:schemeClr val="bg1">
              <a:lumMod val="50000"/>
            </a:schemeClr>
          </a:solidFill>
          <a:prstDash val="dash"/>
        </a:ln>
      </dgm:spPr>
      <dgm:t>
        <a:bodyPr/>
        <a:lstStyle/>
        <a:p>
          <a:endParaRPr lang="es-EC"/>
        </a:p>
      </dgm:t>
    </dgm:pt>
    <dgm:pt modelId="{76C6D4C4-2C6E-47B4-BE3F-125E33BE8C47}" type="sibTrans" cxnId="{033A8211-6FD1-4758-9954-0EDE050F29CF}">
      <dgm:prSet/>
      <dgm:spPr/>
      <dgm:t>
        <a:bodyPr/>
        <a:lstStyle/>
        <a:p>
          <a:endParaRPr lang="es-EC"/>
        </a:p>
      </dgm:t>
    </dgm:pt>
    <dgm:pt modelId="{A90F49DB-F5D4-474F-A441-0C0EE9DE4048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EC" b="1" dirty="0" smtClean="0"/>
            <a:t>Finanzas</a:t>
          </a:r>
        </a:p>
      </dgm:t>
    </dgm:pt>
    <dgm:pt modelId="{62D1ADCC-2E87-4624-B2C3-3F3E882474BF}" type="parTrans" cxnId="{67771F11-2B7E-4BBE-ABAF-584976C07818}">
      <dgm:prSet/>
      <dgm:spPr>
        <a:ln w="12700">
          <a:solidFill>
            <a:schemeClr val="bg1">
              <a:lumMod val="50000"/>
            </a:schemeClr>
          </a:solidFill>
          <a:prstDash val="dash"/>
        </a:ln>
      </dgm:spPr>
      <dgm:t>
        <a:bodyPr/>
        <a:lstStyle/>
        <a:p>
          <a:endParaRPr lang="es-EC"/>
        </a:p>
      </dgm:t>
    </dgm:pt>
    <dgm:pt modelId="{76B3A344-27F7-4E43-AF2F-1E571686E02C}" type="sibTrans" cxnId="{67771F11-2B7E-4BBE-ABAF-584976C07818}">
      <dgm:prSet/>
      <dgm:spPr/>
      <dgm:t>
        <a:bodyPr/>
        <a:lstStyle/>
        <a:p>
          <a:endParaRPr lang="es-EC"/>
        </a:p>
      </dgm:t>
    </dgm:pt>
    <dgm:pt modelId="{2720CBB5-1D7C-4552-90B0-217E1E897E7C}">
      <dgm:prSet phldrT="[Texto]"/>
      <dgm:spPr/>
      <dgm:t>
        <a:bodyPr/>
        <a:lstStyle/>
        <a:p>
          <a:r>
            <a:rPr lang="es-EC" b="1" dirty="0" smtClean="0"/>
            <a:t>Firma, Liderazgo y Administración</a:t>
          </a:r>
          <a:endParaRPr lang="es-EC" b="1" dirty="0"/>
        </a:p>
      </dgm:t>
    </dgm:pt>
    <dgm:pt modelId="{E0B4B4FB-9F6A-4EF3-BDE8-C0F34091CDAD}" type="parTrans" cxnId="{F56C8AFF-7ED5-432C-93DF-997DA364F62A}">
      <dgm:prSet/>
      <dgm:spPr/>
      <dgm:t>
        <a:bodyPr/>
        <a:lstStyle/>
        <a:p>
          <a:endParaRPr lang="es-EC"/>
        </a:p>
      </dgm:t>
    </dgm:pt>
    <dgm:pt modelId="{D018A9BF-98E4-4787-937B-7C34E9084396}" type="sibTrans" cxnId="{F56C8AFF-7ED5-432C-93DF-997DA364F62A}">
      <dgm:prSet/>
      <dgm:spPr/>
      <dgm:t>
        <a:bodyPr/>
        <a:lstStyle/>
        <a:p>
          <a:endParaRPr lang="es-EC"/>
        </a:p>
      </dgm:t>
    </dgm:pt>
    <dgm:pt modelId="{1E0E95AB-516F-42AA-BA99-241C15176D39}" type="pres">
      <dgm:prSet presAssocID="{51898B1F-88B4-4B11-8A39-3ACFF2220BE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29CAC89-A60B-46B9-AB28-39425146C64B}" type="pres">
      <dgm:prSet presAssocID="{520EA87E-1C77-4E35-8119-7C136DC2ABA0}" presName="root1" presStyleCnt="0"/>
      <dgm:spPr/>
    </dgm:pt>
    <dgm:pt modelId="{CB9216AA-5B45-4F6F-A8A6-22D8020D5C46}" type="pres">
      <dgm:prSet presAssocID="{520EA87E-1C77-4E35-8119-7C136DC2ABA0}" presName="LevelOneTextNode" presStyleLbl="node0" presStyleIdx="0" presStyleCnt="3" custLinFactY="-82774" custLinFactNeighborX="-7" custLinFactNeighborY="-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01EB32B-7311-4620-B8F6-589FD8A5F41B}" type="pres">
      <dgm:prSet presAssocID="{520EA87E-1C77-4E35-8119-7C136DC2ABA0}" presName="level2hierChild" presStyleCnt="0"/>
      <dgm:spPr/>
    </dgm:pt>
    <dgm:pt modelId="{72521AFB-C11B-4293-8ECF-5239CEDD65DD}" type="pres">
      <dgm:prSet presAssocID="{2720CBB5-1D7C-4552-90B0-217E1E897E7C}" presName="root1" presStyleCnt="0"/>
      <dgm:spPr/>
    </dgm:pt>
    <dgm:pt modelId="{A5F6B160-3902-41AB-A926-ED3AC7720489}" type="pres">
      <dgm:prSet presAssocID="{2720CBB5-1D7C-4552-90B0-217E1E897E7C}" presName="LevelOneTextNode" presStyleLbl="node0" presStyleIdx="1" presStyleCnt="3" custLinFactX="25650" custLinFactY="-100000" custLinFactNeighborX="100000" custLinFactNeighborY="-11954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943B402-876F-4B9C-8F2C-A49B330929C5}" type="pres">
      <dgm:prSet presAssocID="{2720CBB5-1D7C-4552-90B0-217E1E897E7C}" presName="level2hierChild" presStyleCnt="0"/>
      <dgm:spPr/>
    </dgm:pt>
    <dgm:pt modelId="{59A9C8C5-B5DC-41B6-92EA-31C356766FE7}" type="pres">
      <dgm:prSet presAssocID="{E9C1F9BE-B990-497C-A3D9-4445F43D5A71}" presName="root1" presStyleCnt="0"/>
      <dgm:spPr/>
    </dgm:pt>
    <dgm:pt modelId="{5123F697-CFBB-411E-AF1E-8ADF832A5AE1}" type="pres">
      <dgm:prSet presAssocID="{E9C1F9BE-B990-497C-A3D9-4445F43D5A71}" presName="LevelOneTextNode" presStyleLbl="node0" presStyleIdx="2" presStyleCnt="3" custLinFactY="23474" custLinFactNeighborX="-7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98FC103-A29D-4AF3-AE7D-8630D26B6F62}" type="pres">
      <dgm:prSet presAssocID="{E9C1F9BE-B990-497C-A3D9-4445F43D5A71}" presName="level2hierChild" presStyleCnt="0"/>
      <dgm:spPr/>
    </dgm:pt>
    <dgm:pt modelId="{216B2E40-269A-4B38-95FF-2F494400D90C}" type="pres">
      <dgm:prSet presAssocID="{081BE024-1FF9-4B65-8698-F53EA549C9FC}" presName="conn2-1" presStyleLbl="parChTrans1D2" presStyleIdx="0" presStyleCnt="5"/>
      <dgm:spPr/>
      <dgm:t>
        <a:bodyPr/>
        <a:lstStyle/>
        <a:p>
          <a:endParaRPr lang="es-EC"/>
        </a:p>
      </dgm:t>
    </dgm:pt>
    <dgm:pt modelId="{4744FC32-A62C-4FB1-AAA1-2A25219F9655}" type="pres">
      <dgm:prSet presAssocID="{081BE024-1FF9-4B65-8698-F53EA549C9FC}" presName="connTx" presStyleLbl="parChTrans1D2" presStyleIdx="0" presStyleCnt="5"/>
      <dgm:spPr/>
      <dgm:t>
        <a:bodyPr/>
        <a:lstStyle/>
        <a:p>
          <a:endParaRPr lang="es-EC"/>
        </a:p>
      </dgm:t>
    </dgm:pt>
    <dgm:pt modelId="{DF6E90E9-5FFC-4D73-AA05-31F60201F5E5}" type="pres">
      <dgm:prSet presAssocID="{A6B4F72A-AB2C-4C4F-A052-C038DFB66BAD}" presName="root2" presStyleCnt="0"/>
      <dgm:spPr/>
    </dgm:pt>
    <dgm:pt modelId="{4CCCE08D-1E91-49D4-B8B5-E9355173251E}" type="pres">
      <dgm:prSet presAssocID="{A6B4F72A-AB2C-4C4F-A052-C038DFB66BAD}" presName="LevelTwoTextNode" presStyleLbl="node2" presStyleIdx="0" presStyleCnt="5" custLinFactY="25992" custLinFactNeighborX="2042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A706C1E-7D68-4884-A7B3-35736D5F8E37}" type="pres">
      <dgm:prSet presAssocID="{A6B4F72A-AB2C-4C4F-A052-C038DFB66BAD}" presName="level3hierChild" presStyleCnt="0"/>
      <dgm:spPr/>
    </dgm:pt>
    <dgm:pt modelId="{5B49F4F5-4C79-4DD5-B90D-D55F352074BC}" type="pres">
      <dgm:prSet presAssocID="{92F55756-2844-4A07-A9A5-EBE9BCF66CB7}" presName="conn2-1" presStyleLbl="parChTrans1D2" presStyleIdx="1" presStyleCnt="5"/>
      <dgm:spPr/>
      <dgm:t>
        <a:bodyPr/>
        <a:lstStyle/>
        <a:p>
          <a:endParaRPr lang="es-EC"/>
        </a:p>
      </dgm:t>
    </dgm:pt>
    <dgm:pt modelId="{661D5676-37D4-4E4B-AA83-A50ACA6D58DD}" type="pres">
      <dgm:prSet presAssocID="{92F55756-2844-4A07-A9A5-EBE9BCF66CB7}" presName="connTx" presStyleLbl="parChTrans1D2" presStyleIdx="1" presStyleCnt="5"/>
      <dgm:spPr/>
      <dgm:t>
        <a:bodyPr/>
        <a:lstStyle/>
        <a:p>
          <a:endParaRPr lang="es-EC"/>
        </a:p>
      </dgm:t>
    </dgm:pt>
    <dgm:pt modelId="{CA73C8B7-FE38-4266-AF1F-B216E2855C52}" type="pres">
      <dgm:prSet presAssocID="{B75B35A4-F734-4D78-B117-05DABECFD746}" presName="root2" presStyleCnt="0"/>
      <dgm:spPr/>
    </dgm:pt>
    <dgm:pt modelId="{DA7A1598-4435-4876-98ED-FA7902AD6A10}" type="pres">
      <dgm:prSet presAssocID="{B75B35A4-F734-4D78-B117-05DABECFD746}" presName="LevelTwoTextNode" presStyleLbl="node2" presStyleIdx="1" presStyleCnt="5" custLinFactY="20916" custLinFactNeighborX="2042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D990D6D-7C8A-4F09-A189-33D73B9C7FD3}" type="pres">
      <dgm:prSet presAssocID="{B75B35A4-F734-4D78-B117-05DABECFD746}" presName="level3hierChild" presStyleCnt="0"/>
      <dgm:spPr/>
    </dgm:pt>
    <dgm:pt modelId="{E3BE8B75-9AF3-4784-BE82-B154BECF9DC2}" type="pres">
      <dgm:prSet presAssocID="{D1A04BC1-9525-48ED-A425-4DE9F5807FF2}" presName="conn2-1" presStyleLbl="parChTrans1D2" presStyleIdx="2" presStyleCnt="5"/>
      <dgm:spPr/>
      <dgm:t>
        <a:bodyPr/>
        <a:lstStyle/>
        <a:p>
          <a:endParaRPr lang="es-EC"/>
        </a:p>
      </dgm:t>
    </dgm:pt>
    <dgm:pt modelId="{889408D5-DBEB-4249-9157-CD6413E85D14}" type="pres">
      <dgm:prSet presAssocID="{D1A04BC1-9525-48ED-A425-4DE9F5807FF2}" presName="connTx" presStyleLbl="parChTrans1D2" presStyleIdx="2" presStyleCnt="5"/>
      <dgm:spPr/>
      <dgm:t>
        <a:bodyPr/>
        <a:lstStyle/>
        <a:p>
          <a:endParaRPr lang="es-EC"/>
        </a:p>
      </dgm:t>
    </dgm:pt>
    <dgm:pt modelId="{63C696DF-3D1A-4A05-B3DF-C635A5067F95}" type="pres">
      <dgm:prSet presAssocID="{8AE25E52-F43A-4501-A7FF-62F6133B4C62}" presName="root2" presStyleCnt="0"/>
      <dgm:spPr/>
    </dgm:pt>
    <dgm:pt modelId="{C1A6008C-B2D9-46E9-917D-0A72617644F9}" type="pres">
      <dgm:prSet presAssocID="{8AE25E52-F43A-4501-A7FF-62F6133B4C62}" presName="LevelTwoTextNode" presStyleLbl="node2" presStyleIdx="2" presStyleCnt="5" custLinFactY="13677" custLinFactNeighborX="2042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300B0A6-D7A5-4E65-9436-BA01717B5C33}" type="pres">
      <dgm:prSet presAssocID="{8AE25E52-F43A-4501-A7FF-62F6133B4C62}" presName="level3hierChild" presStyleCnt="0"/>
      <dgm:spPr/>
    </dgm:pt>
    <dgm:pt modelId="{7B2E29B7-79E0-43FA-8D83-2820DDE80B90}" type="pres">
      <dgm:prSet presAssocID="{CDD489C0-AF98-4411-83C0-6221D6693176}" presName="conn2-1" presStyleLbl="parChTrans1D2" presStyleIdx="3" presStyleCnt="5"/>
      <dgm:spPr/>
      <dgm:t>
        <a:bodyPr/>
        <a:lstStyle/>
        <a:p>
          <a:endParaRPr lang="es-EC"/>
        </a:p>
      </dgm:t>
    </dgm:pt>
    <dgm:pt modelId="{2A72CDB4-B600-4A0E-A693-FD6A50B3E7CD}" type="pres">
      <dgm:prSet presAssocID="{CDD489C0-AF98-4411-83C0-6221D6693176}" presName="connTx" presStyleLbl="parChTrans1D2" presStyleIdx="3" presStyleCnt="5"/>
      <dgm:spPr/>
      <dgm:t>
        <a:bodyPr/>
        <a:lstStyle/>
        <a:p>
          <a:endParaRPr lang="es-EC"/>
        </a:p>
      </dgm:t>
    </dgm:pt>
    <dgm:pt modelId="{80BB1FE4-5A17-4182-AEB6-F978848BBE09}" type="pres">
      <dgm:prSet presAssocID="{2A9C46C2-A65B-4B2A-A552-0BA4B6240197}" presName="root2" presStyleCnt="0"/>
      <dgm:spPr/>
    </dgm:pt>
    <dgm:pt modelId="{4EFAE1A4-088C-438F-B333-18C92847E2CB}" type="pres">
      <dgm:prSet presAssocID="{2A9C46C2-A65B-4B2A-A552-0BA4B6240197}" presName="LevelTwoTextNode" presStyleLbl="node2" presStyleIdx="3" presStyleCnt="5" custLinFactY="6438" custLinFactNeighborX="2042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F42CDB8-499B-4B87-B73D-A3AEDBAC1C88}" type="pres">
      <dgm:prSet presAssocID="{2A9C46C2-A65B-4B2A-A552-0BA4B6240197}" presName="level3hierChild" presStyleCnt="0"/>
      <dgm:spPr/>
    </dgm:pt>
    <dgm:pt modelId="{BF75AE36-49B1-4C10-B521-3ECEEEBBAE14}" type="pres">
      <dgm:prSet presAssocID="{62D1ADCC-2E87-4624-B2C3-3F3E882474BF}" presName="conn2-1" presStyleLbl="parChTrans1D2" presStyleIdx="4" presStyleCnt="5"/>
      <dgm:spPr/>
      <dgm:t>
        <a:bodyPr/>
        <a:lstStyle/>
        <a:p>
          <a:endParaRPr lang="es-EC"/>
        </a:p>
      </dgm:t>
    </dgm:pt>
    <dgm:pt modelId="{6C59B627-EC8E-4BCD-9E82-5DDD5C239AC3}" type="pres">
      <dgm:prSet presAssocID="{62D1ADCC-2E87-4624-B2C3-3F3E882474BF}" presName="connTx" presStyleLbl="parChTrans1D2" presStyleIdx="4" presStyleCnt="5"/>
      <dgm:spPr/>
      <dgm:t>
        <a:bodyPr/>
        <a:lstStyle/>
        <a:p>
          <a:endParaRPr lang="es-EC"/>
        </a:p>
      </dgm:t>
    </dgm:pt>
    <dgm:pt modelId="{AA064019-B8D0-4A35-A8BB-D81E9618CD0D}" type="pres">
      <dgm:prSet presAssocID="{A90F49DB-F5D4-474F-A441-0C0EE9DE4048}" presName="root2" presStyleCnt="0"/>
      <dgm:spPr/>
    </dgm:pt>
    <dgm:pt modelId="{7276E6F0-F3AD-4E8A-914F-38C5A29F8C55}" type="pres">
      <dgm:prSet presAssocID="{A90F49DB-F5D4-474F-A441-0C0EE9DE4048}" presName="LevelTwoTextNode" presStyleLbl="node2" presStyleIdx="4" presStyleCnt="5" custLinFactNeighborX="2042" custLinFactNeighborY="9919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B1BFEB2-CF63-4FD9-A824-737AFEC70C94}" type="pres">
      <dgm:prSet presAssocID="{A90F49DB-F5D4-474F-A441-0C0EE9DE4048}" presName="level3hierChild" presStyleCnt="0"/>
      <dgm:spPr/>
    </dgm:pt>
  </dgm:ptLst>
  <dgm:cxnLst>
    <dgm:cxn modelId="{E5B6C17B-77B7-4C18-9E54-4E8C3E7A9799}" type="presOf" srcId="{A6B4F72A-AB2C-4C4F-A052-C038DFB66BAD}" destId="{4CCCE08D-1E91-49D4-B8B5-E9355173251E}" srcOrd="0" destOrd="0" presId="urn:microsoft.com/office/officeart/2005/8/layout/hierarchy2"/>
    <dgm:cxn modelId="{E92CEF94-F57B-4899-AEBB-4B9E58D075A4}" type="presOf" srcId="{CDD489C0-AF98-4411-83C0-6221D6693176}" destId="{7B2E29B7-79E0-43FA-8D83-2820DDE80B90}" srcOrd="0" destOrd="0" presId="urn:microsoft.com/office/officeart/2005/8/layout/hierarchy2"/>
    <dgm:cxn modelId="{0414FD80-167E-4E7B-BF39-F6FBBAFA7DED}" type="presOf" srcId="{51898B1F-88B4-4B11-8A39-3ACFF2220BE4}" destId="{1E0E95AB-516F-42AA-BA99-241C15176D39}" srcOrd="0" destOrd="0" presId="urn:microsoft.com/office/officeart/2005/8/layout/hierarchy2"/>
    <dgm:cxn modelId="{67771F11-2B7E-4BBE-ABAF-584976C07818}" srcId="{E9C1F9BE-B990-497C-A3D9-4445F43D5A71}" destId="{A90F49DB-F5D4-474F-A441-0C0EE9DE4048}" srcOrd="4" destOrd="0" parTransId="{62D1ADCC-2E87-4624-B2C3-3F3E882474BF}" sibTransId="{76B3A344-27F7-4E43-AF2F-1E571686E02C}"/>
    <dgm:cxn modelId="{ED9650C9-4F58-45D2-9C92-5C6487EC2F8A}" srcId="{E9C1F9BE-B990-497C-A3D9-4445F43D5A71}" destId="{B75B35A4-F734-4D78-B117-05DABECFD746}" srcOrd="1" destOrd="0" parTransId="{92F55756-2844-4A07-A9A5-EBE9BCF66CB7}" sibTransId="{B2007996-FD85-4D2B-9D0F-A8768580FBA7}"/>
    <dgm:cxn modelId="{3C5771FA-C6B3-40A4-8D23-C4013C5330F5}" type="presOf" srcId="{62D1ADCC-2E87-4624-B2C3-3F3E882474BF}" destId="{6C59B627-EC8E-4BCD-9E82-5DDD5C239AC3}" srcOrd="1" destOrd="0" presId="urn:microsoft.com/office/officeart/2005/8/layout/hierarchy2"/>
    <dgm:cxn modelId="{ADBB7D6C-17A2-4623-9B6B-D5880562A625}" type="presOf" srcId="{B75B35A4-F734-4D78-B117-05DABECFD746}" destId="{DA7A1598-4435-4876-98ED-FA7902AD6A10}" srcOrd="0" destOrd="0" presId="urn:microsoft.com/office/officeart/2005/8/layout/hierarchy2"/>
    <dgm:cxn modelId="{5EB6CCFE-08D0-4A14-A96B-F03A8D646002}" type="presOf" srcId="{A90F49DB-F5D4-474F-A441-0C0EE9DE4048}" destId="{7276E6F0-F3AD-4E8A-914F-38C5A29F8C55}" srcOrd="0" destOrd="0" presId="urn:microsoft.com/office/officeart/2005/8/layout/hierarchy2"/>
    <dgm:cxn modelId="{B8A23EDF-F9B4-46DB-96E7-80E679302575}" type="presOf" srcId="{92F55756-2844-4A07-A9A5-EBE9BCF66CB7}" destId="{661D5676-37D4-4E4B-AA83-A50ACA6D58DD}" srcOrd="1" destOrd="0" presId="urn:microsoft.com/office/officeart/2005/8/layout/hierarchy2"/>
    <dgm:cxn modelId="{053B3B76-E99E-4A20-869C-4193A360F64C}" srcId="{51898B1F-88B4-4B11-8A39-3ACFF2220BE4}" destId="{520EA87E-1C77-4E35-8119-7C136DC2ABA0}" srcOrd="0" destOrd="0" parTransId="{AC2C6733-55EF-4EA0-99EB-E95F9BD83B15}" sibTransId="{92B23FFC-3301-41F2-860B-1372E1150BF1}"/>
    <dgm:cxn modelId="{081CE8A4-7344-432A-A4A3-4BDD89B18FEB}" type="presOf" srcId="{CDD489C0-AF98-4411-83C0-6221D6693176}" destId="{2A72CDB4-B600-4A0E-A693-FD6A50B3E7CD}" srcOrd="1" destOrd="0" presId="urn:microsoft.com/office/officeart/2005/8/layout/hierarchy2"/>
    <dgm:cxn modelId="{313EF4A7-0BFA-4C0F-9358-49EE96D8CCF0}" type="presOf" srcId="{E9C1F9BE-B990-497C-A3D9-4445F43D5A71}" destId="{5123F697-CFBB-411E-AF1E-8ADF832A5AE1}" srcOrd="0" destOrd="0" presId="urn:microsoft.com/office/officeart/2005/8/layout/hierarchy2"/>
    <dgm:cxn modelId="{81122911-9992-4A26-B1A4-2AC1160128DE}" type="presOf" srcId="{2A9C46C2-A65B-4B2A-A552-0BA4B6240197}" destId="{4EFAE1A4-088C-438F-B333-18C92847E2CB}" srcOrd="0" destOrd="0" presId="urn:microsoft.com/office/officeart/2005/8/layout/hierarchy2"/>
    <dgm:cxn modelId="{064025FD-ED36-4BAE-A70B-BBC2E5DE9EF3}" type="presOf" srcId="{520EA87E-1C77-4E35-8119-7C136DC2ABA0}" destId="{CB9216AA-5B45-4F6F-A8A6-22D8020D5C46}" srcOrd="0" destOrd="0" presId="urn:microsoft.com/office/officeart/2005/8/layout/hierarchy2"/>
    <dgm:cxn modelId="{F56C8AFF-7ED5-432C-93DF-997DA364F62A}" srcId="{51898B1F-88B4-4B11-8A39-3ACFF2220BE4}" destId="{2720CBB5-1D7C-4552-90B0-217E1E897E7C}" srcOrd="1" destOrd="0" parTransId="{E0B4B4FB-9F6A-4EF3-BDE8-C0F34091CDAD}" sibTransId="{D018A9BF-98E4-4787-937B-7C34E9084396}"/>
    <dgm:cxn modelId="{64D33116-7685-4DCF-9D7A-9F8167C45720}" type="presOf" srcId="{62D1ADCC-2E87-4624-B2C3-3F3E882474BF}" destId="{BF75AE36-49B1-4C10-B521-3ECEEEBBAE14}" srcOrd="0" destOrd="0" presId="urn:microsoft.com/office/officeart/2005/8/layout/hierarchy2"/>
    <dgm:cxn modelId="{69BEEED4-32F9-42A3-B0B7-A7D30A407369}" srcId="{51898B1F-88B4-4B11-8A39-3ACFF2220BE4}" destId="{E9C1F9BE-B990-497C-A3D9-4445F43D5A71}" srcOrd="2" destOrd="0" parTransId="{82D9D020-8B4B-45DF-B650-6A7473640AE0}" sibTransId="{556D8BED-194E-465A-9EDA-0BE27180F60A}"/>
    <dgm:cxn modelId="{CAD13669-9255-4ECC-A044-6D2597A60FBD}" srcId="{E9C1F9BE-B990-497C-A3D9-4445F43D5A71}" destId="{8AE25E52-F43A-4501-A7FF-62F6133B4C62}" srcOrd="2" destOrd="0" parTransId="{D1A04BC1-9525-48ED-A425-4DE9F5807FF2}" sibTransId="{14FC7358-C2FF-4B91-9FB0-3B96D377FDDF}"/>
    <dgm:cxn modelId="{23A09AD1-1AD5-4254-A06A-DAB82E073D26}" type="presOf" srcId="{92F55756-2844-4A07-A9A5-EBE9BCF66CB7}" destId="{5B49F4F5-4C79-4DD5-B90D-D55F352074BC}" srcOrd="0" destOrd="0" presId="urn:microsoft.com/office/officeart/2005/8/layout/hierarchy2"/>
    <dgm:cxn modelId="{DAFF10B1-74CB-4FB2-8FEB-3986B7F7FD3C}" type="presOf" srcId="{2720CBB5-1D7C-4552-90B0-217E1E897E7C}" destId="{A5F6B160-3902-41AB-A926-ED3AC7720489}" srcOrd="0" destOrd="0" presId="urn:microsoft.com/office/officeart/2005/8/layout/hierarchy2"/>
    <dgm:cxn modelId="{11B8AA56-7940-469A-9B0E-CF867506AE66}" type="presOf" srcId="{D1A04BC1-9525-48ED-A425-4DE9F5807FF2}" destId="{E3BE8B75-9AF3-4784-BE82-B154BECF9DC2}" srcOrd="0" destOrd="0" presId="urn:microsoft.com/office/officeart/2005/8/layout/hierarchy2"/>
    <dgm:cxn modelId="{24B1FA5F-3648-4C3B-987E-3540AF7427F6}" type="presOf" srcId="{8AE25E52-F43A-4501-A7FF-62F6133B4C62}" destId="{C1A6008C-B2D9-46E9-917D-0A72617644F9}" srcOrd="0" destOrd="0" presId="urn:microsoft.com/office/officeart/2005/8/layout/hierarchy2"/>
    <dgm:cxn modelId="{75C66D7A-8495-48B2-B4CD-1246BC697584}" type="presOf" srcId="{081BE024-1FF9-4B65-8698-F53EA549C9FC}" destId="{216B2E40-269A-4B38-95FF-2F494400D90C}" srcOrd="0" destOrd="0" presId="urn:microsoft.com/office/officeart/2005/8/layout/hierarchy2"/>
    <dgm:cxn modelId="{5E4A4FB8-315A-4490-B534-CE1551D71B22}" type="presOf" srcId="{D1A04BC1-9525-48ED-A425-4DE9F5807FF2}" destId="{889408D5-DBEB-4249-9157-CD6413E85D14}" srcOrd="1" destOrd="0" presId="urn:microsoft.com/office/officeart/2005/8/layout/hierarchy2"/>
    <dgm:cxn modelId="{8632302F-05D2-4F67-AF2F-DA9ADFD6ED47}" type="presOf" srcId="{081BE024-1FF9-4B65-8698-F53EA549C9FC}" destId="{4744FC32-A62C-4FB1-AAA1-2A25219F9655}" srcOrd="1" destOrd="0" presId="urn:microsoft.com/office/officeart/2005/8/layout/hierarchy2"/>
    <dgm:cxn modelId="{0C2FA57F-E83F-4883-B00B-246AE1999C07}" srcId="{E9C1F9BE-B990-497C-A3D9-4445F43D5A71}" destId="{A6B4F72A-AB2C-4C4F-A052-C038DFB66BAD}" srcOrd="0" destOrd="0" parTransId="{081BE024-1FF9-4B65-8698-F53EA549C9FC}" sibTransId="{CBD32272-E8E1-48D8-96AB-2094B3CA53DB}"/>
    <dgm:cxn modelId="{033A8211-6FD1-4758-9954-0EDE050F29CF}" srcId="{E9C1F9BE-B990-497C-A3D9-4445F43D5A71}" destId="{2A9C46C2-A65B-4B2A-A552-0BA4B6240197}" srcOrd="3" destOrd="0" parTransId="{CDD489C0-AF98-4411-83C0-6221D6693176}" sibTransId="{76C6D4C4-2C6E-47B4-BE3F-125E33BE8C47}"/>
    <dgm:cxn modelId="{7D294F28-ACCF-4146-906B-214D95AAB1C1}" type="presParOf" srcId="{1E0E95AB-516F-42AA-BA99-241C15176D39}" destId="{529CAC89-A60B-46B9-AB28-39425146C64B}" srcOrd="0" destOrd="0" presId="urn:microsoft.com/office/officeart/2005/8/layout/hierarchy2"/>
    <dgm:cxn modelId="{3DC7AE18-6172-48AF-B95E-0B3911092A0C}" type="presParOf" srcId="{529CAC89-A60B-46B9-AB28-39425146C64B}" destId="{CB9216AA-5B45-4F6F-A8A6-22D8020D5C46}" srcOrd="0" destOrd="0" presId="urn:microsoft.com/office/officeart/2005/8/layout/hierarchy2"/>
    <dgm:cxn modelId="{603A7DF5-188C-4EA7-A999-0A5068A524FA}" type="presParOf" srcId="{529CAC89-A60B-46B9-AB28-39425146C64B}" destId="{E01EB32B-7311-4620-B8F6-589FD8A5F41B}" srcOrd="1" destOrd="0" presId="urn:microsoft.com/office/officeart/2005/8/layout/hierarchy2"/>
    <dgm:cxn modelId="{75CBD26E-0BCA-45AE-9264-F0EAE6F94B9B}" type="presParOf" srcId="{1E0E95AB-516F-42AA-BA99-241C15176D39}" destId="{72521AFB-C11B-4293-8ECF-5239CEDD65DD}" srcOrd="1" destOrd="0" presId="urn:microsoft.com/office/officeart/2005/8/layout/hierarchy2"/>
    <dgm:cxn modelId="{9B96C9CF-2543-4CE2-9264-201DFBC65EA3}" type="presParOf" srcId="{72521AFB-C11B-4293-8ECF-5239CEDD65DD}" destId="{A5F6B160-3902-41AB-A926-ED3AC7720489}" srcOrd="0" destOrd="0" presId="urn:microsoft.com/office/officeart/2005/8/layout/hierarchy2"/>
    <dgm:cxn modelId="{63223C2C-2D1B-416E-BDA3-4DA810782A56}" type="presParOf" srcId="{72521AFB-C11B-4293-8ECF-5239CEDD65DD}" destId="{6943B402-876F-4B9C-8F2C-A49B330929C5}" srcOrd="1" destOrd="0" presId="urn:microsoft.com/office/officeart/2005/8/layout/hierarchy2"/>
    <dgm:cxn modelId="{434F2721-34A3-431E-9FDB-582B4501344B}" type="presParOf" srcId="{1E0E95AB-516F-42AA-BA99-241C15176D39}" destId="{59A9C8C5-B5DC-41B6-92EA-31C356766FE7}" srcOrd="2" destOrd="0" presId="urn:microsoft.com/office/officeart/2005/8/layout/hierarchy2"/>
    <dgm:cxn modelId="{502BC283-4C52-4EF6-8B26-00E49CDF6FFC}" type="presParOf" srcId="{59A9C8C5-B5DC-41B6-92EA-31C356766FE7}" destId="{5123F697-CFBB-411E-AF1E-8ADF832A5AE1}" srcOrd="0" destOrd="0" presId="urn:microsoft.com/office/officeart/2005/8/layout/hierarchy2"/>
    <dgm:cxn modelId="{4671B888-861B-40AC-BFD7-BFCCA8A8526E}" type="presParOf" srcId="{59A9C8C5-B5DC-41B6-92EA-31C356766FE7}" destId="{B98FC103-A29D-4AF3-AE7D-8630D26B6F62}" srcOrd="1" destOrd="0" presId="urn:microsoft.com/office/officeart/2005/8/layout/hierarchy2"/>
    <dgm:cxn modelId="{85D80B37-494F-475C-8E06-A03FC7F83C4E}" type="presParOf" srcId="{B98FC103-A29D-4AF3-AE7D-8630D26B6F62}" destId="{216B2E40-269A-4B38-95FF-2F494400D90C}" srcOrd="0" destOrd="0" presId="urn:microsoft.com/office/officeart/2005/8/layout/hierarchy2"/>
    <dgm:cxn modelId="{23C56B83-21F3-405D-9C7B-C57A29CCB1BB}" type="presParOf" srcId="{216B2E40-269A-4B38-95FF-2F494400D90C}" destId="{4744FC32-A62C-4FB1-AAA1-2A25219F9655}" srcOrd="0" destOrd="0" presId="urn:microsoft.com/office/officeart/2005/8/layout/hierarchy2"/>
    <dgm:cxn modelId="{2AB9C3E6-6335-40DE-A197-D1A2572B5E50}" type="presParOf" srcId="{B98FC103-A29D-4AF3-AE7D-8630D26B6F62}" destId="{DF6E90E9-5FFC-4D73-AA05-31F60201F5E5}" srcOrd="1" destOrd="0" presId="urn:microsoft.com/office/officeart/2005/8/layout/hierarchy2"/>
    <dgm:cxn modelId="{190427BE-FBB2-4184-8CE7-518F9386C503}" type="presParOf" srcId="{DF6E90E9-5FFC-4D73-AA05-31F60201F5E5}" destId="{4CCCE08D-1E91-49D4-B8B5-E9355173251E}" srcOrd="0" destOrd="0" presId="urn:microsoft.com/office/officeart/2005/8/layout/hierarchy2"/>
    <dgm:cxn modelId="{13B8B660-EF9F-4CCA-BB31-F54D18AD07F1}" type="presParOf" srcId="{DF6E90E9-5FFC-4D73-AA05-31F60201F5E5}" destId="{BA706C1E-7D68-4884-A7B3-35736D5F8E37}" srcOrd="1" destOrd="0" presId="urn:microsoft.com/office/officeart/2005/8/layout/hierarchy2"/>
    <dgm:cxn modelId="{DF09656F-0AA9-41F6-9818-463656F4D2AF}" type="presParOf" srcId="{B98FC103-A29D-4AF3-AE7D-8630D26B6F62}" destId="{5B49F4F5-4C79-4DD5-B90D-D55F352074BC}" srcOrd="2" destOrd="0" presId="urn:microsoft.com/office/officeart/2005/8/layout/hierarchy2"/>
    <dgm:cxn modelId="{775E449B-24EA-46B4-B8B1-97D8C018E19B}" type="presParOf" srcId="{5B49F4F5-4C79-4DD5-B90D-D55F352074BC}" destId="{661D5676-37D4-4E4B-AA83-A50ACA6D58DD}" srcOrd="0" destOrd="0" presId="urn:microsoft.com/office/officeart/2005/8/layout/hierarchy2"/>
    <dgm:cxn modelId="{091FC497-E853-43EC-AE45-1A33DA14348B}" type="presParOf" srcId="{B98FC103-A29D-4AF3-AE7D-8630D26B6F62}" destId="{CA73C8B7-FE38-4266-AF1F-B216E2855C52}" srcOrd="3" destOrd="0" presId="urn:microsoft.com/office/officeart/2005/8/layout/hierarchy2"/>
    <dgm:cxn modelId="{F32F3638-0214-4F20-9171-5C2FBFBB1B6D}" type="presParOf" srcId="{CA73C8B7-FE38-4266-AF1F-B216E2855C52}" destId="{DA7A1598-4435-4876-98ED-FA7902AD6A10}" srcOrd="0" destOrd="0" presId="urn:microsoft.com/office/officeart/2005/8/layout/hierarchy2"/>
    <dgm:cxn modelId="{D77D9E11-67DB-4F30-A9ED-75F4FAF61DAC}" type="presParOf" srcId="{CA73C8B7-FE38-4266-AF1F-B216E2855C52}" destId="{FD990D6D-7C8A-4F09-A189-33D73B9C7FD3}" srcOrd="1" destOrd="0" presId="urn:microsoft.com/office/officeart/2005/8/layout/hierarchy2"/>
    <dgm:cxn modelId="{25A00A5F-8476-4641-80C1-7F3368A64119}" type="presParOf" srcId="{B98FC103-A29D-4AF3-AE7D-8630D26B6F62}" destId="{E3BE8B75-9AF3-4784-BE82-B154BECF9DC2}" srcOrd="4" destOrd="0" presId="urn:microsoft.com/office/officeart/2005/8/layout/hierarchy2"/>
    <dgm:cxn modelId="{85792CE6-22D8-467E-8DAC-420174DCF7FB}" type="presParOf" srcId="{E3BE8B75-9AF3-4784-BE82-B154BECF9DC2}" destId="{889408D5-DBEB-4249-9157-CD6413E85D14}" srcOrd="0" destOrd="0" presId="urn:microsoft.com/office/officeart/2005/8/layout/hierarchy2"/>
    <dgm:cxn modelId="{72DF1502-7197-4062-B73B-8A4E1A84D977}" type="presParOf" srcId="{B98FC103-A29D-4AF3-AE7D-8630D26B6F62}" destId="{63C696DF-3D1A-4A05-B3DF-C635A5067F95}" srcOrd="5" destOrd="0" presId="urn:microsoft.com/office/officeart/2005/8/layout/hierarchy2"/>
    <dgm:cxn modelId="{27195280-ECF3-4F48-8D8A-DFF5E24B6F4A}" type="presParOf" srcId="{63C696DF-3D1A-4A05-B3DF-C635A5067F95}" destId="{C1A6008C-B2D9-46E9-917D-0A72617644F9}" srcOrd="0" destOrd="0" presId="urn:microsoft.com/office/officeart/2005/8/layout/hierarchy2"/>
    <dgm:cxn modelId="{953C0D79-56F7-43CF-BECE-1700903BB1C8}" type="presParOf" srcId="{63C696DF-3D1A-4A05-B3DF-C635A5067F95}" destId="{D300B0A6-D7A5-4E65-9436-BA01717B5C33}" srcOrd="1" destOrd="0" presId="urn:microsoft.com/office/officeart/2005/8/layout/hierarchy2"/>
    <dgm:cxn modelId="{52ED9BB4-116E-46A6-9576-67FB1AC77C3D}" type="presParOf" srcId="{B98FC103-A29D-4AF3-AE7D-8630D26B6F62}" destId="{7B2E29B7-79E0-43FA-8D83-2820DDE80B90}" srcOrd="6" destOrd="0" presId="urn:microsoft.com/office/officeart/2005/8/layout/hierarchy2"/>
    <dgm:cxn modelId="{CEC97FB3-909E-4A46-8CB1-4B19732885B2}" type="presParOf" srcId="{7B2E29B7-79E0-43FA-8D83-2820DDE80B90}" destId="{2A72CDB4-B600-4A0E-A693-FD6A50B3E7CD}" srcOrd="0" destOrd="0" presId="urn:microsoft.com/office/officeart/2005/8/layout/hierarchy2"/>
    <dgm:cxn modelId="{FF85212C-9B6C-4145-B1A8-365617A9BB31}" type="presParOf" srcId="{B98FC103-A29D-4AF3-AE7D-8630D26B6F62}" destId="{80BB1FE4-5A17-4182-AEB6-F978848BBE09}" srcOrd="7" destOrd="0" presId="urn:microsoft.com/office/officeart/2005/8/layout/hierarchy2"/>
    <dgm:cxn modelId="{849C1099-E7A1-41B6-A8A3-BC467A0B978C}" type="presParOf" srcId="{80BB1FE4-5A17-4182-AEB6-F978848BBE09}" destId="{4EFAE1A4-088C-438F-B333-18C92847E2CB}" srcOrd="0" destOrd="0" presId="urn:microsoft.com/office/officeart/2005/8/layout/hierarchy2"/>
    <dgm:cxn modelId="{B0958060-7357-4058-B180-F7432B6BD060}" type="presParOf" srcId="{80BB1FE4-5A17-4182-AEB6-F978848BBE09}" destId="{CF42CDB8-499B-4B87-B73D-A3AEDBAC1C88}" srcOrd="1" destOrd="0" presId="urn:microsoft.com/office/officeart/2005/8/layout/hierarchy2"/>
    <dgm:cxn modelId="{B5F5D368-25D5-43AB-864B-58FF8FA3240A}" type="presParOf" srcId="{B98FC103-A29D-4AF3-AE7D-8630D26B6F62}" destId="{BF75AE36-49B1-4C10-B521-3ECEEEBBAE14}" srcOrd="8" destOrd="0" presId="urn:microsoft.com/office/officeart/2005/8/layout/hierarchy2"/>
    <dgm:cxn modelId="{BB467683-1B0A-422F-9B9D-342B133CA1FE}" type="presParOf" srcId="{BF75AE36-49B1-4C10-B521-3ECEEEBBAE14}" destId="{6C59B627-EC8E-4BCD-9E82-5DDD5C239AC3}" srcOrd="0" destOrd="0" presId="urn:microsoft.com/office/officeart/2005/8/layout/hierarchy2"/>
    <dgm:cxn modelId="{7DB8AE41-2025-4C79-8F7D-CF31C4C9EDF8}" type="presParOf" srcId="{B98FC103-A29D-4AF3-AE7D-8630D26B6F62}" destId="{AA064019-B8D0-4A35-A8BB-D81E9618CD0D}" srcOrd="9" destOrd="0" presId="urn:microsoft.com/office/officeart/2005/8/layout/hierarchy2"/>
    <dgm:cxn modelId="{A1300625-5889-4FB6-801D-77BF7F322E7F}" type="presParOf" srcId="{AA064019-B8D0-4A35-A8BB-D81E9618CD0D}" destId="{7276E6F0-F3AD-4E8A-914F-38C5A29F8C55}" srcOrd="0" destOrd="0" presId="urn:microsoft.com/office/officeart/2005/8/layout/hierarchy2"/>
    <dgm:cxn modelId="{21218722-8EA7-417D-9F6B-2CAC80CE289A}" type="presParOf" srcId="{AA064019-B8D0-4A35-A8BB-D81E9618CD0D}" destId="{7B1BFEB2-CF63-4FD9-A824-737AFEC70C9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343A3-D5FC-45FA-A739-999D70263594}">
      <dsp:nvSpPr>
        <dsp:cNvPr id="0" name=""/>
        <dsp:cNvSpPr/>
      </dsp:nvSpPr>
      <dsp:spPr>
        <a:xfrm rot="5400000">
          <a:off x="5090501" y="-2064558"/>
          <a:ext cx="1312087" cy="5444412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Contribuimos al éxito empresarial del país a través de la consultoría personalizada, con técnicas de vanguardia y personal capacitado para la generación de información oportuna, veraz y con valor agregado que permita una mejor toma de decisiones basada en la ética y profesionalismo.</a:t>
          </a:r>
          <a:endParaRPr lang="es-EC" sz="1400" kern="1200" dirty="0"/>
        </a:p>
      </dsp:txBody>
      <dsp:txXfrm rot="-5400000">
        <a:off x="3024339" y="65655"/>
        <a:ext cx="5380361" cy="1183985"/>
      </dsp:txXfrm>
    </dsp:sp>
    <dsp:sp modelId="{94CB13D2-A855-4BFE-BAD7-66477E91AF9C}">
      <dsp:nvSpPr>
        <dsp:cNvPr id="0" name=""/>
        <dsp:cNvSpPr/>
      </dsp:nvSpPr>
      <dsp:spPr>
        <a:xfrm>
          <a:off x="0" y="98108"/>
          <a:ext cx="2986195" cy="1119078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Misión</a:t>
          </a:r>
          <a:endParaRPr lang="es-EC" sz="2000" b="1" kern="1200" dirty="0"/>
        </a:p>
      </dsp:txBody>
      <dsp:txXfrm>
        <a:off x="54629" y="152737"/>
        <a:ext cx="2876937" cy="1009820"/>
      </dsp:txXfrm>
    </dsp:sp>
    <dsp:sp modelId="{BA208587-E60B-48E6-842E-7856A614905D}">
      <dsp:nvSpPr>
        <dsp:cNvPr id="0" name=""/>
        <dsp:cNvSpPr/>
      </dsp:nvSpPr>
      <dsp:spPr>
        <a:xfrm rot="5400000">
          <a:off x="5055160" y="-644364"/>
          <a:ext cx="1382769" cy="5444412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/>
            <a:t>Ser reconocidos como la mejor opción en servicios de consultoría empresarial en el mercado de Quito, Guayaquil y Manta duplicando la facturación y el margen operativo en los próximos cinco años haciendo de la personalización y la capacidad técnica de su personal sus principales pilares a la hora de enfrentar a la competencia directa</a:t>
          </a:r>
          <a:endParaRPr lang="es-EC" sz="1600" b="0" kern="1200" dirty="0"/>
        </a:p>
      </dsp:txBody>
      <dsp:txXfrm rot="-5400000">
        <a:off x="3024339" y="1453958"/>
        <a:ext cx="5376911" cy="1247767"/>
      </dsp:txXfrm>
    </dsp:sp>
    <dsp:sp modelId="{95685D0B-87F7-470C-96AB-B6EB5A551AC4}">
      <dsp:nvSpPr>
        <dsp:cNvPr id="0" name=""/>
        <dsp:cNvSpPr/>
      </dsp:nvSpPr>
      <dsp:spPr>
        <a:xfrm>
          <a:off x="0" y="1518302"/>
          <a:ext cx="2986195" cy="1119078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Visión</a:t>
          </a:r>
          <a:endParaRPr lang="es-EC" sz="2000" b="1" kern="1200" dirty="0"/>
        </a:p>
      </dsp:txBody>
      <dsp:txXfrm>
        <a:off x="54629" y="1572931"/>
        <a:ext cx="2876937" cy="1009820"/>
      </dsp:txXfrm>
    </dsp:sp>
    <dsp:sp modelId="{268695A0-53D5-4193-9277-005B1E04EDEC}">
      <dsp:nvSpPr>
        <dsp:cNvPr id="0" name=""/>
        <dsp:cNvSpPr/>
      </dsp:nvSpPr>
      <dsp:spPr>
        <a:xfrm rot="5400000">
          <a:off x="5019825" y="846505"/>
          <a:ext cx="1453439" cy="5444412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/>
            <a:t>Colaboración</a:t>
          </a:r>
          <a:endParaRPr lang="es-EC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/>
            <a:t>Liderazgo</a:t>
          </a:r>
          <a:endParaRPr lang="es-EC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/>
            <a:t>Excelencia</a:t>
          </a:r>
          <a:endParaRPr lang="es-EC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/>
            <a:t>Agilidad</a:t>
          </a:r>
          <a:endParaRPr lang="es-EC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/>
            <a:t>Responsabilidad</a:t>
          </a:r>
          <a:endParaRPr lang="es-EC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/>
            <a:t>Respeto</a:t>
          </a:r>
          <a:endParaRPr lang="es-EC" sz="1400" b="0" kern="1200" dirty="0"/>
        </a:p>
      </dsp:txBody>
      <dsp:txXfrm rot="-5400000">
        <a:off x="3024339" y="2912943"/>
        <a:ext cx="5373461" cy="1311537"/>
      </dsp:txXfrm>
    </dsp:sp>
    <dsp:sp modelId="{8598C8B4-45EF-4F6A-BDAD-A39DACBB8C6E}">
      <dsp:nvSpPr>
        <dsp:cNvPr id="0" name=""/>
        <dsp:cNvSpPr/>
      </dsp:nvSpPr>
      <dsp:spPr>
        <a:xfrm>
          <a:off x="0" y="3009173"/>
          <a:ext cx="2986195" cy="1119078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Valores </a:t>
          </a:r>
          <a:endParaRPr lang="es-EC" sz="2000" b="1" kern="1200" dirty="0"/>
        </a:p>
      </dsp:txBody>
      <dsp:txXfrm>
        <a:off x="54629" y="3063802"/>
        <a:ext cx="2876937" cy="1009820"/>
      </dsp:txXfrm>
    </dsp:sp>
    <dsp:sp modelId="{A684A5E4-F9AA-4B49-BBC8-40DAF366A9EF}">
      <dsp:nvSpPr>
        <dsp:cNvPr id="0" name=""/>
        <dsp:cNvSpPr/>
      </dsp:nvSpPr>
      <dsp:spPr>
        <a:xfrm rot="5400000">
          <a:off x="5009547" y="2380073"/>
          <a:ext cx="1462846" cy="5439095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/>
            <a:t>Convertirse en la primera opción de servicios profesionales para los mercados target</a:t>
          </a:r>
          <a:endParaRPr lang="es-EC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/>
            <a:t>Duplicar la facturación en los siguientes 5 años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/>
            <a:t>Incrementar la rentabilidad a través de la mejora en la productividad de la empresa</a:t>
          </a:r>
        </a:p>
      </dsp:txBody>
      <dsp:txXfrm rot="-5400000">
        <a:off x="3021423" y="4439607"/>
        <a:ext cx="5367685" cy="1320026"/>
      </dsp:txXfrm>
    </dsp:sp>
    <dsp:sp modelId="{1F95EFB7-3CCA-4A50-9C04-2F09C486B7CB}">
      <dsp:nvSpPr>
        <dsp:cNvPr id="0" name=""/>
        <dsp:cNvSpPr/>
      </dsp:nvSpPr>
      <dsp:spPr>
        <a:xfrm>
          <a:off x="0" y="4540081"/>
          <a:ext cx="2983279" cy="1119078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Objetivos</a:t>
          </a:r>
          <a:endParaRPr lang="es-EC" sz="2000" b="1" kern="1200" dirty="0"/>
        </a:p>
      </dsp:txBody>
      <dsp:txXfrm>
        <a:off x="54629" y="4594710"/>
        <a:ext cx="2874021" cy="10098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343A3-D5FC-45FA-A739-999D70263594}">
      <dsp:nvSpPr>
        <dsp:cNvPr id="0" name=""/>
        <dsp:cNvSpPr/>
      </dsp:nvSpPr>
      <dsp:spPr>
        <a:xfrm rot="5400000">
          <a:off x="4991844" y="-1962852"/>
          <a:ext cx="984568" cy="5161533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Auditoría Externa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err="1" smtClean="0"/>
            <a:t>Due</a:t>
          </a:r>
          <a:r>
            <a:rPr lang="es-EC" sz="1600" kern="1200" dirty="0" smtClean="0"/>
            <a:t> </a:t>
          </a:r>
          <a:r>
            <a:rPr lang="es-EC" sz="1600" kern="1200" dirty="0" err="1" smtClean="0"/>
            <a:t>Dilligence</a:t>
          </a:r>
          <a:endParaRPr lang="es-EC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Control Interno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Procedimientos Convenidos</a:t>
          </a:r>
        </a:p>
      </dsp:txBody>
      <dsp:txXfrm rot="-5400000">
        <a:off x="2903362" y="173693"/>
        <a:ext cx="5113470" cy="888442"/>
      </dsp:txXfrm>
    </dsp:sp>
    <dsp:sp modelId="{94CB13D2-A855-4BFE-BAD7-66477E91AF9C}">
      <dsp:nvSpPr>
        <dsp:cNvPr id="0" name=""/>
        <dsp:cNvSpPr/>
      </dsp:nvSpPr>
      <dsp:spPr>
        <a:xfrm>
          <a:off x="0" y="2558"/>
          <a:ext cx="2903362" cy="1230710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Auditoría</a:t>
          </a:r>
          <a:endParaRPr lang="es-EC" sz="2000" b="1" kern="1200" dirty="0"/>
        </a:p>
      </dsp:txBody>
      <dsp:txXfrm>
        <a:off x="60078" y="62636"/>
        <a:ext cx="2783206" cy="1110554"/>
      </dsp:txXfrm>
    </dsp:sp>
    <dsp:sp modelId="{BA208587-E60B-48E6-842E-7856A614905D}">
      <dsp:nvSpPr>
        <dsp:cNvPr id="0" name=""/>
        <dsp:cNvSpPr/>
      </dsp:nvSpPr>
      <dsp:spPr>
        <a:xfrm rot="5400000">
          <a:off x="4991844" y="-670605"/>
          <a:ext cx="984568" cy="5161533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dirty="0" smtClean="0"/>
            <a:t>Contabilidad</a:t>
          </a:r>
          <a:endParaRPr lang="es-EC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dirty="0" smtClean="0"/>
            <a:t>Supervisión Contable</a:t>
          </a:r>
          <a:endParaRPr lang="es-EC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dirty="0" smtClean="0"/>
            <a:t>Nómina y RRHH</a:t>
          </a:r>
          <a:endParaRPr lang="es-EC" sz="1600" b="0" kern="1200" dirty="0"/>
        </a:p>
      </dsp:txBody>
      <dsp:txXfrm rot="-5400000">
        <a:off x="2903362" y="1465940"/>
        <a:ext cx="5113470" cy="888442"/>
      </dsp:txXfrm>
    </dsp:sp>
    <dsp:sp modelId="{95685D0B-87F7-470C-96AB-B6EB5A551AC4}">
      <dsp:nvSpPr>
        <dsp:cNvPr id="0" name=""/>
        <dsp:cNvSpPr/>
      </dsp:nvSpPr>
      <dsp:spPr>
        <a:xfrm>
          <a:off x="0" y="1294805"/>
          <a:ext cx="2903362" cy="1230710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Contabilidad</a:t>
          </a:r>
          <a:endParaRPr lang="es-EC" sz="2000" b="1" kern="1200" dirty="0"/>
        </a:p>
      </dsp:txBody>
      <dsp:txXfrm>
        <a:off x="60078" y="1354883"/>
        <a:ext cx="2783206" cy="1110554"/>
      </dsp:txXfrm>
    </dsp:sp>
    <dsp:sp modelId="{268695A0-53D5-4193-9277-005B1E04EDEC}">
      <dsp:nvSpPr>
        <dsp:cNvPr id="0" name=""/>
        <dsp:cNvSpPr/>
      </dsp:nvSpPr>
      <dsp:spPr>
        <a:xfrm rot="5400000">
          <a:off x="4991844" y="621640"/>
          <a:ext cx="984568" cy="5161533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dirty="0" smtClean="0"/>
            <a:t>Software</a:t>
          </a:r>
          <a:endParaRPr lang="es-EC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dirty="0" err="1" smtClean="0"/>
            <a:t>Peopleware</a:t>
          </a:r>
          <a:endParaRPr lang="es-EC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dirty="0" smtClean="0"/>
            <a:t>Hardware</a:t>
          </a:r>
          <a:endParaRPr lang="es-EC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dirty="0" err="1" smtClean="0"/>
            <a:t>Infoware</a:t>
          </a:r>
          <a:endParaRPr lang="es-EC" sz="1600" b="0" kern="1200" dirty="0"/>
        </a:p>
      </dsp:txBody>
      <dsp:txXfrm rot="-5400000">
        <a:off x="2903362" y="2758186"/>
        <a:ext cx="5113470" cy="888442"/>
      </dsp:txXfrm>
    </dsp:sp>
    <dsp:sp modelId="{8598C8B4-45EF-4F6A-BDAD-A39DACBB8C6E}">
      <dsp:nvSpPr>
        <dsp:cNvPr id="0" name=""/>
        <dsp:cNvSpPr/>
      </dsp:nvSpPr>
      <dsp:spPr>
        <a:xfrm>
          <a:off x="0" y="2587051"/>
          <a:ext cx="2903362" cy="1230710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Sistemas</a:t>
          </a:r>
          <a:endParaRPr lang="es-EC" sz="2000" b="1" kern="1200" dirty="0"/>
        </a:p>
      </dsp:txBody>
      <dsp:txXfrm>
        <a:off x="60078" y="2647129"/>
        <a:ext cx="2783206" cy="1110554"/>
      </dsp:txXfrm>
    </dsp:sp>
    <dsp:sp modelId="{A684A5E4-F9AA-4B49-BBC8-40DAF366A9EF}">
      <dsp:nvSpPr>
        <dsp:cNvPr id="0" name=""/>
        <dsp:cNvSpPr/>
      </dsp:nvSpPr>
      <dsp:spPr>
        <a:xfrm rot="5400000">
          <a:off x="4991844" y="1913887"/>
          <a:ext cx="984568" cy="5161533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dirty="0" smtClean="0"/>
            <a:t>NIIF</a:t>
          </a:r>
          <a:endParaRPr lang="es-EC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dirty="0" smtClean="0"/>
            <a:t>Procesos</a:t>
          </a:r>
          <a:endParaRPr lang="es-EC" sz="1600" b="0" kern="1200" dirty="0"/>
        </a:p>
      </dsp:txBody>
      <dsp:txXfrm rot="-5400000">
        <a:off x="2903362" y="4050433"/>
        <a:ext cx="5113470" cy="888442"/>
      </dsp:txXfrm>
    </dsp:sp>
    <dsp:sp modelId="{1F95EFB7-3CCA-4A50-9C04-2F09C486B7CB}">
      <dsp:nvSpPr>
        <dsp:cNvPr id="0" name=""/>
        <dsp:cNvSpPr/>
      </dsp:nvSpPr>
      <dsp:spPr>
        <a:xfrm>
          <a:off x="0" y="3879298"/>
          <a:ext cx="2903362" cy="1230710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Consultoría</a:t>
          </a:r>
          <a:endParaRPr lang="es-EC" sz="2000" b="1" kern="1200" dirty="0"/>
        </a:p>
      </dsp:txBody>
      <dsp:txXfrm>
        <a:off x="60078" y="3939376"/>
        <a:ext cx="2783206" cy="11105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AC39A-D7DF-480D-9E40-40142A31E980}">
      <dsp:nvSpPr>
        <dsp:cNvPr id="0" name=""/>
        <dsp:cNvSpPr/>
      </dsp:nvSpPr>
      <dsp:spPr>
        <a:xfrm>
          <a:off x="2185735" y="0"/>
          <a:ext cx="2322178" cy="232253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FE114-7C28-4B6A-9C92-3D9807A402E4}">
      <dsp:nvSpPr>
        <dsp:cNvPr id="0" name=""/>
        <dsp:cNvSpPr/>
      </dsp:nvSpPr>
      <dsp:spPr>
        <a:xfrm>
          <a:off x="2699013" y="838504"/>
          <a:ext cx="1290389" cy="645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Estudio Exploratorio</a:t>
          </a:r>
          <a:endParaRPr lang="es-EC" sz="2000" kern="1200" dirty="0"/>
        </a:p>
      </dsp:txBody>
      <dsp:txXfrm>
        <a:off x="2699013" y="838504"/>
        <a:ext cx="1290389" cy="645040"/>
      </dsp:txXfrm>
    </dsp:sp>
    <dsp:sp modelId="{18A1BF33-0E6A-4BCA-8CBE-E346D8FFD030}">
      <dsp:nvSpPr>
        <dsp:cNvPr id="0" name=""/>
        <dsp:cNvSpPr/>
      </dsp:nvSpPr>
      <dsp:spPr>
        <a:xfrm>
          <a:off x="1540758" y="1334466"/>
          <a:ext cx="2322178" cy="232253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C6BE8-7D5C-4D70-9270-902DF293C34E}">
      <dsp:nvSpPr>
        <dsp:cNvPr id="0" name=""/>
        <dsp:cNvSpPr/>
      </dsp:nvSpPr>
      <dsp:spPr>
        <a:xfrm>
          <a:off x="2056652" y="2180690"/>
          <a:ext cx="1290389" cy="645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Estudio Descriptivo</a:t>
          </a:r>
          <a:endParaRPr lang="es-EC" sz="2000" kern="1200" dirty="0"/>
        </a:p>
      </dsp:txBody>
      <dsp:txXfrm>
        <a:off x="2056652" y="2180690"/>
        <a:ext cx="1290389" cy="645040"/>
      </dsp:txXfrm>
    </dsp:sp>
    <dsp:sp modelId="{AB9C40D4-1B5E-461E-9A2B-00853FB5C42F}">
      <dsp:nvSpPr>
        <dsp:cNvPr id="0" name=""/>
        <dsp:cNvSpPr/>
      </dsp:nvSpPr>
      <dsp:spPr>
        <a:xfrm>
          <a:off x="2351013" y="2828625"/>
          <a:ext cx="1995110" cy="199591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F67282-0446-410F-923D-9CAD47A35530}">
      <dsp:nvSpPr>
        <dsp:cNvPr id="0" name=""/>
        <dsp:cNvSpPr/>
      </dsp:nvSpPr>
      <dsp:spPr>
        <a:xfrm>
          <a:off x="2702065" y="3524806"/>
          <a:ext cx="1290389" cy="645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Estudio Explicativo</a:t>
          </a:r>
          <a:endParaRPr lang="es-EC" sz="2000" kern="1200" dirty="0"/>
        </a:p>
      </dsp:txBody>
      <dsp:txXfrm>
        <a:off x="2702065" y="3524806"/>
        <a:ext cx="1290389" cy="6450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3487F-869B-44E3-8329-09DBFFAF627D}">
      <dsp:nvSpPr>
        <dsp:cNvPr id="0" name=""/>
        <dsp:cNvSpPr/>
      </dsp:nvSpPr>
      <dsp:spPr>
        <a:xfrm>
          <a:off x="2263714" y="2370"/>
          <a:ext cx="1568571" cy="8677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Proveedores</a:t>
          </a:r>
          <a:endParaRPr lang="es-EC" sz="1800" b="1" kern="1200" dirty="0"/>
        </a:p>
      </dsp:txBody>
      <dsp:txXfrm>
        <a:off x="2306074" y="44730"/>
        <a:ext cx="1483851" cy="783022"/>
      </dsp:txXfrm>
    </dsp:sp>
    <dsp:sp modelId="{C8511DC9-FCA7-4B9C-81DD-F51250BC95C2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524624" y="191629"/>
              </a:moveTo>
              <a:arcTo wR="1732594" hR="1732594" stAng="17832144" swAng="170960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D03A8-DA7D-4E24-B50A-487E96602644}">
      <dsp:nvSpPr>
        <dsp:cNvPr id="0" name=""/>
        <dsp:cNvSpPr/>
      </dsp:nvSpPr>
      <dsp:spPr>
        <a:xfrm>
          <a:off x="3911509" y="1199563"/>
          <a:ext cx="1568571" cy="8677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Competencia</a:t>
          </a:r>
          <a:endParaRPr lang="es-EC" sz="1800" b="1" kern="1200" dirty="0"/>
        </a:p>
      </dsp:txBody>
      <dsp:txXfrm>
        <a:off x="3953869" y="1241923"/>
        <a:ext cx="1483851" cy="783022"/>
      </dsp:txXfrm>
    </dsp:sp>
    <dsp:sp modelId="{8A239A3B-A3DC-4B81-B1E5-74430E0838D8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462825" y="1642133"/>
              </a:moveTo>
              <a:arcTo wR="1732594" hR="1732594" stAng="21420430" swAng="219511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14207-BBBF-48F1-9799-CCCD6C4CFD4D}">
      <dsp:nvSpPr>
        <dsp:cNvPr id="0" name=""/>
        <dsp:cNvSpPr/>
      </dsp:nvSpPr>
      <dsp:spPr>
        <a:xfrm>
          <a:off x="3282107" y="3136663"/>
          <a:ext cx="1568571" cy="8677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Nuevos </a:t>
          </a:r>
        </a:p>
      </dsp:txBody>
      <dsp:txXfrm>
        <a:off x="3324467" y="3179023"/>
        <a:ext cx="1483851" cy="783022"/>
      </dsp:txXfrm>
    </dsp:sp>
    <dsp:sp modelId="{AA68020F-DEB0-43DD-AB03-BF54C42B23AC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1962062" y="3449926"/>
              </a:moveTo>
              <a:arcTo wR="1732594" hR="1732594" stAng="4943357" swAng="913286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9BBC26-DCCF-4827-BAF6-A2C2010B9231}">
      <dsp:nvSpPr>
        <dsp:cNvPr id="0" name=""/>
        <dsp:cNvSpPr/>
      </dsp:nvSpPr>
      <dsp:spPr>
        <a:xfrm>
          <a:off x="1245320" y="3136663"/>
          <a:ext cx="1568571" cy="8677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Sustitutos</a:t>
          </a:r>
          <a:endParaRPr lang="es-EC" sz="1800" b="1" kern="1200" dirty="0"/>
        </a:p>
      </dsp:txBody>
      <dsp:txXfrm>
        <a:off x="1287680" y="3179023"/>
        <a:ext cx="1483851" cy="783022"/>
      </dsp:txXfrm>
    </dsp:sp>
    <dsp:sp modelId="{3536FBA1-F23C-459C-9143-A5AEF3B81849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89352" y="2691206"/>
              </a:moveTo>
              <a:arcTo wR="1732594" hR="1732594" stAng="8784456" swAng="219511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6B835-1901-4F36-868F-34A3C35160CD}">
      <dsp:nvSpPr>
        <dsp:cNvPr id="0" name=""/>
        <dsp:cNvSpPr/>
      </dsp:nvSpPr>
      <dsp:spPr>
        <a:xfrm>
          <a:off x="615919" y="1199563"/>
          <a:ext cx="1568571" cy="8677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Clientes</a:t>
          </a:r>
          <a:endParaRPr lang="es-EC" sz="1800" b="1" kern="1200" dirty="0"/>
        </a:p>
      </dsp:txBody>
      <dsp:txXfrm>
        <a:off x="658279" y="1241923"/>
        <a:ext cx="1483851" cy="783022"/>
      </dsp:txXfrm>
    </dsp:sp>
    <dsp:sp modelId="{1D4A57DE-3FE1-47FF-8F0A-9025DEA1D486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01373" y="756126"/>
              </a:moveTo>
              <a:arcTo wR="1732594" hR="1732594" stAng="12858255" swAng="170960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216AA-5B45-4F6F-A8A6-22D8020D5C46}">
      <dsp:nvSpPr>
        <dsp:cNvPr id="0" name=""/>
        <dsp:cNvSpPr/>
      </dsp:nvSpPr>
      <dsp:spPr>
        <a:xfrm>
          <a:off x="81318" y="1212140"/>
          <a:ext cx="1402397" cy="7011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/>
            <a:t>Crecimiento Estratégico</a:t>
          </a:r>
          <a:endParaRPr lang="es-EC" sz="1500" b="1" kern="1200" dirty="0"/>
        </a:p>
      </dsp:txBody>
      <dsp:txXfrm>
        <a:off x="101855" y="1232677"/>
        <a:ext cx="1361323" cy="660124"/>
      </dsp:txXfrm>
    </dsp:sp>
    <dsp:sp modelId="{0008AF94-8750-40DD-BAEA-20CA179A6089}">
      <dsp:nvSpPr>
        <dsp:cNvPr id="0" name=""/>
        <dsp:cNvSpPr/>
      </dsp:nvSpPr>
      <dsp:spPr>
        <a:xfrm rot="17692822">
          <a:off x="1097538" y="946573"/>
          <a:ext cx="133331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333315" y="11381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dash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730863" y="924622"/>
        <a:ext cx="66665" cy="66665"/>
      </dsp:txXfrm>
    </dsp:sp>
    <dsp:sp modelId="{3EF34313-969F-4514-A17D-0C6BD93C4934}">
      <dsp:nvSpPr>
        <dsp:cNvPr id="0" name=""/>
        <dsp:cNvSpPr/>
      </dsp:nvSpPr>
      <dsp:spPr>
        <a:xfrm>
          <a:off x="2044675" y="2571"/>
          <a:ext cx="1402397" cy="701198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solidFill>
            <a:srgbClr val="7030A0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bg1"/>
              </a:solidFill>
            </a:rPr>
            <a:t>Desarrollo empresarial y de mercado</a:t>
          </a:r>
          <a:endParaRPr lang="es-EC" sz="1500" b="1" kern="1200" dirty="0">
            <a:solidFill>
              <a:schemeClr val="bg1"/>
            </a:solidFill>
          </a:endParaRPr>
        </a:p>
      </dsp:txBody>
      <dsp:txXfrm>
        <a:off x="2065212" y="23108"/>
        <a:ext cx="1361323" cy="660124"/>
      </dsp:txXfrm>
    </dsp:sp>
    <dsp:sp modelId="{392EA237-E8D8-44D7-BD9A-E13E3D5CE720}">
      <dsp:nvSpPr>
        <dsp:cNvPr id="0" name=""/>
        <dsp:cNvSpPr/>
      </dsp:nvSpPr>
      <dsp:spPr>
        <a:xfrm rot="19457599">
          <a:off x="1418784" y="1349763"/>
          <a:ext cx="69082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690823" y="11381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dash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746925" y="1343874"/>
        <a:ext cx="34541" cy="34541"/>
      </dsp:txXfrm>
    </dsp:sp>
    <dsp:sp modelId="{AF69D444-F910-41AB-92CA-9731EE9D1509}">
      <dsp:nvSpPr>
        <dsp:cNvPr id="0" name=""/>
        <dsp:cNvSpPr/>
      </dsp:nvSpPr>
      <dsp:spPr>
        <a:xfrm>
          <a:off x="2044675" y="808950"/>
          <a:ext cx="1402397" cy="701198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solidFill>
            <a:srgbClr val="7030A0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bg1"/>
              </a:solidFill>
            </a:rPr>
            <a:t>Marketing y comunicaciones</a:t>
          </a:r>
          <a:endParaRPr lang="es-EC" sz="1500" b="1" kern="1200" dirty="0">
            <a:solidFill>
              <a:schemeClr val="bg1"/>
            </a:solidFill>
          </a:endParaRPr>
        </a:p>
      </dsp:txBody>
      <dsp:txXfrm>
        <a:off x="2065212" y="829487"/>
        <a:ext cx="1361323" cy="660124"/>
      </dsp:txXfrm>
    </dsp:sp>
    <dsp:sp modelId="{40E2B632-8371-413C-BAB3-65BB66B6A061}">
      <dsp:nvSpPr>
        <dsp:cNvPr id="0" name=""/>
        <dsp:cNvSpPr/>
      </dsp:nvSpPr>
      <dsp:spPr>
        <a:xfrm rot="2142401">
          <a:off x="1418784" y="1752952"/>
          <a:ext cx="69082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690823" y="11381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dash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746925" y="1747063"/>
        <a:ext cx="34541" cy="34541"/>
      </dsp:txXfrm>
    </dsp:sp>
    <dsp:sp modelId="{F89000EB-5B19-4C61-8888-93BB273A262A}">
      <dsp:nvSpPr>
        <dsp:cNvPr id="0" name=""/>
        <dsp:cNvSpPr/>
      </dsp:nvSpPr>
      <dsp:spPr>
        <a:xfrm>
          <a:off x="2044675" y="1615329"/>
          <a:ext cx="1402397" cy="701198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solidFill>
            <a:srgbClr val="7030A0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bg1"/>
              </a:solidFill>
            </a:rPr>
            <a:t>Fusiones y adquisiciones</a:t>
          </a:r>
          <a:endParaRPr lang="es-EC" sz="1500" b="1" kern="1200" dirty="0">
            <a:solidFill>
              <a:schemeClr val="bg1"/>
            </a:solidFill>
          </a:endParaRPr>
        </a:p>
      </dsp:txBody>
      <dsp:txXfrm>
        <a:off x="2065212" y="1635866"/>
        <a:ext cx="1361323" cy="660124"/>
      </dsp:txXfrm>
    </dsp:sp>
    <dsp:sp modelId="{3D9D8D1A-4CF6-4BAB-B996-0B3651285F7F}">
      <dsp:nvSpPr>
        <dsp:cNvPr id="0" name=""/>
        <dsp:cNvSpPr/>
      </dsp:nvSpPr>
      <dsp:spPr>
        <a:xfrm rot="3907178">
          <a:off x="1097538" y="2156142"/>
          <a:ext cx="133331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333315" y="11381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dash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730863" y="2134190"/>
        <a:ext cx="66665" cy="66665"/>
      </dsp:txXfrm>
    </dsp:sp>
    <dsp:sp modelId="{FAD95DE6-957B-447D-8E68-F3A53B3A43EC}">
      <dsp:nvSpPr>
        <dsp:cNvPr id="0" name=""/>
        <dsp:cNvSpPr/>
      </dsp:nvSpPr>
      <dsp:spPr>
        <a:xfrm>
          <a:off x="2044675" y="2421708"/>
          <a:ext cx="1402397" cy="701198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solidFill>
            <a:srgbClr val="7030A0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bg1"/>
              </a:solidFill>
            </a:rPr>
            <a:t>Política Pública</a:t>
          </a:r>
          <a:endParaRPr lang="es-EC" sz="1500" b="1" kern="1200" dirty="0">
            <a:solidFill>
              <a:schemeClr val="bg1"/>
            </a:solidFill>
          </a:endParaRPr>
        </a:p>
      </dsp:txBody>
      <dsp:txXfrm>
        <a:off x="2065212" y="2442245"/>
        <a:ext cx="1361323" cy="660124"/>
      </dsp:txXfrm>
    </dsp:sp>
    <dsp:sp modelId="{5123F697-CFBB-411E-AF1E-8ADF832A5AE1}">
      <dsp:nvSpPr>
        <dsp:cNvPr id="0" name=""/>
        <dsp:cNvSpPr/>
      </dsp:nvSpPr>
      <dsp:spPr>
        <a:xfrm>
          <a:off x="81318" y="4034466"/>
          <a:ext cx="1402397" cy="7011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/>
            <a:t>Servicio Distintivo</a:t>
          </a:r>
          <a:endParaRPr lang="es-EC" sz="1500" b="1" kern="1200" dirty="0"/>
        </a:p>
      </dsp:txBody>
      <dsp:txXfrm>
        <a:off x="101855" y="4055003"/>
        <a:ext cx="1361323" cy="660124"/>
      </dsp:txXfrm>
    </dsp:sp>
    <dsp:sp modelId="{216B2E40-269A-4B38-95FF-2F494400D90C}">
      <dsp:nvSpPr>
        <dsp:cNvPr id="0" name=""/>
        <dsp:cNvSpPr/>
      </dsp:nvSpPr>
      <dsp:spPr>
        <a:xfrm rot="18289469">
          <a:off x="1273043" y="3970494"/>
          <a:ext cx="982304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982304" y="11381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dash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739638" y="3957318"/>
        <a:ext cx="49115" cy="49115"/>
      </dsp:txXfrm>
    </dsp:sp>
    <dsp:sp modelId="{4CCCE08D-1E91-49D4-B8B5-E9355173251E}">
      <dsp:nvSpPr>
        <dsp:cNvPr id="0" name=""/>
        <dsp:cNvSpPr/>
      </dsp:nvSpPr>
      <dsp:spPr>
        <a:xfrm>
          <a:off x="2044675" y="3228087"/>
          <a:ext cx="1402397" cy="701198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solidFill>
            <a:srgbClr val="7030A0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bg1"/>
              </a:solidFill>
            </a:rPr>
            <a:t>Auditoría</a:t>
          </a:r>
        </a:p>
      </dsp:txBody>
      <dsp:txXfrm>
        <a:off x="2065212" y="3248624"/>
        <a:ext cx="1361323" cy="660124"/>
      </dsp:txXfrm>
    </dsp:sp>
    <dsp:sp modelId="{4C87E1A7-AA0D-43AA-9440-A43A9D9AC54C}">
      <dsp:nvSpPr>
        <dsp:cNvPr id="0" name=""/>
        <dsp:cNvSpPr/>
      </dsp:nvSpPr>
      <dsp:spPr>
        <a:xfrm>
          <a:off x="1483716" y="4373683"/>
          <a:ext cx="560959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560959" y="11381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dash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750172" y="4371041"/>
        <a:ext cx="28047" cy="28047"/>
      </dsp:txXfrm>
    </dsp:sp>
    <dsp:sp modelId="{87CAE12C-814C-4D3E-902A-230EDA23CAE4}">
      <dsp:nvSpPr>
        <dsp:cNvPr id="0" name=""/>
        <dsp:cNvSpPr/>
      </dsp:nvSpPr>
      <dsp:spPr>
        <a:xfrm>
          <a:off x="2044675" y="4034466"/>
          <a:ext cx="1402397" cy="701198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solidFill>
            <a:srgbClr val="7030A0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bg1"/>
              </a:solidFill>
            </a:rPr>
            <a:t>Impuestos</a:t>
          </a:r>
        </a:p>
      </dsp:txBody>
      <dsp:txXfrm>
        <a:off x="2065212" y="4055003"/>
        <a:ext cx="1361323" cy="660124"/>
      </dsp:txXfrm>
    </dsp:sp>
    <dsp:sp modelId="{01C02BCA-E55C-4F85-B2CE-321498312455}">
      <dsp:nvSpPr>
        <dsp:cNvPr id="0" name=""/>
        <dsp:cNvSpPr/>
      </dsp:nvSpPr>
      <dsp:spPr>
        <a:xfrm rot="3310531">
          <a:off x="1273043" y="4776873"/>
          <a:ext cx="982304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982304" y="11381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dash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739638" y="4763697"/>
        <a:ext cx="49115" cy="49115"/>
      </dsp:txXfrm>
    </dsp:sp>
    <dsp:sp modelId="{2E5AB0DC-A281-4396-AEE7-63233D47195A}">
      <dsp:nvSpPr>
        <dsp:cNvPr id="0" name=""/>
        <dsp:cNvSpPr/>
      </dsp:nvSpPr>
      <dsp:spPr>
        <a:xfrm>
          <a:off x="2044675" y="4840845"/>
          <a:ext cx="1402397" cy="701198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solidFill>
            <a:srgbClr val="7030A0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bg1"/>
              </a:solidFill>
            </a:rPr>
            <a:t>Asesoría</a:t>
          </a:r>
        </a:p>
      </dsp:txBody>
      <dsp:txXfrm>
        <a:off x="2065212" y="4861382"/>
        <a:ext cx="1361323" cy="6601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216AA-5B45-4F6F-A8A6-22D8020D5C46}">
      <dsp:nvSpPr>
        <dsp:cNvPr id="0" name=""/>
        <dsp:cNvSpPr/>
      </dsp:nvSpPr>
      <dsp:spPr>
        <a:xfrm>
          <a:off x="0" y="0"/>
          <a:ext cx="1470081" cy="7350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Mejor Gente</a:t>
          </a:r>
          <a:endParaRPr lang="es-EC" sz="1600" b="1" kern="1200" dirty="0"/>
        </a:p>
      </dsp:txBody>
      <dsp:txXfrm>
        <a:off x="21529" y="21529"/>
        <a:ext cx="1427023" cy="691982"/>
      </dsp:txXfrm>
    </dsp:sp>
    <dsp:sp modelId="{A5F6B160-3902-41AB-A926-ED3AC7720489}">
      <dsp:nvSpPr>
        <dsp:cNvPr id="0" name=""/>
        <dsp:cNvSpPr/>
      </dsp:nvSpPr>
      <dsp:spPr>
        <a:xfrm>
          <a:off x="1847255" y="0"/>
          <a:ext cx="1470081" cy="7350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Firma, Liderazgo y Administración</a:t>
          </a:r>
          <a:endParaRPr lang="es-EC" sz="1600" b="1" kern="1200" dirty="0"/>
        </a:p>
      </dsp:txBody>
      <dsp:txXfrm>
        <a:off x="1868784" y="21529"/>
        <a:ext cx="1427023" cy="691982"/>
      </dsp:txXfrm>
    </dsp:sp>
    <dsp:sp modelId="{5123F697-CFBB-411E-AF1E-8ADF832A5AE1}">
      <dsp:nvSpPr>
        <dsp:cNvPr id="0" name=""/>
        <dsp:cNvSpPr/>
      </dsp:nvSpPr>
      <dsp:spPr>
        <a:xfrm>
          <a:off x="0" y="3312371"/>
          <a:ext cx="1470081" cy="7350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Operaciones Eficientes</a:t>
          </a:r>
          <a:endParaRPr lang="es-EC" sz="1600" b="1" kern="1200" dirty="0"/>
        </a:p>
      </dsp:txBody>
      <dsp:txXfrm>
        <a:off x="21529" y="3333900"/>
        <a:ext cx="1427023" cy="691982"/>
      </dsp:txXfrm>
    </dsp:sp>
    <dsp:sp modelId="{216B2E40-269A-4B38-95FF-2F494400D90C}">
      <dsp:nvSpPr>
        <dsp:cNvPr id="0" name=""/>
        <dsp:cNvSpPr/>
      </dsp:nvSpPr>
      <dsp:spPr>
        <a:xfrm rot="17362894">
          <a:off x="877928" y="2831918"/>
          <a:ext cx="1772535" cy="23862"/>
        </a:xfrm>
        <a:custGeom>
          <a:avLst/>
          <a:gdLst/>
          <a:ahLst/>
          <a:cxnLst/>
          <a:rect l="0" t="0" r="0" b="0"/>
          <a:pathLst>
            <a:path>
              <a:moveTo>
                <a:pt x="0" y="11931"/>
              </a:moveTo>
              <a:lnTo>
                <a:pt x="1772535" y="11931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dash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/>
        </a:p>
      </dsp:txBody>
      <dsp:txXfrm>
        <a:off x="1719882" y="2799536"/>
        <a:ext cx="88626" cy="88626"/>
      </dsp:txXfrm>
    </dsp:sp>
    <dsp:sp modelId="{4CCCE08D-1E91-49D4-B8B5-E9355173251E}">
      <dsp:nvSpPr>
        <dsp:cNvPr id="0" name=""/>
        <dsp:cNvSpPr/>
      </dsp:nvSpPr>
      <dsp:spPr>
        <a:xfrm>
          <a:off x="2058310" y="1640286"/>
          <a:ext cx="1470081" cy="735040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Administración del riesgo empresarial</a:t>
          </a:r>
        </a:p>
      </dsp:txBody>
      <dsp:txXfrm>
        <a:off x="2079839" y="1661815"/>
        <a:ext cx="1427023" cy="691982"/>
      </dsp:txXfrm>
    </dsp:sp>
    <dsp:sp modelId="{5B49F4F5-4C79-4DD5-B90D-D55F352074BC}">
      <dsp:nvSpPr>
        <dsp:cNvPr id="0" name=""/>
        <dsp:cNvSpPr/>
      </dsp:nvSpPr>
      <dsp:spPr>
        <a:xfrm rot="18254688">
          <a:off x="1241539" y="3235911"/>
          <a:ext cx="1045313" cy="23862"/>
        </a:xfrm>
        <a:custGeom>
          <a:avLst/>
          <a:gdLst/>
          <a:ahLst/>
          <a:cxnLst/>
          <a:rect l="0" t="0" r="0" b="0"/>
          <a:pathLst>
            <a:path>
              <a:moveTo>
                <a:pt x="0" y="11931"/>
              </a:moveTo>
              <a:lnTo>
                <a:pt x="1045313" y="11931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dash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738063" y="3221709"/>
        <a:ext cx="52265" cy="52265"/>
      </dsp:txXfrm>
    </dsp:sp>
    <dsp:sp modelId="{DA7A1598-4435-4876-98ED-FA7902AD6A10}">
      <dsp:nvSpPr>
        <dsp:cNvPr id="0" name=""/>
        <dsp:cNvSpPr/>
      </dsp:nvSpPr>
      <dsp:spPr>
        <a:xfrm>
          <a:off x="2058310" y="2448272"/>
          <a:ext cx="1470081" cy="735040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Tecnología de la información</a:t>
          </a:r>
        </a:p>
      </dsp:txBody>
      <dsp:txXfrm>
        <a:off x="2079839" y="2469801"/>
        <a:ext cx="1427023" cy="691982"/>
      </dsp:txXfrm>
    </dsp:sp>
    <dsp:sp modelId="{E3BE8B75-9AF3-4784-BE82-B154BECF9DC2}">
      <dsp:nvSpPr>
        <dsp:cNvPr id="0" name=""/>
        <dsp:cNvSpPr/>
      </dsp:nvSpPr>
      <dsp:spPr>
        <a:xfrm rot="21181230">
          <a:off x="1467885" y="3631954"/>
          <a:ext cx="592620" cy="23862"/>
        </a:xfrm>
        <a:custGeom>
          <a:avLst/>
          <a:gdLst/>
          <a:ahLst/>
          <a:cxnLst/>
          <a:rect l="0" t="0" r="0" b="0"/>
          <a:pathLst>
            <a:path>
              <a:moveTo>
                <a:pt x="0" y="11931"/>
              </a:moveTo>
              <a:lnTo>
                <a:pt x="592620" y="11931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dash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749380" y="3629070"/>
        <a:ext cx="29631" cy="29631"/>
      </dsp:txXfrm>
    </dsp:sp>
    <dsp:sp modelId="{C1A6008C-B2D9-46E9-917D-0A72617644F9}">
      <dsp:nvSpPr>
        <dsp:cNvPr id="0" name=""/>
        <dsp:cNvSpPr/>
      </dsp:nvSpPr>
      <dsp:spPr>
        <a:xfrm>
          <a:off x="2058310" y="3240359"/>
          <a:ext cx="1470081" cy="735040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Operaciones</a:t>
          </a:r>
        </a:p>
      </dsp:txBody>
      <dsp:txXfrm>
        <a:off x="2079839" y="3261888"/>
        <a:ext cx="1427023" cy="691982"/>
      </dsp:txXfrm>
    </dsp:sp>
    <dsp:sp modelId="{7B2E29B7-79E0-43FA-8D83-2820DDE80B90}">
      <dsp:nvSpPr>
        <dsp:cNvPr id="0" name=""/>
        <dsp:cNvSpPr/>
      </dsp:nvSpPr>
      <dsp:spPr>
        <a:xfrm rot="3045277">
          <a:off x="1299297" y="4027998"/>
          <a:ext cx="929796" cy="23862"/>
        </a:xfrm>
        <a:custGeom>
          <a:avLst/>
          <a:gdLst/>
          <a:ahLst/>
          <a:cxnLst/>
          <a:rect l="0" t="0" r="0" b="0"/>
          <a:pathLst>
            <a:path>
              <a:moveTo>
                <a:pt x="0" y="11931"/>
              </a:moveTo>
              <a:lnTo>
                <a:pt x="929796" y="11931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dash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740951" y="4016684"/>
        <a:ext cx="46489" cy="46489"/>
      </dsp:txXfrm>
    </dsp:sp>
    <dsp:sp modelId="{4EFAE1A4-088C-438F-B333-18C92847E2CB}">
      <dsp:nvSpPr>
        <dsp:cNvPr id="0" name=""/>
        <dsp:cNvSpPr/>
      </dsp:nvSpPr>
      <dsp:spPr>
        <a:xfrm>
          <a:off x="2058310" y="4032446"/>
          <a:ext cx="1470081" cy="735040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Legislación</a:t>
          </a:r>
        </a:p>
      </dsp:txBody>
      <dsp:txXfrm>
        <a:off x="2079839" y="4053975"/>
        <a:ext cx="1427023" cy="691982"/>
      </dsp:txXfrm>
    </dsp:sp>
    <dsp:sp modelId="{BF75AE36-49B1-4C10-B521-3ECEEEBBAE14}">
      <dsp:nvSpPr>
        <dsp:cNvPr id="0" name=""/>
        <dsp:cNvSpPr/>
      </dsp:nvSpPr>
      <dsp:spPr>
        <a:xfrm rot="4113052">
          <a:off x="959890" y="4416562"/>
          <a:ext cx="1608611" cy="23862"/>
        </a:xfrm>
        <a:custGeom>
          <a:avLst/>
          <a:gdLst/>
          <a:ahLst/>
          <a:cxnLst/>
          <a:rect l="0" t="0" r="0" b="0"/>
          <a:pathLst>
            <a:path>
              <a:moveTo>
                <a:pt x="0" y="11931"/>
              </a:moveTo>
              <a:lnTo>
                <a:pt x="1608611" y="11931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dash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723980" y="4388278"/>
        <a:ext cx="80430" cy="80430"/>
      </dsp:txXfrm>
    </dsp:sp>
    <dsp:sp modelId="{7276E6F0-F3AD-4E8A-914F-38C5A29F8C55}">
      <dsp:nvSpPr>
        <dsp:cNvPr id="0" name=""/>
        <dsp:cNvSpPr/>
      </dsp:nvSpPr>
      <dsp:spPr>
        <a:xfrm>
          <a:off x="2058310" y="4809575"/>
          <a:ext cx="1470081" cy="735040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Finanzas</a:t>
          </a:r>
        </a:p>
      </dsp:txBody>
      <dsp:txXfrm>
        <a:off x="2079839" y="4831104"/>
        <a:ext cx="1427023" cy="691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E6C3-A6EB-48D8-9FDA-5A2E66F88B38}" type="datetimeFigureOut">
              <a:rPr lang="es-EC" smtClean="0"/>
              <a:t>05/02/2015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7CD2-32DC-44F7-ADE1-E83E1FEB6EA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089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E6C3-A6EB-48D8-9FDA-5A2E66F88B38}" type="datetimeFigureOut">
              <a:rPr lang="es-EC" smtClean="0"/>
              <a:t>05/02/2015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7CD2-32DC-44F7-ADE1-E83E1FEB6EA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895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E6C3-A6EB-48D8-9FDA-5A2E66F88B38}" type="datetimeFigureOut">
              <a:rPr lang="es-EC" smtClean="0"/>
              <a:t>05/02/2015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7CD2-32DC-44F7-ADE1-E83E1FEB6EA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74992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E6C3-A6EB-48D8-9FDA-5A2E66F88B38}" type="datetimeFigureOut">
              <a:rPr lang="es-EC" smtClean="0"/>
              <a:t>05/02/2015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7CD2-32DC-44F7-ADE1-E83E1FEB6EA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04515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E6C3-A6EB-48D8-9FDA-5A2E66F88B38}" type="datetimeFigureOut">
              <a:rPr lang="es-EC" smtClean="0"/>
              <a:t>05/02/2015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7CD2-32DC-44F7-ADE1-E83E1FEB6EA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0060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E6C3-A6EB-48D8-9FDA-5A2E66F88B38}" type="datetimeFigureOut">
              <a:rPr lang="es-EC" smtClean="0"/>
              <a:t>05/02/2015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7CD2-32DC-44F7-ADE1-E83E1FEB6EA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5014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E6C3-A6EB-48D8-9FDA-5A2E66F88B38}" type="datetimeFigureOut">
              <a:rPr lang="es-EC" smtClean="0"/>
              <a:t>05/02/2015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7CD2-32DC-44F7-ADE1-E83E1FEB6EA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21849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E6C3-A6EB-48D8-9FDA-5A2E66F88B38}" type="datetimeFigureOut">
              <a:rPr lang="es-EC" smtClean="0"/>
              <a:t>05/02/2015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7CD2-32DC-44F7-ADE1-E83E1FEB6EA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14009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E6C3-A6EB-48D8-9FDA-5A2E66F88B38}" type="datetimeFigureOut">
              <a:rPr lang="es-EC" smtClean="0"/>
              <a:t>05/02/2015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7CD2-32DC-44F7-ADE1-E83E1FEB6EA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7101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E6C3-A6EB-48D8-9FDA-5A2E66F88B38}" type="datetimeFigureOut">
              <a:rPr lang="es-EC" smtClean="0"/>
              <a:t>05/02/2015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7CD2-32DC-44F7-ADE1-E83E1FEB6EA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8279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E6C3-A6EB-48D8-9FDA-5A2E66F88B38}" type="datetimeFigureOut">
              <a:rPr lang="es-EC" smtClean="0"/>
              <a:t>05/02/2015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7CD2-32DC-44F7-ADE1-E83E1FEB6EA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252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2E6C3-A6EB-48D8-9FDA-5A2E66F88B38}" type="datetimeFigureOut">
              <a:rPr lang="es-EC" smtClean="0"/>
              <a:t>05/02/2015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F7CD2-32DC-44F7-ADE1-E83E1FEB6EA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4527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slide" Target="slide4.xml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7.png"/><Relationship Id="rId21" Type="http://schemas.openxmlformats.org/officeDocument/2006/relationships/slide" Target="slide14.xml"/><Relationship Id="rId7" Type="http://schemas.openxmlformats.org/officeDocument/2006/relationships/image" Target="../media/image9.png"/><Relationship Id="rId12" Type="http://schemas.openxmlformats.org/officeDocument/2006/relationships/slide" Target="slide7.xml"/><Relationship Id="rId17" Type="http://schemas.openxmlformats.org/officeDocument/2006/relationships/slide" Target="slide9.xml"/><Relationship Id="rId2" Type="http://schemas.openxmlformats.org/officeDocument/2006/relationships/slide" Target="slide17.xml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9.xml"/><Relationship Id="rId11" Type="http://schemas.openxmlformats.org/officeDocument/2006/relationships/image" Target="../media/image11.png"/><Relationship Id="rId24" Type="http://schemas.openxmlformats.org/officeDocument/2006/relationships/image" Target="../media/image17.png"/><Relationship Id="rId5" Type="http://schemas.openxmlformats.org/officeDocument/2006/relationships/image" Target="../media/image8.png"/><Relationship Id="rId15" Type="http://schemas.openxmlformats.org/officeDocument/2006/relationships/slide" Target="slide21.xml"/><Relationship Id="rId23" Type="http://schemas.openxmlformats.org/officeDocument/2006/relationships/slide" Target="slide15.xml"/><Relationship Id="rId10" Type="http://schemas.openxmlformats.org/officeDocument/2006/relationships/slide" Target="slide6.xml"/><Relationship Id="rId19" Type="http://schemas.openxmlformats.org/officeDocument/2006/relationships/slide" Target="slide12.xml"/><Relationship Id="rId4" Type="http://schemas.openxmlformats.org/officeDocument/2006/relationships/slide" Target="slide18.xml"/><Relationship Id="rId9" Type="http://schemas.openxmlformats.org/officeDocument/2006/relationships/image" Target="../media/image10.png"/><Relationship Id="rId14" Type="http://schemas.openxmlformats.org/officeDocument/2006/relationships/image" Target="../media/image1.png"/><Relationship Id="rId2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" Target="slide4.xml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2319015"/>
            <a:ext cx="8424936" cy="1470025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solidFill>
                  <a:srgbClr val="7030A0"/>
                </a:solidFill>
              </a:rPr>
              <a:t>Diseño de un modelo de gestión para la adopción de la representación internacional de Grant Thornton</a:t>
            </a:r>
            <a:endParaRPr lang="es-EC" b="1" dirty="0">
              <a:solidFill>
                <a:srgbClr val="7030A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31640" y="4437112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s-EC" sz="2800" dirty="0" smtClean="0">
                <a:solidFill>
                  <a:schemeClr val="tx1"/>
                </a:solidFill>
              </a:rPr>
              <a:t>Ana María </a:t>
            </a:r>
            <a:r>
              <a:rPr lang="es-EC" sz="2800" dirty="0" err="1" smtClean="0">
                <a:solidFill>
                  <a:schemeClr val="tx1"/>
                </a:solidFill>
              </a:rPr>
              <a:t>Darquea</a:t>
            </a:r>
            <a:endParaRPr lang="es-EC" sz="2800" dirty="0" smtClean="0">
              <a:solidFill>
                <a:schemeClr val="tx1"/>
              </a:solidFill>
            </a:endParaRPr>
          </a:p>
          <a:p>
            <a:pPr algn="r"/>
            <a:r>
              <a:rPr lang="es-EC" sz="2800" dirty="0" smtClean="0">
                <a:solidFill>
                  <a:schemeClr val="tx1"/>
                </a:solidFill>
              </a:rPr>
              <a:t>Roberto Moreno</a:t>
            </a:r>
          </a:p>
          <a:p>
            <a:pPr algn="r"/>
            <a:r>
              <a:rPr lang="es-EC" sz="2000" dirty="0" smtClean="0">
                <a:solidFill>
                  <a:schemeClr val="tx1"/>
                </a:solidFill>
              </a:rPr>
              <a:t>MPDE XV</a:t>
            </a:r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882159" cy="23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804248" y="63813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dirty="0" smtClean="0">
                <a:solidFill>
                  <a:prstClr val="black"/>
                </a:solidFill>
              </a:rPr>
              <a:t>Febrero, 2015</a:t>
            </a:r>
            <a:endParaRPr lang="es-EC" dirty="0">
              <a:solidFill>
                <a:prstClr val="black"/>
              </a:solidFill>
            </a:endParaRPr>
          </a:p>
        </p:txBody>
      </p:sp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731"/>
            <a:ext cx="2167136" cy="526926"/>
          </a:xfrm>
          <a:prstGeom prst="rect">
            <a:avLst/>
          </a:prstGeom>
          <a:noFill/>
        </p:spPr>
      </p:pic>
      <p:pic>
        <p:nvPicPr>
          <p:cNvPr id="7" name="6 Imagen" descr="http://produprueba.tu3w.net/media/catalog/product/cache/1/small_image/120x/5e06319eda06f020e43594a9c230972d/a/m/american-junior-college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94680"/>
            <a:ext cx="1141095" cy="855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236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 anchor="t">
            <a:noAutofit/>
          </a:bodyPr>
          <a:lstStyle/>
          <a:p>
            <a:pPr algn="l"/>
            <a:r>
              <a:rPr lang="es-EC" sz="3600" b="1" dirty="0" smtClean="0">
                <a:solidFill>
                  <a:srgbClr val="7030A0"/>
                </a:solidFill>
                <a:hlinkClick r:id="rId2" action="ppaction://hlinksldjump"/>
              </a:rPr>
              <a:t>Análisis de </a:t>
            </a:r>
            <a:r>
              <a:rPr lang="es-EC" sz="3600" b="1" dirty="0" err="1" smtClean="0">
                <a:solidFill>
                  <a:srgbClr val="7030A0"/>
                </a:solidFill>
                <a:hlinkClick r:id="rId2" action="ppaction://hlinksldjump"/>
              </a:rPr>
              <a:t>Macroentorno</a:t>
            </a:r>
            <a:r>
              <a:rPr lang="es-EC" sz="3600" b="1" dirty="0" smtClean="0">
                <a:solidFill>
                  <a:srgbClr val="7030A0"/>
                </a:solidFill>
                <a:hlinkClick r:id="rId2" action="ppaction://hlinksldjump"/>
              </a:rPr>
              <a:t> – PEST</a:t>
            </a:r>
            <a:endParaRPr lang="es-EC" sz="3600" b="1" dirty="0">
              <a:solidFill>
                <a:srgbClr val="7030A0"/>
              </a:solidFill>
              <a:hlinkClick r:id="rId2" action="ppaction://hlinksldjump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88640"/>
            <a:ext cx="1882159" cy="23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5 Grupo"/>
          <p:cNvGrpSpPr/>
          <p:nvPr/>
        </p:nvGrpSpPr>
        <p:grpSpPr>
          <a:xfrm>
            <a:off x="251520" y="1052736"/>
            <a:ext cx="4175694" cy="2585810"/>
            <a:chOff x="35497" y="1009154"/>
            <a:chExt cx="4175694" cy="2851894"/>
          </a:xfrm>
        </p:grpSpPr>
        <p:grpSp>
          <p:nvGrpSpPr>
            <p:cNvPr id="7" name="30 Grupo"/>
            <p:cNvGrpSpPr>
              <a:grpSpLocks/>
            </p:cNvGrpSpPr>
            <p:nvPr/>
          </p:nvGrpSpPr>
          <p:grpSpPr bwMode="auto">
            <a:xfrm>
              <a:off x="107504" y="1009154"/>
              <a:ext cx="4103687" cy="2851894"/>
              <a:chOff x="467544" y="1268760"/>
              <a:chExt cx="4104456" cy="2520280"/>
            </a:xfrm>
          </p:grpSpPr>
          <p:grpSp>
            <p:nvGrpSpPr>
              <p:cNvPr id="10" name="Group 17"/>
              <p:cNvGrpSpPr>
                <a:grpSpLocks/>
              </p:cNvGrpSpPr>
              <p:nvPr/>
            </p:nvGrpSpPr>
            <p:grpSpPr bwMode="auto">
              <a:xfrm>
                <a:off x="467545" y="1268760"/>
                <a:ext cx="4104455" cy="2520280"/>
                <a:chOff x="3356" y="815"/>
                <a:chExt cx="2260" cy="3294"/>
              </a:xfrm>
            </p:grpSpPr>
            <p:sp>
              <p:nvSpPr>
                <p:cNvPr id="13" name="AutoShape 7"/>
                <p:cNvSpPr>
                  <a:spLocks noChangeArrowheads="1"/>
                </p:cNvSpPr>
                <p:nvPr/>
              </p:nvSpPr>
              <p:spPr bwMode="auto">
                <a:xfrm>
                  <a:off x="3356" y="815"/>
                  <a:ext cx="2260" cy="1109"/>
                </a:xfrm>
                <a:prstGeom prst="roundRect">
                  <a:avLst>
                    <a:gd name="adj" fmla="val 23097"/>
                  </a:avLst>
                </a:prstGeom>
                <a:solidFill>
                  <a:srgbClr val="7030A0"/>
                </a:solidFill>
                <a:ln w="19050" algn="ctr">
                  <a:solidFill>
                    <a:schemeClr val="accent4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tIns="0" bIns="0"/>
                <a:lstStyle/>
                <a:p>
                  <a:pPr algn="ctr">
                    <a:lnSpc>
                      <a:spcPct val="120000"/>
                    </a:lnSpc>
                    <a:spcBef>
                      <a:spcPct val="25000"/>
                    </a:spcBef>
                  </a:pPr>
                  <a:endParaRPr lang="pt-BR" sz="28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" name="AutoShape 8"/>
                <p:cNvSpPr>
                  <a:spLocks noChangeArrowheads="1"/>
                </p:cNvSpPr>
                <p:nvPr/>
              </p:nvSpPr>
              <p:spPr bwMode="auto">
                <a:xfrm>
                  <a:off x="3357" y="1367"/>
                  <a:ext cx="2259" cy="2742"/>
                </a:xfrm>
                <a:prstGeom prst="roundRect">
                  <a:avLst>
                    <a:gd name="adj" fmla="val 9097"/>
                  </a:avLst>
                </a:prstGeom>
                <a:solidFill>
                  <a:srgbClr val="FFFFFF"/>
                </a:solidFill>
                <a:ln w="19050" algn="ctr">
                  <a:solidFill>
                    <a:schemeClr val="accent4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</a:pPr>
                  <a:endParaRPr lang="pt-BR" sz="2400">
                    <a:solidFill>
                      <a:srgbClr val="66A5DB"/>
                    </a:solidFill>
                  </a:endParaRPr>
                </a:p>
              </p:txBody>
            </p:sp>
          </p:grpSp>
          <p:sp>
            <p:nvSpPr>
              <p:cNvPr id="11" name="29 CuadroTexto"/>
              <p:cNvSpPr txBox="1">
                <a:spLocks noChangeArrowheads="1"/>
              </p:cNvSpPr>
              <p:nvPr/>
            </p:nvSpPr>
            <p:spPr bwMode="auto">
              <a:xfrm>
                <a:off x="467544" y="1268760"/>
                <a:ext cx="4032448" cy="340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EC" b="1" dirty="0">
                    <a:solidFill>
                      <a:srgbClr val="FFFFFF"/>
                    </a:solidFill>
                  </a:rPr>
                  <a:t>Político</a:t>
                </a:r>
              </a:p>
            </p:txBody>
          </p:sp>
        </p:grpSp>
        <p:sp>
          <p:nvSpPr>
            <p:cNvPr id="8" name="Rectangle 69"/>
            <p:cNvSpPr>
              <a:spLocks noChangeAspect="1" noChangeArrowheads="1"/>
            </p:cNvSpPr>
            <p:nvPr/>
          </p:nvSpPr>
          <p:spPr bwMode="auto">
            <a:xfrm>
              <a:off x="35497" y="1440408"/>
              <a:ext cx="4103700" cy="2287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228600" bIns="137160"/>
            <a:lstStyle/>
            <a:p>
              <a:pPr marL="0" lvl="1">
                <a:buClr>
                  <a:srgbClr val="FF6600"/>
                </a:buClr>
                <a:buSzPct val="135000"/>
              </a:pPr>
              <a:endParaRPr lang="en-US" sz="1600" b="1" dirty="0">
                <a:solidFill>
                  <a:srgbClr val="000000"/>
                </a:solidFill>
              </a:endParaRPr>
            </a:p>
            <a:p>
              <a:pPr marL="177800" indent="-177800">
                <a:buClr>
                  <a:srgbClr val="FF6600"/>
                </a:buClr>
                <a:buSzPct val="135000"/>
                <a:buFont typeface="Wingdings" pitchFamily="2" charset="2"/>
                <a:buChar char="§"/>
              </a:pP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69"/>
            <p:cNvSpPr>
              <a:spLocks noChangeAspect="1" noChangeArrowheads="1"/>
            </p:cNvSpPr>
            <p:nvPr/>
          </p:nvSpPr>
          <p:spPr bwMode="auto">
            <a:xfrm>
              <a:off x="107505" y="1332135"/>
              <a:ext cx="4031692" cy="2287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228600" bIns="137160"/>
            <a:lstStyle/>
            <a:p>
              <a:pPr marL="177800" indent="-177800">
                <a:buClr>
                  <a:srgbClr val="8064A2">
                    <a:lumMod val="75000"/>
                  </a:srgbClr>
                </a:buClr>
                <a:buSzPct val="135000"/>
                <a:buFont typeface="Wingdings" pitchFamily="2" charset="2"/>
                <a:buChar char="§"/>
              </a:pPr>
              <a:r>
                <a:rPr lang="es-EC" sz="1600" dirty="0">
                  <a:solidFill>
                    <a:prstClr val="black"/>
                  </a:solidFill>
                </a:rPr>
                <a:t>(+) La estabilidad en cuanto a una dirección constante de Alianza País a partir de 2007 ha generado mayores oportunidades de negocio al existir mayor enfoque en el área de desarrollo del país y la rigurosidad en las políticas fiscales </a:t>
              </a:r>
              <a:endParaRPr lang="es-EC" sz="1400" dirty="0">
                <a:solidFill>
                  <a:srgbClr val="000000"/>
                </a:solidFill>
              </a:endParaRPr>
            </a:p>
            <a:p>
              <a:pPr marL="177800" indent="-177800">
                <a:buClr>
                  <a:srgbClr val="FF6600"/>
                </a:buClr>
                <a:buSzPct val="135000"/>
                <a:buFont typeface="Wingdings" pitchFamily="2" charset="2"/>
                <a:buChar char="§"/>
              </a:pPr>
              <a:endParaRPr lang="es-EC" sz="1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323527" y="3788629"/>
            <a:ext cx="4103687" cy="2949421"/>
            <a:chOff x="107504" y="3960639"/>
            <a:chExt cx="4103687" cy="2777412"/>
          </a:xfrm>
        </p:grpSpPr>
        <p:grpSp>
          <p:nvGrpSpPr>
            <p:cNvPr id="16" name="31 Grupo"/>
            <p:cNvGrpSpPr>
              <a:grpSpLocks/>
            </p:cNvGrpSpPr>
            <p:nvPr/>
          </p:nvGrpSpPr>
          <p:grpSpPr bwMode="auto">
            <a:xfrm>
              <a:off x="107504" y="3960639"/>
              <a:ext cx="4103687" cy="2777412"/>
              <a:chOff x="467544" y="1268760"/>
              <a:chExt cx="4104456" cy="2520281"/>
            </a:xfrm>
          </p:grpSpPr>
          <p:grpSp>
            <p:nvGrpSpPr>
              <p:cNvPr id="18" name="Group 17"/>
              <p:cNvGrpSpPr>
                <a:grpSpLocks/>
              </p:cNvGrpSpPr>
              <p:nvPr/>
            </p:nvGrpSpPr>
            <p:grpSpPr bwMode="auto">
              <a:xfrm>
                <a:off x="467545" y="1268760"/>
                <a:ext cx="4104455" cy="2520281"/>
                <a:chOff x="3356" y="815"/>
                <a:chExt cx="2260" cy="3294"/>
              </a:xfrm>
            </p:grpSpPr>
            <p:sp>
              <p:nvSpPr>
                <p:cNvPr id="20" name="AutoShape 7"/>
                <p:cNvSpPr>
                  <a:spLocks noChangeArrowheads="1"/>
                </p:cNvSpPr>
                <p:nvPr/>
              </p:nvSpPr>
              <p:spPr bwMode="auto">
                <a:xfrm>
                  <a:off x="3356" y="815"/>
                  <a:ext cx="2260" cy="1109"/>
                </a:xfrm>
                <a:prstGeom prst="roundRect">
                  <a:avLst>
                    <a:gd name="adj" fmla="val 23097"/>
                  </a:avLst>
                </a:prstGeom>
                <a:solidFill>
                  <a:srgbClr val="7030A0"/>
                </a:solidFill>
                <a:ln w="19050" algn="ctr">
                  <a:solidFill>
                    <a:schemeClr val="accent4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tIns="0" bIns="0"/>
                <a:lstStyle/>
                <a:p>
                  <a:pPr algn="ctr">
                    <a:lnSpc>
                      <a:spcPct val="120000"/>
                    </a:lnSpc>
                    <a:spcBef>
                      <a:spcPct val="25000"/>
                    </a:spcBef>
                  </a:pPr>
                  <a:endParaRPr lang="es-EC" sz="28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AutoShape 8"/>
                <p:cNvSpPr>
                  <a:spLocks noChangeArrowheads="1"/>
                </p:cNvSpPr>
                <p:nvPr/>
              </p:nvSpPr>
              <p:spPr bwMode="auto">
                <a:xfrm>
                  <a:off x="3357" y="1367"/>
                  <a:ext cx="2259" cy="2742"/>
                </a:xfrm>
                <a:prstGeom prst="roundRect">
                  <a:avLst>
                    <a:gd name="adj" fmla="val 9097"/>
                  </a:avLst>
                </a:prstGeom>
                <a:solidFill>
                  <a:srgbClr val="FFFFFF"/>
                </a:solidFill>
                <a:ln w="19050" algn="ctr">
                  <a:solidFill>
                    <a:schemeClr val="accent4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</a:pPr>
                  <a:endParaRPr lang="es-EC" sz="2000">
                    <a:solidFill>
                      <a:srgbClr val="66A5DB"/>
                    </a:solidFill>
                  </a:endParaRPr>
                </a:p>
              </p:txBody>
            </p:sp>
          </p:grpSp>
          <p:sp>
            <p:nvSpPr>
              <p:cNvPr id="19" name="33 CuadroTexto"/>
              <p:cNvSpPr txBox="1">
                <a:spLocks noChangeArrowheads="1"/>
              </p:cNvSpPr>
              <p:nvPr/>
            </p:nvSpPr>
            <p:spPr bwMode="auto">
              <a:xfrm>
                <a:off x="467544" y="1268760"/>
                <a:ext cx="4032448" cy="349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EC" b="1">
                    <a:solidFill>
                      <a:srgbClr val="FFFFFF"/>
                    </a:solidFill>
                  </a:rPr>
                  <a:t>Social</a:t>
                </a:r>
              </a:p>
            </p:txBody>
          </p:sp>
        </p:grpSp>
        <p:sp>
          <p:nvSpPr>
            <p:cNvPr id="17" name="Rectangle 69"/>
            <p:cNvSpPr>
              <a:spLocks noChangeAspect="1" noChangeArrowheads="1"/>
            </p:cNvSpPr>
            <p:nvPr/>
          </p:nvSpPr>
          <p:spPr bwMode="auto">
            <a:xfrm>
              <a:off x="107504" y="4293096"/>
              <a:ext cx="4031692" cy="2287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228600" bIns="137160"/>
            <a:lstStyle/>
            <a:p>
              <a:pPr marL="177800" lvl="1" indent="-177800">
                <a:buClr>
                  <a:srgbClr val="8064A2">
                    <a:lumMod val="75000"/>
                  </a:srgbClr>
                </a:buClr>
                <a:buSzPct val="135000"/>
                <a:buFont typeface="Wingdings" pitchFamily="2" charset="2"/>
                <a:buChar char="§"/>
              </a:pPr>
              <a:r>
                <a:rPr lang="es-EC" sz="1600" dirty="0" smtClean="0">
                  <a:solidFill>
                    <a:prstClr val="black"/>
                  </a:solidFill>
                </a:rPr>
                <a:t>(-): </a:t>
              </a:r>
              <a:r>
                <a:rPr lang="es-EC" sz="1600" dirty="0">
                  <a:solidFill>
                    <a:prstClr val="black"/>
                  </a:solidFill>
                </a:rPr>
                <a:t>El sector público genera competencia al privado al ofrecer mayores sueldos y beneficios</a:t>
              </a:r>
            </a:p>
            <a:p>
              <a:pPr marL="177800" lvl="1" indent="-177800">
                <a:buClr>
                  <a:srgbClr val="8064A2">
                    <a:lumMod val="75000"/>
                  </a:srgbClr>
                </a:buClr>
                <a:buSzPct val="135000"/>
                <a:buFont typeface="Wingdings" pitchFamily="2" charset="2"/>
                <a:buChar char="§"/>
              </a:pPr>
              <a:r>
                <a:rPr lang="es-EC" sz="1600" dirty="0">
                  <a:solidFill>
                    <a:prstClr val="black"/>
                  </a:solidFill>
                </a:rPr>
                <a:t>(-): Alto índice de inseguridad en el país afecta la inversión </a:t>
              </a:r>
            </a:p>
            <a:p>
              <a:pPr marL="177800" lvl="1" indent="-177800">
                <a:buClr>
                  <a:srgbClr val="8064A2">
                    <a:lumMod val="75000"/>
                  </a:srgbClr>
                </a:buClr>
                <a:buSzPct val="135000"/>
                <a:buFont typeface="Wingdings" pitchFamily="2" charset="2"/>
                <a:buChar char="§"/>
              </a:pPr>
              <a:r>
                <a:rPr lang="es-EC" sz="1600" dirty="0">
                  <a:solidFill>
                    <a:prstClr val="black"/>
                  </a:solidFill>
                </a:rPr>
                <a:t>(-): Gran cantidad de personas que se encuentran en el subempleo que no acceden en su gran mayoría a servicios de contabilidad y auditoría</a:t>
              </a:r>
            </a:p>
            <a:p>
              <a:pPr marL="177800" indent="-177800">
                <a:buClr>
                  <a:srgbClr val="FF6600"/>
                </a:buClr>
                <a:buSzPct val="135000"/>
                <a:buFont typeface="Wingdings" pitchFamily="2" charset="2"/>
                <a:buChar char="§"/>
              </a:pPr>
              <a:endParaRPr lang="es-EC" sz="1400" dirty="0">
                <a:solidFill>
                  <a:srgbClr val="000000"/>
                </a:solidFill>
              </a:endParaRPr>
            </a:p>
            <a:p>
              <a:pPr marL="177800" indent="-177800">
                <a:buClr>
                  <a:srgbClr val="FF6600"/>
                </a:buClr>
                <a:buSzPct val="135000"/>
                <a:buFont typeface="Wingdings" pitchFamily="2" charset="2"/>
                <a:buChar char="§"/>
              </a:pPr>
              <a:endParaRPr lang="es-EC" sz="300" dirty="0" smtClean="0">
                <a:solidFill>
                  <a:prstClr val="black"/>
                </a:solidFill>
              </a:endParaRPr>
            </a:p>
            <a:p>
              <a:pPr marL="177800" indent="-177800">
                <a:buClr>
                  <a:srgbClr val="FF6600"/>
                </a:buClr>
                <a:buSzPct val="135000"/>
                <a:buFont typeface="Wingdings" pitchFamily="2" charset="2"/>
                <a:buChar char="§"/>
              </a:pPr>
              <a:endParaRPr lang="es-EC" sz="1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4571999" y="3789040"/>
            <a:ext cx="4283075" cy="2952107"/>
            <a:chOff x="4355976" y="3961482"/>
            <a:chExt cx="4283075" cy="2779941"/>
          </a:xfrm>
        </p:grpSpPr>
        <p:sp>
          <p:nvSpPr>
            <p:cNvPr id="23" name="41 CuadroTexto"/>
            <p:cNvSpPr txBox="1">
              <a:spLocks noChangeArrowheads="1"/>
            </p:cNvSpPr>
            <p:nvPr/>
          </p:nvSpPr>
          <p:spPr bwMode="auto">
            <a:xfrm>
              <a:off x="4427091" y="4005263"/>
              <a:ext cx="40322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FFFFFF"/>
                  </a:solidFill>
                </a:rPr>
                <a:t>Ex rate stability</a:t>
              </a:r>
            </a:p>
          </p:txBody>
        </p:sp>
        <p:grpSp>
          <p:nvGrpSpPr>
            <p:cNvPr id="24" name="41 Grupo"/>
            <p:cNvGrpSpPr>
              <a:grpSpLocks/>
            </p:cNvGrpSpPr>
            <p:nvPr/>
          </p:nvGrpSpPr>
          <p:grpSpPr bwMode="auto">
            <a:xfrm>
              <a:off x="4355976" y="3961482"/>
              <a:ext cx="4207617" cy="2779941"/>
              <a:chOff x="467544" y="1268760"/>
              <a:chExt cx="4104456" cy="2523342"/>
            </a:xfrm>
          </p:grpSpPr>
          <p:grpSp>
            <p:nvGrpSpPr>
              <p:cNvPr id="27" name="Group 17"/>
              <p:cNvGrpSpPr>
                <a:grpSpLocks/>
              </p:cNvGrpSpPr>
              <p:nvPr/>
            </p:nvGrpSpPr>
            <p:grpSpPr bwMode="auto">
              <a:xfrm>
                <a:off x="467545" y="1268760"/>
                <a:ext cx="4104455" cy="2523342"/>
                <a:chOff x="3356" y="815"/>
                <a:chExt cx="2260" cy="3298"/>
              </a:xfrm>
            </p:grpSpPr>
            <p:sp>
              <p:nvSpPr>
                <p:cNvPr id="29" name="AutoShape 7"/>
                <p:cNvSpPr>
                  <a:spLocks noChangeArrowheads="1"/>
                </p:cNvSpPr>
                <p:nvPr/>
              </p:nvSpPr>
              <p:spPr bwMode="auto">
                <a:xfrm>
                  <a:off x="3356" y="815"/>
                  <a:ext cx="2260" cy="1109"/>
                </a:xfrm>
                <a:prstGeom prst="roundRect">
                  <a:avLst>
                    <a:gd name="adj" fmla="val 23097"/>
                  </a:avLst>
                </a:prstGeom>
                <a:solidFill>
                  <a:srgbClr val="7030A0"/>
                </a:solidFill>
                <a:ln w="19050" algn="ctr">
                  <a:solidFill>
                    <a:schemeClr val="accent4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tIns="0" bIns="0"/>
                <a:lstStyle/>
                <a:p>
                  <a:pPr algn="ctr">
                    <a:lnSpc>
                      <a:spcPct val="120000"/>
                    </a:lnSpc>
                    <a:spcBef>
                      <a:spcPct val="25000"/>
                    </a:spcBef>
                  </a:pPr>
                  <a:endParaRPr lang="pt-BR" sz="28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" name="AutoShape 8"/>
                <p:cNvSpPr>
                  <a:spLocks noChangeArrowheads="1"/>
                </p:cNvSpPr>
                <p:nvPr/>
              </p:nvSpPr>
              <p:spPr bwMode="auto">
                <a:xfrm>
                  <a:off x="3357" y="1371"/>
                  <a:ext cx="2259" cy="2742"/>
                </a:xfrm>
                <a:prstGeom prst="roundRect">
                  <a:avLst>
                    <a:gd name="adj" fmla="val 9097"/>
                  </a:avLst>
                </a:prstGeom>
                <a:solidFill>
                  <a:srgbClr val="FFFFFF"/>
                </a:solidFill>
                <a:ln w="19050" algn="ctr">
                  <a:solidFill>
                    <a:schemeClr val="accent4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</a:pPr>
                  <a:endParaRPr lang="pt-BR" sz="2400">
                    <a:solidFill>
                      <a:srgbClr val="66A5DB"/>
                    </a:solidFill>
                  </a:endParaRPr>
                </a:p>
              </p:txBody>
            </p:sp>
          </p:grpSp>
          <p:sp>
            <p:nvSpPr>
              <p:cNvPr id="28" name="43 CuadroTexto"/>
              <p:cNvSpPr txBox="1">
                <a:spLocks noChangeArrowheads="1"/>
              </p:cNvSpPr>
              <p:nvPr/>
            </p:nvSpPr>
            <p:spPr bwMode="auto">
              <a:xfrm>
                <a:off x="467544" y="1268760"/>
                <a:ext cx="4032448" cy="340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EC" b="1">
                    <a:solidFill>
                      <a:srgbClr val="FFFFFF"/>
                    </a:solidFill>
                  </a:rPr>
                  <a:t>Tecnológico</a:t>
                </a:r>
              </a:p>
            </p:txBody>
          </p:sp>
        </p:grpSp>
        <p:sp>
          <p:nvSpPr>
            <p:cNvPr id="25" name="Rectangle 69"/>
            <p:cNvSpPr>
              <a:spLocks noChangeAspect="1" noChangeArrowheads="1"/>
            </p:cNvSpPr>
            <p:nvPr/>
          </p:nvSpPr>
          <p:spPr bwMode="auto">
            <a:xfrm>
              <a:off x="4355976" y="4293096"/>
              <a:ext cx="4031692" cy="2287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228600" bIns="137160"/>
            <a:lstStyle/>
            <a:p>
              <a:pPr marL="177800" indent="-177800">
                <a:buClr>
                  <a:srgbClr val="FF6600"/>
                </a:buClr>
                <a:buSzPct val="135000"/>
                <a:buFont typeface="Wingdings" pitchFamily="2" charset="2"/>
                <a:buChar char="§"/>
              </a:pPr>
              <a:endParaRPr lang="es-EC" sz="400" dirty="0">
                <a:solidFill>
                  <a:srgbClr val="000000"/>
                </a:solidFill>
              </a:endParaRPr>
            </a:p>
            <a:p>
              <a:pPr marL="177800" lvl="1" indent="-177800">
                <a:buClr>
                  <a:srgbClr val="FF6600"/>
                </a:buClr>
                <a:buSzPct val="135000"/>
                <a:buFont typeface="Wingdings" pitchFamily="2" charset="2"/>
                <a:buChar char="§"/>
              </a:pPr>
              <a:endParaRPr lang="es-EC" sz="1600" dirty="0">
                <a:solidFill>
                  <a:srgbClr val="000000"/>
                </a:solidFill>
              </a:endParaRPr>
            </a:p>
            <a:p>
              <a:pPr marL="177800" indent="-177800">
                <a:buClr>
                  <a:srgbClr val="FF6600"/>
                </a:buClr>
                <a:buSzPct val="135000"/>
                <a:buFont typeface="Wingdings" pitchFamily="2" charset="2"/>
                <a:buChar char="§"/>
              </a:pPr>
              <a:endParaRPr lang="es-EC" sz="1600" dirty="0">
                <a:solidFill>
                  <a:srgbClr val="000000"/>
                </a:solidFill>
              </a:endParaRPr>
            </a:p>
            <a:p>
              <a:pPr marL="177800" indent="-177800">
                <a:buClr>
                  <a:srgbClr val="FF6600"/>
                </a:buClr>
                <a:buSzPct val="135000"/>
                <a:buFont typeface="Wingdings" pitchFamily="2" charset="2"/>
                <a:buChar char="§"/>
              </a:pPr>
              <a:endParaRPr lang="es-EC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69"/>
            <p:cNvSpPr>
              <a:spLocks noChangeAspect="1" noChangeArrowheads="1"/>
            </p:cNvSpPr>
            <p:nvPr/>
          </p:nvSpPr>
          <p:spPr bwMode="auto">
            <a:xfrm>
              <a:off x="4355976" y="4381773"/>
              <a:ext cx="4283075" cy="2287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228600" bIns="137160"/>
            <a:lstStyle/>
            <a:p>
              <a:pPr marL="177800" indent="-177800">
                <a:buClr>
                  <a:srgbClr val="8064A2">
                    <a:lumMod val="75000"/>
                  </a:srgbClr>
                </a:buClr>
                <a:buSzPct val="135000"/>
                <a:buFont typeface="Wingdings" pitchFamily="2" charset="2"/>
                <a:buChar char="§"/>
              </a:pPr>
              <a:r>
                <a:rPr lang="es-EC" sz="1600" dirty="0">
                  <a:solidFill>
                    <a:prstClr val="black"/>
                  </a:solidFill>
                </a:rPr>
                <a:t>(+): Mejora en la interacción con las instituciones estatales en cuanto a información y eficiencia</a:t>
              </a:r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4571999" y="1059214"/>
            <a:ext cx="4283075" cy="2585810"/>
            <a:chOff x="4355976" y="1009154"/>
            <a:chExt cx="4283075" cy="2851894"/>
          </a:xfrm>
        </p:grpSpPr>
        <p:grpSp>
          <p:nvGrpSpPr>
            <p:cNvPr id="33" name="41 Grupo"/>
            <p:cNvGrpSpPr>
              <a:grpSpLocks/>
            </p:cNvGrpSpPr>
            <p:nvPr/>
          </p:nvGrpSpPr>
          <p:grpSpPr bwMode="auto">
            <a:xfrm>
              <a:off x="4355976" y="1009154"/>
              <a:ext cx="4207617" cy="2851894"/>
              <a:chOff x="467544" y="1268760"/>
              <a:chExt cx="4104456" cy="2520281"/>
            </a:xfrm>
          </p:grpSpPr>
          <p:grpSp>
            <p:nvGrpSpPr>
              <p:cNvPr id="35" name="Group 17"/>
              <p:cNvGrpSpPr>
                <a:grpSpLocks/>
              </p:cNvGrpSpPr>
              <p:nvPr/>
            </p:nvGrpSpPr>
            <p:grpSpPr bwMode="auto">
              <a:xfrm>
                <a:off x="467545" y="1268760"/>
                <a:ext cx="4104455" cy="2520281"/>
                <a:chOff x="3356" y="815"/>
                <a:chExt cx="2260" cy="3294"/>
              </a:xfrm>
            </p:grpSpPr>
            <p:sp>
              <p:nvSpPr>
                <p:cNvPr id="37" name="AutoShape 7"/>
                <p:cNvSpPr>
                  <a:spLocks noChangeArrowheads="1"/>
                </p:cNvSpPr>
                <p:nvPr/>
              </p:nvSpPr>
              <p:spPr bwMode="auto">
                <a:xfrm>
                  <a:off x="3356" y="815"/>
                  <a:ext cx="2260" cy="1109"/>
                </a:xfrm>
                <a:prstGeom prst="roundRect">
                  <a:avLst>
                    <a:gd name="adj" fmla="val 23097"/>
                  </a:avLst>
                </a:prstGeom>
                <a:solidFill>
                  <a:srgbClr val="7030A0"/>
                </a:solidFill>
                <a:ln w="19050" algn="ctr">
                  <a:solidFill>
                    <a:schemeClr val="accent4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tIns="0" bIns="0"/>
                <a:lstStyle/>
                <a:p>
                  <a:pPr algn="ctr">
                    <a:lnSpc>
                      <a:spcPct val="120000"/>
                    </a:lnSpc>
                    <a:spcBef>
                      <a:spcPct val="25000"/>
                    </a:spcBef>
                  </a:pPr>
                  <a:endParaRPr lang="es-EC" sz="28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8" name="AutoShape 8"/>
                <p:cNvSpPr>
                  <a:spLocks noChangeArrowheads="1"/>
                </p:cNvSpPr>
                <p:nvPr/>
              </p:nvSpPr>
              <p:spPr bwMode="auto">
                <a:xfrm>
                  <a:off x="3357" y="1367"/>
                  <a:ext cx="2259" cy="2742"/>
                </a:xfrm>
                <a:prstGeom prst="roundRect">
                  <a:avLst>
                    <a:gd name="adj" fmla="val 9097"/>
                  </a:avLst>
                </a:prstGeom>
                <a:solidFill>
                  <a:srgbClr val="FFFFFF"/>
                </a:solidFill>
                <a:ln w="19050" algn="ctr">
                  <a:solidFill>
                    <a:schemeClr val="accent4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</a:pPr>
                  <a:endParaRPr lang="es-EC" sz="2400">
                    <a:solidFill>
                      <a:srgbClr val="66A5DB"/>
                    </a:solidFill>
                  </a:endParaRPr>
                </a:p>
              </p:txBody>
            </p:sp>
          </p:grpSp>
          <p:sp>
            <p:nvSpPr>
              <p:cNvPr id="36" name="43 CuadroTexto"/>
              <p:cNvSpPr txBox="1">
                <a:spLocks noChangeArrowheads="1"/>
              </p:cNvSpPr>
              <p:nvPr/>
            </p:nvSpPr>
            <p:spPr bwMode="auto">
              <a:xfrm>
                <a:off x="467544" y="1268760"/>
                <a:ext cx="4032448" cy="340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EC" b="1" dirty="0">
                    <a:solidFill>
                      <a:srgbClr val="FFFFFF"/>
                    </a:solidFill>
                  </a:rPr>
                  <a:t>Económico</a:t>
                </a:r>
              </a:p>
            </p:txBody>
          </p:sp>
        </p:grpSp>
        <p:sp>
          <p:nvSpPr>
            <p:cNvPr id="34" name="Rectangle 69"/>
            <p:cNvSpPr>
              <a:spLocks noChangeAspect="1" noChangeArrowheads="1"/>
            </p:cNvSpPr>
            <p:nvPr/>
          </p:nvSpPr>
          <p:spPr bwMode="auto">
            <a:xfrm>
              <a:off x="4355976" y="1285429"/>
              <a:ext cx="4283075" cy="2287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228600" bIns="137160"/>
            <a:lstStyle/>
            <a:p>
              <a:pPr marL="177800" indent="-177800">
                <a:buClr>
                  <a:srgbClr val="8064A2">
                    <a:lumMod val="75000"/>
                  </a:srgbClr>
                </a:buClr>
                <a:buSzPct val="135000"/>
                <a:buFont typeface="Wingdings" pitchFamily="2" charset="2"/>
                <a:buChar char="§"/>
              </a:pPr>
              <a:r>
                <a:rPr lang="es-EC" sz="1600" dirty="0">
                  <a:solidFill>
                    <a:prstClr val="black"/>
                  </a:solidFill>
                </a:rPr>
                <a:t>(+) El entorno económico espera desaceleración por caída precios petróleo</a:t>
              </a:r>
            </a:p>
            <a:p>
              <a:pPr marL="177800" indent="-177800">
                <a:buClr>
                  <a:srgbClr val="8064A2">
                    <a:lumMod val="75000"/>
                  </a:srgbClr>
                </a:buClr>
                <a:buSzPct val="135000"/>
                <a:buFont typeface="Wingdings" pitchFamily="2" charset="2"/>
                <a:buChar char="§"/>
              </a:pPr>
              <a:r>
                <a:rPr lang="es-EC" sz="1600" dirty="0">
                  <a:solidFill>
                    <a:prstClr val="black"/>
                  </a:solidFill>
                </a:rPr>
                <a:t>(-) La falta de inversión de empresas internacionales no originará incremento de clientes</a:t>
              </a:r>
            </a:p>
            <a:p>
              <a:pPr>
                <a:buClr>
                  <a:srgbClr val="FF6600"/>
                </a:buClr>
                <a:buSzPct val="135000"/>
              </a:pPr>
              <a:endParaRPr lang="es-EC" sz="1100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313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 anchor="t">
            <a:noAutofit/>
          </a:bodyPr>
          <a:lstStyle/>
          <a:p>
            <a:pPr algn="l"/>
            <a:r>
              <a:rPr lang="es-EC" sz="3600" b="1" dirty="0" smtClean="0">
                <a:solidFill>
                  <a:srgbClr val="7030A0"/>
                </a:solidFill>
                <a:hlinkClick r:id="rId2" action="ppaction://hlinksldjump"/>
              </a:rPr>
              <a:t>Análisis de </a:t>
            </a:r>
            <a:r>
              <a:rPr lang="es-EC" sz="3600" b="1" dirty="0" err="1" smtClean="0">
                <a:solidFill>
                  <a:srgbClr val="7030A0"/>
                </a:solidFill>
                <a:hlinkClick r:id="rId2" action="ppaction://hlinksldjump"/>
              </a:rPr>
              <a:t>Microentorno</a:t>
            </a:r>
            <a:endParaRPr lang="es-EC" sz="3600" b="1" dirty="0">
              <a:solidFill>
                <a:srgbClr val="7030A0"/>
              </a:solidFill>
              <a:hlinkClick r:id="rId2" action="ppaction://hlinksldjump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88640"/>
            <a:ext cx="1882159" cy="23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5 Grupo"/>
          <p:cNvGrpSpPr/>
          <p:nvPr/>
        </p:nvGrpSpPr>
        <p:grpSpPr>
          <a:xfrm>
            <a:off x="239645" y="1124743"/>
            <a:ext cx="4019807" cy="2099757"/>
            <a:chOff x="35497" y="1009154"/>
            <a:chExt cx="4175694" cy="2851894"/>
          </a:xfrm>
        </p:grpSpPr>
        <p:grpSp>
          <p:nvGrpSpPr>
            <p:cNvPr id="7" name="30 Grupo"/>
            <p:cNvGrpSpPr>
              <a:grpSpLocks/>
            </p:cNvGrpSpPr>
            <p:nvPr/>
          </p:nvGrpSpPr>
          <p:grpSpPr bwMode="auto">
            <a:xfrm>
              <a:off x="107504" y="1009154"/>
              <a:ext cx="4103687" cy="2851894"/>
              <a:chOff x="467544" y="1268760"/>
              <a:chExt cx="4104456" cy="2520280"/>
            </a:xfrm>
          </p:grpSpPr>
          <p:grpSp>
            <p:nvGrpSpPr>
              <p:cNvPr id="10" name="Group 17"/>
              <p:cNvGrpSpPr>
                <a:grpSpLocks/>
              </p:cNvGrpSpPr>
              <p:nvPr/>
            </p:nvGrpSpPr>
            <p:grpSpPr bwMode="auto">
              <a:xfrm>
                <a:off x="467545" y="1268760"/>
                <a:ext cx="4104455" cy="2520280"/>
                <a:chOff x="3356" y="815"/>
                <a:chExt cx="2260" cy="3294"/>
              </a:xfrm>
            </p:grpSpPr>
            <p:sp>
              <p:nvSpPr>
                <p:cNvPr id="13" name="AutoShape 7"/>
                <p:cNvSpPr>
                  <a:spLocks noChangeArrowheads="1"/>
                </p:cNvSpPr>
                <p:nvPr/>
              </p:nvSpPr>
              <p:spPr bwMode="auto">
                <a:xfrm>
                  <a:off x="3356" y="815"/>
                  <a:ext cx="2260" cy="1109"/>
                </a:xfrm>
                <a:prstGeom prst="roundRect">
                  <a:avLst>
                    <a:gd name="adj" fmla="val 23097"/>
                  </a:avLst>
                </a:prstGeom>
                <a:solidFill>
                  <a:srgbClr val="7030A0"/>
                </a:solidFill>
                <a:ln w="19050" algn="ctr">
                  <a:solidFill>
                    <a:schemeClr val="accent4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tIns="0" bIns="0"/>
                <a:lstStyle/>
                <a:p>
                  <a:pPr algn="ctr">
                    <a:lnSpc>
                      <a:spcPct val="120000"/>
                    </a:lnSpc>
                    <a:spcBef>
                      <a:spcPct val="25000"/>
                    </a:spcBef>
                  </a:pPr>
                  <a:endParaRPr lang="pt-BR" sz="28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" name="AutoShape 8"/>
                <p:cNvSpPr>
                  <a:spLocks noChangeArrowheads="1"/>
                </p:cNvSpPr>
                <p:nvPr/>
              </p:nvSpPr>
              <p:spPr bwMode="auto">
                <a:xfrm>
                  <a:off x="3357" y="1367"/>
                  <a:ext cx="2259" cy="2742"/>
                </a:xfrm>
                <a:prstGeom prst="roundRect">
                  <a:avLst>
                    <a:gd name="adj" fmla="val 9097"/>
                  </a:avLst>
                </a:prstGeom>
                <a:solidFill>
                  <a:srgbClr val="FFFFFF"/>
                </a:solidFill>
                <a:ln w="19050" algn="ctr">
                  <a:solidFill>
                    <a:schemeClr val="accent4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</a:pPr>
                  <a:endParaRPr lang="pt-BR" sz="2400">
                    <a:solidFill>
                      <a:srgbClr val="66A5DB"/>
                    </a:solidFill>
                  </a:endParaRPr>
                </a:p>
              </p:txBody>
            </p:sp>
          </p:grpSp>
          <p:sp>
            <p:nvSpPr>
              <p:cNvPr id="11" name="29 CuadroTexto"/>
              <p:cNvSpPr txBox="1">
                <a:spLocks noChangeArrowheads="1"/>
              </p:cNvSpPr>
              <p:nvPr/>
            </p:nvSpPr>
            <p:spPr bwMode="auto">
              <a:xfrm>
                <a:off x="467544" y="1268760"/>
                <a:ext cx="4032447" cy="6149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EC" b="1" dirty="0" smtClean="0">
                    <a:solidFill>
                      <a:srgbClr val="FFFFFF"/>
                    </a:solidFill>
                  </a:rPr>
                  <a:t>Proveedores</a:t>
                </a:r>
                <a:endParaRPr lang="es-EC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" name="Rectangle 69"/>
            <p:cNvSpPr>
              <a:spLocks noChangeAspect="1" noChangeArrowheads="1"/>
            </p:cNvSpPr>
            <p:nvPr/>
          </p:nvSpPr>
          <p:spPr bwMode="auto">
            <a:xfrm>
              <a:off x="35497" y="1440408"/>
              <a:ext cx="4103700" cy="2287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228600" bIns="137160"/>
            <a:lstStyle/>
            <a:p>
              <a:pPr marL="0" lvl="1">
                <a:buClr>
                  <a:srgbClr val="FF6600"/>
                </a:buClr>
                <a:buSzPct val="135000"/>
              </a:pPr>
              <a:endParaRPr lang="en-US" sz="1600" b="1" dirty="0">
                <a:solidFill>
                  <a:srgbClr val="000000"/>
                </a:solidFill>
              </a:endParaRPr>
            </a:p>
            <a:p>
              <a:pPr marL="177800" indent="-177800">
                <a:buClr>
                  <a:srgbClr val="FF6600"/>
                </a:buClr>
                <a:buSzPct val="135000"/>
                <a:buFont typeface="Wingdings" pitchFamily="2" charset="2"/>
                <a:buChar char="§"/>
              </a:pP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69"/>
            <p:cNvSpPr>
              <a:spLocks noChangeAspect="1" noChangeArrowheads="1"/>
            </p:cNvSpPr>
            <p:nvPr/>
          </p:nvSpPr>
          <p:spPr bwMode="auto">
            <a:xfrm>
              <a:off x="107505" y="1332135"/>
              <a:ext cx="4031692" cy="2287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228600" bIns="137160"/>
            <a:lstStyle/>
            <a:p>
              <a:pPr marL="177800" indent="-177800">
                <a:buClr>
                  <a:srgbClr val="8064A2">
                    <a:lumMod val="75000"/>
                  </a:srgbClr>
                </a:buClr>
                <a:buSzPct val="135000"/>
                <a:buFont typeface="Wingdings" pitchFamily="2" charset="2"/>
                <a:buChar char="§"/>
              </a:pPr>
              <a:r>
                <a:rPr lang="es-EC" sz="1600" dirty="0">
                  <a:solidFill>
                    <a:prstClr val="black"/>
                  </a:solidFill>
                </a:rPr>
                <a:t>(-): El contar con una firma internacional como respaldo es costoso</a:t>
              </a:r>
            </a:p>
            <a:p>
              <a:pPr marL="177800" indent="-177800">
                <a:buClr>
                  <a:srgbClr val="8064A2">
                    <a:lumMod val="75000"/>
                  </a:srgbClr>
                </a:buClr>
                <a:buSzPct val="135000"/>
                <a:buFont typeface="Wingdings" pitchFamily="2" charset="2"/>
                <a:buChar char="§"/>
              </a:pPr>
              <a:r>
                <a:rPr lang="es-EC" sz="1600" dirty="0">
                  <a:solidFill>
                    <a:prstClr val="black"/>
                  </a:solidFill>
                </a:rPr>
                <a:t>(+): El contar con una firma internacional como respaldo genera opciones de negocio valiosas</a:t>
              </a:r>
            </a:p>
            <a:p>
              <a:pPr marL="177800" indent="-177800">
                <a:buClr>
                  <a:srgbClr val="FF6600"/>
                </a:buClr>
                <a:buSzPct val="135000"/>
                <a:buFont typeface="Wingdings" pitchFamily="2" charset="2"/>
                <a:buChar char="§"/>
              </a:pPr>
              <a:endParaRPr lang="es-EC" sz="1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289001" y="3095681"/>
            <a:ext cx="3965706" cy="2156654"/>
            <a:chOff x="107504" y="3960639"/>
            <a:chExt cx="4103687" cy="2777412"/>
          </a:xfrm>
        </p:grpSpPr>
        <p:grpSp>
          <p:nvGrpSpPr>
            <p:cNvPr id="16" name="31 Grupo"/>
            <p:cNvGrpSpPr>
              <a:grpSpLocks/>
            </p:cNvGrpSpPr>
            <p:nvPr/>
          </p:nvGrpSpPr>
          <p:grpSpPr bwMode="auto">
            <a:xfrm>
              <a:off x="107504" y="3960639"/>
              <a:ext cx="4103687" cy="2777412"/>
              <a:chOff x="467544" y="1268760"/>
              <a:chExt cx="4104456" cy="2520281"/>
            </a:xfrm>
          </p:grpSpPr>
          <p:grpSp>
            <p:nvGrpSpPr>
              <p:cNvPr id="18" name="Group 17"/>
              <p:cNvGrpSpPr>
                <a:grpSpLocks/>
              </p:cNvGrpSpPr>
              <p:nvPr/>
            </p:nvGrpSpPr>
            <p:grpSpPr bwMode="auto">
              <a:xfrm>
                <a:off x="467545" y="1268760"/>
                <a:ext cx="4104455" cy="2520281"/>
                <a:chOff x="3356" y="815"/>
                <a:chExt cx="2260" cy="3294"/>
              </a:xfrm>
            </p:grpSpPr>
            <p:sp>
              <p:nvSpPr>
                <p:cNvPr id="20" name="AutoShape 7"/>
                <p:cNvSpPr>
                  <a:spLocks noChangeArrowheads="1"/>
                </p:cNvSpPr>
                <p:nvPr/>
              </p:nvSpPr>
              <p:spPr bwMode="auto">
                <a:xfrm>
                  <a:off x="3356" y="815"/>
                  <a:ext cx="2260" cy="1109"/>
                </a:xfrm>
                <a:prstGeom prst="roundRect">
                  <a:avLst>
                    <a:gd name="adj" fmla="val 23097"/>
                  </a:avLst>
                </a:prstGeom>
                <a:solidFill>
                  <a:srgbClr val="7030A0"/>
                </a:solidFill>
                <a:ln w="19050" algn="ctr">
                  <a:solidFill>
                    <a:schemeClr val="accent4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tIns="0" bIns="0"/>
                <a:lstStyle/>
                <a:p>
                  <a:pPr algn="ctr">
                    <a:lnSpc>
                      <a:spcPct val="120000"/>
                    </a:lnSpc>
                    <a:spcBef>
                      <a:spcPct val="25000"/>
                    </a:spcBef>
                  </a:pPr>
                  <a:endParaRPr lang="es-EC" sz="28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AutoShape 8"/>
                <p:cNvSpPr>
                  <a:spLocks noChangeArrowheads="1"/>
                </p:cNvSpPr>
                <p:nvPr/>
              </p:nvSpPr>
              <p:spPr bwMode="auto">
                <a:xfrm>
                  <a:off x="3357" y="1367"/>
                  <a:ext cx="2259" cy="2742"/>
                </a:xfrm>
                <a:prstGeom prst="roundRect">
                  <a:avLst>
                    <a:gd name="adj" fmla="val 9097"/>
                  </a:avLst>
                </a:prstGeom>
                <a:solidFill>
                  <a:srgbClr val="FFFFFF"/>
                </a:solidFill>
                <a:ln w="19050" algn="ctr">
                  <a:solidFill>
                    <a:schemeClr val="accent4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</a:pPr>
                  <a:endParaRPr lang="es-EC" sz="2000">
                    <a:solidFill>
                      <a:srgbClr val="66A5DB"/>
                    </a:solidFill>
                  </a:endParaRPr>
                </a:p>
              </p:txBody>
            </p:sp>
          </p:grpSp>
          <p:sp>
            <p:nvSpPr>
              <p:cNvPr id="19" name="33 CuadroTexto"/>
              <p:cNvSpPr txBox="1">
                <a:spLocks noChangeArrowheads="1"/>
              </p:cNvSpPr>
              <p:nvPr/>
            </p:nvSpPr>
            <p:spPr bwMode="auto">
              <a:xfrm>
                <a:off x="467544" y="1268760"/>
                <a:ext cx="4032447" cy="53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EC" b="1" dirty="0" smtClean="0">
                    <a:solidFill>
                      <a:srgbClr val="FFFFFF"/>
                    </a:solidFill>
                  </a:rPr>
                  <a:t>Clientes</a:t>
                </a:r>
                <a:endParaRPr lang="es-EC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" name="Rectangle 69"/>
            <p:cNvSpPr>
              <a:spLocks noChangeAspect="1" noChangeArrowheads="1"/>
            </p:cNvSpPr>
            <p:nvPr/>
          </p:nvSpPr>
          <p:spPr bwMode="auto">
            <a:xfrm>
              <a:off x="107504" y="4293096"/>
              <a:ext cx="4031692" cy="2287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228600" bIns="137160"/>
            <a:lstStyle/>
            <a:p>
              <a:pPr marL="177800" lvl="1" indent="-177800">
                <a:buClr>
                  <a:srgbClr val="8064A2">
                    <a:lumMod val="75000"/>
                  </a:srgbClr>
                </a:buClr>
                <a:buSzPct val="135000"/>
                <a:buFont typeface="Wingdings" pitchFamily="2" charset="2"/>
                <a:buChar char="§"/>
              </a:pPr>
              <a:r>
                <a:rPr lang="es-EC" sz="1600" dirty="0">
                  <a:solidFill>
                    <a:prstClr val="black"/>
                  </a:solidFill>
                </a:rPr>
                <a:t>(+): Clientes fieles, atraídos por buen servicio, bajos costos y obligados a buscar servicios especializados por exigencias del Estado y para dar seguimiento a la gestión de su empresa</a:t>
              </a:r>
              <a:endParaRPr lang="es-EC" sz="1400" dirty="0">
                <a:solidFill>
                  <a:srgbClr val="000000"/>
                </a:solidFill>
              </a:endParaRPr>
            </a:p>
            <a:p>
              <a:pPr marL="177800" indent="-177800">
                <a:buClr>
                  <a:srgbClr val="FF6600"/>
                </a:buClr>
                <a:buSzPct val="135000"/>
                <a:buFont typeface="Wingdings" pitchFamily="2" charset="2"/>
                <a:buChar char="§"/>
              </a:pPr>
              <a:endParaRPr lang="es-EC" sz="300" dirty="0" smtClean="0">
                <a:solidFill>
                  <a:prstClr val="black"/>
                </a:solidFill>
              </a:endParaRPr>
            </a:p>
            <a:p>
              <a:pPr marL="177800" indent="-177800">
                <a:buClr>
                  <a:srgbClr val="FF6600"/>
                </a:buClr>
                <a:buSzPct val="135000"/>
                <a:buFont typeface="Wingdings" pitchFamily="2" charset="2"/>
                <a:buChar char="§"/>
              </a:pPr>
              <a:endParaRPr lang="es-EC" sz="1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4607090" y="1149544"/>
            <a:ext cx="4283858" cy="2966058"/>
            <a:chOff x="4355976" y="1009154"/>
            <a:chExt cx="4283075" cy="2851894"/>
          </a:xfrm>
        </p:grpSpPr>
        <p:grpSp>
          <p:nvGrpSpPr>
            <p:cNvPr id="33" name="41 Grupo"/>
            <p:cNvGrpSpPr>
              <a:grpSpLocks/>
            </p:cNvGrpSpPr>
            <p:nvPr/>
          </p:nvGrpSpPr>
          <p:grpSpPr bwMode="auto">
            <a:xfrm>
              <a:off x="4355976" y="1009154"/>
              <a:ext cx="4207617" cy="2851894"/>
              <a:chOff x="467544" y="1268760"/>
              <a:chExt cx="4104456" cy="2520281"/>
            </a:xfrm>
          </p:grpSpPr>
          <p:grpSp>
            <p:nvGrpSpPr>
              <p:cNvPr id="35" name="Group 17"/>
              <p:cNvGrpSpPr>
                <a:grpSpLocks/>
              </p:cNvGrpSpPr>
              <p:nvPr/>
            </p:nvGrpSpPr>
            <p:grpSpPr bwMode="auto">
              <a:xfrm>
                <a:off x="467545" y="1268760"/>
                <a:ext cx="4104455" cy="2520281"/>
                <a:chOff x="3356" y="815"/>
                <a:chExt cx="2260" cy="3294"/>
              </a:xfrm>
            </p:grpSpPr>
            <p:sp>
              <p:nvSpPr>
                <p:cNvPr id="37" name="AutoShape 7"/>
                <p:cNvSpPr>
                  <a:spLocks noChangeArrowheads="1"/>
                </p:cNvSpPr>
                <p:nvPr/>
              </p:nvSpPr>
              <p:spPr bwMode="auto">
                <a:xfrm>
                  <a:off x="3356" y="815"/>
                  <a:ext cx="2260" cy="1109"/>
                </a:xfrm>
                <a:prstGeom prst="roundRect">
                  <a:avLst>
                    <a:gd name="adj" fmla="val 23097"/>
                  </a:avLst>
                </a:prstGeom>
                <a:solidFill>
                  <a:srgbClr val="7030A0"/>
                </a:solidFill>
                <a:ln w="19050" algn="ctr">
                  <a:solidFill>
                    <a:schemeClr val="accent4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tIns="0" bIns="0"/>
                <a:lstStyle/>
                <a:p>
                  <a:pPr algn="ctr">
                    <a:lnSpc>
                      <a:spcPct val="120000"/>
                    </a:lnSpc>
                    <a:spcBef>
                      <a:spcPct val="25000"/>
                    </a:spcBef>
                  </a:pPr>
                  <a:endParaRPr lang="es-EC" sz="28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8" name="AutoShape 8"/>
                <p:cNvSpPr>
                  <a:spLocks noChangeArrowheads="1"/>
                </p:cNvSpPr>
                <p:nvPr/>
              </p:nvSpPr>
              <p:spPr bwMode="auto">
                <a:xfrm>
                  <a:off x="3357" y="1367"/>
                  <a:ext cx="2259" cy="2742"/>
                </a:xfrm>
                <a:prstGeom prst="roundRect">
                  <a:avLst>
                    <a:gd name="adj" fmla="val 9097"/>
                  </a:avLst>
                </a:prstGeom>
                <a:solidFill>
                  <a:srgbClr val="FFFFFF"/>
                </a:solidFill>
                <a:ln w="19050" algn="ctr">
                  <a:solidFill>
                    <a:schemeClr val="accent4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</a:pPr>
                  <a:endParaRPr lang="es-EC" sz="2400">
                    <a:solidFill>
                      <a:srgbClr val="66A5DB"/>
                    </a:solidFill>
                  </a:endParaRPr>
                </a:p>
              </p:txBody>
            </p:sp>
          </p:grpSp>
          <p:sp>
            <p:nvSpPr>
              <p:cNvPr id="36" name="43 CuadroTexto"/>
              <p:cNvSpPr txBox="1">
                <a:spLocks noChangeArrowheads="1"/>
              </p:cNvSpPr>
              <p:nvPr/>
            </p:nvSpPr>
            <p:spPr bwMode="auto">
              <a:xfrm>
                <a:off x="467544" y="1268760"/>
                <a:ext cx="4032448" cy="6149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EC" b="1" dirty="0" smtClean="0">
                    <a:solidFill>
                      <a:srgbClr val="FFFFFF"/>
                    </a:solidFill>
                  </a:rPr>
                  <a:t>Competencia</a:t>
                </a:r>
                <a:endParaRPr lang="es-EC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4" name="Rectangle 69"/>
            <p:cNvSpPr>
              <a:spLocks noChangeAspect="1" noChangeArrowheads="1"/>
            </p:cNvSpPr>
            <p:nvPr/>
          </p:nvSpPr>
          <p:spPr bwMode="auto">
            <a:xfrm>
              <a:off x="4355976" y="1285429"/>
              <a:ext cx="4283075" cy="2287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228600" bIns="137160"/>
            <a:lstStyle/>
            <a:p>
              <a:pPr marL="177800" indent="-177800">
                <a:buClr>
                  <a:srgbClr val="8064A2">
                    <a:lumMod val="75000"/>
                  </a:srgbClr>
                </a:buClr>
                <a:buSzPct val="135000"/>
                <a:buFont typeface="Wingdings" pitchFamily="2" charset="2"/>
                <a:buChar char="§"/>
              </a:pPr>
              <a:r>
                <a:rPr lang="es-EC" sz="1600" dirty="0">
                  <a:solidFill>
                    <a:prstClr val="black"/>
                  </a:solidFill>
                </a:rPr>
                <a:t>(+): GT  es un competidor bien visto por  la competencia por ser nuevo y diferenciador.</a:t>
              </a:r>
            </a:p>
            <a:p>
              <a:pPr marL="177800" indent="-177800">
                <a:buClr>
                  <a:srgbClr val="8064A2">
                    <a:lumMod val="75000"/>
                  </a:srgbClr>
                </a:buClr>
                <a:buSzPct val="135000"/>
                <a:buFont typeface="Wingdings" pitchFamily="2" charset="2"/>
                <a:buChar char="§"/>
              </a:pPr>
              <a:r>
                <a:rPr lang="es-EC" sz="1600" dirty="0">
                  <a:solidFill>
                    <a:prstClr val="black"/>
                  </a:solidFill>
                </a:rPr>
                <a:t>(-): Si bien la empresa tiene pocos proveedores por su giro de negocio, el poder de negociación con los dos principales internacionales es bajo, puesto que las reglas están dadas y sus requerimientos y costos no son negociables. </a:t>
              </a:r>
            </a:p>
            <a:p>
              <a:pPr marL="177800" indent="-177800">
                <a:buClr>
                  <a:srgbClr val="8064A2">
                    <a:lumMod val="75000"/>
                  </a:srgbClr>
                </a:buClr>
                <a:buSzPct val="135000"/>
                <a:buFont typeface="Wingdings" pitchFamily="2" charset="2"/>
                <a:buChar char="§"/>
              </a:pPr>
              <a:r>
                <a:rPr lang="es-EC" sz="1600" dirty="0">
                  <a:solidFill>
                    <a:prstClr val="black"/>
                  </a:solidFill>
                </a:rPr>
                <a:t>(-): Poco SOM</a:t>
              </a:r>
            </a:p>
            <a:p>
              <a:pPr>
                <a:buClr>
                  <a:srgbClr val="FF6600"/>
                </a:buClr>
                <a:buSzPct val="135000"/>
              </a:pPr>
              <a:endParaRPr lang="es-EC" sz="11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9" name="21 Grupo"/>
          <p:cNvGrpSpPr/>
          <p:nvPr/>
        </p:nvGrpSpPr>
        <p:grpSpPr>
          <a:xfrm>
            <a:off x="4594084" y="4092041"/>
            <a:ext cx="4296863" cy="1785232"/>
            <a:chOff x="4355976" y="3961482"/>
            <a:chExt cx="4283075" cy="2779941"/>
          </a:xfrm>
        </p:grpSpPr>
        <p:sp>
          <p:nvSpPr>
            <p:cNvPr id="40" name="41 CuadroTexto"/>
            <p:cNvSpPr txBox="1">
              <a:spLocks noChangeArrowheads="1"/>
            </p:cNvSpPr>
            <p:nvPr/>
          </p:nvSpPr>
          <p:spPr bwMode="auto">
            <a:xfrm>
              <a:off x="4427091" y="4005263"/>
              <a:ext cx="40322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FFFFFF"/>
                  </a:solidFill>
                </a:rPr>
                <a:t>Ex rate stability</a:t>
              </a:r>
            </a:p>
          </p:txBody>
        </p:sp>
        <p:grpSp>
          <p:nvGrpSpPr>
            <p:cNvPr id="41" name="41 Grupo"/>
            <p:cNvGrpSpPr>
              <a:grpSpLocks/>
            </p:cNvGrpSpPr>
            <p:nvPr/>
          </p:nvGrpSpPr>
          <p:grpSpPr bwMode="auto">
            <a:xfrm>
              <a:off x="4355976" y="3961482"/>
              <a:ext cx="4207617" cy="2779941"/>
              <a:chOff x="467544" y="1268760"/>
              <a:chExt cx="4104456" cy="2523342"/>
            </a:xfrm>
          </p:grpSpPr>
          <p:grpSp>
            <p:nvGrpSpPr>
              <p:cNvPr id="44" name="Group 17"/>
              <p:cNvGrpSpPr>
                <a:grpSpLocks/>
              </p:cNvGrpSpPr>
              <p:nvPr/>
            </p:nvGrpSpPr>
            <p:grpSpPr bwMode="auto">
              <a:xfrm>
                <a:off x="467545" y="1268760"/>
                <a:ext cx="4104455" cy="2523342"/>
                <a:chOff x="3356" y="815"/>
                <a:chExt cx="2260" cy="3298"/>
              </a:xfrm>
            </p:grpSpPr>
            <p:sp>
              <p:nvSpPr>
                <p:cNvPr id="46" name="AutoShape 7"/>
                <p:cNvSpPr>
                  <a:spLocks noChangeArrowheads="1"/>
                </p:cNvSpPr>
                <p:nvPr/>
              </p:nvSpPr>
              <p:spPr bwMode="auto">
                <a:xfrm>
                  <a:off x="3356" y="815"/>
                  <a:ext cx="2260" cy="1109"/>
                </a:xfrm>
                <a:prstGeom prst="roundRect">
                  <a:avLst>
                    <a:gd name="adj" fmla="val 23097"/>
                  </a:avLst>
                </a:prstGeom>
                <a:solidFill>
                  <a:srgbClr val="7030A0"/>
                </a:solidFill>
                <a:ln w="19050" algn="ctr">
                  <a:solidFill>
                    <a:srgbClr val="7030A0"/>
                  </a:solidFill>
                  <a:round/>
                  <a:headEnd/>
                  <a:tailEnd/>
                </a:ln>
              </p:spPr>
              <p:txBody>
                <a:bodyPr tIns="0" bIns="0"/>
                <a:lstStyle/>
                <a:p>
                  <a:pPr algn="ctr">
                    <a:lnSpc>
                      <a:spcPct val="120000"/>
                    </a:lnSpc>
                    <a:spcBef>
                      <a:spcPct val="25000"/>
                    </a:spcBef>
                  </a:pPr>
                  <a:endParaRPr lang="pt-BR" sz="28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7" name="AutoShape 8"/>
                <p:cNvSpPr>
                  <a:spLocks noChangeArrowheads="1"/>
                </p:cNvSpPr>
                <p:nvPr/>
              </p:nvSpPr>
              <p:spPr bwMode="auto">
                <a:xfrm>
                  <a:off x="3357" y="1371"/>
                  <a:ext cx="2259" cy="2742"/>
                </a:xfrm>
                <a:prstGeom prst="roundRect">
                  <a:avLst>
                    <a:gd name="adj" fmla="val 9097"/>
                  </a:avLst>
                </a:prstGeom>
                <a:solidFill>
                  <a:srgbClr val="FFFFFF"/>
                </a:solidFill>
                <a:ln w="19050" algn="ctr">
                  <a:solidFill>
                    <a:schemeClr val="accent4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</a:pPr>
                  <a:endParaRPr lang="pt-BR" sz="2400">
                    <a:solidFill>
                      <a:srgbClr val="66A5DB"/>
                    </a:solidFill>
                  </a:endParaRPr>
                </a:p>
              </p:txBody>
            </p:sp>
          </p:grpSp>
          <p:sp>
            <p:nvSpPr>
              <p:cNvPr id="45" name="43 CuadroTexto"/>
              <p:cNvSpPr txBox="1">
                <a:spLocks noChangeArrowheads="1"/>
              </p:cNvSpPr>
              <p:nvPr/>
            </p:nvSpPr>
            <p:spPr bwMode="auto">
              <a:xfrm>
                <a:off x="467544" y="1268760"/>
                <a:ext cx="4032448" cy="539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ES" b="1" dirty="0" smtClean="0">
                    <a:solidFill>
                      <a:srgbClr val="FFFFFF"/>
                    </a:solidFill>
                  </a:rPr>
                  <a:t>Nuevos Entrantes</a:t>
                </a:r>
                <a:endParaRPr lang="es-EC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2" name="Rectangle 69"/>
            <p:cNvSpPr>
              <a:spLocks noChangeAspect="1" noChangeArrowheads="1"/>
            </p:cNvSpPr>
            <p:nvPr/>
          </p:nvSpPr>
          <p:spPr bwMode="auto">
            <a:xfrm>
              <a:off x="4355976" y="4293096"/>
              <a:ext cx="4031692" cy="2287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228600" bIns="137160"/>
            <a:lstStyle/>
            <a:p>
              <a:pPr marL="177800" indent="-177800">
                <a:buClr>
                  <a:srgbClr val="FF6600"/>
                </a:buClr>
                <a:buSzPct val="135000"/>
                <a:buFont typeface="Wingdings" pitchFamily="2" charset="2"/>
                <a:buChar char="§"/>
              </a:pPr>
              <a:endParaRPr lang="es-EC" sz="400" dirty="0">
                <a:solidFill>
                  <a:srgbClr val="000000"/>
                </a:solidFill>
              </a:endParaRPr>
            </a:p>
            <a:p>
              <a:pPr marL="177800" lvl="1" indent="-177800">
                <a:buClr>
                  <a:srgbClr val="FF6600"/>
                </a:buClr>
                <a:buSzPct val="135000"/>
                <a:buFont typeface="Wingdings" pitchFamily="2" charset="2"/>
                <a:buChar char="§"/>
              </a:pPr>
              <a:endParaRPr lang="es-EC" sz="1600" dirty="0">
                <a:solidFill>
                  <a:srgbClr val="000000"/>
                </a:solidFill>
              </a:endParaRPr>
            </a:p>
            <a:p>
              <a:pPr marL="177800" indent="-177800">
                <a:buClr>
                  <a:srgbClr val="FF6600"/>
                </a:buClr>
                <a:buSzPct val="135000"/>
                <a:buFont typeface="Wingdings" pitchFamily="2" charset="2"/>
                <a:buChar char="§"/>
              </a:pPr>
              <a:endParaRPr lang="es-EC" sz="1600" dirty="0">
                <a:solidFill>
                  <a:srgbClr val="000000"/>
                </a:solidFill>
              </a:endParaRPr>
            </a:p>
            <a:p>
              <a:pPr marL="177800" indent="-177800">
                <a:buClr>
                  <a:srgbClr val="FF6600"/>
                </a:buClr>
                <a:buSzPct val="135000"/>
                <a:buFont typeface="Wingdings" pitchFamily="2" charset="2"/>
                <a:buChar char="§"/>
              </a:pPr>
              <a:endParaRPr lang="es-EC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43" name="Rectangle 69"/>
            <p:cNvSpPr>
              <a:spLocks noChangeAspect="1" noChangeArrowheads="1"/>
            </p:cNvSpPr>
            <p:nvPr/>
          </p:nvSpPr>
          <p:spPr bwMode="auto">
            <a:xfrm>
              <a:off x="4355976" y="4381773"/>
              <a:ext cx="4283075" cy="2287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228600" bIns="137160"/>
            <a:lstStyle/>
            <a:p>
              <a:pPr marL="177800" indent="-177800">
                <a:buClr>
                  <a:srgbClr val="8064A2">
                    <a:lumMod val="75000"/>
                  </a:srgbClr>
                </a:buClr>
                <a:buSzPct val="135000"/>
                <a:buFont typeface="Wingdings" pitchFamily="2" charset="2"/>
                <a:buChar char="§"/>
              </a:pPr>
              <a:r>
                <a:rPr lang="es-EC" sz="1600" dirty="0">
                  <a:solidFill>
                    <a:prstClr val="black"/>
                  </a:solidFill>
                </a:rPr>
                <a:t>(-): No existen barreras de entrada para la creación de nuevas empresas </a:t>
              </a:r>
              <a:r>
                <a:rPr lang="es-EC" sz="1600" dirty="0" smtClean="0">
                  <a:solidFill>
                    <a:prstClr val="black"/>
                  </a:solidFill>
                </a:rPr>
                <a:t>consultoras</a:t>
              </a:r>
              <a:endParaRPr lang="es-EC" sz="1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289001" y="5085775"/>
            <a:ext cx="4055099" cy="1511577"/>
            <a:chOff x="4355976" y="3961482"/>
            <a:chExt cx="4283075" cy="2779941"/>
          </a:xfrm>
        </p:grpSpPr>
        <p:sp>
          <p:nvSpPr>
            <p:cNvPr id="23" name="41 CuadroTexto"/>
            <p:cNvSpPr txBox="1">
              <a:spLocks noChangeArrowheads="1"/>
            </p:cNvSpPr>
            <p:nvPr/>
          </p:nvSpPr>
          <p:spPr bwMode="auto">
            <a:xfrm>
              <a:off x="4427091" y="4005263"/>
              <a:ext cx="40322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FFFFFF"/>
                  </a:solidFill>
                </a:rPr>
                <a:t>Ex rate stability</a:t>
              </a:r>
            </a:p>
          </p:txBody>
        </p:sp>
        <p:grpSp>
          <p:nvGrpSpPr>
            <p:cNvPr id="24" name="41 Grupo"/>
            <p:cNvGrpSpPr>
              <a:grpSpLocks/>
            </p:cNvGrpSpPr>
            <p:nvPr/>
          </p:nvGrpSpPr>
          <p:grpSpPr bwMode="auto">
            <a:xfrm>
              <a:off x="4355976" y="3961482"/>
              <a:ext cx="4207617" cy="2779941"/>
              <a:chOff x="467544" y="1268760"/>
              <a:chExt cx="4104456" cy="2523342"/>
            </a:xfrm>
          </p:grpSpPr>
          <p:grpSp>
            <p:nvGrpSpPr>
              <p:cNvPr id="27" name="Group 17"/>
              <p:cNvGrpSpPr>
                <a:grpSpLocks/>
              </p:cNvGrpSpPr>
              <p:nvPr/>
            </p:nvGrpSpPr>
            <p:grpSpPr bwMode="auto">
              <a:xfrm>
                <a:off x="467545" y="1268760"/>
                <a:ext cx="4104455" cy="2523342"/>
                <a:chOff x="3356" y="815"/>
                <a:chExt cx="2260" cy="3298"/>
              </a:xfrm>
            </p:grpSpPr>
            <p:sp>
              <p:nvSpPr>
                <p:cNvPr id="29" name="AutoShape 7"/>
                <p:cNvSpPr>
                  <a:spLocks noChangeArrowheads="1"/>
                </p:cNvSpPr>
                <p:nvPr/>
              </p:nvSpPr>
              <p:spPr bwMode="auto">
                <a:xfrm>
                  <a:off x="3356" y="815"/>
                  <a:ext cx="2260" cy="1109"/>
                </a:xfrm>
                <a:prstGeom prst="roundRect">
                  <a:avLst>
                    <a:gd name="adj" fmla="val 23097"/>
                  </a:avLst>
                </a:prstGeom>
                <a:solidFill>
                  <a:schemeClr val="accent4">
                    <a:lumMod val="75000"/>
                  </a:schemeClr>
                </a:solidFill>
                <a:ln w="19050" algn="ctr">
                  <a:solidFill>
                    <a:schemeClr val="accent4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tIns="0" bIns="0"/>
                <a:lstStyle/>
                <a:p>
                  <a:pPr algn="ctr">
                    <a:lnSpc>
                      <a:spcPct val="120000"/>
                    </a:lnSpc>
                    <a:spcBef>
                      <a:spcPct val="25000"/>
                    </a:spcBef>
                  </a:pPr>
                  <a:endParaRPr lang="pt-BR" sz="28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" name="AutoShape 8"/>
                <p:cNvSpPr>
                  <a:spLocks noChangeArrowheads="1"/>
                </p:cNvSpPr>
                <p:nvPr/>
              </p:nvSpPr>
              <p:spPr bwMode="auto">
                <a:xfrm>
                  <a:off x="3357" y="1371"/>
                  <a:ext cx="2259" cy="2742"/>
                </a:xfrm>
                <a:prstGeom prst="roundRect">
                  <a:avLst>
                    <a:gd name="adj" fmla="val 9097"/>
                  </a:avLst>
                </a:prstGeom>
                <a:solidFill>
                  <a:srgbClr val="FFFFFF"/>
                </a:solidFill>
                <a:ln w="19050" algn="ctr">
                  <a:solidFill>
                    <a:schemeClr val="accent4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</a:pPr>
                  <a:endParaRPr lang="pt-BR" sz="2400">
                    <a:solidFill>
                      <a:srgbClr val="66A5DB"/>
                    </a:solidFill>
                  </a:endParaRPr>
                </a:p>
              </p:txBody>
            </p:sp>
          </p:grpSp>
          <p:sp>
            <p:nvSpPr>
              <p:cNvPr id="28" name="43 CuadroTexto"/>
              <p:cNvSpPr txBox="1">
                <a:spLocks noChangeArrowheads="1"/>
              </p:cNvSpPr>
              <p:nvPr/>
            </p:nvSpPr>
            <p:spPr bwMode="auto">
              <a:xfrm>
                <a:off x="467544" y="1268760"/>
                <a:ext cx="4032448" cy="539264"/>
              </a:xfrm>
              <a:prstGeom prst="rect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EC" b="1" dirty="0" smtClean="0">
                    <a:solidFill>
                      <a:srgbClr val="FFFFFF"/>
                    </a:solidFill>
                  </a:rPr>
                  <a:t>Sustitutos</a:t>
                </a:r>
                <a:endParaRPr lang="es-EC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5" name="Rectangle 69"/>
            <p:cNvSpPr>
              <a:spLocks noChangeAspect="1" noChangeArrowheads="1"/>
            </p:cNvSpPr>
            <p:nvPr/>
          </p:nvSpPr>
          <p:spPr bwMode="auto">
            <a:xfrm>
              <a:off x="4355976" y="4293096"/>
              <a:ext cx="4031692" cy="2287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228600" bIns="137160"/>
            <a:lstStyle/>
            <a:p>
              <a:pPr marL="177800" indent="-177800">
                <a:buClr>
                  <a:srgbClr val="FF6600"/>
                </a:buClr>
                <a:buSzPct val="135000"/>
                <a:buFont typeface="Wingdings" pitchFamily="2" charset="2"/>
                <a:buChar char="§"/>
              </a:pPr>
              <a:endParaRPr lang="es-EC" sz="400" dirty="0">
                <a:solidFill>
                  <a:srgbClr val="000000"/>
                </a:solidFill>
              </a:endParaRPr>
            </a:p>
            <a:p>
              <a:pPr marL="177800" lvl="1" indent="-177800">
                <a:buClr>
                  <a:srgbClr val="FF6600"/>
                </a:buClr>
                <a:buSzPct val="135000"/>
                <a:buFont typeface="Wingdings" pitchFamily="2" charset="2"/>
                <a:buChar char="§"/>
              </a:pPr>
              <a:endParaRPr lang="es-EC" sz="1600" dirty="0">
                <a:solidFill>
                  <a:srgbClr val="000000"/>
                </a:solidFill>
              </a:endParaRPr>
            </a:p>
            <a:p>
              <a:pPr marL="177800" indent="-177800">
                <a:buClr>
                  <a:srgbClr val="FF6600"/>
                </a:buClr>
                <a:buSzPct val="135000"/>
                <a:buFont typeface="Wingdings" pitchFamily="2" charset="2"/>
                <a:buChar char="§"/>
              </a:pPr>
              <a:endParaRPr lang="es-EC" sz="1600" dirty="0">
                <a:solidFill>
                  <a:srgbClr val="000000"/>
                </a:solidFill>
              </a:endParaRPr>
            </a:p>
            <a:p>
              <a:pPr marL="177800" indent="-177800">
                <a:buClr>
                  <a:srgbClr val="FF6600"/>
                </a:buClr>
                <a:buSzPct val="135000"/>
                <a:buFont typeface="Wingdings" pitchFamily="2" charset="2"/>
                <a:buChar char="§"/>
              </a:pPr>
              <a:endParaRPr lang="es-EC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69"/>
            <p:cNvSpPr>
              <a:spLocks noChangeAspect="1" noChangeArrowheads="1"/>
            </p:cNvSpPr>
            <p:nvPr/>
          </p:nvSpPr>
          <p:spPr bwMode="auto">
            <a:xfrm>
              <a:off x="4355976" y="4381773"/>
              <a:ext cx="4283075" cy="2287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228600" bIns="137160"/>
            <a:lstStyle/>
            <a:p>
              <a:pPr marL="177800" indent="-177800">
                <a:buClr>
                  <a:srgbClr val="8064A2">
                    <a:lumMod val="75000"/>
                  </a:srgbClr>
                </a:buClr>
                <a:buSzPct val="135000"/>
                <a:buFont typeface="Wingdings" pitchFamily="2" charset="2"/>
                <a:buChar char="§"/>
              </a:pPr>
              <a:r>
                <a:rPr lang="es-EC" sz="1600" dirty="0">
                  <a:solidFill>
                    <a:prstClr val="black"/>
                  </a:solidFill>
                </a:rPr>
                <a:t>(+): No existen sustitutos directos del servicio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083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7200" y="-90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600" b="1" smtClean="0">
                <a:solidFill>
                  <a:srgbClr val="7030A0"/>
                </a:solidFill>
              </a:rPr>
              <a:t>Análisis Interno</a:t>
            </a:r>
            <a:endParaRPr lang="es-EC" sz="3600" b="1" dirty="0">
              <a:solidFill>
                <a:srgbClr val="7030A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1081" y="286733"/>
            <a:ext cx="1882159" cy="23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488832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CuadroTexto"/>
          <p:cNvSpPr txBox="1"/>
          <p:nvPr/>
        </p:nvSpPr>
        <p:spPr>
          <a:xfrm>
            <a:off x="6660232" y="5013176"/>
            <a:ext cx="506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rgbClr val="FF0000"/>
                </a:solidFill>
              </a:rPr>
              <a:t>(-)</a:t>
            </a:r>
            <a:endParaRPr lang="es-EC" sz="2000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660232" y="4721376"/>
            <a:ext cx="506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rgbClr val="FF0000"/>
                </a:solidFill>
              </a:rPr>
              <a:t>(-)</a:t>
            </a:r>
            <a:endParaRPr lang="es-EC" sz="2000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660232" y="4450760"/>
            <a:ext cx="506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rgbClr val="FF0000"/>
                </a:solidFill>
              </a:rPr>
              <a:t>(-)</a:t>
            </a:r>
            <a:endParaRPr lang="es-EC" sz="20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578013" y="2236802"/>
            <a:ext cx="506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rgbClr val="FF0000"/>
                </a:solidFill>
              </a:rPr>
              <a:t>(-)</a:t>
            </a:r>
            <a:endParaRPr lang="es-EC" sz="2000" b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660232" y="5305850"/>
            <a:ext cx="506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rgbClr val="FF0000"/>
                </a:solidFill>
              </a:rPr>
              <a:t>(-)</a:t>
            </a:r>
            <a:endParaRPr lang="es-EC" sz="2000" b="1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660232" y="5607530"/>
            <a:ext cx="506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rgbClr val="FF0000"/>
                </a:solidFill>
              </a:rPr>
              <a:t>(-)</a:t>
            </a:r>
            <a:endParaRPr lang="es-EC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5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EC" sz="3600" b="1" dirty="0">
                <a:solidFill>
                  <a:srgbClr val="7030A0"/>
                </a:solidFill>
              </a:rPr>
              <a:t>A</a:t>
            </a:r>
            <a:r>
              <a:rPr lang="es-EC" sz="3600" b="1" dirty="0" smtClean="0">
                <a:solidFill>
                  <a:srgbClr val="7030A0"/>
                </a:solidFill>
              </a:rPr>
              <a:t>nálisis </a:t>
            </a:r>
            <a:r>
              <a:rPr lang="es-EC" sz="3600" b="1" dirty="0">
                <a:solidFill>
                  <a:srgbClr val="7030A0"/>
                </a:solidFill>
              </a:rPr>
              <a:t>I</a:t>
            </a:r>
            <a:r>
              <a:rPr lang="es-EC" sz="3600" b="1" dirty="0" smtClean="0">
                <a:solidFill>
                  <a:srgbClr val="7030A0"/>
                </a:solidFill>
              </a:rPr>
              <a:t>nterno</a:t>
            </a:r>
            <a:endParaRPr lang="es-EC" sz="3600" b="1" dirty="0">
              <a:solidFill>
                <a:srgbClr val="7030A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1081" y="286733"/>
            <a:ext cx="1882159" cy="23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5 Grupo"/>
          <p:cNvGrpSpPr/>
          <p:nvPr/>
        </p:nvGrpSpPr>
        <p:grpSpPr>
          <a:xfrm>
            <a:off x="1389" y="836712"/>
            <a:ext cx="4735267" cy="2154859"/>
            <a:chOff x="35497" y="1009154"/>
            <a:chExt cx="4175694" cy="2851894"/>
          </a:xfrm>
        </p:grpSpPr>
        <p:grpSp>
          <p:nvGrpSpPr>
            <p:cNvPr id="7" name="30 Grupo"/>
            <p:cNvGrpSpPr>
              <a:grpSpLocks/>
            </p:cNvGrpSpPr>
            <p:nvPr/>
          </p:nvGrpSpPr>
          <p:grpSpPr bwMode="auto">
            <a:xfrm>
              <a:off x="107504" y="1009154"/>
              <a:ext cx="4103687" cy="2851894"/>
              <a:chOff x="467544" y="1268760"/>
              <a:chExt cx="4104456" cy="2520280"/>
            </a:xfrm>
          </p:grpSpPr>
          <p:grpSp>
            <p:nvGrpSpPr>
              <p:cNvPr id="10" name="Group 17"/>
              <p:cNvGrpSpPr>
                <a:grpSpLocks/>
              </p:cNvGrpSpPr>
              <p:nvPr/>
            </p:nvGrpSpPr>
            <p:grpSpPr bwMode="auto">
              <a:xfrm>
                <a:off x="467545" y="1268760"/>
                <a:ext cx="4104455" cy="2520280"/>
                <a:chOff x="3356" y="815"/>
                <a:chExt cx="2260" cy="3294"/>
              </a:xfrm>
            </p:grpSpPr>
            <p:sp>
              <p:nvSpPr>
                <p:cNvPr id="13" name="AutoShape 7"/>
                <p:cNvSpPr>
                  <a:spLocks noChangeArrowheads="1"/>
                </p:cNvSpPr>
                <p:nvPr/>
              </p:nvSpPr>
              <p:spPr bwMode="auto">
                <a:xfrm>
                  <a:off x="3356" y="815"/>
                  <a:ext cx="2260" cy="1109"/>
                </a:xfrm>
                <a:prstGeom prst="roundRect">
                  <a:avLst>
                    <a:gd name="adj" fmla="val 23097"/>
                  </a:avLst>
                </a:prstGeom>
                <a:solidFill>
                  <a:srgbClr val="7030A0"/>
                </a:solidFill>
                <a:ln w="19050" algn="ctr">
                  <a:solidFill>
                    <a:schemeClr val="accent4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tIns="0" bIns="0"/>
                <a:lstStyle/>
                <a:p>
                  <a:pPr algn="ctr">
                    <a:lnSpc>
                      <a:spcPct val="120000"/>
                    </a:lnSpc>
                    <a:spcBef>
                      <a:spcPct val="25000"/>
                    </a:spcBef>
                  </a:pPr>
                  <a:endParaRPr lang="pt-BR" sz="14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" name="AutoShape 8"/>
                <p:cNvSpPr>
                  <a:spLocks noChangeArrowheads="1"/>
                </p:cNvSpPr>
                <p:nvPr/>
              </p:nvSpPr>
              <p:spPr bwMode="auto">
                <a:xfrm>
                  <a:off x="3357" y="1367"/>
                  <a:ext cx="2259" cy="2742"/>
                </a:xfrm>
                <a:prstGeom prst="roundRect">
                  <a:avLst>
                    <a:gd name="adj" fmla="val 9097"/>
                  </a:avLst>
                </a:prstGeom>
                <a:solidFill>
                  <a:srgbClr val="FFFFFF"/>
                </a:solidFill>
                <a:ln w="19050" algn="ctr">
                  <a:solidFill>
                    <a:schemeClr val="accent4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</a:pPr>
                  <a:endParaRPr lang="pt-BR" sz="1400">
                    <a:solidFill>
                      <a:srgbClr val="66A5DB"/>
                    </a:solidFill>
                  </a:endParaRPr>
                </a:p>
              </p:txBody>
            </p:sp>
          </p:grpSp>
          <p:sp>
            <p:nvSpPr>
              <p:cNvPr id="11" name="29 CuadroTexto"/>
              <p:cNvSpPr txBox="1">
                <a:spLocks noChangeArrowheads="1"/>
              </p:cNvSpPr>
              <p:nvPr/>
            </p:nvSpPr>
            <p:spPr bwMode="auto">
              <a:xfrm>
                <a:off x="467544" y="1268760"/>
                <a:ext cx="4032448" cy="3599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EC" sz="1400" b="1" dirty="0" smtClean="0">
                    <a:solidFill>
                      <a:srgbClr val="FFFFFF"/>
                    </a:solidFill>
                  </a:rPr>
                  <a:t>Interno-Compañía</a:t>
                </a:r>
                <a:endParaRPr lang="es-EC" sz="14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" name="Rectangle 69"/>
            <p:cNvSpPr>
              <a:spLocks noChangeAspect="1" noChangeArrowheads="1"/>
            </p:cNvSpPr>
            <p:nvPr/>
          </p:nvSpPr>
          <p:spPr bwMode="auto">
            <a:xfrm>
              <a:off x="35497" y="1440408"/>
              <a:ext cx="4103700" cy="2287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228600" bIns="137160"/>
            <a:lstStyle/>
            <a:p>
              <a:pPr marL="0" lvl="1">
                <a:buClr>
                  <a:srgbClr val="FF6600"/>
                </a:buClr>
                <a:buSzPct val="135000"/>
              </a:pPr>
              <a:endParaRPr lang="en-US" sz="1400" b="1" dirty="0">
                <a:solidFill>
                  <a:srgbClr val="000000"/>
                </a:solidFill>
              </a:endParaRPr>
            </a:p>
            <a:p>
              <a:pPr marL="177800" indent="-177800">
                <a:buClr>
                  <a:srgbClr val="FF6600"/>
                </a:buClr>
                <a:buSzPct val="135000"/>
                <a:buFont typeface="Wingdings" pitchFamily="2" charset="2"/>
                <a:buChar char="§"/>
              </a:pP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69"/>
            <p:cNvSpPr>
              <a:spLocks noChangeAspect="1" noChangeArrowheads="1"/>
            </p:cNvSpPr>
            <p:nvPr/>
          </p:nvSpPr>
          <p:spPr bwMode="auto">
            <a:xfrm>
              <a:off x="107505" y="1332135"/>
              <a:ext cx="4031692" cy="2287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228600" bIns="137160"/>
            <a:lstStyle/>
            <a:p>
              <a:pPr marL="177800" indent="-177800">
                <a:buClr>
                  <a:srgbClr val="8064A2">
                    <a:lumMod val="75000"/>
                  </a:srgbClr>
                </a:buClr>
                <a:buSzPct val="135000"/>
                <a:buFont typeface="Wingdings" pitchFamily="2" charset="2"/>
                <a:buChar char="§"/>
              </a:pPr>
              <a:r>
                <a:rPr lang="es-EC" sz="1400" dirty="0">
                  <a:solidFill>
                    <a:prstClr val="black"/>
                  </a:solidFill>
                </a:rPr>
                <a:t>(+): la empresa cuenta con reconocimiento en el mercado que se ve favorecido con la representación de GTI</a:t>
              </a:r>
            </a:p>
            <a:p>
              <a:pPr marL="177800" indent="-177800">
                <a:buClr>
                  <a:srgbClr val="8064A2">
                    <a:lumMod val="75000"/>
                  </a:srgbClr>
                </a:buClr>
                <a:buSzPct val="135000"/>
                <a:buFont typeface="Wingdings" pitchFamily="2" charset="2"/>
                <a:buChar char="§"/>
              </a:pPr>
              <a:r>
                <a:rPr lang="es-EC" sz="1400" dirty="0">
                  <a:solidFill>
                    <a:prstClr val="black"/>
                  </a:solidFill>
                </a:rPr>
                <a:t>(-): los procesos internos de la compañía son débiles </a:t>
              </a:r>
            </a:p>
            <a:p>
              <a:pPr marL="177800" indent="-177800">
                <a:buClr>
                  <a:srgbClr val="FF6600"/>
                </a:buClr>
                <a:buSzPct val="135000"/>
                <a:buFont typeface="Wingdings" pitchFamily="2" charset="2"/>
                <a:buChar char="§"/>
              </a:pPr>
              <a:endParaRPr lang="es-EC" sz="1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4825429" y="786899"/>
            <a:ext cx="4283075" cy="2952107"/>
            <a:chOff x="4355976" y="3961482"/>
            <a:chExt cx="4283075" cy="2779941"/>
          </a:xfrm>
        </p:grpSpPr>
        <p:sp>
          <p:nvSpPr>
            <p:cNvPr id="23" name="41 CuadroTexto"/>
            <p:cNvSpPr txBox="1">
              <a:spLocks noChangeArrowheads="1"/>
            </p:cNvSpPr>
            <p:nvPr/>
          </p:nvSpPr>
          <p:spPr bwMode="auto">
            <a:xfrm>
              <a:off x="4427091" y="4005263"/>
              <a:ext cx="4032250" cy="289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solidFill>
                    <a:srgbClr val="FFFFFF"/>
                  </a:solidFill>
                </a:rPr>
                <a:t>Ex rate stability</a:t>
              </a:r>
            </a:p>
          </p:txBody>
        </p:sp>
        <p:grpSp>
          <p:nvGrpSpPr>
            <p:cNvPr id="24" name="41 Grupo"/>
            <p:cNvGrpSpPr>
              <a:grpSpLocks/>
            </p:cNvGrpSpPr>
            <p:nvPr/>
          </p:nvGrpSpPr>
          <p:grpSpPr bwMode="auto">
            <a:xfrm>
              <a:off x="4355976" y="3961482"/>
              <a:ext cx="4207617" cy="2779941"/>
              <a:chOff x="467544" y="1268760"/>
              <a:chExt cx="4104456" cy="2523342"/>
            </a:xfrm>
          </p:grpSpPr>
          <p:grpSp>
            <p:nvGrpSpPr>
              <p:cNvPr id="27" name="Group 17"/>
              <p:cNvGrpSpPr>
                <a:grpSpLocks/>
              </p:cNvGrpSpPr>
              <p:nvPr/>
            </p:nvGrpSpPr>
            <p:grpSpPr bwMode="auto">
              <a:xfrm>
                <a:off x="467545" y="1268760"/>
                <a:ext cx="4104455" cy="2523342"/>
                <a:chOff x="3356" y="815"/>
                <a:chExt cx="2260" cy="3298"/>
              </a:xfrm>
            </p:grpSpPr>
            <p:sp>
              <p:nvSpPr>
                <p:cNvPr id="29" name="AutoShape 7"/>
                <p:cNvSpPr>
                  <a:spLocks noChangeArrowheads="1"/>
                </p:cNvSpPr>
                <p:nvPr/>
              </p:nvSpPr>
              <p:spPr bwMode="auto">
                <a:xfrm>
                  <a:off x="3356" y="815"/>
                  <a:ext cx="2260" cy="1109"/>
                </a:xfrm>
                <a:prstGeom prst="roundRect">
                  <a:avLst>
                    <a:gd name="adj" fmla="val 23097"/>
                  </a:avLst>
                </a:prstGeom>
                <a:solidFill>
                  <a:srgbClr val="7030A0"/>
                </a:solidFill>
                <a:ln w="19050" algn="ctr">
                  <a:solidFill>
                    <a:schemeClr val="accent4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tIns="0" bIns="0"/>
                <a:lstStyle/>
                <a:p>
                  <a:pPr algn="ctr">
                    <a:lnSpc>
                      <a:spcPct val="120000"/>
                    </a:lnSpc>
                    <a:spcBef>
                      <a:spcPct val="25000"/>
                    </a:spcBef>
                  </a:pPr>
                  <a:endParaRPr lang="pt-BR" sz="14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" name="AutoShape 8"/>
                <p:cNvSpPr>
                  <a:spLocks noChangeArrowheads="1"/>
                </p:cNvSpPr>
                <p:nvPr/>
              </p:nvSpPr>
              <p:spPr bwMode="auto">
                <a:xfrm>
                  <a:off x="3357" y="1371"/>
                  <a:ext cx="2259" cy="2742"/>
                </a:xfrm>
                <a:prstGeom prst="roundRect">
                  <a:avLst>
                    <a:gd name="adj" fmla="val 9097"/>
                  </a:avLst>
                </a:prstGeom>
                <a:solidFill>
                  <a:srgbClr val="FFFFFF"/>
                </a:solidFill>
                <a:ln w="19050" algn="ctr">
                  <a:solidFill>
                    <a:schemeClr val="accent4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</a:pPr>
                  <a:endParaRPr lang="pt-BR" sz="1400">
                    <a:solidFill>
                      <a:srgbClr val="66A5DB"/>
                    </a:solidFill>
                  </a:endParaRPr>
                </a:p>
              </p:txBody>
            </p:sp>
          </p:grpSp>
          <p:sp>
            <p:nvSpPr>
              <p:cNvPr id="28" name="43 CuadroTexto"/>
              <p:cNvSpPr txBox="1">
                <a:spLocks noChangeArrowheads="1"/>
              </p:cNvSpPr>
              <p:nvPr/>
            </p:nvSpPr>
            <p:spPr bwMode="auto">
              <a:xfrm>
                <a:off x="467544" y="1268760"/>
                <a:ext cx="4032448" cy="263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EC" sz="1400" b="1" dirty="0" smtClean="0">
                    <a:solidFill>
                      <a:srgbClr val="FFFFFF"/>
                    </a:solidFill>
                  </a:rPr>
                  <a:t>Marketing y Ventas</a:t>
                </a:r>
                <a:endParaRPr lang="es-EC" sz="14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5" name="Rectangle 69"/>
            <p:cNvSpPr>
              <a:spLocks noChangeAspect="1" noChangeArrowheads="1"/>
            </p:cNvSpPr>
            <p:nvPr/>
          </p:nvSpPr>
          <p:spPr bwMode="auto">
            <a:xfrm>
              <a:off x="4355976" y="4293096"/>
              <a:ext cx="4031692" cy="2287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228600" bIns="137160"/>
            <a:lstStyle/>
            <a:p>
              <a:pPr marL="177800" indent="-177800">
                <a:buClr>
                  <a:srgbClr val="FF6600"/>
                </a:buClr>
                <a:buSzPct val="135000"/>
                <a:buFont typeface="Wingdings" pitchFamily="2" charset="2"/>
                <a:buChar char="§"/>
              </a:pPr>
              <a:endParaRPr lang="es-EC" sz="1400" dirty="0">
                <a:solidFill>
                  <a:srgbClr val="000000"/>
                </a:solidFill>
              </a:endParaRPr>
            </a:p>
            <a:p>
              <a:pPr marL="177800" lvl="1" indent="-177800">
                <a:buClr>
                  <a:srgbClr val="FF6600"/>
                </a:buClr>
                <a:buSzPct val="135000"/>
                <a:buFont typeface="Wingdings" pitchFamily="2" charset="2"/>
                <a:buChar char="§"/>
              </a:pPr>
              <a:endParaRPr lang="es-EC" sz="1400" dirty="0">
                <a:solidFill>
                  <a:srgbClr val="000000"/>
                </a:solidFill>
              </a:endParaRPr>
            </a:p>
            <a:p>
              <a:pPr marL="177800" indent="-177800">
                <a:buClr>
                  <a:srgbClr val="FF6600"/>
                </a:buClr>
                <a:buSzPct val="135000"/>
                <a:buFont typeface="Wingdings" pitchFamily="2" charset="2"/>
                <a:buChar char="§"/>
              </a:pPr>
              <a:endParaRPr lang="es-EC" sz="1400" dirty="0">
                <a:solidFill>
                  <a:srgbClr val="000000"/>
                </a:solidFill>
              </a:endParaRPr>
            </a:p>
            <a:p>
              <a:pPr marL="177800" indent="-177800">
                <a:buClr>
                  <a:srgbClr val="FF6600"/>
                </a:buClr>
                <a:buSzPct val="135000"/>
                <a:buFont typeface="Wingdings" pitchFamily="2" charset="2"/>
                <a:buChar char="§"/>
              </a:pPr>
              <a:endParaRPr lang="es-EC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69"/>
            <p:cNvSpPr>
              <a:spLocks noChangeAspect="1" noChangeArrowheads="1"/>
            </p:cNvSpPr>
            <p:nvPr/>
          </p:nvSpPr>
          <p:spPr bwMode="auto">
            <a:xfrm>
              <a:off x="4355976" y="4381773"/>
              <a:ext cx="4283075" cy="2287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228600" bIns="137160"/>
            <a:lstStyle/>
            <a:p>
              <a:pPr marL="177800" indent="-177800">
                <a:buClr>
                  <a:srgbClr val="8064A2">
                    <a:lumMod val="75000"/>
                  </a:srgbClr>
                </a:buClr>
                <a:buSzPct val="135000"/>
                <a:buFont typeface="Wingdings" pitchFamily="2" charset="2"/>
                <a:buChar char="§"/>
              </a:pPr>
              <a:r>
                <a:rPr lang="es-EC" sz="1400" dirty="0">
                  <a:solidFill>
                    <a:prstClr val="black"/>
                  </a:solidFill>
                </a:rPr>
                <a:t>(+): El mercado se mueve por referidos y esto ha permitido que las ventas de la empresa sean sostenidas</a:t>
              </a:r>
            </a:p>
            <a:p>
              <a:pPr marL="177800" indent="-177800">
                <a:buClr>
                  <a:srgbClr val="8064A2">
                    <a:lumMod val="75000"/>
                  </a:srgbClr>
                </a:buClr>
                <a:buSzPct val="135000"/>
                <a:buFont typeface="Wingdings" pitchFamily="2" charset="2"/>
                <a:buChar char="§"/>
              </a:pPr>
              <a:r>
                <a:rPr lang="es-EC" sz="1400" dirty="0">
                  <a:solidFill>
                    <a:prstClr val="black"/>
                  </a:solidFill>
                </a:rPr>
                <a:t>(-): El proceso de marketing no ha sido desarrollado ni está basado en una estrategia sólida</a:t>
              </a:r>
            </a:p>
            <a:p>
              <a:pPr marL="177800" indent="-177800">
                <a:buClr>
                  <a:srgbClr val="8064A2">
                    <a:lumMod val="75000"/>
                  </a:srgbClr>
                </a:buClr>
                <a:buSzPct val="135000"/>
                <a:buFont typeface="Wingdings" pitchFamily="2" charset="2"/>
                <a:buChar char="§"/>
              </a:pPr>
              <a:r>
                <a:rPr lang="es-EC" sz="1400" dirty="0">
                  <a:solidFill>
                    <a:prstClr val="black"/>
                  </a:solidFill>
                </a:rPr>
                <a:t>(-): La marca no es reconocida en el mercado ecuatoriano</a:t>
              </a:r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84428" y="2057307"/>
            <a:ext cx="4754396" cy="2585810"/>
            <a:chOff x="4355976" y="1009154"/>
            <a:chExt cx="4283075" cy="2851894"/>
          </a:xfrm>
        </p:grpSpPr>
        <p:grpSp>
          <p:nvGrpSpPr>
            <p:cNvPr id="33" name="41 Grupo"/>
            <p:cNvGrpSpPr>
              <a:grpSpLocks/>
            </p:cNvGrpSpPr>
            <p:nvPr/>
          </p:nvGrpSpPr>
          <p:grpSpPr bwMode="auto">
            <a:xfrm>
              <a:off x="4355976" y="1009154"/>
              <a:ext cx="4207617" cy="2851894"/>
              <a:chOff x="467544" y="1268760"/>
              <a:chExt cx="4104456" cy="2520281"/>
            </a:xfrm>
          </p:grpSpPr>
          <p:grpSp>
            <p:nvGrpSpPr>
              <p:cNvPr id="35" name="Group 17"/>
              <p:cNvGrpSpPr>
                <a:grpSpLocks/>
              </p:cNvGrpSpPr>
              <p:nvPr/>
            </p:nvGrpSpPr>
            <p:grpSpPr bwMode="auto">
              <a:xfrm>
                <a:off x="467545" y="1268760"/>
                <a:ext cx="4104455" cy="2520281"/>
                <a:chOff x="3356" y="815"/>
                <a:chExt cx="2260" cy="3294"/>
              </a:xfrm>
            </p:grpSpPr>
            <p:sp>
              <p:nvSpPr>
                <p:cNvPr id="37" name="AutoShape 7"/>
                <p:cNvSpPr>
                  <a:spLocks noChangeArrowheads="1"/>
                </p:cNvSpPr>
                <p:nvPr/>
              </p:nvSpPr>
              <p:spPr bwMode="auto">
                <a:xfrm>
                  <a:off x="3356" y="815"/>
                  <a:ext cx="2260" cy="1109"/>
                </a:xfrm>
                <a:prstGeom prst="roundRect">
                  <a:avLst>
                    <a:gd name="adj" fmla="val 23097"/>
                  </a:avLst>
                </a:prstGeom>
                <a:solidFill>
                  <a:srgbClr val="7030A0"/>
                </a:solidFill>
                <a:ln w="19050" algn="ctr">
                  <a:solidFill>
                    <a:schemeClr val="accent4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tIns="0" bIns="0"/>
                <a:lstStyle/>
                <a:p>
                  <a:pPr algn="ctr">
                    <a:lnSpc>
                      <a:spcPct val="120000"/>
                    </a:lnSpc>
                    <a:spcBef>
                      <a:spcPct val="25000"/>
                    </a:spcBef>
                  </a:pPr>
                  <a:endParaRPr lang="es-EC" sz="14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8" name="AutoShape 8"/>
                <p:cNvSpPr>
                  <a:spLocks noChangeArrowheads="1"/>
                </p:cNvSpPr>
                <p:nvPr/>
              </p:nvSpPr>
              <p:spPr bwMode="auto">
                <a:xfrm>
                  <a:off x="3357" y="1367"/>
                  <a:ext cx="2259" cy="2742"/>
                </a:xfrm>
                <a:prstGeom prst="roundRect">
                  <a:avLst>
                    <a:gd name="adj" fmla="val 9097"/>
                  </a:avLst>
                </a:prstGeom>
                <a:solidFill>
                  <a:srgbClr val="FFFFFF"/>
                </a:solidFill>
                <a:ln w="19050" algn="ctr">
                  <a:solidFill>
                    <a:schemeClr val="accent4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</a:pPr>
                  <a:endParaRPr lang="es-EC" sz="1400">
                    <a:solidFill>
                      <a:srgbClr val="66A5DB"/>
                    </a:solidFill>
                  </a:endParaRPr>
                </a:p>
              </p:txBody>
            </p:sp>
          </p:grpSp>
          <p:sp>
            <p:nvSpPr>
              <p:cNvPr id="36" name="43 CuadroTexto"/>
              <p:cNvSpPr txBox="1">
                <a:spLocks noChangeArrowheads="1"/>
              </p:cNvSpPr>
              <p:nvPr/>
            </p:nvSpPr>
            <p:spPr bwMode="auto">
              <a:xfrm>
                <a:off x="467544" y="1268760"/>
                <a:ext cx="4032448" cy="2999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EC" sz="1400" b="1" dirty="0" smtClean="0">
                    <a:solidFill>
                      <a:srgbClr val="FFFFFF"/>
                    </a:solidFill>
                  </a:rPr>
                  <a:t>Operaciones</a:t>
                </a:r>
                <a:endParaRPr lang="es-EC" sz="14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4" name="Rectangle 69"/>
            <p:cNvSpPr>
              <a:spLocks noChangeAspect="1" noChangeArrowheads="1"/>
            </p:cNvSpPr>
            <p:nvPr/>
          </p:nvSpPr>
          <p:spPr bwMode="auto">
            <a:xfrm>
              <a:off x="4355976" y="1285429"/>
              <a:ext cx="4283075" cy="2287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228600" bIns="137160"/>
            <a:lstStyle/>
            <a:p>
              <a:pPr marL="177800" indent="-177800">
                <a:buClr>
                  <a:srgbClr val="8064A2">
                    <a:lumMod val="75000"/>
                  </a:srgbClr>
                </a:buClr>
                <a:buSzPct val="135000"/>
                <a:buFont typeface="Wingdings" pitchFamily="2" charset="2"/>
                <a:buChar char="§"/>
              </a:pPr>
              <a:r>
                <a:rPr lang="es-EC" sz="1400" dirty="0">
                  <a:solidFill>
                    <a:prstClr val="black"/>
                  </a:solidFill>
                </a:rPr>
                <a:t>(+): La empresa ya tiene procesos establecidos</a:t>
              </a:r>
            </a:p>
            <a:p>
              <a:pPr marL="177800" indent="-177800">
                <a:buClr>
                  <a:srgbClr val="8064A2">
                    <a:lumMod val="75000"/>
                  </a:srgbClr>
                </a:buClr>
                <a:buSzPct val="135000"/>
                <a:buFont typeface="Wingdings" pitchFamily="2" charset="2"/>
                <a:buChar char="§"/>
              </a:pPr>
              <a:r>
                <a:rPr lang="es-EC" sz="1400" dirty="0">
                  <a:solidFill>
                    <a:prstClr val="black"/>
                  </a:solidFill>
                </a:rPr>
                <a:t>(-): Los servicios no están bien definidos</a:t>
              </a:r>
            </a:p>
            <a:p>
              <a:pPr marL="177800" indent="-177800">
                <a:buClr>
                  <a:srgbClr val="8064A2">
                    <a:lumMod val="75000"/>
                  </a:srgbClr>
                </a:buClr>
                <a:buSzPct val="135000"/>
                <a:buFont typeface="Wingdings" pitchFamily="2" charset="2"/>
                <a:buChar char="§"/>
              </a:pPr>
              <a:r>
                <a:rPr lang="es-EC" sz="1400" dirty="0">
                  <a:solidFill>
                    <a:prstClr val="black"/>
                  </a:solidFill>
                </a:rPr>
                <a:t>(-): Todos los procesos se están redefiniendo por la adopción de la marca GT</a:t>
              </a:r>
            </a:p>
            <a:p>
              <a:pPr>
                <a:buClr>
                  <a:srgbClr val="FF6600"/>
                </a:buClr>
                <a:buSzPct val="135000"/>
              </a:pPr>
              <a:endParaRPr lang="es-EC" sz="1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0" name="21 Grupo"/>
          <p:cNvGrpSpPr/>
          <p:nvPr/>
        </p:nvGrpSpPr>
        <p:grpSpPr>
          <a:xfrm>
            <a:off x="4810934" y="3004075"/>
            <a:ext cx="4283075" cy="2952107"/>
            <a:chOff x="4355976" y="3961482"/>
            <a:chExt cx="4283075" cy="2779941"/>
          </a:xfrm>
        </p:grpSpPr>
        <p:sp>
          <p:nvSpPr>
            <p:cNvPr id="41" name="41 CuadroTexto"/>
            <p:cNvSpPr txBox="1">
              <a:spLocks noChangeArrowheads="1"/>
            </p:cNvSpPr>
            <p:nvPr/>
          </p:nvSpPr>
          <p:spPr bwMode="auto">
            <a:xfrm>
              <a:off x="4427091" y="4005263"/>
              <a:ext cx="4032250" cy="289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solidFill>
                    <a:srgbClr val="FFFFFF"/>
                  </a:solidFill>
                </a:rPr>
                <a:t>Ex rate stability</a:t>
              </a:r>
            </a:p>
          </p:txBody>
        </p:sp>
        <p:grpSp>
          <p:nvGrpSpPr>
            <p:cNvPr id="42" name="41 Grupo"/>
            <p:cNvGrpSpPr>
              <a:grpSpLocks/>
            </p:cNvGrpSpPr>
            <p:nvPr/>
          </p:nvGrpSpPr>
          <p:grpSpPr bwMode="auto">
            <a:xfrm>
              <a:off x="4355976" y="3961482"/>
              <a:ext cx="4207617" cy="2779941"/>
              <a:chOff x="467544" y="1268760"/>
              <a:chExt cx="4104456" cy="2523342"/>
            </a:xfrm>
          </p:grpSpPr>
          <p:grpSp>
            <p:nvGrpSpPr>
              <p:cNvPr id="45" name="Group 17"/>
              <p:cNvGrpSpPr>
                <a:grpSpLocks/>
              </p:cNvGrpSpPr>
              <p:nvPr/>
            </p:nvGrpSpPr>
            <p:grpSpPr bwMode="auto">
              <a:xfrm>
                <a:off x="467545" y="1268760"/>
                <a:ext cx="4104455" cy="2523342"/>
                <a:chOff x="3356" y="815"/>
                <a:chExt cx="2260" cy="3298"/>
              </a:xfrm>
            </p:grpSpPr>
            <p:sp>
              <p:nvSpPr>
                <p:cNvPr id="47" name="AutoShape 7"/>
                <p:cNvSpPr>
                  <a:spLocks noChangeArrowheads="1"/>
                </p:cNvSpPr>
                <p:nvPr/>
              </p:nvSpPr>
              <p:spPr bwMode="auto">
                <a:xfrm>
                  <a:off x="3356" y="815"/>
                  <a:ext cx="2260" cy="1109"/>
                </a:xfrm>
                <a:prstGeom prst="roundRect">
                  <a:avLst>
                    <a:gd name="adj" fmla="val 23097"/>
                  </a:avLst>
                </a:prstGeom>
                <a:solidFill>
                  <a:srgbClr val="7030A0"/>
                </a:solidFill>
                <a:ln w="19050" algn="ctr">
                  <a:solidFill>
                    <a:schemeClr val="accent4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tIns="0" bIns="0"/>
                <a:lstStyle/>
                <a:p>
                  <a:pPr algn="ctr">
                    <a:lnSpc>
                      <a:spcPct val="120000"/>
                    </a:lnSpc>
                    <a:spcBef>
                      <a:spcPct val="25000"/>
                    </a:spcBef>
                  </a:pPr>
                  <a:endParaRPr lang="pt-BR" sz="14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8" name="AutoShape 8"/>
                <p:cNvSpPr>
                  <a:spLocks noChangeArrowheads="1"/>
                </p:cNvSpPr>
                <p:nvPr/>
              </p:nvSpPr>
              <p:spPr bwMode="auto">
                <a:xfrm>
                  <a:off x="3357" y="1371"/>
                  <a:ext cx="2259" cy="2742"/>
                </a:xfrm>
                <a:prstGeom prst="roundRect">
                  <a:avLst>
                    <a:gd name="adj" fmla="val 9097"/>
                  </a:avLst>
                </a:prstGeom>
                <a:solidFill>
                  <a:srgbClr val="FFFFFF"/>
                </a:solidFill>
                <a:ln w="19050" algn="ctr">
                  <a:solidFill>
                    <a:schemeClr val="accent4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</a:pPr>
                  <a:endParaRPr lang="pt-BR" sz="1400">
                    <a:solidFill>
                      <a:srgbClr val="66A5DB"/>
                    </a:solidFill>
                  </a:endParaRPr>
                </a:p>
              </p:txBody>
            </p:sp>
          </p:grpSp>
          <p:sp>
            <p:nvSpPr>
              <p:cNvPr id="46" name="43 CuadroTexto"/>
              <p:cNvSpPr txBox="1">
                <a:spLocks noChangeArrowheads="1"/>
              </p:cNvSpPr>
              <p:nvPr/>
            </p:nvSpPr>
            <p:spPr bwMode="auto">
              <a:xfrm>
                <a:off x="467544" y="1268760"/>
                <a:ext cx="4032448" cy="263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EC" sz="1400" b="1" dirty="0" smtClean="0">
                    <a:solidFill>
                      <a:srgbClr val="FFFFFF"/>
                    </a:solidFill>
                  </a:rPr>
                  <a:t>Recursos Humanos</a:t>
                </a:r>
                <a:endParaRPr lang="es-EC" sz="14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3" name="Rectangle 69"/>
            <p:cNvSpPr>
              <a:spLocks noChangeAspect="1" noChangeArrowheads="1"/>
            </p:cNvSpPr>
            <p:nvPr/>
          </p:nvSpPr>
          <p:spPr bwMode="auto">
            <a:xfrm>
              <a:off x="4355976" y="4293096"/>
              <a:ext cx="4031692" cy="2287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228600" bIns="137160"/>
            <a:lstStyle/>
            <a:p>
              <a:pPr marL="177800" indent="-177800">
                <a:buClr>
                  <a:srgbClr val="FF6600"/>
                </a:buClr>
                <a:buSzPct val="135000"/>
                <a:buFont typeface="Wingdings" pitchFamily="2" charset="2"/>
                <a:buChar char="§"/>
              </a:pPr>
              <a:endParaRPr lang="es-EC" sz="1400" dirty="0">
                <a:solidFill>
                  <a:srgbClr val="000000"/>
                </a:solidFill>
              </a:endParaRPr>
            </a:p>
            <a:p>
              <a:pPr marL="177800" lvl="1" indent="-177800">
                <a:buClr>
                  <a:srgbClr val="FF6600"/>
                </a:buClr>
                <a:buSzPct val="135000"/>
                <a:buFont typeface="Wingdings" pitchFamily="2" charset="2"/>
                <a:buChar char="§"/>
              </a:pPr>
              <a:endParaRPr lang="es-EC" sz="1400" dirty="0">
                <a:solidFill>
                  <a:srgbClr val="000000"/>
                </a:solidFill>
              </a:endParaRPr>
            </a:p>
            <a:p>
              <a:pPr marL="177800" indent="-177800">
                <a:buClr>
                  <a:srgbClr val="FF6600"/>
                </a:buClr>
                <a:buSzPct val="135000"/>
                <a:buFont typeface="Wingdings" pitchFamily="2" charset="2"/>
                <a:buChar char="§"/>
              </a:pPr>
              <a:endParaRPr lang="es-EC" sz="1400" dirty="0">
                <a:solidFill>
                  <a:srgbClr val="000000"/>
                </a:solidFill>
              </a:endParaRPr>
            </a:p>
            <a:p>
              <a:pPr marL="177800" indent="-177800">
                <a:buClr>
                  <a:srgbClr val="FF6600"/>
                </a:buClr>
                <a:buSzPct val="135000"/>
                <a:buFont typeface="Wingdings" pitchFamily="2" charset="2"/>
                <a:buChar char="§"/>
              </a:pPr>
              <a:endParaRPr lang="es-EC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44" name="Rectangle 69"/>
            <p:cNvSpPr>
              <a:spLocks noChangeAspect="1" noChangeArrowheads="1"/>
            </p:cNvSpPr>
            <p:nvPr/>
          </p:nvSpPr>
          <p:spPr bwMode="auto">
            <a:xfrm>
              <a:off x="4355976" y="4381773"/>
              <a:ext cx="4283075" cy="2287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228600" bIns="137160"/>
            <a:lstStyle/>
            <a:p>
              <a:pPr marL="177800" indent="-177800">
                <a:buClr>
                  <a:srgbClr val="8064A2">
                    <a:lumMod val="75000"/>
                  </a:srgbClr>
                </a:buClr>
                <a:buSzPct val="135000"/>
                <a:buFont typeface="Wingdings" pitchFamily="2" charset="2"/>
                <a:buChar char="§"/>
              </a:pPr>
              <a:r>
                <a:rPr lang="es-EC" sz="1400" dirty="0">
                  <a:solidFill>
                    <a:prstClr val="black"/>
                  </a:solidFill>
                </a:rPr>
                <a:t>(+): El talento humano de la empresa tiene un buen nivel técnico y se encuentra comprometido</a:t>
              </a:r>
            </a:p>
            <a:p>
              <a:pPr marL="177800" indent="-177800">
                <a:buClr>
                  <a:srgbClr val="8064A2">
                    <a:lumMod val="75000"/>
                  </a:srgbClr>
                </a:buClr>
                <a:buSzPct val="135000"/>
                <a:buFont typeface="Wingdings" pitchFamily="2" charset="2"/>
                <a:buChar char="§"/>
              </a:pPr>
              <a:r>
                <a:rPr lang="es-EC" sz="1400" dirty="0">
                  <a:solidFill>
                    <a:prstClr val="black"/>
                  </a:solidFill>
                </a:rPr>
                <a:t>(-): No existen buenos procesos de RRHH por lo que el talento humano migra hacia las Big 4 donde los beneficios son mayores por el mismo número de horas de trabajo</a:t>
              </a:r>
            </a:p>
          </p:txBody>
        </p:sp>
      </p:grpSp>
      <p:grpSp>
        <p:nvGrpSpPr>
          <p:cNvPr id="58" name="5 Grupo"/>
          <p:cNvGrpSpPr/>
          <p:nvPr/>
        </p:nvGrpSpPr>
        <p:grpSpPr>
          <a:xfrm>
            <a:off x="4728650" y="4986994"/>
            <a:ext cx="4304395" cy="1733047"/>
            <a:chOff x="35497" y="1009154"/>
            <a:chExt cx="4175694" cy="2851894"/>
          </a:xfrm>
        </p:grpSpPr>
        <p:grpSp>
          <p:nvGrpSpPr>
            <p:cNvPr id="59" name="30 Grupo"/>
            <p:cNvGrpSpPr>
              <a:grpSpLocks/>
            </p:cNvGrpSpPr>
            <p:nvPr/>
          </p:nvGrpSpPr>
          <p:grpSpPr bwMode="auto">
            <a:xfrm>
              <a:off x="107504" y="1009154"/>
              <a:ext cx="4103687" cy="2851894"/>
              <a:chOff x="467544" y="1268760"/>
              <a:chExt cx="4104456" cy="2520280"/>
            </a:xfrm>
          </p:grpSpPr>
          <p:grpSp>
            <p:nvGrpSpPr>
              <p:cNvPr id="62" name="Group 17"/>
              <p:cNvGrpSpPr>
                <a:grpSpLocks/>
              </p:cNvGrpSpPr>
              <p:nvPr/>
            </p:nvGrpSpPr>
            <p:grpSpPr bwMode="auto">
              <a:xfrm>
                <a:off x="467545" y="1268760"/>
                <a:ext cx="4104455" cy="2520280"/>
                <a:chOff x="3356" y="815"/>
                <a:chExt cx="2260" cy="3294"/>
              </a:xfrm>
            </p:grpSpPr>
            <p:sp>
              <p:nvSpPr>
                <p:cNvPr id="64" name="AutoShape 7"/>
                <p:cNvSpPr>
                  <a:spLocks noChangeArrowheads="1"/>
                </p:cNvSpPr>
                <p:nvPr/>
              </p:nvSpPr>
              <p:spPr bwMode="auto">
                <a:xfrm>
                  <a:off x="3356" y="815"/>
                  <a:ext cx="2260" cy="1109"/>
                </a:xfrm>
                <a:prstGeom prst="roundRect">
                  <a:avLst>
                    <a:gd name="adj" fmla="val 23097"/>
                  </a:avLst>
                </a:prstGeom>
                <a:solidFill>
                  <a:srgbClr val="7030A0"/>
                </a:solidFill>
                <a:ln w="19050" algn="ctr">
                  <a:solidFill>
                    <a:schemeClr val="accent4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tIns="0" bIns="0"/>
                <a:lstStyle/>
                <a:p>
                  <a:pPr algn="ctr">
                    <a:lnSpc>
                      <a:spcPct val="120000"/>
                    </a:lnSpc>
                    <a:spcBef>
                      <a:spcPct val="25000"/>
                    </a:spcBef>
                  </a:pPr>
                  <a:endParaRPr lang="pt-BR" sz="14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5" name="AutoShape 8"/>
                <p:cNvSpPr>
                  <a:spLocks noChangeArrowheads="1"/>
                </p:cNvSpPr>
                <p:nvPr/>
              </p:nvSpPr>
              <p:spPr bwMode="auto">
                <a:xfrm>
                  <a:off x="3357" y="1367"/>
                  <a:ext cx="2259" cy="2742"/>
                </a:xfrm>
                <a:prstGeom prst="roundRect">
                  <a:avLst>
                    <a:gd name="adj" fmla="val 9097"/>
                  </a:avLst>
                </a:prstGeom>
                <a:solidFill>
                  <a:srgbClr val="FFFFFF"/>
                </a:solidFill>
                <a:ln w="19050" algn="ctr">
                  <a:solidFill>
                    <a:schemeClr val="accent4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</a:pPr>
                  <a:endParaRPr lang="pt-BR" sz="1400">
                    <a:solidFill>
                      <a:srgbClr val="66A5DB"/>
                    </a:solidFill>
                  </a:endParaRPr>
                </a:p>
              </p:txBody>
            </p:sp>
          </p:grpSp>
          <p:sp>
            <p:nvSpPr>
              <p:cNvPr id="63" name="29 CuadroTexto"/>
              <p:cNvSpPr txBox="1">
                <a:spLocks noChangeArrowheads="1"/>
              </p:cNvSpPr>
              <p:nvPr/>
            </p:nvSpPr>
            <p:spPr bwMode="auto">
              <a:xfrm>
                <a:off x="467544" y="1268760"/>
                <a:ext cx="4032448" cy="2999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EC" sz="1400" b="1" dirty="0" smtClean="0">
                    <a:solidFill>
                      <a:srgbClr val="FFFFFF"/>
                    </a:solidFill>
                  </a:rPr>
                  <a:t>Sistema de Gestión de Calidad</a:t>
                </a:r>
                <a:endParaRPr lang="es-EC" sz="14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0" name="Rectangle 69"/>
            <p:cNvSpPr>
              <a:spLocks noChangeAspect="1" noChangeArrowheads="1"/>
            </p:cNvSpPr>
            <p:nvPr/>
          </p:nvSpPr>
          <p:spPr bwMode="auto">
            <a:xfrm>
              <a:off x="35497" y="1440408"/>
              <a:ext cx="4103700" cy="2287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228600" bIns="137160"/>
            <a:lstStyle/>
            <a:p>
              <a:pPr marL="0" lvl="1">
                <a:buClr>
                  <a:srgbClr val="FF6600"/>
                </a:buClr>
                <a:buSzPct val="135000"/>
              </a:pPr>
              <a:endParaRPr lang="en-US" sz="1400" b="1" dirty="0">
                <a:solidFill>
                  <a:srgbClr val="000000"/>
                </a:solidFill>
              </a:endParaRPr>
            </a:p>
            <a:p>
              <a:pPr marL="177800" indent="-177800">
                <a:buClr>
                  <a:srgbClr val="FF6600"/>
                </a:buClr>
                <a:buSzPct val="135000"/>
                <a:buFont typeface="Wingdings" pitchFamily="2" charset="2"/>
                <a:buChar char="§"/>
              </a:pP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69"/>
            <p:cNvSpPr>
              <a:spLocks noChangeAspect="1" noChangeArrowheads="1"/>
            </p:cNvSpPr>
            <p:nvPr/>
          </p:nvSpPr>
          <p:spPr bwMode="auto">
            <a:xfrm>
              <a:off x="107505" y="1332135"/>
              <a:ext cx="4031692" cy="2287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228600" bIns="137160"/>
            <a:lstStyle/>
            <a:p>
              <a:pPr marL="177800" indent="-177800">
                <a:buClr>
                  <a:srgbClr val="8064A2">
                    <a:lumMod val="75000"/>
                  </a:srgbClr>
                </a:buClr>
                <a:buSzPct val="135000"/>
                <a:buFont typeface="Wingdings" pitchFamily="2" charset="2"/>
                <a:buChar char="§"/>
              </a:pPr>
              <a:r>
                <a:rPr lang="es-EC" sz="1400" dirty="0">
                  <a:solidFill>
                    <a:prstClr val="black"/>
                  </a:solidFill>
                </a:rPr>
                <a:t>(+): La empresa conoce cómo funciona la ISO</a:t>
              </a:r>
            </a:p>
            <a:p>
              <a:pPr marL="177800" indent="-177800">
                <a:buClr>
                  <a:srgbClr val="8064A2">
                    <a:lumMod val="75000"/>
                  </a:srgbClr>
                </a:buClr>
                <a:buSzPct val="135000"/>
                <a:buFont typeface="Wingdings" pitchFamily="2" charset="2"/>
                <a:buChar char="§"/>
              </a:pPr>
              <a:r>
                <a:rPr lang="es-EC" sz="1400" dirty="0">
                  <a:solidFill>
                    <a:prstClr val="black"/>
                  </a:solidFill>
                </a:rPr>
                <a:t>(-): Falta consolidar el SGC en la empresa con la inclusión del personal en el mismo </a:t>
              </a: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82899" y="3429484"/>
            <a:ext cx="4657668" cy="2376675"/>
            <a:chOff x="107504" y="3960639"/>
            <a:chExt cx="4103687" cy="2777412"/>
          </a:xfrm>
        </p:grpSpPr>
        <p:grpSp>
          <p:nvGrpSpPr>
            <p:cNvPr id="16" name="31 Grupo"/>
            <p:cNvGrpSpPr>
              <a:grpSpLocks/>
            </p:cNvGrpSpPr>
            <p:nvPr/>
          </p:nvGrpSpPr>
          <p:grpSpPr bwMode="auto">
            <a:xfrm>
              <a:off x="107504" y="3960639"/>
              <a:ext cx="4103687" cy="2777412"/>
              <a:chOff x="467544" y="1268760"/>
              <a:chExt cx="4104456" cy="2520281"/>
            </a:xfrm>
          </p:grpSpPr>
          <p:grpSp>
            <p:nvGrpSpPr>
              <p:cNvPr id="18" name="Group 17"/>
              <p:cNvGrpSpPr>
                <a:grpSpLocks/>
              </p:cNvGrpSpPr>
              <p:nvPr/>
            </p:nvGrpSpPr>
            <p:grpSpPr bwMode="auto">
              <a:xfrm>
                <a:off x="467545" y="1268760"/>
                <a:ext cx="4104455" cy="2520281"/>
                <a:chOff x="3356" y="815"/>
                <a:chExt cx="2260" cy="3294"/>
              </a:xfrm>
            </p:grpSpPr>
            <p:sp>
              <p:nvSpPr>
                <p:cNvPr id="20" name="AutoShape 7"/>
                <p:cNvSpPr>
                  <a:spLocks noChangeArrowheads="1"/>
                </p:cNvSpPr>
                <p:nvPr/>
              </p:nvSpPr>
              <p:spPr bwMode="auto">
                <a:xfrm>
                  <a:off x="3356" y="815"/>
                  <a:ext cx="2260" cy="1109"/>
                </a:xfrm>
                <a:prstGeom prst="roundRect">
                  <a:avLst>
                    <a:gd name="adj" fmla="val 23097"/>
                  </a:avLst>
                </a:prstGeom>
                <a:solidFill>
                  <a:srgbClr val="7030A0"/>
                </a:solidFill>
                <a:ln w="19050" algn="ctr">
                  <a:solidFill>
                    <a:schemeClr val="accent4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tIns="0" bIns="0"/>
                <a:lstStyle/>
                <a:p>
                  <a:pPr algn="ctr">
                    <a:lnSpc>
                      <a:spcPct val="120000"/>
                    </a:lnSpc>
                    <a:spcBef>
                      <a:spcPct val="25000"/>
                    </a:spcBef>
                  </a:pPr>
                  <a:endParaRPr lang="es-EC" sz="14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AutoShape 8"/>
                <p:cNvSpPr>
                  <a:spLocks noChangeArrowheads="1"/>
                </p:cNvSpPr>
                <p:nvPr/>
              </p:nvSpPr>
              <p:spPr bwMode="auto">
                <a:xfrm>
                  <a:off x="3357" y="1367"/>
                  <a:ext cx="2259" cy="2742"/>
                </a:xfrm>
                <a:prstGeom prst="roundRect">
                  <a:avLst>
                    <a:gd name="adj" fmla="val 9097"/>
                  </a:avLst>
                </a:prstGeom>
                <a:solidFill>
                  <a:srgbClr val="FFFFFF"/>
                </a:solidFill>
                <a:ln w="19050" algn="ctr">
                  <a:solidFill>
                    <a:schemeClr val="accent4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</a:pPr>
                  <a:endParaRPr lang="es-EC" sz="1400">
                    <a:solidFill>
                      <a:srgbClr val="66A5DB"/>
                    </a:solidFill>
                  </a:endParaRPr>
                </a:p>
              </p:txBody>
            </p:sp>
          </p:grpSp>
          <p:sp>
            <p:nvSpPr>
              <p:cNvPr id="19" name="33 CuadroTexto"/>
              <p:cNvSpPr txBox="1">
                <a:spLocks noChangeArrowheads="1"/>
              </p:cNvSpPr>
              <p:nvPr/>
            </p:nvSpPr>
            <p:spPr bwMode="auto">
              <a:xfrm>
                <a:off x="467544" y="1268760"/>
                <a:ext cx="4032448" cy="326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EC" sz="1400" b="1" dirty="0" smtClean="0">
                    <a:solidFill>
                      <a:srgbClr val="FFFFFF"/>
                    </a:solidFill>
                  </a:rPr>
                  <a:t>Administración y Finanzas</a:t>
                </a:r>
                <a:endParaRPr lang="es-EC" sz="14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" name="Rectangle 69"/>
            <p:cNvSpPr>
              <a:spLocks noChangeAspect="1" noChangeArrowheads="1"/>
            </p:cNvSpPr>
            <p:nvPr/>
          </p:nvSpPr>
          <p:spPr bwMode="auto">
            <a:xfrm>
              <a:off x="107504" y="4293096"/>
              <a:ext cx="4031692" cy="2287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228600" bIns="137160"/>
            <a:lstStyle/>
            <a:p>
              <a:pPr marL="177800" lvl="1" indent="-177800">
                <a:buClr>
                  <a:srgbClr val="8064A2">
                    <a:lumMod val="75000"/>
                  </a:srgbClr>
                </a:buClr>
                <a:buSzPct val="135000"/>
                <a:buFont typeface="Wingdings" pitchFamily="2" charset="2"/>
                <a:buChar char="§"/>
              </a:pPr>
              <a:r>
                <a:rPr lang="es-EC" sz="1400" dirty="0">
                  <a:solidFill>
                    <a:prstClr val="black"/>
                  </a:solidFill>
                </a:rPr>
                <a:t>(-): La empresa no hace un buen uso de la información financiera que posee</a:t>
              </a:r>
            </a:p>
            <a:p>
              <a:pPr marL="177800" lvl="1" indent="-177800">
                <a:buClr>
                  <a:srgbClr val="8064A2">
                    <a:lumMod val="75000"/>
                  </a:srgbClr>
                </a:buClr>
                <a:buSzPct val="135000"/>
                <a:buFont typeface="Wingdings" pitchFamily="2" charset="2"/>
                <a:buChar char="§"/>
              </a:pPr>
              <a:r>
                <a:rPr lang="es-EC" sz="1400" dirty="0">
                  <a:solidFill>
                    <a:prstClr val="black"/>
                  </a:solidFill>
                </a:rPr>
                <a:t>(-): La empresa posee problemas de rentabilidad y liquidez</a:t>
              </a:r>
            </a:p>
            <a:p>
              <a:pPr marL="177800" lvl="1" indent="-177800">
                <a:buClr>
                  <a:srgbClr val="8064A2">
                    <a:lumMod val="75000"/>
                  </a:srgbClr>
                </a:buClr>
                <a:buSzPct val="135000"/>
                <a:buFont typeface="Wingdings" pitchFamily="2" charset="2"/>
                <a:buChar char="§"/>
              </a:pPr>
              <a:r>
                <a:rPr lang="es-EC" sz="1400" dirty="0">
                  <a:solidFill>
                    <a:prstClr val="black"/>
                  </a:solidFill>
                </a:rPr>
                <a:t>(-): No se conoce la rentabilidad real por unidad de negocio dificultando la toma de decisiones</a:t>
              </a:r>
            </a:p>
            <a:p>
              <a:pPr marL="177800" indent="-177800">
                <a:buClr>
                  <a:srgbClr val="FF6600"/>
                </a:buClr>
                <a:buSzPct val="135000"/>
                <a:buFont typeface="Wingdings" pitchFamily="2" charset="2"/>
                <a:buChar char="§"/>
              </a:pPr>
              <a:endParaRPr lang="es-EC" sz="1400" dirty="0">
                <a:solidFill>
                  <a:srgbClr val="000000"/>
                </a:solidFill>
              </a:endParaRPr>
            </a:p>
            <a:p>
              <a:pPr marL="177800" indent="-177800">
                <a:buClr>
                  <a:srgbClr val="FF6600"/>
                </a:buClr>
                <a:buSzPct val="135000"/>
                <a:buFont typeface="Wingdings" pitchFamily="2" charset="2"/>
                <a:buChar char="§"/>
              </a:pPr>
              <a:endParaRPr lang="es-EC" sz="1400" dirty="0" smtClean="0">
                <a:solidFill>
                  <a:prstClr val="black"/>
                </a:solidFill>
              </a:endParaRPr>
            </a:p>
            <a:p>
              <a:pPr marL="177800" indent="-177800">
                <a:buClr>
                  <a:srgbClr val="FF6600"/>
                </a:buClr>
                <a:buSzPct val="135000"/>
                <a:buFont typeface="Wingdings" pitchFamily="2" charset="2"/>
                <a:buChar char="§"/>
              </a:pPr>
              <a:endParaRPr lang="es-EC" sz="1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5 Grupo"/>
          <p:cNvGrpSpPr/>
          <p:nvPr/>
        </p:nvGrpSpPr>
        <p:grpSpPr>
          <a:xfrm>
            <a:off x="-11946" y="5291710"/>
            <a:ext cx="4799971" cy="1428331"/>
            <a:chOff x="35497" y="1009154"/>
            <a:chExt cx="4175694" cy="2851894"/>
          </a:xfrm>
        </p:grpSpPr>
        <p:grpSp>
          <p:nvGrpSpPr>
            <p:cNvPr id="50" name="30 Grupo"/>
            <p:cNvGrpSpPr>
              <a:grpSpLocks/>
            </p:cNvGrpSpPr>
            <p:nvPr/>
          </p:nvGrpSpPr>
          <p:grpSpPr bwMode="auto">
            <a:xfrm>
              <a:off x="107504" y="1009154"/>
              <a:ext cx="4103687" cy="2851894"/>
              <a:chOff x="467544" y="1268760"/>
              <a:chExt cx="4104456" cy="2520280"/>
            </a:xfrm>
          </p:grpSpPr>
          <p:grpSp>
            <p:nvGrpSpPr>
              <p:cNvPr id="53" name="Group 17"/>
              <p:cNvGrpSpPr>
                <a:grpSpLocks/>
              </p:cNvGrpSpPr>
              <p:nvPr/>
            </p:nvGrpSpPr>
            <p:grpSpPr bwMode="auto">
              <a:xfrm>
                <a:off x="467545" y="1268760"/>
                <a:ext cx="4104455" cy="2520280"/>
                <a:chOff x="3356" y="815"/>
                <a:chExt cx="2260" cy="3294"/>
              </a:xfrm>
            </p:grpSpPr>
            <p:sp>
              <p:nvSpPr>
                <p:cNvPr id="55" name="AutoShape 7"/>
                <p:cNvSpPr>
                  <a:spLocks noChangeArrowheads="1"/>
                </p:cNvSpPr>
                <p:nvPr/>
              </p:nvSpPr>
              <p:spPr bwMode="auto">
                <a:xfrm>
                  <a:off x="3356" y="815"/>
                  <a:ext cx="2260" cy="1109"/>
                </a:xfrm>
                <a:prstGeom prst="roundRect">
                  <a:avLst>
                    <a:gd name="adj" fmla="val 23097"/>
                  </a:avLst>
                </a:prstGeom>
                <a:solidFill>
                  <a:schemeClr val="accent4">
                    <a:lumMod val="75000"/>
                  </a:schemeClr>
                </a:solidFill>
                <a:ln w="19050" algn="ctr">
                  <a:solidFill>
                    <a:schemeClr val="accent4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tIns="0" bIns="0"/>
                <a:lstStyle/>
                <a:p>
                  <a:pPr algn="ctr">
                    <a:lnSpc>
                      <a:spcPct val="120000"/>
                    </a:lnSpc>
                    <a:spcBef>
                      <a:spcPct val="25000"/>
                    </a:spcBef>
                  </a:pPr>
                  <a:endParaRPr lang="pt-BR" sz="14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6" name="AutoShape 8"/>
                <p:cNvSpPr>
                  <a:spLocks noChangeArrowheads="1"/>
                </p:cNvSpPr>
                <p:nvPr/>
              </p:nvSpPr>
              <p:spPr bwMode="auto">
                <a:xfrm>
                  <a:off x="3357" y="1367"/>
                  <a:ext cx="2259" cy="2742"/>
                </a:xfrm>
                <a:prstGeom prst="roundRect">
                  <a:avLst>
                    <a:gd name="adj" fmla="val 9097"/>
                  </a:avLst>
                </a:prstGeom>
                <a:solidFill>
                  <a:srgbClr val="FFFFFF"/>
                </a:solidFill>
                <a:ln w="19050" algn="ctr">
                  <a:solidFill>
                    <a:schemeClr val="accent4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</a:pPr>
                  <a:endParaRPr lang="pt-BR" sz="1400">
                    <a:solidFill>
                      <a:srgbClr val="66A5DB"/>
                    </a:solidFill>
                  </a:endParaRPr>
                </a:p>
              </p:txBody>
            </p:sp>
          </p:grpSp>
          <p:sp>
            <p:nvSpPr>
              <p:cNvPr id="54" name="29 CuadroTexto"/>
              <p:cNvSpPr txBox="1">
                <a:spLocks noChangeArrowheads="1"/>
              </p:cNvSpPr>
              <p:nvPr/>
            </p:nvSpPr>
            <p:spPr bwMode="auto">
              <a:xfrm>
                <a:off x="467544" y="1268760"/>
                <a:ext cx="4032448" cy="583857"/>
              </a:xfrm>
              <a:prstGeom prst="rect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EC" sz="1400" b="1" dirty="0" smtClean="0">
                    <a:solidFill>
                      <a:srgbClr val="FFFFFF"/>
                    </a:solidFill>
                  </a:rPr>
                  <a:t>Sistemas</a:t>
                </a:r>
                <a:endParaRPr lang="es-EC" sz="14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1" name="Rectangle 69"/>
            <p:cNvSpPr>
              <a:spLocks noChangeAspect="1" noChangeArrowheads="1"/>
            </p:cNvSpPr>
            <p:nvPr/>
          </p:nvSpPr>
          <p:spPr bwMode="auto">
            <a:xfrm>
              <a:off x="35497" y="1440408"/>
              <a:ext cx="4103700" cy="2287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228600" bIns="137160"/>
            <a:lstStyle/>
            <a:p>
              <a:pPr marL="0" lvl="1">
                <a:buClr>
                  <a:srgbClr val="FF6600"/>
                </a:buClr>
                <a:buSzPct val="135000"/>
              </a:pPr>
              <a:endParaRPr lang="en-US" sz="1400" b="1" dirty="0">
                <a:solidFill>
                  <a:srgbClr val="000000"/>
                </a:solidFill>
              </a:endParaRPr>
            </a:p>
            <a:p>
              <a:pPr marL="177800" indent="-177800">
                <a:buClr>
                  <a:srgbClr val="FF6600"/>
                </a:buClr>
                <a:buSzPct val="135000"/>
                <a:buFont typeface="Wingdings" pitchFamily="2" charset="2"/>
                <a:buChar char="§"/>
              </a:pP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52" name="Rectangle 69"/>
            <p:cNvSpPr>
              <a:spLocks noChangeAspect="1" noChangeArrowheads="1"/>
            </p:cNvSpPr>
            <p:nvPr/>
          </p:nvSpPr>
          <p:spPr bwMode="auto">
            <a:xfrm>
              <a:off x="107505" y="1332135"/>
              <a:ext cx="4031692" cy="2287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228600" bIns="137160"/>
            <a:lstStyle/>
            <a:p>
              <a:pPr marL="177800" indent="-177800">
                <a:buClr>
                  <a:srgbClr val="8064A2">
                    <a:lumMod val="75000"/>
                  </a:srgbClr>
                </a:buClr>
                <a:buSzPct val="135000"/>
                <a:buFont typeface="Wingdings" pitchFamily="2" charset="2"/>
                <a:buChar char="§"/>
              </a:pPr>
              <a:r>
                <a:rPr lang="es-EC" sz="1400" dirty="0">
                  <a:solidFill>
                    <a:prstClr val="black"/>
                  </a:solidFill>
                </a:rPr>
                <a:t>(-): El personal a cargo de sistemas internamente no tiene experiencia y tiempo para cumplir los requerimientos de la red GT</a:t>
              </a:r>
              <a:endParaRPr lang="es-EC" sz="1400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081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882159" cy="23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 anchor="t">
            <a:noAutofit/>
          </a:bodyPr>
          <a:lstStyle/>
          <a:p>
            <a:pPr algn="l"/>
            <a:r>
              <a:rPr lang="es-EC" sz="3600" b="1" dirty="0" smtClean="0">
                <a:hlinkClick r:id="rId3" action="ppaction://hlinksldjump"/>
              </a:rPr>
              <a:t>FODA</a:t>
            </a:r>
            <a:endParaRPr lang="es-EC" sz="3600" b="1" dirty="0">
              <a:hlinkClick r:id="rId3" action="ppaction://hlinksldjump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2038" y="980728"/>
            <a:ext cx="9046466" cy="5844523"/>
            <a:chOff x="62038" y="980728"/>
            <a:chExt cx="9046466" cy="5844523"/>
          </a:xfrm>
        </p:grpSpPr>
        <p:grpSp>
          <p:nvGrpSpPr>
            <p:cNvPr id="47" name="46 Grupo"/>
            <p:cNvGrpSpPr/>
            <p:nvPr/>
          </p:nvGrpSpPr>
          <p:grpSpPr>
            <a:xfrm>
              <a:off x="4609405" y="980728"/>
              <a:ext cx="4499098" cy="2808312"/>
              <a:chOff x="4355976" y="1009154"/>
              <a:chExt cx="4283075" cy="2851894"/>
            </a:xfrm>
          </p:grpSpPr>
          <p:grpSp>
            <p:nvGrpSpPr>
              <p:cNvPr id="48" name="41 Grupo"/>
              <p:cNvGrpSpPr>
                <a:grpSpLocks/>
              </p:cNvGrpSpPr>
              <p:nvPr/>
            </p:nvGrpSpPr>
            <p:grpSpPr bwMode="auto">
              <a:xfrm>
                <a:off x="4355976" y="1009154"/>
                <a:ext cx="4207617" cy="2851894"/>
                <a:chOff x="467544" y="1268760"/>
                <a:chExt cx="4104456" cy="2520281"/>
              </a:xfrm>
            </p:grpSpPr>
            <p:grpSp>
              <p:nvGrpSpPr>
                <p:cNvPr id="50" name="Group 17"/>
                <p:cNvGrpSpPr>
                  <a:grpSpLocks/>
                </p:cNvGrpSpPr>
                <p:nvPr/>
              </p:nvGrpSpPr>
              <p:grpSpPr bwMode="auto">
                <a:xfrm>
                  <a:off x="467545" y="1268760"/>
                  <a:ext cx="4104455" cy="2520281"/>
                  <a:chOff x="3356" y="815"/>
                  <a:chExt cx="2260" cy="3294"/>
                </a:xfrm>
              </p:grpSpPr>
              <p:sp>
                <p:nvSpPr>
                  <p:cNvPr id="52" name="AutoShape 7"/>
                  <p:cNvSpPr>
                    <a:spLocks noChangeArrowheads="1"/>
                  </p:cNvSpPr>
                  <p:nvPr/>
                </p:nvSpPr>
                <p:spPr bwMode="auto">
                  <a:xfrm>
                    <a:off x="3356" y="815"/>
                    <a:ext cx="2260" cy="1109"/>
                  </a:xfrm>
                  <a:prstGeom prst="roundRect">
                    <a:avLst>
                      <a:gd name="adj" fmla="val 23097"/>
                    </a:avLst>
                  </a:prstGeom>
                  <a:solidFill>
                    <a:srgbClr val="7030A0"/>
                  </a:solidFill>
                  <a:ln w="19050" algn="ctr">
                    <a:solidFill>
                      <a:schemeClr val="accent4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tIns="0" bIns="0"/>
                  <a:lstStyle/>
                  <a:p>
                    <a:pPr algn="ctr">
                      <a:lnSpc>
                        <a:spcPct val="120000"/>
                      </a:lnSpc>
                      <a:spcBef>
                        <a:spcPct val="25000"/>
                      </a:spcBef>
                    </a:pPr>
                    <a:endParaRPr lang="es-EC" sz="2800" b="1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3" name="AutoShape 8"/>
                  <p:cNvSpPr>
                    <a:spLocks noChangeArrowheads="1"/>
                  </p:cNvSpPr>
                  <p:nvPr/>
                </p:nvSpPr>
                <p:spPr bwMode="auto">
                  <a:xfrm>
                    <a:off x="3357" y="1260"/>
                    <a:ext cx="2259" cy="2849"/>
                  </a:xfrm>
                  <a:prstGeom prst="roundRect">
                    <a:avLst>
                      <a:gd name="adj" fmla="val 9097"/>
                    </a:avLst>
                  </a:prstGeom>
                  <a:solidFill>
                    <a:srgbClr val="FFFFFF"/>
                  </a:solidFill>
                  <a:ln w="19050" algn="ctr">
                    <a:solidFill>
                      <a:schemeClr val="accent4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80000"/>
                      </a:lnSpc>
                    </a:pPr>
                    <a:endParaRPr lang="es-EC" sz="2400">
                      <a:solidFill>
                        <a:srgbClr val="66A5DB"/>
                      </a:solidFill>
                    </a:endParaRPr>
                  </a:p>
                </p:txBody>
              </p:sp>
            </p:grpSp>
            <p:sp>
              <p:nvSpPr>
                <p:cNvPr id="51" name="43 CuadroTexto"/>
                <p:cNvSpPr txBox="1">
                  <a:spLocks noChangeArrowheads="1"/>
                </p:cNvSpPr>
                <p:nvPr/>
              </p:nvSpPr>
              <p:spPr bwMode="auto">
                <a:xfrm>
                  <a:off x="467544" y="1268760"/>
                  <a:ext cx="4032448" cy="340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EC" b="1" dirty="0" smtClean="0">
                      <a:solidFill>
                        <a:srgbClr val="FFFFFF"/>
                      </a:solidFill>
                    </a:rPr>
                    <a:t>Debilidades</a:t>
                  </a:r>
                  <a:endParaRPr lang="es-EC" b="1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49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4355976" y="1285429"/>
                <a:ext cx="4283075" cy="2287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tIns="228600" bIns="137160"/>
              <a:lstStyle/>
              <a:p>
                <a:pPr>
                  <a:buClr>
                    <a:srgbClr val="FF6600"/>
                  </a:buClr>
                  <a:buSzPct val="135000"/>
                </a:pPr>
                <a:endParaRPr lang="es-EC" sz="11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5" name="54 CuadroTexto"/>
            <p:cNvSpPr txBox="1"/>
            <p:nvPr/>
          </p:nvSpPr>
          <p:spPr>
            <a:xfrm>
              <a:off x="4659664" y="1352643"/>
              <a:ext cx="4448839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7030A0"/>
                </a:buClr>
                <a:buFont typeface="Wingdings" panose="05000000000000000000" pitchFamily="2" charset="2"/>
                <a:buChar char="§"/>
              </a:pPr>
              <a:r>
                <a:rPr lang="es-EC" sz="1400" dirty="0" smtClean="0"/>
                <a:t>Procesos débiles</a:t>
              </a:r>
            </a:p>
            <a:p>
              <a:pPr marL="285750" indent="-285750">
                <a:buClr>
                  <a:srgbClr val="7030A0"/>
                </a:buClr>
                <a:buFont typeface="Wingdings" panose="05000000000000000000" pitchFamily="2" charset="2"/>
                <a:buChar char="§"/>
              </a:pPr>
              <a:r>
                <a:rPr lang="es-EC" sz="1400" dirty="0" smtClean="0"/>
                <a:t>Servicios no están bien definidos</a:t>
              </a:r>
            </a:p>
            <a:p>
              <a:pPr marL="285750" indent="-285750">
                <a:buClr>
                  <a:srgbClr val="7030A0"/>
                </a:buClr>
                <a:buFont typeface="Wingdings" panose="05000000000000000000" pitchFamily="2" charset="2"/>
                <a:buChar char="§"/>
              </a:pPr>
              <a:r>
                <a:rPr lang="es-EC" sz="1400" dirty="0" smtClean="0"/>
                <a:t>Procesos en redefinición ( por adopción de GT)</a:t>
              </a:r>
            </a:p>
            <a:p>
              <a:pPr marL="285750" indent="-285750">
                <a:buClr>
                  <a:srgbClr val="7030A0"/>
                </a:buClr>
                <a:buFont typeface="Wingdings" panose="05000000000000000000" pitchFamily="2" charset="2"/>
                <a:buChar char="§"/>
              </a:pPr>
              <a:r>
                <a:rPr lang="es-EC" sz="1400" dirty="0" smtClean="0"/>
                <a:t>No uso de información financiera interna</a:t>
              </a:r>
            </a:p>
            <a:p>
              <a:pPr marL="285750" indent="-285750">
                <a:buClr>
                  <a:srgbClr val="7030A0"/>
                </a:buClr>
                <a:buFont typeface="Wingdings" panose="05000000000000000000" pitchFamily="2" charset="2"/>
                <a:buChar char="§"/>
              </a:pPr>
              <a:r>
                <a:rPr lang="es-EC" sz="1400" dirty="0" smtClean="0"/>
                <a:t>No se conoce la rentabilidad por unidad de negocio</a:t>
              </a:r>
            </a:p>
            <a:p>
              <a:pPr marL="285750" indent="-285750">
                <a:buClr>
                  <a:srgbClr val="7030A0"/>
                </a:buClr>
                <a:buFont typeface="Wingdings" panose="05000000000000000000" pitchFamily="2" charset="2"/>
                <a:buChar char="§"/>
              </a:pPr>
              <a:r>
                <a:rPr lang="es-EC" sz="1400" dirty="0" smtClean="0"/>
                <a:t>Marketing no ha sido desarrollado</a:t>
              </a:r>
            </a:p>
            <a:p>
              <a:pPr marL="285750" indent="-285750">
                <a:buClr>
                  <a:srgbClr val="7030A0"/>
                </a:buClr>
                <a:buFont typeface="Wingdings" panose="05000000000000000000" pitchFamily="2" charset="2"/>
                <a:buChar char="§"/>
              </a:pPr>
              <a:r>
                <a:rPr lang="es-EC" sz="1400" dirty="0" smtClean="0"/>
                <a:t>Procesos de RRHH que no logran la retención del talento</a:t>
              </a:r>
            </a:p>
            <a:p>
              <a:pPr marL="285750" indent="-285750">
                <a:buClr>
                  <a:srgbClr val="7030A0"/>
                </a:buClr>
                <a:buFont typeface="Wingdings" panose="05000000000000000000" pitchFamily="2" charset="2"/>
                <a:buChar char="§"/>
              </a:pPr>
              <a:r>
                <a:rPr lang="es-EC" sz="1400" dirty="0" smtClean="0"/>
                <a:t>Requerimientos de GT vs. Experiencia del equipo local</a:t>
              </a:r>
            </a:p>
            <a:p>
              <a:pPr marL="285750" indent="-285750">
                <a:buClr>
                  <a:srgbClr val="7030A0"/>
                </a:buClr>
                <a:buFont typeface="Wingdings" panose="05000000000000000000" pitchFamily="2" charset="2"/>
                <a:buChar char="§"/>
              </a:pPr>
              <a:r>
                <a:rPr lang="es-EC" sz="1400" dirty="0" smtClean="0"/>
                <a:t>Sistema Gestión de la calidad</a:t>
              </a:r>
            </a:p>
            <a:p>
              <a:pPr marL="285750" indent="-285750">
                <a:buClr>
                  <a:srgbClr val="7030A0"/>
                </a:buClr>
                <a:buFont typeface="Wingdings" panose="05000000000000000000" pitchFamily="2" charset="2"/>
                <a:buChar char="§"/>
              </a:pPr>
              <a:r>
                <a:rPr lang="es-EC" sz="1400" dirty="0" smtClean="0"/>
                <a:t>Baja rentabilidad y liquidez</a:t>
              </a:r>
            </a:p>
          </p:txBody>
        </p:sp>
        <p:grpSp>
          <p:nvGrpSpPr>
            <p:cNvPr id="23" name="22 Grupo"/>
            <p:cNvGrpSpPr/>
            <p:nvPr/>
          </p:nvGrpSpPr>
          <p:grpSpPr>
            <a:xfrm>
              <a:off x="62038" y="980728"/>
              <a:ext cx="4402582" cy="2880320"/>
              <a:chOff x="35497" y="1009154"/>
              <a:chExt cx="4175694" cy="2851894"/>
            </a:xfrm>
          </p:grpSpPr>
          <p:grpSp>
            <p:nvGrpSpPr>
              <p:cNvPr id="24" name="30 Grupo"/>
              <p:cNvGrpSpPr>
                <a:grpSpLocks/>
              </p:cNvGrpSpPr>
              <p:nvPr/>
            </p:nvGrpSpPr>
            <p:grpSpPr bwMode="auto">
              <a:xfrm>
                <a:off x="107504" y="1009154"/>
                <a:ext cx="4103687" cy="2851894"/>
                <a:chOff x="467544" y="1268760"/>
                <a:chExt cx="4104456" cy="2520280"/>
              </a:xfrm>
            </p:grpSpPr>
            <p:grpSp>
              <p:nvGrpSpPr>
                <p:cNvPr id="27" name="Group 17"/>
                <p:cNvGrpSpPr>
                  <a:grpSpLocks/>
                </p:cNvGrpSpPr>
                <p:nvPr/>
              </p:nvGrpSpPr>
              <p:grpSpPr bwMode="auto">
                <a:xfrm>
                  <a:off x="467545" y="1268760"/>
                  <a:ext cx="4104455" cy="2520280"/>
                  <a:chOff x="3356" y="815"/>
                  <a:chExt cx="2260" cy="3294"/>
                </a:xfrm>
              </p:grpSpPr>
              <p:sp>
                <p:nvSpPr>
                  <p:cNvPr id="29" name="AutoShape 7"/>
                  <p:cNvSpPr>
                    <a:spLocks noChangeArrowheads="1"/>
                  </p:cNvSpPr>
                  <p:nvPr/>
                </p:nvSpPr>
                <p:spPr bwMode="auto">
                  <a:xfrm>
                    <a:off x="3356" y="815"/>
                    <a:ext cx="2260" cy="1109"/>
                  </a:xfrm>
                  <a:prstGeom prst="roundRect">
                    <a:avLst>
                      <a:gd name="adj" fmla="val 23097"/>
                    </a:avLst>
                  </a:prstGeom>
                  <a:solidFill>
                    <a:srgbClr val="7030A0"/>
                  </a:solidFill>
                  <a:ln w="19050" algn="ctr">
                    <a:solidFill>
                      <a:schemeClr val="accent4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tIns="0" bIns="0"/>
                  <a:lstStyle/>
                  <a:p>
                    <a:pPr algn="ctr">
                      <a:lnSpc>
                        <a:spcPct val="120000"/>
                      </a:lnSpc>
                      <a:spcBef>
                        <a:spcPct val="25000"/>
                      </a:spcBef>
                    </a:pPr>
                    <a:endParaRPr lang="pt-BR" sz="2800" b="1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30" name="AutoShape 8"/>
                  <p:cNvSpPr>
                    <a:spLocks noChangeArrowheads="1"/>
                  </p:cNvSpPr>
                  <p:nvPr/>
                </p:nvSpPr>
                <p:spPr bwMode="auto">
                  <a:xfrm>
                    <a:off x="3357" y="1268"/>
                    <a:ext cx="2259" cy="2841"/>
                  </a:xfrm>
                  <a:prstGeom prst="roundRect">
                    <a:avLst>
                      <a:gd name="adj" fmla="val 9097"/>
                    </a:avLst>
                  </a:prstGeom>
                  <a:solidFill>
                    <a:srgbClr val="FFFFFF"/>
                  </a:solidFill>
                  <a:ln w="19050" algn="ctr">
                    <a:solidFill>
                      <a:schemeClr val="accent4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80000"/>
                      </a:lnSpc>
                    </a:pPr>
                    <a:endParaRPr lang="pt-BR" sz="2400">
                      <a:solidFill>
                        <a:srgbClr val="66A5DB"/>
                      </a:solidFill>
                    </a:endParaRPr>
                  </a:p>
                </p:txBody>
              </p:sp>
            </p:grpSp>
            <p:sp>
              <p:nvSpPr>
                <p:cNvPr id="28" name="29 CuadroTexto"/>
                <p:cNvSpPr txBox="1">
                  <a:spLocks noChangeArrowheads="1"/>
                </p:cNvSpPr>
                <p:nvPr/>
              </p:nvSpPr>
              <p:spPr bwMode="auto">
                <a:xfrm>
                  <a:off x="467544" y="1268760"/>
                  <a:ext cx="4032448" cy="3599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EC" b="1" dirty="0" smtClean="0">
                      <a:solidFill>
                        <a:srgbClr val="FFFFFF"/>
                      </a:solidFill>
                    </a:rPr>
                    <a:t>Fortalezas</a:t>
                  </a:r>
                  <a:endParaRPr lang="es-EC" b="1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5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35497" y="1440408"/>
                <a:ext cx="4103700" cy="2287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tIns="228600" bIns="137160"/>
              <a:lstStyle/>
              <a:p>
                <a:pPr marL="0" lvl="1">
                  <a:buClr>
                    <a:srgbClr val="FF6600"/>
                  </a:buClr>
                  <a:buSzPct val="135000"/>
                </a:pPr>
                <a:endParaRPr lang="en-US" sz="1600" b="1" dirty="0">
                  <a:solidFill>
                    <a:srgbClr val="000000"/>
                  </a:solidFill>
                </a:endParaRPr>
              </a:p>
              <a:p>
                <a:pPr marL="177800" indent="-177800">
                  <a:buClr>
                    <a:srgbClr val="FF6600"/>
                  </a:buClr>
                  <a:buSzPct val="135000"/>
                  <a:buFont typeface="Wingdings" pitchFamily="2" charset="2"/>
                  <a:buChar char="§"/>
                </a:pPr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107505" y="1332135"/>
                <a:ext cx="4031692" cy="2287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tIns="228600" bIns="137160"/>
              <a:lstStyle/>
              <a:p>
                <a:pPr>
                  <a:buClr>
                    <a:srgbClr val="FF6600"/>
                  </a:buClr>
                  <a:buSzPct val="135000"/>
                </a:pPr>
                <a:endParaRPr lang="es-EC" sz="14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4" name="53 CuadroTexto"/>
            <p:cNvSpPr txBox="1"/>
            <p:nvPr/>
          </p:nvSpPr>
          <p:spPr>
            <a:xfrm>
              <a:off x="62038" y="1466781"/>
              <a:ext cx="44485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7030A0"/>
                </a:buClr>
                <a:buFont typeface="Wingdings" panose="05000000000000000000" pitchFamily="2" charset="2"/>
                <a:buChar char="§"/>
              </a:pPr>
              <a:r>
                <a:rPr lang="es-EC" sz="1400" dirty="0" smtClean="0"/>
                <a:t>Reconocimiento en el mercado</a:t>
              </a:r>
            </a:p>
            <a:p>
              <a:pPr marL="285750" indent="-285750">
                <a:buClr>
                  <a:srgbClr val="7030A0"/>
                </a:buClr>
                <a:buFont typeface="Wingdings" panose="05000000000000000000" pitchFamily="2" charset="2"/>
                <a:buChar char="§"/>
              </a:pPr>
              <a:r>
                <a:rPr lang="es-EC" sz="1400" dirty="0" smtClean="0"/>
                <a:t>Procesos establecidos (ISO 9001)</a:t>
              </a:r>
            </a:p>
            <a:p>
              <a:pPr marL="285750" indent="-285750">
                <a:buClr>
                  <a:srgbClr val="7030A0"/>
                </a:buClr>
                <a:buFont typeface="Wingdings" panose="05000000000000000000" pitchFamily="2" charset="2"/>
                <a:buChar char="§"/>
              </a:pPr>
              <a:r>
                <a:rPr lang="es-EC" sz="1400" dirty="0" smtClean="0"/>
                <a:t>Base de ventas sostenida</a:t>
              </a:r>
            </a:p>
            <a:p>
              <a:pPr marL="285750" indent="-285750">
                <a:buClr>
                  <a:srgbClr val="7030A0"/>
                </a:buClr>
                <a:buFont typeface="Wingdings" panose="05000000000000000000" pitchFamily="2" charset="2"/>
                <a:buChar char="§"/>
              </a:pPr>
              <a:r>
                <a:rPr lang="es-EC" sz="1400" dirty="0" smtClean="0"/>
                <a:t>Talento humano comprometido y buen nivel técnico</a:t>
              </a:r>
              <a:endParaRPr lang="es-EC" sz="1400" dirty="0"/>
            </a:p>
          </p:txBody>
        </p:sp>
        <p:grpSp>
          <p:nvGrpSpPr>
            <p:cNvPr id="56" name="55 Grupo"/>
            <p:cNvGrpSpPr/>
            <p:nvPr/>
          </p:nvGrpSpPr>
          <p:grpSpPr>
            <a:xfrm>
              <a:off x="4609406" y="3944931"/>
              <a:ext cx="4499098" cy="2808312"/>
              <a:chOff x="4355976" y="1009154"/>
              <a:chExt cx="4283075" cy="2851894"/>
            </a:xfrm>
          </p:grpSpPr>
          <p:grpSp>
            <p:nvGrpSpPr>
              <p:cNvPr id="57" name="41 Grupo"/>
              <p:cNvGrpSpPr>
                <a:grpSpLocks/>
              </p:cNvGrpSpPr>
              <p:nvPr/>
            </p:nvGrpSpPr>
            <p:grpSpPr bwMode="auto">
              <a:xfrm>
                <a:off x="4355976" y="1009154"/>
                <a:ext cx="4207617" cy="2851894"/>
                <a:chOff x="467544" y="1268760"/>
                <a:chExt cx="4104456" cy="2520281"/>
              </a:xfrm>
            </p:grpSpPr>
            <p:grpSp>
              <p:nvGrpSpPr>
                <p:cNvPr id="59" name="Group 17"/>
                <p:cNvGrpSpPr>
                  <a:grpSpLocks/>
                </p:cNvGrpSpPr>
                <p:nvPr/>
              </p:nvGrpSpPr>
              <p:grpSpPr bwMode="auto">
                <a:xfrm>
                  <a:off x="467545" y="1268760"/>
                  <a:ext cx="4104455" cy="2520281"/>
                  <a:chOff x="3356" y="815"/>
                  <a:chExt cx="2260" cy="3294"/>
                </a:xfrm>
              </p:grpSpPr>
              <p:sp>
                <p:nvSpPr>
                  <p:cNvPr id="61" name="AutoShape 7"/>
                  <p:cNvSpPr>
                    <a:spLocks noChangeArrowheads="1"/>
                  </p:cNvSpPr>
                  <p:nvPr/>
                </p:nvSpPr>
                <p:spPr bwMode="auto">
                  <a:xfrm>
                    <a:off x="3356" y="815"/>
                    <a:ext cx="2260" cy="1109"/>
                  </a:xfrm>
                  <a:prstGeom prst="roundRect">
                    <a:avLst>
                      <a:gd name="adj" fmla="val 23097"/>
                    </a:avLst>
                  </a:prstGeom>
                  <a:solidFill>
                    <a:srgbClr val="7030A0"/>
                  </a:solidFill>
                  <a:ln w="19050" algn="ctr">
                    <a:solidFill>
                      <a:schemeClr val="accent4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tIns="0" bIns="0"/>
                  <a:lstStyle/>
                  <a:p>
                    <a:pPr algn="ctr">
                      <a:lnSpc>
                        <a:spcPct val="120000"/>
                      </a:lnSpc>
                      <a:spcBef>
                        <a:spcPct val="25000"/>
                      </a:spcBef>
                    </a:pPr>
                    <a:endParaRPr lang="es-EC" sz="2800" b="1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2" name="AutoShape 8"/>
                  <p:cNvSpPr>
                    <a:spLocks noChangeArrowheads="1"/>
                  </p:cNvSpPr>
                  <p:nvPr/>
                </p:nvSpPr>
                <p:spPr bwMode="auto">
                  <a:xfrm>
                    <a:off x="3357" y="1260"/>
                    <a:ext cx="2259" cy="2849"/>
                  </a:xfrm>
                  <a:prstGeom prst="roundRect">
                    <a:avLst>
                      <a:gd name="adj" fmla="val 9097"/>
                    </a:avLst>
                  </a:prstGeom>
                  <a:solidFill>
                    <a:srgbClr val="FFFFFF"/>
                  </a:solidFill>
                  <a:ln w="19050" algn="ctr">
                    <a:solidFill>
                      <a:schemeClr val="accent4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80000"/>
                      </a:lnSpc>
                    </a:pPr>
                    <a:endParaRPr lang="es-EC" sz="2400">
                      <a:solidFill>
                        <a:srgbClr val="66A5DB"/>
                      </a:solidFill>
                    </a:endParaRPr>
                  </a:p>
                </p:txBody>
              </p:sp>
            </p:grpSp>
            <p:sp>
              <p:nvSpPr>
                <p:cNvPr id="60" name="43 CuadroTexto"/>
                <p:cNvSpPr txBox="1">
                  <a:spLocks noChangeArrowheads="1"/>
                </p:cNvSpPr>
                <p:nvPr/>
              </p:nvSpPr>
              <p:spPr bwMode="auto">
                <a:xfrm>
                  <a:off x="467544" y="1268760"/>
                  <a:ext cx="4032448" cy="340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EC" b="1" dirty="0" smtClean="0">
                      <a:solidFill>
                        <a:srgbClr val="FFFFFF"/>
                      </a:solidFill>
                    </a:rPr>
                    <a:t>Amenazas</a:t>
                  </a:r>
                  <a:endParaRPr lang="es-EC" b="1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58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4355976" y="1285429"/>
                <a:ext cx="4283075" cy="2287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tIns="228600" bIns="137160"/>
              <a:lstStyle/>
              <a:p>
                <a:pPr>
                  <a:buClr>
                    <a:srgbClr val="FF6600"/>
                  </a:buClr>
                  <a:buSzPct val="135000"/>
                </a:pPr>
                <a:endParaRPr lang="es-EC" sz="11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4" name="63 Grupo"/>
            <p:cNvGrpSpPr/>
            <p:nvPr/>
          </p:nvGrpSpPr>
          <p:grpSpPr>
            <a:xfrm>
              <a:off x="62039" y="3944931"/>
              <a:ext cx="4402582" cy="2880320"/>
              <a:chOff x="35497" y="1009154"/>
              <a:chExt cx="4175694" cy="2851894"/>
            </a:xfrm>
          </p:grpSpPr>
          <p:grpSp>
            <p:nvGrpSpPr>
              <p:cNvPr id="65" name="30 Grupo"/>
              <p:cNvGrpSpPr>
                <a:grpSpLocks/>
              </p:cNvGrpSpPr>
              <p:nvPr/>
            </p:nvGrpSpPr>
            <p:grpSpPr bwMode="auto">
              <a:xfrm>
                <a:off x="107504" y="1009154"/>
                <a:ext cx="4103687" cy="2851894"/>
                <a:chOff x="467544" y="1268760"/>
                <a:chExt cx="4104456" cy="2520280"/>
              </a:xfrm>
            </p:grpSpPr>
            <p:grpSp>
              <p:nvGrpSpPr>
                <p:cNvPr id="68" name="Group 17"/>
                <p:cNvGrpSpPr>
                  <a:grpSpLocks/>
                </p:cNvGrpSpPr>
                <p:nvPr/>
              </p:nvGrpSpPr>
              <p:grpSpPr bwMode="auto">
                <a:xfrm>
                  <a:off x="467545" y="1268760"/>
                  <a:ext cx="4104455" cy="2520280"/>
                  <a:chOff x="3356" y="815"/>
                  <a:chExt cx="2260" cy="3294"/>
                </a:xfrm>
              </p:grpSpPr>
              <p:sp>
                <p:nvSpPr>
                  <p:cNvPr id="70" name="AutoShape 7"/>
                  <p:cNvSpPr>
                    <a:spLocks noChangeArrowheads="1"/>
                  </p:cNvSpPr>
                  <p:nvPr/>
                </p:nvSpPr>
                <p:spPr bwMode="auto">
                  <a:xfrm>
                    <a:off x="3356" y="815"/>
                    <a:ext cx="2260" cy="1109"/>
                  </a:xfrm>
                  <a:prstGeom prst="roundRect">
                    <a:avLst>
                      <a:gd name="adj" fmla="val 23097"/>
                    </a:avLst>
                  </a:prstGeom>
                  <a:solidFill>
                    <a:srgbClr val="7030A0"/>
                  </a:solidFill>
                  <a:ln w="19050" algn="ctr">
                    <a:solidFill>
                      <a:schemeClr val="accent4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tIns="0" bIns="0"/>
                  <a:lstStyle/>
                  <a:p>
                    <a:pPr algn="ctr">
                      <a:lnSpc>
                        <a:spcPct val="120000"/>
                      </a:lnSpc>
                      <a:spcBef>
                        <a:spcPct val="25000"/>
                      </a:spcBef>
                    </a:pPr>
                    <a:endParaRPr lang="pt-BR" sz="2800" b="1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1" name="AutoShape 8"/>
                  <p:cNvSpPr>
                    <a:spLocks noChangeArrowheads="1"/>
                  </p:cNvSpPr>
                  <p:nvPr/>
                </p:nvSpPr>
                <p:spPr bwMode="auto">
                  <a:xfrm>
                    <a:off x="3357" y="1268"/>
                    <a:ext cx="2259" cy="2841"/>
                  </a:xfrm>
                  <a:prstGeom prst="roundRect">
                    <a:avLst>
                      <a:gd name="adj" fmla="val 9097"/>
                    </a:avLst>
                  </a:prstGeom>
                  <a:solidFill>
                    <a:srgbClr val="FFFFFF"/>
                  </a:solidFill>
                  <a:ln w="19050" algn="ctr">
                    <a:solidFill>
                      <a:schemeClr val="accent4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80000"/>
                      </a:lnSpc>
                    </a:pPr>
                    <a:endParaRPr lang="pt-BR" sz="2400">
                      <a:solidFill>
                        <a:srgbClr val="66A5DB"/>
                      </a:solidFill>
                    </a:endParaRPr>
                  </a:p>
                </p:txBody>
              </p:sp>
            </p:grpSp>
            <p:sp>
              <p:nvSpPr>
                <p:cNvPr id="69" name="29 CuadroTexto"/>
                <p:cNvSpPr txBox="1">
                  <a:spLocks noChangeArrowheads="1"/>
                </p:cNvSpPr>
                <p:nvPr/>
              </p:nvSpPr>
              <p:spPr bwMode="auto">
                <a:xfrm>
                  <a:off x="467544" y="1268760"/>
                  <a:ext cx="4032448" cy="3231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EC" b="1" dirty="0" smtClean="0">
                      <a:solidFill>
                        <a:srgbClr val="FFFFFF"/>
                      </a:solidFill>
                    </a:rPr>
                    <a:t>Oportunidades</a:t>
                  </a:r>
                  <a:endParaRPr lang="es-EC" b="1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66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35497" y="1440408"/>
                <a:ext cx="4103700" cy="2287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tIns="228600" bIns="137160"/>
              <a:lstStyle/>
              <a:p>
                <a:pPr marL="0" lvl="1">
                  <a:buClr>
                    <a:srgbClr val="FF6600"/>
                  </a:buClr>
                  <a:buSzPct val="135000"/>
                </a:pPr>
                <a:endParaRPr lang="en-US" sz="1600" b="1" dirty="0">
                  <a:solidFill>
                    <a:srgbClr val="000000"/>
                  </a:solidFill>
                </a:endParaRPr>
              </a:p>
              <a:p>
                <a:pPr marL="177800" indent="-177800">
                  <a:buClr>
                    <a:srgbClr val="FF6600"/>
                  </a:buClr>
                  <a:buSzPct val="135000"/>
                  <a:buFont typeface="Wingdings" pitchFamily="2" charset="2"/>
                  <a:buChar char="§"/>
                </a:pPr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107505" y="1332135"/>
                <a:ext cx="4031692" cy="2287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tIns="228600" bIns="137160"/>
              <a:lstStyle/>
              <a:p>
                <a:pPr>
                  <a:buClr>
                    <a:srgbClr val="FF6600"/>
                  </a:buClr>
                  <a:buSzPct val="135000"/>
                </a:pPr>
                <a:endParaRPr lang="es-EC" sz="14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3" name="72 CuadroTexto"/>
            <p:cNvSpPr txBox="1"/>
            <p:nvPr/>
          </p:nvSpPr>
          <p:spPr>
            <a:xfrm>
              <a:off x="62039" y="4463056"/>
              <a:ext cx="444858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7030A0"/>
                </a:buClr>
                <a:buFont typeface="Wingdings" panose="05000000000000000000" pitchFamily="2" charset="2"/>
                <a:buChar char="§"/>
              </a:pPr>
              <a:r>
                <a:rPr lang="es-EC" sz="1400" dirty="0" smtClean="0"/>
                <a:t>GT como firma internacional, genera opciones de negocio locales</a:t>
              </a:r>
            </a:p>
            <a:p>
              <a:pPr marL="285750" indent="-285750">
                <a:buClr>
                  <a:srgbClr val="7030A0"/>
                </a:buClr>
                <a:buFont typeface="Wingdings" panose="05000000000000000000" pitchFamily="2" charset="2"/>
                <a:buChar char="§"/>
              </a:pPr>
              <a:r>
                <a:rPr lang="es-EC" sz="1400" dirty="0" smtClean="0"/>
                <a:t>GT es percibido como nuevo e innovador</a:t>
              </a:r>
            </a:p>
            <a:p>
              <a:pPr marL="285750" indent="-285750">
                <a:buClr>
                  <a:srgbClr val="7030A0"/>
                </a:buClr>
                <a:buFont typeface="Wingdings" panose="05000000000000000000" pitchFamily="2" charset="2"/>
                <a:buChar char="§"/>
              </a:pPr>
              <a:r>
                <a:rPr lang="es-EC" sz="1400" dirty="0" smtClean="0"/>
                <a:t>Clientes fieles atraídos por buen servicio, bajo costo en búsqueda de servicios especializados para la gestión de sus empresas</a:t>
              </a:r>
            </a:p>
            <a:p>
              <a:pPr marL="285750" indent="-285750">
                <a:buClr>
                  <a:srgbClr val="7030A0"/>
                </a:buClr>
                <a:buFont typeface="Wingdings" panose="05000000000000000000" pitchFamily="2" charset="2"/>
                <a:buChar char="§"/>
              </a:pPr>
              <a:r>
                <a:rPr lang="es-EC" sz="1400" dirty="0" smtClean="0"/>
                <a:t>No existen sustitutos directos del servicio </a:t>
              </a:r>
            </a:p>
            <a:p>
              <a:pPr marL="285750" indent="-285750">
                <a:buClr>
                  <a:srgbClr val="7030A0"/>
                </a:buClr>
                <a:buFont typeface="Wingdings" panose="05000000000000000000" pitchFamily="2" charset="2"/>
                <a:buChar char="§"/>
              </a:pPr>
              <a:r>
                <a:rPr lang="es-EC" sz="1400" dirty="0" smtClean="0"/>
                <a:t>Entorno económico desacelerado</a:t>
              </a:r>
            </a:p>
            <a:p>
              <a:pPr marL="285750" indent="-285750">
                <a:buClr>
                  <a:srgbClr val="7030A0"/>
                </a:buClr>
                <a:buFont typeface="Wingdings" panose="05000000000000000000" pitchFamily="2" charset="2"/>
                <a:buChar char="§"/>
              </a:pPr>
              <a:r>
                <a:rPr lang="es-EC" sz="1400" dirty="0" smtClean="0"/>
                <a:t>Mejora en la interacción con las instituciones estatales en cuanto a información y eficiencia</a:t>
              </a:r>
              <a:endParaRPr lang="es-EC" sz="1400" dirty="0"/>
            </a:p>
          </p:txBody>
        </p:sp>
        <p:sp>
          <p:nvSpPr>
            <p:cNvPr id="74" name="73 CuadroTexto"/>
            <p:cNvSpPr txBox="1"/>
            <p:nvPr/>
          </p:nvSpPr>
          <p:spPr>
            <a:xfrm>
              <a:off x="4659665" y="4451746"/>
              <a:ext cx="4448839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7030A0"/>
                </a:buClr>
                <a:buFont typeface="Wingdings" panose="05000000000000000000" pitchFamily="2" charset="2"/>
                <a:buChar char="§"/>
              </a:pPr>
              <a:r>
                <a:rPr lang="es-EC" sz="1400" dirty="0" smtClean="0"/>
                <a:t>Mercado decreciente</a:t>
              </a:r>
            </a:p>
            <a:p>
              <a:pPr marL="285750" indent="-285750">
                <a:buClr>
                  <a:srgbClr val="7030A0"/>
                </a:buClr>
                <a:buFont typeface="Wingdings" panose="05000000000000000000" pitchFamily="2" charset="2"/>
                <a:buChar char="§"/>
              </a:pPr>
              <a:r>
                <a:rPr lang="es-EC" sz="1400" dirty="0" smtClean="0"/>
                <a:t>Costos de firma internacional</a:t>
              </a:r>
            </a:p>
            <a:p>
              <a:pPr marL="285750" indent="-285750">
                <a:buClr>
                  <a:srgbClr val="7030A0"/>
                </a:buClr>
                <a:buFont typeface="Wingdings" panose="05000000000000000000" pitchFamily="2" charset="2"/>
                <a:buChar char="§"/>
              </a:pPr>
              <a:r>
                <a:rPr lang="es-EC" sz="1400" dirty="0" smtClean="0"/>
                <a:t>No existen barreras de entrada para la creación de nuevas empresas consultoras </a:t>
              </a:r>
            </a:p>
            <a:p>
              <a:pPr marL="285750" indent="-285750">
                <a:buClr>
                  <a:srgbClr val="7030A0"/>
                </a:buClr>
                <a:buFont typeface="Wingdings" panose="05000000000000000000" pitchFamily="2" charset="2"/>
                <a:buChar char="§"/>
              </a:pPr>
              <a:r>
                <a:rPr lang="es-EC" sz="1400" dirty="0" smtClean="0"/>
                <a:t>Gran cantidad de personas que se encuentran en el subempleo ,o acceden a servicios de contabilidad</a:t>
              </a:r>
            </a:p>
            <a:p>
              <a:pPr marL="285750" indent="-285750">
                <a:buClr>
                  <a:srgbClr val="7030A0"/>
                </a:buClr>
                <a:buFont typeface="Wingdings" panose="05000000000000000000" pitchFamily="2" charset="2"/>
                <a:buChar char="§"/>
              </a:pPr>
              <a:r>
                <a:rPr lang="es-EC" sz="1400" dirty="0" smtClean="0"/>
                <a:t>Sector público atractivo para personal con el perfil que GTE necesita</a:t>
              </a:r>
            </a:p>
            <a:p>
              <a:pPr marL="285750" indent="-285750">
                <a:buClr>
                  <a:srgbClr val="7030A0"/>
                </a:buClr>
                <a:buFont typeface="Wingdings" panose="05000000000000000000" pitchFamily="2" charset="2"/>
                <a:buChar char="§"/>
              </a:pPr>
              <a:r>
                <a:rPr lang="es-EC" sz="1400" dirty="0" smtClean="0"/>
                <a:t>Baja expectativa de nuevos clientes internacionales de acuerdo a tamaño de IED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786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882159" cy="23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 anchor="t">
            <a:noAutofit/>
          </a:bodyPr>
          <a:lstStyle/>
          <a:p>
            <a:pPr algn="l"/>
            <a:r>
              <a:rPr lang="es-EC" sz="3600" b="1" dirty="0" smtClean="0">
                <a:solidFill>
                  <a:srgbClr val="7030A0"/>
                </a:solidFill>
              </a:rPr>
              <a:t>Estrategias</a:t>
            </a:r>
            <a:endParaRPr lang="es-EC" sz="3600" b="1" dirty="0">
              <a:solidFill>
                <a:srgbClr val="7030A0"/>
              </a:solidFill>
            </a:endParaRPr>
          </a:p>
        </p:txBody>
      </p:sp>
      <p:pic>
        <p:nvPicPr>
          <p:cNvPr id="9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33" y="2132856"/>
            <a:ext cx="8845563" cy="4392488"/>
          </a:xfrm>
          <a:prstGeom prst="rect">
            <a:avLst/>
          </a:prstGeom>
        </p:spPr>
      </p:pic>
      <p:sp>
        <p:nvSpPr>
          <p:cNvPr id="11" name="10 CuadroTexto">
            <a:hlinkClick r:id="rId4" action="ppaction://hlinksldjump"/>
          </p:cNvPr>
          <p:cNvSpPr txBox="1"/>
          <p:nvPr/>
        </p:nvSpPr>
        <p:spPr>
          <a:xfrm>
            <a:off x="179512" y="1109935"/>
            <a:ext cx="8820490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buClr>
                <a:srgbClr val="7030A0"/>
              </a:buClr>
            </a:pPr>
            <a:endParaRPr lang="es-EC" sz="2400" b="1" dirty="0" smtClean="0"/>
          </a:p>
          <a:p>
            <a:pPr lvl="0" algn="ctr">
              <a:buClr>
                <a:srgbClr val="7030A0"/>
              </a:buClr>
            </a:pPr>
            <a:endParaRPr lang="es-EC" sz="24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617316" y="1272301"/>
            <a:ext cx="1677121" cy="507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Defensivas</a:t>
            </a:r>
            <a:endParaRPr lang="es-EC" sz="2400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172076" y="1291843"/>
            <a:ext cx="167712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Ofensivas</a:t>
            </a:r>
            <a:endParaRPr lang="es-EC" sz="2400" b="1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40760" y="2222280"/>
            <a:ext cx="23397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solidFill>
                  <a:schemeClr val="bg1"/>
                </a:solidFill>
              </a:rPr>
              <a:t>R</a:t>
            </a:r>
            <a:r>
              <a:rPr lang="es-EC" sz="2400" b="1" dirty="0" smtClean="0">
                <a:solidFill>
                  <a:schemeClr val="bg1"/>
                </a:solidFill>
              </a:rPr>
              <a:t>econocimiento en el mercado de GTI </a:t>
            </a:r>
          </a:p>
          <a:p>
            <a:endParaRPr lang="es-EC" sz="2000" b="1" dirty="0" smtClean="0">
              <a:solidFill>
                <a:schemeClr val="bg1"/>
              </a:solidFill>
            </a:endParaRPr>
          </a:p>
          <a:p>
            <a:endParaRPr lang="es-EC" sz="20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C" sz="2000" b="1" dirty="0" smtClean="0">
                <a:solidFill>
                  <a:schemeClr val="bg1"/>
                </a:solidFill>
              </a:rPr>
              <a:t>Atraer clientes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C" sz="2000" b="1" dirty="0" smtClean="0">
                <a:solidFill>
                  <a:schemeClr val="bg1"/>
                </a:solidFill>
              </a:rPr>
              <a:t>Retenerlos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C" sz="20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C" sz="2000" b="1" dirty="0" smtClean="0">
                <a:solidFill>
                  <a:schemeClr val="bg1"/>
                </a:solidFill>
              </a:rPr>
              <a:t>Nivel técnico de su personal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C" sz="2000" b="1" dirty="0" smtClean="0">
                <a:solidFill>
                  <a:schemeClr val="bg1"/>
                </a:solidFill>
              </a:rPr>
              <a:t>Bajos costos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C" sz="2000" b="1" dirty="0" smtClean="0">
                <a:solidFill>
                  <a:schemeClr val="bg1"/>
                </a:solidFill>
              </a:rPr>
              <a:t>Nivel de servicio</a:t>
            </a:r>
            <a:endParaRPr lang="es-EC" sz="2000" b="1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411760" y="2276872"/>
            <a:ext cx="208823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Mantener SOM actual</a:t>
            </a:r>
          </a:p>
          <a:p>
            <a:endParaRPr lang="es-EC" sz="2000" b="1" dirty="0" smtClean="0">
              <a:solidFill>
                <a:schemeClr val="bg1"/>
              </a:solidFill>
            </a:endParaRPr>
          </a:p>
          <a:p>
            <a:endParaRPr lang="es-EC" sz="2000" b="1" dirty="0">
              <a:solidFill>
                <a:schemeClr val="bg1"/>
              </a:solidFill>
            </a:endParaRPr>
          </a:p>
          <a:p>
            <a:endParaRPr lang="es-EC" sz="20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C" sz="2000" b="1" dirty="0" smtClean="0">
                <a:solidFill>
                  <a:schemeClr val="bg1"/>
                </a:solidFill>
              </a:rPr>
              <a:t>Compromiso del equipo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C" sz="2000" b="1" dirty="0" smtClean="0">
                <a:solidFill>
                  <a:schemeClr val="bg1"/>
                </a:solidFill>
              </a:rPr>
              <a:t>Nivel técnico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EC" sz="2000" b="1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87524" y="1291843"/>
            <a:ext cx="20162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Supervivencia</a:t>
            </a:r>
            <a:endParaRPr lang="es-EC" sz="2400" b="1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51520" y="2276872"/>
            <a:ext cx="208823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Generar Rentabilidad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EC" sz="20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EC" sz="20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EC" sz="20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C" sz="2000" b="1" dirty="0" smtClean="0">
                <a:solidFill>
                  <a:schemeClr val="bg1"/>
                </a:solidFill>
              </a:rPr>
              <a:t>Información financiera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C" sz="2000" b="1" dirty="0" smtClean="0">
                <a:solidFill>
                  <a:schemeClr val="bg1"/>
                </a:solidFill>
              </a:rPr>
              <a:t>Rentabilidad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C" sz="2000" b="1" dirty="0" smtClean="0">
                <a:solidFill>
                  <a:schemeClr val="bg1"/>
                </a:solidFill>
              </a:rPr>
              <a:t>Liquidez</a:t>
            </a:r>
            <a:endParaRPr lang="es-EC" sz="2000" b="1" dirty="0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644008" y="1291843"/>
            <a:ext cx="20162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Reorientación</a:t>
            </a:r>
            <a:endParaRPr lang="es-EC" sz="2400" b="1" dirty="0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499992" y="2276872"/>
            <a:ext cx="23042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Marketing Sólido</a:t>
            </a:r>
          </a:p>
          <a:p>
            <a:endParaRPr lang="es-EC" sz="2000" b="1" dirty="0" smtClean="0">
              <a:solidFill>
                <a:schemeClr val="bg1"/>
              </a:solidFill>
            </a:endParaRPr>
          </a:p>
          <a:p>
            <a:endParaRPr lang="es-EC" sz="2000" b="1" dirty="0">
              <a:solidFill>
                <a:schemeClr val="bg1"/>
              </a:solidFill>
            </a:endParaRPr>
          </a:p>
          <a:p>
            <a:endParaRPr lang="es-EC" sz="20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C" sz="2000" b="1" dirty="0" smtClean="0">
                <a:solidFill>
                  <a:schemeClr val="bg1"/>
                </a:solidFill>
              </a:rPr>
              <a:t>Posicionamiento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C" sz="2000" b="1" dirty="0" smtClean="0">
                <a:solidFill>
                  <a:schemeClr val="bg1"/>
                </a:solidFill>
              </a:rPr>
              <a:t>Servicio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C" sz="2000" b="1" dirty="0" smtClean="0">
                <a:solidFill>
                  <a:schemeClr val="bg1"/>
                </a:solidFill>
              </a:rPr>
              <a:t>Bajos Costos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C" sz="2000" b="1" dirty="0" smtClean="0">
                <a:solidFill>
                  <a:schemeClr val="bg1"/>
                </a:solidFill>
              </a:rPr>
              <a:t>Nivel Técnico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EC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9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882159" cy="23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 anchor="t">
            <a:noAutofit/>
          </a:bodyPr>
          <a:lstStyle/>
          <a:p>
            <a:pPr algn="l"/>
            <a:r>
              <a:rPr lang="es-EC" sz="3600" b="1" dirty="0" smtClean="0">
                <a:solidFill>
                  <a:srgbClr val="7030A0"/>
                </a:solidFill>
                <a:hlinkClick r:id="rId3" action="ppaction://hlinksldjump"/>
              </a:rPr>
              <a:t>Análisis de brechas vs. Modelo GT al 62%</a:t>
            </a:r>
            <a:endParaRPr lang="es-EC" sz="3600" b="1" dirty="0">
              <a:solidFill>
                <a:srgbClr val="7030A0"/>
              </a:solidFill>
              <a:hlinkClick r:id="rId3" action="ppaction://hlinksldjump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590008615"/>
              </p:ext>
            </p:extLst>
          </p:nvPr>
        </p:nvGraphicFramePr>
        <p:xfrm>
          <a:off x="251520" y="1124744"/>
          <a:ext cx="352839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647572959"/>
              </p:ext>
            </p:extLst>
          </p:nvPr>
        </p:nvGraphicFramePr>
        <p:xfrm>
          <a:off x="4788024" y="1124744"/>
          <a:ext cx="352839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597479" y="3032305"/>
            <a:ext cx="93610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b="1" dirty="0" smtClean="0"/>
              <a:t>53%</a:t>
            </a:r>
            <a:endParaRPr lang="es-EC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94308" y="5861883"/>
            <a:ext cx="93610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b="1" dirty="0" smtClean="0"/>
              <a:t>75%</a:t>
            </a:r>
            <a:endParaRPr lang="es-EC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854645" y="1284148"/>
            <a:ext cx="78936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sz="1400" b="1" dirty="0" smtClean="0"/>
              <a:t>56%</a:t>
            </a:r>
            <a:endParaRPr lang="es-EC" sz="14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854645" y="2114013"/>
            <a:ext cx="78936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sz="1400" b="1" dirty="0" smtClean="0"/>
              <a:t>57%</a:t>
            </a:r>
            <a:endParaRPr lang="es-EC" sz="14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854645" y="2903678"/>
            <a:ext cx="78936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sz="1400" b="1" dirty="0" smtClean="0"/>
              <a:t>50%</a:t>
            </a:r>
            <a:endParaRPr lang="es-EC" sz="1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854645" y="3748029"/>
            <a:ext cx="58124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sz="1400" b="1" dirty="0" smtClean="0"/>
              <a:t>0%</a:t>
            </a:r>
            <a:endParaRPr lang="es-EC" sz="14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851920" y="4509120"/>
            <a:ext cx="79208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sz="1400" b="1" dirty="0" smtClean="0"/>
              <a:t>57%</a:t>
            </a:r>
            <a:endParaRPr lang="es-EC" sz="14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851920" y="5353471"/>
            <a:ext cx="79208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sz="1400" b="1" dirty="0" smtClean="0"/>
              <a:t>80%</a:t>
            </a:r>
            <a:endParaRPr lang="es-EC" sz="14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862553" y="6165304"/>
            <a:ext cx="78145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sz="1400" b="1" dirty="0"/>
              <a:t>7</a:t>
            </a:r>
            <a:r>
              <a:rPr lang="es-EC" sz="1400" b="1" dirty="0" smtClean="0"/>
              <a:t>5%</a:t>
            </a:r>
            <a:endParaRPr lang="es-EC" sz="14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076056" y="2060848"/>
            <a:ext cx="93610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b="1" dirty="0" smtClean="0"/>
              <a:t>60%</a:t>
            </a:r>
            <a:endParaRPr lang="es-EC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5076056" y="5147900"/>
            <a:ext cx="93610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b="1" dirty="0" smtClean="0"/>
              <a:t>80%</a:t>
            </a:r>
            <a:endParaRPr lang="es-EC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8426186" y="2967136"/>
            <a:ext cx="639372" cy="3248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sz="1400" b="1" dirty="0" smtClean="0"/>
              <a:t>100%</a:t>
            </a:r>
            <a:endParaRPr lang="es-EC" sz="1400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8420322" y="3797591"/>
            <a:ext cx="72367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sz="1400" b="1" dirty="0" smtClean="0"/>
              <a:t>83%</a:t>
            </a:r>
            <a:endParaRPr lang="es-EC" sz="1400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8428533" y="4568413"/>
            <a:ext cx="6393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sz="1400" b="1" dirty="0" smtClean="0"/>
              <a:t>75%</a:t>
            </a:r>
            <a:endParaRPr lang="es-EC" sz="1400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8388424" y="5360501"/>
            <a:ext cx="82398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sz="1400" b="1" dirty="0" smtClean="0"/>
              <a:t>86%</a:t>
            </a:r>
            <a:endParaRPr lang="es-EC" sz="1400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8388424" y="6137008"/>
            <a:ext cx="78388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sz="1400" b="1" dirty="0" smtClean="0"/>
              <a:t>67%</a:t>
            </a:r>
            <a:endParaRPr lang="es-EC" sz="1400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6948264" y="2060848"/>
            <a:ext cx="93610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b="1" dirty="0" smtClean="0"/>
              <a:t>18%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47286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02" y="920652"/>
            <a:ext cx="7848872" cy="582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88640"/>
            <a:ext cx="1882159" cy="23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600" b="1" dirty="0" smtClean="0">
                <a:solidFill>
                  <a:srgbClr val="7030A0"/>
                </a:solidFill>
              </a:rPr>
              <a:t>Mapa Estratégico</a:t>
            </a:r>
            <a:endParaRPr lang="es-EC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5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882159" cy="23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>
            <a:hlinkClick r:id="rId3" action="ppaction://hlinksldjump"/>
          </p:cNvPr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600" b="1" dirty="0" err="1" smtClean="0">
                <a:solidFill>
                  <a:srgbClr val="7030A0"/>
                </a:solidFill>
              </a:rPr>
              <a:t>Balanced</a:t>
            </a:r>
            <a:r>
              <a:rPr lang="es-EC" sz="3600" b="1" dirty="0" smtClean="0">
                <a:solidFill>
                  <a:srgbClr val="7030A0"/>
                </a:solidFill>
              </a:rPr>
              <a:t> Score </a:t>
            </a:r>
            <a:r>
              <a:rPr lang="es-EC" sz="3600" b="1" dirty="0" err="1" smtClean="0">
                <a:solidFill>
                  <a:srgbClr val="7030A0"/>
                </a:solidFill>
              </a:rPr>
              <a:t>Card</a:t>
            </a:r>
            <a:endParaRPr lang="es-EC" sz="36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624497"/>
              </p:ext>
            </p:extLst>
          </p:nvPr>
        </p:nvGraphicFramePr>
        <p:xfrm>
          <a:off x="107505" y="1142272"/>
          <a:ext cx="8938942" cy="497258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85754"/>
                <a:gridCol w="2532700"/>
                <a:gridCol w="4320488"/>
              </a:tblGrid>
              <a:tr h="410489">
                <a:tc>
                  <a:txBody>
                    <a:bodyPr/>
                    <a:lstStyle/>
                    <a:p>
                      <a:pPr algn="ctr"/>
                      <a:r>
                        <a:rPr lang="es-EC" sz="2400" b="1" dirty="0" smtClean="0">
                          <a:solidFill>
                            <a:schemeClr val="bg1"/>
                          </a:solidFill>
                        </a:rPr>
                        <a:t>Perspectiva</a:t>
                      </a:r>
                      <a:endParaRPr lang="es-EC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>
                          <a:solidFill>
                            <a:schemeClr val="bg1"/>
                          </a:solidFill>
                        </a:rPr>
                        <a:t>Objetivo</a:t>
                      </a:r>
                      <a:endParaRPr lang="es-EC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endParaRPr lang="es-EC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</a:tr>
              <a:tr h="410489">
                <a:tc rowSpan="3">
                  <a:txBody>
                    <a:bodyPr/>
                    <a:lstStyle/>
                    <a:p>
                      <a:pPr algn="ctr"/>
                      <a:r>
                        <a:rPr lang="es-EC" sz="2400" b="1" dirty="0" smtClean="0">
                          <a:solidFill>
                            <a:schemeClr val="bg1"/>
                          </a:solidFill>
                        </a:rPr>
                        <a:t>Finanzas</a:t>
                      </a:r>
                      <a:endParaRPr lang="es-EC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1. Rentabilidad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+6%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 Utilidad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1049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2. Productividad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 90% Uso Horas Disponibles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104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3. Ventas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&gt;90% Clientes Rentables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10489">
                <a:tc rowSpan="2">
                  <a:txBody>
                    <a:bodyPr/>
                    <a:lstStyle/>
                    <a:p>
                      <a:pPr algn="ctr"/>
                      <a:r>
                        <a:rPr lang="es-EC" sz="2400" b="1" dirty="0" smtClean="0">
                          <a:solidFill>
                            <a:schemeClr val="bg1"/>
                          </a:solidFill>
                        </a:rPr>
                        <a:t>Cliente</a:t>
                      </a:r>
                      <a:endParaRPr lang="es-EC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1. Satisfacción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&gt;80% Servicio/Expectativa</a:t>
                      </a:r>
                      <a:r>
                        <a:rPr lang="es-EC" baseline="0" dirty="0" smtClean="0"/>
                        <a:t> Cliente</a:t>
                      </a:r>
                      <a:endParaRPr lang="es-EC" dirty="0"/>
                    </a:p>
                  </a:txBody>
                  <a:tcPr anchor="ctr"/>
                </a:tc>
              </a:tr>
              <a:tr h="41049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2.</a:t>
                      </a:r>
                      <a:r>
                        <a:rPr lang="es-EC" baseline="0" dirty="0" smtClean="0"/>
                        <a:t> Top of </a:t>
                      </a:r>
                      <a:r>
                        <a:rPr lang="es-EC" baseline="0" dirty="0" err="1" smtClean="0"/>
                        <a:t>mind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70% Recordación de</a:t>
                      </a:r>
                      <a:r>
                        <a:rPr lang="es-EC" baseline="0" dirty="0" smtClean="0"/>
                        <a:t> clientes y no clientes</a:t>
                      </a:r>
                      <a:endParaRPr lang="es-EC" dirty="0"/>
                    </a:p>
                  </a:txBody>
                  <a:tcPr anchor="ctr"/>
                </a:tc>
              </a:tr>
              <a:tr h="410489">
                <a:tc rowSpan="3">
                  <a:txBody>
                    <a:bodyPr/>
                    <a:lstStyle/>
                    <a:p>
                      <a:pPr algn="ctr"/>
                      <a:r>
                        <a:rPr lang="es-EC" sz="2400" b="1" dirty="0" smtClean="0">
                          <a:solidFill>
                            <a:schemeClr val="bg1"/>
                          </a:solidFill>
                        </a:rPr>
                        <a:t>Procesos</a:t>
                      </a:r>
                    </a:p>
                    <a:p>
                      <a:pPr algn="ctr"/>
                      <a:r>
                        <a:rPr lang="es-EC" sz="2400" b="1" dirty="0" smtClean="0">
                          <a:solidFill>
                            <a:schemeClr val="bg1"/>
                          </a:solidFill>
                        </a:rPr>
                        <a:t>Internos</a:t>
                      </a:r>
                      <a:endParaRPr lang="es-EC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1. Calidad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85% cumplimiento de parámetros</a:t>
                      </a:r>
                      <a:endParaRPr lang="es-EC" dirty="0"/>
                    </a:p>
                  </a:txBody>
                  <a:tcPr anchor="ctr"/>
                </a:tc>
              </a:tr>
              <a:tr h="41049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2. Metodología Calidad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70% Clientes en metodología</a:t>
                      </a:r>
                      <a:endParaRPr lang="es-EC" dirty="0"/>
                    </a:p>
                  </a:txBody>
                  <a:tcPr anchor="ctr"/>
                </a:tc>
              </a:tr>
              <a:tr h="4104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3. Proceso comercial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90% cumplimiento plan comercial</a:t>
                      </a:r>
                      <a:endParaRPr lang="es-EC" dirty="0"/>
                    </a:p>
                  </a:txBody>
                  <a:tcPr anchor="ctr"/>
                </a:tc>
              </a:tr>
              <a:tr h="410489">
                <a:tc rowSpan="3">
                  <a:txBody>
                    <a:bodyPr/>
                    <a:lstStyle/>
                    <a:p>
                      <a:pPr algn="ctr"/>
                      <a:r>
                        <a:rPr lang="es-EC" sz="2400" b="1" dirty="0" smtClean="0">
                          <a:solidFill>
                            <a:schemeClr val="bg1"/>
                          </a:solidFill>
                        </a:rPr>
                        <a:t>Aprendizaje </a:t>
                      </a:r>
                    </a:p>
                    <a:p>
                      <a:pPr algn="ctr"/>
                      <a:r>
                        <a:rPr lang="es-EC" sz="2400" b="1" dirty="0" smtClean="0">
                          <a:solidFill>
                            <a:schemeClr val="bg1"/>
                          </a:solidFill>
                        </a:rPr>
                        <a:t>&amp;</a:t>
                      </a:r>
                    </a:p>
                    <a:p>
                      <a:pPr algn="ctr"/>
                      <a:r>
                        <a:rPr lang="es-EC" sz="2400" b="1" dirty="0" smtClean="0">
                          <a:solidFill>
                            <a:schemeClr val="bg1"/>
                          </a:solidFill>
                        </a:rPr>
                        <a:t>Crecimiento</a:t>
                      </a:r>
                      <a:endParaRPr lang="es-EC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1. Desarrollo talento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+25% Promociones vs. Año anterior</a:t>
                      </a:r>
                      <a:endParaRPr lang="es-EC" dirty="0"/>
                    </a:p>
                  </a:txBody>
                  <a:tcPr anchor="ctr"/>
                </a:tc>
              </a:tr>
              <a:tr h="41049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2. Cultura Organizacional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90% actividades completadas</a:t>
                      </a:r>
                      <a:endParaRPr lang="es-EC" dirty="0"/>
                    </a:p>
                  </a:txBody>
                  <a:tcPr anchor="ctr"/>
                </a:tc>
              </a:tr>
              <a:tr h="4104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3. Herramientas</a:t>
                      </a:r>
                      <a:r>
                        <a:rPr lang="es-EC" baseline="0" dirty="0" smtClean="0"/>
                        <a:t> IT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85% infraestructura tecnológica instalada</a:t>
                      </a:r>
                      <a:endParaRPr lang="es-EC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82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882159" cy="23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600" b="1" dirty="0" smtClean="0">
                <a:solidFill>
                  <a:srgbClr val="7030A0"/>
                </a:solidFill>
              </a:rPr>
              <a:t>Desarrollo del proyecto</a:t>
            </a:r>
            <a:endParaRPr lang="es-EC" sz="36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27615"/>
              </p:ext>
            </p:extLst>
          </p:nvPr>
        </p:nvGraphicFramePr>
        <p:xfrm>
          <a:off x="251521" y="1157808"/>
          <a:ext cx="8784975" cy="5577348"/>
        </p:xfrm>
        <a:graphic>
          <a:graphicData uri="http://schemas.openxmlformats.org/drawingml/2006/table">
            <a:tbl>
              <a:tblPr firstRow="1" bandRow="1"/>
              <a:tblGrid>
                <a:gridCol w="2520279"/>
                <a:gridCol w="1080120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</a:tblGrid>
              <a:tr h="188293">
                <a:tc rowSpan="2">
                  <a:txBody>
                    <a:bodyPr/>
                    <a:lstStyle/>
                    <a:p>
                      <a:pPr algn="ctr"/>
                      <a:r>
                        <a:rPr lang="es-EC" sz="1200" b="1" i="1" noProof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Plan</a:t>
                      </a:r>
                      <a:endParaRPr lang="es-EC" sz="1200" b="1" i="1" noProof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C" sz="1200" b="1" i="1" noProof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Responsable</a:t>
                      </a:r>
                      <a:endParaRPr lang="es-EC" sz="1200" b="1" i="1" noProof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2015</a:t>
                      </a:r>
                    </a:p>
                  </a:txBody>
                  <a:tcPr marL="91437" marR="91437" marT="45597" marB="45597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597" marB="45597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597" marB="45597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597" marB="45597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2016</a:t>
                      </a:r>
                    </a:p>
                  </a:txBody>
                  <a:tcPr marL="91437" marR="91437" marT="45597" marB="45597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597" marB="45597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597" marB="45597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597" marB="45597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2017</a:t>
                      </a:r>
                    </a:p>
                  </a:txBody>
                  <a:tcPr marL="91437" marR="91437" marT="45597" marB="45597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597" marB="45597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597" marB="45597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597" marB="45597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</a:tr>
              <a:tr h="18829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es-EC" sz="1200" b="1" i="1" noProof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es-EC" sz="1200" b="1" i="1" noProof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T1</a:t>
                      </a:r>
                    </a:p>
                  </a:txBody>
                  <a:tcPr marL="91437" marR="91437" marT="45597" marB="45597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T2</a:t>
                      </a:r>
                    </a:p>
                  </a:txBody>
                  <a:tcPr marL="91437" marR="91437" marT="45597" marB="45597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T3</a:t>
                      </a:r>
                    </a:p>
                  </a:txBody>
                  <a:tcPr marL="91437" marR="91437" marT="45597" marB="45597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T4</a:t>
                      </a:r>
                    </a:p>
                  </a:txBody>
                  <a:tcPr marL="91437" marR="91437" marT="45597" marB="45597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T1</a:t>
                      </a:r>
                    </a:p>
                  </a:txBody>
                  <a:tcPr marL="91437" marR="91437" marT="45597" marB="45597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T2</a:t>
                      </a:r>
                    </a:p>
                  </a:txBody>
                  <a:tcPr marL="91437" marR="91437" marT="45597" marB="45597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T3</a:t>
                      </a:r>
                    </a:p>
                  </a:txBody>
                  <a:tcPr marL="91437" marR="91437" marT="45597" marB="45597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T4</a:t>
                      </a:r>
                    </a:p>
                  </a:txBody>
                  <a:tcPr marL="91437" marR="91437" marT="45597" marB="45597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T1</a:t>
                      </a:r>
                    </a:p>
                  </a:txBody>
                  <a:tcPr marL="91437" marR="91437" marT="45597" marB="45597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T2</a:t>
                      </a:r>
                    </a:p>
                  </a:txBody>
                  <a:tcPr marL="91437" marR="91437" marT="45597" marB="45597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T3</a:t>
                      </a:r>
                    </a:p>
                  </a:txBody>
                  <a:tcPr marL="91437" marR="91437" marT="45597" marB="45597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T4</a:t>
                      </a:r>
                    </a:p>
                  </a:txBody>
                  <a:tcPr marL="91437" marR="91437" marT="45597" marB="45597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</a:tr>
              <a:tr h="1882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C" sz="1200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Modelo</a:t>
                      </a:r>
                      <a:r>
                        <a:rPr lang="es-EC" sz="1200" i="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Propiedad/Sociedad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Socios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2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C" sz="1200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Estructuras y gobernanza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RRHH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2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Estrategia alineada a GT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Socios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2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s-EC" sz="1200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Recursos:</a:t>
                      </a:r>
                      <a:r>
                        <a:rPr lang="es-EC" sz="1200" i="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inversiones: mercado/cultura/riesgo/IT</a:t>
                      </a:r>
                      <a:endParaRPr lang="es-EC" sz="1200" i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s-EC" sz="1200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Socios</a:t>
                      </a:r>
                      <a:endParaRPr lang="es-EC" sz="1200" i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2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Plan comercial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Socios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2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Medidas financieras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Socios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2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s-EC" sz="1200" b="0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Desarrollo de mercados: </a:t>
                      </a:r>
                      <a:r>
                        <a:rPr lang="es-EC" sz="1200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clientes/herramientas,</a:t>
                      </a:r>
                      <a:r>
                        <a:rPr lang="es-EC" sz="1200" i="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enfoque de mercados/penetración/segmentación/nuevos mercados/satisfacción</a:t>
                      </a:r>
                      <a:endParaRPr lang="es-EC" sz="1200" i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s-EC" sz="1200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Socios</a:t>
                      </a:r>
                    </a:p>
                    <a:p>
                      <a:r>
                        <a:rPr lang="es-EC" sz="1200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&amp;</a:t>
                      </a:r>
                    </a:p>
                    <a:p>
                      <a:r>
                        <a:rPr lang="es-EC" sz="1200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Marketing</a:t>
                      </a:r>
                      <a:endParaRPr lang="es-EC" sz="1200" i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2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s-EC" sz="1200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Plan de Marketing y Comunicaciones: PR/Marca/diferenciación</a:t>
                      </a:r>
                      <a:endParaRPr lang="es-EC" sz="1200" i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s-EC" sz="1200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Marketing</a:t>
                      </a:r>
                      <a:endParaRPr lang="es-EC" sz="1200" i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02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s-EC" sz="1200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Estructurar fusiones y adquisiciones: estudio/herramientas/expertos/  estructura</a:t>
                      </a:r>
                      <a:endParaRPr lang="es-EC" sz="1200" i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s-EC" sz="1200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Socios</a:t>
                      </a:r>
                      <a:endParaRPr lang="es-EC" sz="1200" i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1882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s-EC" sz="1200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Auditoría</a:t>
                      </a:r>
                      <a:endParaRPr lang="es-EC" sz="1200" i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Socio Auditoría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2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s-EC" sz="1200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RRHH: estructuras/herramientas/inducción/capacitación/desarrollo/retención/reconocimiento</a:t>
                      </a:r>
                      <a:endParaRPr lang="es-EC" sz="1200" i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s-EC" sz="1200" i="0" noProof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Gte</a:t>
                      </a:r>
                      <a:r>
                        <a:rPr lang="es-EC" sz="1200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RRHH</a:t>
                      </a:r>
                      <a:endParaRPr lang="es-EC" sz="1200" i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noProof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noProof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noProof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16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05064"/>
            <a:ext cx="3096344" cy="30963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9" y="624979"/>
            <a:ext cx="8964488" cy="287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-2738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EC" sz="3600" b="1" dirty="0" smtClean="0">
                <a:solidFill>
                  <a:srgbClr val="7030A0"/>
                </a:solidFill>
              </a:rPr>
              <a:t>Historia</a:t>
            </a:r>
            <a:endParaRPr lang="es-EC" sz="3600" b="1" dirty="0">
              <a:solidFill>
                <a:srgbClr val="7030A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188640"/>
            <a:ext cx="1882159" cy="23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4067944" y="382287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s-EC" dirty="0" smtClean="0">
                <a:solidFill>
                  <a:prstClr val="black"/>
                </a:solidFill>
              </a:rPr>
              <a:t>6° en ranking mundial firmas </a:t>
            </a:r>
            <a:r>
              <a:rPr lang="es-EC" dirty="0">
                <a:solidFill>
                  <a:prstClr val="black"/>
                </a:solidFill>
              </a:rPr>
              <a:t>de contabilidad y consultoría con propiedad y administración independientes 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s-EC" dirty="0" smtClean="0">
                <a:solidFill>
                  <a:prstClr val="black"/>
                </a:solidFill>
              </a:rPr>
              <a:t>38.500 </a:t>
            </a:r>
            <a:r>
              <a:rPr lang="es-EC" dirty="0">
                <a:solidFill>
                  <a:prstClr val="black"/>
                </a:solidFill>
              </a:rPr>
              <a:t>personas en más de 127 países </a:t>
            </a:r>
            <a:endParaRPr lang="es-EC" dirty="0" smtClean="0">
              <a:solidFill>
                <a:prstClr val="black"/>
              </a:solidFill>
            </a:endParaRP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s-EC" dirty="0" smtClean="0">
                <a:solidFill>
                  <a:prstClr val="black"/>
                </a:solidFill>
              </a:rPr>
              <a:t>Brinda </a:t>
            </a:r>
            <a:r>
              <a:rPr lang="es-EC" dirty="0">
                <a:solidFill>
                  <a:prstClr val="black"/>
                </a:solidFill>
              </a:rPr>
              <a:t>soluciones a la </a:t>
            </a:r>
            <a:r>
              <a:rPr lang="es-EC" dirty="0" smtClean="0">
                <a:solidFill>
                  <a:prstClr val="black"/>
                </a:solidFill>
              </a:rPr>
              <a:t>medida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s-EC" dirty="0" smtClean="0">
                <a:solidFill>
                  <a:prstClr val="black"/>
                </a:solidFill>
              </a:rPr>
              <a:t>Proporciona </a:t>
            </a:r>
            <a:r>
              <a:rPr lang="es-EC" dirty="0">
                <a:solidFill>
                  <a:prstClr val="black"/>
                </a:solidFill>
              </a:rPr>
              <a:t>a sus clientes soluciones tangibles </a:t>
            </a:r>
            <a:r>
              <a:rPr lang="es-EC" dirty="0" smtClean="0">
                <a:solidFill>
                  <a:prstClr val="black"/>
                </a:solidFill>
              </a:rPr>
              <a:t>para la toma de decisiones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s-EC" dirty="0" smtClean="0">
                <a:solidFill>
                  <a:prstClr val="black"/>
                </a:solidFill>
              </a:rPr>
              <a:t>Estándares </a:t>
            </a:r>
            <a:r>
              <a:rPr lang="es-EC" dirty="0">
                <a:solidFill>
                  <a:prstClr val="black"/>
                </a:solidFill>
              </a:rPr>
              <a:t>profesionales y filosofía de </a:t>
            </a:r>
            <a:r>
              <a:rPr lang="es-EC" dirty="0" smtClean="0">
                <a:solidFill>
                  <a:prstClr val="black"/>
                </a:solidFill>
              </a:rPr>
              <a:t>trabajo</a:t>
            </a:r>
            <a:endParaRPr lang="es-EC" dirty="0">
              <a:solidFill>
                <a:prstClr val="black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22879"/>
            <a:ext cx="1512168" cy="68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882159" cy="23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>
            <a:hlinkClick r:id="rId3" action="ppaction://hlinksldjump"/>
          </p:cNvPr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600" b="1" dirty="0" smtClean="0">
                <a:solidFill>
                  <a:srgbClr val="7030A0"/>
                </a:solidFill>
              </a:rPr>
              <a:t>Desarrollo del proyecto</a:t>
            </a:r>
            <a:endParaRPr lang="es-EC" sz="36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773513"/>
              </p:ext>
            </p:extLst>
          </p:nvPr>
        </p:nvGraphicFramePr>
        <p:xfrm>
          <a:off x="251521" y="1157808"/>
          <a:ext cx="8784975" cy="1919748"/>
        </p:xfrm>
        <a:graphic>
          <a:graphicData uri="http://schemas.openxmlformats.org/drawingml/2006/table">
            <a:tbl>
              <a:tblPr firstRow="1" bandRow="1"/>
              <a:tblGrid>
                <a:gridCol w="2520279"/>
                <a:gridCol w="1080120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</a:tblGrid>
              <a:tr h="188293">
                <a:tc rowSpan="2">
                  <a:txBody>
                    <a:bodyPr/>
                    <a:lstStyle/>
                    <a:p>
                      <a:pPr algn="ctr"/>
                      <a:r>
                        <a:rPr lang="es-EC" sz="1200" b="1" i="1" noProof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Plan</a:t>
                      </a:r>
                      <a:endParaRPr lang="es-EC" sz="1200" b="1" i="1" noProof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C" sz="1200" b="1" i="1" noProof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Responsable</a:t>
                      </a:r>
                      <a:endParaRPr lang="es-EC" sz="1200" b="1" i="1" noProof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2015</a:t>
                      </a:r>
                    </a:p>
                  </a:txBody>
                  <a:tcPr marL="91437" marR="91437" marT="45597" marB="45597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597" marB="45597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597" marB="45597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597" marB="45597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2016</a:t>
                      </a:r>
                    </a:p>
                  </a:txBody>
                  <a:tcPr marL="91437" marR="91437" marT="45597" marB="45597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597" marB="45597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597" marB="45597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597" marB="45597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2017</a:t>
                      </a:r>
                    </a:p>
                  </a:txBody>
                  <a:tcPr marL="91437" marR="91437" marT="45597" marB="45597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597" marB="45597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597" marB="45597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597" marB="45597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</a:tr>
              <a:tr h="18829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es-EC" sz="1200" b="1" i="1" noProof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es-EC" sz="1200" b="1" i="1" noProof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T1</a:t>
                      </a:r>
                    </a:p>
                  </a:txBody>
                  <a:tcPr marL="91437" marR="91437" marT="45597" marB="45597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T2</a:t>
                      </a:r>
                    </a:p>
                  </a:txBody>
                  <a:tcPr marL="91437" marR="91437" marT="45597" marB="45597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T3</a:t>
                      </a:r>
                    </a:p>
                  </a:txBody>
                  <a:tcPr marL="91437" marR="91437" marT="45597" marB="45597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T4</a:t>
                      </a:r>
                    </a:p>
                  </a:txBody>
                  <a:tcPr marL="91437" marR="91437" marT="45597" marB="45597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T1</a:t>
                      </a:r>
                    </a:p>
                  </a:txBody>
                  <a:tcPr marL="91437" marR="91437" marT="45597" marB="45597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T2</a:t>
                      </a:r>
                    </a:p>
                  </a:txBody>
                  <a:tcPr marL="91437" marR="91437" marT="45597" marB="45597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T3</a:t>
                      </a:r>
                    </a:p>
                  </a:txBody>
                  <a:tcPr marL="91437" marR="91437" marT="45597" marB="45597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T4</a:t>
                      </a:r>
                    </a:p>
                  </a:txBody>
                  <a:tcPr marL="91437" marR="91437" marT="45597" marB="45597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T1</a:t>
                      </a:r>
                    </a:p>
                  </a:txBody>
                  <a:tcPr marL="91437" marR="91437" marT="45597" marB="45597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T2</a:t>
                      </a:r>
                    </a:p>
                  </a:txBody>
                  <a:tcPr marL="91437" marR="91437" marT="45597" marB="45597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T3</a:t>
                      </a:r>
                    </a:p>
                  </a:txBody>
                  <a:tcPr marL="91437" marR="91437" marT="45597" marB="45597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T4</a:t>
                      </a:r>
                    </a:p>
                  </a:txBody>
                  <a:tcPr marL="91437" marR="91437" marT="45597" marB="45597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</a:tr>
              <a:tr h="1882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C" sz="1200" i="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Tecnología: estándares/seguridad/infraestructura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200" i="0" noProof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2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C" sz="1200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Legislación: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200" i="0" noProof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2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Finanzas: flujo de caja/controles/indicadores/capital</a:t>
                      </a:r>
                      <a:r>
                        <a:rPr lang="es-EC" sz="1200" i="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de trabajo/P&amp;G</a:t>
                      </a:r>
                      <a:endParaRPr lang="es-EC" sz="1200" i="0" noProof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200" i="0" noProof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75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882159" cy="23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>
            <a:hlinkClick r:id="rId3" action="ppaction://hlinksldjump"/>
          </p:cNvPr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6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Situación Actual vs. Propuesta</a:t>
            </a:r>
            <a:endParaRPr lang="es-EC" sz="36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707320"/>
              </p:ext>
            </p:extLst>
          </p:nvPr>
        </p:nvGraphicFramePr>
        <p:xfrm>
          <a:off x="179512" y="1052736"/>
          <a:ext cx="3240360" cy="711866"/>
        </p:xfrm>
        <a:graphic>
          <a:graphicData uri="http://schemas.openxmlformats.org/drawingml/2006/table">
            <a:tbl>
              <a:tblPr firstRow="1" bandRow="1"/>
              <a:tblGrid>
                <a:gridCol w="2376264"/>
                <a:gridCol w="864096"/>
              </a:tblGrid>
              <a:tr h="376586">
                <a:tc>
                  <a:txBody>
                    <a:bodyPr/>
                    <a:lstStyle/>
                    <a:p>
                      <a:pPr algn="l"/>
                      <a:r>
                        <a:rPr lang="es-EC" sz="1600" b="1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Rentabilidad:</a:t>
                      </a:r>
                      <a:endParaRPr lang="es-EC" sz="1600" b="1" i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(4.4)%</a:t>
                      </a:r>
                      <a:endParaRPr lang="es-EC" sz="1600" b="1" i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2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C" sz="1600" b="1" i="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Liquidez: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C" sz="1600" b="1" i="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0.94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1" name="20 Grupo"/>
          <p:cNvGrpSpPr/>
          <p:nvPr/>
        </p:nvGrpSpPr>
        <p:grpSpPr>
          <a:xfrm>
            <a:off x="3667428" y="980728"/>
            <a:ext cx="1944216" cy="1124118"/>
            <a:chOff x="81318" y="1212140"/>
            <a:chExt cx="1402397" cy="701198"/>
          </a:xfrm>
          <a:scene3d>
            <a:camera prst="orthographicFront"/>
            <a:lightRig rig="chilly" dir="t"/>
          </a:scene3d>
        </p:grpSpPr>
        <p:sp>
          <p:nvSpPr>
            <p:cNvPr id="22" name="21 Rectángulo redondeado"/>
            <p:cNvSpPr/>
            <p:nvPr/>
          </p:nvSpPr>
          <p:spPr>
            <a:xfrm>
              <a:off x="81318" y="1212140"/>
              <a:ext cx="1402397" cy="701198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22 Rectángulo"/>
            <p:cNvSpPr/>
            <p:nvPr/>
          </p:nvSpPr>
          <p:spPr>
            <a:xfrm>
              <a:off x="101855" y="1232677"/>
              <a:ext cx="1361323" cy="6601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kern="1200" dirty="0" smtClean="0"/>
                <a:t>Generar Rentabilidad</a:t>
              </a:r>
              <a:endParaRPr lang="es-EC" sz="2000" b="1" kern="1200" dirty="0"/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3667428" y="2148622"/>
            <a:ext cx="1944216" cy="1124118"/>
            <a:chOff x="81318" y="1212140"/>
            <a:chExt cx="1402397" cy="701198"/>
          </a:xfrm>
          <a:scene3d>
            <a:camera prst="orthographicFront"/>
            <a:lightRig rig="chilly" dir="t"/>
          </a:scene3d>
        </p:grpSpPr>
        <p:sp>
          <p:nvSpPr>
            <p:cNvPr id="25" name="24 Rectángulo redondeado"/>
            <p:cNvSpPr/>
            <p:nvPr/>
          </p:nvSpPr>
          <p:spPr>
            <a:xfrm>
              <a:off x="81318" y="1212140"/>
              <a:ext cx="1402397" cy="701198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25 Rectángulo"/>
            <p:cNvSpPr/>
            <p:nvPr/>
          </p:nvSpPr>
          <p:spPr>
            <a:xfrm>
              <a:off x="101855" y="1232677"/>
              <a:ext cx="1361323" cy="6601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kern="1200" dirty="0" smtClean="0"/>
                <a:t>Mantener SOM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dirty="0" smtClean="0"/>
                <a:t>Fortalecer Marketing</a:t>
              </a:r>
              <a:endParaRPr lang="es-EC" sz="2000" b="1" kern="1200" dirty="0"/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3667428" y="3312994"/>
            <a:ext cx="1944216" cy="1124118"/>
            <a:chOff x="81318" y="1212140"/>
            <a:chExt cx="1402397" cy="701198"/>
          </a:xfrm>
          <a:scene3d>
            <a:camera prst="orthographicFront"/>
            <a:lightRig rig="chilly" dir="t"/>
          </a:scene3d>
        </p:grpSpPr>
        <p:sp>
          <p:nvSpPr>
            <p:cNvPr id="28" name="27 Rectángulo redondeado"/>
            <p:cNvSpPr/>
            <p:nvPr/>
          </p:nvSpPr>
          <p:spPr>
            <a:xfrm>
              <a:off x="81318" y="1212140"/>
              <a:ext cx="1402397" cy="701198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28 Rectángulo"/>
            <p:cNvSpPr/>
            <p:nvPr/>
          </p:nvSpPr>
          <p:spPr>
            <a:xfrm>
              <a:off x="101855" y="1232677"/>
              <a:ext cx="1361323" cy="6601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dirty="0" smtClean="0"/>
                <a:t>Fortalecer Cadena de Valor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kern="1200" dirty="0" smtClean="0"/>
                <a:t>Y Sistemas</a:t>
              </a:r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3667428" y="4493354"/>
            <a:ext cx="1944216" cy="1124118"/>
            <a:chOff x="81318" y="1212140"/>
            <a:chExt cx="1402397" cy="701198"/>
          </a:xfrm>
          <a:scene3d>
            <a:camera prst="orthographicFront"/>
            <a:lightRig rig="chilly" dir="t"/>
          </a:scene3d>
        </p:grpSpPr>
        <p:sp>
          <p:nvSpPr>
            <p:cNvPr id="31" name="30 Rectángulo redondeado"/>
            <p:cNvSpPr/>
            <p:nvPr/>
          </p:nvSpPr>
          <p:spPr>
            <a:xfrm>
              <a:off x="81318" y="1212140"/>
              <a:ext cx="1402397" cy="701198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31 Rectángulo"/>
            <p:cNvSpPr/>
            <p:nvPr/>
          </p:nvSpPr>
          <p:spPr>
            <a:xfrm>
              <a:off x="101855" y="1232677"/>
              <a:ext cx="1361323" cy="6601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dirty="0" smtClean="0"/>
                <a:t>Retener y desarrollar el talento humano</a:t>
              </a:r>
              <a:endParaRPr lang="es-EC" sz="2000" b="1" kern="1200" dirty="0" smtClean="0"/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3667428" y="5689258"/>
            <a:ext cx="1944216" cy="1124118"/>
            <a:chOff x="81318" y="1212140"/>
            <a:chExt cx="1402397" cy="701198"/>
          </a:xfrm>
          <a:scene3d>
            <a:camera prst="orthographicFront"/>
            <a:lightRig rig="chilly" dir="t"/>
          </a:scene3d>
        </p:grpSpPr>
        <p:sp>
          <p:nvSpPr>
            <p:cNvPr id="34" name="33 Rectángulo redondeado"/>
            <p:cNvSpPr/>
            <p:nvPr/>
          </p:nvSpPr>
          <p:spPr>
            <a:xfrm>
              <a:off x="81318" y="1212140"/>
              <a:ext cx="1402397" cy="701198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34 Rectángulo"/>
            <p:cNvSpPr/>
            <p:nvPr/>
          </p:nvSpPr>
          <p:spPr>
            <a:xfrm>
              <a:off x="101855" y="1232677"/>
              <a:ext cx="1361323" cy="6601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dirty="0" smtClean="0"/>
                <a:t>Cultura GT</a:t>
              </a:r>
              <a:endParaRPr lang="es-EC" sz="2000" b="1" kern="1200" dirty="0" smtClean="0"/>
            </a:p>
          </p:txBody>
        </p:sp>
      </p:grpSp>
      <p:graphicFrame>
        <p:nvGraphicFramePr>
          <p:cNvPr id="36" name="3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741746"/>
              </p:ext>
            </p:extLst>
          </p:nvPr>
        </p:nvGraphicFramePr>
        <p:xfrm>
          <a:off x="179512" y="2165830"/>
          <a:ext cx="3240360" cy="711866"/>
        </p:xfrm>
        <a:graphic>
          <a:graphicData uri="http://schemas.openxmlformats.org/drawingml/2006/table">
            <a:tbl>
              <a:tblPr firstRow="1" bandRow="1"/>
              <a:tblGrid>
                <a:gridCol w="2376264"/>
                <a:gridCol w="864096"/>
              </a:tblGrid>
              <a:tr h="376586">
                <a:tc>
                  <a:txBody>
                    <a:bodyPr/>
                    <a:lstStyle/>
                    <a:p>
                      <a:pPr algn="l"/>
                      <a:r>
                        <a:rPr lang="es-EC" sz="1600" b="1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Clientes fieles</a:t>
                      </a:r>
                      <a:endParaRPr lang="es-EC" sz="1600" b="1" i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85%</a:t>
                      </a:r>
                      <a:endParaRPr lang="es-EC" sz="1600" b="1" i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2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C" sz="1600" b="1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Ingresos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C" sz="1400" b="1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$0.8MM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3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257024"/>
              </p:ext>
            </p:extLst>
          </p:nvPr>
        </p:nvGraphicFramePr>
        <p:xfrm>
          <a:off x="179512" y="3356992"/>
          <a:ext cx="3240360" cy="1005840"/>
        </p:xfrm>
        <a:graphic>
          <a:graphicData uri="http://schemas.openxmlformats.org/drawingml/2006/table">
            <a:tbl>
              <a:tblPr firstRow="1" bandRow="1"/>
              <a:tblGrid>
                <a:gridCol w="2376264"/>
                <a:gridCol w="864096"/>
              </a:tblGrid>
              <a:tr h="1882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C" sz="1600" b="1" i="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Unidades  de negocio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C" sz="1600" b="1" i="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2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C" sz="1600" b="1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Satisfacción</a:t>
                      </a:r>
                      <a:r>
                        <a:rPr lang="es-EC" sz="1600" b="1" i="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cliente</a:t>
                      </a:r>
                      <a:endParaRPr lang="es-EC" sz="1600" b="1" i="0" noProof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C" sz="1600" b="1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66%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2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C" sz="1600" b="1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Herramientas IT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C" sz="1600" b="1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60%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482649"/>
              </p:ext>
            </p:extLst>
          </p:nvPr>
        </p:nvGraphicFramePr>
        <p:xfrm>
          <a:off x="179512" y="4542094"/>
          <a:ext cx="3240360" cy="914400"/>
        </p:xfrm>
        <a:graphic>
          <a:graphicData uri="http://schemas.openxmlformats.org/drawingml/2006/table">
            <a:tbl>
              <a:tblPr firstRow="1" bandRow="1"/>
              <a:tblGrid>
                <a:gridCol w="2376264"/>
                <a:gridCol w="864096"/>
              </a:tblGrid>
              <a:tr h="376586">
                <a:tc>
                  <a:txBody>
                    <a:bodyPr/>
                    <a:lstStyle/>
                    <a:p>
                      <a:pPr algn="l"/>
                      <a:r>
                        <a:rPr lang="es-EC" sz="1600" b="1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Firma</a:t>
                      </a:r>
                      <a:r>
                        <a:rPr lang="es-EC" sz="1600" b="1" i="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liderazgo y Administración</a:t>
                      </a:r>
                      <a:endParaRPr lang="es-EC" sz="1600" b="1" i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18%</a:t>
                      </a:r>
                      <a:endParaRPr lang="es-EC" sz="1600" b="1" i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2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C" sz="1600" b="1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GT (Índice Mejor Gente)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C" sz="1600" b="1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60%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3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737550"/>
              </p:ext>
            </p:extLst>
          </p:nvPr>
        </p:nvGraphicFramePr>
        <p:xfrm>
          <a:off x="179512" y="5694222"/>
          <a:ext cx="3240360" cy="711866"/>
        </p:xfrm>
        <a:graphic>
          <a:graphicData uri="http://schemas.openxmlformats.org/drawingml/2006/table">
            <a:tbl>
              <a:tblPr firstRow="1" bandRow="1"/>
              <a:tblGrid>
                <a:gridCol w="2376264"/>
                <a:gridCol w="864096"/>
              </a:tblGrid>
              <a:tr h="376586">
                <a:tc>
                  <a:txBody>
                    <a:bodyPr/>
                    <a:lstStyle/>
                    <a:p>
                      <a:pPr algn="l"/>
                      <a:r>
                        <a:rPr lang="es-EC" sz="1600" b="1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Brechas vs. GT:</a:t>
                      </a:r>
                      <a:endParaRPr lang="es-EC" sz="1600" b="1" i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62%</a:t>
                      </a:r>
                      <a:endParaRPr lang="es-EC" sz="1600" b="1" i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2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C" sz="1600" b="1" i="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Fusiones y Adquisiciones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C" sz="1600" b="1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</a:t>
                      </a:r>
                      <a:endParaRPr lang="es-EC" sz="1600" b="1" i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3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226931"/>
              </p:ext>
            </p:extLst>
          </p:nvPr>
        </p:nvGraphicFramePr>
        <p:xfrm>
          <a:off x="5796135" y="1052736"/>
          <a:ext cx="3250311" cy="711866"/>
        </p:xfrm>
        <a:graphic>
          <a:graphicData uri="http://schemas.openxmlformats.org/drawingml/2006/table">
            <a:tbl>
              <a:tblPr firstRow="1" bandRow="1"/>
              <a:tblGrid>
                <a:gridCol w="2275218"/>
                <a:gridCol w="975093"/>
              </a:tblGrid>
              <a:tr h="376586">
                <a:tc>
                  <a:txBody>
                    <a:bodyPr/>
                    <a:lstStyle/>
                    <a:p>
                      <a:pPr algn="l"/>
                      <a:r>
                        <a:rPr lang="es-EC" sz="1600" b="1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Rentabilidad:</a:t>
                      </a:r>
                      <a:endParaRPr lang="es-EC" sz="1600" b="1" i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10%</a:t>
                      </a:r>
                      <a:endParaRPr lang="es-EC" sz="1600" b="1" i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2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C" sz="1600" b="1" i="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Liquidez: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C" sz="1600" b="1" i="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1.26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4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847282"/>
              </p:ext>
            </p:extLst>
          </p:nvPr>
        </p:nvGraphicFramePr>
        <p:xfrm>
          <a:off x="5796135" y="2165830"/>
          <a:ext cx="3250311" cy="711866"/>
        </p:xfrm>
        <a:graphic>
          <a:graphicData uri="http://schemas.openxmlformats.org/drawingml/2006/table">
            <a:tbl>
              <a:tblPr firstRow="1" bandRow="1"/>
              <a:tblGrid>
                <a:gridCol w="2232249"/>
                <a:gridCol w="1018062"/>
              </a:tblGrid>
              <a:tr h="376586">
                <a:tc>
                  <a:txBody>
                    <a:bodyPr/>
                    <a:lstStyle/>
                    <a:p>
                      <a:pPr algn="l"/>
                      <a:r>
                        <a:rPr lang="es-EC" sz="1600" b="1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Clientes fieles</a:t>
                      </a:r>
                      <a:endParaRPr lang="es-EC" sz="1600" b="1" i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97%</a:t>
                      </a:r>
                      <a:endParaRPr lang="es-EC" sz="1600" b="1" i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2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C" sz="1600" b="1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Ingresos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C" sz="1600" b="1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$1.6MM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4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935913"/>
              </p:ext>
            </p:extLst>
          </p:nvPr>
        </p:nvGraphicFramePr>
        <p:xfrm>
          <a:off x="5796135" y="3356992"/>
          <a:ext cx="3250311" cy="1005840"/>
        </p:xfrm>
        <a:graphic>
          <a:graphicData uri="http://schemas.openxmlformats.org/drawingml/2006/table">
            <a:tbl>
              <a:tblPr firstRow="1" bandRow="1"/>
              <a:tblGrid>
                <a:gridCol w="2275218"/>
                <a:gridCol w="975093"/>
              </a:tblGrid>
              <a:tr h="1882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C" sz="1600" b="1" i="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Unidades de negocio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C" sz="1600" b="1" i="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2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C" sz="1600" b="1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Satisfacción</a:t>
                      </a:r>
                      <a:r>
                        <a:rPr lang="es-EC" sz="1600" b="1" i="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cliente</a:t>
                      </a:r>
                      <a:endParaRPr lang="es-EC" sz="1600" b="1" i="0" noProof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C" sz="1600" b="1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80%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2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C" sz="1600" b="1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Herramientas IT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C" sz="1600" b="1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85%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4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719644"/>
              </p:ext>
            </p:extLst>
          </p:nvPr>
        </p:nvGraphicFramePr>
        <p:xfrm>
          <a:off x="5796135" y="4542094"/>
          <a:ext cx="3250311" cy="914400"/>
        </p:xfrm>
        <a:graphic>
          <a:graphicData uri="http://schemas.openxmlformats.org/drawingml/2006/table">
            <a:tbl>
              <a:tblPr firstRow="1" bandRow="1"/>
              <a:tblGrid>
                <a:gridCol w="2275218"/>
                <a:gridCol w="975093"/>
              </a:tblGrid>
              <a:tr h="376586">
                <a:tc>
                  <a:txBody>
                    <a:bodyPr/>
                    <a:lstStyle/>
                    <a:p>
                      <a:pPr algn="l"/>
                      <a:r>
                        <a:rPr lang="es-EC" sz="1600" b="1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Firma</a:t>
                      </a:r>
                      <a:r>
                        <a:rPr lang="es-EC" sz="1600" b="1" i="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liderazgo y Administración</a:t>
                      </a:r>
                      <a:endParaRPr lang="es-EC" sz="1600" b="1" i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100%</a:t>
                      </a:r>
                      <a:endParaRPr lang="es-EC" sz="1600" b="1" i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2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C" sz="1600" b="1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GT (Índice Mejor Gente)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C" sz="1600" b="1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4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941299"/>
              </p:ext>
            </p:extLst>
          </p:nvPr>
        </p:nvGraphicFramePr>
        <p:xfrm>
          <a:off x="5796135" y="5694222"/>
          <a:ext cx="3250312" cy="742346"/>
        </p:xfrm>
        <a:graphic>
          <a:graphicData uri="http://schemas.openxmlformats.org/drawingml/2006/table">
            <a:tbl>
              <a:tblPr firstRow="1" bandRow="1"/>
              <a:tblGrid>
                <a:gridCol w="2275219"/>
                <a:gridCol w="975093"/>
              </a:tblGrid>
              <a:tr h="376586">
                <a:tc>
                  <a:txBody>
                    <a:bodyPr/>
                    <a:lstStyle/>
                    <a:p>
                      <a:pPr algn="l"/>
                      <a:r>
                        <a:rPr lang="es-EC" sz="1600" b="1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Brechas vs. GT:</a:t>
                      </a:r>
                      <a:endParaRPr lang="es-EC" sz="1600" b="1" i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i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100%</a:t>
                      </a:r>
                      <a:endParaRPr lang="es-EC" sz="1600" b="1" i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2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C" sz="1600" b="1" i="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Fusiones y Adquisiciones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 smtClean="0"/>
                        <a:t>1</a:t>
                      </a:r>
                      <a:endParaRPr lang="es-EC" b="1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60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882159" cy="23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>
            <a:hlinkClick r:id="rId3" action="ppaction://hlinksldjump"/>
          </p:cNvPr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6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Modelo de Negocio: Alcanzar la Visión</a:t>
            </a:r>
            <a:endParaRPr lang="es-EC" sz="36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267286" y="935205"/>
            <a:ext cx="6275162" cy="92149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154"/>
            <a:r>
              <a:rPr lang="es-EC" b="1" dirty="0" smtClean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Visión</a:t>
            </a:r>
            <a:endParaRPr lang="es-EC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67286" y="2082689"/>
            <a:ext cx="6275162" cy="772261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154"/>
            <a:r>
              <a:rPr lang="es-EC" b="1" dirty="0" smtClean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Finanzas</a:t>
            </a:r>
            <a:endParaRPr lang="es-EC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AutoShape 3"/>
          <p:cNvSpPr txBox="1">
            <a:spLocks noChangeArrowheads="1"/>
          </p:cNvSpPr>
          <p:nvPr/>
        </p:nvSpPr>
        <p:spPr bwMode="auto">
          <a:xfrm>
            <a:off x="1682345" y="2075527"/>
            <a:ext cx="7153893" cy="778090"/>
          </a:xfrm>
          <a:prstGeom prst="roundRect">
            <a:avLst>
              <a:gd name="adj" fmla="val 7333"/>
            </a:avLst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  <a:round/>
            <a:headEnd type="none" w="med" len="med"/>
            <a:tailEnd type="none" w="med" len="med"/>
          </a:ln>
          <a:extLst/>
        </p:spPr>
        <p:txBody>
          <a:bodyPr vert="horz" wrap="square" lIns="91440" tIns="91440" rIns="91440" bIns="45720" numCol="2" anchor="ctr" anchorCtr="0" compatLnSpc="1">
            <a:prstTxWarp prst="textNoShape">
              <a:avLst/>
            </a:prstTxWarp>
          </a:bodyPr>
          <a:lstStyle>
            <a:defPPr>
              <a:defRPr lang="es-EC"/>
            </a:defPPr>
            <a:lvl1pPr indent="0" algn="ctr" fontAlgn="base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  <a:defRPr b="1">
                <a:solidFill>
                  <a:prstClr val="black"/>
                </a:solidFill>
                <a:ea typeface="Times New Roman"/>
              </a:defRPr>
            </a:lvl1pPr>
            <a:lvl2pPr marL="461963" lvl="1" indent="-173038" fontAlgn="base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Char char="–"/>
              <a:defRPr sz="1600">
                <a:solidFill>
                  <a:prstClr val="black"/>
                </a:solidFill>
                <a:ea typeface="Times New Roman"/>
              </a:defRPr>
            </a:lvl2pPr>
            <a:lvl3pPr marL="688975" indent="-11271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600">
                <a:ea typeface="ＭＳ Ｐゴシック" pitchFamily="-80" charset="-128"/>
              </a:defRPr>
            </a:lvl3pPr>
            <a:lvl4pPr marL="914400" indent="-1111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ea typeface="ＭＳ Ｐゴシック" pitchFamily="-80" charset="-128"/>
              </a:defRPr>
            </a:lvl4pPr>
            <a:lvl5pPr marL="1139825" indent="-1111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200">
                <a:ea typeface="ＭＳ Ｐゴシック" pitchFamily="-80" charset="-128"/>
              </a:defRPr>
            </a:lvl5pPr>
            <a:lvl6pPr marL="1597025" indent="-1111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200">
                <a:ea typeface="ＭＳ Ｐゴシック" pitchFamily="-80" charset="-128"/>
              </a:defRPr>
            </a:lvl6pPr>
            <a:lvl7pPr marL="2054225" indent="-1111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200">
                <a:ea typeface="ＭＳ Ｐゴシック" pitchFamily="-80" charset="-128"/>
              </a:defRPr>
            </a:lvl7pPr>
            <a:lvl8pPr marL="2511425" indent="-1111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200">
                <a:ea typeface="ＭＳ Ｐゴシック" pitchFamily="-80" charset="-128"/>
              </a:defRPr>
            </a:lvl8pPr>
            <a:lvl9pPr marL="2968625" indent="-1111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200">
                <a:ea typeface="ＭＳ Ｐゴシック" pitchFamily="-80" charset="-128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Duplicar las ventas (orgánicas)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Duplicar la rentabilidad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Control del P&amp;G / Balance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Productividad de recursos</a:t>
            </a:r>
            <a:endParaRPr lang="es-EC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67286" y="2962551"/>
            <a:ext cx="6275162" cy="772261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154"/>
            <a:r>
              <a:rPr lang="es-EC" b="1" dirty="0" smtClean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Clientes</a:t>
            </a:r>
            <a:endParaRPr lang="es-EC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AutoShape 3"/>
          <p:cNvSpPr txBox="1">
            <a:spLocks noChangeArrowheads="1"/>
          </p:cNvSpPr>
          <p:nvPr/>
        </p:nvSpPr>
        <p:spPr bwMode="auto">
          <a:xfrm>
            <a:off x="1682345" y="2955389"/>
            <a:ext cx="7153893" cy="778090"/>
          </a:xfrm>
          <a:prstGeom prst="roundRect">
            <a:avLst>
              <a:gd name="adj" fmla="val 7333"/>
            </a:avLst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  <a:round/>
            <a:headEnd type="none" w="med" len="med"/>
            <a:tailEnd type="none" w="med" len="med"/>
          </a:ln>
          <a:extLst/>
        </p:spPr>
        <p:txBody>
          <a:bodyPr vert="horz" wrap="square" lIns="91440" tIns="91440" rIns="91440" bIns="45720" numCol="2" anchor="ctr" anchorCtr="0" compatLnSpc="1">
            <a:prstTxWarp prst="textNoShape">
              <a:avLst/>
            </a:prstTxWarp>
          </a:bodyPr>
          <a:lstStyle>
            <a:defPPr>
              <a:defRPr lang="es-EC"/>
            </a:defPPr>
            <a:lvl1pPr indent="0" algn="ctr" fontAlgn="base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  <a:defRPr b="1">
                <a:solidFill>
                  <a:prstClr val="black"/>
                </a:solidFill>
                <a:ea typeface="Times New Roman"/>
              </a:defRPr>
            </a:lvl1pPr>
            <a:lvl2pPr marL="461963" lvl="1" indent="-173038" fontAlgn="base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Char char="–"/>
              <a:defRPr sz="1600">
                <a:solidFill>
                  <a:prstClr val="black"/>
                </a:solidFill>
                <a:ea typeface="Times New Roman"/>
              </a:defRPr>
            </a:lvl2pPr>
            <a:lvl3pPr marL="688975" indent="-11271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600">
                <a:ea typeface="ＭＳ Ｐゴシック" pitchFamily="-80" charset="-128"/>
              </a:defRPr>
            </a:lvl3pPr>
            <a:lvl4pPr marL="914400" indent="-1111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ea typeface="ＭＳ Ｐゴシック" pitchFamily="-80" charset="-128"/>
              </a:defRPr>
            </a:lvl4pPr>
            <a:lvl5pPr marL="1139825" indent="-1111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200">
                <a:ea typeface="ＭＳ Ｐゴシック" pitchFamily="-80" charset="-128"/>
              </a:defRPr>
            </a:lvl5pPr>
            <a:lvl6pPr marL="1597025" indent="-1111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200">
                <a:ea typeface="ＭＳ Ｐゴシック" pitchFamily="-80" charset="-128"/>
              </a:defRPr>
            </a:lvl6pPr>
            <a:lvl7pPr marL="2054225" indent="-1111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200">
                <a:ea typeface="ＭＳ Ｐゴシック" pitchFamily="-80" charset="-128"/>
              </a:defRPr>
            </a:lvl7pPr>
            <a:lvl8pPr marL="2511425" indent="-1111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200">
                <a:ea typeface="ＭＳ Ｐゴシック" pitchFamily="-80" charset="-128"/>
              </a:defRPr>
            </a:lvl8pPr>
            <a:lvl9pPr marL="2968625" indent="-1111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200">
                <a:ea typeface="ＭＳ Ｐゴシック" pitchFamily="-80" charset="-128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Satisfacción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Plan comercial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Estructura y programa de Marketing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Posicionamiento de mercado</a:t>
            </a:r>
            <a:endParaRPr lang="es-EC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267286" y="3826647"/>
            <a:ext cx="6275162" cy="772261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154"/>
            <a:r>
              <a:rPr lang="es-EC" b="1" dirty="0" smtClean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Procesos</a:t>
            </a:r>
            <a:endParaRPr lang="es-EC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AutoShape 3"/>
          <p:cNvSpPr txBox="1">
            <a:spLocks noChangeArrowheads="1"/>
          </p:cNvSpPr>
          <p:nvPr/>
        </p:nvSpPr>
        <p:spPr bwMode="auto">
          <a:xfrm>
            <a:off x="1682345" y="3819485"/>
            <a:ext cx="7153893" cy="778090"/>
          </a:xfrm>
          <a:prstGeom prst="roundRect">
            <a:avLst>
              <a:gd name="adj" fmla="val 7333"/>
            </a:avLst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  <a:round/>
            <a:headEnd type="none" w="med" len="med"/>
            <a:tailEnd type="none" w="med" len="med"/>
          </a:ln>
          <a:extLst/>
        </p:spPr>
        <p:txBody>
          <a:bodyPr vert="horz" wrap="square" lIns="91440" tIns="91440" rIns="91440" bIns="45720" numCol="2" anchor="ctr" anchorCtr="0" compatLnSpc="1">
            <a:prstTxWarp prst="textNoShape">
              <a:avLst/>
            </a:prstTxWarp>
          </a:bodyPr>
          <a:lstStyle>
            <a:defPPr>
              <a:defRPr lang="es-EC"/>
            </a:defPPr>
            <a:lvl1pPr indent="0" algn="ctr" fontAlgn="base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  <a:defRPr b="1">
                <a:solidFill>
                  <a:prstClr val="black"/>
                </a:solidFill>
                <a:ea typeface="Times New Roman"/>
              </a:defRPr>
            </a:lvl1pPr>
            <a:lvl2pPr marL="461963" lvl="1" indent="-173038" fontAlgn="base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Char char="–"/>
              <a:defRPr sz="1600">
                <a:solidFill>
                  <a:prstClr val="black"/>
                </a:solidFill>
                <a:ea typeface="Times New Roman"/>
              </a:defRPr>
            </a:lvl2pPr>
            <a:lvl3pPr marL="688975" indent="-11271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600">
                <a:ea typeface="ＭＳ Ｐゴシック" pitchFamily="-80" charset="-128"/>
              </a:defRPr>
            </a:lvl3pPr>
            <a:lvl4pPr marL="914400" indent="-1111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ea typeface="ＭＳ Ｐゴシック" pitchFamily="-80" charset="-128"/>
              </a:defRPr>
            </a:lvl4pPr>
            <a:lvl5pPr marL="1139825" indent="-1111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200">
                <a:ea typeface="ＭＳ Ｐゴシック" pitchFamily="-80" charset="-128"/>
              </a:defRPr>
            </a:lvl5pPr>
            <a:lvl6pPr marL="1597025" indent="-1111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200">
                <a:ea typeface="ＭＳ Ｐゴシック" pitchFamily="-80" charset="-128"/>
              </a:defRPr>
            </a:lvl6pPr>
            <a:lvl7pPr marL="2054225" indent="-1111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200">
                <a:ea typeface="ＭＳ Ｐゴシック" pitchFamily="-80" charset="-128"/>
              </a:defRPr>
            </a:lvl7pPr>
            <a:lvl8pPr marL="2511425" indent="-1111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200">
                <a:ea typeface="ＭＳ Ｐゴシック" pitchFamily="-80" charset="-128"/>
              </a:defRPr>
            </a:lvl8pPr>
            <a:lvl9pPr marL="2968625" indent="-1111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200">
                <a:ea typeface="ＭＳ Ｐゴシック" pitchFamily="-80" charset="-128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Excelencia operativa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Cliente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Innovación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Imagen</a:t>
            </a:r>
            <a:endParaRPr lang="es-EC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67286" y="4696713"/>
            <a:ext cx="6275162" cy="772261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154"/>
            <a:r>
              <a:rPr lang="es-EC" b="1" dirty="0" smtClean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Aprendizaje y </a:t>
            </a:r>
          </a:p>
          <a:p>
            <a:pPr defTabSz="457154"/>
            <a:r>
              <a:rPr lang="es-EC" b="1" dirty="0" smtClean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Crecimiento</a:t>
            </a:r>
            <a:endParaRPr lang="es-EC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AutoShape 3"/>
          <p:cNvSpPr txBox="1">
            <a:spLocks noChangeArrowheads="1"/>
          </p:cNvSpPr>
          <p:nvPr/>
        </p:nvSpPr>
        <p:spPr bwMode="auto">
          <a:xfrm>
            <a:off x="1682345" y="4689551"/>
            <a:ext cx="7153893" cy="778090"/>
          </a:xfrm>
          <a:prstGeom prst="roundRect">
            <a:avLst>
              <a:gd name="adj" fmla="val 7333"/>
            </a:avLst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  <a:round/>
            <a:headEnd type="none" w="med" len="med"/>
            <a:tailEnd type="none" w="med" len="med"/>
          </a:ln>
          <a:extLst/>
        </p:spPr>
        <p:txBody>
          <a:bodyPr vert="horz" wrap="square" lIns="91440" tIns="91440" rIns="91440" bIns="45720" numCol="2" anchor="ctr" anchorCtr="0" compatLnSpc="1">
            <a:prstTxWarp prst="textNoShape">
              <a:avLst/>
            </a:prstTxWarp>
          </a:bodyPr>
          <a:lstStyle>
            <a:defPPr>
              <a:defRPr lang="es-EC"/>
            </a:defPPr>
            <a:lvl1pPr indent="0" algn="ctr" fontAlgn="base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  <a:defRPr b="1">
                <a:solidFill>
                  <a:prstClr val="black"/>
                </a:solidFill>
                <a:ea typeface="Times New Roman"/>
              </a:defRPr>
            </a:lvl1pPr>
            <a:lvl2pPr marL="461963" lvl="1" indent="-173038" fontAlgn="base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Char char="–"/>
              <a:defRPr sz="1600">
                <a:solidFill>
                  <a:prstClr val="black"/>
                </a:solidFill>
                <a:ea typeface="Times New Roman"/>
              </a:defRPr>
            </a:lvl2pPr>
            <a:lvl3pPr marL="688975" indent="-11271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600">
                <a:ea typeface="ＭＳ Ｐゴシック" pitchFamily="-80" charset="-128"/>
              </a:defRPr>
            </a:lvl3pPr>
            <a:lvl4pPr marL="914400" indent="-1111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ea typeface="ＭＳ Ｐゴシック" pitchFamily="-80" charset="-128"/>
              </a:defRPr>
            </a:lvl4pPr>
            <a:lvl5pPr marL="1139825" indent="-1111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200">
                <a:ea typeface="ＭＳ Ｐゴシック" pitchFamily="-80" charset="-128"/>
              </a:defRPr>
            </a:lvl5pPr>
            <a:lvl6pPr marL="1597025" indent="-1111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200">
                <a:ea typeface="ＭＳ Ｐゴシック" pitchFamily="-80" charset="-128"/>
              </a:defRPr>
            </a:lvl6pPr>
            <a:lvl7pPr marL="2054225" indent="-1111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200">
                <a:ea typeface="ＭＳ Ｐゴシック" pitchFamily="-80" charset="-128"/>
              </a:defRPr>
            </a:lvl7pPr>
            <a:lvl8pPr marL="2511425" indent="-1111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200">
                <a:ea typeface="ＭＳ Ｐゴシック" pitchFamily="-80" charset="-128"/>
              </a:defRPr>
            </a:lvl8pPr>
            <a:lvl9pPr marL="2968625" indent="-1111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200">
                <a:ea typeface="ＭＳ Ｐゴシック" pitchFamily="-80" charset="-128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Fortalecer el equipo humano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Cultura interna fusionada con GTI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Mejores prácticas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Herramientas y TI</a:t>
            </a:r>
            <a:endParaRPr lang="es-EC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AutoShape 3"/>
          <p:cNvSpPr txBox="1">
            <a:spLocks noChangeArrowheads="1"/>
          </p:cNvSpPr>
          <p:nvPr/>
        </p:nvSpPr>
        <p:spPr bwMode="auto">
          <a:xfrm>
            <a:off x="1682344" y="935205"/>
            <a:ext cx="7153893" cy="921494"/>
          </a:xfrm>
          <a:prstGeom prst="roundRect">
            <a:avLst>
              <a:gd name="adj" fmla="val 7333"/>
            </a:avLst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  <a:round/>
            <a:headEnd type="none" w="med" len="med"/>
            <a:tailEnd type="none" w="med" len="med"/>
          </a:ln>
          <a:extLst/>
        </p:spPr>
        <p:txBody>
          <a:bodyPr vert="horz" wrap="square" lIns="91440" tIns="91440" rIns="91440" bIns="45720" numCol="2" anchor="ctr" anchorCtr="0" compatLnSpc="1">
            <a:prstTxWarp prst="textNoShape">
              <a:avLst/>
            </a:prstTxWarp>
          </a:bodyPr>
          <a:lstStyle>
            <a:defPPr>
              <a:defRPr lang="es-EC"/>
            </a:defPPr>
            <a:lvl1pPr indent="0" algn="ctr" fontAlgn="base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  <a:defRPr b="1">
                <a:solidFill>
                  <a:prstClr val="black"/>
                </a:solidFill>
                <a:ea typeface="Times New Roman"/>
              </a:defRPr>
            </a:lvl1pPr>
            <a:lvl2pPr marL="461963" lvl="1" indent="-173038" fontAlgn="base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Char char="–"/>
              <a:defRPr sz="1600">
                <a:solidFill>
                  <a:prstClr val="black"/>
                </a:solidFill>
                <a:ea typeface="Times New Roman"/>
              </a:defRPr>
            </a:lvl2pPr>
            <a:lvl3pPr marL="688975" indent="-11271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600">
                <a:ea typeface="ＭＳ Ｐゴシック" pitchFamily="-80" charset="-128"/>
              </a:defRPr>
            </a:lvl3pPr>
            <a:lvl4pPr marL="914400" indent="-1111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ea typeface="ＭＳ Ｐゴシック" pitchFamily="-80" charset="-128"/>
              </a:defRPr>
            </a:lvl4pPr>
            <a:lvl5pPr marL="1139825" indent="-1111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200">
                <a:ea typeface="ＭＳ Ｐゴシック" pitchFamily="-80" charset="-128"/>
              </a:defRPr>
            </a:lvl5pPr>
            <a:lvl6pPr marL="1597025" indent="-1111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200">
                <a:ea typeface="ＭＳ Ｐゴシック" pitchFamily="-80" charset="-128"/>
              </a:defRPr>
            </a:lvl6pPr>
            <a:lvl7pPr marL="2054225" indent="-1111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200">
                <a:ea typeface="ＭＳ Ｐゴシック" pitchFamily="-80" charset="-128"/>
              </a:defRPr>
            </a:lvl7pPr>
            <a:lvl8pPr marL="2511425" indent="-1111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200">
                <a:ea typeface="ＭＳ Ｐゴシック" pitchFamily="-80" charset="-128"/>
              </a:defRPr>
            </a:lvl8pPr>
            <a:lvl9pPr marL="2968625" indent="-1111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200">
                <a:ea typeface="ＭＳ Ｐゴシック" pitchFamily="-80" charset="-128"/>
              </a:defRPr>
            </a:lvl9pPr>
          </a:lstStyle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Mejor </a:t>
            </a:r>
            <a:r>
              <a:rPr lang="es-E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opción en servicios de consultoría </a:t>
            </a:r>
            <a:endParaRPr lang="es-ES" sz="1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Duplicar </a:t>
            </a:r>
            <a:r>
              <a:rPr lang="es-E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la facturación </a:t>
            </a:r>
            <a:r>
              <a:rPr lang="es-ES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Duplicar margen </a:t>
            </a:r>
            <a:r>
              <a:rPr lang="es-E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operativo </a:t>
            </a:r>
            <a:endParaRPr lang="es-ES" sz="1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Personalización </a:t>
            </a:r>
            <a:r>
              <a:rPr lang="es-E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y la capacidad técnica de su </a:t>
            </a:r>
            <a:r>
              <a:rPr lang="es-ES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personal</a:t>
            </a:r>
            <a:endParaRPr lang="es-EC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283052" y="5727977"/>
            <a:ext cx="6275162" cy="1044923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154"/>
            <a:r>
              <a:rPr lang="es-EC" b="1" dirty="0" smtClean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Misión</a:t>
            </a:r>
          </a:p>
        </p:txBody>
      </p:sp>
      <p:sp>
        <p:nvSpPr>
          <p:cNvPr id="16" name="AutoShape 3"/>
          <p:cNvSpPr txBox="1">
            <a:spLocks noChangeArrowheads="1"/>
          </p:cNvSpPr>
          <p:nvPr/>
        </p:nvSpPr>
        <p:spPr bwMode="auto">
          <a:xfrm>
            <a:off x="1698110" y="5727977"/>
            <a:ext cx="7153893" cy="1044924"/>
          </a:xfrm>
          <a:prstGeom prst="roundRect">
            <a:avLst>
              <a:gd name="adj" fmla="val 7333"/>
            </a:avLst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  <a:round/>
            <a:headEnd type="none" w="med" len="med"/>
            <a:tailEnd type="none" w="med" len="med"/>
          </a:ln>
          <a:extLst/>
        </p:spPr>
        <p:txBody>
          <a:bodyPr vert="horz" wrap="square" lIns="91440" tIns="91440" rIns="91440" bIns="45720" numCol="2" anchor="ctr" anchorCtr="0" compatLnSpc="1">
            <a:prstTxWarp prst="textNoShape">
              <a:avLst/>
            </a:prstTxWarp>
          </a:bodyPr>
          <a:lstStyle>
            <a:defPPr>
              <a:defRPr lang="es-EC"/>
            </a:defPPr>
            <a:lvl1pPr indent="0" algn="ctr" fontAlgn="base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  <a:defRPr b="1">
                <a:solidFill>
                  <a:prstClr val="black"/>
                </a:solidFill>
                <a:ea typeface="Times New Roman"/>
              </a:defRPr>
            </a:lvl1pPr>
            <a:lvl2pPr marL="461963" lvl="1" indent="-173038" fontAlgn="base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Char char="–"/>
              <a:defRPr sz="1600">
                <a:solidFill>
                  <a:prstClr val="black"/>
                </a:solidFill>
                <a:ea typeface="Times New Roman"/>
              </a:defRPr>
            </a:lvl2pPr>
            <a:lvl3pPr marL="688975" indent="-11271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600">
                <a:ea typeface="ＭＳ Ｐゴシック" pitchFamily="-80" charset="-128"/>
              </a:defRPr>
            </a:lvl3pPr>
            <a:lvl4pPr marL="914400" indent="-1111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ea typeface="ＭＳ Ｐゴシック" pitchFamily="-80" charset="-128"/>
              </a:defRPr>
            </a:lvl4pPr>
            <a:lvl5pPr marL="1139825" indent="-1111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200">
                <a:ea typeface="ＭＳ Ｐゴシック" pitchFamily="-80" charset="-128"/>
              </a:defRPr>
            </a:lvl5pPr>
            <a:lvl6pPr marL="1597025" indent="-1111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200">
                <a:ea typeface="ＭＳ Ｐゴシック" pitchFamily="-80" charset="-128"/>
              </a:defRPr>
            </a:lvl6pPr>
            <a:lvl7pPr marL="2054225" indent="-1111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200">
                <a:ea typeface="ＭＳ Ｐゴシック" pitchFamily="-80" charset="-128"/>
              </a:defRPr>
            </a:lvl7pPr>
            <a:lvl8pPr marL="2511425" indent="-1111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200">
                <a:ea typeface="ＭＳ Ｐゴシック" pitchFamily="-80" charset="-128"/>
              </a:defRPr>
            </a:lvl8pPr>
            <a:lvl9pPr marL="2968625" indent="-1111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200">
                <a:ea typeface="ＭＳ Ｐゴシック" pitchFamily="-80" charset="-128"/>
              </a:defRPr>
            </a:lvl9pPr>
          </a:lstStyle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Consultoría personalizada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Calidad y técnicas de vanguardia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Desarrollo del personal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Valor agregado para la toma de decisiones</a:t>
            </a:r>
            <a:endParaRPr lang="es-EC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16 Triángulo isósceles"/>
          <p:cNvSpPr/>
          <p:nvPr/>
        </p:nvSpPr>
        <p:spPr>
          <a:xfrm>
            <a:off x="4058890" y="5589240"/>
            <a:ext cx="1017277" cy="152693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54"/>
            <a:endParaRPr lang="es-EC" sz="1200" b="1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7596336" y="2082689"/>
            <a:ext cx="1224136" cy="77092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54"/>
            <a:r>
              <a:rPr lang="es-EC" sz="1200" b="1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Fusiones </a:t>
            </a:r>
          </a:p>
          <a:p>
            <a:pPr algn="ctr" defTabSz="457154"/>
            <a:r>
              <a:rPr lang="es-EC" sz="1200" b="1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 Adquisiciones</a:t>
            </a:r>
          </a:p>
        </p:txBody>
      </p:sp>
      <p:sp>
        <p:nvSpPr>
          <p:cNvPr id="19" name="18 Triángulo isósceles"/>
          <p:cNvSpPr/>
          <p:nvPr/>
        </p:nvSpPr>
        <p:spPr>
          <a:xfrm>
            <a:off x="4056069" y="1908155"/>
            <a:ext cx="1017277" cy="152693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54"/>
            <a:endParaRPr lang="es-EC" sz="1200" b="1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35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882159" cy="23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>
            <a:hlinkClick r:id="rId3" action="ppaction://hlinksldjump"/>
          </p:cNvPr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600" b="1" dirty="0" smtClean="0">
                <a:solidFill>
                  <a:srgbClr val="7030A0"/>
                </a:solidFill>
              </a:rPr>
              <a:t>Conclusiones</a:t>
            </a:r>
            <a:endParaRPr lang="es-EC" sz="36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990323"/>
              </p:ext>
            </p:extLst>
          </p:nvPr>
        </p:nvGraphicFramePr>
        <p:xfrm>
          <a:off x="251520" y="908720"/>
          <a:ext cx="8640960" cy="6644640"/>
        </p:xfrm>
        <a:graphic>
          <a:graphicData uri="http://schemas.openxmlformats.org/drawingml/2006/table">
            <a:tbl>
              <a:tblPr/>
              <a:tblGrid>
                <a:gridCol w="672527"/>
                <a:gridCol w="7968433"/>
              </a:tblGrid>
              <a:tr h="6095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4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endParaRPr kumimoji="0" lang="es-CO" sz="4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Arial" charset="0"/>
                        </a:rPr>
                        <a:t>Compañía con trayectoria sólida, unidades de negocio complementarias, tecnología propia que permite ofrecer soluciones integrales a la medida</a:t>
                      </a:r>
                      <a:endParaRPr kumimoji="0" lang="es-CO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9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4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endParaRPr kumimoji="0" lang="es-CO" sz="4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Arial" charset="0"/>
                        </a:rPr>
                        <a:t>El crecimiento futuro estará determinado por una transición de un modelo familiar a un modelo de corporación que posea Representación Internacional (GT) y mejores prácticas de nivel internacional, sin embargo es clave ejecutar la adaptación de la nueva cultura organizacional en todo el personal y administrar los nuevos costos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9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4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Arial" charset="0"/>
                        </a:rPr>
                        <a:t>3</a:t>
                      </a:r>
                      <a:endParaRPr kumimoji="0" lang="es-CO" sz="4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Arial" charset="0"/>
                        </a:rPr>
                        <a:t>Constantes cambios tributarios, mayores exigencias , políticas locales brindan oportunidades en el mercado  crean oportunidades de sostener y expandir el negocio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9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4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Arial" charset="0"/>
                        </a:rPr>
                        <a:t>4</a:t>
                      </a:r>
                      <a:endParaRPr kumimoji="0" lang="es-CO" sz="4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Arial" charset="0"/>
                        </a:rPr>
                        <a:t>El proceso de transición ha alcanzado un 58% y es clave medir de forma constante la efectividad de las estrategias y el alcance de los objetivos que permitan alcanzar la visión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9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4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Arial" charset="0"/>
                        </a:rPr>
                        <a:t>5</a:t>
                      </a:r>
                      <a:endParaRPr kumimoji="0" lang="es-CO" sz="4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Arial" charset="0"/>
                        </a:rPr>
                        <a:t>Los cambios en la corporación deben ejecutarse en función de:</a:t>
                      </a:r>
                    </a:p>
                    <a:p>
                      <a:pPr marL="285750" marR="0" lvl="0" indent="-2857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s-CO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Arial" charset="0"/>
                        </a:rPr>
                        <a:t>Gobierno corporativo y alineación de </a:t>
                      </a:r>
                      <a:r>
                        <a:rPr kumimoji="0" lang="es-CO" sz="16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Arial" charset="0"/>
                        </a:rPr>
                        <a:t>stakeholders</a:t>
                      </a:r>
                      <a:r>
                        <a:rPr kumimoji="0" lang="es-CO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Arial" charset="0"/>
                        </a:rPr>
                        <a:t>: </a:t>
                      </a:r>
                    </a:p>
                    <a:p>
                      <a:pPr marL="285750" marR="0" lvl="0" indent="-2857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s-CO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Arial" charset="0"/>
                        </a:rPr>
                        <a:t>Mercadeo: información, estructura, posicionamiento y oferta de valor a los clientes</a:t>
                      </a:r>
                    </a:p>
                    <a:p>
                      <a:pPr marL="285750" marR="0" lvl="0" indent="-2857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s-CO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Arial" charset="0"/>
                        </a:rPr>
                        <a:t>Plan de RRHH: </a:t>
                      </a:r>
                      <a:r>
                        <a:rPr kumimoji="0" lang="es-CO" sz="16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Arial" charset="0"/>
                        </a:rPr>
                        <a:t>fortalcer</a:t>
                      </a:r>
                      <a:r>
                        <a:rPr kumimoji="0" lang="es-CO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Arial" charset="0"/>
                        </a:rPr>
                        <a:t> estructura, compromiso y adaptación cultural</a:t>
                      </a:r>
                    </a:p>
                    <a:p>
                      <a:pPr marL="285750" marR="0" lvl="0" indent="-2857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s-CO" sz="16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Arial" charset="0"/>
                        </a:rPr>
                        <a:t>Operativizar</a:t>
                      </a:r>
                      <a:r>
                        <a:rPr kumimoji="0" lang="es-CO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Arial" charset="0"/>
                        </a:rPr>
                        <a:t> el BSC: herramienta que agrupa objetivos de contribución que el equipo multifuncional debe conocer y manejar en su día a día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9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4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63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882159" cy="23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>
            <a:hlinkClick r:id="rId3" action="ppaction://hlinksldjump"/>
          </p:cNvPr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600" b="1" dirty="0" smtClean="0">
                <a:solidFill>
                  <a:srgbClr val="7030A0"/>
                </a:solidFill>
              </a:rPr>
              <a:t>Recomendaciones</a:t>
            </a:r>
            <a:endParaRPr lang="es-EC" sz="36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240965"/>
              </p:ext>
            </p:extLst>
          </p:nvPr>
        </p:nvGraphicFramePr>
        <p:xfrm>
          <a:off x="251520" y="1009248"/>
          <a:ext cx="8640960" cy="5300072"/>
        </p:xfrm>
        <a:graphic>
          <a:graphicData uri="http://schemas.openxmlformats.org/drawingml/2006/table">
            <a:tbl>
              <a:tblPr/>
              <a:tblGrid>
                <a:gridCol w="672527"/>
                <a:gridCol w="7968433"/>
              </a:tblGrid>
              <a:tr h="11093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4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endParaRPr kumimoji="0" lang="es-CO" sz="4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Arial" charset="0"/>
                        </a:rPr>
                        <a:t>Desarrollar un proceso Comercial efectivo y fortalecer la estructura comercial que permita entender a clientes, competidores, buscando los recursos apropiados y desarrollando las habilidades del equipo</a:t>
                      </a:r>
                      <a:endParaRPr kumimoji="0" lang="es-CO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71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4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endParaRPr kumimoji="0" lang="es-CO" sz="4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Arial" charset="0"/>
                        </a:rPr>
                        <a:t>Estrategias para incrementar los ingresos tanto en los clientes actuales, mediante innovación, satisfacción, portafolio y así mismo cobertura a nivel nacional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71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4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Arial" charset="0"/>
                        </a:rPr>
                        <a:t>3</a:t>
                      </a:r>
                      <a:endParaRPr kumimoji="0" lang="es-CO" sz="4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Arial" charset="0"/>
                        </a:rPr>
                        <a:t>Establecer un plan sólido de RRHH que promueva la nueva cultura organizacional mientras rediseña estructuras, calibra competencias requeridas e invierte en el desarrollo del talento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71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4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Arial" charset="0"/>
                        </a:rPr>
                        <a:t>4</a:t>
                      </a:r>
                      <a:endParaRPr kumimoji="0" lang="es-CO" sz="4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Arial" charset="0"/>
                        </a:rPr>
                        <a:t>Implementar el </a:t>
                      </a:r>
                      <a:r>
                        <a:rPr kumimoji="0" lang="es-CO" sz="16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Arial" charset="0"/>
                        </a:rPr>
                        <a:t>Balanced</a:t>
                      </a:r>
                      <a:r>
                        <a:rPr kumimoji="0" lang="es-CO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s-CO" sz="16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Arial" charset="0"/>
                        </a:rPr>
                        <a:t>Scorecard</a:t>
                      </a:r>
                      <a:r>
                        <a:rPr kumimoji="0" lang="es-CO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Arial" charset="0"/>
                        </a:rPr>
                        <a:t> y establecer procesos alineados a una Cadena de Valor Eficiente generando productividad y aprovechando la capacidad instalada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93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4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Arial" charset="0"/>
                        </a:rPr>
                        <a:t>5</a:t>
                      </a:r>
                      <a:endParaRPr kumimoji="0" lang="es-CO" sz="4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Arial" charset="0"/>
                        </a:rPr>
                        <a:t>Adoptar el modelo de gestión planteado basado en la misión de la compañía, que desarrolla y potencia las distintas áreas del BSC para lograr alcanzar la visión planteada </a:t>
                      </a:r>
                      <a:r>
                        <a:rPr kumimoji="0" lang="es-EC" sz="16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Arial" charset="0"/>
                        </a:rPr>
                        <a:t>tropicalizando</a:t>
                      </a:r>
                      <a:r>
                        <a:rPr kumimoji="0" lang="es-EC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Arial" charset="0"/>
                        </a:rPr>
                        <a:t> las estrategias establecidas por Grant Thornton Internacional</a:t>
                      </a:r>
                      <a:endParaRPr kumimoji="0" lang="es-CO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89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2564904"/>
            <a:ext cx="8229600" cy="1143000"/>
          </a:xfrm>
        </p:spPr>
        <p:txBody>
          <a:bodyPr/>
          <a:lstStyle/>
          <a:p>
            <a:pPr algn="l"/>
            <a:r>
              <a:rPr lang="es-EC" dirty="0" smtClean="0"/>
              <a:t>Gracias</a:t>
            </a:r>
            <a:endParaRPr lang="es-EC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8823" y="6129300"/>
            <a:ext cx="399367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91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EC" sz="3600" b="1" dirty="0" smtClean="0">
                <a:solidFill>
                  <a:srgbClr val="7030A0"/>
                </a:solidFill>
              </a:rPr>
              <a:t>Plan Estratégico</a:t>
            </a:r>
            <a:endParaRPr lang="es-EC" sz="3600" b="1" dirty="0">
              <a:solidFill>
                <a:srgbClr val="7030A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882159" cy="23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961583943"/>
              </p:ext>
            </p:extLst>
          </p:nvPr>
        </p:nvGraphicFramePr>
        <p:xfrm>
          <a:off x="395536" y="908720"/>
          <a:ext cx="8506895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592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Autofit/>
          </a:bodyPr>
          <a:lstStyle/>
          <a:p>
            <a:r>
              <a:rPr lang="es-EC" sz="2000" b="1" dirty="0" smtClean="0">
                <a:solidFill>
                  <a:srgbClr val="7030A0"/>
                </a:solidFill>
              </a:rPr>
              <a:t>DISEÑO DE UN MODELO DE GESTIÓN PARA LA ADOPCIÓN DE LA REPRESENTACIÓN INTERNACIONAL DE GRANT THORNTON</a:t>
            </a:r>
            <a:endParaRPr lang="es-EC" sz="2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071140" y="836712"/>
            <a:ext cx="2769996" cy="40011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dirty="0" smtClean="0">
                <a:solidFill>
                  <a:prstClr val="white"/>
                </a:solidFill>
              </a:rPr>
              <a:t>Metodología</a:t>
            </a:r>
            <a:endParaRPr lang="es-EC" sz="2000" dirty="0">
              <a:solidFill>
                <a:prstClr val="white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071140" y="1236822"/>
            <a:ext cx="2769996" cy="23083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es-EC" dirty="0" smtClean="0">
              <a:solidFill>
                <a:prstClr val="black"/>
              </a:solidFill>
            </a:endParaRP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es-EC" dirty="0">
              <a:solidFill>
                <a:prstClr val="black"/>
              </a:solidFill>
            </a:endParaRP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es-EC" dirty="0" smtClean="0">
              <a:solidFill>
                <a:prstClr val="black"/>
              </a:solidFill>
            </a:endParaRP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es-EC" dirty="0">
              <a:solidFill>
                <a:prstClr val="black"/>
              </a:solidFill>
            </a:endParaRP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es-EC" dirty="0" smtClean="0">
              <a:solidFill>
                <a:prstClr val="black"/>
              </a:solidFill>
            </a:endParaRP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es-EC" dirty="0">
              <a:solidFill>
                <a:prstClr val="black"/>
              </a:solidFill>
            </a:endParaRP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es-EC" dirty="0" smtClean="0">
              <a:solidFill>
                <a:prstClr val="black"/>
              </a:solidFill>
            </a:endParaRP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es-EC" dirty="0">
              <a:solidFill>
                <a:prstClr val="black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841136" y="836712"/>
            <a:ext cx="2907328" cy="40011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dirty="0" smtClean="0">
                <a:solidFill>
                  <a:prstClr val="white"/>
                </a:solidFill>
              </a:rPr>
              <a:t>Resultados</a:t>
            </a:r>
            <a:endParaRPr lang="es-EC" sz="2000" dirty="0">
              <a:solidFill>
                <a:prstClr val="white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841136" y="1236822"/>
            <a:ext cx="2907328" cy="23083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es-ES" dirty="0" smtClean="0">
              <a:solidFill>
                <a:prstClr val="black"/>
              </a:solidFill>
            </a:endParaRP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es-ES" dirty="0">
              <a:solidFill>
                <a:prstClr val="black"/>
              </a:solidFill>
            </a:endParaRP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es-ES" dirty="0" smtClean="0">
              <a:solidFill>
                <a:prstClr val="black"/>
              </a:solidFill>
            </a:endParaRP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es-ES" dirty="0">
              <a:solidFill>
                <a:prstClr val="black"/>
              </a:solidFill>
            </a:endParaRP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es-ES" dirty="0" smtClean="0">
              <a:solidFill>
                <a:prstClr val="black"/>
              </a:solidFill>
            </a:endParaRP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es-ES" dirty="0">
              <a:solidFill>
                <a:prstClr val="black"/>
              </a:solidFill>
            </a:endParaRP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es-ES" dirty="0" smtClean="0">
              <a:solidFill>
                <a:prstClr val="black"/>
              </a:solidFill>
            </a:endParaRP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es-EC" dirty="0">
              <a:solidFill>
                <a:prstClr val="black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95536" y="836712"/>
            <a:ext cx="2664296" cy="40011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dirty="0" smtClean="0">
                <a:solidFill>
                  <a:prstClr val="white"/>
                </a:solidFill>
              </a:rPr>
              <a:t>Resumen</a:t>
            </a:r>
            <a:endParaRPr lang="es-EC" sz="2000" dirty="0">
              <a:solidFill>
                <a:prstClr val="white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95536" y="1249558"/>
            <a:ext cx="2664296" cy="23083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es-EC" dirty="0" smtClean="0">
              <a:solidFill>
                <a:prstClr val="black"/>
              </a:solidFill>
            </a:endParaRP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es-EC" dirty="0">
              <a:solidFill>
                <a:prstClr val="black"/>
              </a:solidFill>
            </a:endParaRP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es-EC" dirty="0" smtClean="0">
              <a:solidFill>
                <a:prstClr val="black"/>
              </a:solidFill>
            </a:endParaRP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es-EC" dirty="0">
              <a:solidFill>
                <a:prstClr val="black"/>
              </a:solidFill>
            </a:endParaRP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es-EC" dirty="0" smtClean="0">
              <a:solidFill>
                <a:prstClr val="black"/>
              </a:solidFill>
            </a:endParaRP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es-EC" dirty="0">
              <a:solidFill>
                <a:prstClr val="black"/>
              </a:solidFill>
            </a:endParaRP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es-EC" dirty="0" smtClean="0">
              <a:solidFill>
                <a:prstClr val="black"/>
              </a:solidFill>
            </a:endParaRP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es-EC" dirty="0">
              <a:solidFill>
                <a:prstClr val="black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95536" y="3577514"/>
            <a:ext cx="6264696" cy="40011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2000">
                <a:solidFill>
                  <a:prstClr val="white"/>
                </a:solidFill>
              </a:defRPr>
            </a:lvl1pPr>
          </a:lstStyle>
          <a:p>
            <a:r>
              <a:rPr lang="es-EC" dirty="0"/>
              <a:t>Tablas y Figuras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395536" y="3977624"/>
            <a:ext cx="6264696" cy="286232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es-EC" dirty="0" smtClean="0">
              <a:solidFill>
                <a:prstClr val="black"/>
              </a:solidFill>
            </a:endParaRPr>
          </a:p>
          <a:p>
            <a:pPr>
              <a:buClr>
                <a:srgbClr val="7030A0"/>
              </a:buClr>
            </a:pPr>
            <a:endParaRPr lang="es-EC" dirty="0">
              <a:solidFill>
                <a:prstClr val="black"/>
              </a:solidFill>
            </a:endParaRPr>
          </a:p>
          <a:p>
            <a:pPr>
              <a:buClr>
                <a:srgbClr val="7030A0"/>
              </a:buClr>
            </a:pPr>
            <a:endParaRPr lang="es-EC" dirty="0" smtClean="0">
              <a:solidFill>
                <a:prstClr val="black"/>
              </a:solidFill>
            </a:endParaRPr>
          </a:p>
          <a:p>
            <a:pPr>
              <a:buClr>
                <a:srgbClr val="7030A0"/>
              </a:buClr>
            </a:pPr>
            <a:endParaRPr lang="es-EC" dirty="0">
              <a:solidFill>
                <a:prstClr val="black"/>
              </a:solidFill>
            </a:endParaRPr>
          </a:p>
          <a:p>
            <a:pPr>
              <a:buClr>
                <a:srgbClr val="7030A0"/>
              </a:buClr>
            </a:pPr>
            <a:endParaRPr lang="es-EC" dirty="0" smtClean="0">
              <a:solidFill>
                <a:prstClr val="black"/>
              </a:solidFill>
            </a:endParaRPr>
          </a:p>
          <a:p>
            <a:pPr>
              <a:buClr>
                <a:srgbClr val="7030A0"/>
              </a:buClr>
            </a:pPr>
            <a:endParaRPr lang="es-EC" dirty="0">
              <a:solidFill>
                <a:prstClr val="black"/>
              </a:solidFill>
            </a:endParaRPr>
          </a:p>
          <a:p>
            <a:pPr>
              <a:buClr>
                <a:srgbClr val="7030A0"/>
              </a:buClr>
            </a:pPr>
            <a:endParaRPr lang="es-EC" dirty="0" smtClean="0">
              <a:solidFill>
                <a:prstClr val="black"/>
              </a:solidFill>
            </a:endParaRPr>
          </a:p>
          <a:p>
            <a:pPr>
              <a:buClr>
                <a:srgbClr val="7030A0"/>
              </a:buClr>
            </a:pPr>
            <a:endParaRPr lang="es-EC" dirty="0">
              <a:solidFill>
                <a:prstClr val="black"/>
              </a:solidFill>
            </a:endParaRPr>
          </a:p>
          <a:p>
            <a:pPr>
              <a:buClr>
                <a:srgbClr val="7030A0"/>
              </a:buClr>
            </a:pPr>
            <a:endParaRPr lang="es-EC" dirty="0" smtClean="0">
              <a:solidFill>
                <a:prstClr val="black"/>
              </a:solidFill>
            </a:endParaRPr>
          </a:p>
          <a:p>
            <a:pPr>
              <a:buClr>
                <a:srgbClr val="7030A0"/>
              </a:buClr>
            </a:pPr>
            <a:endParaRPr lang="es-EC" dirty="0">
              <a:solidFill>
                <a:prstClr val="black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649711" y="3578820"/>
            <a:ext cx="2116937" cy="40011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dirty="0" smtClean="0">
                <a:solidFill>
                  <a:prstClr val="white"/>
                </a:solidFill>
              </a:rPr>
              <a:t>Conclusiones</a:t>
            </a:r>
            <a:endParaRPr lang="es-EC" sz="2000" dirty="0">
              <a:solidFill>
                <a:prstClr val="white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678417" y="3978930"/>
            <a:ext cx="2088232" cy="286232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es-EC" dirty="0" smtClean="0">
              <a:solidFill>
                <a:prstClr val="black"/>
              </a:solidFill>
            </a:endParaRP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es-EC" dirty="0">
              <a:solidFill>
                <a:prstClr val="black"/>
              </a:solidFill>
            </a:endParaRP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es-EC" dirty="0" smtClean="0">
              <a:solidFill>
                <a:prstClr val="black"/>
              </a:solidFill>
            </a:endParaRP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es-EC" dirty="0">
              <a:solidFill>
                <a:prstClr val="black"/>
              </a:solidFill>
            </a:endParaRP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es-EC" dirty="0" smtClean="0">
              <a:solidFill>
                <a:prstClr val="black"/>
              </a:solidFill>
            </a:endParaRP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es-EC" dirty="0">
              <a:solidFill>
                <a:prstClr val="black"/>
              </a:solidFill>
            </a:endParaRP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es-EC" dirty="0" smtClean="0">
              <a:solidFill>
                <a:prstClr val="black"/>
              </a:solidFill>
            </a:endParaRP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es-EC" dirty="0">
              <a:solidFill>
                <a:prstClr val="black"/>
              </a:solidFill>
            </a:endParaRP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es-EC" dirty="0" smtClean="0">
              <a:solidFill>
                <a:prstClr val="black"/>
              </a:solidFill>
            </a:endParaRP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es-EC" dirty="0">
              <a:solidFill>
                <a:prstClr val="black"/>
              </a:solidFill>
            </a:endParaRPr>
          </a:p>
        </p:txBody>
      </p:sp>
      <p:pic>
        <p:nvPicPr>
          <p:cNvPr id="2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31" y="5372877"/>
            <a:ext cx="1776410" cy="131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779" y="5424422"/>
            <a:ext cx="2007356" cy="118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88" y="5418966"/>
            <a:ext cx="1608609" cy="125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720" y="4456819"/>
            <a:ext cx="2001625" cy="134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607421"/>
            <a:ext cx="2578779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49" y="1586042"/>
            <a:ext cx="273237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81453" y="6436386"/>
            <a:ext cx="1882159" cy="23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1535413"/>
            <a:ext cx="2664297" cy="190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49" y="4077072"/>
            <a:ext cx="1637479" cy="118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34679"/>
            <a:ext cx="1368152" cy="109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56163"/>
            <a:ext cx="1440316" cy="102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23" y="4189105"/>
            <a:ext cx="1437825" cy="98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5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EC" sz="3600" b="1" dirty="0" smtClean="0">
                <a:solidFill>
                  <a:srgbClr val="7030A0"/>
                </a:solidFill>
              </a:rPr>
              <a:t>4 unidades de negocio claves para el crecimiento:</a:t>
            </a:r>
            <a:endParaRPr lang="es-EC" sz="3600" b="1" dirty="0">
              <a:solidFill>
                <a:srgbClr val="7030A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882159" cy="23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288766428"/>
              </p:ext>
            </p:extLst>
          </p:nvPr>
        </p:nvGraphicFramePr>
        <p:xfrm>
          <a:off x="539552" y="1628800"/>
          <a:ext cx="80648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261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EC" sz="3600" b="1" dirty="0" smtClean="0">
                <a:solidFill>
                  <a:srgbClr val="7030A0"/>
                </a:solidFill>
              </a:rPr>
              <a:t>Justificación del problema: Alcanzar la visión</a:t>
            </a:r>
            <a:endParaRPr lang="es-EC" sz="3600" b="1" dirty="0">
              <a:solidFill>
                <a:srgbClr val="7030A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882159" cy="23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4 Grupo"/>
          <p:cNvGrpSpPr/>
          <p:nvPr/>
        </p:nvGrpSpPr>
        <p:grpSpPr>
          <a:xfrm>
            <a:off x="179512" y="1340768"/>
            <a:ext cx="8352928" cy="5256584"/>
            <a:chOff x="179512" y="1340768"/>
            <a:chExt cx="8352928" cy="5256584"/>
          </a:xfrm>
        </p:grpSpPr>
        <p:sp>
          <p:nvSpPr>
            <p:cNvPr id="3" name="2 CuadroTexto"/>
            <p:cNvSpPr txBox="1"/>
            <p:nvPr/>
          </p:nvSpPr>
          <p:spPr>
            <a:xfrm>
              <a:off x="1187624" y="1340768"/>
              <a:ext cx="7344816" cy="523220"/>
            </a:xfrm>
            <a:prstGeom prst="rect">
              <a:avLst/>
            </a:prstGeom>
            <a:solidFill>
              <a:srgbClr val="7030A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C" sz="2800" dirty="0" smtClean="0">
                  <a:solidFill>
                    <a:prstClr val="white"/>
                  </a:solidFill>
                </a:rPr>
                <a:t>Visión</a:t>
              </a:r>
              <a:endParaRPr lang="es-EC" sz="2800" dirty="0">
                <a:solidFill>
                  <a:prstClr val="white"/>
                </a:solidFill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1187624" y="1844824"/>
              <a:ext cx="7344816" cy="9233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Clr>
                  <a:srgbClr val="7030A0"/>
                </a:buClr>
                <a:buFont typeface="+mj-lt"/>
                <a:buAutoNum type="arabicPeriod"/>
              </a:pPr>
              <a:r>
                <a:rPr lang="es-ES" dirty="0">
                  <a:solidFill>
                    <a:prstClr val="black"/>
                  </a:solidFill>
                </a:rPr>
                <a:t>Alcanzar el top 5 de las compañías consultoras.</a:t>
              </a:r>
              <a:endParaRPr lang="es-EC" dirty="0">
                <a:solidFill>
                  <a:prstClr val="black"/>
                </a:solidFill>
              </a:endParaRPr>
            </a:p>
            <a:p>
              <a:pPr marL="342900" indent="-342900">
                <a:buClr>
                  <a:srgbClr val="7030A0"/>
                </a:buClr>
                <a:buFont typeface="+mj-lt"/>
                <a:buAutoNum type="arabicPeriod"/>
              </a:pPr>
              <a:r>
                <a:rPr lang="es-ES" dirty="0">
                  <a:solidFill>
                    <a:prstClr val="black"/>
                  </a:solidFill>
                </a:rPr>
                <a:t>Duplicar la facturación.</a:t>
              </a:r>
              <a:endParaRPr lang="es-EC" dirty="0">
                <a:solidFill>
                  <a:prstClr val="black"/>
                </a:solidFill>
              </a:endParaRPr>
            </a:p>
            <a:p>
              <a:pPr marL="342900" indent="-342900">
                <a:buClr>
                  <a:srgbClr val="7030A0"/>
                </a:buClr>
                <a:buFont typeface="+mj-lt"/>
                <a:buAutoNum type="arabicPeriod"/>
              </a:pPr>
              <a:r>
                <a:rPr lang="es-ES" dirty="0">
                  <a:solidFill>
                    <a:prstClr val="black"/>
                  </a:solidFill>
                </a:rPr>
                <a:t>Incrementar la rentabilidad en 5 puntos porcentuales </a:t>
              </a:r>
              <a:endParaRPr lang="es-EC" dirty="0">
                <a:solidFill>
                  <a:prstClr val="black"/>
                </a:solidFill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187624" y="3284984"/>
              <a:ext cx="7344816" cy="23083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s-EC"/>
              </a:defPPr>
              <a:lvl1pPr marL="342900" lvl="0" indent="-342900">
                <a:buClr>
                  <a:srgbClr val="7030A0"/>
                </a:buClr>
                <a:buFont typeface="+mj-lt"/>
                <a:buAutoNum type="arabicPeriod"/>
                <a:defRPr>
                  <a:solidFill>
                    <a:schemeClr val="dk1"/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>
                <a:buFont typeface="Arial" pitchFamily="34" charset="0"/>
                <a:buChar char="•"/>
              </a:pPr>
              <a:r>
                <a:rPr lang="es-ES" dirty="0" smtClean="0">
                  <a:solidFill>
                    <a:prstClr val="black"/>
                  </a:solidFill>
                </a:rPr>
                <a:t>Requerimiento de la Marca</a:t>
              </a:r>
            </a:p>
            <a:p>
              <a:pPr>
                <a:buFont typeface="Arial" pitchFamily="34" charset="0"/>
                <a:buChar char="•"/>
              </a:pPr>
              <a:r>
                <a:rPr lang="es-ES" dirty="0" smtClean="0">
                  <a:solidFill>
                    <a:prstClr val="black"/>
                  </a:solidFill>
                </a:rPr>
                <a:t>Atacar </a:t>
              </a:r>
              <a:r>
                <a:rPr lang="es-ES" dirty="0">
                  <a:solidFill>
                    <a:prstClr val="black"/>
                  </a:solidFill>
                </a:rPr>
                <a:t>clientes de mayor tamaño y multinacionales </a:t>
              </a:r>
            </a:p>
            <a:p>
              <a:pPr>
                <a:buFont typeface="Arial" pitchFamily="34" charset="0"/>
                <a:buChar char="•"/>
              </a:pPr>
              <a:r>
                <a:rPr lang="es-ES" dirty="0">
                  <a:solidFill>
                    <a:prstClr val="black"/>
                  </a:solidFill>
                </a:rPr>
                <a:t>Competir con las 4 grandes de la </a:t>
              </a:r>
              <a:r>
                <a:rPr lang="es-ES" dirty="0" smtClean="0">
                  <a:solidFill>
                    <a:prstClr val="black"/>
                  </a:solidFill>
                </a:rPr>
                <a:t>industria en el Ecuador</a:t>
              </a:r>
              <a:endParaRPr lang="es-EC" dirty="0">
                <a:solidFill>
                  <a:prstClr val="black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es-ES" dirty="0">
                  <a:solidFill>
                    <a:prstClr val="black"/>
                  </a:solidFill>
                </a:rPr>
                <a:t>Establecer  alianzas con firmas miembro a nivel mundial para capturar clientes corporativos</a:t>
              </a:r>
              <a:endParaRPr lang="es-EC" dirty="0">
                <a:solidFill>
                  <a:prstClr val="black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es-ES" dirty="0">
                  <a:solidFill>
                    <a:prstClr val="black"/>
                  </a:solidFill>
                </a:rPr>
                <a:t>Mejorar la calidad en el servicio</a:t>
              </a:r>
              <a:endParaRPr lang="es-EC" dirty="0">
                <a:solidFill>
                  <a:prstClr val="black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es-ES" dirty="0">
                  <a:solidFill>
                    <a:prstClr val="black"/>
                  </a:solidFill>
                </a:rPr>
                <a:t>Desarrollar nuevas áreas de negocio en el país</a:t>
              </a:r>
              <a:endParaRPr lang="es-EC" dirty="0">
                <a:solidFill>
                  <a:prstClr val="black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es-ES" dirty="0">
                  <a:solidFill>
                    <a:prstClr val="black"/>
                  </a:solidFill>
                </a:rPr>
                <a:t>Mejorar los procesos </a:t>
              </a:r>
              <a:r>
                <a:rPr lang="es-ES" dirty="0" smtClean="0">
                  <a:solidFill>
                    <a:prstClr val="black"/>
                  </a:solidFill>
                </a:rPr>
                <a:t>internos</a:t>
              </a:r>
              <a:endParaRPr lang="es-EC" dirty="0">
                <a:solidFill>
                  <a:prstClr val="black"/>
                </a:solidFill>
              </a:endParaRPr>
            </a:p>
          </p:txBody>
        </p:sp>
        <p:sp>
          <p:nvSpPr>
            <p:cNvPr id="4" name="3 Triángulo isósceles"/>
            <p:cNvSpPr/>
            <p:nvPr/>
          </p:nvSpPr>
          <p:spPr>
            <a:xfrm>
              <a:off x="3347864" y="2852936"/>
              <a:ext cx="2880320" cy="372814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prstClr val="white"/>
                </a:solidFill>
              </a:endParaRPr>
            </a:p>
          </p:txBody>
        </p:sp>
        <p:sp>
          <p:nvSpPr>
            <p:cNvPr id="20" name="19 CuadroTexto">
              <a:hlinkClick r:id="rId3" action="ppaction://hlinksldjump"/>
            </p:cNvPr>
            <p:cNvSpPr txBox="1"/>
            <p:nvPr/>
          </p:nvSpPr>
          <p:spPr>
            <a:xfrm>
              <a:off x="1187624" y="6135687"/>
              <a:ext cx="7344816" cy="461665"/>
            </a:xfrm>
            <a:prstGeom prst="rect">
              <a:avLst/>
            </a:prstGeom>
            <a:solidFill>
              <a:srgbClr val="7030A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>
                <a:buClr>
                  <a:srgbClr val="7030A0"/>
                </a:buClr>
              </a:pPr>
              <a:r>
                <a:rPr lang="es-EC" sz="2400" b="1" dirty="0" smtClean="0">
                  <a:solidFill>
                    <a:prstClr val="white"/>
                  </a:solidFill>
                </a:rPr>
                <a:t>Modelo de Gestión</a:t>
              </a:r>
              <a:endParaRPr lang="es-EC" sz="2400" b="1" dirty="0">
                <a:solidFill>
                  <a:prstClr val="white"/>
                </a:solidFill>
              </a:endParaRPr>
            </a:p>
          </p:txBody>
        </p:sp>
        <p:sp>
          <p:nvSpPr>
            <p:cNvPr id="21" name="20 Triángulo isósceles"/>
            <p:cNvSpPr/>
            <p:nvPr/>
          </p:nvSpPr>
          <p:spPr>
            <a:xfrm>
              <a:off x="3347864" y="5648474"/>
              <a:ext cx="2880320" cy="372814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prstClr val="white"/>
                </a:solidFill>
              </a:endParaRPr>
            </a:p>
          </p:txBody>
        </p:sp>
        <p:sp>
          <p:nvSpPr>
            <p:cNvPr id="22" name="21 Flecha curvada hacia la derecha"/>
            <p:cNvSpPr/>
            <p:nvPr/>
          </p:nvSpPr>
          <p:spPr>
            <a:xfrm>
              <a:off x="179512" y="2204864"/>
              <a:ext cx="864096" cy="4392488"/>
            </a:xfrm>
            <a:prstGeom prst="curved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680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EC" sz="3600" b="1" dirty="0" smtClean="0">
                <a:solidFill>
                  <a:srgbClr val="7030A0"/>
                </a:solidFill>
              </a:rPr>
              <a:t>Metodología Cualitativa:</a:t>
            </a:r>
            <a:endParaRPr lang="es-EC" sz="3600" b="1" dirty="0">
              <a:solidFill>
                <a:srgbClr val="7030A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882159" cy="23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3563888" y="1556793"/>
            <a:ext cx="5184576" cy="1080119"/>
          </a:xfrm>
        </p:spPr>
        <p:txBody>
          <a:bodyPr>
            <a:normAutofit/>
          </a:bodyPr>
          <a:lstStyle/>
          <a:p>
            <a:pPr marL="0" lvl="0" indent="0">
              <a:buClr>
                <a:srgbClr val="7030A0"/>
              </a:buClr>
              <a:buNone/>
            </a:pPr>
            <a:r>
              <a:rPr lang="es-ES" sz="2200" b="1" dirty="0"/>
              <a:t>A</a:t>
            </a:r>
            <a:r>
              <a:rPr lang="es-ES" sz="2200" b="1" dirty="0" smtClean="0"/>
              <a:t>nálisis Estratégico: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s-ES" sz="2200" dirty="0"/>
              <a:t>D</a:t>
            </a:r>
            <a:r>
              <a:rPr lang="es-ES" sz="2200" dirty="0" smtClean="0"/>
              <a:t>iagnóstico de la compañía</a:t>
            </a:r>
          </a:p>
        </p:txBody>
      </p:sp>
      <p:graphicFrame>
        <p:nvGraphicFramePr>
          <p:cNvPr id="5" name="4 Diagrama">
            <a:hlinkClick r:id="rId3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1447700695"/>
              </p:ext>
            </p:extLst>
          </p:nvPr>
        </p:nvGraphicFramePr>
        <p:xfrm>
          <a:off x="-1260648" y="1196752"/>
          <a:ext cx="604867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5 Rectángulo"/>
          <p:cNvSpPr/>
          <p:nvPr/>
        </p:nvSpPr>
        <p:spPr>
          <a:xfrm>
            <a:off x="3563888" y="2865690"/>
            <a:ext cx="55801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b="1" dirty="0" smtClean="0">
                <a:solidFill>
                  <a:prstClr val="black"/>
                </a:solidFill>
              </a:rPr>
              <a:t>Project Management y el análisis de procesos:      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s-ES" sz="2200" dirty="0" smtClean="0">
                <a:solidFill>
                  <a:prstClr val="black"/>
                </a:solidFill>
              </a:rPr>
              <a:t>Potencializar el Talento Humano 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s-ES" sz="2200" dirty="0" smtClean="0">
                <a:solidFill>
                  <a:prstClr val="black"/>
                </a:solidFill>
              </a:rPr>
              <a:t>Mejorar la Productividad 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s-ES" sz="2200" dirty="0" smtClean="0">
                <a:solidFill>
                  <a:prstClr val="black"/>
                </a:solidFill>
              </a:rPr>
              <a:t>Incrementar la satisfacción del cliente </a:t>
            </a:r>
          </a:p>
          <a:p>
            <a:pPr>
              <a:buClr>
                <a:srgbClr val="7030A0"/>
              </a:buClr>
            </a:pPr>
            <a:r>
              <a:rPr lang="es-ES" sz="2200">
                <a:solidFill>
                  <a:prstClr val="black"/>
                </a:solidFill>
              </a:rPr>
              <a:t> </a:t>
            </a:r>
            <a:r>
              <a:rPr lang="es-ES" sz="2200" smtClean="0">
                <a:solidFill>
                  <a:prstClr val="black"/>
                </a:solidFill>
              </a:rPr>
              <a:t>     </a:t>
            </a:r>
            <a:r>
              <a:rPr lang="es-ES" sz="2200" smtClean="0">
                <a:solidFill>
                  <a:prstClr val="black"/>
                </a:solidFill>
              </a:rPr>
              <a:t>externo</a:t>
            </a:r>
            <a:r>
              <a:rPr lang="es-ES" sz="2200" dirty="0" smtClean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563888" y="4725144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200" b="1" dirty="0" smtClean="0">
                <a:solidFill>
                  <a:prstClr val="black"/>
                </a:solidFill>
              </a:rPr>
              <a:t>BSC: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s-ES" sz="2200" dirty="0" smtClean="0">
                <a:solidFill>
                  <a:prstClr val="black"/>
                </a:solidFill>
              </a:rPr>
              <a:t>Áreas de crecimiento de la organización 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s-ES" sz="2200" dirty="0" smtClean="0">
                <a:solidFill>
                  <a:prstClr val="black"/>
                </a:solidFill>
              </a:rPr>
              <a:t>Definición de indicadores</a:t>
            </a:r>
          </a:p>
        </p:txBody>
      </p:sp>
    </p:spTree>
    <p:extLst>
      <p:ext uri="{BB962C8B-B14F-4D97-AF65-F5344CB8AC3E}">
        <p14:creationId xmlns:p14="http://schemas.microsoft.com/office/powerpoint/2010/main" val="41485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EC" sz="3600" b="1" dirty="0" smtClean="0">
                <a:solidFill>
                  <a:srgbClr val="7030A0"/>
                </a:solidFill>
              </a:rPr>
              <a:t>Objetivos del Proyecto:</a:t>
            </a:r>
            <a:endParaRPr lang="es-EC" sz="3600" b="1" dirty="0">
              <a:solidFill>
                <a:srgbClr val="7030A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882159" cy="23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3270990" y="2636912"/>
            <a:ext cx="2664296" cy="3600400"/>
          </a:xfrm>
          <a:prstGeom prst="roundRect">
            <a:avLst>
              <a:gd name="adj" fmla="val 909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pt-BR" sz="1200" dirty="0">
              <a:solidFill>
                <a:srgbClr val="66A5D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079302" y="2636912"/>
            <a:ext cx="2664296" cy="3600400"/>
          </a:xfrm>
          <a:prstGeom prst="roundRect">
            <a:avLst>
              <a:gd name="adj" fmla="val 909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pt-BR" sz="1200" dirty="0">
              <a:solidFill>
                <a:srgbClr val="66A5D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462678" y="2636912"/>
            <a:ext cx="2664296" cy="3600400"/>
          </a:xfrm>
          <a:prstGeom prst="roundRect">
            <a:avLst>
              <a:gd name="adj" fmla="val 909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pt-BR" sz="1200" dirty="0">
              <a:solidFill>
                <a:srgbClr val="66A5D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CuadroTexto">
            <a:hlinkClick r:id="rId3" action="ppaction://hlinksldjump"/>
          </p:cNvPr>
          <p:cNvSpPr txBox="1"/>
          <p:nvPr/>
        </p:nvSpPr>
        <p:spPr>
          <a:xfrm>
            <a:off x="462678" y="1268760"/>
            <a:ext cx="8280920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prstClr val="white"/>
                </a:solidFill>
              </a:rPr>
              <a:t>Diseñar un modelo de gestión de la corporación </a:t>
            </a:r>
            <a:r>
              <a:rPr lang="es-ES" sz="2400" b="1" dirty="0" err="1">
                <a:solidFill>
                  <a:prstClr val="white"/>
                </a:solidFill>
              </a:rPr>
              <a:t>DBrag</a:t>
            </a:r>
            <a:r>
              <a:rPr lang="es-ES" sz="2400" b="1" dirty="0">
                <a:solidFill>
                  <a:prstClr val="white"/>
                </a:solidFill>
              </a:rPr>
              <a:t> para la adopción de la representación internacional de </a:t>
            </a:r>
            <a:r>
              <a:rPr lang="es-ES" sz="2400" b="1" dirty="0" err="1">
                <a:solidFill>
                  <a:prstClr val="white"/>
                </a:solidFill>
              </a:rPr>
              <a:t>Grant</a:t>
            </a:r>
            <a:r>
              <a:rPr lang="es-ES" sz="2400" b="1" dirty="0">
                <a:solidFill>
                  <a:prstClr val="white"/>
                </a:solidFill>
              </a:rPr>
              <a:t> </a:t>
            </a:r>
            <a:r>
              <a:rPr lang="es-ES" sz="2400" b="1" dirty="0" err="1" smtClean="0">
                <a:solidFill>
                  <a:prstClr val="white"/>
                </a:solidFill>
              </a:rPr>
              <a:t>Thornton</a:t>
            </a:r>
            <a:endParaRPr lang="es-EC" sz="2400" b="1" dirty="0">
              <a:solidFill>
                <a:prstClr val="white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1560" y="2708920"/>
            <a:ext cx="230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prstClr val="black"/>
                </a:solidFill>
              </a:rPr>
              <a:t>Realizar un diagnóstico objetivo de la firma en dos meses.</a:t>
            </a:r>
            <a:endParaRPr lang="es-EC" sz="2000" b="1" dirty="0">
              <a:solidFill>
                <a:prstClr val="black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419872" y="2708920"/>
            <a:ext cx="23042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prstClr val="black"/>
                </a:solidFill>
              </a:rPr>
              <a:t>Diseñar estrategias derivadas del diagnóstico y el análisis estratégico en dos meses. </a:t>
            </a:r>
            <a:endParaRPr lang="es-EC" sz="2000" b="1" dirty="0">
              <a:solidFill>
                <a:prstClr val="black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156176" y="2708920"/>
            <a:ext cx="25154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prstClr val="black"/>
                </a:solidFill>
              </a:rPr>
              <a:t>Establecer un sistema de seguimiento y control de las estrategias y procesos en dos meses.</a:t>
            </a:r>
            <a:endParaRPr lang="es-EC" sz="2000" b="1" dirty="0">
              <a:solidFill>
                <a:prstClr val="black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8600">
            <a:off x="1418712" y="4319652"/>
            <a:ext cx="1008835" cy="1465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63" y="4509120"/>
            <a:ext cx="1615082" cy="139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194" y="4365104"/>
            <a:ext cx="1501214" cy="1682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15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hlinkClick r:id="rId2" action="ppaction://hlinksldjump"/>
          </p:cNvPr>
          <p:cNvSpPr txBox="1">
            <a:spLocks/>
          </p:cNvSpPr>
          <p:nvPr/>
        </p:nvSpPr>
        <p:spPr>
          <a:xfrm>
            <a:off x="457200" y="-90264"/>
            <a:ext cx="82296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600" b="1" dirty="0" smtClean="0">
                <a:solidFill>
                  <a:srgbClr val="7030A0"/>
                </a:solidFill>
              </a:rPr>
              <a:t>Análisis de Macro y Micro Entorno</a:t>
            </a:r>
            <a:endParaRPr lang="es-EC" sz="3600" b="1" dirty="0">
              <a:solidFill>
                <a:srgbClr val="7030A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1081" y="286733"/>
            <a:ext cx="1882159" cy="23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1 Grupo"/>
          <p:cNvGrpSpPr/>
          <p:nvPr/>
        </p:nvGrpSpPr>
        <p:grpSpPr>
          <a:xfrm>
            <a:off x="-36512" y="833392"/>
            <a:ext cx="9217024" cy="5907976"/>
            <a:chOff x="-36512" y="833392"/>
            <a:chExt cx="9217024" cy="5907976"/>
          </a:xfrm>
        </p:grpSpPr>
        <p:grpSp>
          <p:nvGrpSpPr>
            <p:cNvPr id="7" name="6 Grupo"/>
            <p:cNvGrpSpPr/>
            <p:nvPr/>
          </p:nvGrpSpPr>
          <p:grpSpPr>
            <a:xfrm>
              <a:off x="107504" y="833392"/>
              <a:ext cx="8928992" cy="5907976"/>
              <a:chOff x="-361949" y="4005263"/>
              <a:chExt cx="8928992" cy="5427807"/>
            </a:xfrm>
          </p:grpSpPr>
          <p:sp>
            <p:nvSpPr>
              <p:cNvPr id="8" name="41 CuadroTexto"/>
              <p:cNvSpPr txBox="1">
                <a:spLocks noChangeArrowheads="1"/>
              </p:cNvSpPr>
              <p:nvPr/>
            </p:nvSpPr>
            <p:spPr bwMode="auto">
              <a:xfrm>
                <a:off x="4427091" y="4005263"/>
                <a:ext cx="4032250" cy="289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FFFFFF"/>
                    </a:solidFill>
                  </a:rPr>
                  <a:t>Ex rate stability</a:t>
                </a:r>
              </a:p>
            </p:txBody>
          </p:sp>
          <p:sp>
            <p:nvSpPr>
              <p:cNvPr id="15" name="AutoShape 8"/>
              <p:cNvSpPr>
                <a:spLocks noChangeArrowheads="1"/>
              </p:cNvSpPr>
              <p:nvPr/>
            </p:nvSpPr>
            <p:spPr bwMode="auto">
              <a:xfrm>
                <a:off x="-361949" y="4007195"/>
                <a:ext cx="8928992" cy="5425875"/>
              </a:xfrm>
              <a:prstGeom prst="roundRect">
                <a:avLst>
                  <a:gd name="adj" fmla="val 9097"/>
                </a:avLst>
              </a:prstGeom>
              <a:solidFill>
                <a:srgbClr val="FFFFFF"/>
              </a:solidFill>
              <a:ln w="19050" algn="ctr">
                <a:solidFill>
                  <a:schemeClr val="accent4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pt-BR" sz="1400">
                  <a:solidFill>
                    <a:srgbClr val="66A5DB"/>
                  </a:solidFill>
                </a:endParaRPr>
              </a:p>
            </p:txBody>
          </p:sp>
          <p:sp>
            <p:nvSpPr>
              <p:cNvPr id="10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4355976" y="4293096"/>
                <a:ext cx="4031692" cy="2287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tIns="228600" bIns="137160"/>
              <a:lstStyle/>
              <a:p>
                <a:pPr marL="177800" indent="-177800">
                  <a:buClr>
                    <a:srgbClr val="FF6600"/>
                  </a:buClr>
                  <a:buSzPct val="135000"/>
                  <a:buFont typeface="Wingdings" pitchFamily="2" charset="2"/>
                  <a:buChar char="§"/>
                </a:pPr>
                <a:endParaRPr lang="es-EC" sz="1400" dirty="0">
                  <a:solidFill>
                    <a:srgbClr val="000000"/>
                  </a:solidFill>
                </a:endParaRPr>
              </a:p>
              <a:p>
                <a:pPr marL="177800" lvl="1" indent="-177800">
                  <a:buClr>
                    <a:srgbClr val="FF6600"/>
                  </a:buClr>
                  <a:buSzPct val="135000"/>
                  <a:buFont typeface="Wingdings" pitchFamily="2" charset="2"/>
                  <a:buChar char="§"/>
                </a:pPr>
                <a:endParaRPr lang="es-EC" sz="1400" dirty="0">
                  <a:solidFill>
                    <a:srgbClr val="000000"/>
                  </a:solidFill>
                </a:endParaRPr>
              </a:p>
              <a:p>
                <a:pPr marL="177800" indent="-177800">
                  <a:buClr>
                    <a:srgbClr val="FF6600"/>
                  </a:buClr>
                  <a:buSzPct val="135000"/>
                  <a:buFont typeface="Wingdings" pitchFamily="2" charset="2"/>
                  <a:buChar char="§"/>
                </a:pPr>
                <a:endParaRPr lang="es-EC" sz="1400" dirty="0">
                  <a:solidFill>
                    <a:srgbClr val="000000"/>
                  </a:solidFill>
                </a:endParaRPr>
              </a:p>
              <a:p>
                <a:pPr marL="177800" indent="-177800">
                  <a:buClr>
                    <a:srgbClr val="FF6600"/>
                  </a:buClr>
                  <a:buSzPct val="135000"/>
                  <a:buFont typeface="Wingdings" pitchFamily="2" charset="2"/>
                  <a:buChar char="§"/>
                </a:pPr>
                <a:endParaRPr lang="es-EC" sz="14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" name="29 CuadroTexto"/>
            <p:cNvSpPr txBox="1">
              <a:spLocks noChangeArrowheads="1"/>
            </p:cNvSpPr>
            <p:nvPr/>
          </p:nvSpPr>
          <p:spPr bwMode="auto">
            <a:xfrm>
              <a:off x="395536" y="1024635"/>
              <a:ext cx="123129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C" sz="2400" b="1" dirty="0" smtClean="0"/>
                <a:t>Político</a:t>
              </a:r>
              <a:endParaRPr lang="es-EC" sz="2400" b="1" dirty="0"/>
            </a:p>
          </p:txBody>
        </p:sp>
        <p:sp>
          <p:nvSpPr>
            <p:cNvPr id="17" name="29 CuadroTexto"/>
            <p:cNvSpPr txBox="1">
              <a:spLocks noChangeArrowheads="1"/>
            </p:cNvSpPr>
            <p:nvPr/>
          </p:nvSpPr>
          <p:spPr bwMode="auto">
            <a:xfrm>
              <a:off x="7278780" y="1022862"/>
              <a:ext cx="1829724" cy="515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C" sz="2400" b="1" dirty="0" smtClean="0"/>
                <a:t>Económico</a:t>
              </a:r>
              <a:endParaRPr lang="es-EC" sz="2400" b="1" dirty="0"/>
            </a:p>
          </p:txBody>
        </p:sp>
        <p:sp>
          <p:nvSpPr>
            <p:cNvPr id="18" name="29 CuadroTexto"/>
            <p:cNvSpPr txBox="1">
              <a:spLocks noChangeArrowheads="1"/>
            </p:cNvSpPr>
            <p:nvPr/>
          </p:nvSpPr>
          <p:spPr bwMode="auto">
            <a:xfrm>
              <a:off x="252602" y="5085184"/>
              <a:ext cx="14898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C" sz="2400" b="1" dirty="0" smtClean="0"/>
                <a:t>Social</a:t>
              </a:r>
              <a:endParaRPr lang="es-EC" sz="2400" b="1" dirty="0"/>
            </a:p>
          </p:txBody>
        </p:sp>
        <p:sp>
          <p:nvSpPr>
            <p:cNvPr id="19" name="29 CuadroTexto"/>
            <p:cNvSpPr txBox="1">
              <a:spLocks noChangeArrowheads="1"/>
            </p:cNvSpPr>
            <p:nvPr/>
          </p:nvSpPr>
          <p:spPr bwMode="auto">
            <a:xfrm>
              <a:off x="7350788" y="5054120"/>
              <a:ext cx="182972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C" sz="2400" b="1" dirty="0" smtClean="0"/>
                <a:t>Tecnológico</a:t>
              </a:r>
              <a:endParaRPr lang="es-EC" sz="2400" b="1" dirty="0"/>
            </a:p>
          </p:txBody>
        </p:sp>
        <p:sp>
          <p:nvSpPr>
            <p:cNvPr id="20" name="29 CuadroTexto"/>
            <p:cNvSpPr txBox="1">
              <a:spLocks noChangeArrowheads="1"/>
            </p:cNvSpPr>
            <p:nvPr/>
          </p:nvSpPr>
          <p:spPr bwMode="auto">
            <a:xfrm>
              <a:off x="3589171" y="1527175"/>
              <a:ext cx="198300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C" sz="2400" b="1" dirty="0" smtClean="0"/>
                <a:t>Proveedores</a:t>
              </a:r>
              <a:endParaRPr lang="es-EC" sz="2400" b="1" dirty="0"/>
            </a:p>
          </p:txBody>
        </p:sp>
        <p:sp>
          <p:nvSpPr>
            <p:cNvPr id="21" name="AutoShape 8"/>
            <p:cNvSpPr>
              <a:spLocks noChangeArrowheads="1"/>
            </p:cNvSpPr>
            <p:nvPr/>
          </p:nvSpPr>
          <p:spPr bwMode="auto">
            <a:xfrm>
              <a:off x="1799313" y="1484784"/>
              <a:ext cx="5544202" cy="4437169"/>
            </a:xfrm>
            <a:prstGeom prst="roundRect">
              <a:avLst>
                <a:gd name="adj" fmla="val 9097"/>
              </a:avLst>
            </a:prstGeom>
            <a:solidFill>
              <a:srgbClr val="FFFFFF"/>
            </a:solidFill>
            <a:ln w="19050" algn="ctr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pt-BR" sz="1400">
                <a:solidFill>
                  <a:srgbClr val="66A5DB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-36512" y="1484784"/>
              <a:ext cx="1980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 smtClean="0"/>
                <a:t>Rigurosidad Fiscal</a:t>
              </a:r>
            </a:p>
            <a:p>
              <a:pPr algn="ctr"/>
              <a:r>
                <a:rPr lang="es-EC" dirty="0" smtClean="0"/>
                <a:t>Matriz Productiva</a:t>
              </a: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7384459" y="1484784"/>
              <a:ext cx="1620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 smtClean="0"/>
                <a:t>Desaceleración</a:t>
              </a:r>
            </a:p>
            <a:p>
              <a:pPr algn="ctr"/>
              <a:r>
                <a:rPr lang="es-EC" dirty="0" smtClean="0"/>
                <a:t>IED</a:t>
              </a: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65864" y="5445224"/>
              <a:ext cx="16388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 smtClean="0"/>
                <a:t>Competencia Sector Público</a:t>
              </a:r>
            </a:p>
            <a:p>
              <a:pPr algn="ctr"/>
              <a:r>
                <a:rPr lang="es-EC" dirty="0" smtClean="0"/>
                <a:t>Inseguridad</a:t>
              </a: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7380312" y="5517232"/>
              <a:ext cx="16388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 smtClean="0"/>
                <a:t>Interacción</a:t>
              </a:r>
            </a:p>
            <a:p>
              <a:pPr algn="ctr"/>
              <a:r>
                <a:rPr lang="es-EC" dirty="0" smtClean="0"/>
                <a:t>Eficiencia</a:t>
              </a:r>
            </a:p>
          </p:txBody>
        </p:sp>
        <p:cxnSp>
          <p:nvCxnSpPr>
            <p:cNvPr id="27" name="26 Conector angular"/>
            <p:cNvCxnSpPr>
              <a:stCxn id="22" idx="2"/>
            </p:cNvCxnSpPr>
            <p:nvPr/>
          </p:nvCxnSpPr>
          <p:spPr>
            <a:xfrm rot="16200000" flipH="1">
              <a:off x="971105" y="2113635"/>
              <a:ext cx="577802" cy="612762"/>
            </a:xfrm>
            <a:prstGeom prst="bentConnector2">
              <a:avLst/>
            </a:prstGeom>
            <a:ln w="127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angular"/>
            <p:cNvCxnSpPr>
              <a:stCxn id="18" idx="0"/>
            </p:cNvCxnSpPr>
            <p:nvPr/>
          </p:nvCxnSpPr>
          <p:spPr>
            <a:xfrm rot="5400000" flipH="1" flipV="1">
              <a:off x="1074387" y="4360259"/>
              <a:ext cx="648072" cy="801779"/>
            </a:xfrm>
            <a:prstGeom prst="bentConnector2">
              <a:avLst/>
            </a:prstGeom>
            <a:ln w="127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angular"/>
            <p:cNvCxnSpPr/>
            <p:nvPr/>
          </p:nvCxnSpPr>
          <p:spPr>
            <a:xfrm rot="10800000" flipV="1">
              <a:off x="7350789" y="2131114"/>
              <a:ext cx="848949" cy="577806"/>
            </a:xfrm>
            <a:prstGeom prst="bentConnector3">
              <a:avLst>
                <a:gd name="adj1" fmla="val 1772"/>
              </a:avLst>
            </a:prstGeom>
            <a:ln w="127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angular"/>
            <p:cNvCxnSpPr>
              <a:stCxn id="19" idx="0"/>
            </p:cNvCxnSpPr>
            <p:nvPr/>
          </p:nvCxnSpPr>
          <p:spPr>
            <a:xfrm rot="16200000" flipV="1">
              <a:off x="7516551" y="4305020"/>
              <a:ext cx="617008" cy="881191"/>
            </a:xfrm>
            <a:prstGeom prst="bentConnector2">
              <a:avLst/>
            </a:prstGeom>
            <a:ln w="127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39 CuadroTexto"/>
            <p:cNvSpPr txBox="1"/>
            <p:nvPr/>
          </p:nvSpPr>
          <p:spPr>
            <a:xfrm>
              <a:off x="1092537" y="2204864"/>
              <a:ext cx="5061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000" b="1" dirty="0">
                  <a:solidFill>
                    <a:srgbClr val="00B050"/>
                  </a:solidFill>
                </a:rPr>
                <a:t>(+)</a:t>
              </a:r>
            </a:p>
          </p:txBody>
        </p:sp>
        <p:sp>
          <p:nvSpPr>
            <p:cNvPr id="41" name="40 CuadroTexto"/>
            <p:cNvSpPr txBox="1"/>
            <p:nvPr/>
          </p:nvSpPr>
          <p:spPr>
            <a:xfrm>
              <a:off x="1092537" y="4581128"/>
              <a:ext cx="5061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000" b="1" dirty="0" smtClean="0">
                  <a:solidFill>
                    <a:srgbClr val="FF0000"/>
                  </a:solidFill>
                </a:rPr>
                <a:t>(-)</a:t>
              </a:r>
              <a:endParaRPr lang="es-EC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41 CuadroTexto"/>
            <p:cNvSpPr txBox="1"/>
            <p:nvPr/>
          </p:nvSpPr>
          <p:spPr>
            <a:xfrm>
              <a:off x="7524328" y="2204864"/>
              <a:ext cx="5061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000" b="1" dirty="0" smtClean="0">
                  <a:solidFill>
                    <a:srgbClr val="FF0000"/>
                  </a:solidFill>
                </a:rPr>
                <a:t>(-)</a:t>
              </a:r>
              <a:endParaRPr lang="es-EC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7524328" y="4581128"/>
              <a:ext cx="5061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000" b="1" dirty="0" smtClean="0">
                  <a:solidFill>
                    <a:srgbClr val="00B050"/>
                  </a:solidFill>
                </a:rPr>
                <a:t>(+)</a:t>
              </a:r>
              <a:endParaRPr lang="es-EC" sz="2000" b="1" dirty="0">
                <a:solidFill>
                  <a:srgbClr val="00B050"/>
                </a:solidFill>
              </a:endParaRPr>
            </a:p>
          </p:txBody>
        </p:sp>
        <p:graphicFrame>
          <p:nvGraphicFramePr>
            <p:cNvPr id="44" name="43 Diagrama"/>
            <p:cNvGraphicFramePr/>
            <p:nvPr>
              <p:extLst>
                <p:ext uri="{D42A27DB-BD31-4B8C-83A1-F6EECF244321}">
                  <p14:modId xmlns:p14="http://schemas.microsoft.com/office/powerpoint/2010/main" val="3042969205"/>
                </p:ext>
              </p:extLst>
            </p:nvPr>
          </p:nvGraphicFramePr>
          <p:xfrm>
            <a:off x="1523414" y="1671368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45" name="44 CuadroTexto"/>
            <p:cNvSpPr txBox="1"/>
            <p:nvPr/>
          </p:nvSpPr>
          <p:spPr>
            <a:xfrm>
              <a:off x="3161235" y="1894765"/>
              <a:ext cx="5061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000" b="1" dirty="0">
                  <a:solidFill>
                    <a:srgbClr val="FFC000"/>
                  </a:solidFill>
                </a:rPr>
                <a:t>(+)</a:t>
              </a:r>
            </a:p>
          </p:txBody>
        </p:sp>
        <p:sp>
          <p:nvSpPr>
            <p:cNvPr id="46" name="45 CuadroTexto"/>
            <p:cNvSpPr txBox="1"/>
            <p:nvPr/>
          </p:nvSpPr>
          <p:spPr>
            <a:xfrm>
              <a:off x="1705328" y="3100898"/>
              <a:ext cx="5061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000" b="1" dirty="0">
                  <a:solidFill>
                    <a:srgbClr val="00B050"/>
                  </a:solidFill>
                </a:rPr>
                <a:t>(+)</a:t>
              </a:r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6932944" y="3100898"/>
              <a:ext cx="5061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000" b="1" dirty="0" smtClean="0">
                  <a:solidFill>
                    <a:srgbClr val="FF0000"/>
                  </a:solidFill>
                </a:rPr>
                <a:t>(-)</a:t>
              </a:r>
              <a:endParaRPr lang="es-EC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47 CuadroTexto"/>
            <p:cNvSpPr txBox="1"/>
            <p:nvPr/>
          </p:nvSpPr>
          <p:spPr>
            <a:xfrm>
              <a:off x="6514926" y="5003995"/>
              <a:ext cx="5061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000" b="1" dirty="0" smtClean="0">
                  <a:solidFill>
                    <a:srgbClr val="FF0000"/>
                  </a:solidFill>
                </a:rPr>
                <a:t>(-)</a:t>
              </a:r>
              <a:endParaRPr lang="es-EC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48 CuadroTexto"/>
            <p:cNvSpPr txBox="1"/>
            <p:nvPr/>
          </p:nvSpPr>
          <p:spPr>
            <a:xfrm>
              <a:off x="2211483" y="4981238"/>
              <a:ext cx="5061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000" b="1" dirty="0">
                  <a:solidFill>
                    <a:srgbClr val="00B050"/>
                  </a:solidFill>
                </a:rPr>
                <a:t>(+)</a:t>
              </a:r>
            </a:p>
          </p:txBody>
        </p:sp>
        <p:sp>
          <p:nvSpPr>
            <p:cNvPr id="50" name="49 CuadroTexto"/>
            <p:cNvSpPr txBox="1"/>
            <p:nvPr/>
          </p:nvSpPr>
          <p:spPr>
            <a:xfrm>
              <a:off x="3815864" y="1961544"/>
              <a:ext cx="14898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600" dirty="0" smtClean="0"/>
                <a:t>GTI respaldo</a:t>
              </a:r>
            </a:p>
            <a:p>
              <a:pPr algn="ctr"/>
              <a:r>
                <a:rPr lang="es-EC" sz="1600" dirty="0" smtClean="0"/>
                <a:t>Costo</a:t>
              </a:r>
            </a:p>
          </p:txBody>
        </p:sp>
        <p:sp>
          <p:nvSpPr>
            <p:cNvPr id="51" name="29 CuadroTexto"/>
            <p:cNvSpPr txBox="1">
              <a:spLocks noChangeArrowheads="1"/>
            </p:cNvSpPr>
            <p:nvPr/>
          </p:nvSpPr>
          <p:spPr bwMode="auto">
            <a:xfrm>
              <a:off x="3815864" y="2948751"/>
              <a:ext cx="1489864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C" sz="2400" b="1" dirty="0" smtClean="0"/>
                <a:t>Grant</a:t>
              </a:r>
            </a:p>
            <a:p>
              <a:pPr algn="ctr"/>
              <a:r>
                <a:rPr lang="es-EC" sz="2400" b="1" dirty="0" smtClean="0"/>
                <a:t>Thornton Ecuador</a:t>
              </a:r>
              <a:endParaRPr lang="es-EC" sz="2400" b="1" dirty="0"/>
            </a:p>
          </p:txBody>
        </p:sp>
        <p:cxnSp>
          <p:nvCxnSpPr>
            <p:cNvPr id="53" name="52 Conector recto de flecha"/>
            <p:cNvCxnSpPr>
              <a:stCxn id="50" idx="2"/>
              <a:endCxn id="51" idx="0"/>
            </p:cNvCxnSpPr>
            <p:nvPr/>
          </p:nvCxnSpPr>
          <p:spPr>
            <a:xfrm>
              <a:off x="4560796" y="2546319"/>
              <a:ext cx="0" cy="402432"/>
            </a:xfrm>
            <a:prstGeom prst="straightConnector1">
              <a:avLst/>
            </a:prstGeom>
            <a:ln w="15875">
              <a:solidFill>
                <a:srgbClr val="7030A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54 CuadroTexto"/>
            <p:cNvSpPr txBox="1"/>
            <p:nvPr/>
          </p:nvSpPr>
          <p:spPr>
            <a:xfrm>
              <a:off x="2182088" y="3261758"/>
              <a:ext cx="14898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600" dirty="0" smtClean="0"/>
                <a:t>Fidelidad</a:t>
              </a: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5508104" y="2924944"/>
              <a:ext cx="14898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EC" sz="1600" dirty="0" smtClean="0"/>
            </a:p>
            <a:p>
              <a:pPr algn="ctr"/>
              <a:r>
                <a:rPr lang="es-EC" sz="1600" dirty="0" smtClean="0"/>
                <a:t>Big4 </a:t>
              </a:r>
            </a:p>
            <a:p>
              <a:pPr algn="ctr"/>
              <a:r>
                <a:rPr lang="es-EC" sz="1600" dirty="0" smtClean="0"/>
                <a:t>Bajo SOM</a:t>
              </a:r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2816512" y="5178678"/>
              <a:ext cx="14898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600" dirty="0" smtClean="0"/>
                <a:t>Contabilidad</a:t>
              </a:r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4842616" y="5112480"/>
              <a:ext cx="14898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600" dirty="0" smtClean="0"/>
                <a:t>Pocas barreras</a:t>
              </a:r>
            </a:p>
            <a:p>
              <a:pPr algn="ctr"/>
              <a:r>
                <a:rPr lang="es-EC" sz="1600" dirty="0" smtClean="0"/>
                <a:t>entrada</a:t>
              </a:r>
            </a:p>
          </p:txBody>
        </p:sp>
        <p:cxnSp>
          <p:nvCxnSpPr>
            <p:cNvPr id="65" name="64 Conector recto de flecha"/>
            <p:cNvCxnSpPr/>
            <p:nvPr/>
          </p:nvCxnSpPr>
          <p:spPr>
            <a:xfrm>
              <a:off x="3671952" y="3300953"/>
              <a:ext cx="457200" cy="0"/>
            </a:xfrm>
            <a:prstGeom prst="straightConnector1">
              <a:avLst/>
            </a:prstGeom>
            <a:ln w="15875">
              <a:solidFill>
                <a:srgbClr val="7030A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66 Conector recto de flecha"/>
            <p:cNvCxnSpPr/>
            <p:nvPr/>
          </p:nvCxnSpPr>
          <p:spPr>
            <a:xfrm>
              <a:off x="5004048" y="3298632"/>
              <a:ext cx="457200" cy="0"/>
            </a:xfrm>
            <a:prstGeom prst="straightConnector1">
              <a:avLst/>
            </a:prstGeom>
            <a:ln w="15875">
              <a:solidFill>
                <a:srgbClr val="7030A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70 Conector recto de flecha"/>
            <p:cNvCxnSpPr/>
            <p:nvPr/>
          </p:nvCxnSpPr>
          <p:spPr>
            <a:xfrm flipH="1" flipV="1">
              <a:off x="5148064" y="4149080"/>
              <a:ext cx="424116" cy="632103"/>
            </a:xfrm>
            <a:prstGeom prst="straightConnector1">
              <a:avLst/>
            </a:prstGeom>
            <a:ln w="15875">
              <a:solidFill>
                <a:srgbClr val="7030A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330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2217</Words>
  <Application>Microsoft Office PowerPoint</Application>
  <PresentationFormat>Presentación en pantalla (4:3)</PresentationFormat>
  <Paragraphs>545</Paragraphs>
  <Slides>25</Slides>
  <Notes>0</Notes>
  <HiddenSlides>4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Diseño de un modelo de gestión para la adopción de la representación internacional de Grant Thornton</vt:lpstr>
      <vt:lpstr>Historia</vt:lpstr>
      <vt:lpstr>Plan Estratégico</vt:lpstr>
      <vt:lpstr>DISEÑO DE UN MODELO DE GESTIÓN PARA LA ADOPCIÓN DE LA REPRESENTACIÓN INTERNACIONAL DE GRANT THORNTON</vt:lpstr>
      <vt:lpstr>4 unidades de negocio claves para el crecimiento:</vt:lpstr>
      <vt:lpstr>Justificación del problema: Alcanzar la visión</vt:lpstr>
      <vt:lpstr>Metodología Cualitativa:</vt:lpstr>
      <vt:lpstr>Objetivos del Proyecto:</vt:lpstr>
      <vt:lpstr>Presentación de PowerPoint</vt:lpstr>
      <vt:lpstr>Análisis de Macroentorno – PEST</vt:lpstr>
      <vt:lpstr>Análisis de Microentorno</vt:lpstr>
      <vt:lpstr>Presentación de PowerPoint</vt:lpstr>
      <vt:lpstr>Análisis Interno</vt:lpstr>
      <vt:lpstr>FODA</vt:lpstr>
      <vt:lpstr>Estrategias</vt:lpstr>
      <vt:lpstr>Análisis de brechas vs. Modelo GT al 62%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Moreno, Roberto {PI}</dc:creator>
  <cp:lastModifiedBy>admin</cp:lastModifiedBy>
  <cp:revision>60</cp:revision>
  <dcterms:created xsi:type="dcterms:W3CDTF">2015-01-25T23:02:33Z</dcterms:created>
  <dcterms:modified xsi:type="dcterms:W3CDTF">2015-02-05T11:54:07Z</dcterms:modified>
</cp:coreProperties>
</file>