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6"/>
  </p:notesMasterIdLst>
  <p:sldIdLst>
    <p:sldId id="322" r:id="rId2"/>
    <p:sldId id="261" r:id="rId3"/>
    <p:sldId id="273" r:id="rId4"/>
    <p:sldId id="297" r:id="rId5"/>
    <p:sldId id="299" r:id="rId6"/>
    <p:sldId id="300" r:id="rId7"/>
    <p:sldId id="278" r:id="rId8"/>
    <p:sldId id="280" r:id="rId9"/>
    <p:sldId id="281" r:id="rId10"/>
    <p:sldId id="282" r:id="rId11"/>
    <p:sldId id="301" r:id="rId12"/>
    <p:sldId id="304" r:id="rId13"/>
    <p:sldId id="306" r:id="rId14"/>
    <p:sldId id="307" r:id="rId15"/>
    <p:sldId id="308" r:id="rId16"/>
    <p:sldId id="309" r:id="rId17"/>
    <p:sldId id="305" r:id="rId18"/>
    <p:sldId id="284" r:id="rId19"/>
    <p:sldId id="287" r:id="rId20"/>
    <p:sldId id="316" r:id="rId21"/>
    <p:sldId id="292" r:id="rId22"/>
    <p:sldId id="317" r:id="rId23"/>
    <p:sldId id="285" r:id="rId24"/>
    <p:sldId id="318" r:id="rId25"/>
    <p:sldId id="295" r:id="rId26"/>
    <p:sldId id="319" r:id="rId27"/>
    <p:sldId id="320" r:id="rId28"/>
    <p:sldId id="296" r:id="rId29"/>
    <p:sldId id="310" r:id="rId30"/>
    <p:sldId id="311" r:id="rId31"/>
    <p:sldId id="312" r:id="rId32"/>
    <p:sldId id="313" r:id="rId33"/>
    <p:sldId id="314" r:id="rId34"/>
    <p:sldId id="321" r:id="rId3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9966FF"/>
    <a:srgbClr val="FF6600"/>
    <a:srgbClr val="3366FF"/>
    <a:srgbClr val="FBCDC9"/>
    <a:srgbClr val="339933"/>
    <a:srgbClr val="F6948C"/>
    <a:srgbClr val="FE8F86"/>
    <a:srgbClr val="FD3A2B"/>
    <a:srgbClr val="215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autoAdjust="0"/>
    <p:restoredTop sz="94660"/>
  </p:normalViewPr>
  <p:slideViewPr>
    <p:cSldViewPr>
      <p:cViewPr varScale="1">
        <p:scale>
          <a:sx n="70" d="100"/>
          <a:sy n="70" d="100"/>
        </p:scale>
        <p:origin x="12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F1370F-71B6-4913-B427-05CF0D1B6D48}" type="doc">
      <dgm:prSet loTypeId="urn:microsoft.com/office/officeart/2005/8/layout/vList5" loCatId="list" qsTypeId="urn:microsoft.com/office/officeart/2005/8/quickstyle/3d7" qsCatId="3D" csTypeId="urn:microsoft.com/office/officeart/2005/8/colors/colorful1" csCatId="colorful" phldr="1"/>
      <dgm:spPr/>
      <dgm:t>
        <a:bodyPr/>
        <a:lstStyle/>
        <a:p>
          <a:endParaRPr lang="es-EC"/>
        </a:p>
      </dgm:t>
    </dgm:pt>
    <dgm:pt modelId="{C274D770-CB22-47FA-8BCA-4A8417BDCEC1}">
      <dgm:prSet phldrT="[Texto]" custT="1"/>
      <dgm:spPr/>
      <dgm:t>
        <a:bodyPr/>
        <a:lstStyle/>
        <a:p>
          <a:r>
            <a:rPr lang="es-EC" sz="2400" b="1" dirty="0" smtClean="0">
              <a:latin typeface="+mj-lt"/>
            </a:rPr>
            <a:t>GUBERNAMENTAL</a:t>
          </a:r>
          <a:endParaRPr lang="es-EC" sz="2400" b="1" dirty="0">
            <a:latin typeface="+mj-lt"/>
          </a:endParaRPr>
        </a:p>
      </dgm:t>
    </dgm:pt>
    <dgm:pt modelId="{4B600839-6329-4A9C-8AF9-5FDCA95F54F3}" type="parTrans" cxnId="{AC176A60-1720-4AB8-AF5C-9116FEFDFCC5}">
      <dgm:prSet/>
      <dgm:spPr/>
      <dgm:t>
        <a:bodyPr/>
        <a:lstStyle/>
        <a:p>
          <a:endParaRPr lang="es-EC" sz="2400">
            <a:latin typeface="+mj-lt"/>
          </a:endParaRPr>
        </a:p>
      </dgm:t>
    </dgm:pt>
    <dgm:pt modelId="{B36AABA2-B489-4F25-9F25-D5ED37D39B6B}" type="sibTrans" cxnId="{AC176A60-1720-4AB8-AF5C-9116FEFDFCC5}">
      <dgm:prSet/>
      <dgm:spPr/>
      <dgm:t>
        <a:bodyPr/>
        <a:lstStyle/>
        <a:p>
          <a:endParaRPr lang="es-EC" sz="2400">
            <a:latin typeface="+mj-lt"/>
          </a:endParaRPr>
        </a:p>
      </dgm:t>
    </dgm:pt>
    <dgm:pt modelId="{3A16F833-FC8D-4E55-B3D8-41BB255813E6}">
      <dgm:prSet phldrT="[Texto]" custT="1"/>
      <dgm:spPr/>
      <dgm:t>
        <a:bodyPr/>
        <a:lstStyle/>
        <a:p>
          <a:pPr algn="just"/>
          <a:r>
            <a:rPr lang="es-EC" sz="2000" b="0" dirty="0" smtClean="0">
              <a:latin typeface="+mj-lt"/>
            </a:rPr>
            <a:t>CONSTITUCIÓN DE LA REPÚBLICA </a:t>
          </a:r>
          <a:endParaRPr lang="es-EC" sz="2000" b="0" dirty="0">
            <a:latin typeface="+mj-lt"/>
          </a:endParaRPr>
        </a:p>
      </dgm:t>
    </dgm:pt>
    <dgm:pt modelId="{FE4FA55D-C2CD-4357-83D7-B2591D311884}" type="parTrans" cxnId="{ED810E30-3C36-44BF-BFCB-4171D05D989C}">
      <dgm:prSet/>
      <dgm:spPr/>
      <dgm:t>
        <a:bodyPr/>
        <a:lstStyle/>
        <a:p>
          <a:endParaRPr lang="es-EC" sz="2400">
            <a:latin typeface="+mj-lt"/>
          </a:endParaRPr>
        </a:p>
      </dgm:t>
    </dgm:pt>
    <dgm:pt modelId="{CD781688-78BE-43B5-881D-260A6621E461}" type="sibTrans" cxnId="{ED810E30-3C36-44BF-BFCB-4171D05D989C}">
      <dgm:prSet/>
      <dgm:spPr/>
      <dgm:t>
        <a:bodyPr/>
        <a:lstStyle/>
        <a:p>
          <a:endParaRPr lang="es-EC" sz="2400">
            <a:latin typeface="+mj-lt"/>
          </a:endParaRPr>
        </a:p>
      </dgm:t>
    </dgm:pt>
    <dgm:pt modelId="{7F20629A-CE9D-424F-BF5D-8CBA982AD999}">
      <dgm:prSet phldrT="[Texto]" custT="1"/>
      <dgm:spPr/>
      <dgm:t>
        <a:bodyPr/>
        <a:lstStyle/>
        <a:p>
          <a:pPr algn="just"/>
          <a:r>
            <a:rPr lang="es-EC" sz="2000" b="0" dirty="0" smtClean="0">
              <a:latin typeface="+mj-lt"/>
            </a:rPr>
            <a:t>OBJETIVOS Y PLANES NACIONALES (PLAN NACIONAL DEL BUEN VIVIR)</a:t>
          </a:r>
          <a:endParaRPr lang="es-EC" sz="2000" b="0" dirty="0">
            <a:latin typeface="+mj-lt"/>
          </a:endParaRPr>
        </a:p>
      </dgm:t>
    </dgm:pt>
    <dgm:pt modelId="{660F5687-F268-4959-8E6B-F8A92CD62902}" type="parTrans" cxnId="{1D1AA148-A9FE-4D08-897F-AFEC646616D5}">
      <dgm:prSet/>
      <dgm:spPr/>
      <dgm:t>
        <a:bodyPr/>
        <a:lstStyle/>
        <a:p>
          <a:endParaRPr lang="es-EC" sz="2400">
            <a:latin typeface="+mj-lt"/>
          </a:endParaRPr>
        </a:p>
      </dgm:t>
    </dgm:pt>
    <dgm:pt modelId="{0F05AFCA-2A43-457D-9A95-E6A96709095F}" type="sibTrans" cxnId="{1D1AA148-A9FE-4D08-897F-AFEC646616D5}">
      <dgm:prSet/>
      <dgm:spPr/>
      <dgm:t>
        <a:bodyPr/>
        <a:lstStyle/>
        <a:p>
          <a:endParaRPr lang="es-EC" sz="2400">
            <a:latin typeface="+mj-lt"/>
          </a:endParaRPr>
        </a:p>
      </dgm:t>
    </dgm:pt>
    <dgm:pt modelId="{4E4004C7-7021-4E90-9A2F-F1BA82556D0F}">
      <dgm:prSet phldrT="[Texto]" custT="1"/>
      <dgm:spPr/>
      <dgm:t>
        <a:bodyPr/>
        <a:lstStyle/>
        <a:p>
          <a:pPr algn="just"/>
          <a:r>
            <a:rPr lang="es-EC" sz="1950" b="0" dirty="0" smtClean="0">
              <a:latin typeface="+mj-lt"/>
            </a:rPr>
            <a:t>PLAN ESTRATÉGICO INSTITUCIONAL         2013-1017</a:t>
          </a:r>
          <a:endParaRPr lang="es-EC" sz="1950" b="0" dirty="0">
            <a:latin typeface="+mj-lt"/>
          </a:endParaRPr>
        </a:p>
      </dgm:t>
    </dgm:pt>
    <dgm:pt modelId="{185E62DD-5773-41BB-A654-8F60AADC9D28}" type="parTrans" cxnId="{0A204723-161B-49D9-B5FE-E54E66DBB468}">
      <dgm:prSet/>
      <dgm:spPr/>
      <dgm:t>
        <a:bodyPr/>
        <a:lstStyle/>
        <a:p>
          <a:endParaRPr lang="es-EC" sz="2400">
            <a:latin typeface="+mj-lt"/>
          </a:endParaRPr>
        </a:p>
      </dgm:t>
    </dgm:pt>
    <dgm:pt modelId="{8D810BEC-BB1D-4714-886F-9E296358B652}" type="sibTrans" cxnId="{0A204723-161B-49D9-B5FE-E54E66DBB468}">
      <dgm:prSet/>
      <dgm:spPr/>
      <dgm:t>
        <a:bodyPr/>
        <a:lstStyle/>
        <a:p>
          <a:endParaRPr lang="es-EC" sz="2400">
            <a:latin typeface="+mj-lt"/>
          </a:endParaRPr>
        </a:p>
      </dgm:t>
    </dgm:pt>
    <dgm:pt modelId="{568B9604-4874-4C29-88D2-45DFFEC62507}">
      <dgm:prSet phldrT="[Texto]" custT="1"/>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18900000" scaled="1"/>
          <a:tileRect/>
        </a:gradFill>
      </dgm:spPr>
      <dgm:t>
        <a:bodyPr/>
        <a:lstStyle/>
        <a:p>
          <a:r>
            <a:rPr lang="es-EC" sz="2600" b="1" dirty="0" smtClean="0">
              <a:latin typeface="+mj-lt"/>
            </a:rPr>
            <a:t>INSTITUCIONAL</a:t>
          </a:r>
          <a:endParaRPr lang="es-EC" sz="2600" b="1" dirty="0">
            <a:latin typeface="+mj-lt"/>
          </a:endParaRPr>
        </a:p>
      </dgm:t>
    </dgm:pt>
    <dgm:pt modelId="{65CC2617-31F5-4A5A-B0C9-0473E05EEFA9}" type="parTrans" cxnId="{3B22F44E-D6F1-436C-9567-CDFD04667E48}">
      <dgm:prSet/>
      <dgm:spPr/>
      <dgm:t>
        <a:bodyPr/>
        <a:lstStyle/>
        <a:p>
          <a:endParaRPr lang="es-EC" sz="2400">
            <a:latin typeface="+mj-lt"/>
          </a:endParaRPr>
        </a:p>
      </dgm:t>
    </dgm:pt>
    <dgm:pt modelId="{E8CB84C9-F181-4EBD-8CBF-A390A292EA03}" type="sibTrans" cxnId="{3B22F44E-D6F1-436C-9567-CDFD04667E48}">
      <dgm:prSet/>
      <dgm:spPr/>
      <dgm:t>
        <a:bodyPr/>
        <a:lstStyle/>
        <a:p>
          <a:endParaRPr lang="es-EC" sz="2400">
            <a:latin typeface="+mj-lt"/>
          </a:endParaRPr>
        </a:p>
      </dgm:t>
    </dgm:pt>
    <dgm:pt modelId="{E71D11E7-76C6-45D5-9E5E-FA80079B1100}">
      <dgm:prSet phldrT="[Texto]" custT="1"/>
      <dgm:spPr>
        <a:solidFill>
          <a:schemeClr val="accent5">
            <a:lumMod val="20000"/>
            <a:lumOff val="80000"/>
            <a:alpha val="90000"/>
          </a:schemeClr>
        </a:solidFill>
      </dgm:spPr>
      <dgm:t>
        <a:bodyPr/>
        <a:lstStyle/>
        <a:p>
          <a:pPr algn="just"/>
          <a:r>
            <a:rPr lang="es-EC" sz="1950" b="0" dirty="0" smtClean="0">
              <a:latin typeface="+mj-lt"/>
            </a:rPr>
            <a:t>LEY ORGÁNICA DE LA POLICÍA NACIONAL</a:t>
          </a:r>
          <a:endParaRPr lang="es-EC" sz="1950" b="0" dirty="0">
            <a:latin typeface="+mj-lt"/>
          </a:endParaRPr>
        </a:p>
      </dgm:t>
    </dgm:pt>
    <dgm:pt modelId="{B69E8FBF-8ED1-4E2D-919C-9E2DED5EE38E}" type="parTrans" cxnId="{ECF40A20-C1DE-435B-BC1C-5664A87D6B47}">
      <dgm:prSet/>
      <dgm:spPr/>
      <dgm:t>
        <a:bodyPr/>
        <a:lstStyle/>
        <a:p>
          <a:endParaRPr lang="es-EC" sz="2400">
            <a:latin typeface="+mj-lt"/>
          </a:endParaRPr>
        </a:p>
      </dgm:t>
    </dgm:pt>
    <dgm:pt modelId="{31EE1777-11E8-43CE-B6A6-1582C508CE67}" type="sibTrans" cxnId="{ECF40A20-C1DE-435B-BC1C-5664A87D6B47}">
      <dgm:prSet/>
      <dgm:spPr/>
      <dgm:t>
        <a:bodyPr/>
        <a:lstStyle/>
        <a:p>
          <a:endParaRPr lang="es-EC" sz="2400">
            <a:latin typeface="+mj-lt"/>
          </a:endParaRPr>
        </a:p>
      </dgm:t>
    </dgm:pt>
    <dgm:pt modelId="{F8E4EADD-4F57-4897-A464-362E50BD981E}">
      <dgm:prSet phldrT="[Texto]" custT="1"/>
      <dgm:spPr/>
      <dgm:t>
        <a:bodyPr/>
        <a:lstStyle/>
        <a:p>
          <a:r>
            <a:rPr lang="es-EC" sz="2800" b="1" dirty="0" smtClean="0">
              <a:latin typeface="+mj-lt"/>
            </a:rPr>
            <a:t>MINISTERIAL</a:t>
          </a:r>
          <a:endParaRPr lang="es-EC" sz="2800" b="1" dirty="0">
            <a:latin typeface="+mj-lt"/>
          </a:endParaRPr>
        </a:p>
      </dgm:t>
    </dgm:pt>
    <dgm:pt modelId="{89A1C091-EF97-4825-8A0A-F196D8C73AF6}" type="sibTrans" cxnId="{91D70D06-947A-4132-ABE2-C11322306FD8}">
      <dgm:prSet/>
      <dgm:spPr/>
      <dgm:t>
        <a:bodyPr/>
        <a:lstStyle/>
        <a:p>
          <a:endParaRPr lang="es-EC" sz="2400">
            <a:latin typeface="+mj-lt"/>
          </a:endParaRPr>
        </a:p>
      </dgm:t>
    </dgm:pt>
    <dgm:pt modelId="{DDD1223D-C5C9-4A86-B256-8B7AECC24FE6}" type="parTrans" cxnId="{91D70D06-947A-4132-ABE2-C11322306FD8}">
      <dgm:prSet/>
      <dgm:spPr/>
      <dgm:t>
        <a:bodyPr/>
        <a:lstStyle/>
        <a:p>
          <a:endParaRPr lang="es-EC" sz="2400">
            <a:latin typeface="+mj-lt"/>
          </a:endParaRPr>
        </a:p>
      </dgm:t>
    </dgm:pt>
    <dgm:pt modelId="{3959AACD-7BD1-401C-87FE-5A1B8BD0B69E}">
      <dgm:prSet phldrT="[Texto]" custT="1"/>
      <dgm:spPr/>
      <dgm:t>
        <a:bodyPr/>
        <a:lstStyle/>
        <a:p>
          <a:pPr algn="just"/>
          <a:r>
            <a:rPr lang="es-EC" sz="1950" b="0" dirty="0" smtClean="0">
              <a:latin typeface="+mj-lt"/>
            </a:rPr>
            <a:t>Objetivo Estratégico 2: Incrementar la efectividad operativa de los servicios policiales</a:t>
          </a:r>
          <a:endParaRPr lang="es-EC" sz="1950" b="0" dirty="0">
            <a:latin typeface="+mj-lt"/>
          </a:endParaRPr>
        </a:p>
      </dgm:t>
    </dgm:pt>
    <dgm:pt modelId="{9DBCC026-7F3A-4C72-94FE-32F4FC7B2DB2}" type="parTrans" cxnId="{9403344D-E25F-4E45-B4BE-6000CDC68DCC}">
      <dgm:prSet/>
      <dgm:spPr/>
      <dgm:t>
        <a:bodyPr/>
        <a:lstStyle/>
        <a:p>
          <a:endParaRPr lang="es-EC">
            <a:latin typeface="+mj-lt"/>
          </a:endParaRPr>
        </a:p>
      </dgm:t>
    </dgm:pt>
    <dgm:pt modelId="{F87EE457-54E3-4D94-8BE8-78B6EDD3C8CC}" type="sibTrans" cxnId="{9403344D-E25F-4E45-B4BE-6000CDC68DCC}">
      <dgm:prSet/>
      <dgm:spPr/>
      <dgm:t>
        <a:bodyPr/>
        <a:lstStyle/>
        <a:p>
          <a:endParaRPr lang="es-EC">
            <a:latin typeface="+mj-lt"/>
          </a:endParaRPr>
        </a:p>
      </dgm:t>
    </dgm:pt>
    <dgm:pt modelId="{DBFC377C-F22F-40F4-A318-54D30789A1FC}">
      <dgm:prSet phldrT="[Texto]" custT="1"/>
      <dgm:spPr>
        <a:solidFill>
          <a:schemeClr val="accent5">
            <a:lumMod val="20000"/>
            <a:lumOff val="80000"/>
            <a:alpha val="90000"/>
          </a:schemeClr>
        </a:solidFill>
      </dgm:spPr>
      <dgm:t>
        <a:bodyPr/>
        <a:lstStyle/>
        <a:p>
          <a:pPr algn="just"/>
          <a:r>
            <a:rPr lang="es-EC" sz="1950" b="0" dirty="0" smtClean="0">
              <a:latin typeface="+mj-lt"/>
            </a:rPr>
            <a:t>REGLAMENTO ORGÁNICO FUNCIONAL DE LA DIRECCIÓN NACIONAL DE COMUNICACIONES</a:t>
          </a:r>
          <a:endParaRPr lang="es-EC" sz="1950" b="0" dirty="0">
            <a:latin typeface="+mj-lt"/>
          </a:endParaRPr>
        </a:p>
      </dgm:t>
    </dgm:pt>
    <dgm:pt modelId="{963FAB8F-C26D-4E52-948A-4F179DC427C8}" type="parTrans" cxnId="{5E38732B-14A7-4E39-9F33-BD7B15C1B48B}">
      <dgm:prSet/>
      <dgm:spPr/>
      <dgm:t>
        <a:bodyPr/>
        <a:lstStyle/>
        <a:p>
          <a:endParaRPr lang="es-EC">
            <a:latin typeface="+mj-lt"/>
          </a:endParaRPr>
        </a:p>
      </dgm:t>
    </dgm:pt>
    <dgm:pt modelId="{D8AEE0C0-C592-4225-92E5-4667CFD2DD0D}" type="sibTrans" cxnId="{5E38732B-14A7-4E39-9F33-BD7B15C1B48B}">
      <dgm:prSet/>
      <dgm:spPr/>
      <dgm:t>
        <a:bodyPr/>
        <a:lstStyle/>
        <a:p>
          <a:endParaRPr lang="es-EC">
            <a:latin typeface="+mj-lt"/>
          </a:endParaRPr>
        </a:p>
      </dgm:t>
    </dgm:pt>
    <dgm:pt modelId="{79CFDDA6-413B-4164-86B6-49B97B9E36DF}" type="pres">
      <dgm:prSet presAssocID="{B0F1370F-71B6-4913-B427-05CF0D1B6D48}" presName="Name0" presStyleCnt="0">
        <dgm:presLayoutVars>
          <dgm:dir/>
          <dgm:animLvl val="lvl"/>
          <dgm:resizeHandles val="exact"/>
        </dgm:presLayoutVars>
      </dgm:prSet>
      <dgm:spPr/>
      <dgm:t>
        <a:bodyPr/>
        <a:lstStyle/>
        <a:p>
          <a:endParaRPr lang="es-EC"/>
        </a:p>
      </dgm:t>
    </dgm:pt>
    <dgm:pt modelId="{7986654D-BF10-44B1-A9D0-15CC59325CAA}" type="pres">
      <dgm:prSet presAssocID="{C274D770-CB22-47FA-8BCA-4A8417BDCEC1}" presName="linNode" presStyleCnt="0"/>
      <dgm:spPr/>
      <dgm:t>
        <a:bodyPr/>
        <a:lstStyle/>
        <a:p>
          <a:endParaRPr lang="es-EC"/>
        </a:p>
      </dgm:t>
    </dgm:pt>
    <dgm:pt modelId="{0CA035FA-17CA-4547-B272-A376E2D47CC2}" type="pres">
      <dgm:prSet presAssocID="{C274D770-CB22-47FA-8BCA-4A8417BDCEC1}" presName="parentText" presStyleLbl="node1" presStyleIdx="0" presStyleCnt="3" custLinFactNeighborX="-7336" custLinFactNeighborY="-151">
        <dgm:presLayoutVars>
          <dgm:chMax val="1"/>
          <dgm:bulletEnabled val="1"/>
        </dgm:presLayoutVars>
      </dgm:prSet>
      <dgm:spPr/>
      <dgm:t>
        <a:bodyPr/>
        <a:lstStyle/>
        <a:p>
          <a:endParaRPr lang="es-EC"/>
        </a:p>
      </dgm:t>
    </dgm:pt>
    <dgm:pt modelId="{9F376A1D-426F-4D6D-B558-3E473ECF9CA4}" type="pres">
      <dgm:prSet presAssocID="{C274D770-CB22-47FA-8BCA-4A8417BDCEC1}" presName="descendantText" presStyleLbl="alignAccFollowNode1" presStyleIdx="0" presStyleCnt="3" custLinFactNeighborX="-862" custLinFactNeighborY="6004">
        <dgm:presLayoutVars>
          <dgm:bulletEnabled val="1"/>
        </dgm:presLayoutVars>
      </dgm:prSet>
      <dgm:spPr/>
      <dgm:t>
        <a:bodyPr/>
        <a:lstStyle/>
        <a:p>
          <a:endParaRPr lang="es-EC"/>
        </a:p>
      </dgm:t>
    </dgm:pt>
    <dgm:pt modelId="{43F268E9-C66E-444B-82A3-EFC47848546B}" type="pres">
      <dgm:prSet presAssocID="{B36AABA2-B489-4F25-9F25-D5ED37D39B6B}" presName="sp" presStyleCnt="0"/>
      <dgm:spPr/>
      <dgm:t>
        <a:bodyPr/>
        <a:lstStyle/>
        <a:p>
          <a:endParaRPr lang="es-EC"/>
        </a:p>
      </dgm:t>
    </dgm:pt>
    <dgm:pt modelId="{CFA1839D-A664-410F-AB1D-05AF2083CE3F}" type="pres">
      <dgm:prSet presAssocID="{F8E4EADD-4F57-4897-A464-362E50BD981E}" presName="linNode" presStyleCnt="0"/>
      <dgm:spPr/>
      <dgm:t>
        <a:bodyPr/>
        <a:lstStyle/>
        <a:p>
          <a:endParaRPr lang="es-EC"/>
        </a:p>
      </dgm:t>
    </dgm:pt>
    <dgm:pt modelId="{C5BB14E8-BA16-4872-A54E-37BEB68C0A0A}" type="pres">
      <dgm:prSet presAssocID="{F8E4EADD-4F57-4897-A464-362E50BD981E}" presName="parentText" presStyleLbl="node1" presStyleIdx="1" presStyleCnt="3">
        <dgm:presLayoutVars>
          <dgm:chMax val="1"/>
          <dgm:bulletEnabled val="1"/>
        </dgm:presLayoutVars>
      </dgm:prSet>
      <dgm:spPr/>
      <dgm:t>
        <a:bodyPr/>
        <a:lstStyle/>
        <a:p>
          <a:endParaRPr lang="es-EC"/>
        </a:p>
      </dgm:t>
    </dgm:pt>
    <dgm:pt modelId="{043B3A71-185C-4763-987D-66B3F85D244E}" type="pres">
      <dgm:prSet presAssocID="{F8E4EADD-4F57-4897-A464-362E50BD981E}" presName="descendantText" presStyleLbl="alignAccFollowNode1" presStyleIdx="1" presStyleCnt="3">
        <dgm:presLayoutVars>
          <dgm:bulletEnabled val="1"/>
        </dgm:presLayoutVars>
      </dgm:prSet>
      <dgm:spPr/>
      <dgm:t>
        <a:bodyPr/>
        <a:lstStyle/>
        <a:p>
          <a:endParaRPr lang="es-EC"/>
        </a:p>
      </dgm:t>
    </dgm:pt>
    <dgm:pt modelId="{D873128A-1FF5-4A93-86A4-653D285A6F01}" type="pres">
      <dgm:prSet presAssocID="{89A1C091-EF97-4825-8A0A-F196D8C73AF6}" presName="sp" presStyleCnt="0"/>
      <dgm:spPr/>
      <dgm:t>
        <a:bodyPr/>
        <a:lstStyle/>
        <a:p>
          <a:endParaRPr lang="es-EC"/>
        </a:p>
      </dgm:t>
    </dgm:pt>
    <dgm:pt modelId="{96AC78D1-1AAE-4719-BAFC-820E02E9E96D}" type="pres">
      <dgm:prSet presAssocID="{568B9604-4874-4C29-88D2-45DFFEC62507}" presName="linNode" presStyleCnt="0"/>
      <dgm:spPr/>
      <dgm:t>
        <a:bodyPr/>
        <a:lstStyle/>
        <a:p>
          <a:endParaRPr lang="es-EC"/>
        </a:p>
      </dgm:t>
    </dgm:pt>
    <dgm:pt modelId="{78DDF3FA-EC35-47F0-8DA8-753E2309037F}" type="pres">
      <dgm:prSet presAssocID="{568B9604-4874-4C29-88D2-45DFFEC62507}" presName="parentText" presStyleLbl="node1" presStyleIdx="2" presStyleCnt="3">
        <dgm:presLayoutVars>
          <dgm:chMax val="1"/>
          <dgm:bulletEnabled val="1"/>
        </dgm:presLayoutVars>
      </dgm:prSet>
      <dgm:spPr/>
      <dgm:t>
        <a:bodyPr/>
        <a:lstStyle/>
        <a:p>
          <a:endParaRPr lang="es-EC"/>
        </a:p>
      </dgm:t>
    </dgm:pt>
    <dgm:pt modelId="{7663176E-CEAC-4649-8A28-AA708B3F4758}" type="pres">
      <dgm:prSet presAssocID="{568B9604-4874-4C29-88D2-45DFFEC62507}" presName="descendantText" presStyleLbl="alignAccFollowNode1" presStyleIdx="2" presStyleCnt="3">
        <dgm:presLayoutVars>
          <dgm:bulletEnabled val="1"/>
        </dgm:presLayoutVars>
      </dgm:prSet>
      <dgm:spPr/>
      <dgm:t>
        <a:bodyPr/>
        <a:lstStyle/>
        <a:p>
          <a:endParaRPr lang="es-EC"/>
        </a:p>
      </dgm:t>
    </dgm:pt>
  </dgm:ptLst>
  <dgm:cxnLst>
    <dgm:cxn modelId="{ECF40A20-C1DE-435B-BC1C-5664A87D6B47}" srcId="{568B9604-4874-4C29-88D2-45DFFEC62507}" destId="{E71D11E7-76C6-45D5-9E5E-FA80079B1100}" srcOrd="0" destOrd="0" parTransId="{B69E8FBF-8ED1-4E2D-919C-9E2DED5EE38E}" sibTransId="{31EE1777-11E8-43CE-B6A6-1582C508CE67}"/>
    <dgm:cxn modelId="{9403344D-E25F-4E45-B4BE-6000CDC68DCC}" srcId="{F8E4EADD-4F57-4897-A464-362E50BD981E}" destId="{3959AACD-7BD1-401C-87FE-5A1B8BD0B69E}" srcOrd="1" destOrd="0" parTransId="{9DBCC026-7F3A-4C72-94FE-32F4FC7B2DB2}" sibTransId="{F87EE457-54E3-4D94-8BE8-78B6EDD3C8CC}"/>
    <dgm:cxn modelId="{CDABCF2A-FF76-447F-96B9-F15032ACE952}" type="presOf" srcId="{F8E4EADD-4F57-4897-A464-362E50BD981E}" destId="{C5BB14E8-BA16-4872-A54E-37BEB68C0A0A}" srcOrd="0" destOrd="0" presId="urn:microsoft.com/office/officeart/2005/8/layout/vList5"/>
    <dgm:cxn modelId="{1D1AA148-A9FE-4D08-897F-AFEC646616D5}" srcId="{C274D770-CB22-47FA-8BCA-4A8417BDCEC1}" destId="{7F20629A-CE9D-424F-BF5D-8CBA982AD999}" srcOrd="1" destOrd="0" parTransId="{660F5687-F268-4959-8E6B-F8A92CD62902}" sibTransId="{0F05AFCA-2A43-457D-9A95-E6A96709095F}"/>
    <dgm:cxn modelId="{15CE26A1-E74E-4790-B5FF-31A798B26C26}" type="presOf" srcId="{B0F1370F-71B6-4913-B427-05CF0D1B6D48}" destId="{79CFDDA6-413B-4164-86B6-49B97B9E36DF}" srcOrd="0" destOrd="0" presId="urn:microsoft.com/office/officeart/2005/8/layout/vList5"/>
    <dgm:cxn modelId="{5E38732B-14A7-4E39-9F33-BD7B15C1B48B}" srcId="{568B9604-4874-4C29-88D2-45DFFEC62507}" destId="{DBFC377C-F22F-40F4-A318-54D30789A1FC}" srcOrd="1" destOrd="0" parTransId="{963FAB8F-C26D-4E52-948A-4F179DC427C8}" sibTransId="{D8AEE0C0-C592-4225-92E5-4667CFD2DD0D}"/>
    <dgm:cxn modelId="{ED810E30-3C36-44BF-BFCB-4171D05D989C}" srcId="{C274D770-CB22-47FA-8BCA-4A8417BDCEC1}" destId="{3A16F833-FC8D-4E55-B3D8-41BB255813E6}" srcOrd="0" destOrd="0" parTransId="{FE4FA55D-C2CD-4357-83D7-B2591D311884}" sibTransId="{CD781688-78BE-43B5-881D-260A6621E461}"/>
    <dgm:cxn modelId="{7B47F152-93C7-4029-A918-CD1B1C940F23}" type="presOf" srcId="{568B9604-4874-4C29-88D2-45DFFEC62507}" destId="{78DDF3FA-EC35-47F0-8DA8-753E2309037F}" srcOrd="0" destOrd="0" presId="urn:microsoft.com/office/officeart/2005/8/layout/vList5"/>
    <dgm:cxn modelId="{AC176A60-1720-4AB8-AF5C-9116FEFDFCC5}" srcId="{B0F1370F-71B6-4913-B427-05CF0D1B6D48}" destId="{C274D770-CB22-47FA-8BCA-4A8417BDCEC1}" srcOrd="0" destOrd="0" parTransId="{4B600839-6329-4A9C-8AF9-5FDCA95F54F3}" sibTransId="{B36AABA2-B489-4F25-9F25-D5ED37D39B6B}"/>
    <dgm:cxn modelId="{4F8D7FAC-76CB-4305-A5E6-005F00D7729D}" type="presOf" srcId="{3A16F833-FC8D-4E55-B3D8-41BB255813E6}" destId="{9F376A1D-426F-4D6D-B558-3E473ECF9CA4}" srcOrd="0" destOrd="0" presId="urn:microsoft.com/office/officeart/2005/8/layout/vList5"/>
    <dgm:cxn modelId="{91D70D06-947A-4132-ABE2-C11322306FD8}" srcId="{B0F1370F-71B6-4913-B427-05CF0D1B6D48}" destId="{F8E4EADD-4F57-4897-A464-362E50BD981E}" srcOrd="1" destOrd="0" parTransId="{DDD1223D-C5C9-4A86-B256-8B7AECC24FE6}" sibTransId="{89A1C091-EF97-4825-8A0A-F196D8C73AF6}"/>
    <dgm:cxn modelId="{419412A0-0917-445B-A54D-C341BD559540}" type="presOf" srcId="{4E4004C7-7021-4E90-9A2F-F1BA82556D0F}" destId="{043B3A71-185C-4763-987D-66B3F85D244E}" srcOrd="0" destOrd="0" presId="urn:microsoft.com/office/officeart/2005/8/layout/vList5"/>
    <dgm:cxn modelId="{0A204723-161B-49D9-B5FE-E54E66DBB468}" srcId="{F8E4EADD-4F57-4897-A464-362E50BD981E}" destId="{4E4004C7-7021-4E90-9A2F-F1BA82556D0F}" srcOrd="0" destOrd="0" parTransId="{185E62DD-5773-41BB-A654-8F60AADC9D28}" sibTransId="{8D810BEC-BB1D-4714-886F-9E296358B652}"/>
    <dgm:cxn modelId="{39AD8D49-A06C-4377-902A-A28E8556EBA3}" type="presOf" srcId="{7F20629A-CE9D-424F-BF5D-8CBA982AD999}" destId="{9F376A1D-426F-4D6D-B558-3E473ECF9CA4}" srcOrd="0" destOrd="1" presId="urn:microsoft.com/office/officeart/2005/8/layout/vList5"/>
    <dgm:cxn modelId="{3B22F44E-D6F1-436C-9567-CDFD04667E48}" srcId="{B0F1370F-71B6-4913-B427-05CF0D1B6D48}" destId="{568B9604-4874-4C29-88D2-45DFFEC62507}" srcOrd="2" destOrd="0" parTransId="{65CC2617-31F5-4A5A-B0C9-0473E05EEFA9}" sibTransId="{E8CB84C9-F181-4EBD-8CBF-A390A292EA03}"/>
    <dgm:cxn modelId="{F96826DA-DBF5-422A-AAA6-643892A128EF}" type="presOf" srcId="{3959AACD-7BD1-401C-87FE-5A1B8BD0B69E}" destId="{043B3A71-185C-4763-987D-66B3F85D244E}" srcOrd="0" destOrd="1" presId="urn:microsoft.com/office/officeart/2005/8/layout/vList5"/>
    <dgm:cxn modelId="{885867F7-2CEC-4661-9624-8657E1B8496E}" type="presOf" srcId="{DBFC377C-F22F-40F4-A318-54D30789A1FC}" destId="{7663176E-CEAC-4649-8A28-AA708B3F4758}" srcOrd="0" destOrd="1" presId="urn:microsoft.com/office/officeart/2005/8/layout/vList5"/>
    <dgm:cxn modelId="{DF2915EE-2423-47DA-9B70-A85762282264}" type="presOf" srcId="{E71D11E7-76C6-45D5-9E5E-FA80079B1100}" destId="{7663176E-CEAC-4649-8A28-AA708B3F4758}" srcOrd="0" destOrd="0" presId="urn:microsoft.com/office/officeart/2005/8/layout/vList5"/>
    <dgm:cxn modelId="{2002A840-5D15-4949-9DBE-7F19CC52ED4E}" type="presOf" srcId="{C274D770-CB22-47FA-8BCA-4A8417BDCEC1}" destId="{0CA035FA-17CA-4547-B272-A376E2D47CC2}" srcOrd="0" destOrd="0" presId="urn:microsoft.com/office/officeart/2005/8/layout/vList5"/>
    <dgm:cxn modelId="{E476E663-2CA1-4A2A-BBEA-F6FB65E4679C}" type="presParOf" srcId="{79CFDDA6-413B-4164-86B6-49B97B9E36DF}" destId="{7986654D-BF10-44B1-A9D0-15CC59325CAA}" srcOrd="0" destOrd="0" presId="urn:microsoft.com/office/officeart/2005/8/layout/vList5"/>
    <dgm:cxn modelId="{D9ECAA4D-E974-4800-B088-ED578BA248F8}" type="presParOf" srcId="{7986654D-BF10-44B1-A9D0-15CC59325CAA}" destId="{0CA035FA-17CA-4547-B272-A376E2D47CC2}" srcOrd="0" destOrd="0" presId="urn:microsoft.com/office/officeart/2005/8/layout/vList5"/>
    <dgm:cxn modelId="{E09E9D17-77AB-4190-BE84-C0BF45BCEF20}" type="presParOf" srcId="{7986654D-BF10-44B1-A9D0-15CC59325CAA}" destId="{9F376A1D-426F-4D6D-B558-3E473ECF9CA4}" srcOrd="1" destOrd="0" presId="urn:microsoft.com/office/officeart/2005/8/layout/vList5"/>
    <dgm:cxn modelId="{32201FF1-E4B2-43FB-B2B3-12A11682DD7C}" type="presParOf" srcId="{79CFDDA6-413B-4164-86B6-49B97B9E36DF}" destId="{43F268E9-C66E-444B-82A3-EFC47848546B}" srcOrd="1" destOrd="0" presId="urn:microsoft.com/office/officeart/2005/8/layout/vList5"/>
    <dgm:cxn modelId="{810E4836-B13F-4B4D-9D63-CC161BD41955}" type="presParOf" srcId="{79CFDDA6-413B-4164-86B6-49B97B9E36DF}" destId="{CFA1839D-A664-410F-AB1D-05AF2083CE3F}" srcOrd="2" destOrd="0" presId="urn:microsoft.com/office/officeart/2005/8/layout/vList5"/>
    <dgm:cxn modelId="{C757FC51-2DDD-4F5E-AB5E-D62D1917C068}" type="presParOf" srcId="{CFA1839D-A664-410F-AB1D-05AF2083CE3F}" destId="{C5BB14E8-BA16-4872-A54E-37BEB68C0A0A}" srcOrd="0" destOrd="0" presId="urn:microsoft.com/office/officeart/2005/8/layout/vList5"/>
    <dgm:cxn modelId="{0CC66922-EFA0-4F4D-B276-278A315DF839}" type="presParOf" srcId="{CFA1839D-A664-410F-AB1D-05AF2083CE3F}" destId="{043B3A71-185C-4763-987D-66B3F85D244E}" srcOrd="1" destOrd="0" presId="urn:microsoft.com/office/officeart/2005/8/layout/vList5"/>
    <dgm:cxn modelId="{F2E60BAB-5A63-4123-81F6-AB2E7E4A2994}" type="presParOf" srcId="{79CFDDA6-413B-4164-86B6-49B97B9E36DF}" destId="{D873128A-1FF5-4A93-86A4-653D285A6F01}" srcOrd="3" destOrd="0" presId="urn:microsoft.com/office/officeart/2005/8/layout/vList5"/>
    <dgm:cxn modelId="{2A82117F-B57A-4F94-9F10-EBB754FC3E6B}" type="presParOf" srcId="{79CFDDA6-413B-4164-86B6-49B97B9E36DF}" destId="{96AC78D1-1AAE-4719-BAFC-820E02E9E96D}" srcOrd="4" destOrd="0" presId="urn:microsoft.com/office/officeart/2005/8/layout/vList5"/>
    <dgm:cxn modelId="{2F6C0318-C9E5-4507-BCAC-5A9661622C2F}" type="presParOf" srcId="{96AC78D1-1AAE-4719-BAFC-820E02E9E96D}" destId="{78DDF3FA-EC35-47F0-8DA8-753E2309037F}" srcOrd="0" destOrd="0" presId="urn:microsoft.com/office/officeart/2005/8/layout/vList5"/>
    <dgm:cxn modelId="{FD983844-925E-4CAF-BA58-BEBBE9B43F15}" type="presParOf" srcId="{96AC78D1-1AAE-4719-BAFC-820E02E9E96D}" destId="{7663176E-CEAC-4649-8A28-AA708B3F475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B44CFB3-7726-4541-A9A3-A73ADF466979}" type="doc">
      <dgm:prSet loTypeId="urn:microsoft.com/office/officeart/2008/layout/HorizontalMultiLevelHierarchy" loCatId="" qsTypeId="urn:microsoft.com/office/officeart/2005/8/quickstyle/simple5" qsCatId="simple" csTypeId="urn:microsoft.com/office/officeart/2005/8/colors/accent0_3" csCatId="mainScheme" phldr="1"/>
      <dgm:spPr/>
      <dgm:t>
        <a:bodyPr/>
        <a:lstStyle/>
        <a:p>
          <a:endParaRPr lang="es-ES"/>
        </a:p>
      </dgm:t>
    </dgm:pt>
    <dgm:pt modelId="{8C4AD11C-0F7A-7144-AACE-C42E09AE68A3}">
      <dgm:prSet phldrT="[Texto]" custT="1"/>
      <dgm:spPr/>
      <dgm:t>
        <a:bodyPr/>
        <a:lstStyle/>
        <a:p>
          <a:endParaRPr lang="es-ES" sz="1300" dirty="0" smtClean="0">
            <a:latin typeface="+mj-lt"/>
          </a:endParaRPr>
        </a:p>
        <a:p>
          <a:r>
            <a:rPr lang="es-ES" sz="2800" b="1" dirty="0" smtClean="0">
              <a:latin typeface="+mj-lt"/>
            </a:rPr>
            <a:t>JEFATURA</a:t>
          </a:r>
          <a:endParaRPr lang="es-ES" sz="2800" b="1" dirty="0">
            <a:latin typeface="+mj-lt"/>
          </a:endParaRPr>
        </a:p>
        <a:p>
          <a:endParaRPr lang="es-ES" sz="1300" dirty="0">
            <a:latin typeface="+mj-lt"/>
          </a:endParaRPr>
        </a:p>
      </dgm:t>
    </dgm:pt>
    <dgm:pt modelId="{C187633B-7856-0B4A-8CFC-73E51F82142D}" type="parTrans" cxnId="{6968C254-68D5-8646-9DE4-A8ABF1590AB6}">
      <dgm:prSet/>
      <dgm:spPr/>
      <dgm:t>
        <a:bodyPr/>
        <a:lstStyle/>
        <a:p>
          <a:endParaRPr lang="es-ES">
            <a:latin typeface="+mj-lt"/>
          </a:endParaRPr>
        </a:p>
      </dgm:t>
    </dgm:pt>
    <dgm:pt modelId="{D7CA800F-AB11-9948-8D2A-BE8558D8330B}" type="sibTrans" cxnId="{6968C254-68D5-8646-9DE4-A8ABF1590AB6}">
      <dgm:prSet/>
      <dgm:spPr/>
      <dgm:t>
        <a:bodyPr/>
        <a:lstStyle/>
        <a:p>
          <a:endParaRPr lang="es-ES">
            <a:latin typeface="+mj-lt"/>
          </a:endParaRPr>
        </a:p>
      </dgm:t>
    </dgm:pt>
    <dgm:pt modelId="{546B971B-7906-A14B-BAF6-05DEF8FD830C}">
      <dgm:prSet phldrT="[Texto]"/>
      <dgm:spPr>
        <a:solidFill>
          <a:schemeClr val="tx2">
            <a:lumMod val="40000"/>
            <a:lumOff val="60000"/>
          </a:schemeClr>
        </a:solidFill>
      </dgm:spPr>
      <dgm:t>
        <a:bodyPr/>
        <a:lstStyle/>
        <a:p>
          <a:pPr algn="ctr"/>
          <a:r>
            <a:rPr lang="es-ES">
              <a:solidFill>
                <a:schemeClr val="tx2">
                  <a:lumMod val="50000"/>
                </a:schemeClr>
              </a:solidFill>
              <a:latin typeface="+mj-lt"/>
            </a:rPr>
            <a:t>REDES INFORMÁTICAS</a:t>
          </a:r>
        </a:p>
      </dgm:t>
    </dgm:pt>
    <dgm:pt modelId="{A2316F24-D562-DA4B-B969-F2C0D676CC50}" type="parTrans" cxnId="{694FB3B5-B8FD-F944-A4AB-3D7B96140745}">
      <dgm:prSet/>
      <dgm:spPr/>
      <dgm:t>
        <a:bodyPr/>
        <a:lstStyle/>
        <a:p>
          <a:endParaRPr lang="es-ES">
            <a:latin typeface="+mj-lt"/>
          </a:endParaRPr>
        </a:p>
      </dgm:t>
    </dgm:pt>
    <dgm:pt modelId="{2EEFEE2D-6ACC-5646-9DBE-CA4901F101DC}" type="sibTrans" cxnId="{694FB3B5-B8FD-F944-A4AB-3D7B96140745}">
      <dgm:prSet/>
      <dgm:spPr/>
      <dgm:t>
        <a:bodyPr/>
        <a:lstStyle/>
        <a:p>
          <a:endParaRPr lang="es-ES">
            <a:latin typeface="+mj-lt"/>
          </a:endParaRPr>
        </a:p>
      </dgm:t>
    </dgm:pt>
    <dgm:pt modelId="{A49BF186-4761-B240-92C7-EEE2E64C08B7}">
      <dgm:prSet phldrT="[Texto]"/>
      <dgm:spPr>
        <a:solidFill>
          <a:schemeClr val="tx2">
            <a:lumMod val="40000"/>
            <a:lumOff val="60000"/>
          </a:schemeClr>
        </a:solidFill>
      </dgm:spPr>
      <dgm:t>
        <a:bodyPr/>
        <a:lstStyle/>
        <a:p>
          <a:pPr algn="ctr"/>
          <a:r>
            <a:rPr lang="es-ES">
              <a:solidFill>
                <a:schemeClr val="tx2">
                  <a:lumMod val="50000"/>
                </a:schemeClr>
              </a:solidFill>
              <a:latin typeface="+mj-lt"/>
            </a:rPr>
            <a:t>SERVIDORES</a:t>
          </a:r>
        </a:p>
      </dgm:t>
    </dgm:pt>
    <dgm:pt modelId="{6CAE7699-B5A0-9543-AEDC-9CC3841C3294}" type="parTrans" cxnId="{72418589-F2E6-114B-80B8-14AE3265754E}">
      <dgm:prSet/>
      <dgm:spPr/>
      <dgm:t>
        <a:bodyPr/>
        <a:lstStyle/>
        <a:p>
          <a:endParaRPr lang="es-ES">
            <a:latin typeface="+mj-lt"/>
          </a:endParaRPr>
        </a:p>
      </dgm:t>
    </dgm:pt>
    <dgm:pt modelId="{14CCDA3F-7048-EA4D-80AF-5E6556A4CEFA}" type="sibTrans" cxnId="{72418589-F2E6-114B-80B8-14AE3265754E}">
      <dgm:prSet/>
      <dgm:spPr/>
      <dgm:t>
        <a:bodyPr/>
        <a:lstStyle/>
        <a:p>
          <a:endParaRPr lang="es-ES">
            <a:latin typeface="+mj-lt"/>
          </a:endParaRPr>
        </a:p>
      </dgm:t>
    </dgm:pt>
    <dgm:pt modelId="{B0107A57-928D-0D4D-95FD-2D665D325181}">
      <dgm:prSet phldrT="[Texto]"/>
      <dgm:spPr>
        <a:solidFill>
          <a:schemeClr val="tx2">
            <a:lumMod val="40000"/>
            <a:lumOff val="60000"/>
          </a:schemeClr>
        </a:solidFill>
      </dgm:spPr>
      <dgm:t>
        <a:bodyPr/>
        <a:lstStyle/>
        <a:p>
          <a:pPr algn="ctr"/>
          <a:r>
            <a:rPr lang="es-ES">
              <a:solidFill>
                <a:schemeClr val="tx2">
                  <a:lumMod val="50000"/>
                </a:schemeClr>
              </a:solidFill>
              <a:latin typeface="+mj-lt"/>
            </a:rPr>
            <a:t>SEGURIDADES Y ADMINISTRACIÓN DEL RIESGO </a:t>
          </a:r>
        </a:p>
      </dgm:t>
    </dgm:pt>
    <dgm:pt modelId="{A88A3610-EA5B-A146-8954-BC9F8CBF3237}" type="parTrans" cxnId="{C46B247D-6BBD-E646-A7BF-93C73269DA83}">
      <dgm:prSet/>
      <dgm:spPr/>
      <dgm:t>
        <a:bodyPr/>
        <a:lstStyle/>
        <a:p>
          <a:endParaRPr lang="es-ES">
            <a:latin typeface="+mj-lt"/>
          </a:endParaRPr>
        </a:p>
      </dgm:t>
    </dgm:pt>
    <dgm:pt modelId="{E856A2BA-8034-2140-9BE8-AB668CED5F6F}" type="sibTrans" cxnId="{C46B247D-6BBD-E646-A7BF-93C73269DA83}">
      <dgm:prSet/>
      <dgm:spPr/>
      <dgm:t>
        <a:bodyPr/>
        <a:lstStyle/>
        <a:p>
          <a:endParaRPr lang="es-ES">
            <a:latin typeface="+mj-lt"/>
          </a:endParaRPr>
        </a:p>
      </dgm:t>
    </dgm:pt>
    <dgm:pt modelId="{981ADE06-07FD-8547-AC8C-56EAF979F9DC}">
      <dgm:prSet phldrT="[Texto]"/>
      <dgm:spPr>
        <a:solidFill>
          <a:schemeClr val="tx2">
            <a:lumMod val="40000"/>
            <a:lumOff val="60000"/>
          </a:schemeClr>
        </a:solidFill>
      </dgm:spPr>
      <dgm:t>
        <a:bodyPr/>
        <a:lstStyle/>
        <a:p>
          <a:pPr algn="ctr"/>
          <a:r>
            <a:rPr lang="es-ES">
              <a:solidFill>
                <a:schemeClr val="tx2">
                  <a:lumMod val="50000"/>
                </a:schemeClr>
              </a:solidFill>
              <a:latin typeface="+mj-lt"/>
            </a:rPr>
            <a:t>GESTIÓN DE INCIDENTES</a:t>
          </a:r>
        </a:p>
      </dgm:t>
    </dgm:pt>
    <dgm:pt modelId="{43BF22F2-74E3-1347-82DA-0D950F725569}" type="parTrans" cxnId="{C5A65DB8-8543-5C48-8293-3DB1E7FB2353}">
      <dgm:prSet/>
      <dgm:spPr/>
      <dgm:t>
        <a:bodyPr/>
        <a:lstStyle/>
        <a:p>
          <a:endParaRPr lang="es-ES">
            <a:latin typeface="+mj-lt"/>
          </a:endParaRPr>
        </a:p>
      </dgm:t>
    </dgm:pt>
    <dgm:pt modelId="{889E2601-63DA-DA45-9681-0349C03B6076}" type="sibTrans" cxnId="{C5A65DB8-8543-5C48-8293-3DB1E7FB2353}">
      <dgm:prSet/>
      <dgm:spPr/>
      <dgm:t>
        <a:bodyPr/>
        <a:lstStyle/>
        <a:p>
          <a:endParaRPr lang="es-ES">
            <a:latin typeface="+mj-lt"/>
          </a:endParaRPr>
        </a:p>
      </dgm:t>
    </dgm:pt>
    <dgm:pt modelId="{C00D95A6-F37D-3043-9517-AB60EF90E91F}">
      <dgm:prSet phldrT="[Texto]"/>
      <dgm:spPr>
        <a:solidFill>
          <a:schemeClr val="tx2">
            <a:lumMod val="40000"/>
            <a:lumOff val="60000"/>
          </a:schemeClr>
        </a:solidFill>
      </dgm:spPr>
      <dgm:t>
        <a:bodyPr/>
        <a:lstStyle/>
        <a:p>
          <a:pPr algn="ctr"/>
          <a:r>
            <a:rPr lang="es-ES">
              <a:solidFill>
                <a:schemeClr val="tx2">
                  <a:lumMod val="50000"/>
                </a:schemeClr>
              </a:solidFill>
              <a:latin typeface="+mj-lt"/>
            </a:rPr>
            <a:t>RESPALDO DE LA INFORMACIÓN</a:t>
          </a:r>
        </a:p>
      </dgm:t>
    </dgm:pt>
    <dgm:pt modelId="{3B1D0B27-E037-4043-AF38-F495F85A7A33}" type="parTrans" cxnId="{23F8BC60-32D7-634D-A7BC-26CA20EBD8DD}">
      <dgm:prSet/>
      <dgm:spPr/>
      <dgm:t>
        <a:bodyPr/>
        <a:lstStyle/>
        <a:p>
          <a:endParaRPr lang="es-ES">
            <a:latin typeface="+mj-lt"/>
          </a:endParaRPr>
        </a:p>
      </dgm:t>
    </dgm:pt>
    <dgm:pt modelId="{6E94E2B1-7F1E-9140-B433-F1AA6ED05905}" type="sibTrans" cxnId="{23F8BC60-32D7-634D-A7BC-26CA20EBD8DD}">
      <dgm:prSet/>
      <dgm:spPr/>
      <dgm:t>
        <a:bodyPr/>
        <a:lstStyle/>
        <a:p>
          <a:endParaRPr lang="es-ES">
            <a:latin typeface="+mj-lt"/>
          </a:endParaRPr>
        </a:p>
      </dgm:t>
    </dgm:pt>
    <dgm:pt modelId="{5335F0B4-D069-084D-940E-0F4617447DB1}" type="pres">
      <dgm:prSet presAssocID="{2B44CFB3-7726-4541-A9A3-A73ADF466979}" presName="Name0" presStyleCnt="0">
        <dgm:presLayoutVars>
          <dgm:chPref val="1"/>
          <dgm:dir/>
          <dgm:animOne val="branch"/>
          <dgm:animLvl val="lvl"/>
          <dgm:resizeHandles val="exact"/>
        </dgm:presLayoutVars>
      </dgm:prSet>
      <dgm:spPr/>
      <dgm:t>
        <a:bodyPr/>
        <a:lstStyle/>
        <a:p>
          <a:endParaRPr lang="es-EC"/>
        </a:p>
      </dgm:t>
    </dgm:pt>
    <dgm:pt modelId="{9A0B98E6-933D-4E48-867B-2E65B51C1CA8}" type="pres">
      <dgm:prSet presAssocID="{8C4AD11C-0F7A-7144-AACE-C42E09AE68A3}" presName="root1" presStyleCnt="0"/>
      <dgm:spPr/>
      <dgm:t>
        <a:bodyPr/>
        <a:lstStyle/>
        <a:p>
          <a:endParaRPr lang="es-EC"/>
        </a:p>
      </dgm:t>
    </dgm:pt>
    <dgm:pt modelId="{A82CF46C-3FA6-0E46-9F4A-9A44ACCAF0D7}" type="pres">
      <dgm:prSet presAssocID="{8C4AD11C-0F7A-7144-AACE-C42E09AE68A3}" presName="LevelOneTextNode" presStyleLbl="node0" presStyleIdx="0" presStyleCnt="1">
        <dgm:presLayoutVars>
          <dgm:chPref val="3"/>
        </dgm:presLayoutVars>
      </dgm:prSet>
      <dgm:spPr/>
      <dgm:t>
        <a:bodyPr/>
        <a:lstStyle/>
        <a:p>
          <a:endParaRPr lang="es-EC"/>
        </a:p>
      </dgm:t>
    </dgm:pt>
    <dgm:pt modelId="{BEC64546-6B4A-BF49-A440-EF14E481125F}" type="pres">
      <dgm:prSet presAssocID="{8C4AD11C-0F7A-7144-AACE-C42E09AE68A3}" presName="level2hierChild" presStyleCnt="0"/>
      <dgm:spPr/>
      <dgm:t>
        <a:bodyPr/>
        <a:lstStyle/>
        <a:p>
          <a:endParaRPr lang="es-EC"/>
        </a:p>
      </dgm:t>
    </dgm:pt>
    <dgm:pt modelId="{18F29E39-A0FC-5449-B8DF-277E8F3F1B00}" type="pres">
      <dgm:prSet presAssocID="{A2316F24-D562-DA4B-B969-F2C0D676CC50}" presName="conn2-1" presStyleLbl="parChTrans1D2" presStyleIdx="0" presStyleCnt="5"/>
      <dgm:spPr/>
      <dgm:t>
        <a:bodyPr/>
        <a:lstStyle/>
        <a:p>
          <a:endParaRPr lang="es-EC"/>
        </a:p>
      </dgm:t>
    </dgm:pt>
    <dgm:pt modelId="{AF3F9D20-FD25-DA4D-9D62-06AAA6886D32}" type="pres">
      <dgm:prSet presAssocID="{A2316F24-D562-DA4B-B969-F2C0D676CC50}" presName="connTx" presStyleLbl="parChTrans1D2" presStyleIdx="0" presStyleCnt="5"/>
      <dgm:spPr/>
      <dgm:t>
        <a:bodyPr/>
        <a:lstStyle/>
        <a:p>
          <a:endParaRPr lang="es-EC"/>
        </a:p>
      </dgm:t>
    </dgm:pt>
    <dgm:pt modelId="{6FBCDBF2-3E2A-C14D-B99A-4CB85329F564}" type="pres">
      <dgm:prSet presAssocID="{546B971B-7906-A14B-BAF6-05DEF8FD830C}" presName="root2" presStyleCnt="0"/>
      <dgm:spPr/>
      <dgm:t>
        <a:bodyPr/>
        <a:lstStyle/>
        <a:p>
          <a:endParaRPr lang="es-EC"/>
        </a:p>
      </dgm:t>
    </dgm:pt>
    <dgm:pt modelId="{475A8DBD-322C-0C42-851F-72C93A12C966}" type="pres">
      <dgm:prSet presAssocID="{546B971B-7906-A14B-BAF6-05DEF8FD830C}" presName="LevelTwoTextNode" presStyleLbl="node2" presStyleIdx="0" presStyleCnt="5" custScaleX="161025">
        <dgm:presLayoutVars>
          <dgm:chPref val="3"/>
        </dgm:presLayoutVars>
      </dgm:prSet>
      <dgm:spPr/>
      <dgm:t>
        <a:bodyPr/>
        <a:lstStyle/>
        <a:p>
          <a:endParaRPr lang="es-EC"/>
        </a:p>
      </dgm:t>
    </dgm:pt>
    <dgm:pt modelId="{C934AAB8-2849-6147-A7BE-CE061E3ACAAF}" type="pres">
      <dgm:prSet presAssocID="{546B971B-7906-A14B-BAF6-05DEF8FD830C}" presName="level3hierChild" presStyleCnt="0"/>
      <dgm:spPr/>
      <dgm:t>
        <a:bodyPr/>
        <a:lstStyle/>
        <a:p>
          <a:endParaRPr lang="es-EC"/>
        </a:p>
      </dgm:t>
    </dgm:pt>
    <dgm:pt modelId="{ED46864F-33CA-304F-9B0E-F774D0052114}" type="pres">
      <dgm:prSet presAssocID="{6CAE7699-B5A0-9543-AEDC-9CC3841C3294}" presName="conn2-1" presStyleLbl="parChTrans1D2" presStyleIdx="1" presStyleCnt="5"/>
      <dgm:spPr/>
      <dgm:t>
        <a:bodyPr/>
        <a:lstStyle/>
        <a:p>
          <a:endParaRPr lang="es-EC"/>
        </a:p>
      </dgm:t>
    </dgm:pt>
    <dgm:pt modelId="{D17A654C-1394-5140-A0FA-DD6B4E8F3D7E}" type="pres">
      <dgm:prSet presAssocID="{6CAE7699-B5A0-9543-AEDC-9CC3841C3294}" presName="connTx" presStyleLbl="parChTrans1D2" presStyleIdx="1" presStyleCnt="5"/>
      <dgm:spPr/>
      <dgm:t>
        <a:bodyPr/>
        <a:lstStyle/>
        <a:p>
          <a:endParaRPr lang="es-EC"/>
        </a:p>
      </dgm:t>
    </dgm:pt>
    <dgm:pt modelId="{717FC35F-2AFA-E34A-9CE8-DB9E79EC9249}" type="pres">
      <dgm:prSet presAssocID="{A49BF186-4761-B240-92C7-EEE2E64C08B7}" presName="root2" presStyleCnt="0"/>
      <dgm:spPr/>
      <dgm:t>
        <a:bodyPr/>
        <a:lstStyle/>
        <a:p>
          <a:endParaRPr lang="es-EC"/>
        </a:p>
      </dgm:t>
    </dgm:pt>
    <dgm:pt modelId="{3631D461-7DE1-5A4B-8B30-6329047145CC}" type="pres">
      <dgm:prSet presAssocID="{A49BF186-4761-B240-92C7-EEE2E64C08B7}" presName="LevelTwoTextNode" presStyleLbl="node2" presStyleIdx="1" presStyleCnt="5" custScaleX="161025">
        <dgm:presLayoutVars>
          <dgm:chPref val="3"/>
        </dgm:presLayoutVars>
      </dgm:prSet>
      <dgm:spPr/>
      <dgm:t>
        <a:bodyPr/>
        <a:lstStyle/>
        <a:p>
          <a:endParaRPr lang="es-EC"/>
        </a:p>
      </dgm:t>
    </dgm:pt>
    <dgm:pt modelId="{C02F842B-AD2C-4942-9795-C08C806F6B1A}" type="pres">
      <dgm:prSet presAssocID="{A49BF186-4761-B240-92C7-EEE2E64C08B7}" presName="level3hierChild" presStyleCnt="0"/>
      <dgm:spPr/>
      <dgm:t>
        <a:bodyPr/>
        <a:lstStyle/>
        <a:p>
          <a:endParaRPr lang="es-EC"/>
        </a:p>
      </dgm:t>
    </dgm:pt>
    <dgm:pt modelId="{6BDE7696-0E90-724F-A73F-525A20A98F24}" type="pres">
      <dgm:prSet presAssocID="{A88A3610-EA5B-A146-8954-BC9F8CBF3237}" presName="conn2-1" presStyleLbl="parChTrans1D2" presStyleIdx="2" presStyleCnt="5"/>
      <dgm:spPr/>
      <dgm:t>
        <a:bodyPr/>
        <a:lstStyle/>
        <a:p>
          <a:endParaRPr lang="es-EC"/>
        </a:p>
      </dgm:t>
    </dgm:pt>
    <dgm:pt modelId="{8212B25F-1CAE-7448-9CF4-9DDA9A90ECD3}" type="pres">
      <dgm:prSet presAssocID="{A88A3610-EA5B-A146-8954-BC9F8CBF3237}" presName="connTx" presStyleLbl="parChTrans1D2" presStyleIdx="2" presStyleCnt="5"/>
      <dgm:spPr/>
      <dgm:t>
        <a:bodyPr/>
        <a:lstStyle/>
        <a:p>
          <a:endParaRPr lang="es-EC"/>
        </a:p>
      </dgm:t>
    </dgm:pt>
    <dgm:pt modelId="{F0BD107A-AE19-8048-97A5-072B61067DAD}" type="pres">
      <dgm:prSet presAssocID="{B0107A57-928D-0D4D-95FD-2D665D325181}" presName="root2" presStyleCnt="0"/>
      <dgm:spPr/>
      <dgm:t>
        <a:bodyPr/>
        <a:lstStyle/>
        <a:p>
          <a:endParaRPr lang="es-EC"/>
        </a:p>
      </dgm:t>
    </dgm:pt>
    <dgm:pt modelId="{C786B79A-CC4C-E748-BEDC-509089AC6C40}" type="pres">
      <dgm:prSet presAssocID="{B0107A57-928D-0D4D-95FD-2D665D325181}" presName="LevelTwoTextNode" presStyleLbl="node2" presStyleIdx="2" presStyleCnt="5" custScaleX="161025">
        <dgm:presLayoutVars>
          <dgm:chPref val="3"/>
        </dgm:presLayoutVars>
      </dgm:prSet>
      <dgm:spPr/>
      <dgm:t>
        <a:bodyPr/>
        <a:lstStyle/>
        <a:p>
          <a:endParaRPr lang="es-EC"/>
        </a:p>
      </dgm:t>
    </dgm:pt>
    <dgm:pt modelId="{22A3459F-AFEA-9845-A261-92413227FEE2}" type="pres">
      <dgm:prSet presAssocID="{B0107A57-928D-0D4D-95FD-2D665D325181}" presName="level3hierChild" presStyleCnt="0"/>
      <dgm:spPr/>
      <dgm:t>
        <a:bodyPr/>
        <a:lstStyle/>
        <a:p>
          <a:endParaRPr lang="es-EC"/>
        </a:p>
      </dgm:t>
    </dgm:pt>
    <dgm:pt modelId="{B4C13C72-B264-614E-9664-91BB774FA20E}" type="pres">
      <dgm:prSet presAssocID="{43BF22F2-74E3-1347-82DA-0D950F725569}" presName="conn2-1" presStyleLbl="parChTrans1D2" presStyleIdx="3" presStyleCnt="5"/>
      <dgm:spPr/>
      <dgm:t>
        <a:bodyPr/>
        <a:lstStyle/>
        <a:p>
          <a:endParaRPr lang="es-EC"/>
        </a:p>
      </dgm:t>
    </dgm:pt>
    <dgm:pt modelId="{F92C541E-5C61-364F-A2A3-2F4D9B7B9A91}" type="pres">
      <dgm:prSet presAssocID="{43BF22F2-74E3-1347-82DA-0D950F725569}" presName="connTx" presStyleLbl="parChTrans1D2" presStyleIdx="3" presStyleCnt="5"/>
      <dgm:spPr/>
      <dgm:t>
        <a:bodyPr/>
        <a:lstStyle/>
        <a:p>
          <a:endParaRPr lang="es-EC"/>
        </a:p>
      </dgm:t>
    </dgm:pt>
    <dgm:pt modelId="{E3C831C0-07C5-F04B-BB15-F9B61FC7356F}" type="pres">
      <dgm:prSet presAssocID="{981ADE06-07FD-8547-AC8C-56EAF979F9DC}" presName="root2" presStyleCnt="0"/>
      <dgm:spPr/>
      <dgm:t>
        <a:bodyPr/>
        <a:lstStyle/>
        <a:p>
          <a:endParaRPr lang="es-EC"/>
        </a:p>
      </dgm:t>
    </dgm:pt>
    <dgm:pt modelId="{78F09F28-31F9-8E49-9E95-710D25F9685E}" type="pres">
      <dgm:prSet presAssocID="{981ADE06-07FD-8547-AC8C-56EAF979F9DC}" presName="LevelTwoTextNode" presStyleLbl="node2" presStyleIdx="3" presStyleCnt="5" custScaleX="161025">
        <dgm:presLayoutVars>
          <dgm:chPref val="3"/>
        </dgm:presLayoutVars>
      </dgm:prSet>
      <dgm:spPr/>
      <dgm:t>
        <a:bodyPr/>
        <a:lstStyle/>
        <a:p>
          <a:endParaRPr lang="es-EC"/>
        </a:p>
      </dgm:t>
    </dgm:pt>
    <dgm:pt modelId="{2A1A6B9A-8223-7943-9CD3-D9E7C3565C6F}" type="pres">
      <dgm:prSet presAssocID="{981ADE06-07FD-8547-AC8C-56EAF979F9DC}" presName="level3hierChild" presStyleCnt="0"/>
      <dgm:spPr/>
      <dgm:t>
        <a:bodyPr/>
        <a:lstStyle/>
        <a:p>
          <a:endParaRPr lang="es-EC"/>
        </a:p>
      </dgm:t>
    </dgm:pt>
    <dgm:pt modelId="{765699E3-E8DB-6D42-9206-29F45733F3AC}" type="pres">
      <dgm:prSet presAssocID="{3B1D0B27-E037-4043-AF38-F495F85A7A33}" presName="conn2-1" presStyleLbl="parChTrans1D2" presStyleIdx="4" presStyleCnt="5"/>
      <dgm:spPr/>
      <dgm:t>
        <a:bodyPr/>
        <a:lstStyle/>
        <a:p>
          <a:endParaRPr lang="es-EC"/>
        </a:p>
      </dgm:t>
    </dgm:pt>
    <dgm:pt modelId="{337D4A27-1B4D-7F4B-BF5A-76D3CED2BD75}" type="pres">
      <dgm:prSet presAssocID="{3B1D0B27-E037-4043-AF38-F495F85A7A33}" presName="connTx" presStyleLbl="parChTrans1D2" presStyleIdx="4" presStyleCnt="5"/>
      <dgm:spPr/>
      <dgm:t>
        <a:bodyPr/>
        <a:lstStyle/>
        <a:p>
          <a:endParaRPr lang="es-EC"/>
        </a:p>
      </dgm:t>
    </dgm:pt>
    <dgm:pt modelId="{A9F66134-E8D8-404A-9B94-286109EA6D8D}" type="pres">
      <dgm:prSet presAssocID="{C00D95A6-F37D-3043-9517-AB60EF90E91F}" presName="root2" presStyleCnt="0"/>
      <dgm:spPr/>
      <dgm:t>
        <a:bodyPr/>
        <a:lstStyle/>
        <a:p>
          <a:endParaRPr lang="es-EC"/>
        </a:p>
      </dgm:t>
    </dgm:pt>
    <dgm:pt modelId="{8BEF8F79-7CB5-4D4B-AA3B-BD76DAD684AD}" type="pres">
      <dgm:prSet presAssocID="{C00D95A6-F37D-3043-9517-AB60EF90E91F}" presName="LevelTwoTextNode" presStyleLbl="node2" presStyleIdx="4" presStyleCnt="5" custScaleX="161025">
        <dgm:presLayoutVars>
          <dgm:chPref val="3"/>
        </dgm:presLayoutVars>
      </dgm:prSet>
      <dgm:spPr/>
      <dgm:t>
        <a:bodyPr/>
        <a:lstStyle/>
        <a:p>
          <a:endParaRPr lang="es-EC"/>
        </a:p>
      </dgm:t>
    </dgm:pt>
    <dgm:pt modelId="{DFA079BF-E265-9F40-ACD4-0EEA4FB29D0E}" type="pres">
      <dgm:prSet presAssocID="{C00D95A6-F37D-3043-9517-AB60EF90E91F}" presName="level3hierChild" presStyleCnt="0"/>
      <dgm:spPr/>
      <dgm:t>
        <a:bodyPr/>
        <a:lstStyle/>
        <a:p>
          <a:endParaRPr lang="es-EC"/>
        </a:p>
      </dgm:t>
    </dgm:pt>
  </dgm:ptLst>
  <dgm:cxnLst>
    <dgm:cxn modelId="{694FB3B5-B8FD-F944-A4AB-3D7B96140745}" srcId="{8C4AD11C-0F7A-7144-AACE-C42E09AE68A3}" destId="{546B971B-7906-A14B-BAF6-05DEF8FD830C}" srcOrd="0" destOrd="0" parTransId="{A2316F24-D562-DA4B-B969-F2C0D676CC50}" sibTransId="{2EEFEE2D-6ACC-5646-9DBE-CA4901F101DC}"/>
    <dgm:cxn modelId="{5A52066C-440A-46A3-891B-E03ADF8106C3}" type="presOf" srcId="{8C4AD11C-0F7A-7144-AACE-C42E09AE68A3}" destId="{A82CF46C-3FA6-0E46-9F4A-9A44ACCAF0D7}" srcOrd="0" destOrd="0" presId="urn:microsoft.com/office/officeart/2008/layout/HorizontalMultiLevelHierarchy"/>
    <dgm:cxn modelId="{487FDA42-0603-4F14-A6CF-BE69F7CEA5F4}" type="presOf" srcId="{2B44CFB3-7726-4541-A9A3-A73ADF466979}" destId="{5335F0B4-D069-084D-940E-0F4617447DB1}" srcOrd="0" destOrd="0" presId="urn:microsoft.com/office/officeart/2008/layout/HorizontalMultiLevelHierarchy"/>
    <dgm:cxn modelId="{3B6141F7-45B2-43B2-8816-38C2537E8D75}" type="presOf" srcId="{6CAE7699-B5A0-9543-AEDC-9CC3841C3294}" destId="{D17A654C-1394-5140-A0FA-DD6B4E8F3D7E}" srcOrd="1" destOrd="0" presId="urn:microsoft.com/office/officeart/2008/layout/HorizontalMultiLevelHierarchy"/>
    <dgm:cxn modelId="{A0D88BE1-E5D0-434E-A30C-E0FC0AD06123}" type="presOf" srcId="{A2316F24-D562-DA4B-B969-F2C0D676CC50}" destId="{18F29E39-A0FC-5449-B8DF-277E8F3F1B00}" srcOrd="0" destOrd="0" presId="urn:microsoft.com/office/officeart/2008/layout/HorizontalMultiLevelHierarchy"/>
    <dgm:cxn modelId="{C46B247D-6BBD-E646-A7BF-93C73269DA83}" srcId="{8C4AD11C-0F7A-7144-AACE-C42E09AE68A3}" destId="{B0107A57-928D-0D4D-95FD-2D665D325181}" srcOrd="2" destOrd="0" parTransId="{A88A3610-EA5B-A146-8954-BC9F8CBF3237}" sibTransId="{E856A2BA-8034-2140-9BE8-AB668CED5F6F}"/>
    <dgm:cxn modelId="{EB884609-A0FD-42D9-BA9B-17A99ADEDA9C}" type="presOf" srcId="{C00D95A6-F37D-3043-9517-AB60EF90E91F}" destId="{8BEF8F79-7CB5-4D4B-AA3B-BD76DAD684AD}" srcOrd="0" destOrd="0" presId="urn:microsoft.com/office/officeart/2008/layout/HorizontalMultiLevelHierarchy"/>
    <dgm:cxn modelId="{23F8BC60-32D7-634D-A7BC-26CA20EBD8DD}" srcId="{8C4AD11C-0F7A-7144-AACE-C42E09AE68A3}" destId="{C00D95A6-F37D-3043-9517-AB60EF90E91F}" srcOrd="4" destOrd="0" parTransId="{3B1D0B27-E037-4043-AF38-F495F85A7A33}" sibTransId="{6E94E2B1-7F1E-9140-B433-F1AA6ED05905}"/>
    <dgm:cxn modelId="{467A688F-BA65-4D35-8DBC-B225B8571DE2}" type="presOf" srcId="{546B971B-7906-A14B-BAF6-05DEF8FD830C}" destId="{475A8DBD-322C-0C42-851F-72C93A12C966}" srcOrd="0" destOrd="0" presId="urn:microsoft.com/office/officeart/2008/layout/HorizontalMultiLevelHierarchy"/>
    <dgm:cxn modelId="{0CB69FB5-32E9-424A-9224-3F2EE0FD3E8F}" type="presOf" srcId="{A49BF186-4761-B240-92C7-EEE2E64C08B7}" destId="{3631D461-7DE1-5A4B-8B30-6329047145CC}" srcOrd="0" destOrd="0" presId="urn:microsoft.com/office/officeart/2008/layout/HorizontalMultiLevelHierarchy"/>
    <dgm:cxn modelId="{72418589-F2E6-114B-80B8-14AE3265754E}" srcId="{8C4AD11C-0F7A-7144-AACE-C42E09AE68A3}" destId="{A49BF186-4761-B240-92C7-EEE2E64C08B7}" srcOrd="1" destOrd="0" parTransId="{6CAE7699-B5A0-9543-AEDC-9CC3841C3294}" sibTransId="{14CCDA3F-7048-EA4D-80AF-5E6556A4CEFA}"/>
    <dgm:cxn modelId="{02EB1DE7-4516-4F39-90F3-818625B9D5AB}" type="presOf" srcId="{A88A3610-EA5B-A146-8954-BC9F8CBF3237}" destId="{8212B25F-1CAE-7448-9CF4-9DDA9A90ECD3}" srcOrd="1" destOrd="0" presId="urn:microsoft.com/office/officeart/2008/layout/HorizontalMultiLevelHierarchy"/>
    <dgm:cxn modelId="{05FE6A1B-8C2D-40EA-A39A-301E49A5B363}" type="presOf" srcId="{981ADE06-07FD-8547-AC8C-56EAF979F9DC}" destId="{78F09F28-31F9-8E49-9E95-710D25F9685E}" srcOrd="0" destOrd="0" presId="urn:microsoft.com/office/officeart/2008/layout/HorizontalMultiLevelHierarchy"/>
    <dgm:cxn modelId="{9C0C6796-61C5-4DB5-94D8-2C0136467582}" type="presOf" srcId="{B0107A57-928D-0D4D-95FD-2D665D325181}" destId="{C786B79A-CC4C-E748-BEDC-509089AC6C40}" srcOrd="0" destOrd="0" presId="urn:microsoft.com/office/officeart/2008/layout/HorizontalMultiLevelHierarchy"/>
    <dgm:cxn modelId="{FF3AF250-F8AD-486B-A26D-18DEAABEA71E}" type="presOf" srcId="{3B1D0B27-E037-4043-AF38-F495F85A7A33}" destId="{765699E3-E8DB-6D42-9206-29F45733F3AC}" srcOrd="0" destOrd="0" presId="urn:microsoft.com/office/officeart/2008/layout/HorizontalMultiLevelHierarchy"/>
    <dgm:cxn modelId="{A6AF580C-3CD4-456E-87D3-058E620AC22F}" type="presOf" srcId="{A2316F24-D562-DA4B-B969-F2C0D676CC50}" destId="{AF3F9D20-FD25-DA4D-9D62-06AAA6886D32}" srcOrd="1" destOrd="0" presId="urn:microsoft.com/office/officeart/2008/layout/HorizontalMultiLevelHierarchy"/>
    <dgm:cxn modelId="{7725B66E-1350-48B3-BF4B-4C253088C7A0}" type="presOf" srcId="{43BF22F2-74E3-1347-82DA-0D950F725569}" destId="{B4C13C72-B264-614E-9664-91BB774FA20E}" srcOrd="0" destOrd="0" presId="urn:microsoft.com/office/officeart/2008/layout/HorizontalMultiLevelHierarchy"/>
    <dgm:cxn modelId="{3249BE70-F4C9-4D54-8C94-A65A6F85AB93}" type="presOf" srcId="{6CAE7699-B5A0-9543-AEDC-9CC3841C3294}" destId="{ED46864F-33CA-304F-9B0E-F774D0052114}" srcOrd="0" destOrd="0" presId="urn:microsoft.com/office/officeart/2008/layout/HorizontalMultiLevelHierarchy"/>
    <dgm:cxn modelId="{A7AE9889-5781-4649-B495-D5B3F9BADFEE}" type="presOf" srcId="{A88A3610-EA5B-A146-8954-BC9F8CBF3237}" destId="{6BDE7696-0E90-724F-A73F-525A20A98F24}" srcOrd="0" destOrd="0" presId="urn:microsoft.com/office/officeart/2008/layout/HorizontalMultiLevelHierarchy"/>
    <dgm:cxn modelId="{980CEC99-D6D6-415F-8B72-DF76E8AA83DD}" type="presOf" srcId="{43BF22F2-74E3-1347-82DA-0D950F725569}" destId="{F92C541E-5C61-364F-A2A3-2F4D9B7B9A91}" srcOrd="1" destOrd="0" presId="urn:microsoft.com/office/officeart/2008/layout/HorizontalMultiLevelHierarchy"/>
    <dgm:cxn modelId="{6968C254-68D5-8646-9DE4-A8ABF1590AB6}" srcId="{2B44CFB3-7726-4541-A9A3-A73ADF466979}" destId="{8C4AD11C-0F7A-7144-AACE-C42E09AE68A3}" srcOrd="0" destOrd="0" parTransId="{C187633B-7856-0B4A-8CFC-73E51F82142D}" sibTransId="{D7CA800F-AB11-9948-8D2A-BE8558D8330B}"/>
    <dgm:cxn modelId="{C5A65DB8-8543-5C48-8293-3DB1E7FB2353}" srcId="{8C4AD11C-0F7A-7144-AACE-C42E09AE68A3}" destId="{981ADE06-07FD-8547-AC8C-56EAF979F9DC}" srcOrd="3" destOrd="0" parTransId="{43BF22F2-74E3-1347-82DA-0D950F725569}" sibTransId="{889E2601-63DA-DA45-9681-0349C03B6076}"/>
    <dgm:cxn modelId="{F46C7DA9-D354-4570-B507-B8ACA3123575}" type="presOf" srcId="{3B1D0B27-E037-4043-AF38-F495F85A7A33}" destId="{337D4A27-1B4D-7F4B-BF5A-76D3CED2BD75}" srcOrd="1" destOrd="0" presId="urn:microsoft.com/office/officeart/2008/layout/HorizontalMultiLevelHierarchy"/>
    <dgm:cxn modelId="{C69A0D0C-85E7-43E1-BFFD-D67F4A99E363}" type="presParOf" srcId="{5335F0B4-D069-084D-940E-0F4617447DB1}" destId="{9A0B98E6-933D-4E48-867B-2E65B51C1CA8}" srcOrd="0" destOrd="0" presId="urn:microsoft.com/office/officeart/2008/layout/HorizontalMultiLevelHierarchy"/>
    <dgm:cxn modelId="{E08D391C-CFB0-495F-AE63-1AED048763C9}" type="presParOf" srcId="{9A0B98E6-933D-4E48-867B-2E65B51C1CA8}" destId="{A82CF46C-3FA6-0E46-9F4A-9A44ACCAF0D7}" srcOrd="0" destOrd="0" presId="urn:microsoft.com/office/officeart/2008/layout/HorizontalMultiLevelHierarchy"/>
    <dgm:cxn modelId="{080BB62A-737D-4A3D-A3D6-789A5E080C5E}" type="presParOf" srcId="{9A0B98E6-933D-4E48-867B-2E65B51C1CA8}" destId="{BEC64546-6B4A-BF49-A440-EF14E481125F}" srcOrd="1" destOrd="0" presId="urn:microsoft.com/office/officeart/2008/layout/HorizontalMultiLevelHierarchy"/>
    <dgm:cxn modelId="{6FDC1741-FF87-436F-A0D4-323D928D7704}" type="presParOf" srcId="{BEC64546-6B4A-BF49-A440-EF14E481125F}" destId="{18F29E39-A0FC-5449-B8DF-277E8F3F1B00}" srcOrd="0" destOrd="0" presId="urn:microsoft.com/office/officeart/2008/layout/HorizontalMultiLevelHierarchy"/>
    <dgm:cxn modelId="{FB23DD71-B050-4E10-AB6C-E7D5EDF9A1D9}" type="presParOf" srcId="{18F29E39-A0FC-5449-B8DF-277E8F3F1B00}" destId="{AF3F9D20-FD25-DA4D-9D62-06AAA6886D32}" srcOrd="0" destOrd="0" presId="urn:microsoft.com/office/officeart/2008/layout/HorizontalMultiLevelHierarchy"/>
    <dgm:cxn modelId="{BAB003E4-C6DD-452B-B861-F7441FF6A4AA}" type="presParOf" srcId="{BEC64546-6B4A-BF49-A440-EF14E481125F}" destId="{6FBCDBF2-3E2A-C14D-B99A-4CB85329F564}" srcOrd="1" destOrd="0" presId="urn:microsoft.com/office/officeart/2008/layout/HorizontalMultiLevelHierarchy"/>
    <dgm:cxn modelId="{AC75E792-AD81-4D76-942B-2E4FBBBCC86D}" type="presParOf" srcId="{6FBCDBF2-3E2A-C14D-B99A-4CB85329F564}" destId="{475A8DBD-322C-0C42-851F-72C93A12C966}" srcOrd="0" destOrd="0" presId="urn:microsoft.com/office/officeart/2008/layout/HorizontalMultiLevelHierarchy"/>
    <dgm:cxn modelId="{2D392FE6-2D37-4238-8A19-A3E99F11B44F}" type="presParOf" srcId="{6FBCDBF2-3E2A-C14D-B99A-4CB85329F564}" destId="{C934AAB8-2849-6147-A7BE-CE061E3ACAAF}" srcOrd="1" destOrd="0" presId="urn:microsoft.com/office/officeart/2008/layout/HorizontalMultiLevelHierarchy"/>
    <dgm:cxn modelId="{ABC43AB7-FECF-4A84-8682-E76EFBBB60D9}" type="presParOf" srcId="{BEC64546-6B4A-BF49-A440-EF14E481125F}" destId="{ED46864F-33CA-304F-9B0E-F774D0052114}" srcOrd="2" destOrd="0" presId="urn:microsoft.com/office/officeart/2008/layout/HorizontalMultiLevelHierarchy"/>
    <dgm:cxn modelId="{B51350BE-F488-4BD2-935B-0B545C82F43D}" type="presParOf" srcId="{ED46864F-33CA-304F-9B0E-F774D0052114}" destId="{D17A654C-1394-5140-A0FA-DD6B4E8F3D7E}" srcOrd="0" destOrd="0" presId="urn:microsoft.com/office/officeart/2008/layout/HorizontalMultiLevelHierarchy"/>
    <dgm:cxn modelId="{2CBCFE58-565E-4212-8ACA-1FEB847C9221}" type="presParOf" srcId="{BEC64546-6B4A-BF49-A440-EF14E481125F}" destId="{717FC35F-2AFA-E34A-9CE8-DB9E79EC9249}" srcOrd="3" destOrd="0" presId="urn:microsoft.com/office/officeart/2008/layout/HorizontalMultiLevelHierarchy"/>
    <dgm:cxn modelId="{7DE5E0D8-47DC-4E74-992A-464E9B47668D}" type="presParOf" srcId="{717FC35F-2AFA-E34A-9CE8-DB9E79EC9249}" destId="{3631D461-7DE1-5A4B-8B30-6329047145CC}" srcOrd="0" destOrd="0" presId="urn:microsoft.com/office/officeart/2008/layout/HorizontalMultiLevelHierarchy"/>
    <dgm:cxn modelId="{07E282A9-A945-4D60-9BB0-E54E9D98BFC5}" type="presParOf" srcId="{717FC35F-2AFA-E34A-9CE8-DB9E79EC9249}" destId="{C02F842B-AD2C-4942-9795-C08C806F6B1A}" srcOrd="1" destOrd="0" presId="urn:microsoft.com/office/officeart/2008/layout/HorizontalMultiLevelHierarchy"/>
    <dgm:cxn modelId="{CD22B34D-00AD-4480-88D5-A997F0625AD1}" type="presParOf" srcId="{BEC64546-6B4A-BF49-A440-EF14E481125F}" destId="{6BDE7696-0E90-724F-A73F-525A20A98F24}" srcOrd="4" destOrd="0" presId="urn:microsoft.com/office/officeart/2008/layout/HorizontalMultiLevelHierarchy"/>
    <dgm:cxn modelId="{565FEB00-7254-4D8C-8433-5CADBC095FCF}" type="presParOf" srcId="{6BDE7696-0E90-724F-A73F-525A20A98F24}" destId="{8212B25F-1CAE-7448-9CF4-9DDA9A90ECD3}" srcOrd="0" destOrd="0" presId="urn:microsoft.com/office/officeart/2008/layout/HorizontalMultiLevelHierarchy"/>
    <dgm:cxn modelId="{6C7BF067-5BCA-44F1-94B1-020FA2B8B4C6}" type="presParOf" srcId="{BEC64546-6B4A-BF49-A440-EF14E481125F}" destId="{F0BD107A-AE19-8048-97A5-072B61067DAD}" srcOrd="5" destOrd="0" presId="urn:microsoft.com/office/officeart/2008/layout/HorizontalMultiLevelHierarchy"/>
    <dgm:cxn modelId="{1CF38786-02CA-4234-8418-CBEF6F1B1370}" type="presParOf" srcId="{F0BD107A-AE19-8048-97A5-072B61067DAD}" destId="{C786B79A-CC4C-E748-BEDC-509089AC6C40}" srcOrd="0" destOrd="0" presId="urn:microsoft.com/office/officeart/2008/layout/HorizontalMultiLevelHierarchy"/>
    <dgm:cxn modelId="{ED7C41B9-020B-43E5-952D-D459C257E7A4}" type="presParOf" srcId="{F0BD107A-AE19-8048-97A5-072B61067DAD}" destId="{22A3459F-AFEA-9845-A261-92413227FEE2}" srcOrd="1" destOrd="0" presId="urn:microsoft.com/office/officeart/2008/layout/HorizontalMultiLevelHierarchy"/>
    <dgm:cxn modelId="{FA467CD9-F141-41F0-BB1D-F89DF474175F}" type="presParOf" srcId="{BEC64546-6B4A-BF49-A440-EF14E481125F}" destId="{B4C13C72-B264-614E-9664-91BB774FA20E}" srcOrd="6" destOrd="0" presId="urn:microsoft.com/office/officeart/2008/layout/HorizontalMultiLevelHierarchy"/>
    <dgm:cxn modelId="{F748379A-87E7-4776-B67B-AE894B887CDF}" type="presParOf" srcId="{B4C13C72-B264-614E-9664-91BB774FA20E}" destId="{F92C541E-5C61-364F-A2A3-2F4D9B7B9A91}" srcOrd="0" destOrd="0" presId="urn:microsoft.com/office/officeart/2008/layout/HorizontalMultiLevelHierarchy"/>
    <dgm:cxn modelId="{66FDCEF8-0DE7-425C-BA8E-8DB9351BF813}" type="presParOf" srcId="{BEC64546-6B4A-BF49-A440-EF14E481125F}" destId="{E3C831C0-07C5-F04B-BB15-F9B61FC7356F}" srcOrd="7" destOrd="0" presId="urn:microsoft.com/office/officeart/2008/layout/HorizontalMultiLevelHierarchy"/>
    <dgm:cxn modelId="{7C6F2D39-A6C3-4A80-BD74-DC031B4581A6}" type="presParOf" srcId="{E3C831C0-07C5-F04B-BB15-F9B61FC7356F}" destId="{78F09F28-31F9-8E49-9E95-710D25F9685E}" srcOrd="0" destOrd="0" presId="urn:microsoft.com/office/officeart/2008/layout/HorizontalMultiLevelHierarchy"/>
    <dgm:cxn modelId="{503A22A7-F0BF-4D67-A2AB-99889BE100E4}" type="presParOf" srcId="{E3C831C0-07C5-F04B-BB15-F9B61FC7356F}" destId="{2A1A6B9A-8223-7943-9CD3-D9E7C3565C6F}" srcOrd="1" destOrd="0" presId="urn:microsoft.com/office/officeart/2008/layout/HorizontalMultiLevelHierarchy"/>
    <dgm:cxn modelId="{B6BC1257-FEAA-4FB5-920B-630528BDAEB6}" type="presParOf" srcId="{BEC64546-6B4A-BF49-A440-EF14E481125F}" destId="{765699E3-E8DB-6D42-9206-29F45733F3AC}" srcOrd="8" destOrd="0" presId="urn:microsoft.com/office/officeart/2008/layout/HorizontalMultiLevelHierarchy"/>
    <dgm:cxn modelId="{77FD8C33-774A-427F-B85D-686FA6004656}" type="presParOf" srcId="{765699E3-E8DB-6D42-9206-29F45733F3AC}" destId="{337D4A27-1B4D-7F4B-BF5A-76D3CED2BD75}" srcOrd="0" destOrd="0" presId="urn:microsoft.com/office/officeart/2008/layout/HorizontalMultiLevelHierarchy"/>
    <dgm:cxn modelId="{B6894D4C-2A6C-4865-BB57-74F060EDD207}" type="presParOf" srcId="{BEC64546-6B4A-BF49-A440-EF14E481125F}" destId="{A9F66134-E8D8-404A-9B94-286109EA6D8D}" srcOrd="9" destOrd="0" presId="urn:microsoft.com/office/officeart/2008/layout/HorizontalMultiLevelHierarchy"/>
    <dgm:cxn modelId="{5035409D-5D30-4F06-889D-08B3088D3BA1}" type="presParOf" srcId="{A9F66134-E8D8-404A-9B94-286109EA6D8D}" destId="{8BEF8F79-7CB5-4D4B-AA3B-BD76DAD684AD}" srcOrd="0" destOrd="0" presId="urn:microsoft.com/office/officeart/2008/layout/HorizontalMultiLevelHierarchy"/>
    <dgm:cxn modelId="{4D11FC98-1F23-41DE-9641-AE665734B7F1}" type="presParOf" srcId="{A9F66134-E8D8-404A-9B94-286109EA6D8D}" destId="{DFA079BF-E265-9F40-ACD4-0EEA4FB29D0E}" srcOrd="1" destOrd="0" presId="urn:microsoft.com/office/officeart/2008/layout/HorizontalMultiLevelHierarchy"/>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76A1D-426F-4D6D-B558-3E473ECF9CA4}">
      <dsp:nvSpPr>
        <dsp:cNvPr id="0" name=""/>
        <dsp:cNvSpPr/>
      </dsp:nvSpPr>
      <dsp:spPr>
        <a:xfrm rot="5400000">
          <a:off x="5785023" y="-2040593"/>
          <a:ext cx="1540858" cy="6198123"/>
        </a:xfrm>
        <a:prstGeom prst="round2SameRect">
          <a:avLst/>
        </a:prstGeom>
        <a:solidFill>
          <a:schemeClr val="accent2">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s-EC" sz="2000" b="0" kern="1200" dirty="0" smtClean="0">
              <a:latin typeface="+mj-lt"/>
            </a:rPr>
            <a:t>CONSTITUCIÓN DE LA REPÚBLICA </a:t>
          </a:r>
          <a:endParaRPr lang="es-EC" sz="2000" b="0" kern="1200" dirty="0">
            <a:latin typeface="+mj-lt"/>
          </a:endParaRPr>
        </a:p>
        <a:p>
          <a:pPr marL="228600" lvl="1" indent="-228600" algn="just" defTabSz="889000">
            <a:lnSpc>
              <a:spcPct val="90000"/>
            </a:lnSpc>
            <a:spcBef>
              <a:spcPct val="0"/>
            </a:spcBef>
            <a:spcAft>
              <a:spcPct val="15000"/>
            </a:spcAft>
            <a:buChar char="••"/>
          </a:pPr>
          <a:r>
            <a:rPr lang="es-EC" sz="2000" b="0" kern="1200" dirty="0" smtClean="0">
              <a:latin typeface="+mj-lt"/>
            </a:rPr>
            <a:t>OBJETIVOS Y PLANES NACIONALES (PLAN NACIONAL DEL BUEN VIVIR)</a:t>
          </a:r>
          <a:endParaRPr lang="es-EC" sz="2000" b="0" kern="1200" dirty="0">
            <a:latin typeface="+mj-lt"/>
          </a:endParaRPr>
        </a:p>
      </dsp:txBody>
      <dsp:txXfrm rot="-5400000">
        <a:off x="3456391" y="363257"/>
        <a:ext cx="6122905" cy="1390422"/>
      </dsp:txXfrm>
    </dsp:sp>
    <dsp:sp modelId="{0CA035FA-17CA-4547-B272-A376E2D47CC2}">
      <dsp:nvSpPr>
        <dsp:cNvPr id="0" name=""/>
        <dsp:cNvSpPr/>
      </dsp:nvSpPr>
      <dsp:spPr>
        <a:xfrm>
          <a:off x="0" y="9"/>
          <a:ext cx="3486444" cy="1926073"/>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b="1" kern="1200" dirty="0" smtClean="0">
              <a:latin typeface="+mj-lt"/>
            </a:rPr>
            <a:t>GUBERNAMENTAL</a:t>
          </a:r>
          <a:endParaRPr lang="es-EC" sz="2400" b="1" kern="1200" dirty="0">
            <a:latin typeface="+mj-lt"/>
          </a:endParaRPr>
        </a:p>
      </dsp:txBody>
      <dsp:txXfrm>
        <a:off x="94023" y="94032"/>
        <a:ext cx="3298398" cy="1738027"/>
      </dsp:txXfrm>
    </dsp:sp>
    <dsp:sp modelId="{043B3A71-185C-4763-987D-66B3F85D244E}">
      <dsp:nvSpPr>
        <dsp:cNvPr id="0" name=""/>
        <dsp:cNvSpPr/>
      </dsp:nvSpPr>
      <dsp:spPr>
        <a:xfrm rot="5400000">
          <a:off x="5815076" y="-110729"/>
          <a:ext cx="1540858" cy="6198123"/>
        </a:xfrm>
        <a:prstGeom prst="round2SameRect">
          <a:avLst/>
        </a:prstGeom>
        <a:solidFill>
          <a:schemeClr val="accent3">
            <a:tint val="40000"/>
            <a:alpha val="9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66775">
            <a:lnSpc>
              <a:spcPct val="90000"/>
            </a:lnSpc>
            <a:spcBef>
              <a:spcPct val="0"/>
            </a:spcBef>
            <a:spcAft>
              <a:spcPct val="15000"/>
            </a:spcAft>
            <a:buChar char="••"/>
          </a:pPr>
          <a:r>
            <a:rPr lang="es-EC" sz="1950" b="0" kern="1200" dirty="0" smtClean="0">
              <a:latin typeface="+mj-lt"/>
            </a:rPr>
            <a:t>PLAN ESTRATÉGICO INSTITUCIONAL         2013-1017</a:t>
          </a:r>
          <a:endParaRPr lang="es-EC" sz="1950" b="0" kern="1200" dirty="0">
            <a:latin typeface="+mj-lt"/>
          </a:endParaRPr>
        </a:p>
        <a:p>
          <a:pPr marL="171450" lvl="1" indent="-171450" algn="just" defTabSz="866775">
            <a:lnSpc>
              <a:spcPct val="90000"/>
            </a:lnSpc>
            <a:spcBef>
              <a:spcPct val="0"/>
            </a:spcBef>
            <a:spcAft>
              <a:spcPct val="15000"/>
            </a:spcAft>
            <a:buChar char="••"/>
          </a:pPr>
          <a:r>
            <a:rPr lang="es-EC" sz="1950" b="0" kern="1200" dirty="0" smtClean="0">
              <a:latin typeface="+mj-lt"/>
            </a:rPr>
            <a:t>Objetivo Estratégico 2: Incrementar la efectividad operativa de los servicios policiales</a:t>
          </a:r>
          <a:endParaRPr lang="es-EC" sz="1950" b="0" kern="1200" dirty="0">
            <a:latin typeface="+mj-lt"/>
          </a:endParaRPr>
        </a:p>
      </dsp:txBody>
      <dsp:txXfrm rot="-5400000">
        <a:off x="3486444" y="2293121"/>
        <a:ext cx="6122905" cy="1390422"/>
      </dsp:txXfrm>
    </dsp:sp>
    <dsp:sp modelId="{C5BB14E8-BA16-4872-A54E-37BEB68C0A0A}">
      <dsp:nvSpPr>
        <dsp:cNvPr id="0" name=""/>
        <dsp:cNvSpPr/>
      </dsp:nvSpPr>
      <dsp:spPr>
        <a:xfrm>
          <a:off x="0" y="2025295"/>
          <a:ext cx="3486444" cy="1926073"/>
        </a:xfrm>
        <a:prstGeom prst="round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C" sz="2800" b="1" kern="1200" dirty="0" smtClean="0">
              <a:latin typeface="+mj-lt"/>
            </a:rPr>
            <a:t>MINISTERIAL</a:t>
          </a:r>
          <a:endParaRPr lang="es-EC" sz="2800" b="1" kern="1200" dirty="0">
            <a:latin typeface="+mj-lt"/>
          </a:endParaRPr>
        </a:p>
      </dsp:txBody>
      <dsp:txXfrm>
        <a:off x="94023" y="2119318"/>
        <a:ext cx="3298398" cy="1738027"/>
      </dsp:txXfrm>
    </dsp:sp>
    <dsp:sp modelId="{7663176E-CEAC-4649-8A28-AA708B3F4758}">
      <dsp:nvSpPr>
        <dsp:cNvPr id="0" name=""/>
        <dsp:cNvSpPr/>
      </dsp:nvSpPr>
      <dsp:spPr>
        <a:xfrm rot="5400000">
          <a:off x="5815076" y="1911647"/>
          <a:ext cx="1540858" cy="6198123"/>
        </a:xfrm>
        <a:prstGeom prst="round2SameRect">
          <a:avLst/>
        </a:prstGeom>
        <a:solidFill>
          <a:schemeClr val="accent5">
            <a:lumMod val="20000"/>
            <a:lumOff val="80000"/>
            <a:alpha val="9000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66775">
            <a:lnSpc>
              <a:spcPct val="90000"/>
            </a:lnSpc>
            <a:spcBef>
              <a:spcPct val="0"/>
            </a:spcBef>
            <a:spcAft>
              <a:spcPct val="15000"/>
            </a:spcAft>
            <a:buChar char="••"/>
          </a:pPr>
          <a:r>
            <a:rPr lang="es-EC" sz="1950" b="0" kern="1200" dirty="0" smtClean="0">
              <a:latin typeface="+mj-lt"/>
            </a:rPr>
            <a:t>LEY ORGÁNICA DE LA POLICÍA NACIONAL</a:t>
          </a:r>
          <a:endParaRPr lang="es-EC" sz="1950" b="0" kern="1200" dirty="0">
            <a:latin typeface="+mj-lt"/>
          </a:endParaRPr>
        </a:p>
        <a:p>
          <a:pPr marL="171450" lvl="1" indent="-171450" algn="just" defTabSz="866775">
            <a:lnSpc>
              <a:spcPct val="90000"/>
            </a:lnSpc>
            <a:spcBef>
              <a:spcPct val="0"/>
            </a:spcBef>
            <a:spcAft>
              <a:spcPct val="15000"/>
            </a:spcAft>
            <a:buChar char="••"/>
          </a:pPr>
          <a:r>
            <a:rPr lang="es-EC" sz="1950" b="0" kern="1200" dirty="0" smtClean="0">
              <a:latin typeface="+mj-lt"/>
            </a:rPr>
            <a:t>REGLAMENTO ORGÁNICO FUNCIONAL DE LA DIRECCIÓN NACIONAL DE COMUNICACIONES</a:t>
          </a:r>
          <a:endParaRPr lang="es-EC" sz="1950" b="0" kern="1200" dirty="0">
            <a:latin typeface="+mj-lt"/>
          </a:endParaRPr>
        </a:p>
      </dsp:txBody>
      <dsp:txXfrm rot="-5400000">
        <a:off x="3486444" y="4315497"/>
        <a:ext cx="6122905" cy="1390422"/>
      </dsp:txXfrm>
    </dsp:sp>
    <dsp:sp modelId="{78DDF3FA-EC35-47F0-8DA8-753E2309037F}">
      <dsp:nvSpPr>
        <dsp:cNvPr id="0" name=""/>
        <dsp:cNvSpPr/>
      </dsp:nvSpPr>
      <dsp:spPr>
        <a:xfrm>
          <a:off x="0" y="4047672"/>
          <a:ext cx="3486444" cy="1926073"/>
        </a:xfrm>
        <a:prstGeom prst="roundRect">
          <a:avLst/>
        </a:prstGeom>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18900000" scaled="1"/>
          <a:tileRect/>
        </a:gra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C" sz="2600" b="1" kern="1200" dirty="0" smtClean="0">
              <a:latin typeface="+mj-lt"/>
            </a:rPr>
            <a:t>INSTITUCIONAL</a:t>
          </a:r>
          <a:endParaRPr lang="es-EC" sz="2600" b="1" kern="1200" dirty="0">
            <a:latin typeface="+mj-lt"/>
          </a:endParaRPr>
        </a:p>
      </dsp:txBody>
      <dsp:txXfrm>
        <a:off x="94023" y="4141695"/>
        <a:ext cx="3298398" cy="1738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699E3-E8DB-6D42-9206-29F45733F3AC}">
      <dsp:nvSpPr>
        <dsp:cNvPr id="0" name=""/>
        <dsp:cNvSpPr/>
      </dsp:nvSpPr>
      <dsp:spPr>
        <a:xfrm>
          <a:off x="781105" y="2340260"/>
          <a:ext cx="509959" cy="1943441"/>
        </a:xfrm>
        <a:custGeom>
          <a:avLst/>
          <a:gdLst/>
          <a:ahLst/>
          <a:cxnLst/>
          <a:rect l="0" t="0" r="0" b="0"/>
          <a:pathLst>
            <a:path>
              <a:moveTo>
                <a:pt x="0" y="0"/>
              </a:moveTo>
              <a:lnTo>
                <a:pt x="254979" y="0"/>
              </a:lnTo>
              <a:lnTo>
                <a:pt x="254979" y="1943441"/>
              </a:lnTo>
              <a:lnTo>
                <a:pt x="509959" y="1943441"/>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mj-lt"/>
          </a:endParaRPr>
        </a:p>
      </dsp:txBody>
      <dsp:txXfrm>
        <a:off x="985854" y="3261749"/>
        <a:ext cx="100461" cy="100461"/>
      </dsp:txXfrm>
    </dsp:sp>
    <dsp:sp modelId="{B4C13C72-B264-614E-9664-91BB774FA20E}">
      <dsp:nvSpPr>
        <dsp:cNvPr id="0" name=""/>
        <dsp:cNvSpPr/>
      </dsp:nvSpPr>
      <dsp:spPr>
        <a:xfrm>
          <a:off x="781105" y="2340260"/>
          <a:ext cx="509959" cy="971720"/>
        </a:xfrm>
        <a:custGeom>
          <a:avLst/>
          <a:gdLst/>
          <a:ahLst/>
          <a:cxnLst/>
          <a:rect l="0" t="0" r="0" b="0"/>
          <a:pathLst>
            <a:path>
              <a:moveTo>
                <a:pt x="0" y="0"/>
              </a:moveTo>
              <a:lnTo>
                <a:pt x="254979" y="0"/>
              </a:lnTo>
              <a:lnTo>
                <a:pt x="254979" y="971720"/>
              </a:lnTo>
              <a:lnTo>
                <a:pt x="509959" y="971720"/>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latin typeface="+mj-lt"/>
          </a:endParaRPr>
        </a:p>
      </dsp:txBody>
      <dsp:txXfrm>
        <a:off x="1008649" y="2798685"/>
        <a:ext cx="54870" cy="54870"/>
      </dsp:txXfrm>
    </dsp:sp>
    <dsp:sp modelId="{6BDE7696-0E90-724F-A73F-525A20A98F24}">
      <dsp:nvSpPr>
        <dsp:cNvPr id="0" name=""/>
        <dsp:cNvSpPr/>
      </dsp:nvSpPr>
      <dsp:spPr>
        <a:xfrm>
          <a:off x="781105" y="2294540"/>
          <a:ext cx="509959" cy="91440"/>
        </a:xfrm>
        <a:custGeom>
          <a:avLst/>
          <a:gdLst/>
          <a:ahLst/>
          <a:cxnLst/>
          <a:rect l="0" t="0" r="0" b="0"/>
          <a:pathLst>
            <a:path>
              <a:moveTo>
                <a:pt x="0" y="45720"/>
              </a:moveTo>
              <a:lnTo>
                <a:pt x="509959" y="45720"/>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latin typeface="+mj-lt"/>
          </a:endParaRPr>
        </a:p>
      </dsp:txBody>
      <dsp:txXfrm>
        <a:off x="1023336" y="2327511"/>
        <a:ext cx="25497" cy="25497"/>
      </dsp:txXfrm>
    </dsp:sp>
    <dsp:sp modelId="{ED46864F-33CA-304F-9B0E-F774D0052114}">
      <dsp:nvSpPr>
        <dsp:cNvPr id="0" name=""/>
        <dsp:cNvSpPr/>
      </dsp:nvSpPr>
      <dsp:spPr>
        <a:xfrm>
          <a:off x="781105" y="1368539"/>
          <a:ext cx="509959" cy="971720"/>
        </a:xfrm>
        <a:custGeom>
          <a:avLst/>
          <a:gdLst/>
          <a:ahLst/>
          <a:cxnLst/>
          <a:rect l="0" t="0" r="0" b="0"/>
          <a:pathLst>
            <a:path>
              <a:moveTo>
                <a:pt x="0" y="971720"/>
              </a:moveTo>
              <a:lnTo>
                <a:pt x="254979" y="971720"/>
              </a:lnTo>
              <a:lnTo>
                <a:pt x="254979" y="0"/>
              </a:lnTo>
              <a:lnTo>
                <a:pt x="509959" y="0"/>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latin typeface="+mj-lt"/>
          </a:endParaRPr>
        </a:p>
      </dsp:txBody>
      <dsp:txXfrm>
        <a:off x="1008649" y="1826964"/>
        <a:ext cx="54870" cy="54870"/>
      </dsp:txXfrm>
    </dsp:sp>
    <dsp:sp modelId="{18F29E39-A0FC-5449-B8DF-277E8F3F1B00}">
      <dsp:nvSpPr>
        <dsp:cNvPr id="0" name=""/>
        <dsp:cNvSpPr/>
      </dsp:nvSpPr>
      <dsp:spPr>
        <a:xfrm>
          <a:off x="781105" y="396818"/>
          <a:ext cx="509959" cy="1943441"/>
        </a:xfrm>
        <a:custGeom>
          <a:avLst/>
          <a:gdLst/>
          <a:ahLst/>
          <a:cxnLst/>
          <a:rect l="0" t="0" r="0" b="0"/>
          <a:pathLst>
            <a:path>
              <a:moveTo>
                <a:pt x="0" y="1943441"/>
              </a:moveTo>
              <a:lnTo>
                <a:pt x="254979" y="1943441"/>
              </a:lnTo>
              <a:lnTo>
                <a:pt x="254979" y="0"/>
              </a:lnTo>
              <a:lnTo>
                <a:pt x="509959" y="0"/>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latin typeface="+mj-lt"/>
          </a:endParaRPr>
        </a:p>
      </dsp:txBody>
      <dsp:txXfrm>
        <a:off x="985854" y="1318308"/>
        <a:ext cx="100461" cy="100461"/>
      </dsp:txXfrm>
    </dsp:sp>
    <dsp:sp modelId="{A82CF46C-3FA6-0E46-9F4A-9A44ACCAF0D7}">
      <dsp:nvSpPr>
        <dsp:cNvPr id="0" name=""/>
        <dsp:cNvSpPr/>
      </dsp:nvSpPr>
      <dsp:spPr>
        <a:xfrm rot="16200000">
          <a:off x="-1653310" y="1951571"/>
          <a:ext cx="4091455" cy="77737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es-ES" sz="1300" kern="1200" dirty="0" smtClean="0">
            <a:latin typeface="+mj-lt"/>
          </a:endParaRPr>
        </a:p>
        <a:p>
          <a:pPr lvl="0" algn="ctr" defTabSz="577850">
            <a:lnSpc>
              <a:spcPct val="90000"/>
            </a:lnSpc>
            <a:spcBef>
              <a:spcPct val="0"/>
            </a:spcBef>
            <a:spcAft>
              <a:spcPct val="35000"/>
            </a:spcAft>
          </a:pPr>
          <a:r>
            <a:rPr lang="es-ES" sz="2800" b="1" kern="1200" dirty="0" smtClean="0">
              <a:latin typeface="+mj-lt"/>
            </a:rPr>
            <a:t>JEFATURA</a:t>
          </a:r>
          <a:endParaRPr lang="es-ES" sz="2800" b="1" kern="1200" dirty="0">
            <a:latin typeface="+mj-lt"/>
          </a:endParaRPr>
        </a:p>
        <a:p>
          <a:pPr lvl="0" algn="ctr" defTabSz="577850">
            <a:lnSpc>
              <a:spcPct val="90000"/>
            </a:lnSpc>
            <a:spcBef>
              <a:spcPct val="0"/>
            </a:spcBef>
            <a:spcAft>
              <a:spcPct val="35000"/>
            </a:spcAft>
          </a:pPr>
          <a:endParaRPr lang="es-ES" sz="1300" kern="1200" dirty="0">
            <a:latin typeface="+mj-lt"/>
          </a:endParaRPr>
        </a:p>
      </dsp:txBody>
      <dsp:txXfrm>
        <a:off x="-1653310" y="1951571"/>
        <a:ext cx="4091455" cy="777376"/>
      </dsp:txXfrm>
    </dsp:sp>
    <dsp:sp modelId="{475A8DBD-322C-0C42-851F-72C93A12C966}">
      <dsp:nvSpPr>
        <dsp:cNvPr id="0" name=""/>
        <dsp:cNvSpPr/>
      </dsp:nvSpPr>
      <dsp:spPr>
        <a:xfrm>
          <a:off x="1291064" y="8130"/>
          <a:ext cx="4105807" cy="777376"/>
        </a:xfrm>
        <a:prstGeom prst="rect">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a:solidFill>
                <a:schemeClr val="tx2">
                  <a:lumMod val="50000"/>
                </a:schemeClr>
              </a:solidFill>
              <a:latin typeface="+mj-lt"/>
            </a:rPr>
            <a:t>REDES INFORMÁTICAS</a:t>
          </a:r>
        </a:p>
      </dsp:txBody>
      <dsp:txXfrm>
        <a:off x="1291064" y="8130"/>
        <a:ext cx="4105807" cy="777376"/>
      </dsp:txXfrm>
    </dsp:sp>
    <dsp:sp modelId="{3631D461-7DE1-5A4B-8B30-6329047145CC}">
      <dsp:nvSpPr>
        <dsp:cNvPr id="0" name=""/>
        <dsp:cNvSpPr/>
      </dsp:nvSpPr>
      <dsp:spPr>
        <a:xfrm>
          <a:off x="1291064" y="979851"/>
          <a:ext cx="4105807" cy="777376"/>
        </a:xfrm>
        <a:prstGeom prst="rect">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a:solidFill>
                <a:schemeClr val="tx2">
                  <a:lumMod val="50000"/>
                </a:schemeClr>
              </a:solidFill>
              <a:latin typeface="+mj-lt"/>
            </a:rPr>
            <a:t>SERVIDORES</a:t>
          </a:r>
        </a:p>
      </dsp:txBody>
      <dsp:txXfrm>
        <a:off x="1291064" y="979851"/>
        <a:ext cx="4105807" cy="777376"/>
      </dsp:txXfrm>
    </dsp:sp>
    <dsp:sp modelId="{C786B79A-CC4C-E748-BEDC-509089AC6C40}">
      <dsp:nvSpPr>
        <dsp:cNvPr id="0" name=""/>
        <dsp:cNvSpPr/>
      </dsp:nvSpPr>
      <dsp:spPr>
        <a:xfrm>
          <a:off x="1291064" y="1951571"/>
          <a:ext cx="4105807" cy="777376"/>
        </a:xfrm>
        <a:prstGeom prst="rect">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a:solidFill>
                <a:schemeClr val="tx2">
                  <a:lumMod val="50000"/>
                </a:schemeClr>
              </a:solidFill>
              <a:latin typeface="+mj-lt"/>
            </a:rPr>
            <a:t>SEGURIDADES Y ADMINISTRACIÓN DEL RIESGO </a:t>
          </a:r>
        </a:p>
      </dsp:txBody>
      <dsp:txXfrm>
        <a:off x="1291064" y="1951571"/>
        <a:ext cx="4105807" cy="777376"/>
      </dsp:txXfrm>
    </dsp:sp>
    <dsp:sp modelId="{78F09F28-31F9-8E49-9E95-710D25F9685E}">
      <dsp:nvSpPr>
        <dsp:cNvPr id="0" name=""/>
        <dsp:cNvSpPr/>
      </dsp:nvSpPr>
      <dsp:spPr>
        <a:xfrm>
          <a:off x="1291064" y="2923292"/>
          <a:ext cx="4105807" cy="777376"/>
        </a:xfrm>
        <a:prstGeom prst="rect">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a:solidFill>
                <a:schemeClr val="tx2">
                  <a:lumMod val="50000"/>
                </a:schemeClr>
              </a:solidFill>
              <a:latin typeface="+mj-lt"/>
            </a:rPr>
            <a:t>GESTIÓN DE INCIDENTES</a:t>
          </a:r>
        </a:p>
      </dsp:txBody>
      <dsp:txXfrm>
        <a:off x="1291064" y="2923292"/>
        <a:ext cx="4105807" cy="777376"/>
      </dsp:txXfrm>
    </dsp:sp>
    <dsp:sp modelId="{8BEF8F79-7CB5-4D4B-AA3B-BD76DAD684AD}">
      <dsp:nvSpPr>
        <dsp:cNvPr id="0" name=""/>
        <dsp:cNvSpPr/>
      </dsp:nvSpPr>
      <dsp:spPr>
        <a:xfrm>
          <a:off x="1291064" y="3895013"/>
          <a:ext cx="4105807" cy="777376"/>
        </a:xfrm>
        <a:prstGeom prst="rect">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a:solidFill>
                <a:schemeClr val="tx2">
                  <a:lumMod val="50000"/>
                </a:schemeClr>
              </a:solidFill>
              <a:latin typeface="+mj-lt"/>
            </a:rPr>
            <a:t>RESPALDO DE LA INFORMACIÓN</a:t>
          </a:r>
        </a:p>
      </dsp:txBody>
      <dsp:txXfrm>
        <a:off x="1291064" y="3895013"/>
        <a:ext cx="4105807" cy="77737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816CE-1994-448D-BDF0-A1DB062EFC2D}" type="datetimeFigureOut">
              <a:rPr lang="es-EC" smtClean="0"/>
              <a:t>10/5/2016</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CAD14B-DBA6-4507-9336-2E429AE77FEA}" type="slidenum">
              <a:rPr lang="es-EC" smtClean="0"/>
              <a:t>‹Nº›</a:t>
            </a:fld>
            <a:endParaRPr lang="es-EC"/>
          </a:p>
        </p:txBody>
      </p:sp>
    </p:spTree>
    <p:extLst>
      <p:ext uri="{BB962C8B-B14F-4D97-AF65-F5344CB8AC3E}">
        <p14:creationId xmlns:p14="http://schemas.microsoft.com/office/powerpoint/2010/main" val="21118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t>
            </a:r>
            <a:endParaRPr lang="es-EC" dirty="0"/>
          </a:p>
        </p:txBody>
      </p:sp>
      <p:sp>
        <p:nvSpPr>
          <p:cNvPr id="4" name="3 Marcador de número de diapositiva"/>
          <p:cNvSpPr>
            <a:spLocks noGrp="1"/>
          </p:cNvSpPr>
          <p:nvPr>
            <p:ph type="sldNum" sz="quarter" idx="10"/>
          </p:nvPr>
        </p:nvSpPr>
        <p:spPr/>
        <p:txBody>
          <a:bodyPr/>
          <a:lstStyle/>
          <a:p>
            <a:fld id="{F0CAD14B-DBA6-4507-9336-2E429AE77FEA}" type="slidenum">
              <a:rPr lang="es-EC" smtClean="0"/>
              <a:t>1</a:t>
            </a:fld>
            <a:endParaRPr lang="es-EC"/>
          </a:p>
        </p:txBody>
      </p:sp>
    </p:spTree>
    <p:extLst>
      <p:ext uri="{BB962C8B-B14F-4D97-AF65-F5344CB8AC3E}">
        <p14:creationId xmlns:p14="http://schemas.microsoft.com/office/powerpoint/2010/main" val="352594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24A6DA13-89D2-48FE-A1E9-1081D524EDC3}" type="datetimeFigureOut">
              <a:rPr lang="es-EC" smtClean="0"/>
              <a:t>10/5/2016</a:t>
            </a:fld>
            <a:endParaRPr lang="es-EC"/>
          </a:p>
        </p:txBody>
      </p:sp>
      <p:sp>
        <p:nvSpPr>
          <p:cNvPr id="8" name="Slide Number Placeholder 7"/>
          <p:cNvSpPr>
            <a:spLocks noGrp="1"/>
          </p:cNvSpPr>
          <p:nvPr>
            <p:ph type="sldNum" sz="quarter" idx="11"/>
          </p:nvPr>
        </p:nvSpPr>
        <p:spPr/>
        <p:txBody>
          <a:bodyPr/>
          <a:lstStyle/>
          <a:p>
            <a:fld id="{FE0257BA-9C38-4D77-9B60-40DA89BC29C4}" type="slidenum">
              <a:rPr lang="es-EC" smtClean="0"/>
              <a:t>‹Nº›</a:t>
            </a:fld>
            <a:endParaRPr lang="es-EC"/>
          </a:p>
        </p:txBody>
      </p:sp>
      <p:sp>
        <p:nvSpPr>
          <p:cNvPr id="9" name="Footer Placeholder 8"/>
          <p:cNvSpPr>
            <a:spLocks noGrp="1"/>
          </p:cNvSpPr>
          <p:nvPr>
            <p:ph type="ftr" sz="quarter" idx="12"/>
          </p:nvPr>
        </p:nvSpPr>
        <p:spPr/>
        <p:txBody>
          <a:bodyPr/>
          <a:lstStyle/>
          <a:p>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4A6DA13-89D2-48FE-A1E9-1081D524EDC3}" type="datetimeFigureOut">
              <a:rPr lang="es-EC" smtClean="0"/>
              <a:t>10/5/2016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E0257BA-9C38-4D77-9B60-40DA89BC29C4}"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4A6DA13-89D2-48FE-A1E9-1081D524EDC3}" type="datetimeFigureOut">
              <a:rPr lang="es-EC" smtClean="0"/>
              <a:t>10/5/2016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E0257BA-9C38-4D77-9B60-40DA89BC29C4}"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24A6DA13-89D2-48FE-A1E9-1081D524EDC3}" type="datetimeFigureOut">
              <a:rPr lang="es-EC" smtClean="0"/>
              <a:t>10/5/2016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E0257BA-9C38-4D77-9B60-40DA89BC29C4}"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4A6DA13-89D2-48FE-A1E9-1081D524EDC3}" type="datetimeFigureOut">
              <a:rPr lang="es-EC" smtClean="0"/>
              <a:t>10/5/2016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E0257BA-9C38-4D77-9B60-40DA89BC29C4}" type="slidenum">
              <a:rPr lang="es-EC" smtClean="0"/>
              <a:t>‹Nº›</a:t>
            </a:fld>
            <a:endParaRPr lang="es-EC"/>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24A6DA13-89D2-48FE-A1E9-1081D524EDC3}" type="datetimeFigureOut">
              <a:rPr lang="es-EC" smtClean="0"/>
              <a:t>10/5/2016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E0257BA-9C38-4D77-9B60-40DA89BC29C4}" type="slidenum">
              <a:rPr lang="es-EC" smtClean="0"/>
              <a:t>‹Nº›</a:t>
            </a:fld>
            <a:endParaRPr lang="es-EC"/>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24A6DA13-89D2-48FE-A1E9-1081D524EDC3}" type="datetimeFigureOut">
              <a:rPr lang="es-EC" smtClean="0"/>
              <a:t>10/5/2016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FE0257BA-9C38-4D77-9B60-40DA89BC29C4}" type="slidenum">
              <a:rPr lang="es-EC" smtClean="0"/>
              <a:t>‹Nº›</a:t>
            </a:fld>
            <a:endParaRPr lang="es-EC"/>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4A6DA13-89D2-48FE-A1E9-1081D524EDC3}" type="datetimeFigureOut">
              <a:rPr lang="es-EC" smtClean="0"/>
              <a:t>10/5/2016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FE0257BA-9C38-4D77-9B60-40DA89BC29C4}"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6DA13-89D2-48FE-A1E9-1081D524EDC3}" type="datetimeFigureOut">
              <a:rPr lang="es-EC" smtClean="0"/>
              <a:t>10/5/2016</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FE0257BA-9C38-4D77-9B60-40DA89BC29C4}"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4A6DA13-89D2-48FE-A1E9-1081D524EDC3}" type="datetimeFigureOut">
              <a:rPr lang="es-EC" smtClean="0"/>
              <a:t>10/5/2016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E0257BA-9C38-4D77-9B60-40DA89BC29C4}"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4A6DA13-89D2-48FE-A1E9-1081D524EDC3}" type="datetimeFigureOut">
              <a:rPr lang="es-EC" smtClean="0"/>
              <a:t>10/5/2016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E0257BA-9C38-4D77-9B60-40DA89BC29C4}"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4A6DA13-89D2-48FE-A1E9-1081D524EDC3}" type="datetimeFigureOut">
              <a:rPr lang="es-EC" smtClean="0"/>
              <a:t>10/5/2016</a:t>
            </a:fld>
            <a:endParaRPr lang="es-EC"/>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C"/>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E0257BA-9C38-4D77-9B60-40DA89BC29C4}"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 Target="slide3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 Target="slide3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 Target="slide3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 Target="slide3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 Target="slide2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slide" Target="slide3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23528" y="2204864"/>
            <a:ext cx="8424936" cy="792088"/>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s-ES" sz="2000" b="1" dirty="0" smtClean="0"/>
              <a:t>PROYECTO DE GRADO PARA LA OBTENCIÓN DEL TÍTULO DE </a:t>
            </a:r>
          </a:p>
          <a:p>
            <a:pPr algn="ctr"/>
            <a:r>
              <a:rPr lang="es-ES" sz="2000" b="1" dirty="0" smtClean="0"/>
              <a:t>MAGISTER EN GERENCIA DE  SISTEMAS</a:t>
            </a:r>
            <a:endParaRPr lang="es-ES" sz="2000" b="1" dirty="0"/>
          </a:p>
        </p:txBody>
      </p:sp>
      <p:sp>
        <p:nvSpPr>
          <p:cNvPr id="5" name="2 Subtítulo"/>
          <p:cNvSpPr txBox="1">
            <a:spLocks/>
          </p:cNvSpPr>
          <p:nvPr/>
        </p:nvSpPr>
        <p:spPr>
          <a:xfrm>
            <a:off x="323528" y="1544859"/>
            <a:ext cx="8424936" cy="515989"/>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r>
              <a:rPr lang="es-ES" sz="2800" b="1" u="sng" dirty="0" smtClean="0">
                <a:solidFill>
                  <a:schemeClr val="tx1"/>
                </a:solidFill>
                <a:latin typeface="+mj-lt"/>
                <a:cs typeface="Arial" pitchFamily="34" charset="0"/>
              </a:rPr>
              <a:t>UNIDAD DE GESTIÓN DE POSGRADOS</a:t>
            </a:r>
            <a:endParaRPr lang="es-ES" sz="2800" b="1" u="sng" dirty="0">
              <a:solidFill>
                <a:schemeClr val="tx1"/>
              </a:solidFill>
              <a:latin typeface="+mj-lt"/>
              <a:cs typeface="Arial" pitchFamily="34" charset="0"/>
            </a:endParaRPr>
          </a:p>
        </p:txBody>
      </p:sp>
      <p:pic>
        <p:nvPicPr>
          <p:cNvPr id="6" name="6 Imagen" descr="LOGO_ESPE_ORIGINAL.jpg"/>
          <p:cNvPicPr>
            <a:picLocks noChangeAspect="1"/>
          </p:cNvPicPr>
          <p:nvPr/>
        </p:nvPicPr>
        <p:blipFill rotWithShape="1">
          <a:blip r:embed="rId3" cstate="print"/>
          <a:srcRect r="74578"/>
          <a:stretch/>
        </p:blipFill>
        <p:spPr bwMode="auto">
          <a:xfrm>
            <a:off x="38588" y="58134"/>
            <a:ext cx="1437068" cy="1368152"/>
          </a:xfrm>
          <a:prstGeom prst="rect">
            <a:avLst/>
          </a:prstGeom>
          <a:noFill/>
          <a:ln w="9525">
            <a:noFill/>
            <a:miter lim="800000"/>
            <a:headEnd/>
            <a:tailEnd/>
          </a:ln>
        </p:spPr>
      </p:pic>
      <p:sp>
        <p:nvSpPr>
          <p:cNvPr id="8" name="7 CuadroTexto"/>
          <p:cNvSpPr txBox="1"/>
          <p:nvPr/>
        </p:nvSpPr>
        <p:spPr>
          <a:xfrm>
            <a:off x="1475656" y="44623"/>
            <a:ext cx="7558608" cy="1384995"/>
          </a:xfrm>
          <a:prstGeom prst="rect">
            <a:avLst/>
          </a:prstGeom>
          <a:gradFill flip="none" rotWithShape="1">
            <a:gsLst>
              <a:gs pos="0">
                <a:schemeClr val="accent5">
                  <a:lumMod val="75000"/>
                </a:schemeClr>
              </a:gs>
              <a:gs pos="64000">
                <a:schemeClr val="bg1">
                  <a:lumMod val="95000"/>
                </a:schemeClr>
              </a:gs>
            </a:gsLst>
            <a:lin ang="4080000" scaled="0"/>
            <a:tileRect/>
          </a:gradFill>
          <a:ln>
            <a:solidFill>
              <a:srgbClr val="008000"/>
            </a:solidFill>
          </a:ln>
        </p:spPr>
        <p:txBody>
          <a:bodyPr wrap="square" rtlCol="0">
            <a:spAutoFit/>
          </a:bodyPr>
          <a:lstStyle/>
          <a:p>
            <a:pPr algn="ctr"/>
            <a:r>
              <a:rPr lang="es-EC" sz="6000" dirty="0" smtClean="0">
                <a:solidFill>
                  <a:srgbClr val="006600"/>
                </a:solidFill>
                <a:effectLst>
                  <a:outerShdw blurRad="50800" dist="38100" dir="13500000" algn="br" rotWithShape="0">
                    <a:prstClr val="black">
                      <a:alpha val="40000"/>
                    </a:prstClr>
                  </a:outerShdw>
                </a:effectLst>
                <a:latin typeface="Aharoni" pitchFamily="2" charset="-79"/>
                <a:cs typeface="Aharoni" pitchFamily="2" charset="-79"/>
              </a:rPr>
              <a:t>E S P E</a:t>
            </a:r>
          </a:p>
          <a:p>
            <a:pPr algn="ctr"/>
            <a:r>
              <a:rPr lang="es-EC" sz="2400" b="1" dirty="0" smtClean="0">
                <a:solidFill>
                  <a:srgbClr val="006600"/>
                </a:solidFill>
                <a:effectLst>
                  <a:outerShdw blurRad="50800" dist="38100" dir="13500000" algn="br" rotWithShape="0">
                    <a:prstClr val="black">
                      <a:alpha val="40000"/>
                    </a:prstClr>
                  </a:outerShdw>
                </a:effectLst>
                <a:latin typeface="Aharoni" pitchFamily="2" charset="-79"/>
                <a:cs typeface="Aharoni" pitchFamily="2" charset="-79"/>
              </a:rPr>
              <a:t>ESCUELA POLITÉCNICA DEL EJÉRCITO</a:t>
            </a:r>
          </a:p>
        </p:txBody>
      </p:sp>
      <p:sp>
        <p:nvSpPr>
          <p:cNvPr id="9" name="1 Título"/>
          <p:cNvSpPr txBox="1">
            <a:spLocks/>
          </p:cNvSpPr>
          <p:nvPr/>
        </p:nvSpPr>
        <p:spPr>
          <a:xfrm>
            <a:off x="323528" y="2924944"/>
            <a:ext cx="8424936" cy="172819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s-ES" sz="2000" b="1" dirty="0">
                <a:solidFill>
                  <a:schemeClr val="tx1"/>
                </a:solidFill>
              </a:rPr>
              <a:t>TITULO</a:t>
            </a:r>
            <a:r>
              <a:rPr lang="es-ES" sz="2000" b="1" dirty="0" smtClean="0">
                <a:solidFill>
                  <a:schemeClr val="tx1"/>
                </a:solidFill>
              </a:rPr>
              <a:t>:</a:t>
            </a:r>
          </a:p>
          <a:p>
            <a:pPr algn="ctr"/>
            <a:endParaRPr lang="es-ES" sz="2000" dirty="0" smtClean="0">
              <a:solidFill>
                <a:schemeClr val="tx1"/>
              </a:solidFill>
            </a:endParaRPr>
          </a:p>
          <a:p>
            <a:pPr marL="714375" algn="just"/>
            <a:r>
              <a:rPr lang="es-EC" sz="2000" dirty="0" smtClean="0">
                <a:solidFill>
                  <a:schemeClr val="accent3">
                    <a:lumMod val="75000"/>
                  </a:schemeClr>
                </a:solidFill>
              </a:rPr>
              <a:t>Modelo </a:t>
            </a:r>
            <a:r>
              <a:rPr lang="es-EC" sz="2000" dirty="0">
                <a:solidFill>
                  <a:schemeClr val="accent3">
                    <a:lumMod val="75000"/>
                  </a:schemeClr>
                </a:solidFill>
              </a:rPr>
              <a:t>de gestión de las  Tecnologías de Información del Centro </a:t>
            </a:r>
            <a:r>
              <a:rPr lang="es-EC" sz="2000" dirty="0" smtClean="0">
                <a:solidFill>
                  <a:schemeClr val="accent3">
                    <a:lumMod val="75000"/>
                  </a:schemeClr>
                </a:solidFill>
              </a:rPr>
              <a:t>de </a:t>
            </a:r>
            <a:r>
              <a:rPr lang="es-EC" sz="2000" dirty="0">
                <a:solidFill>
                  <a:schemeClr val="accent3">
                    <a:lumMod val="75000"/>
                  </a:schemeClr>
                </a:solidFill>
              </a:rPr>
              <a:t>Datos de la Dirección Nacional de Comunicaciones Policía Nacional, aplicando COBIT 4.1  Dominio Planificar y Organizar</a:t>
            </a:r>
            <a:r>
              <a:rPr lang="es-EC" sz="2000" dirty="0" smtClean="0">
                <a:solidFill>
                  <a:schemeClr val="accent3">
                    <a:lumMod val="75000"/>
                  </a:schemeClr>
                </a:solidFill>
              </a:rPr>
              <a:t>.</a:t>
            </a:r>
            <a:endParaRPr lang="es-ES" sz="2000" dirty="0">
              <a:solidFill>
                <a:schemeClr val="accent3">
                  <a:lumMod val="75000"/>
                </a:schemeClr>
              </a:solidFill>
            </a:endParaRPr>
          </a:p>
        </p:txBody>
      </p:sp>
      <p:sp>
        <p:nvSpPr>
          <p:cNvPr id="10" name="1 Título"/>
          <p:cNvSpPr txBox="1">
            <a:spLocks/>
          </p:cNvSpPr>
          <p:nvPr/>
        </p:nvSpPr>
        <p:spPr>
          <a:xfrm>
            <a:off x="323528" y="4869160"/>
            <a:ext cx="8424936" cy="1656184"/>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s-ES" sz="1600" b="1" dirty="0" smtClean="0">
                <a:solidFill>
                  <a:schemeClr val="tx1"/>
                </a:solidFill>
              </a:rPr>
              <a:t>AUTORES:                                                                                                </a:t>
            </a:r>
          </a:p>
          <a:p>
            <a:r>
              <a:rPr lang="es-ES" sz="2000" b="1" dirty="0" smtClean="0">
                <a:solidFill>
                  <a:schemeClr val="tx1"/>
                </a:solidFill>
              </a:rPr>
              <a:t>              </a:t>
            </a:r>
            <a:r>
              <a:rPr lang="es-ES" sz="2000" dirty="0" smtClean="0">
                <a:solidFill>
                  <a:schemeClr val="tx1"/>
                </a:solidFill>
              </a:rPr>
              <a:t> Ing. Gabriela </a:t>
            </a:r>
            <a:r>
              <a:rPr lang="es-ES" sz="2000" dirty="0" err="1" smtClean="0">
                <a:solidFill>
                  <a:schemeClr val="tx1"/>
                </a:solidFill>
              </a:rPr>
              <a:t>Aldás</a:t>
            </a:r>
            <a:r>
              <a:rPr lang="es-ES" sz="2000" dirty="0" smtClean="0">
                <a:solidFill>
                  <a:schemeClr val="tx1"/>
                </a:solidFill>
              </a:rPr>
              <a:t> S.</a:t>
            </a:r>
          </a:p>
          <a:p>
            <a:r>
              <a:rPr lang="es-ES" sz="2000" dirty="0" smtClean="0">
                <a:solidFill>
                  <a:schemeClr val="tx1"/>
                </a:solidFill>
              </a:rPr>
              <a:t>               Ing. Gonzalo Arias M.</a:t>
            </a:r>
          </a:p>
          <a:p>
            <a:endParaRPr lang="es-ES" sz="1600" b="1" dirty="0" smtClean="0">
              <a:solidFill>
                <a:schemeClr val="tx1"/>
              </a:solidFill>
            </a:endParaRPr>
          </a:p>
          <a:p>
            <a:r>
              <a:rPr lang="es-ES" sz="1600" b="1" dirty="0" smtClean="0">
                <a:solidFill>
                  <a:schemeClr val="tx1"/>
                </a:solidFill>
              </a:rPr>
              <a:t>TUTOR</a:t>
            </a:r>
            <a:r>
              <a:rPr lang="es-ES" sz="1600" b="1" dirty="0">
                <a:solidFill>
                  <a:schemeClr val="tx1"/>
                </a:solidFill>
              </a:rPr>
              <a:t>:</a:t>
            </a:r>
          </a:p>
          <a:p>
            <a:r>
              <a:rPr lang="es-ES" sz="2000" b="1" dirty="0">
                <a:solidFill>
                  <a:schemeClr val="tx1"/>
                </a:solidFill>
              </a:rPr>
              <a:t>              </a:t>
            </a:r>
            <a:r>
              <a:rPr lang="es-ES" sz="2000" dirty="0">
                <a:solidFill>
                  <a:schemeClr val="tx1"/>
                </a:solidFill>
              </a:rPr>
              <a:t>Ing. Carlos </a:t>
            </a:r>
            <a:r>
              <a:rPr lang="es-ES" sz="2000" dirty="0" err="1" smtClean="0">
                <a:solidFill>
                  <a:schemeClr val="tx1"/>
                </a:solidFill>
              </a:rPr>
              <a:t>Procel</a:t>
            </a:r>
            <a:r>
              <a:rPr lang="es-ES" sz="2000" dirty="0" smtClean="0">
                <a:solidFill>
                  <a:schemeClr val="tx1"/>
                </a:solidFill>
              </a:rPr>
              <a:t>.</a:t>
            </a:r>
            <a:endParaRPr lang="es-ES" sz="2000" dirty="0">
              <a:solidFill>
                <a:schemeClr val="tx1"/>
              </a:solidFill>
            </a:endParaRPr>
          </a:p>
        </p:txBody>
      </p:sp>
      <p:sp>
        <p:nvSpPr>
          <p:cNvPr id="12" name="1 Título"/>
          <p:cNvSpPr txBox="1">
            <a:spLocks/>
          </p:cNvSpPr>
          <p:nvPr/>
        </p:nvSpPr>
        <p:spPr>
          <a:xfrm>
            <a:off x="421651" y="6253889"/>
            <a:ext cx="8542837" cy="505544"/>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r"/>
            <a:r>
              <a:rPr lang="es-ES" sz="1600" dirty="0" smtClean="0">
                <a:solidFill>
                  <a:schemeClr val="tx1"/>
                </a:solidFill>
              </a:rPr>
              <a:t>San Rafael 06 de Enero de 2016</a:t>
            </a:r>
          </a:p>
        </p:txBody>
      </p:sp>
      <p:sp>
        <p:nvSpPr>
          <p:cNvPr id="2" name="CuadroTexto 1"/>
          <p:cNvSpPr txBox="1"/>
          <p:nvPr/>
        </p:nvSpPr>
        <p:spPr>
          <a:xfrm>
            <a:off x="10233636" y="3390472"/>
            <a:ext cx="184666" cy="369332"/>
          </a:xfrm>
          <a:prstGeom prst="rect">
            <a:avLst/>
          </a:prstGeom>
          <a:noFill/>
        </p:spPr>
        <p:txBody>
          <a:bodyPr wrap="none" rtlCol="0">
            <a:spAutoFit/>
          </a:bodyPr>
          <a:lstStyle/>
          <a:p>
            <a:endParaRPr lang="es-ES" dirty="0">
              <a:latin typeface="+mj-lt"/>
            </a:endParaRPr>
          </a:p>
        </p:txBody>
      </p:sp>
    </p:spTree>
    <p:extLst>
      <p:ext uri="{BB962C8B-B14F-4D97-AF65-F5344CB8AC3E}">
        <p14:creationId xmlns:p14="http://schemas.microsoft.com/office/powerpoint/2010/main" val="1853202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0805" y="2132856"/>
            <a:ext cx="8928992" cy="1944216"/>
          </a:xfr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noAutofit/>
          </a:bodyPr>
          <a:lstStyle/>
          <a:p>
            <a:pPr marL="0" lvl="1" indent="0" algn="just">
              <a:buNone/>
            </a:pPr>
            <a:r>
              <a:rPr lang="es-EC" sz="2400" dirty="0" smtClean="0">
                <a:solidFill>
                  <a:schemeClr val="tx1"/>
                </a:solidFill>
                <a:latin typeface="+mj-lt"/>
              </a:rPr>
              <a:t>Es </a:t>
            </a:r>
            <a:r>
              <a:rPr lang="es-EC" sz="2400" dirty="0">
                <a:solidFill>
                  <a:schemeClr val="tx1"/>
                </a:solidFill>
                <a:latin typeface="+mj-lt"/>
              </a:rPr>
              <a:t>el departamento técnico especializado donde se centraliza y administra la infraestructura tecnológica de los sistemas informáticos de la Policía Nacional, para alcanzar los objetivos de TI de la Dirección Nacional de Comunicaciones. </a:t>
            </a:r>
          </a:p>
        </p:txBody>
      </p:sp>
      <p:sp>
        <p:nvSpPr>
          <p:cNvPr id="5" name="4 CuadroTexto"/>
          <p:cNvSpPr txBox="1"/>
          <p:nvPr/>
        </p:nvSpPr>
        <p:spPr>
          <a:xfrm>
            <a:off x="2699792" y="1340768"/>
            <a:ext cx="3960440" cy="707886"/>
          </a:xfrm>
          <a:prstGeom prst="rect">
            <a:avLst/>
          </a:prstGeom>
          <a:ln/>
        </p:spPr>
        <p:style>
          <a:lnRef idx="1">
            <a:schemeClr val="accent5"/>
          </a:lnRef>
          <a:fillRef idx="3">
            <a:schemeClr val="accent5"/>
          </a:fillRef>
          <a:effectRef idx="2">
            <a:schemeClr val="accent5"/>
          </a:effectRef>
          <a:fontRef idx="minor">
            <a:schemeClr val="lt1"/>
          </a:fontRef>
        </p:style>
        <p:txBody>
          <a:bodyPr wrap="square" rtlCol="0">
            <a:spAutoFit/>
            <a:sp3d/>
          </a:bodyPr>
          <a:lstStyle/>
          <a:p>
            <a:pPr algn="ctr"/>
            <a:r>
              <a:rPr lang="es-EC" sz="2000" b="1" dirty="0" smtClean="0">
                <a:latin typeface="+mj-lt"/>
              </a:rPr>
              <a:t>DEFINICIÓN DEL  </a:t>
            </a:r>
          </a:p>
          <a:p>
            <a:pPr algn="ctr"/>
            <a:r>
              <a:rPr lang="es-EC" sz="2000" b="1" dirty="0" smtClean="0">
                <a:latin typeface="+mj-lt"/>
              </a:rPr>
              <a:t>CENTRO DE DATOS</a:t>
            </a:r>
            <a:endParaRPr lang="es-EC" sz="2000" b="1" dirty="0">
              <a:latin typeface="+mj-lt"/>
            </a:endParaRPr>
          </a:p>
        </p:txBody>
      </p:sp>
      <p:sp>
        <p:nvSpPr>
          <p:cNvPr id="17" name="16 CuadroTexto"/>
          <p:cNvSpPr txBox="1"/>
          <p:nvPr/>
        </p:nvSpPr>
        <p:spPr>
          <a:xfrm>
            <a:off x="2358933" y="4602567"/>
            <a:ext cx="4589331" cy="400110"/>
          </a:xfrm>
          <a:prstGeom prst="rect">
            <a:avLst/>
          </a:prstGeom>
          <a:ln/>
        </p:spPr>
        <p:style>
          <a:lnRef idx="1">
            <a:schemeClr val="accent5"/>
          </a:lnRef>
          <a:fillRef idx="3">
            <a:schemeClr val="accent5"/>
          </a:fillRef>
          <a:effectRef idx="2">
            <a:schemeClr val="accent5"/>
          </a:effectRef>
          <a:fontRef idx="minor">
            <a:schemeClr val="lt1"/>
          </a:fontRef>
        </p:style>
        <p:txBody>
          <a:bodyPr wrap="square" rtlCol="0">
            <a:spAutoFit/>
            <a:sp3d/>
          </a:bodyPr>
          <a:lstStyle/>
          <a:p>
            <a:pPr algn="ctr"/>
            <a:r>
              <a:rPr lang="es-EC" sz="2000" b="1" dirty="0" smtClean="0">
                <a:latin typeface="+mj-lt"/>
              </a:rPr>
              <a:t>OBJETIVO DEL  CENTRO DE DATOS</a:t>
            </a:r>
            <a:endParaRPr lang="es-EC" sz="2000" b="1" dirty="0">
              <a:latin typeface="+mj-lt"/>
            </a:endParaRPr>
          </a:p>
        </p:txBody>
      </p:sp>
      <p:sp>
        <p:nvSpPr>
          <p:cNvPr id="24" name="2 Marcador de contenido"/>
          <p:cNvSpPr txBox="1">
            <a:spLocks/>
          </p:cNvSpPr>
          <p:nvPr/>
        </p:nvSpPr>
        <p:spPr>
          <a:xfrm>
            <a:off x="234557" y="5074685"/>
            <a:ext cx="8821488" cy="152266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9pPr>
          </a:lstStyle>
          <a:p>
            <a:pPr marL="0" lvl="1" indent="0" algn="just">
              <a:buNone/>
            </a:pPr>
            <a:r>
              <a:rPr lang="es-EC" sz="2400" dirty="0" smtClean="0">
                <a:solidFill>
                  <a:schemeClr val="tx1"/>
                </a:solidFill>
                <a:latin typeface="+mj-lt"/>
              </a:rPr>
              <a:t>Administrar </a:t>
            </a:r>
            <a:r>
              <a:rPr lang="es-EC" sz="2400" dirty="0">
                <a:solidFill>
                  <a:schemeClr val="tx1"/>
                </a:solidFill>
                <a:latin typeface="+mj-lt"/>
              </a:rPr>
              <a:t>la infraestructura tecnológica de hardware y software, fundamentados en las mejores prácticas de TI, para garantizar la operatividad </a:t>
            </a:r>
            <a:r>
              <a:rPr lang="es-EC" sz="2400" dirty="0" smtClean="0">
                <a:solidFill>
                  <a:schemeClr val="tx1"/>
                </a:solidFill>
                <a:latin typeface="+mj-lt"/>
              </a:rPr>
              <a:t>y efectividad de </a:t>
            </a:r>
            <a:r>
              <a:rPr lang="es-EC" sz="2400" dirty="0">
                <a:solidFill>
                  <a:schemeClr val="tx1"/>
                </a:solidFill>
                <a:latin typeface="+mj-lt"/>
              </a:rPr>
              <a:t>los sistemas informáticos de la Policía Nacional</a:t>
            </a:r>
            <a:r>
              <a:rPr lang="es-EC" sz="2400" dirty="0" smtClean="0">
                <a:solidFill>
                  <a:schemeClr val="tx1"/>
                </a:solidFill>
                <a:latin typeface="+mj-lt"/>
              </a:rPr>
              <a:t>. </a:t>
            </a:r>
            <a:endParaRPr lang="es-EC" sz="2400" dirty="0">
              <a:solidFill>
                <a:schemeClr val="tx1"/>
              </a:solidFill>
              <a:latin typeface="+mj-lt"/>
            </a:endParaRPr>
          </a:p>
        </p:txBody>
      </p:sp>
      <p:grpSp>
        <p:nvGrpSpPr>
          <p:cNvPr id="13" name="Agrupar 12"/>
          <p:cNvGrpSpPr/>
          <p:nvPr/>
        </p:nvGrpSpPr>
        <p:grpSpPr>
          <a:xfrm>
            <a:off x="251520" y="188640"/>
            <a:ext cx="8784976" cy="912847"/>
            <a:chOff x="251520" y="188640"/>
            <a:chExt cx="8784976" cy="912847"/>
          </a:xfrm>
        </p:grpSpPr>
        <p:grpSp>
          <p:nvGrpSpPr>
            <p:cNvPr id="14"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6"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8" name="5 Grupo"/>
              <p:cNvGrpSpPr/>
              <p:nvPr/>
            </p:nvGrpSpPr>
            <p:grpSpPr>
              <a:xfrm>
                <a:off x="1475656" y="177355"/>
                <a:ext cx="6028175" cy="504056"/>
                <a:chOff x="185640" y="177355"/>
                <a:chExt cx="9234651" cy="504056"/>
              </a:xfrm>
              <a:grpFill/>
            </p:grpSpPr>
            <p:sp>
              <p:nvSpPr>
                <p:cNvPr id="19"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smtClean="0">
                      <a:solidFill>
                        <a:schemeClr val="accent5">
                          <a:lumMod val="50000"/>
                        </a:schemeClr>
                      </a:solidFill>
                      <a:latin typeface="+mj-lt"/>
                    </a:rPr>
                    <a:t>MODELO </a:t>
                  </a:r>
                  <a:r>
                    <a:rPr lang="es-ES" sz="2400" b="1" dirty="0">
                      <a:solidFill>
                        <a:schemeClr val="accent5">
                          <a:lumMod val="50000"/>
                        </a:schemeClr>
                      </a:solidFill>
                      <a:latin typeface="+mj-lt"/>
                    </a:rPr>
                    <a:t>DE GESTIÓN DE TI PARA EL CENTRO DE </a:t>
                  </a:r>
                  <a:r>
                    <a:rPr lang="es-ES" sz="2400" b="1" dirty="0" smtClean="0">
                      <a:solidFill>
                        <a:schemeClr val="accent5">
                          <a:lumMod val="50000"/>
                        </a:schemeClr>
                      </a:solidFill>
                      <a:latin typeface="+mj-lt"/>
                    </a:rPr>
                    <a:t>DATOS</a:t>
                  </a:r>
                  <a:endParaRPr lang="es-ES" sz="2400" b="1" kern="1200" dirty="0">
                    <a:solidFill>
                      <a:schemeClr val="accent5">
                        <a:lumMod val="50000"/>
                      </a:schemeClr>
                    </a:solidFill>
                    <a:latin typeface="+mj-lt"/>
                  </a:endParaRPr>
                </a:p>
              </p:txBody>
            </p:sp>
            <p:pic>
              <p:nvPicPr>
                <p:cNvPr id="20"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5"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4040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5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4">
                                            <p:bg/>
                                          </p:spTgt>
                                        </p:tgtEl>
                                        <p:attrNameLst>
                                          <p:attrName>style.visibility</p:attrName>
                                        </p:attrNameLst>
                                      </p:cBhvr>
                                      <p:to>
                                        <p:strVal val="visible"/>
                                      </p:to>
                                    </p:set>
                                    <p:animEffect transition="in" filter="fade">
                                      <p:cBhvr>
                                        <p:cTn id="29" dur="1000"/>
                                        <p:tgtEl>
                                          <p:spTgt spid="24">
                                            <p:bg/>
                                          </p:spTgt>
                                        </p:tgtEl>
                                      </p:cBhvr>
                                    </p:animEffect>
                                    <p:anim calcmode="lin" valueType="num">
                                      <p:cBhvr>
                                        <p:cTn id="30" dur="1000" fill="hold"/>
                                        <p:tgtEl>
                                          <p:spTgt spid="24">
                                            <p:bg/>
                                          </p:spTgt>
                                        </p:tgtEl>
                                        <p:attrNameLst>
                                          <p:attrName>ppt_x</p:attrName>
                                        </p:attrNameLst>
                                      </p:cBhvr>
                                      <p:tavLst>
                                        <p:tav tm="0">
                                          <p:val>
                                            <p:strVal val="#ppt_x"/>
                                          </p:val>
                                        </p:tav>
                                        <p:tav tm="100000">
                                          <p:val>
                                            <p:strVal val="#ppt_x"/>
                                          </p:val>
                                        </p:tav>
                                      </p:tavLst>
                                    </p:anim>
                                    <p:anim calcmode="lin" valueType="num">
                                      <p:cBhvr>
                                        <p:cTn id="31" dur="1000" fill="hold"/>
                                        <p:tgtEl>
                                          <p:spTgt spid="24">
                                            <p:bg/>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4">
                                            <p:txEl>
                                              <p:pRg st="0" end="0"/>
                                            </p:txEl>
                                          </p:spTgt>
                                        </p:tgtEl>
                                        <p:attrNameLst>
                                          <p:attrName>style.visibility</p:attrName>
                                        </p:attrNameLst>
                                      </p:cBhvr>
                                      <p:to>
                                        <p:strVal val="visible"/>
                                      </p:to>
                                    </p:set>
                                    <p:animEffect transition="in" filter="fade">
                                      <p:cBhvr>
                                        <p:cTn id="34" dur="1000"/>
                                        <p:tgtEl>
                                          <p:spTgt spid="24">
                                            <p:txEl>
                                              <p:pRg st="0" end="0"/>
                                            </p:txEl>
                                          </p:spTgt>
                                        </p:tgtEl>
                                      </p:cBhvr>
                                    </p:animEffect>
                                    <p:anim calcmode="lin" valueType="num">
                                      <p:cBhvr>
                                        <p:cTn id="35"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17" grpId="0" animBg="1"/>
      <p:bldP spid="24"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15 Diagrama"/>
          <p:cNvGraphicFramePr/>
          <p:nvPr>
            <p:extLst>
              <p:ext uri="{D42A27DB-BD31-4B8C-83A1-F6EECF244321}">
                <p14:modId xmlns:p14="http://schemas.microsoft.com/office/powerpoint/2010/main" val="3513499744"/>
              </p:ext>
            </p:extLst>
          </p:nvPr>
        </p:nvGraphicFramePr>
        <p:xfrm>
          <a:off x="1979711" y="1772816"/>
          <a:ext cx="5400601"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Agrupar 7"/>
          <p:cNvGrpSpPr/>
          <p:nvPr/>
        </p:nvGrpSpPr>
        <p:grpSpPr>
          <a:xfrm>
            <a:off x="251520" y="188640"/>
            <a:ext cx="8784976" cy="912847"/>
            <a:chOff x="251520" y="188640"/>
            <a:chExt cx="8784976" cy="912847"/>
          </a:xfrm>
        </p:grpSpPr>
        <p:grpSp>
          <p:nvGrpSpPr>
            <p:cNvPr id="11"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4"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5" name="5 Grupo"/>
              <p:cNvGrpSpPr/>
              <p:nvPr/>
            </p:nvGrpSpPr>
            <p:grpSpPr>
              <a:xfrm>
                <a:off x="1475656" y="177355"/>
                <a:ext cx="6028175" cy="504056"/>
                <a:chOff x="185640" y="177355"/>
                <a:chExt cx="9234651" cy="504056"/>
              </a:xfrm>
              <a:grpFill/>
            </p:grpSpPr>
            <p:sp>
              <p:nvSpPr>
                <p:cNvPr id="17"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smtClean="0">
                      <a:solidFill>
                        <a:schemeClr val="accent5">
                          <a:lumMod val="50000"/>
                        </a:schemeClr>
                      </a:solidFill>
                      <a:latin typeface="+mj-lt"/>
                    </a:rPr>
                    <a:t>MODELO </a:t>
                  </a:r>
                  <a:r>
                    <a:rPr lang="es-ES" sz="2400" b="1" dirty="0">
                      <a:solidFill>
                        <a:schemeClr val="accent5">
                          <a:lumMod val="50000"/>
                        </a:schemeClr>
                      </a:solidFill>
                      <a:latin typeface="+mj-lt"/>
                    </a:rPr>
                    <a:t>DE GESTIÓN </a:t>
                  </a:r>
                  <a:endParaRPr lang="es-ES" sz="2400" b="1" dirty="0" smtClean="0">
                    <a:solidFill>
                      <a:schemeClr val="accent5">
                        <a:lumMod val="50000"/>
                      </a:schemeClr>
                    </a:solidFill>
                    <a:latin typeface="+mj-lt"/>
                  </a:endParaRPr>
                </a:p>
                <a:p>
                  <a:pPr lvl="0" algn="ctr" defTabSz="800100">
                    <a:spcBef>
                      <a:spcPct val="0"/>
                    </a:spcBef>
                  </a:pPr>
                  <a:r>
                    <a:rPr lang="es-ES" sz="2400" b="1" dirty="0" smtClean="0">
                      <a:solidFill>
                        <a:schemeClr val="accent5">
                          <a:lumMod val="50000"/>
                        </a:schemeClr>
                      </a:solidFill>
                      <a:latin typeface="+mj-lt"/>
                    </a:rPr>
                    <a:t>ESTRUCTURA </a:t>
                  </a:r>
                  <a:r>
                    <a:rPr lang="es-ES" sz="2400" b="1" dirty="0">
                      <a:solidFill>
                        <a:schemeClr val="accent5">
                          <a:lumMod val="50000"/>
                        </a:schemeClr>
                      </a:solidFill>
                      <a:latin typeface="+mj-lt"/>
                    </a:rPr>
                    <a:t>ORGANIZACIONAL</a:t>
                  </a:r>
                </a:p>
              </p:txBody>
            </p:sp>
            <p:pic>
              <p:nvPicPr>
                <p:cNvPr id="18" name="Picture 6" descr="http://t0.gstatic.com/images?q=tbn:ANd9GcQTdbpZ3UnPNSxLTRgu3O7sE-8iIgMSwWaidrHe77E3aQHF9KHU"/>
                <p:cNvPicPr>
                  <a:picLocks noChangeAspect="1" noChangeArrowheads="1"/>
                </p:cNvPicPr>
                <p:nvPr/>
              </p:nvPicPr>
              <p:blipFill>
                <a:blip r:embed="rId7"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3"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4608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24 Imagen"/>
          <p:cNvPicPr/>
          <p:nvPr/>
        </p:nvPicPr>
        <p:blipFill rotWithShape="1">
          <a:blip r:embed="rId2" cstate="print">
            <a:extLst>
              <a:ext uri="{28A0092B-C50C-407E-A947-70E740481C1C}">
                <a14:useLocalDpi xmlns:a14="http://schemas.microsoft.com/office/drawing/2010/main" val="0"/>
              </a:ext>
            </a:extLst>
          </a:blip>
          <a:srcRect l="1734" t="7788" r="2890" b="6441"/>
          <a:stretch/>
        </p:blipFill>
        <p:spPr bwMode="auto">
          <a:xfrm>
            <a:off x="2945536" y="1196752"/>
            <a:ext cx="5593817" cy="5661247"/>
          </a:xfrm>
          <a:prstGeom prst="rect">
            <a:avLst/>
          </a:prstGeom>
          <a:solidFill>
            <a:srgbClr val="92D050"/>
          </a:solidFill>
          <a:ln>
            <a:noFill/>
          </a:ln>
        </p:spPr>
      </p:pic>
      <p:sp>
        <p:nvSpPr>
          <p:cNvPr id="2" name="1 CuadroTexto">
            <a:hlinkClick r:id="rId3" action="ppaction://hlinksldjump"/>
          </p:cNvPr>
          <p:cNvSpPr txBox="1"/>
          <p:nvPr/>
        </p:nvSpPr>
        <p:spPr>
          <a:xfrm>
            <a:off x="467544" y="3501008"/>
            <a:ext cx="2180432"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C" sz="2800" b="1" dirty="0" smtClean="0">
                <a:latin typeface="+mj-lt"/>
              </a:rPr>
              <a:t>JEFATURA</a:t>
            </a:r>
          </a:p>
          <a:p>
            <a:pPr algn="ctr"/>
            <a:r>
              <a:rPr lang="es-EC" sz="1200" b="1" dirty="0" smtClean="0">
                <a:latin typeface="+mj-lt"/>
              </a:rPr>
              <a:t>11 responsabilidades</a:t>
            </a:r>
            <a:endParaRPr lang="es-EC" sz="1200" b="1" dirty="0">
              <a:latin typeface="+mj-lt"/>
            </a:endParaRPr>
          </a:p>
        </p:txBody>
      </p:sp>
      <p:grpSp>
        <p:nvGrpSpPr>
          <p:cNvPr id="8" name="Agrupar 7"/>
          <p:cNvGrpSpPr/>
          <p:nvPr/>
        </p:nvGrpSpPr>
        <p:grpSpPr>
          <a:xfrm>
            <a:off x="251520" y="188640"/>
            <a:ext cx="8784976" cy="912847"/>
            <a:chOff x="251520" y="188640"/>
            <a:chExt cx="8784976" cy="912847"/>
          </a:xfrm>
        </p:grpSpPr>
        <p:grpSp>
          <p:nvGrpSpPr>
            <p:cNvPr id="9"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1"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5 Grupo"/>
              <p:cNvGrpSpPr/>
              <p:nvPr/>
            </p:nvGrpSpPr>
            <p:grpSpPr>
              <a:xfrm>
                <a:off x="1475656" y="177355"/>
                <a:ext cx="6028175" cy="504056"/>
                <a:chOff x="185640" y="177355"/>
                <a:chExt cx="9234651" cy="504056"/>
              </a:xfrm>
              <a:grpFill/>
            </p:grpSpPr>
            <p:sp>
              <p:nvSpPr>
                <p:cNvPr id="14"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lvl="0" algn="ctr" defTabSz="800100">
                    <a:spcBef>
                      <a:spcPct val="0"/>
                    </a:spcBef>
                  </a:pPr>
                  <a:r>
                    <a:rPr lang="es-ES" sz="2400" b="1" dirty="0">
                      <a:solidFill>
                        <a:schemeClr val="accent5">
                          <a:lumMod val="50000"/>
                        </a:schemeClr>
                      </a:solidFill>
                      <a:latin typeface="+mj-lt"/>
                    </a:rPr>
                    <a:t>PROCESOS</a:t>
                  </a:r>
                </a:p>
              </p:txBody>
            </p:sp>
            <p:pic>
              <p:nvPicPr>
                <p:cNvPr id="15" name="Picture 6" descr="http://t0.gstatic.com/images?q=tbn:ANd9GcQTdbpZ3UnPNSxLTRgu3O7sE-8iIgMSwWaidrHe77E3aQHF9KHU"/>
                <p:cNvPicPr>
                  <a:picLocks noChangeAspect="1" noChangeArrowheads="1"/>
                </p:cNvPicPr>
                <p:nvPr/>
              </p:nvPicPr>
              <p:blipFill>
                <a:blip r:embed="rId4"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0"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07206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hlinkClick r:id="rId2" action="ppaction://hlinksldjump"/>
          </p:cNvPr>
          <p:cNvSpPr txBox="1"/>
          <p:nvPr/>
        </p:nvSpPr>
        <p:spPr>
          <a:xfrm>
            <a:off x="179512" y="3140968"/>
            <a:ext cx="2808312" cy="6771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C" sz="2400" b="1" dirty="0" smtClean="0">
                <a:latin typeface="+mj-lt"/>
              </a:rPr>
              <a:t>SERVIDORES</a:t>
            </a:r>
          </a:p>
          <a:p>
            <a:pPr algn="ctr"/>
            <a:r>
              <a:rPr lang="es-EC" sz="1400" b="1" dirty="0">
                <a:latin typeface="+mj-lt"/>
              </a:rPr>
              <a:t>12 </a:t>
            </a:r>
            <a:r>
              <a:rPr lang="es-EC" sz="1400" b="1" dirty="0" smtClean="0">
                <a:latin typeface="+mj-lt"/>
              </a:rPr>
              <a:t>responsabilidades</a:t>
            </a:r>
            <a:endParaRPr lang="es-EC" sz="2400" b="1" dirty="0">
              <a:latin typeface="+mj-lt"/>
            </a:endParaRPr>
          </a:p>
        </p:txBody>
      </p:sp>
      <p:pic>
        <p:nvPicPr>
          <p:cNvPr id="7" name="6 Imagen"/>
          <p:cNvPicPr/>
          <p:nvPr/>
        </p:nvPicPr>
        <p:blipFill rotWithShape="1">
          <a:blip r:embed="rId3" cstate="print">
            <a:extLst>
              <a:ext uri="{28A0092B-C50C-407E-A947-70E740481C1C}">
                <a14:useLocalDpi xmlns:a14="http://schemas.microsoft.com/office/drawing/2010/main" val="0"/>
              </a:ext>
            </a:extLst>
          </a:blip>
          <a:srcRect l="317" t="5434" r="3877" b="5394"/>
          <a:stretch/>
        </p:blipFill>
        <p:spPr bwMode="auto">
          <a:xfrm>
            <a:off x="3419873" y="1196752"/>
            <a:ext cx="5112568" cy="5661816"/>
          </a:xfrm>
          <a:prstGeom prst="rect">
            <a:avLst/>
          </a:prstGeom>
          <a:solidFill>
            <a:srgbClr val="92D050"/>
          </a:solidFill>
          <a:ln>
            <a:noFill/>
          </a:ln>
        </p:spPr>
      </p:pic>
      <p:grpSp>
        <p:nvGrpSpPr>
          <p:cNvPr id="8" name="Agrupar 7"/>
          <p:cNvGrpSpPr/>
          <p:nvPr/>
        </p:nvGrpSpPr>
        <p:grpSpPr>
          <a:xfrm>
            <a:off x="251520" y="188640"/>
            <a:ext cx="8784976" cy="912847"/>
            <a:chOff x="251520" y="188640"/>
            <a:chExt cx="8784976" cy="912847"/>
          </a:xfrm>
        </p:grpSpPr>
        <p:grpSp>
          <p:nvGrpSpPr>
            <p:cNvPr id="9"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1"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5 Grupo"/>
              <p:cNvGrpSpPr/>
              <p:nvPr/>
            </p:nvGrpSpPr>
            <p:grpSpPr>
              <a:xfrm>
                <a:off x="1475656" y="177355"/>
                <a:ext cx="6028175" cy="504056"/>
                <a:chOff x="185640" y="177355"/>
                <a:chExt cx="9234651" cy="504056"/>
              </a:xfrm>
              <a:grpFill/>
            </p:grpSpPr>
            <p:sp>
              <p:nvSpPr>
                <p:cNvPr id="14"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lvl="0" algn="ctr" defTabSz="800100">
                    <a:spcBef>
                      <a:spcPct val="0"/>
                    </a:spcBef>
                  </a:pPr>
                  <a:r>
                    <a:rPr lang="es-ES" sz="2400" b="1" dirty="0">
                      <a:solidFill>
                        <a:schemeClr val="accent5">
                          <a:lumMod val="50000"/>
                        </a:schemeClr>
                      </a:solidFill>
                      <a:latin typeface="+mj-lt"/>
                    </a:rPr>
                    <a:t>PROCESOS</a:t>
                  </a:r>
                </a:p>
              </p:txBody>
            </p:sp>
            <p:pic>
              <p:nvPicPr>
                <p:cNvPr id="15" name="Picture 6" descr="http://t0.gstatic.com/images?q=tbn:ANd9GcQTdbpZ3UnPNSxLTRgu3O7sE-8iIgMSwWaidrHe77E3aQHF9KHU"/>
                <p:cNvPicPr>
                  <a:picLocks noChangeAspect="1" noChangeArrowheads="1"/>
                </p:cNvPicPr>
                <p:nvPr/>
              </p:nvPicPr>
              <p:blipFill>
                <a:blip r:embed="rId4"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0"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3551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hlinkClick r:id="rId2" action="ppaction://hlinksldjump"/>
          </p:cNvPr>
          <p:cNvSpPr txBox="1"/>
          <p:nvPr/>
        </p:nvSpPr>
        <p:spPr>
          <a:xfrm>
            <a:off x="323528" y="3473713"/>
            <a:ext cx="2952328" cy="132343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C" sz="2200" b="1" dirty="0" smtClean="0">
                <a:latin typeface="+mj-lt"/>
              </a:rPr>
              <a:t>SEGURIDADES Y ADMINISTRACIÓN DE RIESGOS</a:t>
            </a:r>
          </a:p>
          <a:p>
            <a:pPr algn="ctr"/>
            <a:r>
              <a:rPr lang="es-EC" sz="1400" b="1" dirty="0" smtClean="0">
                <a:latin typeface="+mj-lt"/>
              </a:rPr>
              <a:t>13 responsabilidades</a:t>
            </a:r>
            <a:endParaRPr lang="es-EC" sz="1400" b="1" dirty="0">
              <a:latin typeface="+mj-lt"/>
            </a:endParaRPr>
          </a:p>
        </p:txBody>
      </p:sp>
      <p:pic>
        <p:nvPicPr>
          <p:cNvPr id="8" name="7 Imagen"/>
          <p:cNvPicPr/>
          <p:nvPr/>
        </p:nvPicPr>
        <p:blipFill rotWithShape="1">
          <a:blip r:embed="rId3" cstate="print">
            <a:extLst>
              <a:ext uri="{28A0092B-C50C-407E-A947-70E740481C1C}">
                <a14:useLocalDpi xmlns:a14="http://schemas.microsoft.com/office/drawing/2010/main" val="0"/>
              </a:ext>
            </a:extLst>
          </a:blip>
          <a:srcRect t="4812" r="2490" b="11002"/>
          <a:stretch/>
        </p:blipFill>
        <p:spPr bwMode="auto">
          <a:xfrm>
            <a:off x="3554605" y="1268760"/>
            <a:ext cx="5337875" cy="5612362"/>
          </a:xfrm>
          <a:prstGeom prst="rect">
            <a:avLst/>
          </a:prstGeom>
          <a:solidFill>
            <a:schemeClr val="accent5">
              <a:lumMod val="60000"/>
              <a:lumOff val="40000"/>
            </a:schemeClr>
          </a:solidFill>
          <a:ln>
            <a:noFill/>
          </a:ln>
        </p:spPr>
      </p:pic>
      <p:grpSp>
        <p:nvGrpSpPr>
          <p:cNvPr id="7" name="Agrupar 6"/>
          <p:cNvGrpSpPr/>
          <p:nvPr/>
        </p:nvGrpSpPr>
        <p:grpSpPr>
          <a:xfrm>
            <a:off x="251520" y="188640"/>
            <a:ext cx="8784976" cy="912847"/>
            <a:chOff x="251520" y="188640"/>
            <a:chExt cx="8784976" cy="912847"/>
          </a:xfrm>
        </p:grpSpPr>
        <p:grpSp>
          <p:nvGrpSpPr>
            <p:cNvPr id="9"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1"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5 Grupo"/>
              <p:cNvGrpSpPr/>
              <p:nvPr/>
            </p:nvGrpSpPr>
            <p:grpSpPr>
              <a:xfrm>
                <a:off x="1475656" y="177355"/>
                <a:ext cx="6028175" cy="504056"/>
                <a:chOff x="185640" y="177355"/>
                <a:chExt cx="9234651" cy="504056"/>
              </a:xfrm>
              <a:grpFill/>
            </p:grpSpPr>
            <p:sp>
              <p:nvSpPr>
                <p:cNvPr id="14"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lvl="0" algn="ctr" defTabSz="800100">
                    <a:spcBef>
                      <a:spcPct val="0"/>
                    </a:spcBef>
                  </a:pPr>
                  <a:r>
                    <a:rPr lang="es-ES" sz="2400" b="1" dirty="0">
                      <a:solidFill>
                        <a:schemeClr val="accent5">
                          <a:lumMod val="50000"/>
                        </a:schemeClr>
                      </a:solidFill>
                      <a:latin typeface="+mj-lt"/>
                    </a:rPr>
                    <a:t>PROCESOS</a:t>
                  </a:r>
                </a:p>
              </p:txBody>
            </p:sp>
            <p:pic>
              <p:nvPicPr>
                <p:cNvPr id="15" name="Picture 6" descr="http://t0.gstatic.com/images?q=tbn:ANd9GcQTdbpZ3UnPNSxLTRgu3O7sE-8iIgMSwWaidrHe77E3aQHF9KHU"/>
                <p:cNvPicPr>
                  <a:picLocks noChangeAspect="1" noChangeArrowheads="1"/>
                </p:cNvPicPr>
                <p:nvPr/>
              </p:nvPicPr>
              <p:blipFill>
                <a:blip r:embed="rId4"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0"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19823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hlinkClick r:id="rId2" action="ppaction://hlinksldjump"/>
          </p:cNvPr>
          <p:cNvSpPr txBox="1"/>
          <p:nvPr/>
        </p:nvSpPr>
        <p:spPr>
          <a:xfrm>
            <a:off x="179512" y="3452227"/>
            <a:ext cx="2952328" cy="98488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C" sz="2200" b="1" dirty="0" smtClean="0">
                <a:latin typeface="+mj-lt"/>
              </a:rPr>
              <a:t>GESTIÓN INCIDENTES</a:t>
            </a:r>
          </a:p>
          <a:p>
            <a:pPr algn="ctr"/>
            <a:r>
              <a:rPr lang="es-EC" sz="1400" b="1" dirty="0" smtClean="0">
                <a:latin typeface="+mj-lt"/>
              </a:rPr>
              <a:t>4 Responsabilidades</a:t>
            </a:r>
            <a:endParaRPr lang="es-EC" sz="1400" b="1" dirty="0">
              <a:latin typeface="+mj-lt"/>
            </a:endParaRPr>
          </a:p>
        </p:txBody>
      </p:sp>
      <p:pic>
        <p:nvPicPr>
          <p:cNvPr id="7" name="6 Imagen"/>
          <p:cNvPicPr/>
          <p:nvPr/>
        </p:nvPicPr>
        <p:blipFill rotWithShape="1">
          <a:blip r:embed="rId3" cstate="print">
            <a:extLst>
              <a:ext uri="{28A0092B-C50C-407E-A947-70E740481C1C}">
                <a14:useLocalDpi xmlns:a14="http://schemas.microsoft.com/office/drawing/2010/main" val="0"/>
              </a:ext>
            </a:extLst>
          </a:blip>
          <a:srcRect l="5514" t="14609" r="9817" b="18507"/>
          <a:stretch/>
        </p:blipFill>
        <p:spPr bwMode="auto">
          <a:xfrm>
            <a:off x="3347864" y="1268760"/>
            <a:ext cx="5616624" cy="5300852"/>
          </a:xfrm>
          <a:prstGeom prst="rect">
            <a:avLst/>
          </a:prstGeom>
          <a:solidFill>
            <a:schemeClr val="accent5">
              <a:lumMod val="60000"/>
              <a:lumOff val="40000"/>
            </a:schemeClr>
          </a:solidFill>
          <a:ln>
            <a:noFill/>
          </a:ln>
        </p:spPr>
      </p:pic>
      <p:grpSp>
        <p:nvGrpSpPr>
          <p:cNvPr id="8" name="Agrupar 7"/>
          <p:cNvGrpSpPr/>
          <p:nvPr/>
        </p:nvGrpSpPr>
        <p:grpSpPr>
          <a:xfrm>
            <a:off x="251520" y="188640"/>
            <a:ext cx="8784976" cy="912847"/>
            <a:chOff x="251520" y="188640"/>
            <a:chExt cx="8784976" cy="912847"/>
          </a:xfrm>
        </p:grpSpPr>
        <p:grpSp>
          <p:nvGrpSpPr>
            <p:cNvPr id="9"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1"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5 Grupo"/>
              <p:cNvGrpSpPr/>
              <p:nvPr/>
            </p:nvGrpSpPr>
            <p:grpSpPr>
              <a:xfrm>
                <a:off x="1475656" y="177355"/>
                <a:ext cx="6028175" cy="504056"/>
                <a:chOff x="185640" y="177355"/>
                <a:chExt cx="9234651" cy="504056"/>
              </a:xfrm>
              <a:grpFill/>
            </p:grpSpPr>
            <p:sp>
              <p:nvSpPr>
                <p:cNvPr id="14"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lvl="0" algn="ctr" defTabSz="800100">
                    <a:spcBef>
                      <a:spcPct val="0"/>
                    </a:spcBef>
                  </a:pPr>
                  <a:r>
                    <a:rPr lang="es-ES" sz="2400" b="1" dirty="0">
                      <a:solidFill>
                        <a:schemeClr val="accent5">
                          <a:lumMod val="50000"/>
                        </a:schemeClr>
                      </a:solidFill>
                      <a:latin typeface="+mj-lt"/>
                    </a:rPr>
                    <a:t>PROCESOS</a:t>
                  </a:r>
                </a:p>
              </p:txBody>
            </p:sp>
            <p:pic>
              <p:nvPicPr>
                <p:cNvPr id="15" name="Picture 6" descr="http://t0.gstatic.com/images?q=tbn:ANd9GcQTdbpZ3UnPNSxLTRgu3O7sE-8iIgMSwWaidrHe77E3aQHF9KHU"/>
                <p:cNvPicPr>
                  <a:picLocks noChangeAspect="1" noChangeArrowheads="1"/>
                </p:cNvPicPr>
                <p:nvPr/>
              </p:nvPicPr>
              <p:blipFill>
                <a:blip r:embed="rId4"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0"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32640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hlinkClick r:id="rId2" action="ppaction://hlinksldjump"/>
          </p:cNvPr>
          <p:cNvSpPr txBox="1"/>
          <p:nvPr/>
        </p:nvSpPr>
        <p:spPr>
          <a:xfrm>
            <a:off x="179512" y="3596243"/>
            <a:ext cx="2952328" cy="98488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C" sz="2200" b="1" dirty="0" smtClean="0">
                <a:latin typeface="+mj-lt"/>
              </a:rPr>
              <a:t>RESPALDO DE INFORMACIÓN</a:t>
            </a:r>
          </a:p>
          <a:p>
            <a:pPr algn="ctr"/>
            <a:r>
              <a:rPr lang="es-EC" sz="1400" b="1" dirty="0" smtClean="0">
                <a:latin typeface="+mj-lt"/>
              </a:rPr>
              <a:t>5 Responsabilidades</a:t>
            </a:r>
            <a:endParaRPr lang="es-EC" sz="1400" b="1" dirty="0">
              <a:latin typeface="+mj-lt"/>
            </a:endParaRPr>
          </a:p>
        </p:txBody>
      </p:sp>
      <p:pic>
        <p:nvPicPr>
          <p:cNvPr id="8" name="7 Imagen"/>
          <p:cNvPicPr/>
          <p:nvPr/>
        </p:nvPicPr>
        <p:blipFill rotWithShape="1">
          <a:blip r:embed="rId3" cstate="print">
            <a:extLst>
              <a:ext uri="{28A0092B-C50C-407E-A947-70E740481C1C}">
                <a14:useLocalDpi xmlns:a14="http://schemas.microsoft.com/office/drawing/2010/main" val="0"/>
              </a:ext>
            </a:extLst>
          </a:blip>
          <a:srcRect l="2419" t="10101" r="1079" b="8179"/>
          <a:stretch/>
        </p:blipFill>
        <p:spPr bwMode="auto">
          <a:xfrm>
            <a:off x="3563888" y="1124744"/>
            <a:ext cx="5326769" cy="5733256"/>
          </a:xfrm>
          <a:prstGeom prst="rect">
            <a:avLst/>
          </a:prstGeom>
          <a:solidFill>
            <a:schemeClr val="accent5">
              <a:lumMod val="60000"/>
              <a:lumOff val="40000"/>
            </a:schemeClr>
          </a:solidFill>
          <a:ln>
            <a:noFill/>
          </a:ln>
        </p:spPr>
      </p:pic>
      <p:grpSp>
        <p:nvGrpSpPr>
          <p:cNvPr id="7" name="Agrupar 6"/>
          <p:cNvGrpSpPr/>
          <p:nvPr/>
        </p:nvGrpSpPr>
        <p:grpSpPr>
          <a:xfrm>
            <a:off x="251520" y="188640"/>
            <a:ext cx="8784976" cy="912847"/>
            <a:chOff x="251520" y="188640"/>
            <a:chExt cx="8784976" cy="912847"/>
          </a:xfrm>
        </p:grpSpPr>
        <p:grpSp>
          <p:nvGrpSpPr>
            <p:cNvPr id="9"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1"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5 Grupo"/>
              <p:cNvGrpSpPr/>
              <p:nvPr/>
            </p:nvGrpSpPr>
            <p:grpSpPr>
              <a:xfrm>
                <a:off x="1475656" y="177355"/>
                <a:ext cx="6028175" cy="504056"/>
                <a:chOff x="185640" y="177355"/>
                <a:chExt cx="9234651" cy="504056"/>
              </a:xfrm>
              <a:grpFill/>
            </p:grpSpPr>
            <p:sp>
              <p:nvSpPr>
                <p:cNvPr id="14"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lvl="0" algn="ctr" defTabSz="800100">
                    <a:spcBef>
                      <a:spcPct val="0"/>
                    </a:spcBef>
                  </a:pPr>
                  <a:r>
                    <a:rPr lang="es-ES" sz="2400" b="1" dirty="0">
                      <a:solidFill>
                        <a:schemeClr val="accent5">
                          <a:lumMod val="50000"/>
                        </a:schemeClr>
                      </a:solidFill>
                      <a:latin typeface="+mj-lt"/>
                    </a:rPr>
                    <a:t>PROCESOS</a:t>
                  </a:r>
                </a:p>
              </p:txBody>
            </p:sp>
            <p:pic>
              <p:nvPicPr>
                <p:cNvPr id="15" name="Picture 6" descr="http://t0.gstatic.com/images?q=tbn:ANd9GcQTdbpZ3UnPNSxLTRgu3O7sE-8iIgMSwWaidrHe77E3aQHF9KHU"/>
                <p:cNvPicPr>
                  <a:picLocks noChangeAspect="1" noChangeArrowheads="1"/>
                </p:cNvPicPr>
                <p:nvPr/>
              </p:nvPicPr>
              <p:blipFill>
                <a:blip r:embed="rId4"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0"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44366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hlinkClick r:id="rId2" action="ppaction://hlinksldjump"/>
          </p:cNvPr>
          <p:cNvSpPr txBox="1"/>
          <p:nvPr/>
        </p:nvSpPr>
        <p:spPr>
          <a:xfrm>
            <a:off x="323528" y="3140968"/>
            <a:ext cx="2808312" cy="10464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C" sz="2400" b="1" dirty="0" smtClean="0">
                <a:latin typeface="+mj-lt"/>
              </a:rPr>
              <a:t>REDES INFORMATICAS</a:t>
            </a:r>
          </a:p>
          <a:p>
            <a:pPr algn="ctr"/>
            <a:r>
              <a:rPr lang="es-EC" sz="1400" b="1" dirty="0" smtClean="0">
                <a:latin typeface="+mj-lt"/>
              </a:rPr>
              <a:t>12 responsabilidades</a:t>
            </a:r>
            <a:endParaRPr lang="es-EC" sz="2400" b="1" dirty="0">
              <a:latin typeface="+mj-lt"/>
            </a:endParaRPr>
          </a:p>
        </p:txBody>
      </p:sp>
      <p:pic>
        <p:nvPicPr>
          <p:cNvPr id="9" name="8 Imagen"/>
          <p:cNvPicPr/>
          <p:nvPr/>
        </p:nvPicPr>
        <p:blipFill rotWithShape="1">
          <a:blip r:embed="rId3" cstate="print">
            <a:extLst>
              <a:ext uri="{28A0092B-C50C-407E-A947-70E740481C1C}">
                <a14:useLocalDpi xmlns:a14="http://schemas.microsoft.com/office/drawing/2010/main" val="0"/>
              </a:ext>
            </a:extLst>
          </a:blip>
          <a:srcRect l="1528" t="6662" r="4534" b="4169"/>
          <a:stretch/>
        </p:blipFill>
        <p:spPr bwMode="auto">
          <a:xfrm>
            <a:off x="3580584" y="1268760"/>
            <a:ext cx="4663824" cy="5589240"/>
          </a:xfrm>
          <a:prstGeom prst="rect">
            <a:avLst/>
          </a:prstGeom>
          <a:solidFill>
            <a:schemeClr val="accent5">
              <a:lumMod val="60000"/>
              <a:lumOff val="40000"/>
            </a:schemeClr>
          </a:solidFill>
          <a:ln>
            <a:noFill/>
          </a:ln>
        </p:spPr>
      </p:pic>
      <p:sp>
        <p:nvSpPr>
          <p:cNvPr id="3" name="2 CuadroTexto">
            <a:hlinkClick r:id="rId4" action="ppaction://hlinksldjump"/>
          </p:cNvPr>
          <p:cNvSpPr txBox="1"/>
          <p:nvPr/>
        </p:nvSpPr>
        <p:spPr>
          <a:xfrm>
            <a:off x="1115616" y="5517232"/>
            <a:ext cx="1226417" cy="369332"/>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s-EC" dirty="0" smtClean="0">
                <a:latin typeface="+mj-lt"/>
              </a:rPr>
              <a:t>ACTUAL</a:t>
            </a:r>
            <a:endParaRPr lang="es-EC" dirty="0">
              <a:latin typeface="+mj-lt"/>
            </a:endParaRPr>
          </a:p>
        </p:txBody>
      </p:sp>
      <p:grpSp>
        <p:nvGrpSpPr>
          <p:cNvPr id="8" name="Agrupar 7"/>
          <p:cNvGrpSpPr/>
          <p:nvPr/>
        </p:nvGrpSpPr>
        <p:grpSpPr>
          <a:xfrm>
            <a:off x="251520" y="188640"/>
            <a:ext cx="8784976" cy="912847"/>
            <a:chOff x="251520" y="188640"/>
            <a:chExt cx="8784976" cy="912847"/>
          </a:xfrm>
        </p:grpSpPr>
        <p:grpSp>
          <p:nvGrpSpPr>
            <p:cNvPr id="10"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2"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4" name="5 Grupo"/>
              <p:cNvGrpSpPr/>
              <p:nvPr/>
            </p:nvGrpSpPr>
            <p:grpSpPr>
              <a:xfrm>
                <a:off x="1475656" y="177355"/>
                <a:ext cx="6028175" cy="504056"/>
                <a:chOff x="185640" y="177355"/>
                <a:chExt cx="9234651" cy="504056"/>
              </a:xfrm>
              <a:grpFill/>
            </p:grpSpPr>
            <p:sp>
              <p:nvSpPr>
                <p:cNvPr id="15"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lvl="0" algn="ctr" defTabSz="800100">
                    <a:spcBef>
                      <a:spcPct val="0"/>
                    </a:spcBef>
                  </a:pPr>
                  <a:r>
                    <a:rPr lang="es-ES" sz="2400" b="1" dirty="0">
                      <a:solidFill>
                        <a:schemeClr val="accent5">
                          <a:lumMod val="50000"/>
                        </a:schemeClr>
                      </a:solidFill>
                      <a:latin typeface="+mj-lt"/>
                    </a:rPr>
                    <a:t>PROCESOS</a:t>
                  </a:r>
                </a:p>
              </p:txBody>
            </p:sp>
            <p:pic>
              <p:nvPicPr>
                <p:cNvPr id="17" name="Picture 6" descr="http://t0.gstatic.com/images?q=tbn:ANd9GcQTdbpZ3UnPNSxLTRgu3O7sE-8iIgMSwWaidrHe77E3aQHF9KHU"/>
                <p:cNvPicPr>
                  <a:picLocks noChangeAspect="1" noChangeArrowheads="1"/>
                </p:cNvPicPr>
                <p:nvPr/>
              </p:nvPicPr>
              <p:blipFill>
                <a:blip r:embed="rId5"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1"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77776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55776" y="1376204"/>
            <a:ext cx="4464496" cy="649208"/>
          </a:xfrm>
          <a:solidFill>
            <a:srgbClr val="FFFF00"/>
          </a:solidFill>
          <a:scene3d>
            <a:camera prst="orthographicFront"/>
            <a:lightRig rig="threePt" dir="t"/>
          </a:scene3d>
          <a:sp3d>
            <a:bevelT/>
          </a:sp3d>
        </p:spPr>
        <p:txBody>
          <a:bodyPr anchor="ctr">
            <a:noAutofit/>
          </a:bodyPr>
          <a:lstStyle/>
          <a:p>
            <a:pPr marL="0" lvl="1" indent="0" algn="ctr">
              <a:buNone/>
            </a:pPr>
            <a:r>
              <a:rPr lang="es-EC" sz="3200" b="1" dirty="0" smtClean="0">
                <a:solidFill>
                  <a:srgbClr val="7030A0"/>
                </a:solidFill>
              </a:rPr>
              <a:t>Nivel de madurez 4</a:t>
            </a:r>
            <a:endParaRPr lang="es-EC" sz="2400" b="1" dirty="0">
              <a:solidFill>
                <a:srgbClr val="7030A0"/>
              </a:solidFill>
            </a:endParaRPr>
          </a:p>
        </p:txBody>
      </p:sp>
      <p:grpSp>
        <p:nvGrpSpPr>
          <p:cNvPr id="5" name="Group 4"/>
          <p:cNvGrpSpPr>
            <a:grpSpLocks noChangeAspect="1"/>
          </p:cNvGrpSpPr>
          <p:nvPr/>
        </p:nvGrpSpPr>
        <p:grpSpPr bwMode="auto">
          <a:xfrm>
            <a:off x="271462" y="2279651"/>
            <a:ext cx="8537574" cy="4252913"/>
            <a:chOff x="224" y="1477"/>
            <a:chExt cx="5378" cy="2679"/>
          </a:xfrm>
          <a:solidFill>
            <a:schemeClr val="bg1">
              <a:lumMod val="85000"/>
            </a:schemeClr>
          </a:solidFill>
        </p:grpSpPr>
        <p:sp>
          <p:nvSpPr>
            <p:cNvPr id="6" name="AutoShape 3"/>
            <p:cNvSpPr>
              <a:spLocks noChangeAspect="1" noChangeArrowheads="1" noTextEdit="1"/>
            </p:cNvSpPr>
            <p:nvPr/>
          </p:nvSpPr>
          <p:spPr bwMode="auto">
            <a:xfrm>
              <a:off x="225" y="1480"/>
              <a:ext cx="5377" cy="2676"/>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7" name="Rectangle 5"/>
            <p:cNvSpPr>
              <a:spLocks noChangeArrowheads="1"/>
            </p:cNvSpPr>
            <p:nvPr/>
          </p:nvSpPr>
          <p:spPr bwMode="auto">
            <a:xfrm>
              <a:off x="225" y="1480"/>
              <a:ext cx="107" cy="231"/>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900" b="0" i="0" u="none" strike="noStrike" cap="none" normalizeH="0" baseline="0" smtClean="0">
                  <a:ln>
                    <a:noFill/>
                  </a:ln>
                  <a:solidFill>
                    <a:srgbClr val="000000"/>
                  </a:solidFill>
                  <a:effectLst/>
                  <a:latin typeface="Calibri" pitchFamily="34" charset="0"/>
                  <a:cs typeface="Arial" pitchFamily="34" charset="0"/>
                </a:rPr>
                <a:t>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224" y="1650"/>
              <a:ext cx="786" cy="242"/>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15" name="Rectangle 7"/>
            <p:cNvSpPr>
              <a:spLocks noChangeArrowheads="1"/>
            </p:cNvSpPr>
            <p:nvPr/>
          </p:nvSpPr>
          <p:spPr bwMode="auto">
            <a:xfrm>
              <a:off x="317" y="1704"/>
              <a:ext cx="744" cy="14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dirty="0" smtClean="0">
                  <a:ln>
                    <a:noFill/>
                  </a:ln>
                  <a:solidFill>
                    <a:srgbClr val="000000"/>
                  </a:solidFill>
                  <a:effectLst/>
                  <a:latin typeface="Calibri" pitchFamily="34" charset="0"/>
                  <a:cs typeface="Arial" pitchFamily="34" charset="0"/>
                </a:rPr>
                <a:t>No existente</a:t>
              </a:r>
              <a:endParaRPr kumimoji="0" lang="es-EC" alt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9"/>
            <p:cNvSpPr>
              <a:spLocks noChangeArrowheads="1"/>
            </p:cNvSpPr>
            <p:nvPr/>
          </p:nvSpPr>
          <p:spPr bwMode="auto">
            <a:xfrm>
              <a:off x="1223" y="1492"/>
              <a:ext cx="599" cy="41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27" name="Rectangle 10"/>
            <p:cNvSpPr>
              <a:spLocks noChangeArrowheads="1"/>
            </p:cNvSpPr>
            <p:nvPr/>
          </p:nvSpPr>
          <p:spPr bwMode="auto">
            <a:xfrm>
              <a:off x="1318" y="1543"/>
              <a:ext cx="435" cy="19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smtClean="0">
                  <a:ln>
                    <a:noFill/>
                  </a:ln>
                  <a:solidFill>
                    <a:srgbClr val="000000"/>
                  </a:solidFill>
                  <a:effectLst/>
                  <a:latin typeface="Calibri" pitchFamily="34" charset="0"/>
                  <a:cs typeface="Arial" pitchFamily="34" charset="0"/>
                </a:rPr>
                <a:t>Inicial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2"/>
            <p:cNvSpPr>
              <a:spLocks noChangeArrowheads="1"/>
            </p:cNvSpPr>
            <p:nvPr/>
          </p:nvSpPr>
          <p:spPr bwMode="auto">
            <a:xfrm>
              <a:off x="1318" y="1692"/>
              <a:ext cx="407" cy="19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smtClean="0">
                  <a:ln>
                    <a:noFill/>
                  </a:ln>
                  <a:solidFill>
                    <a:srgbClr val="000000"/>
                  </a:solidFill>
                  <a:effectLst/>
                  <a:latin typeface="Calibri" pitchFamily="34" charset="0"/>
                  <a:cs typeface="Arial" pitchFamily="34" charset="0"/>
                </a:rPr>
                <a:t>Ad hoc</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14"/>
            <p:cNvSpPr>
              <a:spLocks noChangeArrowheads="1"/>
            </p:cNvSpPr>
            <p:nvPr/>
          </p:nvSpPr>
          <p:spPr bwMode="auto">
            <a:xfrm>
              <a:off x="2039" y="1492"/>
              <a:ext cx="843" cy="41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32" name="Rectangle 15"/>
            <p:cNvSpPr>
              <a:spLocks noChangeArrowheads="1"/>
            </p:cNvSpPr>
            <p:nvPr/>
          </p:nvSpPr>
          <p:spPr bwMode="auto">
            <a:xfrm>
              <a:off x="2239" y="1543"/>
              <a:ext cx="539" cy="19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smtClean="0">
                  <a:ln>
                    <a:noFill/>
                  </a:ln>
                  <a:solidFill>
                    <a:srgbClr val="000000"/>
                  </a:solidFill>
                  <a:effectLst/>
                  <a:latin typeface="Calibri" pitchFamily="34" charset="0"/>
                  <a:cs typeface="Arial" pitchFamily="34" charset="0"/>
                </a:rPr>
                <a:t>Repetible</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17"/>
            <p:cNvSpPr>
              <a:spLocks noChangeArrowheads="1"/>
            </p:cNvSpPr>
            <p:nvPr/>
          </p:nvSpPr>
          <p:spPr bwMode="auto">
            <a:xfrm>
              <a:off x="2144" y="1692"/>
              <a:ext cx="769" cy="19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dirty="0" smtClean="0">
                  <a:ln>
                    <a:noFill/>
                  </a:ln>
                  <a:solidFill>
                    <a:srgbClr val="000000"/>
                  </a:solidFill>
                  <a:effectLst/>
                  <a:latin typeface="Calibri" pitchFamily="34" charset="0"/>
                  <a:cs typeface="Arial" pitchFamily="34" charset="0"/>
                </a:rPr>
                <a:t>pero intuitivo </a:t>
              </a:r>
              <a:endParaRPr kumimoji="0" lang="es-EC" alt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19"/>
            <p:cNvSpPr>
              <a:spLocks noChangeArrowheads="1"/>
            </p:cNvSpPr>
            <p:nvPr/>
          </p:nvSpPr>
          <p:spPr bwMode="auto">
            <a:xfrm>
              <a:off x="3153" y="1477"/>
              <a:ext cx="599" cy="41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37" name="Rectangle 20"/>
            <p:cNvSpPr>
              <a:spLocks noChangeArrowheads="1"/>
            </p:cNvSpPr>
            <p:nvPr/>
          </p:nvSpPr>
          <p:spPr bwMode="auto">
            <a:xfrm>
              <a:off x="3270" y="1528"/>
              <a:ext cx="457" cy="19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smtClean="0">
                  <a:ln>
                    <a:noFill/>
                  </a:ln>
                  <a:solidFill>
                    <a:srgbClr val="000000"/>
                  </a:solidFill>
                  <a:effectLst/>
                  <a:latin typeface="Calibri" pitchFamily="34" charset="0"/>
                  <a:cs typeface="Arial" pitchFamily="34" charset="0"/>
                </a:rPr>
                <a:t>Proceso</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22"/>
            <p:cNvSpPr>
              <a:spLocks noChangeArrowheads="1"/>
            </p:cNvSpPr>
            <p:nvPr/>
          </p:nvSpPr>
          <p:spPr bwMode="auto">
            <a:xfrm>
              <a:off x="3255" y="1680"/>
              <a:ext cx="489" cy="19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smtClean="0">
                  <a:ln>
                    <a:noFill/>
                  </a:ln>
                  <a:solidFill>
                    <a:srgbClr val="000000"/>
                  </a:solidFill>
                  <a:effectLst/>
                  <a:latin typeface="Calibri" pitchFamily="34" charset="0"/>
                  <a:cs typeface="Arial" pitchFamily="34" charset="0"/>
                </a:rPr>
                <a:t>Definido</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24"/>
            <p:cNvSpPr>
              <a:spLocks noChangeArrowheads="1"/>
            </p:cNvSpPr>
            <p:nvPr/>
          </p:nvSpPr>
          <p:spPr bwMode="auto">
            <a:xfrm>
              <a:off x="3845" y="1477"/>
              <a:ext cx="935" cy="41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42" name="Rectangle 25"/>
            <p:cNvSpPr>
              <a:spLocks noChangeArrowheads="1"/>
            </p:cNvSpPr>
            <p:nvPr/>
          </p:nvSpPr>
          <p:spPr bwMode="auto">
            <a:xfrm>
              <a:off x="3957" y="1528"/>
              <a:ext cx="851" cy="19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smtClean="0">
                  <a:ln>
                    <a:noFill/>
                  </a:ln>
                  <a:solidFill>
                    <a:srgbClr val="000000"/>
                  </a:solidFill>
                  <a:effectLst/>
                  <a:latin typeface="Calibri" pitchFamily="34" charset="0"/>
                  <a:cs typeface="Arial" pitchFamily="34" charset="0"/>
                </a:rPr>
                <a:t>Administrado y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26"/>
            <p:cNvSpPr>
              <a:spLocks noChangeArrowheads="1"/>
            </p:cNvSpPr>
            <p:nvPr/>
          </p:nvSpPr>
          <p:spPr bwMode="auto">
            <a:xfrm>
              <a:off x="4119" y="1680"/>
              <a:ext cx="476" cy="19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smtClean="0">
                  <a:ln>
                    <a:noFill/>
                  </a:ln>
                  <a:solidFill>
                    <a:srgbClr val="000000"/>
                  </a:solidFill>
                  <a:effectLst/>
                  <a:latin typeface="Calibri" pitchFamily="34" charset="0"/>
                  <a:cs typeface="Arial" pitchFamily="34" charset="0"/>
                </a:rPr>
                <a:t>Medible</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27"/>
            <p:cNvSpPr>
              <a:spLocks noChangeArrowheads="1"/>
            </p:cNvSpPr>
            <p:nvPr/>
          </p:nvSpPr>
          <p:spPr bwMode="auto">
            <a:xfrm>
              <a:off x="4506" y="1680"/>
              <a:ext cx="0" cy="17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alt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Rectangle 28"/>
            <p:cNvSpPr>
              <a:spLocks noChangeArrowheads="1"/>
            </p:cNvSpPr>
            <p:nvPr/>
          </p:nvSpPr>
          <p:spPr bwMode="auto">
            <a:xfrm>
              <a:off x="4813" y="1636"/>
              <a:ext cx="786" cy="242"/>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46" name="Rectangle 29"/>
            <p:cNvSpPr>
              <a:spLocks noChangeArrowheads="1"/>
            </p:cNvSpPr>
            <p:nvPr/>
          </p:nvSpPr>
          <p:spPr bwMode="auto">
            <a:xfrm>
              <a:off x="4908" y="1689"/>
              <a:ext cx="641" cy="19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smtClean="0">
                  <a:ln>
                    <a:noFill/>
                  </a:ln>
                  <a:solidFill>
                    <a:srgbClr val="000000"/>
                  </a:solidFill>
                  <a:effectLst/>
                  <a:latin typeface="Calibri" pitchFamily="34" charset="0"/>
                  <a:cs typeface="Arial" pitchFamily="34" charset="0"/>
                </a:rPr>
                <a:t>Optimizado</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31"/>
            <p:cNvSpPr>
              <a:spLocks noChangeArrowheads="1"/>
            </p:cNvSpPr>
            <p:nvPr/>
          </p:nvSpPr>
          <p:spPr bwMode="auto">
            <a:xfrm>
              <a:off x="374" y="1918"/>
              <a:ext cx="367" cy="279"/>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49" name="Rectangle 32"/>
            <p:cNvSpPr>
              <a:spLocks noChangeArrowheads="1"/>
            </p:cNvSpPr>
            <p:nvPr/>
          </p:nvSpPr>
          <p:spPr bwMode="auto">
            <a:xfrm>
              <a:off x="520" y="1971"/>
              <a:ext cx="159" cy="2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000" b="1" i="0" u="none" strike="noStrike" cap="none" normalizeH="0" baseline="0" smtClean="0">
                  <a:ln>
                    <a:noFill/>
                  </a:ln>
                  <a:solidFill>
                    <a:srgbClr val="000000"/>
                  </a:solidFill>
                  <a:effectLst/>
                  <a:latin typeface="Calibri" pitchFamily="34" charset="0"/>
                  <a:cs typeface="Arial" pitchFamily="34" charset="0"/>
                </a:rPr>
                <a:t>0</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33"/>
            <p:cNvSpPr>
              <a:spLocks noChangeArrowheads="1"/>
            </p:cNvSpPr>
            <p:nvPr/>
          </p:nvSpPr>
          <p:spPr bwMode="auto">
            <a:xfrm>
              <a:off x="594" y="1944"/>
              <a:ext cx="135" cy="28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400" b="1" i="0" u="none" strike="noStrike" cap="none" normalizeH="0" baseline="0" smtClean="0">
                  <a:ln>
                    <a:noFill/>
                  </a:ln>
                  <a:solidFill>
                    <a:srgbClr val="000000"/>
                  </a:solidFill>
                  <a:effectLst/>
                  <a:latin typeface="Calibri" pitchFamily="34" charset="0"/>
                  <a:cs typeface="Arial" pitchFamily="34" charset="0"/>
                </a:rPr>
                <a:t>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34"/>
            <p:cNvSpPr>
              <a:spLocks noChangeArrowheads="1"/>
            </p:cNvSpPr>
            <p:nvPr/>
          </p:nvSpPr>
          <p:spPr bwMode="auto">
            <a:xfrm>
              <a:off x="4082" y="1918"/>
              <a:ext cx="367" cy="279"/>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52" name="Rectangle 35"/>
            <p:cNvSpPr>
              <a:spLocks noChangeArrowheads="1"/>
            </p:cNvSpPr>
            <p:nvPr/>
          </p:nvSpPr>
          <p:spPr bwMode="auto">
            <a:xfrm>
              <a:off x="4229" y="1971"/>
              <a:ext cx="159" cy="2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000" b="1" i="0" u="none" strike="noStrike" cap="none" normalizeH="0" baseline="0" smtClean="0">
                  <a:ln>
                    <a:noFill/>
                  </a:ln>
                  <a:solidFill>
                    <a:srgbClr val="000000"/>
                  </a:solidFill>
                  <a:effectLst/>
                  <a:latin typeface="Calibri" pitchFamily="34" charset="0"/>
                  <a:cs typeface="Arial" pitchFamily="34" charset="0"/>
                </a:rPr>
                <a:t>4</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36"/>
            <p:cNvSpPr>
              <a:spLocks noChangeArrowheads="1"/>
            </p:cNvSpPr>
            <p:nvPr/>
          </p:nvSpPr>
          <p:spPr bwMode="auto">
            <a:xfrm>
              <a:off x="4303" y="1944"/>
              <a:ext cx="135" cy="28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400" b="1" i="0" u="none" strike="noStrike" cap="none" normalizeH="0" baseline="0" smtClean="0">
                  <a:ln>
                    <a:noFill/>
                  </a:ln>
                  <a:solidFill>
                    <a:srgbClr val="000000"/>
                  </a:solidFill>
                  <a:effectLst/>
                  <a:latin typeface="Calibri" pitchFamily="34" charset="0"/>
                  <a:cs typeface="Arial" pitchFamily="34" charset="0"/>
                </a:rPr>
                <a:t>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37"/>
            <p:cNvSpPr>
              <a:spLocks noChangeArrowheads="1"/>
            </p:cNvSpPr>
            <p:nvPr/>
          </p:nvSpPr>
          <p:spPr bwMode="auto">
            <a:xfrm>
              <a:off x="3303" y="1911"/>
              <a:ext cx="367" cy="279"/>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55" name="Rectangle 38"/>
            <p:cNvSpPr>
              <a:spLocks noChangeArrowheads="1"/>
            </p:cNvSpPr>
            <p:nvPr/>
          </p:nvSpPr>
          <p:spPr bwMode="auto">
            <a:xfrm>
              <a:off x="3450" y="1963"/>
              <a:ext cx="160" cy="2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000" b="1" i="0" u="none" strike="noStrike" cap="none" normalizeH="0" baseline="0" smtClean="0">
                  <a:ln>
                    <a:noFill/>
                  </a:ln>
                  <a:solidFill>
                    <a:srgbClr val="000000"/>
                  </a:solidFill>
                  <a:effectLst/>
                  <a:latin typeface="Calibri" pitchFamily="34" charset="0"/>
                  <a:cs typeface="Arial" pitchFamily="34" charset="0"/>
                </a:rPr>
                <a:t>3</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39"/>
            <p:cNvSpPr>
              <a:spLocks noChangeArrowheads="1"/>
            </p:cNvSpPr>
            <p:nvPr/>
          </p:nvSpPr>
          <p:spPr bwMode="auto">
            <a:xfrm>
              <a:off x="3525" y="1937"/>
              <a:ext cx="134" cy="28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400" b="1" i="0" u="none" strike="noStrike" cap="none" normalizeH="0" baseline="0" smtClean="0">
                  <a:ln>
                    <a:noFill/>
                  </a:ln>
                  <a:solidFill>
                    <a:srgbClr val="000000"/>
                  </a:solidFill>
                  <a:effectLst/>
                  <a:latin typeface="Calibri" pitchFamily="34" charset="0"/>
                  <a:cs typeface="Arial" pitchFamily="34" charset="0"/>
                </a:rPr>
                <a:t>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7" name="Rectangle 40"/>
            <p:cNvSpPr>
              <a:spLocks noChangeArrowheads="1"/>
            </p:cNvSpPr>
            <p:nvPr/>
          </p:nvSpPr>
          <p:spPr bwMode="auto">
            <a:xfrm>
              <a:off x="2329" y="1931"/>
              <a:ext cx="367" cy="279"/>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58" name="Rectangle 41"/>
            <p:cNvSpPr>
              <a:spLocks noChangeArrowheads="1"/>
            </p:cNvSpPr>
            <p:nvPr/>
          </p:nvSpPr>
          <p:spPr bwMode="auto">
            <a:xfrm>
              <a:off x="2474" y="1986"/>
              <a:ext cx="160" cy="2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000" b="1" i="0" u="none" strike="noStrike" cap="none" normalizeH="0" baseline="0" smtClean="0">
                  <a:ln>
                    <a:noFill/>
                  </a:ln>
                  <a:solidFill>
                    <a:srgbClr val="000000"/>
                  </a:solidFill>
                  <a:effectLst/>
                  <a:latin typeface="Calibri" pitchFamily="34" charset="0"/>
                  <a:cs typeface="Arial" pitchFamily="34" charset="0"/>
                </a:rPr>
                <a:t>2</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42"/>
            <p:cNvSpPr>
              <a:spLocks noChangeArrowheads="1"/>
            </p:cNvSpPr>
            <p:nvPr/>
          </p:nvSpPr>
          <p:spPr bwMode="auto">
            <a:xfrm>
              <a:off x="2549" y="1959"/>
              <a:ext cx="135" cy="28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400" b="1" i="0" u="none" strike="noStrike" cap="none" normalizeH="0" baseline="0" smtClean="0">
                  <a:ln>
                    <a:noFill/>
                  </a:ln>
                  <a:solidFill>
                    <a:srgbClr val="000000"/>
                  </a:solidFill>
                  <a:effectLst/>
                  <a:latin typeface="Calibri" pitchFamily="34" charset="0"/>
                  <a:cs typeface="Arial" pitchFamily="34" charset="0"/>
                </a:rPr>
                <a:t>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43"/>
            <p:cNvSpPr>
              <a:spLocks noChangeArrowheads="1"/>
            </p:cNvSpPr>
            <p:nvPr/>
          </p:nvSpPr>
          <p:spPr bwMode="auto">
            <a:xfrm>
              <a:off x="1266" y="1911"/>
              <a:ext cx="367" cy="279"/>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61" name="Rectangle 44"/>
            <p:cNvSpPr>
              <a:spLocks noChangeArrowheads="1"/>
            </p:cNvSpPr>
            <p:nvPr/>
          </p:nvSpPr>
          <p:spPr bwMode="auto">
            <a:xfrm>
              <a:off x="1413" y="1963"/>
              <a:ext cx="160" cy="2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000" b="1" i="0" u="none" strike="noStrike" cap="none" normalizeH="0" baseline="0" smtClean="0">
                  <a:ln>
                    <a:noFill/>
                  </a:ln>
                  <a:solidFill>
                    <a:srgbClr val="000000"/>
                  </a:solidFill>
                  <a:effectLst/>
                  <a:latin typeface="Calibri" pitchFamily="34" charset="0"/>
                  <a:cs typeface="Arial" pitchFamily="34" charset="0"/>
                </a:rPr>
                <a:t>1</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45"/>
            <p:cNvSpPr>
              <a:spLocks noChangeArrowheads="1"/>
            </p:cNvSpPr>
            <p:nvPr/>
          </p:nvSpPr>
          <p:spPr bwMode="auto">
            <a:xfrm>
              <a:off x="1488" y="1937"/>
              <a:ext cx="135" cy="28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400" b="1" i="0" u="none" strike="noStrike" cap="none" normalizeH="0" baseline="0" smtClean="0">
                  <a:ln>
                    <a:noFill/>
                  </a:ln>
                  <a:solidFill>
                    <a:srgbClr val="000000"/>
                  </a:solidFill>
                  <a:effectLst/>
                  <a:latin typeface="Calibri" pitchFamily="34" charset="0"/>
                  <a:cs typeface="Arial" pitchFamily="34" charset="0"/>
                </a:rPr>
                <a:t>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46"/>
            <p:cNvSpPr>
              <a:spLocks noChangeArrowheads="1"/>
            </p:cNvSpPr>
            <p:nvPr/>
          </p:nvSpPr>
          <p:spPr bwMode="auto">
            <a:xfrm>
              <a:off x="5005" y="1931"/>
              <a:ext cx="367" cy="279"/>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64" name="Rectangle 47"/>
            <p:cNvSpPr>
              <a:spLocks noChangeArrowheads="1"/>
            </p:cNvSpPr>
            <p:nvPr/>
          </p:nvSpPr>
          <p:spPr bwMode="auto">
            <a:xfrm>
              <a:off x="5152" y="1986"/>
              <a:ext cx="160" cy="2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000" b="1" i="0" u="none" strike="noStrike" cap="none" normalizeH="0" baseline="0" smtClean="0">
                  <a:ln>
                    <a:noFill/>
                  </a:ln>
                  <a:solidFill>
                    <a:srgbClr val="000000"/>
                  </a:solidFill>
                  <a:effectLst/>
                  <a:latin typeface="Calibri" pitchFamily="34" charset="0"/>
                  <a:cs typeface="Arial" pitchFamily="34" charset="0"/>
                </a:rPr>
                <a:t>5</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Rectangle 48"/>
            <p:cNvSpPr>
              <a:spLocks noChangeArrowheads="1"/>
            </p:cNvSpPr>
            <p:nvPr/>
          </p:nvSpPr>
          <p:spPr bwMode="auto">
            <a:xfrm>
              <a:off x="5227" y="1959"/>
              <a:ext cx="135" cy="28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2400" b="1" i="0" u="none" strike="noStrike" cap="none" normalizeH="0" baseline="0" smtClean="0">
                  <a:ln>
                    <a:noFill/>
                  </a:ln>
                  <a:solidFill>
                    <a:srgbClr val="000000"/>
                  </a:solidFill>
                  <a:effectLst/>
                  <a:latin typeface="Calibri" pitchFamily="34" charset="0"/>
                  <a:cs typeface="Arial" pitchFamily="34" charset="0"/>
                </a:rPr>
                <a:t> </a:t>
              </a:r>
              <a:endParaRPr kumimoji="0" lang="es-EC" alt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49"/>
            <p:cNvSpPr>
              <a:spLocks noChangeArrowheads="1"/>
            </p:cNvSpPr>
            <p:nvPr/>
          </p:nvSpPr>
          <p:spPr bwMode="auto">
            <a:xfrm>
              <a:off x="967" y="3714"/>
              <a:ext cx="1917" cy="401"/>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67" name="Rectangle 50"/>
            <p:cNvSpPr>
              <a:spLocks noChangeArrowheads="1"/>
            </p:cNvSpPr>
            <p:nvPr/>
          </p:nvSpPr>
          <p:spPr bwMode="auto">
            <a:xfrm>
              <a:off x="1034" y="3837"/>
              <a:ext cx="2180" cy="14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dirty="0" smtClean="0">
                  <a:ln>
                    <a:noFill/>
                  </a:ln>
                  <a:solidFill>
                    <a:srgbClr val="000000"/>
                  </a:solidFill>
                  <a:effectLst/>
                  <a:latin typeface="Calibri" pitchFamily="34" charset="0"/>
                  <a:cs typeface="Arial" pitchFamily="34" charset="0"/>
                </a:rPr>
                <a:t>Objetivo propuesto para el</a:t>
              </a:r>
              <a:r>
                <a:rPr kumimoji="0" lang="es-EC" altLang="es-EC" sz="1500" b="1" i="0" u="none" strike="noStrike" cap="none" normalizeH="0" dirty="0" smtClean="0">
                  <a:ln>
                    <a:noFill/>
                  </a:ln>
                  <a:solidFill>
                    <a:srgbClr val="000000"/>
                  </a:solidFill>
                  <a:effectLst/>
                  <a:latin typeface="Calibri" pitchFamily="34" charset="0"/>
                  <a:cs typeface="Arial" pitchFamily="34" charset="0"/>
                </a:rPr>
                <a:t> Centro de Datos</a:t>
              </a:r>
              <a:endParaRPr kumimoji="0" lang="es-EC" alt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53"/>
            <p:cNvSpPr>
              <a:spLocks noChangeArrowheads="1"/>
            </p:cNvSpPr>
            <p:nvPr/>
          </p:nvSpPr>
          <p:spPr bwMode="auto">
            <a:xfrm>
              <a:off x="967" y="3236"/>
              <a:ext cx="1829" cy="242"/>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71" name="Rectangle 54"/>
            <p:cNvSpPr>
              <a:spLocks noChangeArrowheads="1"/>
            </p:cNvSpPr>
            <p:nvPr/>
          </p:nvSpPr>
          <p:spPr bwMode="auto">
            <a:xfrm>
              <a:off x="1061" y="3289"/>
              <a:ext cx="1955" cy="14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altLang="es-EC" sz="1500" b="1" i="0" u="none" strike="noStrike" cap="none" normalizeH="0" baseline="0" dirty="0" smtClean="0">
                  <a:ln>
                    <a:noFill/>
                  </a:ln>
                  <a:solidFill>
                    <a:srgbClr val="000000"/>
                  </a:solidFill>
                  <a:effectLst/>
                  <a:latin typeface="Calibri" pitchFamily="34" charset="0"/>
                  <a:cs typeface="Arial" pitchFamily="34" charset="0"/>
                </a:rPr>
                <a:t>Estado actual del Centro de Datos</a:t>
              </a:r>
              <a:endParaRPr kumimoji="0" lang="es-EC" alt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3" name="Freeform 56"/>
            <p:cNvSpPr>
              <a:spLocks/>
            </p:cNvSpPr>
            <p:nvPr/>
          </p:nvSpPr>
          <p:spPr bwMode="auto">
            <a:xfrm>
              <a:off x="542" y="3225"/>
              <a:ext cx="299" cy="309"/>
            </a:xfrm>
            <a:custGeom>
              <a:avLst/>
              <a:gdLst>
                <a:gd name="T0" fmla="*/ 0 w 449"/>
                <a:gd name="T1" fmla="*/ 218 h 437"/>
                <a:gd name="T2" fmla="*/ 58 w 449"/>
                <a:gd name="T3" fmla="*/ 197 h 437"/>
                <a:gd name="T4" fmla="*/ 8 w 449"/>
                <a:gd name="T5" fmla="*/ 162 h 437"/>
                <a:gd name="T6" fmla="*/ 69 w 449"/>
                <a:gd name="T7" fmla="*/ 156 h 437"/>
                <a:gd name="T8" fmla="*/ 30 w 449"/>
                <a:gd name="T9" fmla="*/ 109 h 437"/>
                <a:gd name="T10" fmla="*/ 91 w 449"/>
                <a:gd name="T11" fmla="*/ 119 h 437"/>
                <a:gd name="T12" fmla="*/ 66 w 449"/>
                <a:gd name="T13" fmla="*/ 64 h 437"/>
                <a:gd name="T14" fmla="*/ 122 w 449"/>
                <a:gd name="T15" fmla="*/ 89 h 437"/>
                <a:gd name="T16" fmla="*/ 112 w 449"/>
                <a:gd name="T17" fmla="*/ 29 h 437"/>
                <a:gd name="T18" fmla="*/ 160 w 449"/>
                <a:gd name="T19" fmla="*/ 67 h 437"/>
                <a:gd name="T20" fmla="*/ 167 w 449"/>
                <a:gd name="T21" fmla="*/ 8 h 437"/>
                <a:gd name="T22" fmla="*/ 203 w 449"/>
                <a:gd name="T23" fmla="*/ 56 h 437"/>
                <a:gd name="T24" fmla="*/ 225 w 449"/>
                <a:gd name="T25" fmla="*/ 0 h 437"/>
                <a:gd name="T26" fmla="*/ 247 w 449"/>
                <a:gd name="T27" fmla="*/ 56 h 437"/>
                <a:gd name="T28" fmla="*/ 283 w 449"/>
                <a:gd name="T29" fmla="*/ 8 h 437"/>
                <a:gd name="T30" fmla="*/ 289 w 449"/>
                <a:gd name="T31" fmla="*/ 67 h 437"/>
                <a:gd name="T32" fmla="*/ 337 w 449"/>
                <a:gd name="T33" fmla="*/ 29 h 437"/>
                <a:gd name="T34" fmla="*/ 327 w 449"/>
                <a:gd name="T35" fmla="*/ 89 h 437"/>
                <a:gd name="T36" fmla="*/ 384 w 449"/>
                <a:gd name="T37" fmla="*/ 64 h 437"/>
                <a:gd name="T38" fmla="*/ 358 w 449"/>
                <a:gd name="T39" fmla="*/ 119 h 437"/>
                <a:gd name="T40" fmla="*/ 419 w 449"/>
                <a:gd name="T41" fmla="*/ 109 h 437"/>
                <a:gd name="T42" fmla="*/ 380 w 449"/>
                <a:gd name="T43" fmla="*/ 156 h 437"/>
                <a:gd name="T44" fmla="*/ 442 w 449"/>
                <a:gd name="T45" fmla="*/ 162 h 437"/>
                <a:gd name="T46" fmla="*/ 392 w 449"/>
                <a:gd name="T47" fmla="*/ 197 h 437"/>
                <a:gd name="T48" fmla="*/ 449 w 449"/>
                <a:gd name="T49" fmla="*/ 218 h 437"/>
                <a:gd name="T50" fmla="*/ 392 w 449"/>
                <a:gd name="T51" fmla="*/ 240 h 437"/>
                <a:gd name="T52" fmla="*/ 442 w 449"/>
                <a:gd name="T53" fmla="*/ 275 h 437"/>
                <a:gd name="T54" fmla="*/ 380 w 449"/>
                <a:gd name="T55" fmla="*/ 281 h 437"/>
                <a:gd name="T56" fmla="*/ 419 w 449"/>
                <a:gd name="T57" fmla="*/ 327 h 437"/>
                <a:gd name="T58" fmla="*/ 358 w 449"/>
                <a:gd name="T59" fmla="*/ 318 h 437"/>
                <a:gd name="T60" fmla="*/ 384 w 449"/>
                <a:gd name="T61" fmla="*/ 373 h 437"/>
                <a:gd name="T62" fmla="*/ 327 w 449"/>
                <a:gd name="T63" fmla="*/ 348 h 437"/>
                <a:gd name="T64" fmla="*/ 337 w 449"/>
                <a:gd name="T65" fmla="*/ 407 h 437"/>
                <a:gd name="T66" fmla="*/ 289 w 449"/>
                <a:gd name="T67" fmla="*/ 370 h 437"/>
                <a:gd name="T68" fmla="*/ 283 w 449"/>
                <a:gd name="T69" fmla="*/ 429 h 437"/>
                <a:gd name="T70" fmla="*/ 247 w 449"/>
                <a:gd name="T71" fmla="*/ 381 h 437"/>
                <a:gd name="T72" fmla="*/ 225 w 449"/>
                <a:gd name="T73" fmla="*/ 437 h 437"/>
                <a:gd name="T74" fmla="*/ 203 w 449"/>
                <a:gd name="T75" fmla="*/ 381 h 437"/>
                <a:gd name="T76" fmla="*/ 167 w 449"/>
                <a:gd name="T77" fmla="*/ 429 h 437"/>
                <a:gd name="T78" fmla="*/ 160 w 449"/>
                <a:gd name="T79" fmla="*/ 370 h 437"/>
                <a:gd name="T80" fmla="*/ 112 w 449"/>
                <a:gd name="T81" fmla="*/ 407 h 437"/>
                <a:gd name="T82" fmla="*/ 122 w 449"/>
                <a:gd name="T83" fmla="*/ 348 h 437"/>
                <a:gd name="T84" fmla="*/ 66 w 449"/>
                <a:gd name="T85" fmla="*/ 373 h 437"/>
                <a:gd name="T86" fmla="*/ 91 w 449"/>
                <a:gd name="T87" fmla="*/ 318 h 437"/>
                <a:gd name="T88" fmla="*/ 30 w 449"/>
                <a:gd name="T89" fmla="*/ 327 h 437"/>
                <a:gd name="T90" fmla="*/ 69 w 449"/>
                <a:gd name="T91" fmla="*/ 281 h 437"/>
                <a:gd name="T92" fmla="*/ 8 w 449"/>
                <a:gd name="T93" fmla="*/ 275 h 437"/>
                <a:gd name="T94" fmla="*/ 58 w 449"/>
                <a:gd name="T95" fmla="*/ 240 h 437"/>
                <a:gd name="T96" fmla="*/ 0 w 449"/>
                <a:gd name="T97" fmla="*/ 218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49" h="437">
                  <a:moveTo>
                    <a:pt x="0" y="218"/>
                  </a:moveTo>
                  <a:lnTo>
                    <a:pt x="58" y="197"/>
                  </a:lnTo>
                  <a:lnTo>
                    <a:pt x="8" y="162"/>
                  </a:lnTo>
                  <a:lnTo>
                    <a:pt x="69" y="156"/>
                  </a:lnTo>
                  <a:lnTo>
                    <a:pt x="30" y="109"/>
                  </a:lnTo>
                  <a:lnTo>
                    <a:pt x="91" y="119"/>
                  </a:lnTo>
                  <a:lnTo>
                    <a:pt x="66" y="64"/>
                  </a:lnTo>
                  <a:lnTo>
                    <a:pt x="122" y="89"/>
                  </a:lnTo>
                  <a:lnTo>
                    <a:pt x="112" y="29"/>
                  </a:lnTo>
                  <a:lnTo>
                    <a:pt x="160" y="67"/>
                  </a:lnTo>
                  <a:lnTo>
                    <a:pt x="167" y="8"/>
                  </a:lnTo>
                  <a:lnTo>
                    <a:pt x="203" y="56"/>
                  </a:lnTo>
                  <a:lnTo>
                    <a:pt x="225" y="0"/>
                  </a:lnTo>
                  <a:lnTo>
                    <a:pt x="247" y="56"/>
                  </a:lnTo>
                  <a:lnTo>
                    <a:pt x="283" y="8"/>
                  </a:lnTo>
                  <a:lnTo>
                    <a:pt x="289" y="67"/>
                  </a:lnTo>
                  <a:lnTo>
                    <a:pt x="337" y="29"/>
                  </a:lnTo>
                  <a:lnTo>
                    <a:pt x="327" y="89"/>
                  </a:lnTo>
                  <a:lnTo>
                    <a:pt x="384" y="64"/>
                  </a:lnTo>
                  <a:lnTo>
                    <a:pt x="358" y="119"/>
                  </a:lnTo>
                  <a:lnTo>
                    <a:pt x="419" y="109"/>
                  </a:lnTo>
                  <a:lnTo>
                    <a:pt x="380" y="156"/>
                  </a:lnTo>
                  <a:lnTo>
                    <a:pt x="442" y="162"/>
                  </a:lnTo>
                  <a:lnTo>
                    <a:pt x="392" y="197"/>
                  </a:lnTo>
                  <a:lnTo>
                    <a:pt x="449" y="218"/>
                  </a:lnTo>
                  <a:lnTo>
                    <a:pt x="392" y="240"/>
                  </a:lnTo>
                  <a:lnTo>
                    <a:pt x="442" y="275"/>
                  </a:lnTo>
                  <a:lnTo>
                    <a:pt x="380" y="281"/>
                  </a:lnTo>
                  <a:lnTo>
                    <a:pt x="419" y="327"/>
                  </a:lnTo>
                  <a:lnTo>
                    <a:pt x="358" y="318"/>
                  </a:lnTo>
                  <a:lnTo>
                    <a:pt x="384" y="373"/>
                  </a:lnTo>
                  <a:lnTo>
                    <a:pt x="327" y="348"/>
                  </a:lnTo>
                  <a:lnTo>
                    <a:pt x="337" y="407"/>
                  </a:lnTo>
                  <a:lnTo>
                    <a:pt x="289" y="370"/>
                  </a:lnTo>
                  <a:lnTo>
                    <a:pt x="283" y="429"/>
                  </a:lnTo>
                  <a:lnTo>
                    <a:pt x="247" y="381"/>
                  </a:lnTo>
                  <a:lnTo>
                    <a:pt x="225" y="437"/>
                  </a:lnTo>
                  <a:lnTo>
                    <a:pt x="203" y="381"/>
                  </a:lnTo>
                  <a:lnTo>
                    <a:pt x="167" y="429"/>
                  </a:lnTo>
                  <a:lnTo>
                    <a:pt x="160" y="370"/>
                  </a:lnTo>
                  <a:lnTo>
                    <a:pt x="112" y="407"/>
                  </a:lnTo>
                  <a:lnTo>
                    <a:pt x="122" y="348"/>
                  </a:lnTo>
                  <a:lnTo>
                    <a:pt x="66" y="373"/>
                  </a:lnTo>
                  <a:lnTo>
                    <a:pt x="91" y="318"/>
                  </a:lnTo>
                  <a:lnTo>
                    <a:pt x="30" y="327"/>
                  </a:lnTo>
                  <a:lnTo>
                    <a:pt x="69" y="281"/>
                  </a:lnTo>
                  <a:lnTo>
                    <a:pt x="8" y="275"/>
                  </a:lnTo>
                  <a:lnTo>
                    <a:pt x="58" y="240"/>
                  </a:ln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74" name="Freeform 57"/>
            <p:cNvSpPr>
              <a:spLocks/>
            </p:cNvSpPr>
            <p:nvPr/>
          </p:nvSpPr>
          <p:spPr bwMode="auto">
            <a:xfrm>
              <a:off x="467" y="3161"/>
              <a:ext cx="449" cy="437"/>
            </a:xfrm>
            <a:custGeom>
              <a:avLst/>
              <a:gdLst>
                <a:gd name="T0" fmla="*/ 0 w 449"/>
                <a:gd name="T1" fmla="*/ 218 h 437"/>
                <a:gd name="T2" fmla="*/ 58 w 449"/>
                <a:gd name="T3" fmla="*/ 197 h 437"/>
                <a:gd name="T4" fmla="*/ 8 w 449"/>
                <a:gd name="T5" fmla="*/ 162 h 437"/>
                <a:gd name="T6" fmla="*/ 69 w 449"/>
                <a:gd name="T7" fmla="*/ 156 h 437"/>
                <a:gd name="T8" fmla="*/ 30 w 449"/>
                <a:gd name="T9" fmla="*/ 109 h 437"/>
                <a:gd name="T10" fmla="*/ 91 w 449"/>
                <a:gd name="T11" fmla="*/ 119 h 437"/>
                <a:gd name="T12" fmla="*/ 66 w 449"/>
                <a:gd name="T13" fmla="*/ 64 h 437"/>
                <a:gd name="T14" fmla="*/ 122 w 449"/>
                <a:gd name="T15" fmla="*/ 89 h 437"/>
                <a:gd name="T16" fmla="*/ 112 w 449"/>
                <a:gd name="T17" fmla="*/ 29 h 437"/>
                <a:gd name="T18" fmla="*/ 160 w 449"/>
                <a:gd name="T19" fmla="*/ 67 h 437"/>
                <a:gd name="T20" fmla="*/ 167 w 449"/>
                <a:gd name="T21" fmla="*/ 8 h 437"/>
                <a:gd name="T22" fmla="*/ 203 w 449"/>
                <a:gd name="T23" fmla="*/ 56 h 437"/>
                <a:gd name="T24" fmla="*/ 225 w 449"/>
                <a:gd name="T25" fmla="*/ 0 h 437"/>
                <a:gd name="T26" fmla="*/ 247 w 449"/>
                <a:gd name="T27" fmla="*/ 56 h 437"/>
                <a:gd name="T28" fmla="*/ 283 w 449"/>
                <a:gd name="T29" fmla="*/ 8 h 437"/>
                <a:gd name="T30" fmla="*/ 289 w 449"/>
                <a:gd name="T31" fmla="*/ 67 h 437"/>
                <a:gd name="T32" fmla="*/ 337 w 449"/>
                <a:gd name="T33" fmla="*/ 29 h 437"/>
                <a:gd name="T34" fmla="*/ 327 w 449"/>
                <a:gd name="T35" fmla="*/ 89 h 437"/>
                <a:gd name="T36" fmla="*/ 384 w 449"/>
                <a:gd name="T37" fmla="*/ 64 h 437"/>
                <a:gd name="T38" fmla="*/ 358 w 449"/>
                <a:gd name="T39" fmla="*/ 119 h 437"/>
                <a:gd name="T40" fmla="*/ 419 w 449"/>
                <a:gd name="T41" fmla="*/ 109 h 437"/>
                <a:gd name="T42" fmla="*/ 380 w 449"/>
                <a:gd name="T43" fmla="*/ 156 h 437"/>
                <a:gd name="T44" fmla="*/ 442 w 449"/>
                <a:gd name="T45" fmla="*/ 162 h 437"/>
                <a:gd name="T46" fmla="*/ 392 w 449"/>
                <a:gd name="T47" fmla="*/ 197 h 437"/>
                <a:gd name="T48" fmla="*/ 449 w 449"/>
                <a:gd name="T49" fmla="*/ 218 h 437"/>
                <a:gd name="T50" fmla="*/ 392 w 449"/>
                <a:gd name="T51" fmla="*/ 240 h 437"/>
                <a:gd name="T52" fmla="*/ 442 w 449"/>
                <a:gd name="T53" fmla="*/ 275 h 437"/>
                <a:gd name="T54" fmla="*/ 380 w 449"/>
                <a:gd name="T55" fmla="*/ 281 h 437"/>
                <a:gd name="T56" fmla="*/ 419 w 449"/>
                <a:gd name="T57" fmla="*/ 327 h 437"/>
                <a:gd name="T58" fmla="*/ 358 w 449"/>
                <a:gd name="T59" fmla="*/ 318 h 437"/>
                <a:gd name="T60" fmla="*/ 384 w 449"/>
                <a:gd name="T61" fmla="*/ 373 h 437"/>
                <a:gd name="T62" fmla="*/ 327 w 449"/>
                <a:gd name="T63" fmla="*/ 348 h 437"/>
                <a:gd name="T64" fmla="*/ 337 w 449"/>
                <a:gd name="T65" fmla="*/ 407 h 437"/>
                <a:gd name="T66" fmla="*/ 289 w 449"/>
                <a:gd name="T67" fmla="*/ 370 h 437"/>
                <a:gd name="T68" fmla="*/ 283 w 449"/>
                <a:gd name="T69" fmla="*/ 429 h 437"/>
                <a:gd name="T70" fmla="*/ 247 w 449"/>
                <a:gd name="T71" fmla="*/ 381 h 437"/>
                <a:gd name="T72" fmla="*/ 225 w 449"/>
                <a:gd name="T73" fmla="*/ 437 h 437"/>
                <a:gd name="T74" fmla="*/ 203 w 449"/>
                <a:gd name="T75" fmla="*/ 381 h 437"/>
                <a:gd name="T76" fmla="*/ 167 w 449"/>
                <a:gd name="T77" fmla="*/ 429 h 437"/>
                <a:gd name="T78" fmla="*/ 160 w 449"/>
                <a:gd name="T79" fmla="*/ 370 h 437"/>
                <a:gd name="T80" fmla="*/ 112 w 449"/>
                <a:gd name="T81" fmla="*/ 407 h 437"/>
                <a:gd name="T82" fmla="*/ 122 w 449"/>
                <a:gd name="T83" fmla="*/ 348 h 437"/>
                <a:gd name="T84" fmla="*/ 66 w 449"/>
                <a:gd name="T85" fmla="*/ 373 h 437"/>
                <a:gd name="T86" fmla="*/ 91 w 449"/>
                <a:gd name="T87" fmla="*/ 318 h 437"/>
                <a:gd name="T88" fmla="*/ 30 w 449"/>
                <a:gd name="T89" fmla="*/ 327 h 437"/>
                <a:gd name="T90" fmla="*/ 69 w 449"/>
                <a:gd name="T91" fmla="*/ 281 h 437"/>
                <a:gd name="T92" fmla="*/ 8 w 449"/>
                <a:gd name="T93" fmla="*/ 275 h 437"/>
                <a:gd name="T94" fmla="*/ 58 w 449"/>
                <a:gd name="T95" fmla="*/ 240 h 437"/>
                <a:gd name="T96" fmla="*/ 0 w 449"/>
                <a:gd name="T97" fmla="*/ 218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49" h="437">
                  <a:moveTo>
                    <a:pt x="0" y="218"/>
                  </a:moveTo>
                  <a:lnTo>
                    <a:pt x="58" y="197"/>
                  </a:lnTo>
                  <a:lnTo>
                    <a:pt x="8" y="162"/>
                  </a:lnTo>
                  <a:lnTo>
                    <a:pt x="69" y="156"/>
                  </a:lnTo>
                  <a:lnTo>
                    <a:pt x="30" y="109"/>
                  </a:lnTo>
                  <a:lnTo>
                    <a:pt x="91" y="119"/>
                  </a:lnTo>
                  <a:lnTo>
                    <a:pt x="66" y="64"/>
                  </a:lnTo>
                  <a:lnTo>
                    <a:pt x="122" y="89"/>
                  </a:lnTo>
                  <a:lnTo>
                    <a:pt x="112" y="29"/>
                  </a:lnTo>
                  <a:lnTo>
                    <a:pt x="160" y="67"/>
                  </a:lnTo>
                  <a:lnTo>
                    <a:pt x="167" y="8"/>
                  </a:lnTo>
                  <a:lnTo>
                    <a:pt x="203" y="56"/>
                  </a:lnTo>
                  <a:lnTo>
                    <a:pt x="225" y="0"/>
                  </a:lnTo>
                  <a:lnTo>
                    <a:pt x="247" y="56"/>
                  </a:lnTo>
                  <a:lnTo>
                    <a:pt x="283" y="8"/>
                  </a:lnTo>
                  <a:lnTo>
                    <a:pt x="289" y="67"/>
                  </a:lnTo>
                  <a:lnTo>
                    <a:pt x="337" y="29"/>
                  </a:lnTo>
                  <a:lnTo>
                    <a:pt x="327" y="89"/>
                  </a:lnTo>
                  <a:lnTo>
                    <a:pt x="384" y="64"/>
                  </a:lnTo>
                  <a:lnTo>
                    <a:pt x="358" y="119"/>
                  </a:lnTo>
                  <a:lnTo>
                    <a:pt x="419" y="109"/>
                  </a:lnTo>
                  <a:lnTo>
                    <a:pt x="380" y="156"/>
                  </a:lnTo>
                  <a:lnTo>
                    <a:pt x="442" y="162"/>
                  </a:lnTo>
                  <a:lnTo>
                    <a:pt x="392" y="197"/>
                  </a:lnTo>
                  <a:lnTo>
                    <a:pt x="449" y="218"/>
                  </a:lnTo>
                  <a:lnTo>
                    <a:pt x="392" y="240"/>
                  </a:lnTo>
                  <a:lnTo>
                    <a:pt x="442" y="275"/>
                  </a:lnTo>
                  <a:lnTo>
                    <a:pt x="380" y="281"/>
                  </a:lnTo>
                  <a:lnTo>
                    <a:pt x="419" y="327"/>
                  </a:lnTo>
                  <a:lnTo>
                    <a:pt x="358" y="318"/>
                  </a:lnTo>
                  <a:lnTo>
                    <a:pt x="384" y="373"/>
                  </a:lnTo>
                  <a:lnTo>
                    <a:pt x="327" y="348"/>
                  </a:lnTo>
                  <a:lnTo>
                    <a:pt x="337" y="407"/>
                  </a:lnTo>
                  <a:lnTo>
                    <a:pt x="289" y="370"/>
                  </a:lnTo>
                  <a:lnTo>
                    <a:pt x="283" y="429"/>
                  </a:lnTo>
                  <a:lnTo>
                    <a:pt x="247" y="381"/>
                  </a:lnTo>
                  <a:lnTo>
                    <a:pt x="225" y="437"/>
                  </a:lnTo>
                  <a:lnTo>
                    <a:pt x="203" y="381"/>
                  </a:lnTo>
                  <a:lnTo>
                    <a:pt x="167" y="429"/>
                  </a:lnTo>
                  <a:lnTo>
                    <a:pt x="160" y="370"/>
                  </a:lnTo>
                  <a:lnTo>
                    <a:pt x="112" y="407"/>
                  </a:lnTo>
                  <a:lnTo>
                    <a:pt x="122" y="348"/>
                  </a:lnTo>
                  <a:lnTo>
                    <a:pt x="66" y="373"/>
                  </a:lnTo>
                  <a:lnTo>
                    <a:pt x="91" y="318"/>
                  </a:lnTo>
                  <a:lnTo>
                    <a:pt x="30" y="327"/>
                  </a:lnTo>
                  <a:lnTo>
                    <a:pt x="69" y="281"/>
                  </a:lnTo>
                  <a:lnTo>
                    <a:pt x="8" y="275"/>
                  </a:lnTo>
                  <a:lnTo>
                    <a:pt x="58" y="240"/>
                  </a:lnTo>
                  <a:lnTo>
                    <a:pt x="0" y="218"/>
                  </a:lnTo>
                  <a:close/>
                </a:path>
              </a:pathLst>
            </a:custGeom>
            <a:grpFill/>
            <a:ln w="39688"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s-EC"/>
            </a:p>
          </p:txBody>
        </p:sp>
        <p:sp>
          <p:nvSpPr>
            <p:cNvPr id="75" name="Freeform 58"/>
            <p:cNvSpPr>
              <a:spLocks/>
            </p:cNvSpPr>
            <p:nvPr/>
          </p:nvSpPr>
          <p:spPr bwMode="auto">
            <a:xfrm>
              <a:off x="453" y="3679"/>
              <a:ext cx="417" cy="401"/>
            </a:xfrm>
            <a:custGeom>
              <a:avLst/>
              <a:gdLst>
                <a:gd name="T0" fmla="*/ 0 w 417"/>
                <a:gd name="T1" fmla="*/ 153 h 401"/>
                <a:gd name="T2" fmla="*/ 159 w 417"/>
                <a:gd name="T3" fmla="*/ 153 h 401"/>
                <a:gd name="T4" fmla="*/ 209 w 417"/>
                <a:gd name="T5" fmla="*/ 0 h 401"/>
                <a:gd name="T6" fmla="*/ 258 w 417"/>
                <a:gd name="T7" fmla="*/ 153 h 401"/>
                <a:gd name="T8" fmla="*/ 417 w 417"/>
                <a:gd name="T9" fmla="*/ 153 h 401"/>
                <a:gd name="T10" fmla="*/ 288 w 417"/>
                <a:gd name="T11" fmla="*/ 248 h 401"/>
                <a:gd name="T12" fmla="*/ 338 w 417"/>
                <a:gd name="T13" fmla="*/ 401 h 401"/>
                <a:gd name="T14" fmla="*/ 209 w 417"/>
                <a:gd name="T15" fmla="*/ 307 h 401"/>
                <a:gd name="T16" fmla="*/ 80 w 417"/>
                <a:gd name="T17" fmla="*/ 401 h 401"/>
                <a:gd name="T18" fmla="*/ 129 w 417"/>
                <a:gd name="T19" fmla="*/ 248 h 401"/>
                <a:gd name="T20" fmla="*/ 0 w 417"/>
                <a:gd name="T21" fmla="*/ 153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7" h="401">
                  <a:moveTo>
                    <a:pt x="0" y="153"/>
                  </a:moveTo>
                  <a:lnTo>
                    <a:pt x="159" y="153"/>
                  </a:lnTo>
                  <a:lnTo>
                    <a:pt x="209" y="0"/>
                  </a:lnTo>
                  <a:lnTo>
                    <a:pt x="258" y="153"/>
                  </a:lnTo>
                  <a:lnTo>
                    <a:pt x="417" y="153"/>
                  </a:lnTo>
                  <a:lnTo>
                    <a:pt x="288" y="248"/>
                  </a:lnTo>
                  <a:lnTo>
                    <a:pt x="338" y="401"/>
                  </a:lnTo>
                  <a:lnTo>
                    <a:pt x="209" y="307"/>
                  </a:lnTo>
                  <a:lnTo>
                    <a:pt x="80" y="401"/>
                  </a:lnTo>
                  <a:lnTo>
                    <a:pt x="129" y="248"/>
                  </a:lnTo>
                  <a:lnTo>
                    <a:pt x="0" y="15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76" name="Freeform 59"/>
            <p:cNvSpPr>
              <a:spLocks/>
            </p:cNvSpPr>
            <p:nvPr/>
          </p:nvSpPr>
          <p:spPr bwMode="auto">
            <a:xfrm>
              <a:off x="552" y="3749"/>
              <a:ext cx="294" cy="278"/>
            </a:xfrm>
            <a:custGeom>
              <a:avLst/>
              <a:gdLst>
                <a:gd name="T0" fmla="*/ 0 w 417"/>
                <a:gd name="T1" fmla="*/ 153 h 401"/>
                <a:gd name="T2" fmla="*/ 159 w 417"/>
                <a:gd name="T3" fmla="*/ 153 h 401"/>
                <a:gd name="T4" fmla="*/ 209 w 417"/>
                <a:gd name="T5" fmla="*/ 0 h 401"/>
                <a:gd name="T6" fmla="*/ 258 w 417"/>
                <a:gd name="T7" fmla="*/ 153 h 401"/>
                <a:gd name="T8" fmla="*/ 417 w 417"/>
                <a:gd name="T9" fmla="*/ 153 h 401"/>
                <a:gd name="T10" fmla="*/ 288 w 417"/>
                <a:gd name="T11" fmla="*/ 248 h 401"/>
                <a:gd name="T12" fmla="*/ 338 w 417"/>
                <a:gd name="T13" fmla="*/ 401 h 401"/>
                <a:gd name="T14" fmla="*/ 209 w 417"/>
                <a:gd name="T15" fmla="*/ 307 h 401"/>
                <a:gd name="T16" fmla="*/ 80 w 417"/>
                <a:gd name="T17" fmla="*/ 401 h 401"/>
                <a:gd name="T18" fmla="*/ 129 w 417"/>
                <a:gd name="T19" fmla="*/ 248 h 401"/>
                <a:gd name="T20" fmla="*/ 0 w 417"/>
                <a:gd name="T21" fmla="*/ 153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7" h="401">
                  <a:moveTo>
                    <a:pt x="0" y="153"/>
                  </a:moveTo>
                  <a:lnTo>
                    <a:pt x="159" y="153"/>
                  </a:lnTo>
                  <a:lnTo>
                    <a:pt x="209" y="0"/>
                  </a:lnTo>
                  <a:lnTo>
                    <a:pt x="258" y="153"/>
                  </a:lnTo>
                  <a:lnTo>
                    <a:pt x="417" y="153"/>
                  </a:lnTo>
                  <a:lnTo>
                    <a:pt x="288" y="248"/>
                  </a:lnTo>
                  <a:lnTo>
                    <a:pt x="338" y="401"/>
                  </a:lnTo>
                  <a:lnTo>
                    <a:pt x="209" y="307"/>
                  </a:lnTo>
                  <a:lnTo>
                    <a:pt x="80" y="401"/>
                  </a:lnTo>
                  <a:lnTo>
                    <a:pt x="129" y="248"/>
                  </a:lnTo>
                  <a:lnTo>
                    <a:pt x="0" y="153"/>
                  </a:lnTo>
                  <a:close/>
                </a:path>
              </a:pathLst>
            </a:custGeom>
            <a:grpFill/>
            <a:ln w="39688"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s-EC"/>
            </a:p>
          </p:txBody>
        </p:sp>
        <p:sp>
          <p:nvSpPr>
            <p:cNvPr id="77" name="Line 60"/>
            <p:cNvSpPr>
              <a:spLocks noChangeShapeType="1"/>
            </p:cNvSpPr>
            <p:nvPr/>
          </p:nvSpPr>
          <p:spPr bwMode="auto">
            <a:xfrm flipH="1">
              <a:off x="542" y="2200"/>
              <a:ext cx="6" cy="430"/>
            </a:xfrm>
            <a:prstGeom prst="line">
              <a:avLst/>
            </a:prstGeom>
            <a:grpFill/>
            <a:ln w="58738" cap="flat">
              <a:solidFill>
                <a:srgbClr val="953735"/>
              </a:solidFill>
              <a:prstDash val="solid"/>
              <a:round/>
              <a:headEnd/>
              <a:tailEnd/>
            </a:ln>
            <a:extLst/>
          </p:spPr>
          <p:txBody>
            <a:bodyPr vert="horz" wrap="square" lIns="91440" tIns="45720" rIns="91440" bIns="45720" numCol="1" anchor="t" anchorCtr="0" compatLnSpc="1">
              <a:prstTxWarp prst="textNoShape">
                <a:avLst/>
              </a:prstTxWarp>
            </a:bodyPr>
            <a:lstStyle/>
            <a:p>
              <a:endParaRPr lang="es-EC"/>
            </a:p>
          </p:txBody>
        </p:sp>
        <p:sp>
          <p:nvSpPr>
            <p:cNvPr id="78" name="Line 61"/>
            <p:cNvSpPr>
              <a:spLocks noChangeShapeType="1"/>
            </p:cNvSpPr>
            <p:nvPr/>
          </p:nvSpPr>
          <p:spPr bwMode="auto">
            <a:xfrm flipH="1">
              <a:off x="1434" y="2200"/>
              <a:ext cx="7" cy="430"/>
            </a:xfrm>
            <a:prstGeom prst="line">
              <a:avLst/>
            </a:prstGeom>
            <a:grpFill/>
            <a:ln w="58738" cap="flat">
              <a:solidFill>
                <a:srgbClr val="953735"/>
              </a:solidFill>
              <a:prstDash val="solid"/>
              <a:round/>
              <a:headEnd/>
              <a:tailEnd/>
            </a:ln>
            <a:extLst/>
          </p:spPr>
          <p:txBody>
            <a:bodyPr vert="horz" wrap="square" lIns="91440" tIns="45720" rIns="91440" bIns="45720" numCol="1" anchor="t" anchorCtr="0" compatLnSpc="1">
              <a:prstTxWarp prst="textNoShape">
                <a:avLst/>
              </a:prstTxWarp>
            </a:bodyPr>
            <a:lstStyle/>
            <a:p>
              <a:endParaRPr lang="es-EC"/>
            </a:p>
          </p:txBody>
        </p:sp>
        <p:sp>
          <p:nvSpPr>
            <p:cNvPr id="79" name="Line 62"/>
            <p:cNvSpPr>
              <a:spLocks noChangeShapeType="1"/>
            </p:cNvSpPr>
            <p:nvPr/>
          </p:nvSpPr>
          <p:spPr bwMode="auto">
            <a:xfrm flipH="1">
              <a:off x="2510" y="2207"/>
              <a:ext cx="6" cy="430"/>
            </a:xfrm>
            <a:prstGeom prst="line">
              <a:avLst/>
            </a:prstGeom>
            <a:grpFill/>
            <a:ln w="58738" cap="flat">
              <a:solidFill>
                <a:srgbClr val="953735"/>
              </a:solidFill>
              <a:prstDash val="solid"/>
              <a:round/>
              <a:headEnd/>
              <a:tailEnd/>
            </a:ln>
            <a:extLst/>
          </p:spPr>
          <p:txBody>
            <a:bodyPr vert="horz" wrap="square" lIns="91440" tIns="45720" rIns="91440" bIns="45720" numCol="1" anchor="t" anchorCtr="0" compatLnSpc="1">
              <a:prstTxWarp prst="textNoShape">
                <a:avLst/>
              </a:prstTxWarp>
            </a:bodyPr>
            <a:lstStyle/>
            <a:p>
              <a:endParaRPr lang="es-EC"/>
            </a:p>
          </p:txBody>
        </p:sp>
        <p:sp>
          <p:nvSpPr>
            <p:cNvPr id="80" name="Line 63"/>
            <p:cNvSpPr>
              <a:spLocks noChangeShapeType="1"/>
            </p:cNvSpPr>
            <p:nvPr/>
          </p:nvSpPr>
          <p:spPr bwMode="auto">
            <a:xfrm flipH="1">
              <a:off x="3484" y="2187"/>
              <a:ext cx="7" cy="429"/>
            </a:xfrm>
            <a:prstGeom prst="line">
              <a:avLst/>
            </a:prstGeom>
            <a:grpFill/>
            <a:ln w="58738" cap="flat">
              <a:solidFill>
                <a:srgbClr val="953735"/>
              </a:solidFill>
              <a:prstDash val="solid"/>
              <a:round/>
              <a:headEnd/>
              <a:tailEnd/>
            </a:ln>
            <a:extLst/>
          </p:spPr>
          <p:txBody>
            <a:bodyPr vert="horz" wrap="square" lIns="91440" tIns="45720" rIns="91440" bIns="45720" numCol="1" anchor="t" anchorCtr="0" compatLnSpc="1">
              <a:prstTxWarp prst="textNoShape">
                <a:avLst/>
              </a:prstTxWarp>
            </a:bodyPr>
            <a:lstStyle/>
            <a:p>
              <a:endParaRPr lang="es-EC"/>
            </a:p>
          </p:txBody>
        </p:sp>
        <p:sp>
          <p:nvSpPr>
            <p:cNvPr id="81" name="Line 64"/>
            <p:cNvSpPr>
              <a:spLocks noChangeShapeType="1"/>
            </p:cNvSpPr>
            <p:nvPr/>
          </p:nvSpPr>
          <p:spPr bwMode="auto">
            <a:xfrm flipH="1">
              <a:off x="4275" y="2173"/>
              <a:ext cx="7" cy="430"/>
            </a:xfrm>
            <a:prstGeom prst="line">
              <a:avLst/>
            </a:prstGeom>
            <a:grpFill/>
            <a:ln w="58738" cap="flat">
              <a:solidFill>
                <a:srgbClr val="953735"/>
              </a:solidFill>
              <a:prstDash val="solid"/>
              <a:round/>
              <a:headEnd/>
              <a:tailEnd/>
            </a:ln>
            <a:extLst/>
          </p:spPr>
          <p:txBody>
            <a:bodyPr vert="horz" wrap="square" lIns="91440" tIns="45720" rIns="91440" bIns="45720" numCol="1" anchor="t" anchorCtr="0" compatLnSpc="1">
              <a:prstTxWarp prst="textNoShape">
                <a:avLst/>
              </a:prstTxWarp>
            </a:bodyPr>
            <a:lstStyle/>
            <a:p>
              <a:endParaRPr lang="es-EC"/>
            </a:p>
          </p:txBody>
        </p:sp>
        <p:sp>
          <p:nvSpPr>
            <p:cNvPr id="82" name="Line 65"/>
            <p:cNvSpPr>
              <a:spLocks noChangeShapeType="1"/>
            </p:cNvSpPr>
            <p:nvPr/>
          </p:nvSpPr>
          <p:spPr bwMode="auto">
            <a:xfrm flipH="1">
              <a:off x="5180" y="2187"/>
              <a:ext cx="6" cy="429"/>
            </a:xfrm>
            <a:prstGeom prst="line">
              <a:avLst/>
            </a:prstGeom>
            <a:grpFill/>
            <a:ln w="58738" cap="flat">
              <a:solidFill>
                <a:srgbClr val="953735"/>
              </a:solidFill>
              <a:prstDash val="solid"/>
              <a:round/>
              <a:headEnd/>
              <a:tailEnd/>
            </a:ln>
            <a:extLst/>
          </p:spPr>
          <p:txBody>
            <a:bodyPr vert="horz" wrap="square" lIns="91440" tIns="45720" rIns="91440" bIns="45720" numCol="1" anchor="t" anchorCtr="0" compatLnSpc="1">
              <a:prstTxWarp prst="textNoShape">
                <a:avLst/>
              </a:prstTxWarp>
            </a:bodyPr>
            <a:lstStyle/>
            <a:p>
              <a:endParaRPr lang="es-EC"/>
            </a:p>
          </p:txBody>
        </p:sp>
        <p:sp>
          <p:nvSpPr>
            <p:cNvPr id="83" name="Line 66"/>
            <p:cNvSpPr>
              <a:spLocks noChangeShapeType="1"/>
            </p:cNvSpPr>
            <p:nvPr/>
          </p:nvSpPr>
          <p:spPr bwMode="auto">
            <a:xfrm flipV="1">
              <a:off x="542" y="2834"/>
              <a:ext cx="4682" cy="14"/>
            </a:xfrm>
            <a:prstGeom prst="line">
              <a:avLst/>
            </a:prstGeom>
            <a:grpFill/>
            <a:ln w="88900" cap="flat">
              <a:solidFill>
                <a:srgbClr val="953735"/>
              </a:solidFill>
              <a:prstDash val="solid"/>
              <a:round/>
              <a:headEnd/>
              <a:tailEnd/>
            </a:ln>
            <a:extLst/>
          </p:spPr>
          <p:txBody>
            <a:bodyPr vert="horz" wrap="square" lIns="91440" tIns="45720" rIns="91440" bIns="45720" numCol="1" anchor="t" anchorCtr="0" compatLnSpc="1">
              <a:prstTxWarp prst="textNoShape">
                <a:avLst/>
              </a:prstTxWarp>
            </a:bodyPr>
            <a:lstStyle/>
            <a:p>
              <a:endParaRPr lang="es-EC"/>
            </a:p>
          </p:txBody>
        </p:sp>
        <p:sp>
          <p:nvSpPr>
            <p:cNvPr id="84" name="Freeform 67"/>
            <p:cNvSpPr>
              <a:spLocks/>
            </p:cNvSpPr>
            <p:nvPr/>
          </p:nvSpPr>
          <p:spPr bwMode="auto">
            <a:xfrm>
              <a:off x="4060" y="2630"/>
              <a:ext cx="418" cy="402"/>
            </a:xfrm>
            <a:custGeom>
              <a:avLst/>
              <a:gdLst>
                <a:gd name="T0" fmla="*/ 0 w 418"/>
                <a:gd name="T1" fmla="*/ 153 h 402"/>
                <a:gd name="T2" fmla="*/ 160 w 418"/>
                <a:gd name="T3" fmla="*/ 153 h 402"/>
                <a:gd name="T4" fmla="*/ 209 w 418"/>
                <a:gd name="T5" fmla="*/ 0 h 402"/>
                <a:gd name="T6" fmla="*/ 258 w 418"/>
                <a:gd name="T7" fmla="*/ 153 h 402"/>
                <a:gd name="T8" fmla="*/ 418 w 418"/>
                <a:gd name="T9" fmla="*/ 153 h 402"/>
                <a:gd name="T10" fmla="*/ 289 w 418"/>
                <a:gd name="T11" fmla="*/ 248 h 402"/>
                <a:gd name="T12" fmla="*/ 338 w 418"/>
                <a:gd name="T13" fmla="*/ 402 h 402"/>
                <a:gd name="T14" fmla="*/ 209 w 418"/>
                <a:gd name="T15" fmla="*/ 307 h 402"/>
                <a:gd name="T16" fmla="*/ 80 w 418"/>
                <a:gd name="T17" fmla="*/ 402 h 402"/>
                <a:gd name="T18" fmla="*/ 129 w 418"/>
                <a:gd name="T19" fmla="*/ 248 h 402"/>
                <a:gd name="T20" fmla="*/ 0 w 418"/>
                <a:gd name="T21" fmla="*/ 153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8" h="402">
                  <a:moveTo>
                    <a:pt x="0" y="153"/>
                  </a:moveTo>
                  <a:lnTo>
                    <a:pt x="160" y="153"/>
                  </a:lnTo>
                  <a:lnTo>
                    <a:pt x="209" y="0"/>
                  </a:lnTo>
                  <a:lnTo>
                    <a:pt x="258" y="153"/>
                  </a:lnTo>
                  <a:lnTo>
                    <a:pt x="418" y="153"/>
                  </a:lnTo>
                  <a:lnTo>
                    <a:pt x="289" y="248"/>
                  </a:lnTo>
                  <a:lnTo>
                    <a:pt x="338" y="402"/>
                  </a:lnTo>
                  <a:lnTo>
                    <a:pt x="209" y="307"/>
                  </a:lnTo>
                  <a:lnTo>
                    <a:pt x="80" y="402"/>
                  </a:lnTo>
                  <a:lnTo>
                    <a:pt x="129" y="248"/>
                  </a:lnTo>
                  <a:lnTo>
                    <a:pt x="0" y="15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85" name="Freeform 68"/>
            <p:cNvSpPr>
              <a:spLocks/>
            </p:cNvSpPr>
            <p:nvPr/>
          </p:nvSpPr>
          <p:spPr bwMode="auto">
            <a:xfrm>
              <a:off x="4069" y="2630"/>
              <a:ext cx="418" cy="402"/>
            </a:xfrm>
            <a:custGeom>
              <a:avLst/>
              <a:gdLst>
                <a:gd name="T0" fmla="*/ 0 w 418"/>
                <a:gd name="T1" fmla="*/ 153 h 402"/>
                <a:gd name="T2" fmla="*/ 160 w 418"/>
                <a:gd name="T3" fmla="*/ 153 h 402"/>
                <a:gd name="T4" fmla="*/ 209 w 418"/>
                <a:gd name="T5" fmla="*/ 0 h 402"/>
                <a:gd name="T6" fmla="*/ 258 w 418"/>
                <a:gd name="T7" fmla="*/ 153 h 402"/>
                <a:gd name="T8" fmla="*/ 418 w 418"/>
                <a:gd name="T9" fmla="*/ 153 h 402"/>
                <a:gd name="T10" fmla="*/ 289 w 418"/>
                <a:gd name="T11" fmla="*/ 248 h 402"/>
                <a:gd name="T12" fmla="*/ 338 w 418"/>
                <a:gd name="T13" fmla="*/ 402 h 402"/>
                <a:gd name="T14" fmla="*/ 209 w 418"/>
                <a:gd name="T15" fmla="*/ 307 h 402"/>
                <a:gd name="T16" fmla="*/ 80 w 418"/>
                <a:gd name="T17" fmla="*/ 402 h 402"/>
                <a:gd name="T18" fmla="*/ 129 w 418"/>
                <a:gd name="T19" fmla="*/ 248 h 402"/>
                <a:gd name="T20" fmla="*/ 0 w 418"/>
                <a:gd name="T21" fmla="*/ 153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8" h="402">
                  <a:moveTo>
                    <a:pt x="0" y="153"/>
                  </a:moveTo>
                  <a:lnTo>
                    <a:pt x="160" y="153"/>
                  </a:lnTo>
                  <a:lnTo>
                    <a:pt x="209" y="0"/>
                  </a:lnTo>
                  <a:lnTo>
                    <a:pt x="258" y="153"/>
                  </a:lnTo>
                  <a:lnTo>
                    <a:pt x="418" y="153"/>
                  </a:lnTo>
                  <a:lnTo>
                    <a:pt x="289" y="248"/>
                  </a:lnTo>
                  <a:lnTo>
                    <a:pt x="338" y="402"/>
                  </a:lnTo>
                  <a:lnTo>
                    <a:pt x="209" y="307"/>
                  </a:lnTo>
                  <a:lnTo>
                    <a:pt x="80" y="402"/>
                  </a:lnTo>
                  <a:lnTo>
                    <a:pt x="129" y="248"/>
                  </a:lnTo>
                  <a:lnTo>
                    <a:pt x="0" y="153"/>
                  </a:lnTo>
                  <a:close/>
                </a:path>
              </a:pathLst>
            </a:custGeom>
            <a:grpFill/>
            <a:ln w="39688"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s-EC"/>
            </a:p>
          </p:txBody>
        </p:sp>
        <p:sp>
          <p:nvSpPr>
            <p:cNvPr id="86" name="Freeform 69"/>
            <p:cNvSpPr>
              <a:spLocks/>
            </p:cNvSpPr>
            <p:nvPr/>
          </p:nvSpPr>
          <p:spPr bwMode="auto">
            <a:xfrm>
              <a:off x="2293" y="2637"/>
              <a:ext cx="450" cy="436"/>
            </a:xfrm>
            <a:custGeom>
              <a:avLst/>
              <a:gdLst>
                <a:gd name="T0" fmla="*/ 0 w 450"/>
                <a:gd name="T1" fmla="*/ 218 h 436"/>
                <a:gd name="T2" fmla="*/ 58 w 450"/>
                <a:gd name="T3" fmla="*/ 196 h 436"/>
                <a:gd name="T4" fmla="*/ 8 w 450"/>
                <a:gd name="T5" fmla="*/ 161 h 436"/>
                <a:gd name="T6" fmla="*/ 69 w 450"/>
                <a:gd name="T7" fmla="*/ 155 h 436"/>
                <a:gd name="T8" fmla="*/ 31 w 450"/>
                <a:gd name="T9" fmla="*/ 109 h 436"/>
                <a:gd name="T10" fmla="*/ 91 w 450"/>
                <a:gd name="T11" fmla="*/ 118 h 436"/>
                <a:gd name="T12" fmla="*/ 66 w 450"/>
                <a:gd name="T13" fmla="*/ 64 h 436"/>
                <a:gd name="T14" fmla="*/ 123 w 450"/>
                <a:gd name="T15" fmla="*/ 88 h 436"/>
                <a:gd name="T16" fmla="*/ 113 w 450"/>
                <a:gd name="T17" fmla="*/ 29 h 436"/>
                <a:gd name="T18" fmla="*/ 161 w 450"/>
                <a:gd name="T19" fmla="*/ 67 h 436"/>
                <a:gd name="T20" fmla="*/ 167 w 450"/>
                <a:gd name="T21" fmla="*/ 7 h 436"/>
                <a:gd name="T22" fmla="*/ 203 w 450"/>
                <a:gd name="T23" fmla="*/ 56 h 436"/>
                <a:gd name="T24" fmla="*/ 225 w 450"/>
                <a:gd name="T25" fmla="*/ 0 h 436"/>
                <a:gd name="T26" fmla="*/ 247 w 450"/>
                <a:gd name="T27" fmla="*/ 56 h 436"/>
                <a:gd name="T28" fmla="*/ 283 w 450"/>
                <a:gd name="T29" fmla="*/ 7 h 436"/>
                <a:gd name="T30" fmla="*/ 289 w 450"/>
                <a:gd name="T31" fmla="*/ 67 h 436"/>
                <a:gd name="T32" fmla="*/ 337 w 450"/>
                <a:gd name="T33" fmla="*/ 29 h 436"/>
                <a:gd name="T34" fmla="*/ 328 w 450"/>
                <a:gd name="T35" fmla="*/ 88 h 436"/>
                <a:gd name="T36" fmla="*/ 384 w 450"/>
                <a:gd name="T37" fmla="*/ 64 h 436"/>
                <a:gd name="T38" fmla="*/ 359 w 450"/>
                <a:gd name="T39" fmla="*/ 118 h 436"/>
                <a:gd name="T40" fmla="*/ 420 w 450"/>
                <a:gd name="T41" fmla="*/ 109 h 436"/>
                <a:gd name="T42" fmla="*/ 381 w 450"/>
                <a:gd name="T43" fmla="*/ 155 h 436"/>
                <a:gd name="T44" fmla="*/ 442 w 450"/>
                <a:gd name="T45" fmla="*/ 161 h 436"/>
                <a:gd name="T46" fmla="*/ 392 w 450"/>
                <a:gd name="T47" fmla="*/ 196 h 436"/>
                <a:gd name="T48" fmla="*/ 450 w 450"/>
                <a:gd name="T49" fmla="*/ 218 h 436"/>
                <a:gd name="T50" fmla="*/ 392 w 450"/>
                <a:gd name="T51" fmla="*/ 239 h 436"/>
                <a:gd name="T52" fmla="*/ 442 w 450"/>
                <a:gd name="T53" fmla="*/ 274 h 436"/>
                <a:gd name="T54" fmla="*/ 381 w 450"/>
                <a:gd name="T55" fmla="*/ 280 h 436"/>
                <a:gd name="T56" fmla="*/ 420 w 450"/>
                <a:gd name="T57" fmla="*/ 327 h 436"/>
                <a:gd name="T58" fmla="*/ 359 w 450"/>
                <a:gd name="T59" fmla="*/ 317 h 436"/>
                <a:gd name="T60" fmla="*/ 384 w 450"/>
                <a:gd name="T61" fmla="*/ 372 h 436"/>
                <a:gd name="T62" fmla="*/ 328 w 450"/>
                <a:gd name="T63" fmla="*/ 348 h 436"/>
                <a:gd name="T64" fmla="*/ 337 w 450"/>
                <a:gd name="T65" fmla="*/ 407 h 436"/>
                <a:gd name="T66" fmla="*/ 289 w 450"/>
                <a:gd name="T67" fmla="*/ 369 h 436"/>
                <a:gd name="T68" fmla="*/ 283 w 450"/>
                <a:gd name="T69" fmla="*/ 429 h 436"/>
                <a:gd name="T70" fmla="*/ 247 w 450"/>
                <a:gd name="T71" fmla="*/ 380 h 436"/>
                <a:gd name="T72" fmla="*/ 225 w 450"/>
                <a:gd name="T73" fmla="*/ 436 h 436"/>
                <a:gd name="T74" fmla="*/ 203 w 450"/>
                <a:gd name="T75" fmla="*/ 380 h 436"/>
                <a:gd name="T76" fmla="*/ 167 w 450"/>
                <a:gd name="T77" fmla="*/ 429 h 436"/>
                <a:gd name="T78" fmla="*/ 161 w 450"/>
                <a:gd name="T79" fmla="*/ 369 h 436"/>
                <a:gd name="T80" fmla="*/ 113 w 450"/>
                <a:gd name="T81" fmla="*/ 407 h 436"/>
                <a:gd name="T82" fmla="*/ 123 w 450"/>
                <a:gd name="T83" fmla="*/ 348 h 436"/>
                <a:gd name="T84" fmla="*/ 66 w 450"/>
                <a:gd name="T85" fmla="*/ 372 h 436"/>
                <a:gd name="T86" fmla="*/ 91 w 450"/>
                <a:gd name="T87" fmla="*/ 317 h 436"/>
                <a:gd name="T88" fmla="*/ 31 w 450"/>
                <a:gd name="T89" fmla="*/ 327 h 436"/>
                <a:gd name="T90" fmla="*/ 69 w 450"/>
                <a:gd name="T91" fmla="*/ 280 h 436"/>
                <a:gd name="T92" fmla="*/ 8 w 450"/>
                <a:gd name="T93" fmla="*/ 274 h 436"/>
                <a:gd name="T94" fmla="*/ 58 w 450"/>
                <a:gd name="T95" fmla="*/ 239 h 436"/>
                <a:gd name="T96" fmla="*/ 0 w 450"/>
                <a:gd name="T9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0" h="436">
                  <a:moveTo>
                    <a:pt x="0" y="218"/>
                  </a:moveTo>
                  <a:lnTo>
                    <a:pt x="58" y="196"/>
                  </a:lnTo>
                  <a:lnTo>
                    <a:pt x="8" y="161"/>
                  </a:lnTo>
                  <a:lnTo>
                    <a:pt x="69" y="155"/>
                  </a:lnTo>
                  <a:lnTo>
                    <a:pt x="31" y="109"/>
                  </a:lnTo>
                  <a:lnTo>
                    <a:pt x="91" y="118"/>
                  </a:lnTo>
                  <a:lnTo>
                    <a:pt x="66" y="64"/>
                  </a:lnTo>
                  <a:lnTo>
                    <a:pt x="123" y="88"/>
                  </a:lnTo>
                  <a:lnTo>
                    <a:pt x="113" y="29"/>
                  </a:lnTo>
                  <a:lnTo>
                    <a:pt x="161" y="67"/>
                  </a:lnTo>
                  <a:lnTo>
                    <a:pt x="167" y="7"/>
                  </a:lnTo>
                  <a:lnTo>
                    <a:pt x="203" y="56"/>
                  </a:lnTo>
                  <a:lnTo>
                    <a:pt x="225" y="0"/>
                  </a:lnTo>
                  <a:lnTo>
                    <a:pt x="247" y="56"/>
                  </a:lnTo>
                  <a:lnTo>
                    <a:pt x="283" y="7"/>
                  </a:lnTo>
                  <a:lnTo>
                    <a:pt x="289" y="67"/>
                  </a:lnTo>
                  <a:lnTo>
                    <a:pt x="337" y="29"/>
                  </a:lnTo>
                  <a:lnTo>
                    <a:pt x="328" y="88"/>
                  </a:lnTo>
                  <a:lnTo>
                    <a:pt x="384" y="64"/>
                  </a:lnTo>
                  <a:lnTo>
                    <a:pt x="359" y="118"/>
                  </a:lnTo>
                  <a:lnTo>
                    <a:pt x="420" y="109"/>
                  </a:lnTo>
                  <a:lnTo>
                    <a:pt x="381" y="155"/>
                  </a:lnTo>
                  <a:lnTo>
                    <a:pt x="442" y="161"/>
                  </a:lnTo>
                  <a:lnTo>
                    <a:pt x="392" y="196"/>
                  </a:lnTo>
                  <a:lnTo>
                    <a:pt x="450" y="218"/>
                  </a:lnTo>
                  <a:lnTo>
                    <a:pt x="392" y="239"/>
                  </a:lnTo>
                  <a:lnTo>
                    <a:pt x="442" y="274"/>
                  </a:lnTo>
                  <a:lnTo>
                    <a:pt x="381" y="280"/>
                  </a:lnTo>
                  <a:lnTo>
                    <a:pt x="420" y="327"/>
                  </a:lnTo>
                  <a:lnTo>
                    <a:pt x="359" y="317"/>
                  </a:lnTo>
                  <a:lnTo>
                    <a:pt x="384" y="372"/>
                  </a:lnTo>
                  <a:lnTo>
                    <a:pt x="328" y="348"/>
                  </a:lnTo>
                  <a:lnTo>
                    <a:pt x="337" y="407"/>
                  </a:lnTo>
                  <a:lnTo>
                    <a:pt x="289" y="369"/>
                  </a:lnTo>
                  <a:lnTo>
                    <a:pt x="283" y="429"/>
                  </a:lnTo>
                  <a:lnTo>
                    <a:pt x="247" y="380"/>
                  </a:lnTo>
                  <a:lnTo>
                    <a:pt x="225" y="436"/>
                  </a:lnTo>
                  <a:lnTo>
                    <a:pt x="203" y="380"/>
                  </a:lnTo>
                  <a:lnTo>
                    <a:pt x="167" y="429"/>
                  </a:lnTo>
                  <a:lnTo>
                    <a:pt x="161" y="369"/>
                  </a:lnTo>
                  <a:lnTo>
                    <a:pt x="113" y="407"/>
                  </a:lnTo>
                  <a:lnTo>
                    <a:pt x="123" y="348"/>
                  </a:lnTo>
                  <a:lnTo>
                    <a:pt x="66" y="372"/>
                  </a:lnTo>
                  <a:lnTo>
                    <a:pt x="91" y="317"/>
                  </a:lnTo>
                  <a:lnTo>
                    <a:pt x="31" y="327"/>
                  </a:lnTo>
                  <a:lnTo>
                    <a:pt x="69" y="280"/>
                  </a:lnTo>
                  <a:lnTo>
                    <a:pt x="8" y="274"/>
                  </a:lnTo>
                  <a:lnTo>
                    <a:pt x="58" y="239"/>
                  </a:ln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C"/>
            </a:p>
          </p:txBody>
        </p:sp>
        <p:sp>
          <p:nvSpPr>
            <p:cNvPr id="87" name="Freeform 70"/>
            <p:cNvSpPr>
              <a:spLocks/>
            </p:cNvSpPr>
            <p:nvPr/>
          </p:nvSpPr>
          <p:spPr bwMode="auto">
            <a:xfrm>
              <a:off x="2278" y="2637"/>
              <a:ext cx="450" cy="436"/>
            </a:xfrm>
            <a:custGeom>
              <a:avLst/>
              <a:gdLst>
                <a:gd name="T0" fmla="*/ 0 w 450"/>
                <a:gd name="T1" fmla="*/ 218 h 436"/>
                <a:gd name="T2" fmla="*/ 58 w 450"/>
                <a:gd name="T3" fmla="*/ 196 h 436"/>
                <a:gd name="T4" fmla="*/ 8 w 450"/>
                <a:gd name="T5" fmla="*/ 161 h 436"/>
                <a:gd name="T6" fmla="*/ 69 w 450"/>
                <a:gd name="T7" fmla="*/ 155 h 436"/>
                <a:gd name="T8" fmla="*/ 31 w 450"/>
                <a:gd name="T9" fmla="*/ 109 h 436"/>
                <a:gd name="T10" fmla="*/ 91 w 450"/>
                <a:gd name="T11" fmla="*/ 118 h 436"/>
                <a:gd name="T12" fmla="*/ 66 w 450"/>
                <a:gd name="T13" fmla="*/ 64 h 436"/>
                <a:gd name="T14" fmla="*/ 123 w 450"/>
                <a:gd name="T15" fmla="*/ 88 h 436"/>
                <a:gd name="T16" fmla="*/ 113 w 450"/>
                <a:gd name="T17" fmla="*/ 29 h 436"/>
                <a:gd name="T18" fmla="*/ 161 w 450"/>
                <a:gd name="T19" fmla="*/ 67 h 436"/>
                <a:gd name="T20" fmla="*/ 167 w 450"/>
                <a:gd name="T21" fmla="*/ 7 h 436"/>
                <a:gd name="T22" fmla="*/ 203 w 450"/>
                <a:gd name="T23" fmla="*/ 56 h 436"/>
                <a:gd name="T24" fmla="*/ 225 w 450"/>
                <a:gd name="T25" fmla="*/ 0 h 436"/>
                <a:gd name="T26" fmla="*/ 247 w 450"/>
                <a:gd name="T27" fmla="*/ 56 h 436"/>
                <a:gd name="T28" fmla="*/ 283 w 450"/>
                <a:gd name="T29" fmla="*/ 7 h 436"/>
                <a:gd name="T30" fmla="*/ 289 w 450"/>
                <a:gd name="T31" fmla="*/ 67 h 436"/>
                <a:gd name="T32" fmla="*/ 337 w 450"/>
                <a:gd name="T33" fmla="*/ 29 h 436"/>
                <a:gd name="T34" fmla="*/ 328 w 450"/>
                <a:gd name="T35" fmla="*/ 88 h 436"/>
                <a:gd name="T36" fmla="*/ 384 w 450"/>
                <a:gd name="T37" fmla="*/ 64 h 436"/>
                <a:gd name="T38" fmla="*/ 359 w 450"/>
                <a:gd name="T39" fmla="*/ 118 h 436"/>
                <a:gd name="T40" fmla="*/ 420 w 450"/>
                <a:gd name="T41" fmla="*/ 109 h 436"/>
                <a:gd name="T42" fmla="*/ 381 w 450"/>
                <a:gd name="T43" fmla="*/ 155 h 436"/>
                <a:gd name="T44" fmla="*/ 442 w 450"/>
                <a:gd name="T45" fmla="*/ 161 h 436"/>
                <a:gd name="T46" fmla="*/ 392 w 450"/>
                <a:gd name="T47" fmla="*/ 196 h 436"/>
                <a:gd name="T48" fmla="*/ 450 w 450"/>
                <a:gd name="T49" fmla="*/ 218 h 436"/>
                <a:gd name="T50" fmla="*/ 392 w 450"/>
                <a:gd name="T51" fmla="*/ 239 h 436"/>
                <a:gd name="T52" fmla="*/ 442 w 450"/>
                <a:gd name="T53" fmla="*/ 274 h 436"/>
                <a:gd name="T54" fmla="*/ 381 w 450"/>
                <a:gd name="T55" fmla="*/ 280 h 436"/>
                <a:gd name="T56" fmla="*/ 420 w 450"/>
                <a:gd name="T57" fmla="*/ 327 h 436"/>
                <a:gd name="T58" fmla="*/ 359 w 450"/>
                <a:gd name="T59" fmla="*/ 317 h 436"/>
                <a:gd name="T60" fmla="*/ 384 w 450"/>
                <a:gd name="T61" fmla="*/ 372 h 436"/>
                <a:gd name="T62" fmla="*/ 328 w 450"/>
                <a:gd name="T63" fmla="*/ 348 h 436"/>
                <a:gd name="T64" fmla="*/ 337 w 450"/>
                <a:gd name="T65" fmla="*/ 407 h 436"/>
                <a:gd name="T66" fmla="*/ 289 w 450"/>
                <a:gd name="T67" fmla="*/ 369 h 436"/>
                <a:gd name="T68" fmla="*/ 283 w 450"/>
                <a:gd name="T69" fmla="*/ 429 h 436"/>
                <a:gd name="T70" fmla="*/ 247 w 450"/>
                <a:gd name="T71" fmla="*/ 380 h 436"/>
                <a:gd name="T72" fmla="*/ 225 w 450"/>
                <a:gd name="T73" fmla="*/ 436 h 436"/>
                <a:gd name="T74" fmla="*/ 203 w 450"/>
                <a:gd name="T75" fmla="*/ 380 h 436"/>
                <a:gd name="T76" fmla="*/ 167 w 450"/>
                <a:gd name="T77" fmla="*/ 429 h 436"/>
                <a:gd name="T78" fmla="*/ 161 w 450"/>
                <a:gd name="T79" fmla="*/ 369 h 436"/>
                <a:gd name="T80" fmla="*/ 113 w 450"/>
                <a:gd name="T81" fmla="*/ 407 h 436"/>
                <a:gd name="T82" fmla="*/ 123 w 450"/>
                <a:gd name="T83" fmla="*/ 348 h 436"/>
                <a:gd name="T84" fmla="*/ 66 w 450"/>
                <a:gd name="T85" fmla="*/ 372 h 436"/>
                <a:gd name="T86" fmla="*/ 91 w 450"/>
                <a:gd name="T87" fmla="*/ 317 h 436"/>
                <a:gd name="T88" fmla="*/ 31 w 450"/>
                <a:gd name="T89" fmla="*/ 327 h 436"/>
                <a:gd name="T90" fmla="*/ 69 w 450"/>
                <a:gd name="T91" fmla="*/ 280 h 436"/>
                <a:gd name="T92" fmla="*/ 8 w 450"/>
                <a:gd name="T93" fmla="*/ 274 h 436"/>
                <a:gd name="T94" fmla="*/ 58 w 450"/>
                <a:gd name="T95" fmla="*/ 239 h 436"/>
                <a:gd name="T96" fmla="*/ 0 w 450"/>
                <a:gd name="T97" fmla="*/ 21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0" h="436">
                  <a:moveTo>
                    <a:pt x="0" y="218"/>
                  </a:moveTo>
                  <a:lnTo>
                    <a:pt x="58" y="196"/>
                  </a:lnTo>
                  <a:lnTo>
                    <a:pt x="8" y="161"/>
                  </a:lnTo>
                  <a:lnTo>
                    <a:pt x="69" y="155"/>
                  </a:lnTo>
                  <a:lnTo>
                    <a:pt x="31" y="109"/>
                  </a:lnTo>
                  <a:lnTo>
                    <a:pt x="91" y="118"/>
                  </a:lnTo>
                  <a:lnTo>
                    <a:pt x="66" y="64"/>
                  </a:lnTo>
                  <a:lnTo>
                    <a:pt x="123" y="88"/>
                  </a:lnTo>
                  <a:lnTo>
                    <a:pt x="113" y="29"/>
                  </a:lnTo>
                  <a:lnTo>
                    <a:pt x="161" y="67"/>
                  </a:lnTo>
                  <a:lnTo>
                    <a:pt x="167" y="7"/>
                  </a:lnTo>
                  <a:lnTo>
                    <a:pt x="203" y="56"/>
                  </a:lnTo>
                  <a:lnTo>
                    <a:pt x="225" y="0"/>
                  </a:lnTo>
                  <a:lnTo>
                    <a:pt x="247" y="56"/>
                  </a:lnTo>
                  <a:lnTo>
                    <a:pt x="283" y="7"/>
                  </a:lnTo>
                  <a:lnTo>
                    <a:pt x="289" y="67"/>
                  </a:lnTo>
                  <a:lnTo>
                    <a:pt x="337" y="29"/>
                  </a:lnTo>
                  <a:lnTo>
                    <a:pt x="328" y="88"/>
                  </a:lnTo>
                  <a:lnTo>
                    <a:pt x="384" y="64"/>
                  </a:lnTo>
                  <a:lnTo>
                    <a:pt x="359" y="118"/>
                  </a:lnTo>
                  <a:lnTo>
                    <a:pt x="420" y="109"/>
                  </a:lnTo>
                  <a:lnTo>
                    <a:pt x="381" y="155"/>
                  </a:lnTo>
                  <a:lnTo>
                    <a:pt x="442" y="161"/>
                  </a:lnTo>
                  <a:lnTo>
                    <a:pt x="392" y="196"/>
                  </a:lnTo>
                  <a:lnTo>
                    <a:pt x="450" y="218"/>
                  </a:lnTo>
                  <a:lnTo>
                    <a:pt x="392" y="239"/>
                  </a:lnTo>
                  <a:lnTo>
                    <a:pt x="442" y="274"/>
                  </a:lnTo>
                  <a:lnTo>
                    <a:pt x="381" y="280"/>
                  </a:lnTo>
                  <a:lnTo>
                    <a:pt x="420" y="327"/>
                  </a:lnTo>
                  <a:lnTo>
                    <a:pt x="359" y="317"/>
                  </a:lnTo>
                  <a:lnTo>
                    <a:pt x="384" y="372"/>
                  </a:lnTo>
                  <a:lnTo>
                    <a:pt x="328" y="348"/>
                  </a:lnTo>
                  <a:lnTo>
                    <a:pt x="337" y="407"/>
                  </a:lnTo>
                  <a:lnTo>
                    <a:pt x="289" y="369"/>
                  </a:lnTo>
                  <a:lnTo>
                    <a:pt x="283" y="429"/>
                  </a:lnTo>
                  <a:lnTo>
                    <a:pt x="247" y="380"/>
                  </a:lnTo>
                  <a:lnTo>
                    <a:pt x="225" y="436"/>
                  </a:lnTo>
                  <a:lnTo>
                    <a:pt x="203" y="380"/>
                  </a:lnTo>
                  <a:lnTo>
                    <a:pt x="167" y="429"/>
                  </a:lnTo>
                  <a:lnTo>
                    <a:pt x="161" y="369"/>
                  </a:lnTo>
                  <a:lnTo>
                    <a:pt x="113" y="407"/>
                  </a:lnTo>
                  <a:lnTo>
                    <a:pt x="123" y="348"/>
                  </a:lnTo>
                  <a:lnTo>
                    <a:pt x="66" y="372"/>
                  </a:lnTo>
                  <a:lnTo>
                    <a:pt x="91" y="317"/>
                  </a:lnTo>
                  <a:lnTo>
                    <a:pt x="31" y="327"/>
                  </a:lnTo>
                  <a:lnTo>
                    <a:pt x="69" y="280"/>
                  </a:lnTo>
                  <a:lnTo>
                    <a:pt x="8" y="274"/>
                  </a:lnTo>
                  <a:lnTo>
                    <a:pt x="58" y="239"/>
                  </a:lnTo>
                  <a:lnTo>
                    <a:pt x="0" y="218"/>
                  </a:lnTo>
                  <a:close/>
                </a:path>
              </a:pathLst>
            </a:custGeom>
            <a:grpFill/>
            <a:ln w="39688"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s-EC"/>
            </a:p>
          </p:txBody>
        </p:sp>
      </p:grpSp>
      <p:grpSp>
        <p:nvGrpSpPr>
          <p:cNvPr id="68" name="Agrupar 67"/>
          <p:cNvGrpSpPr/>
          <p:nvPr/>
        </p:nvGrpSpPr>
        <p:grpSpPr>
          <a:xfrm>
            <a:off x="251520" y="188640"/>
            <a:ext cx="8784976" cy="912847"/>
            <a:chOff x="251520" y="188640"/>
            <a:chExt cx="8784976" cy="912847"/>
          </a:xfrm>
        </p:grpSpPr>
        <p:grpSp>
          <p:nvGrpSpPr>
            <p:cNvPr id="69"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88"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89" name="5 Grupo"/>
              <p:cNvGrpSpPr/>
              <p:nvPr/>
            </p:nvGrpSpPr>
            <p:grpSpPr>
              <a:xfrm>
                <a:off x="1475656" y="177355"/>
                <a:ext cx="6028175" cy="504056"/>
                <a:chOff x="185640" y="177355"/>
                <a:chExt cx="9234651" cy="504056"/>
              </a:xfrm>
              <a:grpFill/>
            </p:grpSpPr>
            <p:sp>
              <p:nvSpPr>
                <p:cNvPr id="90"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algn="ctr" defTabSz="800100">
                    <a:spcBef>
                      <a:spcPct val="0"/>
                    </a:spcBef>
                  </a:pPr>
                  <a:r>
                    <a:rPr lang="es-ES" sz="2400" b="1" dirty="0" smtClean="0">
                      <a:solidFill>
                        <a:schemeClr val="accent5">
                          <a:lumMod val="50000"/>
                        </a:schemeClr>
                      </a:solidFill>
                      <a:latin typeface="+mj-lt"/>
                    </a:rPr>
                    <a:t>MODELO </a:t>
                  </a:r>
                  <a:r>
                    <a:rPr lang="es-ES" sz="2400" b="1" dirty="0">
                      <a:solidFill>
                        <a:schemeClr val="accent5">
                          <a:lumMod val="50000"/>
                        </a:schemeClr>
                      </a:solidFill>
                      <a:latin typeface="+mj-lt"/>
                    </a:rPr>
                    <a:t>DE </a:t>
                  </a:r>
                  <a:r>
                    <a:rPr lang="es-ES" sz="2400" b="1" dirty="0" smtClean="0">
                      <a:solidFill>
                        <a:schemeClr val="accent5">
                          <a:lumMod val="50000"/>
                        </a:schemeClr>
                      </a:solidFill>
                      <a:latin typeface="+mj-lt"/>
                    </a:rPr>
                    <a:t>MADUREZ</a:t>
                  </a:r>
                  <a:endParaRPr lang="es-ES" sz="2400" b="1" dirty="0">
                    <a:solidFill>
                      <a:schemeClr val="accent5">
                        <a:lumMod val="50000"/>
                      </a:schemeClr>
                    </a:solidFill>
                    <a:latin typeface="+mj-lt"/>
                  </a:endParaRPr>
                </a:p>
              </p:txBody>
            </p:sp>
            <p:pic>
              <p:nvPicPr>
                <p:cNvPr id="91"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72"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3051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2 Marcador de contenido"/>
          <p:cNvSpPr txBox="1">
            <a:spLocks/>
          </p:cNvSpPr>
          <p:nvPr/>
        </p:nvSpPr>
        <p:spPr>
          <a:xfrm>
            <a:off x="107504" y="1961438"/>
            <a:ext cx="8928992" cy="441989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lvl="1" indent="0" algn="ctr">
              <a:buNone/>
            </a:pPr>
            <a:r>
              <a:rPr lang="es-EC" sz="3200" b="1" dirty="0">
                <a:solidFill>
                  <a:srgbClr val="FF0000"/>
                </a:solidFill>
              </a:rPr>
              <a:t>Nivel de Madurez 2: </a:t>
            </a:r>
            <a:r>
              <a:rPr lang="es-EC" sz="3200" b="1" dirty="0" smtClean="0">
                <a:solidFill>
                  <a:srgbClr val="FF0000"/>
                </a:solidFill>
              </a:rPr>
              <a:t> Repetible </a:t>
            </a:r>
            <a:r>
              <a:rPr lang="es-EC" sz="3200" b="1" dirty="0">
                <a:solidFill>
                  <a:srgbClr val="FF0000"/>
                </a:solidFill>
              </a:rPr>
              <a:t>pero intuitivo</a:t>
            </a:r>
          </a:p>
          <a:p>
            <a:pPr algn="just"/>
            <a:r>
              <a:rPr lang="es-EC" dirty="0" smtClean="0">
                <a:solidFill>
                  <a:schemeClr val="tx1"/>
                </a:solidFill>
              </a:rPr>
              <a:t>La </a:t>
            </a:r>
            <a:r>
              <a:rPr lang="es-EC" dirty="0">
                <a:solidFill>
                  <a:schemeClr val="tx1"/>
                </a:solidFill>
              </a:rPr>
              <a:t>función de TI está organizada para responder de forma táctica aunque de forma inconsistente, a las necesidades de los usuarios y proveedores. </a:t>
            </a:r>
          </a:p>
          <a:p>
            <a:pPr algn="just"/>
            <a:r>
              <a:rPr lang="es-EC" dirty="0">
                <a:solidFill>
                  <a:schemeClr val="tx1"/>
                </a:solidFill>
              </a:rPr>
              <a:t>La necesidad de contar con una organización estructurada y una administración de proveedores se comunica, pero las decisiones todavía dependen del conocimiento y habilidades de individuos clave. </a:t>
            </a:r>
          </a:p>
          <a:p>
            <a:pPr algn="just"/>
            <a:r>
              <a:rPr lang="es-EC" dirty="0">
                <a:solidFill>
                  <a:schemeClr val="tx1"/>
                </a:solidFill>
              </a:rPr>
              <a:t>Surgen técnicas comunes para administrar la organización de TI y las relaciones con los proveedores</a:t>
            </a:r>
            <a:r>
              <a:rPr lang="es-EC" dirty="0" smtClean="0">
                <a:solidFill>
                  <a:schemeClr val="tx1"/>
                </a:solidFill>
              </a:rPr>
              <a:t>.</a:t>
            </a:r>
          </a:p>
        </p:txBody>
      </p:sp>
      <p:sp>
        <p:nvSpPr>
          <p:cNvPr id="14" name="2 Marcador de contenido"/>
          <p:cNvSpPr>
            <a:spLocks noGrp="1"/>
          </p:cNvSpPr>
          <p:nvPr>
            <p:ph idx="1"/>
          </p:nvPr>
        </p:nvSpPr>
        <p:spPr>
          <a:xfrm>
            <a:off x="2663788" y="1340768"/>
            <a:ext cx="3672408" cy="548662"/>
          </a:xfrm>
          <a:solidFill>
            <a:srgbClr val="FFFF00"/>
          </a:solidFill>
          <a:scene3d>
            <a:camera prst="orthographicFront"/>
            <a:lightRig rig="threePt" dir="t"/>
          </a:scene3d>
          <a:sp3d>
            <a:bevelT/>
          </a:sp3d>
        </p:spPr>
        <p:txBody>
          <a:bodyPr anchor="ctr">
            <a:noAutofit/>
          </a:bodyPr>
          <a:lstStyle/>
          <a:p>
            <a:pPr marL="0" lvl="1" indent="0" algn="ctr">
              <a:buNone/>
            </a:pPr>
            <a:r>
              <a:rPr lang="es-EC" sz="3200" b="1" dirty="0" smtClean="0">
                <a:solidFill>
                  <a:srgbClr val="7030A0"/>
                </a:solidFill>
              </a:rPr>
              <a:t>ACTUAL</a:t>
            </a:r>
            <a:endParaRPr lang="es-EC" sz="2400" b="1" dirty="0">
              <a:solidFill>
                <a:srgbClr val="7030A0"/>
              </a:solidFill>
            </a:endParaRPr>
          </a:p>
        </p:txBody>
      </p:sp>
      <p:grpSp>
        <p:nvGrpSpPr>
          <p:cNvPr id="9" name="Agrupar 8"/>
          <p:cNvGrpSpPr/>
          <p:nvPr/>
        </p:nvGrpSpPr>
        <p:grpSpPr>
          <a:xfrm>
            <a:off x="251520" y="188640"/>
            <a:ext cx="8784976" cy="912847"/>
            <a:chOff x="251520" y="188640"/>
            <a:chExt cx="8784976" cy="912847"/>
          </a:xfrm>
        </p:grpSpPr>
        <p:grpSp>
          <p:nvGrpSpPr>
            <p:cNvPr id="10"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2"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6" name="5 Grupo"/>
              <p:cNvGrpSpPr/>
              <p:nvPr/>
            </p:nvGrpSpPr>
            <p:grpSpPr>
              <a:xfrm>
                <a:off x="1475656" y="177355"/>
                <a:ext cx="6028175" cy="504056"/>
                <a:chOff x="185640" y="177355"/>
                <a:chExt cx="9234651" cy="504056"/>
              </a:xfrm>
              <a:grpFill/>
            </p:grpSpPr>
            <p:sp>
              <p:nvSpPr>
                <p:cNvPr id="17"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algn="ctr" defTabSz="800100">
                    <a:spcBef>
                      <a:spcPct val="0"/>
                    </a:spcBef>
                  </a:pPr>
                  <a:r>
                    <a:rPr lang="es-ES" sz="2400" b="1" dirty="0" smtClean="0">
                      <a:solidFill>
                        <a:schemeClr val="accent5">
                          <a:lumMod val="50000"/>
                        </a:schemeClr>
                      </a:solidFill>
                      <a:latin typeface="+mj-lt"/>
                    </a:rPr>
                    <a:t>MODELO </a:t>
                  </a:r>
                  <a:r>
                    <a:rPr lang="es-ES" sz="2400" b="1" dirty="0">
                      <a:solidFill>
                        <a:schemeClr val="accent5">
                          <a:lumMod val="50000"/>
                        </a:schemeClr>
                      </a:solidFill>
                      <a:latin typeface="+mj-lt"/>
                    </a:rPr>
                    <a:t>DE </a:t>
                  </a:r>
                  <a:r>
                    <a:rPr lang="es-ES" sz="2400" b="1" dirty="0" smtClean="0">
                      <a:solidFill>
                        <a:schemeClr val="accent5">
                          <a:lumMod val="50000"/>
                        </a:schemeClr>
                      </a:solidFill>
                      <a:latin typeface="+mj-lt"/>
                    </a:rPr>
                    <a:t>MADUREZ</a:t>
                  </a:r>
                  <a:endParaRPr lang="es-ES" sz="2400" b="1" dirty="0">
                    <a:solidFill>
                      <a:schemeClr val="accent5">
                        <a:lumMod val="50000"/>
                      </a:schemeClr>
                    </a:solidFill>
                    <a:latin typeface="+mj-lt"/>
                  </a:endParaRPr>
                </a:p>
              </p:txBody>
            </p:sp>
            <p:pic>
              <p:nvPicPr>
                <p:cNvPr id="18"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1"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418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000"/>
                                        <p:tgtEl>
                                          <p:spTgt spid="14">
                                            <p:bg/>
                                          </p:spTgt>
                                        </p:tgtEl>
                                      </p:cBhvr>
                                    </p:animEffect>
                                    <p:anim calcmode="lin" valueType="num">
                                      <p:cBhvr>
                                        <p:cTn id="8" dur="1000" fill="hold"/>
                                        <p:tgtEl>
                                          <p:spTgt spid="14">
                                            <p:bg/>
                                          </p:spTgt>
                                        </p:tgtEl>
                                        <p:attrNameLst>
                                          <p:attrName>ppt_x</p:attrName>
                                        </p:attrNameLst>
                                      </p:cBhvr>
                                      <p:tavLst>
                                        <p:tav tm="0">
                                          <p:val>
                                            <p:strVal val="#ppt_x"/>
                                          </p:val>
                                        </p:tav>
                                        <p:tav tm="100000">
                                          <p:val>
                                            <p:strVal val="#ppt_x"/>
                                          </p:val>
                                        </p:tav>
                                      </p:tavLst>
                                    </p:anim>
                                    <p:anim calcmode="lin" valueType="num">
                                      <p:cBhvr>
                                        <p:cTn id="9" dur="1000" fill="hold"/>
                                        <p:tgtEl>
                                          <p:spTgt spid="14">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1000"/>
                                        <p:tgtEl>
                                          <p:spTgt spid="14">
                                            <p:txEl>
                                              <p:pRg st="0" end="0"/>
                                            </p:txEl>
                                          </p:spTgt>
                                        </p:tgtEl>
                                      </p:cBhvr>
                                    </p:animEffect>
                                    <p:anim calcmode="lin" valueType="num">
                                      <p:cBhvr>
                                        <p:cTn id="13"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circle(in)">
                                      <p:cBhvr>
                                        <p:cTn id="19" dur="1000"/>
                                        <p:tgtEl>
                                          <p:spTgt spid="15">
                                            <p:bg/>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circle(in)">
                                      <p:cBhvr>
                                        <p:cTn id="22" dur="1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animEffect transition="in" filter="circle(in)">
                                      <p:cBhvr>
                                        <p:cTn id="27" dur="1000"/>
                                        <p:tgtEl>
                                          <p:spTgt spid="1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5">
                                            <p:txEl>
                                              <p:pRg st="2" end="2"/>
                                            </p:txEl>
                                          </p:spTgt>
                                        </p:tgtEl>
                                        <p:attrNameLst>
                                          <p:attrName>style.visibility</p:attrName>
                                        </p:attrNameLst>
                                      </p:cBhvr>
                                      <p:to>
                                        <p:strVal val="visible"/>
                                      </p:to>
                                    </p:set>
                                    <p:animEffect transition="in" filter="circle(in)">
                                      <p:cBhvr>
                                        <p:cTn id="32" dur="1000"/>
                                        <p:tgtEl>
                                          <p:spTgt spid="1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5">
                                            <p:txEl>
                                              <p:pRg st="3" end="3"/>
                                            </p:txEl>
                                          </p:spTgt>
                                        </p:tgtEl>
                                        <p:attrNameLst>
                                          <p:attrName>style.visibility</p:attrName>
                                        </p:attrNameLst>
                                      </p:cBhvr>
                                      <p:to>
                                        <p:strVal val="visible"/>
                                      </p:to>
                                    </p:set>
                                    <p:animEffect transition="in" filter="circle(in)">
                                      <p:cBhvr>
                                        <p:cTn id="37" dur="10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P spid="14"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052736"/>
            <a:ext cx="8784976" cy="1411311"/>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r>
              <a:rPr lang="es-EC" sz="2200" dirty="0">
                <a:solidFill>
                  <a:schemeClr val="tx1"/>
                </a:solidFill>
                <a:latin typeface="+mj-lt"/>
              </a:rPr>
              <a:t>La Policía Nacional </a:t>
            </a:r>
            <a:r>
              <a:rPr lang="es-EC" sz="2200" dirty="0" smtClean="0">
                <a:solidFill>
                  <a:schemeClr val="tx1"/>
                </a:solidFill>
                <a:latin typeface="+mj-lt"/>
              </a:rPr>
              <a:t>es una </a:t>
            </a:r>
            <a:r>
              <a:rPr lang="es-EC" sz="2200" dirty="0">
                <a:solidFill>
                  <a:schemeClr val="tx1"/>
                </a:solidFill>
                <a:latin typeface="+mj-lt"/>
              </a:rPr>
              <a:t>Institución fundamental dentro de la estructura del Estado </a:t>
            </a:r>
            <a:r>
              <a:rPr lang="es-EC" sz="2200" dirty="0" smtClean="0">
                <a:solidFill>
                  <a:schemeClr val="tx1"/>
                </a:solidFill>
                <a:latin typeface="+mj-lt"/>
              </a:rPr>
              <a:t>Ecuatoriano, para el cumplimiento de su objetivo primordial de garantizar la seguridad de la ciudadanía, estipulada en el Art. 163 de la Constitución de la República.</a:t>
            </a:r>
          </a:p>
          <a:p>
            <a:pPr marL="0" indent="0" algn="just">
              <a:buNone/>
            </a:pPr>
            <a:endParaRPr lang="es-CR" sz="2200" dirty="0">
              <a:solidFill>
                <a:schemeClr val="tx1"/>
              </a:solidFill>
              <a:latin typeface="+mj-lt"/>
            </a:endParaRPr>
          </a:p>
        </p:txBody>
      </p:sp>
      <p:grpSp>
        <p:nvGrpSpPr>
          <p:cNvPr id="4" name="3 Grupo"/>
          <p:cNvGrpSpPr/>
          <p:nvPr/>
        </p:nvGrpSpPr>
        <p:grpSpPr>
          <a:xfrm>
            <a:off x="251520" y="260648"/>
            <a:ext cx="8784975" cy="648072"/>
            <a:chOff x="280529" y="116632"/>
            <a:chExt cx="7560840" cy="648072"/>
          </a:xfrm>
          <a:gradFill flip="none" rotWithShape="1">
            <a:gsLst>
              <a:gs pos="0">
                <a:schemeClr val="accent5">
                  <a:lumMod val="75000"/>
                </a:schemeClr>
              </a:gs>
              <a:gs pos="100000">
                <a:srgbClr val="FFFFFF"/>
              </a:gs>
            </a:gsLst>
            <a:lin ang="18900000" scaled="0"/>
            <a:tileRect/>
          </a:gradFill>
        </p:grpSpPr>
        <p:cxnSp>
          <p:nvCxnSpPr>
            <p:cNvPr id="5"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6" name="5 Grupo"/>
            <p:cNvGrpSpPr/>
            <p:nvPr/>
          </p:nvGrpSpPr>
          <p:grpSpPr>
            <a:xfrm>
              <a:off x="1475656" y="116632"/>
              <a:ext cx="6028175" cy="504056"/>
              <a:chOff x="185640" y="116632"/>
              <a:chExt cx="9234651" cy="504056"/>
            </a:xfrm>
            <a:grpFill/>
          </p:grpSpPr>
          <p:sp>
            <p:nvSpPr>
              <p:cNvPr id="7" name="6 Rectángulo"/>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dirty="0" smtClean="0">
                    <a:solidFill>
                      <a:schemeClr val="accent5">
                        <a:lumMod val="50000"/>
                      </a:schemeClr>
                    </a:solidFill>
                    <a:latin typeface="+mj-lt"/>
                  </a:rPr>
                  <a:t>INTRODUCCIÓN</a:t>
                </a:r>
                <a:endParaRPr lang="es-ES" sz="2400" b="1" kern="1200" dirty="0">
                  <a:solidFill>
                    <a:schemeClr val="accent5">
                      <a:lumMod val="50000"/>
                    </a:schemeClr>
                  </a:solidFill>
                  <a:latin typeface="+mj-lt"/>
                </a:endParaRPr>
              </a:p>
            </p:txBody>
          </p:sp>
          <p:pic>
            <p:nvPicPr>
              <p:cNvPr id="8"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sp>
        <p:nvSpPr>
          <p:cNvPr id="9" name="2 Marcador de contenido"/>
          <p:cNvSpPr txBox="1">
            <a:spLocks/>
          </p:cNvSpPr>
          <p:nvPr/>
        </p:nvSpPr>
        <p:spPr>
          <a:xfrm>
            <a:off x="179512" y="2708920"/>
            <a:ext cx="8785188" cy="153961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gn="just"/>
            <a:r>
              <a:rPr lang="es-EC" sz="2200" dirty="0">
                <a:solidFill>
                  <a:schemeClr val="tx1"/>
                </a:solidFill>
              </a:rPr>
              <a:t>El Centro de Datos de la Dirección Nacional de Comunicaciones, tiene bajo su responsabilidad la administración y control de los diferentes sistemas informáticos y de comunicaciones policiales. </a:t>
            </a:r>
          </a:p>
          <a:p>
            <a:pPr marL="0" indent="0" algn="just">
              <a:buFont typeface="Arial" pitchFamily="34" charset="0"/>
              <a:buNone/>
            </a:pPr>
            <a:endParaRPr lang="es-CR" sz="2200" dirty="0">
              <a:solidFill>
                <a:schemeClr val="tx1"/>
              </a:solidFill>
            </a:endParaRPr>
          </a:p>
        </p:txBody>
      </p:sp>
      <p:sp>
        <p:nvSpPr>
          <p:cNvPr id="10" name="2 Marcador de contenido"/>
          <p:cNvSpPr txBox="1">
            <a:spLocks/>
          </p:cNvSpPr>
          <p:nvPr/>
        </p:nvSpPr>
        <p:spPr>
          <a:xfrm>
            <a:off x="179512" y="4540909"/>
            <a:ext cx="8785188" cy="184041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gn="just"/>
            <a:r>
              <a:rPr lang="es-CR" sz="2200" dirty="0" smtClean="0">
                <a:solidFill>
                  <a:schemeClr val="tx1"/>
                </a:solidFill>
              </a:rPr>
              <a:t>En la primera parte del Proyecto “Diagnóstico </a:t>
            </a:r>
            <a:r>
              <a:rPr lang="es-ES" sz="2200" dirty="0">
                <a:solidFill>
                  <a:schemeClr val="tx1"/>
                </a:solidFill>
              </a:rPr>
              <a:t>de TI del Centro de </a:t>
            </a:r>
            <a:r>
              <a:rPr lang="es-ES" sz="2200" dirty="0" smtClean="0">
                <a:solidFill>
                  <a:schemeClr val="tx1"/>
                </a:solidFill>
              </a:rPr>
              <a:t>Datos”</a:t>
            </a:r>
            <a:r>
              <a:rPr lang="es-CR" sz="2200" dirty="0" smtClean="0">
                <a:solidFill>
                  <a:schemeClr val="tx1"/>
                </a:solidFill>
              </a:rPr>
              <a:t>, se concluyó que su gestión </a:t>
            </a:r>
            <a:r>
              <a:rPr lang="es-CR" sz="2200" i="1" u="sng" dirty="0" smtClean="0">
                <a:solidFill>
                  <a:schemeClr val="tx1"/>
                </a:solidFill>
              </a:rPr>
              <a:t>no puede garantizar </a:t>
            </a:r>
            <a:r>
              <a:rPr lang="es-CR" sz="2200" i="1" u="sng" dirty="0">
                <a:solidFill>
                  <a:schemeClr val="tx1"/>
                </a:solidFill>
              </a:rPr>
              <a:t>la calidad en materia de </a:t>
            </a:r>
            <a:r>
              <a:rPr lang="es-CR" sz="2200" i="1" u="sng" dirty="0" smtClean="0">
                <a:solidFill>
                  <a:schemeClr val="tx1"/>
                </a:solidFill>
              </a:rPr>
              <a:t> </a:t>
            </a:r>
            <a:r>
              <a:rPr lang="es-CR" sz="2200" i="1" u="sng" dirty="0">
                <a:solidFill>
                  <a:schemeClr val="tx1"/>
                </a:solidFill>
              </a:rPr>
              <a:t>seguridad y los servicios prestados a sus usuarios</a:t>
            </a:r>
            <a:r>
              <a:rPr lang="es-CR" sz="2200" dirty="0">
                <a:solidFill>
                  <a:schemeClr val="tx1"/>
                </a:solidFill>
              </a:rPr>
              <a:t>, </a:t>
            </a:r>
            <a:r>
              <a:rPr lang="es-CR" sz="2200" dirty="0" smtClean="0">
                <a:solidFill>
                  <a:schemeClr val="tx1"/>
                </a:solidFill>
              </a:rPr>
              <a:t>lo cual justificó </a:t>
            </a:r>
            <a:r>
              <a:rPr lang="es-CR" sz="2200" dirty="0">
                <a:solidFill>
                  <a:schemeClr val="tx1"/>
                </a:solidFill>
              </a:rPr>
              <a:t>la elaboración del presente </a:t>
            </a:r>
            <a:r>
              <a:rPr lang="es-CR" sz="2200" dirty="0" smtClean="0">
                <a:solidFill>
                  <a:schemeClr val="tx1"/>
                </a:solidFill>
              </a:rPr>
              <a:t>proyecto.</a:t>
            </a:r>
            <a:endParaRPr lang="es-CR" sz="2200" dirty="0">
              <a:solidFill>
                <a:schemeClr val="tx1"/>
              </a:solidFill>
            </a:endParaRPr>
          </a:p>
        </p:txBody>
      </p:sp>
      <p:cxnSp>
        <p:nvCxnSpPr>
          <p:cNvPr id="11" name="4 Conector recto"/>
          <p:cNvCxnSpPr/>
          <p:nvPr/>
        </p:nvCxnSpPr>
        <p:spPr>
          <a:xfrm>
            <a:off x="251521" y="954085"/>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89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2 Marcador de contenido"/>
          <p:cNvSpPr txBox="1">
            <a:spLocks/>
          </p:cNvSpPr>
          <p:nvPr/>
        </p:nvSpPr>
        <p:spPr>
          <a:xfrm>
            <a:off x="35496" y="2033446"/>
            <a:ext cx="8928992" cy="456390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lvl="1" indent="0" algn="ctr">
              <a:buNone/>
            </a:pPr>
            <a:r>
              <a:rPr lang="es-EC" sz="3000" b="1" dirty="0">
                <a:solidFill>
                  <a:srgbClr val="FF0000"/>
                </a:solidFill>
              </a:rPr>
              <a:t>Nivel de Madurez 4</a:t>
            </a:r>
            <a:r>
              <a:rPr lang="es-EC" sz="3000" b="1" dirty="0" smtClean="0">
                <a:solidFill>
                  <a:srgbClr val="FF0000"/>
                </a:solidFill>
              </a:rPr>
              <a:t>:  Administrado y Medible</a:t>
            </a:r>
            <a:endParaRPr lang="es-EC" sz="3000" b="1" dirty="0">
              <a:solidFill>
                <a:srgbClr val="FF0000"/>
              </a:solidFill>
            </a:endParaRPr>
          </a:p>
          <a:p>
            <a:pPr algn="just"/>
            <a:r>
              <a:rPr lang="es-EC" sz="2100" dirty="0">
                <a:solidFill>
                  <a:schemeClr val="tx1"/>
                </a:solidFill>
              </a:rPr>
              <a:t>La organización de TI responde de forma proactiva al cambio e incluye todos los roles necesarios para satisfacer los </a:t>
            </a:r>
            <a:r>
              <a:rPr lang="es-EC" sz="2100" dirty="0" smtClean="0">
                <a:solidFill>
                  <a:schemeClr val="tx1"/>
                </a:solidFill>
              </a:rPr>
              <a:t>requerimientos del </a:t>
            </a:r>
            <a:r>
              <a:rPr lang="es-EC" sz="2100" dirty="0">
                <a:solidFill>
                  <a:schemeClr val="tx1"/>
                </a:solidFill>
              </a:rPr>
              <a:t>negocio. </a:t>
            </a:r>
            <a:endParaRPr lang="es-EC" sz="2100" dirty="0" smtClean="0">
              <a:solidFill>
                <a:schemeClr val="tx1"/>
              </a:solidFill>
            </a:endParaRPr>
          </a:p>
          <a:p>
            <a:pPr algn="just"/>
            <a:r>
              <a:rPr lang="es-EC" sz="2100" dirty="0" smtClean="0">
                <a:solidFill>
                  <a:schemeClr val="tx1"/>
                </a:solidFill>
              </a:rPr>
              <a:t>La </a:t>
            </a:r>
            <a:r>
              <a:rPr lang="es-EC" sz="2100" dirty="0">
                <a:solidFill>
                  <a:schemeClr val="tx1"/>
                </a:solidFill>
              </a:rPr>
              <a:t>administración, la propiedad de procesos, la delegación y la responsabilidad de TI están definidas y balanceadas. </a:t>
            </a:r>
            <a:endParaRPr lang="es-EC" sz="2100" dirty="0" smtClean="0">
              <a:solidFill>
                <a:schemeClr val="tx1"/>
              </a:solidFill>
            </a:endParaRPr>
          </a:p>
          <a:p>
            <a:pPr algn="just"/>
            <a:r>
              <a:rPr lang="es-EC" sz="2100" dirty="0" smtClean="0">
                <a:solidFill>
                  <a:schemeClr val="tx1"/>
                </a:solidFill>
              </a:rPr>
              <a:t>Se han </a:t>
            </a:r>
            <a:r>
              <a:rPr lang="es-EC" sz="2100" dirty="0">
                <a:solidFill>
                  <a:schemeClr val="tx1"/>
                </a:solidFill>
              </a:rPr>
              <a:t>aplicado buenas prácticas internas en la organización de las funciones de TI. </a:t>
            </a:r>
            <a:endParaRPr lang="es-EC" sz="2100" dirty="0" smtClean="0">
              <a:solidFill>
                <a:schemeClr val="tx1"/>
              </a:solidFill>
            </a:endParaRPr>
          </a:p>
          <a:p>
            <a:pPr algn="just"/>
            <a:r>
              <a:rPr lang="es-EC" sz="2100" dirty="0" smtClean="0">
                <a:solidFill>
                  <a:schemeClr val="tx1"/>
                </a:solidFill>
              </a:rPr>
              <a:t>La estructura organizacional </a:t>
            </a:r>
            <a:r>
              <a:rPr lang="es-EC" sz="2100" dirty="0">
                <a:solidFill>
                  <a:schemeClr val="tx1"/>
                </a:solidFill>
              </a:rPr>
              <a:t>de TI refleja de manera apropiada las necesidades del negocio proporcionando servicios alineados con </a:t>
            </a:r>
            <a:r>
              <a:rPr lang="es-EC" sz="2100" dirty="0" smtClean="0">
                <a:solidFill>
                  <a:schemeClr val="tx1"/>
                </a:solidFill>
              </a:rPr>
              <a:t>sus procesos estratégicos en lugar de estar alineados con tecnologías aisladas</a:t>
            </a:r>
            <a:endParaRPr lang="es-EC" sz="2100" dirty="0">
              <a:solidFill>
                <a:schemeClr val="tx1"/>
              </a:solidFill>
            </a:endParaRPr>
          </a:p>
        </p:txBody>
      </p:sp>
      <p:sp>
        <p:nvSpPr>
          <p:cNvPr id="14" name="2 Marcador de contenido"/>
          <p:cNvSpPr>
            <a:spLocks noGrp="1"/>
          </p:cNvSpPr>
          <p:nvPr>
            <p:ph idx="1"/>
          </p:nvPr>
        </p:nvSpPr>
        <p:spPr>
          <a:xfrm>
            <a:off x="2663788" y="1412776"/>
            <a:ext cx="3672408" cy="548662"/>
          </a:xfrm>
          <a:solidFill>
            <a:srgbClr val="FFFF00"/>
          </a:solidFill>
          <a:scene3d>
            <a:camera prst="orthographicFront"/>
            <a:lightRig rig="threePt" dir="t"/>
          </a:scene3d>
          <a:sp3d>
            <a:bevelT/>
          </a:sp3d>
        </p:spPr>
        <p:txBody>
          <a:bodyPr anchor="ctr">
            <a:noAutofit/>
          </a:bodyPr>
          <a:lstStyle/>
          <a:p>
            <a:pPr marL="0" lvl="1" indent="0" algn="ctr">
              <a:buNone/>
            </a:pPr>
            <a:r>
              <a:rPr lang="es-EC" sz="3200" b="1" dirty="0" smtClean="0">
                <a:solidFill>
                  <a:srgbClr val="7030A0"/>
                </a:solidFill>
              </a:rPr>
              <a:t>PROPUESTO</a:t>
            </a:r>
            <a:endParaRPr lang="es-EC" sz="2400" b="1" dirty="0">
              <a:solidFill>
                <a:srgbClr val="7030A0"/>
              </a:solidFill>
            </a:endParaRPr>
          </a:p>
        </p:txBody>
      </p:sp>
      <p:grpSp>
        <p:nvGrpSpPr>
          <p:cNvPr id="9" name="Agrupar 8"/>
          <p:cNvGrpSpPr/>
          <p:nvPr/>
        </p:nvGrpSpPr>
        <p:grpSpPr>
          <a:xfrm>
            <a:off x="251520" y="188640"/>
            <a:ext cx="8784976" cy="912847"/>
            <a:chOff x="251520" y="188640"/>
            <a:chExt cx="8784976" cy="912847"/>
          </a:xfrm>
        </p:grpSpPr>
        <p:grpSp>
          <p:nvGrpSpPr>
            <p:cNvPr id="10"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2"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6" name="5 Grupo"/>
              <p:cNvGrpSpPr/>
              <p:nvPr/>
            </p:nvGrpSpPr>
            <p:grpSpPr>
              <a:xfrm>
                <a:off x="1475656" y="177355"/>
                <a:ext cx="6028175" cy="504056"/>
                <a:chOff x="185640" y="177355"/>
                <a:chExt cx="9234651" cy="504056"/>
              </a:xfrm>
              <a:grpFill/>
            </p:grpSpPr>
            <p:sp>
              <p:nvSpPr>
                <p:cNvPr id="17"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algn="ctr" defTabSz="800100">
                    <a:spcBef>
                      <a:spcPct val="0"/>
                    </a:spcBef>
                  </a:pPr>
                  <a:r>
                    <a:rPr lang="es-ES" sz="2400" b="1" dirty="0" smtClean="0">
                      <a:solidFill>
                        <a:schemeClr val="accent5">
                          <a:lumMod val="50000"/>
                        </a:schemeClr>
                      </a:solidFill>
                      <a:latin typeface="+mj-lt"/>
                    </a:rPr>
                    <a:t>MODELO </a:t>
                  </a:r>
                  <a:r>
                    <a:rPr lang="es-ES" sz="2400" b="1" dirty="0">
                      <a:solidFill>
                        <a:schemeClr val="accent5">
                          <a:lumMod val="50000"/>
                        </a:schemeClr>
                      </a:solidFill>
                      <a:latin typeface="+mj-lt"/>
                    </a:rPr>
                    <a:t>DE </a:t>
                  </a:r>
                  <a:r>
                    <a:rPr lang="es-ES" sz="2400" b="1" dirty="0" smtClean="0">
                      <a:solidFill>
                        <a:schemeClr val="accent5">
                          <a:lumMod val="50000"/>
                        </a:schemeClr>
                      </a:solidFill>
                      <a:latin typeface="+mj-lt"/>
                    </a:rPr>
                    <a:t>MADUREZ</a:t>
                  </a:r>
                  <a:endParaRPr lang="es-ES" sz="2400" b="1" dirty="0">
                    <a:solidFill>
                      <a:schemeClr val="accent5">
                        <a:lumMod val="50000"/>
                      </a:schemeClr>
                    </a:solidFill>
                    <a:latin typeface="+mj-lt"/>
                  </a:endParaRPr>
                </a:p>
              </p:txBody>
            </p:sp>
            <p:pic>
              <p:nvPicPr>
                <p:cNvPr id="18"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1"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238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000"/>
                                        <p:tgtEl>
                                          <p:spTgt spid="14">
                                            <p:bg/>
                                          </p:spTgt>
                                        </p:tgtEl>
                                      </p:cBhvr>
                                    </p:animEffect>
                                    <p:anim calcmode="lin" valueType="num">
                                      <p:cBhvr>
                                        <p:cTn id="8" dur="1000" fill="hold"/>
                                        <p:tgtEl>
                                          <p:spTgt spid="14">
                                            <p:bg/>
                                          </p:spTgt>
                                        </p:tgtEl>
                                        <p:attrNameLst>
                                          <p:attrName>ppt_x</p:attrName>
                                        </p:attrNameLst>
                                      </p:cBhvr>
                                      <p:tavLst>
                                        <p:tav tm="0">
                                          <p:val>
                                            <p:strVal val="#ppt_x"/>
                                          </p:val>
                                        </p:tav>
                                        <p:tav tm="100000">
                                          <p:val>
                                            <p:strVal val="#ppt_x"/>
                                          </p:val>
                                        </p:tav>
                                      </p:tavLst>
                                    </p:anim>
                                    <p:anim calcmode="lin" valueType="num">
                                      <p:cBhvr>
                                        <p:cTn id="9" dur="1000" fill="hold"/>
                                        <p:tgtEl>
                                          <p:spTgt spid="14">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1000"/>
                                        <p:tgtEl>
                                          <p:spTgt spid="14">
                                            <p:txEl>
                                              <p:pRg st="0" end="0"/>
                                            </p:txEl>
                                          </p:spTgt>
                                        </p:tgtEl>
                                      </p:cBhvr>
                                    </p:animEffect>
                                    <p:anim calcmode="lin" valueType="num">
                                      <p:cBhvr>
                                        <p:cTn id="13"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5">
                                            <p:bg/>
                                          </p:spTgt>
                                        </p:tgtEl>
                                        <p:attrNameLst>
                                          <p:attrName>style.visibility</p:attrName>
                                        </p:attrNameLst>
                                      </p:cBhvr>
                                      <p:to>
                                        <p:strVal val="visible"/>
                                      </p:to>
                                    </p:set>
                                    <p:animEffect transition="in" filter="circle(in)">
                                      <p:cBhvr>
                                        <p:cTn id="19" dur="1000"/>
                                        <p:tgtEl>
                                          <p:spTgt spid="15">
                                            <p:bg/>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circle(in)">
                                      <p:cBhvr>
                                        <p:cTn id="22" dur="1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animEffect transition="in" filter="circle(in)">
                                      <p:cBhvr>
                                        <p:cTn id="27" dur="1000"/>
                                        <p:tgtEl>
                                          <p:spTgt spid="1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5">
                                            <p:txEl>
                                              <p:pRg st="2" end="2"/>
                                            </p:txEl>
                                          </p:spTgt>
                                        </p:tgtEl>
                                        <p:attrNameLst>
                                          <p:attrName>style.visibility</p:attrName>
                                        </p:attrNameLst>
                                      </p:cBhvr>
                                      <p:to>
                                        <p:strVal val="visible"/>
                                      </p:to>
                                    </p:set>
                                    <p:animEffect transition="in" filter="circle(in)">
                                      <p:cBhvr>
                                        <p:cTn id="32" dur="1000"/>
                                        <p:tgtEl>
                                          <p:spTgt spid="1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5">
                                            <p:txEl>
                                              <p:pRg st="3" end="3"/>
                                            </p:txEl>
                                          </p:spTgt>
                                        </p:tgtEl>
                                        <p:attrNameLst>
                                          <p:attrName>style.visibility</p:attrName>
                                        </p:attrNameLst>
                                      </p:cBhvr>
                                      <p:to>
                                        <p:strVal val="visible"/>
                                      </p:to>
                                    </p:set>
                                    <p:animEffect transition="in" filter="circle(in)">
                                      <p:cBhvr>
                                        <p:cTn id="37" dur="1000"/>
                                        <p:tgtEl>
                                          <p:spTgt spid="1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5">
                                            <p:txEl>
                                              <p:pRg st="4" end="4"/>
                                            </p:txEl>
                                          </p:spTgt>
                                        </p:tgtEl>
                                        <p:attrNameLst>
                                          <p:attrName>style.visibility</p:attrName>
                                        </p:attrNameLst>
                                      </p:cBhvr>
                                      <p:to>
                                        <p:strVal val="visible"/>
                                      </p:to>
                                    </p:set>
                                    <p:animEffect transition="in" filter="circle(in)">
                                      <p:cBhvr>
                                        <p:cTn id="42" dur="10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P spid="14"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2 Marcador de contenido"/>
          <p:cNvSpPr txBox="1">
            <a:spLocks/>
          </p:cNvSpPr>
          <p:nvPr/>
        </p:nvSpPr>
        <p:spPr>
          <a:xfrm>
            <a:off x="-10927" y="4193704"/>
            <a:ext cx="8928992" cy="2547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lvl="1" algn="just">
              <a:buFont typeface="Arial" pitchFamily="34" charset="0"/>
              <a:buChar char="•"/>
            </a:pPr>
            <a:endParaRPr lang="es-EC" sz="2400" b="1" dirty="0" smtClean="0">
              <a:solidFill>
                <a:schemeClr val="tx1"/>
              </a:solidFill>
            </a:endParaRPr>
          </a:p>
        </p:txBody>
      </p:sp>
      <p:sp>
        <p:nvSpPr>
          <p:cNvPr id="14" name="2 Marcador de contenido"/>
          <p:cNvSpPr txBox="1">
            <a:spLocks/>
          </p:cNvSpPr>
          <p:nvPr/>
        </p:nvSpPr>
        <p:spPr>
          <a:xfrm>
            <a:off x="1043607" y="2060848"/>
            <a:ext cx="7272809" cy="367240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defPPr>
              <a:defRPr lang="es-EC"/>
            </a:defPPr>
            <a:lvl1pPr marL="342900" indent="-342900" algn="just">
              <a:spcBef>
                <a:spcPct val="20000"/>
              </a:spcBef>
              <a:buFont typeface="Arial" pitchFamily="34" charset="0"/>
              <a:buChar char="•"/>
              <a:defRPr sz="2000">
                <a:solidFill>
                  <a:schemeClr val="tx1">
                    <a:lumMod val="50000"/>
                    <a:lumOff val="50000"/>
                  </a:schemeClr>
                </a:solidFill>
                <a:latin typeface="+mj-lt"/>
              </a:defRPr>
            </a:lvl1pPr>
            <a:lvl2pPr marL="742950" indent="-285750">
              <a:spcBef>
                <a:spcPct val="20000"/>
              </a:spcBef>
              <a:buFont typeface="Courier New" pitchFamily="49" charset="0"/>
              <a:buChar char="o"/>
              <a:defRPr sz="1600">
                <a:solidFill>
                  <a:schemeClr val="tx1">
                    <a:lumMod val="50000"/>
                    <a:lumOff val="50000"/>
                  </a:schemeClr>
                </a:solidFill>
                <a:latin typeface="+mj-lt"/>
              </a:defRPr>
            </a:lvl2pPr>
            <a:lvl3pPr marL="1143000" indent="-228600">
              <a:spcBef>
                <a:spcPct val="20000"/>
              </a:spcBef>
              <a:buFont typeface="Arial" pitchFamily="34" charset="0"/>
              <a:buChar char="•"/>
              <a:defRPr sz="1600">
                <a:solidFill>
                  <a:schemeClr val="tx1">
                    <a:lumMod val="50000"/>
                    <a:lumOff val="50000"/>
                  </a:schemeClr>
                </a:solidFill>
                <a:latin typeface="+mj-lt"/>
              </a:defRPr>
            </a:lvl3pPr>
            <a:lvl4pPr marL="1600200" indent="-228600">
              <a:spcBef>
                <a:spcPct val="20000"/>
              </a:spcBef>
              <a:buFont typeface="Courier New" pitchFamily="49" charset="0"/>
              <a:buChar char="o"/>
              <a:defRPr sz="1600">
                <a:solidFill>
                  <a:schemeClr val="tx1">
                    <a:lumMod val="50000"/>
                    <a:lumOff val="50000"/>
                  </a:schemeClr>
                </a:solidFill>
                <a:latin typeface="+mj-lt"/>
              </a:defRPr>
            </a:lvl4pPr>
            <a:lvl5pPr marL="2057400" indent="-228600">
              <a:spcBef>
                <a:spcPct val="20000"/>
              </a:spcBef>
              <a:buFont typeface="Arial" pitchFamily="34" charset="0"/>
              <a:buChar char="•"/>
              <a:defRPr sz="1600">
                <a:solidFill>
                  <a:schemeClr val="tx1">
                    <a:lumMod val="50000"/>
                    <a:lumOff val="50000"/>
                  </a:schemeClr>
                </a:solidFill>
                <a:latin typeface="+mj-lt"/>
              </a:defRPr>
            </a:lvl5pPr>
            <a:lvl6pPr marL="2514600" indent="-228600">
              <a:spcBef>
                <a:spcPct val="20000"/>
              </a:spcBef>
              <a:buFont typeface="Courier New" pitchFamily="49" charset="0"/>
              <a:buChar char="o"/>
              <a:defRPr sz="1600">
                <a:solidFill>
                  <a:schemeClr val="tx1">
                    <a:lumMod val="50000"/>
                    <a:lumOff val="50000"/>
                  </a:schemeClr>
                </a:solidFill>
                <a:latin typeface="+mj-lt"/>
              </a:defRPr>
            </a:lvl6pPr>
            <a:lvl7pPr marL="2971800" indent="-228600">
              <a:spcBef>
                <a:spcPct val="20000"/>
              </a:spcBef>
              <a:buFont typeface="Arial" pitchFamily="34" charset="0"/>
              <a:buChar char="•"/>
              <a:defRPr sz="1600">
                <a:solidFill>
                  <a:schemeClr val="tx1">
                    <a:lumMod val="50000"/>
                    <a:lumOff val="50000"/>
                  </a:schemeClr>
                </a:solidFill>
                <a:latin typeface="+mj-lt"/>
              </a:defRPr>
            </a:lvl7pPr>
            <a:lvl8pPr marL="3429000" indent="-228600">
              <a:spcBef>
                <a:spcPct val="20000"/>
              </a:spcBef>
              <a:buFont typeface="Courier New" pitchFamily="49" charset="0"/>
              <a:buChar char="o"/>
              <a:defRPr sz="1600">
                <a:solidFill>
                  <a:schemeClr val="tx1">
                    <a:lumMod val="50000"/>
                    <a:lumOff val="50000"/>
                  </a:schemeClr>
                </a:solidFill>
                <a:latin typeface="+mj-lt"/>
              </a:defRPr>
            </a:lvl8pPr>
            <a:lvl9pPr marL="3886200" indent="-228600">
              <a:spcBef>
                <a:spcPct val="20000"/>
              </a:spcBef>
              <a:buFont typeface="Arial" pitchFamily="34" charset="0"/>
              <a:buChar char="•"/>
              <a:defRPr sz="1600">
                <a:solidFill>
                  <a:schemeClr val="tx1">
                    <a:lumMod val="50000"/>
                    <a:lumOff val="50000"/>
                  </a:schemeClr>
                </a:solidFill>
                <a:latin typeface="+mj-lt"/>
              </a:defRPr>
            </a:lvl9pPr>
          </a:lstStyle>
          <a:p>
            <a:r>
              <a:rPr lang="es-ES" sz="2800" dirty="0">
                <a:solidFill>
                  <a:schemeClr val="tx1"/>
                </a:solidFill>
              </a:rPr>
              <a:t>D</a:t>
            </a:r>
            <a:r>
              <a:rPr lang="es-ES" sz="2800" dirty="0" smtClean="0">
                <a:solidFill>
                  <a:schemeClr val="tx1"/>
                </a:solidFill>
              </a:rPr>
              <a:t>efinimos </a:t>
            </a:r>
            <a:r>
              <a:rPr lang="es-ES" sz="2800" dirty="0">
                <a:solidFill>
                  <a:schemeClr val="tx1"/>
                </a:solidFill>
              </a:rPr>
              <a:t>que los mapas de control son </a:t>
            </a:r>
            <a:r>
              <a:rPr lang="es-EC" sz="2800" dirty="0" smtClean="0">
                <a:solidFill>
                  <a:schemeClr val="tx1"/>
                </a:solidFill>
              </a:rPr>
              <a:t>herramientas </a:t>
            </a:r>
            <a:r>
              <a:rPr lang="es-EC" sz="2800" dirty="0">
                <a:solidFill>
                  <a:schemeClr val="tx1"/>
                </a:solidFill>
              </a:rPr>
              <a:t>gráficas, que permite visualizar quién debe rendir cuentas, a quién se debe consultar e informar dentro de un marco de trabajo organizacional estándar, lo que en el marco de control COBIT se determina como Matriz RACI.</a:t>
            </a:r>
            <a:endParaRPr lang="es-CR" sz="2800" dirty="0">
              <a:solidFill>
                <a:schemeClr val="tx1"/>
              </a:solidFill>
            </a:endParaRPr>
          </a:p>
        </p:txBody>
      </p:sp>
      <p:grpSp>
        <p:nvGrpSpPr>
          <p:cNvPr id="9" name="Agrupar 8"/>
          <p:cNvGrpSpPr/>
          <p:nvPr/>
        </p:nvGrpSpPr>
        <p:grpSpPr>
          <a:xfrm>
            <a:off x="251520" y="188640"/>
            <a:ext cx="8784976" cy="912847"/>
            <a:chOff x="251520" y="188640"/>
            <a:chExt cx="8784976" cy="912847"/>
          </a:xfrm>
        </p:grpSpPr>
        <p:grpSp>
          <p:nvGrpSpPr>
            <p:cNvPr id="10"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2"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6" name="5 Grupo"/>
              <p:cNvGrpSpPr/>
              <p:nvPr/>
            </p:nvGrpSpPr>
            <p:grpSpPr>
              <a:xfrm>
                <a:off x="1475656" y="177355"/>
                <a:ext cx="6028175" cy="504056"/>
                <a:chOff x="185640" y="177355"/>
                <a:chExt cx="9234651" cy="504056"/>
              </a:xfrm>
              <a:grpFill/>
            </p:grpSpPr>
            <p:sp>
              <p:nvSpPr>
                <p:cNvPr id="17"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algn="ctr" defTabSz="800100">
                    <a:spcBef>
                      <a:spcPct val="0"/>
                    </a:spcBef>
                  </a:pPr>
                  <a:r>
                    <a:rPr lang="es-ES" sz="2400" b="1" dirty="0">
                      <a:solidFill>
                        <a:schemeClr val="accent5">
                          <a:lumMod val="50000"/>
                        </a:schemeClr>
                      </a:solidFill>
                      <a:latin typeface="+mj-lt"/>
                    </a:rPr>
                    <a:t>MAPAS DE CONTROL</a:t>
                  </a:r>
                </a:p>
              </p:txBody>
            </p:sp>
            <p:pic>
              <p:nvPicPr>
                <p:cNvPr id="18"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1"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6993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2 Marcador de contenido"/>
          <p:cNvSpPr txBox="1">
            <a:spLocks/>
          </p:cNvSpPr>
          <p:nvPr/>
        </p:nvSpPr>
        <p:spPr>
          <a:xfrm>
            <a:off x="-10927" y="4193704"/>
            <a:ext cx="8928992" cy="2547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lvl="1" algn="just">
              <a:buFont typeface="Arial" pitchFamily="34" charset="0"/>
              <a:buChar char="•"/>
            </a:pPr>
            <a:endParaRPr lang="es-EC" sz="2400" b="1" dirty="0" smtClean="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65" y="1700808"/>
            <a:ext cx="8991832" cy="4752528"/>
          </a:xfrm>
          <a:prstGeom prst="rect">
            <a:avLst/>
          </a:prstGeom>
          <a:solidFill>
            <a:schemeClr val="bg1">
              <a:lumMod val="85000"/>
            </a:schemeClr>
          </a:solidFill>
          <a:ln>
            <a:noFill/>
          </a:ln>
          <a:effectLst/>
        </p:spPr>
      </p:pic>
      <p:grpSp>
        <p:nvGrpSpPr>
          <p:cNvPr id="9" name="Agrupar 8"/>
          <p:cNvGrpSpPr/>
          <p:nvPr/>
        </p:nvGrpSpPr>
        <p:grpSpPr>
          <a:xfrm>
            <a:off x="251520" y="188640"/>
            <a:ext cx="8784976" cy="912847"/>
            <a:chOff x="251520" y="188640"/>
            <a:chExt cx="8784976" cy="912847"/>
          </a:xfrm>
        </p:grpSpPr>
        <p:grpSp>
          <p:nvGrpSpPr>
            <p:cNvPr id="10"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2"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4" name="5 Grupo"/>
              <p:cNvGrpSpPr/>
              <p:nvPr/>
            </p:nvGrpSpPr>
            <p:grpSpPr>
              <a:xfrm>
                <a:off x="1475656" y="177355"/>
                <a:ext cx="6028175" cy="504056"/>
                <a:chOff x="185640" y="177355"/>
                <a:chExt cx="9234651" cy="504056"/>
              </a:xfrm>
              <a:grpFill/>
            </p:grpSpPr>
            <p:sp>
              <p:nvSpPr>
                <p:cNvPr id="16"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a:solidFill>
                        <a:schemeClr val="accent5">
                          <a:lumMod val="50000"/>
                        </a:schemeClr>
                      </a:solidFill>
                      <a:latin typeface="+mj-lt"/>
                    </a:rPr>
                    <a:t>MODELO DE GESTIÓN </a:t>
                  </a:r>
                </a:p>
                <a:p>
                  <a:pPr algn="ctr" defTabSz="800100">
                    <a:spcBef>
                      <a:spcPct val="0"/>
                    </a:spcBef>
                  </a:pPr>
                  <a:r>
                    <a:rPr lang="es-ES" sz="2400" b="1" dirty="0">
                      <a:solidFill>
                        <a:schemeClr val="accent5">
                          <a:lumMod val="50000"/>
                        </a:schemeClr>
                      </a:solidFill>
                      <a:latin typeface="+mj-lt"/>
                    </a:rPr>
                    <a:t>MAPAS DE CONTROL</a:t>
                  </a:r>
                </a:p>
              </p:txBody>
            </p:sp>
            <p:pic>
              <p:nvPicPr>
                <p:cNvPr id="17"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1"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817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circle(in)">
                                      <p:cBhvr>
                                        <p:cTn id="7" dur="2000"/>
                                        <p:tgtEl>
                                          <p:spTgt spid="15">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fade">
                                      <p:cBhvr>
                                        <p:cTn id="10" dur="1000"/>
                                        <p:tgtEl>
                                          <p:spTgt spid="2050"/>
                                        </p:tgtEl>
                                      </p:cBhvr>
                                    </p:animEffect>
                                    <p:anim calcmode="lin" valueType="num">
                                      <p:cBhvr>
                                        <p:cTn id="11" dur="1000" fill="hold"/>
                                        <p:tgtEl>
                                          <p:spTgt spid="2050"/>
                                        </p:tgtEl>
                                        <p:attrNameLst>
                                          <p:attrName>ppt_x</p:attrName>
                                        </p:attrNameLst>
                                      </p:cBhvr>
                                      <p:tavLst>
                                        <p:tav tm="0">
                                          <p:val>
                                            <p:strVal val="#ppt_x"/>
                                          </p:val>
                                        </p:tav>
                                        <p:tav tm="100000">
                                          <p:val>
                                            <p:strVal val="#ppt_x"/>
                                          </p:val>
                                        </p:tav>
                                      </p:tavLst>
                                    </p:anim>
                                    <p:anim calcmode="lin" valueType="num">
                                      <p:cBhvr>
                                        <p:cTn id="12"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268760"/>
            <a:ext cx="8821488" cy="1873403"/>
          </a:xfrm>
          <a:scene3d>
            <a:camera prst="orthographicFront"/>
            <a:lightRig rig="threePt" dir="t"/>
          </a:scene3d>
          <a:sp3d>
            <a:bevelT/>
          </a:sp3d>
        </p:spPr>
        <p:style>
          <a:lnRef idx="3">
            <a:schemeClr val="lt1"/>
          </a:lnRef>
          <a:fillRef idx="1">
            <a:schemeClr val="accent3"/>
          </a:fillRef>
          <a:effectRef idx="1">
            <a:schemeClr val="accent3"/>
          </a:effectRef>
          <a:fontRef idx="minor">
            <a:schemeClr val="lt1"/>
          </a:fontRef>
        </p:style>
        <p:txBody>
          <a:bodyPr anchor="ctr">
            <a:noAutofit/>
          </a:bodyPr>
          <a:lstStyle/>
          <a:p>
            <a:pPr marL="0" indent="0" algn="just">
              <a:buNone/>
            </a:pPr>
            <a:r>
              <a:rPr lang="es-EC" sz="2300" dirty="0">
                <a:solidFill>
                  <a:schemeClr val="bg1"/>
                </a:solidFill>
                <a:latin typeface="+mj-lt"/>
              </a:rPr>
              <a:t>Se diseñó un modelo de gestión de las Tecnologías de Información del Centro de Datos de la Dirección Nacional de </a:t>
            </a:r>
            <a:r>
              <a:rPr lang="es-EC" sz="2300" dirty="0" smtClean="0">
                <a:solidFill>
                  <a:schemeClr val="bg1"/>
                </a:solidFill>
                <a:latin typeface="+mj-lt"/>
              </a:rPr>
              <a:t>Comunicaciones, </a:t>
            </a:r>
            <a:r>
              <a:rPr lang="es-EC" sz="2300" dirty="0">
                <a:solidFill>
                  <a:schemeClr val="bg1"/>
                </a:solidFill>
                <a:latin typeface="+mj-lt"/>
              </a:rPr>
              <a:t>aplicando COBIT 4.1  Dominio Planificar y </a:t>
            </a:r>
            <a:r>
              <a:rPr lang="es-EC" sz="2300" dirty="0" smtClean="0">
                <a:solidFill>
                  <a:schemeClr val="bg1"/>
                </a:solidFill>
                <a:latin typeface="+mj-lt"/>
              </a:rPr>
              <a:t>Organizar</a:t>
            </a:r>
            <a:r>
              <a:rPr lang="es-EC" sz="2300" dirty="0">
                <a:solidFill>
                  <a:schemeClr val="bg1"/>
                </a:solidFill>
                <a:latin typeface="+mj-lt"/>
              </a:rPr>
              <a:t> </a:t>
            </a:r>
            <a:r>
              <a:rPr lang="es-EC" sz="2300" dirty="0" smtClean="0">
                <a:solidFill>
                  <a:schemeClr val="bg1"/>
                </a:solidFill>
                <a:latin typeface="+mj-lt"/>
              </a:rPr>
              <a:t>, el mismo que contempla:</a:t>
            </a:r>
            <a:endParaRPr lang="es-EC" sz="2300" dirty="0">
              <a:solidFill>
                <a:schemeClr val="bg1"/>
              </a:solidFill>
              <a:latin typeface="+mj-lt"/>
            </a:endParaRPr>
          </a:p>
        </p:txBody>
      </p:sp>
      <p:sp>
        <p:nvSpPr>
          <p:cNvPr id="7" name="2 Marcador de contenido"/>
          <p:cNvSpPr txBox="1">
            <a:spLocks/>
          </p:cNvSpPr>
          <p:nvPr/>
        </p:nvSpPr>
        <p:spPr>
          <a:xfrm>
            <a:off x="141835" y="3450886"/>
            <a:ext cx="8822653" cy="3146466"/>
          </a:xfrm>
          <a:prstGeom prst="rect">
            <a:avLst/>
          </a:prstGeom>
          <a:solidFill>
            <a:schemeClr val="accent5">
              <a:lumMod val="20000"/>
              <a:lumOff val="80000"/>
            </a:schemeClr>
          </a:solidFill>
          <a:effectLst>
            <a:outerShdw blurRad="50800" dist="38100" algn="l" rotWithShape="0">
              <a:prstClr val="black">
                <a:alpha val="40000"/>
              </a:prstClr>
            </a:outerShdw>
          </a:effectLst>
          <a:scene3d>
            <a:camera prst="orthographicFront"/>
            <a:lightRig rig="threePt" dir="t"/>
          </a:scene3d>
          <a:sp3d>
            <a:bevelT/>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449263" lvl="1" indent="-449263" algn="just"/>
            <a:r>
              <a:rPr lang="es-ES" sz="2300" dirty="0" smtClean="0">
                <a:solidFill>
                  <a:schemeClr val="tx1"/>
                </a:solidFill>
              </a:rPr>
              <a:t>La </a:t>
            </a:r>
            <a:r>
              <a:rPr lang="es-EC" sz="2300" dirty="0" smtClean="0">
                <a:solidFill>
                  <a:schemeClr val="tx1"/>
                </a:solidFill>
              </a:rPr>
              <a:t>estructura organizacional con fundamento en el marco de trabajo COBIT, es decir orientada a negocios, procesos y basada en controles.</a:t>
            </a:r>
          </a:p>
          <a:p>
            <a:pPr marL="449263" lvl="1" indent="-449263" algn="just"/>
            <a:r>
              <a:rPr lang="es-EC" sz="2300" dirty="0" smtClean="0">
                <a:solidFill>
                  <a:schemeClr val="tx1"/>
                </a:solidFill>
              </a:rPr>
              <a:t>Procesos alineados a las mejores prácticas de TI, concordantes a la estructura organizacional propuesta.</a:t>
            </a:r>
          </a:p>
          <a:p>
            <a:pPr marL="449263" lvl="1" indent="-449263" algn="just"/>
            <a:r>
              <a:rPr lang="es-EC" sz="2300" dirty="0" smtClean="0">
                <a:solidFill>
                  <a:schemeClr val="tx1"/>
                </a:solidFill>
              </a:rPr>
              <a:t>Roles y responsabilidades para cada uno de los procesos, identificando quien y que actividad se debe realizar.</a:t>
            </a:r>
            <a:endParaRPr lang="es-EC" sz="2300" dirty="0">
              <a:solidFill>
                <a:schemeClr val="tx1"/>
              </a:solidFill>
            </a:endParaRPr>
          </a:p>
        </p:txBody>
      </p:sp>
      <p:grpSp>
        <p:nvGrpSpPr>
          <p:cNvPr id="8" name="Agrupar 7"/>
          <p:cNvGrpSpPr/>
          <p:nvPr/>
        </p:nvGrpSpPr>
        <p:grpSpPr>
          <a:xfrm>
            <a:off x="251520" y="188640"/>
            <a:ext cx="8784976" cy="912847"/>
            <a:chOff x="251520" y="188640"/>
            <a:chExt cx="8784976" cy="912847"/>
          </a:xfrm>
        </p:grpSpPr>
        <p:grpSp>
          <p:nvGrpSpPr>
            <p:cNvPr id="13"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5"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6" name="5 Grupo"/>
              <p:cNvGrpSpPr/>
              <p:nvPr/>
            </p:nvGrpSpPr>
            <p:grpSpPr>
              <a:xfrm>
                <a:off x="1475656" y="177355"/>
                <a:ext cx="6028175" cy="504056"/>
                <a:chOff x="185640" y="177355"/>
                <a:chExt cx="9234651" cy="504056"/>
              </a:xfrm>
              <a:grpFill/>
            </p:grpSpPr>
            <p:sp>
              <p:nvSpPr>
                <p:cNvPr id="17"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smtClean="0">
                      <a:solidFill>
                        <a:schemeClr val="accent5">
                          <a:lumMod val="50000"/>
                        </a:schemeClr>
                      </a:solidFill>
                      <a:latin typeface="+mj-lt"/>
                    </a:rPr>
                    <a:t>CONCLUSIONES</a:t>
                  </a:r>
                  <a:endParaRPr lang="es-ES" sz="2400" b="1" dirty="0">
                    <a:solidFill>
                      <a:schemeClr val="accent5">
                        <a:lumMod val="50000"/>
                      </a:schemeClr>
                    </a:solidFill>
                    <a:latin typeface="+mj-lt"/>
                  </a:endParaRPr>
                </a:p>
              </p:txBody>
            </p:sp>
            <p:pic>
              <p:nvPicPr>
                <p:cNvPr id="18"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4"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607158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7">
                                            <p:bg/>
                                          </p:spTgt>
                                        </p:tgtEl>
                                        <p:attrNameLst>
                                          <p:attrName>style.visibility</p:attrName>
                                        </p:attrNameLst>
                                      </p:cBhvr>
                                      <p:to>
                                        <p:strVal val="visible"/>
                                      </p:to>
                                    </p:set>
                                    <p:animEffect transition="in" filter="circle(in)">
                                      <p:cBhvr>
                                        <p:cTn id="16" dur="2000"/>
                                        <p:tgtEl>
                                          <p:spTgt spid="7">
                                            <p:bg/>
                                          </p:spTgt>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circle(in)">
                                      <p:cBhvr>
                                        <p:cTn id="20" dur="20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circle(in)">
                                      <p:cBhvr>
                                        <p:cTn id="25" dur="2000"/>
                                        <p:tgtEl>
                                          <p:spTgt spid="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circle(in)">
                                      <p:cBhvr>
                                        <p:cTn id="30"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7"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340768"/>
            <a:ext cx="8424935" cy="4176464"/>
          </a:xfrm>
          <a:solidFill>
            <a:schemeClr val="accent5">
              <a:lumMod val="20000"/>
              <a:lumOff val="80000"/>
            </a:schemeClr>
          </a:solidFill>
        </p:spPr>
        <p:txBody>
          <a:bodyPr>
            <a:noAutofit/>
          </a:bodyPr>
          <a:lstStyle/>
          <a:p>
            <a:pPr marL="449263" lvl="1" indent="-449263" algn="just"/>
            <a:r>
              <a:rPr lang="es-EC" sz="2400" dirty="0" smtClean="0">
                <a:solidFill>
                  <a:schemeClr val="tx1"/>
                </a:solidFill>
              </a:rPr>
              <a:t>Un </a:t>
            </a:r>
            <a:r>
              <a:rPr lang="es-EC" sz="2400" dirty="0">
                <a:solidFill>
                  <a:schemeClr val="tx1"/>
                </a:solidFill>
              </a:rPr>
              <a:t>modelo  de madurez para la gestión de TI del Centro de Datos de nivel 4  “Administrado”. Esté nivel de madurez  garantizará la calidad de la gestión de TI del Centro de Datos.</a:t>
            </a:r>
          </a:p>
          <a:p>
            <a:pPr marL="0" lvl="1" indent="0" algn="just">
              <a:buNone/>
            </a:pPr>
            <a:endParaRPr lang="es-EC" sz="2400" dirty="0">
              <a:solidFill>
                <a:schemeClr val="tx1"/>
              </a:solidFill>
            </a:endParaRPr>
          </a:p>
          <a:p>
            <a:pPr marL="449263" lvl="1" indent="-449263" algn="just"/>
            <a:r>
              <a:rPr lang="es-EC" sz="2400" dirty="0" smtClean="0">
                <a:solidFill>
                  <a:schemeClr val="tx1"/>
                </a:solidFill>
              </a:rPr>
              <a:t>Mapas </a:t>
            </a:r>
            <a:r>
              <a:rPr lang="es-EC" sz="2400" dirty="0">
                <a:solidFill>
                  <a:schemeClr val="tx1"/>
                </a:solidFill>
              </a:rPr>
              <a:t>de control </a:t>
            </a:r>
            <a:r>
              <a:rPr lang="es-EC" sz="2400" dirty="0" smtClean="0">
                <a:solidFill>
                  <a:schemeClr val="tx1"/>
                </a:solidFill>
              </a:rPr>
              <a:t>que </a:t>
            </a:r>
            <a:r>
              <a:rPr lang="es-EC" sz="2400" dirty="0">
                <a:solidFill>
                  <a:schemeClr val="tx1"/>
                </a:solidFill>
              </a:rPr>
              <a:t>permitirán visualizar los roles y responsabilidades </a:t>
            </a:r>
            <a:r>
              <a:rPr lang="es-EC" sz="2400" dirty="0" smtClean="0">
                <a:solidFill>
                  <a:schemeClr val="tx1"/>
                </a:solidFill>
              </a:rPr>
              <a:t>para </a:t>
            </a:r>
            <a:r>
              <a:rPr lang="es-EC" sz="2400" dirty="0">
                <a:solidFill>
                  <a:schemeClr val="tx1"/>
                </a:solidFill>
              </a:rPr>
              <a:t>controlar y asegurar que los objetivos del Centro de Datos se cumplan y los eventos no deseados se prevengan, se detecten y corrijan.</a:t>
            </a:r>
          </a:p>
        </p:txBody>
      </p:sp>
      <p:grpSp>
        <p:nvGrpSpPr>
          <p:cNvPr id="5" name="Agrupar 4"/>
          <p:cNvGrpSpPr/>
          <p:nvPr/>
        </p:nvGrpSpPr>
        <p:grpSpPr>
          <a:xfrm>
            <a:off x="251520" y="188640"/>
            <a:ext cx="8784976" cy="912847"/>
            <a:chOff x="251520" y="188640"/>
            <a:chExt cx="8784976" cy="912847"/>
          </a:xfrm>
        </p:grpSpPr>
        <p:grpSp>
          <p:nvGrpSpPr>
            <p:cNvPr id="6"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8"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9" name="5 Grupo"/>
              <p:cNvGrpSpPr/>
              <p:nvPr/>
            </p:nvGrpSpPr>
            <p:grpSpPr>
              <a:xfrm>
                <a:off x="1475656" y="177355"/>
                <a:ext cx="6028175" cy="504056"/>
                <a:chOff x="185640" y="177355"/>
                <a:chExt cx="9234651" cy="504056"/>
              </a:xfrm>
              <a:grpFill/>
            </p:grpSpPr>
            <p:sp>
              <p:nvSpPr>
                <p:cNvPr id="10"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spcBef>
                      <a:spcPct val="0"/>
                    </a:spcBef>
                  </a:pPr>
                  <a:r>
                    <a:rPr lang="es-ES" sz="2400" b="1" dirty="0" smtClean="0">
                      <a:solidFill>
                        <a:schemeClr val="accent5">
                          <a:lumMod val="50000"/>
                        </a:schemeClr>
                      </a:solidFill>
                      <a:latin typeface="+mj-lt"/>
                    </a:rPr>
                    <a:t>CONCLUSIONES</a:t>
                  </a:r>
                  <a:endParaRPr lang="es-ES" sz="2400" b="1" dirty="0">
                    <a:solidFill>
                      <a:schemeClr val="accent5">
                        <a:lumMod val="50000"/>
                      </a:schemeClr>
                    </a:solidFill>
                    <a:latin typeface="+mj-lt"/>
                  </a:endParaRPr>
                </a:p>
              </p:txBody>
            </p:sp>
            <p:pic>
              <p:nvPicPr>
                <p:cNvPr id="13"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7"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748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340768"/>
            <a:ext cx="8928992" cy="5400600"/>
          </a:xfrm>
          <a:solidFill>
            <a:schemeClr val="accent5">
              <a:lumMod val="20000"/>
              <a:lumOff val="80000"/>
            </a:schemeClr>
          </a:solidFill>
          <a:scene3d>
            <a:camera prst="orthographicFront"/>
            <a:lightRig rig="threePt" dir="t"/>
          </a:scene3d>
          <a:sp3d>
            <a:bevelT prst="convex"/>
          </a:sp3d>
        </p:spPr>
        <p:txBody>
          <a:bodyPr>
            <a:noAutofit/>
          </a:bodyPr>
          <a:lstStyle/>
          <a:p>
            <a:pPr marL="449263" lvl="1" indent="-449263" algn="just"/>
            <a:r>
              <a:rPr lang="es-EC" sz="2400" dirty="0">
                <a:solidFill>
                  <a:schemeClr val="tx1"/>
                </a:solidFill>
              </a:rPr>
              <a:t>La implementación de éste modelo de gestión deberá ser analizado y aprobado por el nivel Gerencial de la Dirección Nacional de Comunicaciones para su trámite legal ante las instancias superiores, ya que se está creando unidades técnico operativas que necesitan ser incorporadas en el Reglamento Orgánico Funcional de la DNC.</a:t>
            </a:r>
          </a:p>
          <a:p>
            <a:endParaRPr lang="es-EC" dirty="0"/>
          </a:p>
          <a:p>
            <a:pPr marL="449263" lvl="1" indent="-449263" algn="just"/>
            <a:r>
              <a:rPr lang="es-EC" sz="2400" dirty="0">
                <a:solidFill>
                  <a:schemeClr val="tx1"/>
                </a:solidFill>
              </a:rPr>
              <a:t>Para la asignación de roles y responsabilidades del personal del Centro de Datos;  es necesaria la   evaluación del personal técnico existente, y la selección  de nuevo personal que cuente con el perfil idóneo para cubrir los requerimientos de los procesos planteados. </a:t>
            </a:r>
          </a:p>
          <a:p>
            <a:pPr marL="0" indent="0">
              <a:buNone/>
            </a:pPr>
            <a:endParaRPr lang="es-EC" dirty="0"/>
          </a:p>
        </p:txBody>
      </p:sp>
      <p:grpSp>
        <p:nvGrpSpPr>
          <p:cNvPr id="7" name="Agrupar 6"/>
          <p:cNvGrpSpPr/>
          <p:nvPr/>
        </p:nvGrpSpPr>
        <p:grpSpPr>
          <a:xfrm>
            <a:off x="251520" y="188640"/>
            <a:ext cx="8784976" cy="912847"/>
            <a:chOff x="251520" y="188640"/>
            <a:chExt cx="8784976" cy="912847"/>
          </a:xfrm>
        </p:grpSpPr>
        <p:grpSp>
          <p:nvGrpSpPr>
            <p:cNvPr id="8"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4"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5" name="5 Grupo"/>
              <p:cNvGrpSpPr/>
              <p:nvPr/>
            </p:nvGrpSpPr>
            <p:grpSpPr>
              <a:xfrm>
                <a:off x="1475656" y="177355"/>
                <a:ext cx="6028175" cy="504056"/>
                <a:chOff x="185640" y="177355"/>
                <a:chExt cx="9234651" cy="504056"/>
              </a:xfrm>
              <a:grpFill/>
            </p:grpSpPr>
            <p:sp>
              <p:nvSpPr>
                <p:cNvPr id="16"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spcBef>
                      <a:spcPct val="0"/>
                    </a:spcBef>
                  </a:pPr>
                  <a:r>
                    <a:rPr lang="es-ES" sz="2400" b="1" dirty="0" smtClean="0">
                      <a:solidFill>
                        <a:schemeClr val="accent5">
                          <a:lumMod val="50000"/>
                        </a:schemeClr>
                      </a:solidFill>
                      <a:latin typeface="+mj-lt"/>
                    </a:rPr>
                    <a:t>RECOMENDACIONES</a:t>
                  </a:r>
                  <a:endParaRPr lang="es-ES" sz="2400" b="1" dirty="0">
                    <a:solidFill>
                      <a:schemeClr val="accent5">
                        <a:lumMod val="50000"/>
                      </a:schemeClr>
                    </a:solidFill>
                    <a:latin typeface="+mj-lt"/>
                  </a:endParaRPr>
                </a:p>
              </p:txBody>
            </p:sp>
            <p:pic>
              <p:nvPicPr>
                <p:cNvPr id="17"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3"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1172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19" y="1628800"/>
            <a:ext cx="8352929" cy="3600400"/>
          </a:xfrm>
          <a:solidFill>
            <a:schemeClr val="accent5">
              <a:lumMod val="20000"/>
              <a:lumOff val="80000"/>
            </a:schemeClr>
          </a:solidFill>
          <a:scene3d>
            <a:camera prst="orthographicFront"/>
            <a:lightRig rig="threePt" dir="t"/>
          </a:scene3d>
          <a:sp3d>
            <a:bevelT prst="angle"/>
          </a:sp3d>
        </p:spPr>
        <p:txBody>
          <a:bodyPr>
            <a:noAutofit/>
          </a:bodyPr>
          <a:lstStyle/>
          <a:p>
            <a:pPr marL="449263" lvl="1" indent="-449263" algn="just"/>
            <a:r>
              <a:rPr lang="es-EC" sz="2400" dirty="0">
                <a:solidFill>
                  <a:schemeClr val="tx1"/>
                </a:solidFill>
              </a:rPr>
              <a:t>Para alcanzar el nivel de madurez propuesto  será necesario ejecutar las recomendaciones anteriores y mantener un control permanente al cumplimiento de los objetivos de control propuestos.</a:t>
            </a:r>
          </a:p>
          <a:p>
            <a:pPr marL="0" indent="0">
              <a:buNone/>
            </a:pPr>
            <a:endParaRPr lang="es-EC" dirty="0"/>
          </a:p>
          <a:p>
            <a:pPr marL="449263" lvl="1" indent="-449263" algn="just"/>
            <a:r>
              <a:rPr lang="es-EC" sz="2400" dirty="0">
                <a:solidFill>
                  <a:schemeClr val="tx1"/>
                </a:solidFill>
              </a:rPr>
              <a:t>Los mapas de control deben ser permanentemente supervisados y actualizados con la finalidad de que las estructuras, procesos, roles y responsabilidades alcancen los objetivos del Centro de Datos.</a:t>
            </a:r>
          </a:p>
        </p:txBody>
      </p:sp>
      <p:grpSp>
        <p:nvGrpSpPr>
          <p:cNvPr id="7" name="Agrupar 6"/>
          <p:cNvGrpSpPr/>
          <p:nvPr/>
        </p:nvGrpSpPr>
        <p:grpSpPr>
          <a:xfrm>
            <a:off x="251520" y="188640"/>
            <a:ext cx="8784976" cy="912847"/>
            <a:chOff x="251520" y="188640"/>
            <a:chExt cx="8784976" cy="912847"/>
          </a:xfrm>
        </p:grpSpPr>
        <p:grpSp>
          <p:nvGrpSpPr>
            <p:cNvPr id="8"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4"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5" name="5 Grupo"/>
              <p:cNvGrpSpPr/>
              <p:nvPr/>
            </p:nvGrpSpPr>
            <p:grpSpPr>
              <a:xfrm>
                <a:off x="1475656" y="177355"/>
                <a:ext cx="6028175" cy="504056"/>
                <a:chOff x="185640" y="177355"/>
                <a:chExt cx="9234651" cy="504056"/>
              </a:xfrm>
              <a:grpFill/>
            </p:grpSpPr>
            <p:sp>
              <p:nvSpPr>
                <p:cNvPr id="16"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spcBef>
                      <a:spcPct val="0"/>
                    </a:spcBef>
                  </a:pPr>
                  <a:r>
                    <a:rPr lang="es-ES" sz="2400" b="1" dirty="0" smtClean="0">
                      <a:solidFill>
                        <a:schemeClr val="accent5">
                          <a:lumMod val="50000"/>
                        </a:schemeClr>
                      </a:solidFill>
                      <a:latin typeface="+mj-lt"/>
                    </a:rPr>
                    <a:t>RECOMENDACIONES</a:t>
                  </a:r>
                  <a:endParaRPr lang="es-ES" sz="2400" b="1" dirty="0">
                    <a:solidFill>
                      <a:schemeClr val="accent5">
                        <a:lumMod val="50000"/>
                      </a:schemeClr>
                    </a:solidFill>
                    <a:latin typeface="+mj-lt"/>
                  </a:endParaRPr>
                </a:p>
              </p:txBody>
            </p:sp>
            <p:pic>
              <p:nvPicPr>
                <p:cNvPr id="17"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3"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338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2700950" y="0"/>
            <a:ext cx="6443050" cy="6237312"/>
          </a:xfrm>
          <a:prstGeom prst="rect">
            <a:avLst/>
          </a:prstGeom>
          <a:solidFill>
            <a:schemeClr val="accent5">
              <a:lumMod val="75000"/>
            </a:schemeClr>
          </a:solidFill>
          <a:ln>
            <a:solidFill>
              <a:schemeClr val="accent5">
                <a:lumMod val="75000"/>
              </a:schemeClr>
            </a:solid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 name="3 Rectángulo"/>
          <p:cNvSpPr/>
          <p:nvPr/>
        </p:nvSpPr>
        <p:spPr>
          <a:xfrm>
            <a:off x="2369437" y="2564904"/>
            <a:ext cx="7315131" cy="1323439"/>
          </a:xfrm>
          <a:prstGeom prst="rect">
            <a:avLst/>
          </a:prstGeom>
          <a:noFill/>
          <a:scene3d>
            <a:camera prst="obliqueTopRight"/>
            <a:lightRig rig="flat" dir="tl">
              <a:rot lat="0" lon="0" rev="6600000"/>
            </a:lightRig>
          </a:scene3d>
          <a:sp3d>
            <a:bevelT prst="slope"/>
          </a:sp3d>
        </p:spPr>
        <p:txBody>
          <a:bodyPr wrap="square" lIns="91440" tIns="45720" rIns="91440" bIns="45720">
            <a:spAutoFit/>
          </a:bodyPr>
          <a:lstStyle/>
          <a:p>
            <a:pPr algn="ctr"/>
            <a:r>
              <a:rPr lang="es-ES" sz="8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rPr>
              <a:t>GRACIAS....</a:t>
            </a:r>
            <a:endParaRPr lang="es-ES" sz="8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ndParaRPr>
          </a:p>
        </p:txBody>
      </p:sp>
      <p:pic>
        <p:nvPicPr>
          <p:cNvPr id="8" name="6 Imagen" descr="LOGO_ESPE_ORIGINAL.jpg"/>
          <p:cNvPicPr>
            <a:picLocks noChangeAspect="1"/>
          </p:cNvPicPr>
          <p:nvPr/>
        </p:nvPicPr>
        <p:blipFill rotWithShape="1">
          <a:blip r:embed="rId2" cstate="print"/>
          <a:srcRect r="74578"/>
          <a:stretch/>
        </p:blipFill>
        <p:spPr bwMode="auto">
          <a:xfrm>
            <a:off x="191894" y="2175264"/>
            <a:ext cx="2435890" cy="2319075"/>
          </a:xfrm>
          <a:prstGeom prst="rect">
            <a:avLst/>
          </a:prstGeom>
          <a:noFill/>
          <a:ln w="9525">
            <a:noFill/>
            <a:miter lim="800000"/>
            <a:headEnd/>
            <a:tailEnd/>
          </a:ln>
        </p:spPr>
      </p:pic>
      <p:sp>
        <p:nvSpPr>
          <p:cNvPr id="5" name="Rectángulo 4"/>
          <p:cNvSpPr/>
          <p:nvPr/>
        </p:nvSpPr>
        <p:spPr>
          <a:xfrm>
            <a:off x="2665454" y="6508576"/>
            <a:ext cx="6443050" cy="80392"/>
          </a:xfrm>
          <a:prstGeom prst="rect">
            <a:avLst/>
          </a:prstGeom>
          <a:solidFill>
            <a:schemeClr val="accent5">
              <a:lumMod val="75000"/>
            </a:schemeClr>
          </a:solidFill>
          <a:ln>
            <a:solidFill>
              <a:schemeClr val="accent5">
                <a:lumMod val="75000"/>
              </a:schemeClr>
            </a:solid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Rectángulo 5"/>
          <p:cNvSpPr/>
          <p:nvPr/>
        </p:nvSpPr>
        <p:spPr>
          <a:xfrm>
            <a:off x="1992307" y="6516960"/>
            <a:ext cx="491461" cy="80392"/>
          </a:xfrm>
          <a:prstGeom prst="rect">
            <a:avLst/>
          </a:prstGeom>
          <a:solidFill>
            <a:schemeClr val="accent5">
              <a:lumMod val="75000"/>
            </a:schemeClr>
          </a:solidFill>
          <a:ln>
            <a:solidFill>
              <a:schemeClr val="accent5">
                <a:lumMod val="75000"/>
              </a:schemeClr>
            </a:solid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Rectángulo 8"/>
          <p:cNvSpPr/>
          <p:nvPr/>
        </p:nvSpPr>
        <p:spPr>
          <a:xfrm>
            <a:off x="1259632" y="6516960"/>
            <a:ext cx="491461" cy="80392"/>
          </a:xfrm>
          <a:prstGeom prst="rect">
            <a:avLst/>
          </a:prstGeom>
          <a:solidFill>
            <a:schemeClr val="bg1">
              <a:lumMod val="75000"/>
            </a:schemeClr>
          </a:solidFill>
          <a:ln>
            <a:solidFill>
              <a:schemeClr val="bg1">
                <a:lumMod val="85000"/>
              </a:schemeClr>
            </a:solid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Rectángulo 9"/>
          <p:cNvSpPr/>
          <p:nvPr/>
        </p:nvSpPr>
        <p:spPr>
          <a:xfrm>
            <a:off x="539552" y="6516960"/>
            <a:ext cx="491461" cy="80392"/>
          </a:xfrm>
          <a:prstGeom prst="rect">
            <a:avLst/>
          </a:prstGeom>
          <a:solidFill>
            <a:schemeClr val="accent5">
              <a:lumMod val="75000"/>
            </a:schemeClr>
          </a:solidFill>
          <a:ln>
            <a:solidFill>
              <a:schemeClr val="accent5">
                <a:lumMod val="75000"/>
              </a:schemeClr>
            </a:solid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Rectángulo 10"/>
          <p:cNvSpPr/>
          <p:nvPr/>
        </p:nvSpPr>
        <p:spPr>
          <a:xfrm>
            <a:off x="-108520" y="6516960"/>
            <a:ext cx="491461" cy="80392"/>
          </a:xfrm>
          <a:prstGeom prst="rect">
            <a:avLst/>
          </a:prstGeom>
          <a:solidFill>
            <a:schemeClr val="bg1">
              <a:lumMod val="75000"/>
            </a:schemeClr>
          </a:solidFill>
          <a:ln>
            <a:solidFill>
              <a:schemeClr val="bg1">
                <a:lumMod val="85000"/>
              </a:schemeClr>
            </a:solidFill>
          </a:ln>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917557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169719720"/>
              </p:ext>
            </p:extLst>
          </p:nvPr>
        </p:nvGraphicFramePr>
        <p:xfrm>
          <a:off x="251520" y="1340767"/>
          <a:ext cx="8640959" cy="5282786"/>
        </p:xfrm>
        <a:graphic>
          <a:graphicData uri="http://schemas.openxmlformats.org/drawingml/2006/table">
            <a:tbl>
              <a:tblPr firstRow="1" firstCol="1" bandRow="1">
                <a:tableStyleId>{284E427A-3D55-4303-BF80-6455036E1DE7}</a:tableStyleId>
              </a:tblPr>
              <a:tblGrid>
                <a:gridCol w="1055014"/>
                <a:gridCol w="7585945"/>
              </a:tblGrid>
              <a:tr h="792089">
                <a:tc gridSpan="2">
                  <a:txBody>
                    <a:bodyPr/>
                    <a:lstStyle/>
                    <a:p>
                      <a:pPr marL="449580" indent="180340" algn="ctr">
                        <a:lnSpc>
                          <a:spcPct val="100000"/>
                        </a:lnSpc>
                        <a:spcAft>
                          <a:spcPts val="0"/>
                        </a:spcAft>
                      </a:pPr>
                      <a:r>
                        <a:rPr lang="es-ES" sz="3200" dirty="0">
                          <a:effectLst/>
                          <a:latin typeface="+mj-lt"/>
                        </a:rPr>
                        <a:t>JEFATURA</a:t>
                      </a:r>
                      <a:endParaRPr lang="es-EC" sz="3200" b="1" dirty="0">
                        <a:effectLst/>
                        <a:latin typeface="+mj-lt"/>
                        <a:ea typeface="Calibri"/>
                        <a:cs typeface="Calibri"/>
                      </a:endParaRPr>
                    </a:p>
                  </a:txBody>
                  <a:tcPr marL="32639" marR="32639" marT="0" marB="0" anchor="ctr"/>
                </a:tc>
                <a:tc hMerge="1">
                  <a:txBody>
                    <a:bodyPr/>
                    <a:lstStyle/>
                    <a:p>
                      <a:endParaRPr lang="es-EC"/>
                    </a:p>
                  </a:txBody>
                  <a:tcPr/>
                </a:tc>
              </a:tr>
              <a:tr h="439309">
                <a:tc>
                  <a:txBody>
                    <a:bodyPr/>
                    <a:lstStyle/>
                    <a:p>
                      <a:pPr marL="0" indent="0" algn="ctr">
                        <a:lnSpc>
                          <a:spcPct val="100000"/>
                        </a:lnSpc>
                        <a:spcAft>
                          <a:spcPts val="0"/>
                        </a:spcAft>
                      </a:pPr>
                      <a:r>
                        <a:rPr lang="es-ES" sz="2400" dirty="0">
                          <a:effectLst/>
                          <a:latin typeface="+mj-lt"/>
                        </a:rPr>
                        <a:t>ROL</a:t>
                      </a:r>
                      <a:endParaRPr lang="es-EC" sz="2400" dirty="0">
                        <a:effectLst/>
                        <a:latin typeface="+mj-lt"/>
                        <a:ea typeface="Calibri"/>
                        <a:cs typeface="Calibri"/>
                      </a:endParaRPr>
                    </a:p>
                  </a:txBody>
                  <a:tcPr marL="32639" marR="32639" marT="0" marB="0" anchor="ctr"/>
                </a:tc>
                <a:tc>
                  <a:txBody>
                    <a:bodyPr/>
                    <a:lstStyle/>
                    <a:p>
                      <a:pPr marL="449580" indent="180340" algn="ctr">
                        <a:lnSpc>
                          <a:spcPct val="100000"/>
                        </a:lnSpc>
                        <a:spcAft>
                          <a:spcPts val="0"/>
                        </a:spcAft>
                      </a:pPr>
                      <a:r>
                        <a:rPr lang="es-ES" sz="2200" dirty="0">
                          <a:effectLst/>
                          <a:latin typeface="+mj-lt"/>
                        </a:rPr>
                        <a:t>RESPONSABILIDADES</a:t>
                      </a:r>
                      <a:endParaRPr lang="es-EC" sz="2200" b="1" dirty="0">
                        <a:effectLst/>
                        <a:latin typeface="+mj-lt"/>
                        <a:ea typeface="Calibri"/>
                        <a:cs typeface="Calibri"/>
                      </a:endParaRPr>
                    </a:p>
                  </a:txBody>
                  <a:tcPr marL="32639" marR="32639" marT="0" marB="0" anchor="ctr"/>
                </a:tc>
              </a:tr>
              <a:tr h="1012847">
                <a:tc rowSpan="4">
                  <a:txBody>
                    <a:bodyPr/>
                    <a:lstStyle/>
                    <a:p>
                      <a:pPr marL="0" indent="0" algn="ctr">
                        <a:lnSpc>
                          <a:spcPct val="100000"/>
                        </a:lnSpc>
                        <a:spcAft>
                          <a:spcPts val="0"/>
                        </a:spcAft>
                      </a:pPr>
                      <a:r>
                        <a:rPr lang="es-ES" sz="2400" dirty="0" smtClean="0">
                          <a:effectLst/>
                          <a:latin typeface="+mj-lt"/>
                        </a:rPr>
                        <a:t>Jefe</a:t>
                      </a:r>
                      <a:endParaRPr lang="es-EC" sz="2400" dirty="0">
                        <a:effectLst/>
                        <a:latin typeface="+mj-lt"/>
                        <a:ea typeface="Calibri"/>
                        <a:cs typeface="Calibri"/>
                      </a:endParaRPr>
                    </a:p>
                  </a:txBody>
                  <a:tcPr marL="32639" marR="32639" marT="0" marB="0" anchor="ctr"/>
                </a:tc>
                <a:tc>
                  <a:txBody>
                    <a:bodyPr/>
                    <a:lstStyle/>
                    <a:p>
                      <a:pPr indent="180340" algn="just">
                        <a:lnSpc>
                          <a:spcPct val="100000"/>
                        </a:lnSpc>
                        <a:spcAft>
                          <a:spcPts val="0"/>
                        </a:spcAft>
                      </a:pPr>
                      <a:r>
                        <a:rPr lang="es-EC" sz="2200" dirty="0">
                          <a:effectLst/>
                          <a:latin typeface="+mj-lt"/>
                        </a:rPr>
                        <a:t>Administrar los servicios, las herramientas, los servidores y equipos de informática y comunicaciones del Centro de Datos.</a:t>
                      </a:r>
                      <a:endParaRPr lang="es-EC" sz="2200" dirty="0">
                        <a:effectLst/>
                        <a:latin typeface="+mj-lt"/>
                        <a:ea typeface="Calibri"/>
                      </a:endParaRPr>
                    </a:p>
                  </a:txBody>
                  <a:tcPr marL="32639" marR="32639" marT="0" marB="0"/>
                </a:tc>
              </a:tr>
              <a:tr h="1012847">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200" dirty="0">
                          <a:effectLst/>
                          <a:latin typeface="+mj-lt"/>
                        </a:rPr>
                        <a:t>Realizar reuniones de trabajo con los responsables de las secciones a fin de revisar la calidad y eficiencia de los servicios brindados.</a:t>
                      </a:r>
                      <a:endParaRPr lang="es-EC" sz="2200" dirty="0">
                        <a:effectLst/>
                        <a:latin typeface="+mj-lt"/>
                        <a:ea typeface="Calibri"/>
                      </a:endParaRPr>
                    </a:p>
                  </a:txBody>
                  <a:tcPr marL="32639" marR="32639" marT="0" marB="0"/>
                </a:tc>
              </a:tr>
              <a:tr h="1012847">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200" dirty="0">
                          <a:effectLst/>
                          <a:latin typeface="+mj-lt"/>
                        </a:rPr>
                        <a:t>Solicitar la </a:t>
                      </a:r>
                      <a:r>
                        <a:rPr lang="es-EC" sz="2200" dirty="0" err="1" smtClean="0">
                          <a:effectLst/>
                          <a:latin typeface="+mj-lt"/>
                        </a:rPr>
                        <a:t>desiginación</a:t>
                      </a:r>
                      <a:r>
                        <a:rPr lang="es-EC" sz="2200" dirty="0" smtClean="0">
                          <a:effectLst/>
                          <a:latin typeface="+mj-lt"/>
                        </a:rPr>
                        <a:t> </a:t>
                      </a:r>
                      <a:r>
                        <a:rPr lang="es-EC" sz="2200" dirty="0">
                          <a:effectLst/>
                          <a:latin typeface="+mj-lt"/>
                        </a:rPr>
                        <a:t>de personal técnico policial permanente para la operatividad adecuada del Centro de Datos.</a:t>
                      </a:r>
                      <a:endParaRPr lang="es-EC" sz="2200" dirty="0">
                        <a:effectLst/>
                        <a:latin typeface="+mj-lt"/>
                        <a:ea typeface="Calibri"/>
                      </a:endParaRPr>
                    </a:p>
                  </a:txBody>
                  <a:tcPr marL="32639" marR="32639" marT="0" marB="0"/>
                </a:tc>
              </a:tr>
              <a:tr h="1012847">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200" dirty="0">
                          <a:effectLst/>
                          <a:latin typeface="+mj-lt"/>
                        </a:rPr>
                        <a:t>Proponer procedimientos para conservar la integridad y garantizar la confidencialidad de la información que se encuentra en el Centro de Datos.</a:t>
                      </a:r>
                      <a:endParaRPr lang="es-EC" sz="2200" dirty="0">
                        <a:effectLst/>
                        <a:latin typeface="+mj-lt"/>
                        <a:ea typeface="Calibri"/>
                      </a:endParaRPr>
                    </a:p>
                  </a:txBody>
                  <a:tcPr marL="32639" marR="32639" marT="0" marB="0"/>
                </a:tc>
              </a:tr>
            </a:tbl>
          </a:graphicData>
        </a:graphic>
      </p:graphicFrame>
      <p:grpSp>
        <p:nvGrpSpPr>
          <p:cNvPr id="18" name="6 Grupo"/>
          <p:cNvGrpSpPr/>
          <p:nvPr/>
        </p:nvGrpSpPr>
        <p:grpSpPr>
          <a:xfrm>
            <a:off x="1511879" y="131631"/>
            <a:ext cx="6430053" cy="504056"/>
            <a:chOff x="185640" y="116632"/>
            <a:chExt cx="9234651" cy="504056"/>
          </a:xfrm>
        </p:grpSpPr>
        <p:sp>
          <p:nvSpPr>
            <p:cNvPr id="19" name="7 Rectángulo">
              <a:hlinkClick r:id="rId2" action="ppaction://hlinksldjump"/>
            </p:cNvPr>
            <p:cNvSpPr/>
            <p:nvPr/>
          </p:nvSpPr>
          <p:spPr>
            <a:xfrm>
              <a:off x="1288741" y="116632"/>
              <a:ext cx="8131550" cy="504056"/>
            </a:xfrm>
            <a:prstGeom prst="rect">
              <a:avLst/>
            </a:prstGeom>
            <a:gradFill flip="none" rotWithShape="1">
              <a:gsLst>
                <a:gs pos="0">
                  <a:schemeClr val="accent5">
                    <a:lumMod val="75000"/>
                  </a:schemeClr>
                </a:gs>
                <a:gs pos="80000">
                  <a:schemeClr val="bg1">
                    <a:lumMod val="95000"/>
                  </a:schemeClr>
                </a:gs>
              </a:gsLst>
              <a:lin ang="18900000" scaled="0"/>
              <a:tileRect/>
            </a:grad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kern="1200" dirty="0" smtClean="0">
                  <a:solidFill>
                    <a:schemeClr val="accent5">
                      <a:lumMod val="50000"/>
                    </a:schemeClr>
                  </a:solidFill>
                  <a:latin typeface="+mj-lt"/>
                </a:rPr>
                <a:t>ROLES Y RESPONSABILIDADES</a:t>
              </a:r>
              <a:endParaRPr lang="es-ES" sz="2400" b="1" kern="1200" dirty="0">
                <a:solidFill>
                  <a:schemeClr val="accent5">
                    <a:lumMod val="50000"/>
                  </a:schemeClr>
                </a:solidFill>
                <a:latin typeface="+mj-lt"/>
              </a:endParaRPr>
            </a:p>
          </p:txBody>
        </p:sp>
        <p:pic>
          <p:nvPicPr>
            <p:cNvPr id="20"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16632"/>
              <a:ext cx="1103101" cy="504056"/>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pic>
      </p:grpSp>
    </p:spTree>
    <p:extLst>
      <p:ext uri="{BB962C8B-B14F-4D97-AF65-F5344CB8AC3E}">
        <p14:creationId xmlns:p14="http://schemas.microsoft.com/office/powerpoint/2010/main" val="2358979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476440058"/>
              </p:ext>
            </p:extLst>
          </p:nvPr>
        </p:nvGraphicFramePr>
        <p:xfrm>
          <a:off x="323527" y="1509887"/>
          <a:ext cx="8352929" cy="4850913"/>
        </p:xfrm>
        <a:graphic>
          <a:graphicData uri="http://schemas.openxmlformats.org/drawingml/2006/table">
            <a:tbl>
              <a:tblPr firstRow="1" firstCol="1" bandRow="1">
                <a:tableStyleId>{284E427A-3D55-4303-BF80-6455036E1DE7}</a:tableStyleId>
              </a:tblPr>
              <a:tblGrid>
                <a:gridCol w="1531371"/>
                <a:gridCol w="6821558"/>
              </a:tblGrid>
              <a:tr h="811143">
                <a:tc gridSpan="2">
                  <a:txBody>
                    <a:bodyPr/>
                    <a:lstStyle/>
                    <a:p>
                      <a:pPr marL="449580" indent="180340" algn="ctr">
                        <a:lnSpc>
                          <a:spcPct val="100000"/>
                        </a:lnSpc>
                        <a:spcAft>
                          <a:spcPts val="0"/>
                        </a:spcAft>
                      </a:pPr>
                      <a:r>
                        <a:rPr lang="es-ES" sz="3200" dirty="0" smtClean="0">
                          <a:effectLst/>
                          <a:latin typeface="+mj-lt"/>
                        </a:rPr>
                        <a:t>REDES INFORMÁTICAS</a:t>
                      </a:r>
                      <a:endParaRPr lang="es-EC" sz="3200" b="1" dirty="0">
                        <a:effectLst/>
                        <a:latin typeface="+mj-lt"/>
                        <a:ea typeface="Calibri"/>
                        <a:cs typeface="Calibri"/>
                      </a:endParaRPr>
                    </a:p>
                  </a:txBody>
                  <a:tcPr marL="32639" marR="32639" marT="0" marB="0" anchor="ctr"/>
                </a:tc>
                <a:tc hMerge="1">
                  <a:txBody>
                    <a:bodyPr/>
                    <a:lstStyle/>
                    <a:p>
                      <a:endParaRPr lang="es-EC"/>
                    </a:p>
                  </a:txBody>
                  <a:tcPr/>
                </a:tc>
              </a:tr>
              <a:tr h="747930">
                <a:tc>
                  <a:txBody>
                    <a:bodyPr/>
                    <a:lstStyle/>
                    <a:p>
                      <a:pPr marL="0" indent="0" algn="ctr">
                        <a:lnSpc>
                          <a:spcPct val="100000"/>
                        </a:lnSpc>
                        <a:spcAft>
                          <a:spcPts val="0"/>
                        </a:spcAft>
                      </a:pPr>
                      <a:r>
                        <a:rPr lang="es-ES" sz="2400" dirty="0">
                          <a:effectLst/>
                          <a:latin typeface="+mj-lt"/>
                        </a:rPr>
                        <a:t>ROL</a:t>
                      </a:r>
                      <a:endParaRPr lang="es-EC" sz="2400" dirty="0">
                        <a:effectLst/>
                        <a:latin typeface="+mj-lt"/>
                        <a:ea typeface="Calibri"/>
                        <a:cs typeface="Calibri"/>
                      </a:endParaRPr>
                    </a:p>
                  </a:txBody>
                  <a:tcPr marL="32639" marR="32639" marT="0" marB="0" anchor="ctr"/>
                </a:tc>
                <a:tc>
                  <a:txBody>
                    <a:bodyPr/>
                    <a:lstStyle/>
                    <a:p>
                      <a:pPr marL="449580" indent="180340" algn="ctr">
                        <a:lnSpc>
                          <a:spcPct val="100000"/>
                        </a:lnSpc>
                        <a:spcAft>
                          <a:spcPts val="0"/>
                        </a:spcAft>
                      </a:pPr>
                      <a:r>
                        <a:rPr lang="es-ES" sz="2400" dirty="0">
                          <a:effectLst/>
                          <a:latin typeface="+mj-lt"/>
                        </a:rPr>
                        <a:t>RESPONSABILIDADES</a:t>
                      </a:r>
                      <a:endParaRPr lang="es-EC" sz="2400" b="1" dirty="0">
                        <a:effectLst/>
                        <a:latin typeface="+mj-lt"/>
                        <a:ea typeface="Calibri"/>
                        <a:cs typeface="Calibri"/>
                      </a:endParaRPr>
                    </a:p>
                  </a:txBody>
                  <a:tcPr marL="32639" marR="32639" marT="0" marB="0" anchor="ctr"/>
                </a:tc>
              </a:tr>
              <a:tr h="1063471">
                <a:tc rowSpan="3">
                  <a:txBody>
                    <a:bodyPr/>
                    <a:lstStyle/>
                    <a:p>
                      <a:pPr marL="0" indent="0" algn="ctr">
                        <a:lnSpc>
                          <a:spcPct val="100000"/>
                        </a:lnSpc>
                        <a:spcAft>
                          <a:spcPts val="0"/>
                        </a:spcAft>
                      </a:pPr>
                      <a:r>
                        <a:rPr lang="es-ES" sz="2400" dirty="0" smtClean="0">
                          <a:effectLst/>
                          <a:latin typeface="+mj-lt"/>
                        </a:rPr>
                        <a:t>ADMINISTRADOR </a:t>
                      </a:r>
                    </a:p>
                    <a:p>
                      <a:pPr marL="0" indent="0" algn="ctr">
                        <a:lnSpc>
                          <a:spcPct val="100000"/>
                        </a:lnSpc>
                        <a:spcAft>
                          <a:spcPts val="0"/>
                        </a:spcAft>
                      </a:pPr>
                      <a:r>
                        <a:rPr lang="es-ES" sz="2400" dirty="0" smtClean="0">
                          <a:effectLst/>
                          <a:latin typeface="+mj-lt"/>
                        </a:rPr>
                        <a:t>DE REDES</a:t>
                      </a:r>
                      <a:endParaRPr lang="es-EC" sz="2400" dirty="0">
                        <a:effectLst/>
                        <a:latin typeface="+mj-lt"/>
                        <a:ea typeface="Calibri"/>
                        <a:cs typeface="Calibri"/>
                      </a:endParaRPr>
                    </a:p>
                  </a:txBody>
                  <a:tcPr marL="32639" marR="32639" marT="0" marB="0" vert="vert270" anchor="ctr"/>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Cumplir con los procedimientos de administración, control y mantenimiento de toda la infraestructura de redes.</a:t>
                      </a:r>
                      <a:endParaRPr lang="es-EC" sz="2400" kern="1200" dirty="0">
                        <a:solidFill>
                          <a:schemeClr val="dk1"/>
                        </a:solidFill>
                        <a:effectLst/>
                        <a:latin typeface="+mj-lt"/>
                        <a:ea typeface="+mn-ea"/>
                        <a:cs typeface="+mn-cs"/>
                      </a:endParaRPr>
                    </a:p>
                  </a:txBody>
                  <a:tcPr marL="32639" marR="32639" marT="0" marB="0"/>
                </a:tc>
              </a:tr>
              <a:tr h="1063471">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Administrar las claves de la cuentas de usuario </a:t>
                      </a:r>
                      <a:r>
                        <a:rPr lang="es-EC" sz="2400" kern="1200" dirty="0" err="1" smtClean="0">
                          <a:solidFill>
                            <a:schemeClr val="dk1"/>
                          </a:solidFill>
                          <a:effectLst/>
                          <a:latin typeface="+mj-lt"/>
                          <a:ea typeface="+mn-ea"/>
                          <a:cs typeface="+mn-cs"/>
                        </a:rPr>
                        <a:t>root</a:t>
                      </a:r>
                      <a:r>
                        <a:rPr lang="es-EC" sz="2400" kern="1200" dirty="0" smtClean="0">
                          <a:solidFill>
                            <a:schemeClr val="dk1"/>
                          </a:solidFill>
                          <a:effectLst/>
                          <a:latin typeface="+mj-lt"/>
                          <a:ea typeface="+mn-ea"/>
                          <a:cs typeface="+mn-cs"/>
                        </a:rPr>
                        <a:t> y administrador de los equipos que administra</a:t>
                      </a:r>
                      <a:endParaRPr lang="es-EC" sz="2400" kern="1200" dirty="0">
                        <a:solidFill>
                          <a:schemeClr val="dk1"/>
                        </a:solidFill>
                        <a:effectLst/>
                        <a:latin typeface="+mj-lt"/>
                        <a:ea typeface="+mn-ea"/>
                        <a:cs typeface="+mn-cs"/>
                      </a:endParaRPr>
                    </a:p>
                  </a:txBody>
                  <a:tcPr marL="32639" marR="32639" marT="0" marB="0"/>
                </a:tc>
              </a:tr>
              <a:tr h="1063471">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Elaborar el plan de contingencia para mantener la continuidad del Centro de Datos.</a:t>
                      </a:r>
                      <a:endParaRPr lang="es-EC" sz="2400" kern="1200" dirty="0">
                        <a:solidFill>
                          <a:schemeClr val="dk1"/>
                        </a:solidFill>
                        <a:effectLst/>
                        <a:latin typeface="+mj-lt"/>
                        <a:ea typeface="+mn-ea"/>
                        <a:cs typeface="+mn-cs"/>
                      </a:endParaRPr>
                    </a:p>
                  </a:txBody>
                  <a:tcPr marL="32639" marR="32639" marT="0" marB="0"/>
                </a:tc>
              </a:tr>
            </a:tbl>
          </a:graphicData>
        </a:graphic>
      </p:graphicFrame>
      <p:grpSp>
        <p:nvGrpSpPr>
          <p:cNvPr id="16" name="6 Grupo"/>
          <p:cNvGrpSpPr/>
          <p:nvPr/>
        </p:nvGrpSpPr>
        <p:grpSpPr>
          <a:xfrm>
            <a:off x="1511879" y="131631"/>
            <a:ext cx="6430053" cy="504056"/>
            <a:chOff x="185640" y="116632"/>
            <a:chExt cx="9234651" cy="504056"/>
          </a:xfrm>
          <a:gradFill flip="none" rotWithShape="1">
            <a:gsLst>
              <a:gs pos="0">
                <a:schemeClr val="accent5">
                  <a:lumMod val="75000"/>
                </a:schemeClr>
              </a:gs>
              <a:gs pos="100000">
                <a:srgbClr val="FFFFFF"/>
              </a:gs>
            </a:gsLst>
            <a:lin ang="18900000" scaled="0"/>
            <a:tileRect/>
          </a:gradFill>
        </p:grpSpPr>
        <p:sp>
          <p:nvSpPr>
            <p:cNvPr id="17" name="7 Rectángulo">
              <a:hlinkClick r:id="rId2" action="ppaction://hlinksldjump"/>
            </p:cNvPr>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kern="1200" dirty="0" smtClean="0">
                  <a:solidFill>
                    <a:srgbClr val="314510"/>
                  </a:solidFill>
                  <a:latin typeface="+mj-lt"/>
                </a:rPr>
                <a:t>ROLES Y RESPONSABILIDADES</a:t>
              </a:r>
              <a:endParaRPr lang="es-ES" sz="2400" b="1" kern="1200" dirty="0">
                <a:solidFill>
                  <a:srgbClr val="314510"/>
                </a:solidFill>
                <a:latin typeface="+mj-lt"/>
              </a:endParaRPr>
            </a:p>
          </p:txBody>
        </p:sp>
        <p:pic>
          <p:nvPicPr>
            <p:cNvPr id="18"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spTree>
    <p:extLst>
      <p:ext uri="{BB962C8B-B14F-4D97-AF65-F5344CB8AC3E}">
        <p14:creationId xmlns:p14="http://schemas.microsoft.com/office/powerpoint/2010/main" val="1151733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070602186"/>
              </p:ext>
            </p:extLst>
          </p:nvPr>
        </p:nvGraphicFramePr>
        <p:xfrm>
          <a:off x="-828600" y="1124744"/>
          <a:ext cx="9684568"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3 Grupo"/>
          <p:cNvGrpSpPr/>
          <p:nvPr/>
        </p:nvGrpSpPr>
        <p:grpSpPr>
          <a:xfrm>
            <a:off x="251520" y="44624"/>
            <a:ext cx="8784975" cy="864096"/>
            <a:chOff x="280529" y="-99392"/>
            <a:chExt cx="7560840" cy="864096"/>
          </a:xfrm>
          <a:gradFill flip="none" rotWithShape="1">
            <a:gsLst>
              <a:gs pos="0">
                <a:schemeClr val="accent5">
                  <a:lumMod val="75000"/>
                </a:schemeClr>
              </a:gs>
              <a:gs pos="100000">
                <a:srgbClr val="FFFFFF"/>
              </a:gs>
            </a:gsLst>
            <a:lin ang="18900000" scaled="0"/>
            <a:tileRect/>
          </a:gradFill>
        </p:grpSpPr>
        <p:cxnSp>
          <p:nvCxnSpPr>
            <p:cNvPr id="10"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 name="5 Grupo"/>
            <p:cNvGrpSpPr/>
            <p:nvPr/>
          </p:nvGrpSpPr>
          <p:grpSpPr>
            <a:xfrm>
              <a:off x="1283744" y="-99392"/>
              <a:ext cx="6220087" cy="794454"/>
              <a:chOff x="-108353" y="-99392"/>
              <a:chExt cx="9528644" cy="794454"/>
            </a:xfrm>
            <a:grpFill/>
          </p:grpSpPr>
          <p:sp>
            <p:nvSpPr>
              <p:cNvPr id="12" name="6 Rectángulo"/>
              <p:cNvSpPr/>
              <p:nvPr/>
            </p:nvSpPr>
            <p:spPr>
              <a:xfrm>
                <a:off x="1288741" y="-99392"/>
                <a:ext cx="8131550" cy="792088"/>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spcBef>
                    <a:spcPct val="0"/>
                  </a:spcBef>
                </a:pPr>
                <a:r>
                  <a:rPr lang="es-ES" sz="2000" b="1" dirty="0" smtClean="0">
                    <a:solidFill>
                      <a:schemeClr val="accent5">
                        <a:lumMod val="50000"/>
                      </a:schemeClr>
                    </a:solidFill>
                    <a:latin typeface="+mj-lt"/>
                  </a:rPr>
                  <a:t>GENERALIDADES</a:t>
                </a:r>
                <a:r>
                  <a:rPr lang="es-ES" sz="2000" b="1" dirty="0">
                    <a:solidFill>
                      <a:schemeClr val="accent5">
                        <a:lumMod val="50000"/>
                      </a:schemeClr>
                    </a:solidFill>
                    <a:latin typeface="+mj-lt"/>
                  </a:rPr>
                  <a:t>: INTRODUCCIÓN</a:t>
                </a:r>
              </a:p>
              <a:p>
                <a:pPr algn="ctr" defTabSz="800100">
                  <a:spcBef>
                    <a:spcPct val="0"/>
                  </a:spcBef>
                </a:pPr>
                <a:r>
                  <a:rPr lang="es-ES" sz="2000" b="1" dirty="0">
                    <a:solidFill>
                      <a:schemeClr val="accent5">
                        <a:lumMod val="50000"/>
                      </a:schemeClr>
                    </a:solidFill>
                    <a:latin typeface="+mj-lt"/>
                  </a:rPr>
                  <a:t>FUNDAMENTOS LEGALES Y </a:t>
                </a:r>
                <a:r>
                  <a:rPr lang="es-ES" sz="2000" b="1" dirty="0" smtClean="0">
                    <a:solidFill>
                      <a:schemeClr val="accent5">
                        <a:lumMod val="50000"/>
                      </a:schemeClr>
                    </a:solidFill>
                    <a:latin typeface="+mj-lt"/>
                  </a:rPr>
                  <a:t>REGLAMENTARIOS</a:t>
                </a:r>
                <a:endParaRPr lang="es-ES" sz="2000" b="1" dirty="0">
                  <a:solidFill>
                    <a:schemeClr val="accent5">
                      <a:lumMod val="50000"/>
                    </a:schemeClr>
                  </a:solidFill>
                  <a:latin typeface="+mj-lt"/>
                </a:endParaRPr>
              </a:p>
            </p:txBody>
          </p:sp>
          <p:pic>
            <p:nvPicPr>
              <p:cNvPr id="13" name="Picture 6" descr="http://t0.gstatic.com/images?q=tbn:ANd9GcQTdbpZ3UnPNSxLTRgu3O7sE-8iIgMSwWaidrHe77E3aQHF9KHU"/>
              <p:cNvPicPr>
                <a:picLocks noChangeAspect="1" noChangeArrowheads="1"/>
              </p:cNvPicPr>
              <p:nvPr/>
            </p:nvPicPr>
            <p:blipFill>
              <a:blip r:embed="rId7" cstate="print"/>
              <a:srcRect/>
              <a:stretch>
                <a:fillRect/>
              </a:stretch>
            </p:blipFill>
            <p:spPr bwMode="auto">
              <a:xfrm>
                <a:off x="-108353" y="85154"/>
                <a:ext cx="1334751" cy="609908"/>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4" name="4 Conector recto"/>
          <p:cNvCxnSpPr/>
          <p:nvPr/>
        </p:nvCxnSpPr>
        <p:spPr>
          <a:xfrm>
            <a:off x="251521" y="954085"/>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87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CA035FA-17CA-4547-B272-A376E2D47CC2}"/>
                                            </p:graphic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graphicEl>
                                              <a:dgm id="{9F376A1D-426F-4D6D-B558-3E473ECF9CA4}"/>
                                            </p:graphic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graphicEl>
                                              <a:dgm id="{C5BB14E8-BA16-4872-A54E-37BEB68C0A0A}"/>
                                            </p:graphic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4">
                                            <p:graphicEl>
                                              <a:dgm id="{043B3A71-185C-4763-987D-66B3F85D244E}"/>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78DDF3FA-EC35-47F0-8DA8-753E2309037F}"/>
                                            </p:graphic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4">
                                            <p:graphicEl>
                                              <a:dgm id="{7663176E-CEAC-4649-8A28-AA708B3F475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122830539"/>
              </p:ext>
            </p:extLst>
          </p:nvPr>
        </p:nvGraphicFramePr>
        <p:xfrm>
          <a:off x="251520" y="1345670"/>
          <a:ext cx="8640959" cy="4949169"/>
        </p:xfrm>
        <a:graphic>
          <a:graphicData uri="http://schemas.openxmlformats.org/drawingml/2006/table">
            <a:tbl>
              <a:tblPr firstRow="1" firstCol="1" bandRow="1">
                <a:tableStyleId>{284E427A-3D55-4303-BF80-6455036E1DE7}</a:tableStyleId>
              </a:tblPr>
              <a:tblGrid>
                <a:gridCol w="1584176"/>
                <a:gridCol w="7056783"/>
              </a:tblGrid>
              <a:tr h="811143">
                <a:tc gridSpan="2">
                  <a:txBody>
                    <a:bodyPr/>
                    <a:lstStyle/>
                    <a:p>
                      <a:pPr marL="449580" indent="180340" algn="ctr">
                        <a:lnSpc>
                          <a:spcPct val="100000"/>
                        </a:lnSpc>
                        <a:spcAft>
                          <a:spcPts val="0"/>
                        </a:spcAft>
                      </a:pPr>
                      <a:r>
                        <a:rPr lang="es-ES" sz="3200" b="1" dirty="0" smtClean="0">
                          <a:effectLst/>
                          <a:latin typeface="+mj-lt"/>
                          <a:ea typeface="+mn-ea"/>
                          <a:cs typeface="+mn-cs"/>
                        </a:rPr>
                        <a:t>SERVIDORES</a:t>
                      </a:r>
                      <a:endParaRPr lang="es-EC" sz="3200" b="1" dirty="0">
                        <a:effectLst/>
                        <a:latin typeface="+mj-lt"/>
                        <a:ea typeface="Calibri"/>
                        <a:cs typeface="Calibri"/>
                      </a:endParaRPr>
                    </a:p>
                  </a:txBody>
                  <a:tcPr marL="32639" marR="32639" marT="0" marB="0" anchor="ctr"/>
                </a:tc>
                <a:tc hMerge="1">
                  <a:txBody>
                    <a:bodyPr/>
                    <a:lstStyle/>
                    <a:p>
                      <a:endParaRPr lang="es-EC"/>
                    </a:p>
                  </a:txBody>
                  <a:tcPr/>
                </a:tc>
              </a:tr>
              <a:tr h="514235">
                <a:tc>
                  <a:txBody>
                    <a:bodyPr/>
                    <a:lstStyle/>
                    <a:p>
                      <a:pPr marL="0" indent="0" algn="ctr">
                        <a:lnSpc>
                          <a:spcPct val="100000"/>
                        </a:lnSpc>
                        <a:spcAft>
                          <a:spcPts val="0"/>
                        </a:spcAft>
                      </a:pPr>
                      <a:r>
                        <a:rPr lang="es-ES" sz="2400" dirty="0">
                          <a:effectLst/>
                          <a:latin typeface="+mj-lt"/>
                        </a:rPr>
                        <a:t>ROL</a:t>
                      </a:r>
                      <a:endParaRPr lang="es-EC" sz="2400" dirty="0">
                        <a:effectLst/>
                        <a:latin typeface="+mj-lt"/>
                        <a:ea typeface="Calibri"/>
                        <a:cs typeface="Calibri"/>
                      </a:endParaRPr>
                    </a:p>
                  </a:txBody>
                  <a:tcPr marL="32639" marR="32639" marT="0" marB="0" anchor="ctr"/>
                </a:tc>
                <a:tc>
                  <a:txBody>
                    <a:bodyPr/>
                    <a:lstStyle/>
                    <a:p>
                      <a:pPr marL="449580" indent="180340" algn="ctr">
                        <a:lnSpc>
                          <a:spcPct val="100000"/>
                        </a:lnSpc>
                        <a:spcAft>
                          <a:spcPts val="0"/>
                        </a:spcAft>
                      </a:pPr>
                      <a:r>
                        <a:rPr lang="es-ES" sz="2400" dirty="0">
                          <a:effectLst/>
                          <a:latin typeface="+mj-lt"/>
                        </a:rPr>
                        <a:t>RESPONSABILIDADES</a:t>
                      </a:r>
                      <a:endParaRPr lang="es-EC" sz="2400" b="1" dirty="0">
                        <a:effectLst/>
                        <a:latin typeface="+mj-lt"/>
                        <a:ea typeface="Calibri"/>
                        <a:cs typeface="Calibri"/>
                      </a:endParaRPr>
                    </a:p>
                  </a:txBody>
                  <a:tcPr marL="32639" marR="32639" marT="0" marB="0" anchor="ctr"/>
                </a:tc>
              </a:tr>
              <a:tr h="1063471">
                <a:tc rowSpan="3">
                  <a:txBody>
                    <a:bodyPr/>
                    <a:lstStyle/>
                    <a:p>
                      <a:pPr marL="0" indent="0" algn="ctr">
                        <a:lnSpc>
                          <a:spcPct val="100000"/>
                        </a:lnSpc>
                        <a:spcAft>
                          <a:spcPts val="0"/>
                        </a:spcAft>
                      </a:pPr>
                      <a:r>
                        <a:rPr lang="es-ES" sz="2400" dirty="0" smtClean="0">
                          <a:effectLst/>
                          <a:latin typeface="+mj-lt"/>
                        </a:rPr>
                        <a:t>ADMINISTRADOR </a:t>
                      </a:r>
                    </a:p>
                    <a:p>
                      <a:pPr marL="0" indent="0" algn="ctr">
                        <a:lnSpc>
                          <a:spcPct val="100000"/>
                        </a:lnSpc>
                        <a:spcAft>
                          <a:spcPts val="0"/>
                        </a:spcAft>
                      </a:pPr>
                      <a:r>
                        <a:rPr lang="es-ES" sz="2400" dirty="0" smtClean="0">
                          <a:effectLst/>
                          <a:latin typeface="+mj-lt"/>
                        </a:rPr>
                        <a:t>DE SERVIDORES</a:t>
                      </a:r>
                      <a:endParaRPr lang="es-EC" sz="2400" dirty="0">
                        <a:effectLst/>
                        <a:latin typeface="+mj-lt"/>
                        <a:ea typeface="Calibri"/>
                        <a:cs typeface="Calibri"/>
                      </a:endParaRPr>
                    </a:p>
                  </a:txBody>
                  <a:tcPr marL="32639" marR="32639" marT="0" marB="0" vert="vert270" anchor="ctr"/>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Cumplir con los procedimientos de administración, control y mantenimiento de servidores</a:t>
                      </a:r>
                      <a:endParaRPr lang="es-EC" sz="2400" kern="1200" dirty="0">
                        <a:solidFill>
                          <a:schemeClr val="dk1"/>
                        </a:solidFill>
                        <a:effectLst/>
                        <a:latin typeface="+mj-lt"/>
                        <a:ea typeface="+mn-ea"/>
                        <a:cs typeface="+mn-cs"/>
                      </a:endParaRPr>
                    </a:p>
                  </a:txBody>
                  <a:tcPr marL="32639" marR="32639" marT="0" marB="0" anchor="ctr"/>
                </a:tc>
              </a:tr>
              <a:tr h="1063471">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Mantener actualizado el inventario de los servidores tanto de hardware como de software (Sistema operativo, licencias, utilitarios y demás)</a:t>
                      </a:r>
                      <a:endParaRPr lang="es-EC" sz="2400" kern="1200" dirty="0">
                        <a:solidFill>
                          <a:schemeClr val="dk1"/>
                        </a:solidFill>
                        <a:effectLst/>
                        <a:latin typeface="+mj-lt"/>
                        <a:ea typeface="+mn-ea"/>
                        <a:cs typeface="+mn-cs"/>
                      </a:endParaRPr>
                    </a:p>
                  </a:txBody>
                  <a:tcPr marL="32639" marR="32639" marT="0" marB="0" anchor="ctr"/>
                </a:tc>
              </a:tr>
              <a:tr h="1063471">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Documentar los procesos y procedimientos sobre la administración de servidores.</a:t>
                      </a:r>
                      <a:endParaRPr lang="es-EC" sz="2400" kern="1200" dirty="0">
                        <a:solidFill>
                          <a:schemeClr val="dk1"/>
                        </a:solidFill>
                        <a:effectLst/>
                        <a:latin typeface="+mj-lt"/>
                        <a:ea typeface="+mn-ea"/>
                        <a:cs typeface="+mn-cs"/>
                      </a:endParaRPr>
                    </a:p>
                  </a:txBody>
                  <a:tcPr marL="32639" marR="32639" marT="0" marB="0" anchor="ctr"/>
                </a:tc>
              </a:tr>
            </a:tbl>
          </a:graphicData>
        </a:graphic>
      </p:graphicFrame>
      <p:grpSp>
        <p:nvGrpSpPr>
          <p:cNvPr id="16" name="6 Grupo"/>
          <p:cNvGrpSpPr/>
          <p:nvPr/>
        </p:nvGrpSpPr>
        <p:grpSpPr>
          <a:xfrm>
            <a:off x="1511879" y="131631"/>
            <a:ext cx="6430053" cy="504056"/>
            <a:chOff x="185640" y="116632"/>
            <a:chExt cx="9234651" cy="504056"/>
          </a:xfrm>
        </p:grpSpPr>
        <p:sp>
          <p:nvSpPr>
            <p:cNvPr id="17" name="7 Rectángulo">
              <a:hlinkClick r:id="rId2" action="ppaction://hlinksldjump"/>
            </p:cNvPr>
            <p:cNvSpPr/>
            <p:nvPr/>
          </p:nvSpPr>
          <p:spPr>
            <a:xfrm>
              <a:off x="1288741" y="116632"/>
              <a:ext cx="8131550" cy="504056"/>
            </a:xfrm>
            <a:prstGeom prst="rect">
              <a:avLst/>
            </a:prstGeom>
            <a:gradFill flip="none" rotWithShape="1">
              <a:gsLst>
                <a:gs pos="0">
                  <a:srgbClr val="4A6717"/>
                </a:gs>
                <a:gs pos="100000">
                  <a:srgbClr val="FFFFFF"/>
                </a:gs>
              </a:gsLst>
              <a:lin ang="18900000" scaled="0"/>
              <a:tileRect/>
            </a:grad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kern="1200" dirty="0" smtClean="0">
                  <a:solidFill>
                    <a:srgbClr val="314510"/>
                  </a:solidFill>
                  <a:latin typeface="+mj-lt"/>
                </a:rPr>
                <a:t>ROLES Y RESPONSABILIDADES</a:t>
              </a:r>
              <a:endParaRPr lang="es-ES" sz="2400" b="1" kern="1200" dirty="0">
                <a:solidFill>
                  <a:srgbClr val="314510"/>
                </a:solidFill>
                <a:latin typeface="+mj-lt"/>
              </a:endParaRPr>
            </a:p>
          </p:txBody>
        </p:sp>
        <p:pic>
          <p:nvPicPr>
            <p:cNvPr id="18"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16632"/>
              <a:ext cx="1103101" cy="504056"/>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pic>
      </p:grpSp>
    </p:spTree>
    <p:extLst>
      <p:ext uri="{BB962C8B-B14F-4D97-AF65-F5344CB8AC3E}">
        <p14:creationId xmlns:p14="http://schemas.microsoft.com/office/powerpoint/2010/main" val="41086633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567470304"/>
              </p:ext>
            </p:extLst>
          </p:nvPr>
        </p:nvGraphicFramePr>
        <p:xfrm>
          <a:off x="251520" y="1196751"/>
          <a:ext cx="8640959" cy="5446684"/>
        </p:xfrm>
        <a:graphic>
          <a:graphicData uri="http://schemas.openxmlformats.org/drawingml/2006/table">
            <a:tbl>
              <a:tblPr firstRow="1" firstCol="1" bandRow="1">
                <a:tableStyleId>{284E427A-3D55-4303-BF80-6455036E1DE7}</a:tableStyleId>
              </a:tblPr>
              <a:tblGrid>
                <a:gridCol w="1584176"/>
                <a:gridCol w="7056783"/>
              </a:tblGrid>
              <a:tr h="962634">
                <a:tc gridSpan="2">
                  <a:txBody>
                    <a:bodyPr/>
                    <a:lstStyle/>
                    <a:p>
                      <a:pPr marL="449580" indent="180340" algn="ctr">
                        <a:lnSpc>
                          <a:spcPct val="100000"/>
                        </a:lnSpc>
                        <a:spcAft>
                          <a:spcPts val="0"/>
                        </a:spcAft>
                      </a:pPr>
                      <a:r>
                        <a:rPr lang="es-ES" sz="3000" b="1" dirty="0" smtClean="0">
                          <a:effectLst/>
                          <a:latin typeface="+mj-lt"/>
                          <a:ea typeface="+mn-ea"/>
                          <a:cs typeface="+mn-cs"/>
                        </a:rPr>
                        <a:t>SEGURIDADES Y ADMINISTRACIÓN DE RIESGOS</a:t>
                      </a:r>
                      <a:endParaRPr lang="es-EC" sz="3000" b="1" dirty="0">
                        <a:effectLst/>
                        <a:latin typeface="+mj-lt"/>
                        <a:ea typeface="Calibri"/>
                        <a:cs typeface="Calibri"/>
                      </a:endParaRPr>
                    </a:p>
                  </a:txBody>
                  <a:tcPr marL="32639" marR="32639" marT="0" marB="0" anchor="ctr"/>
                </a:tc>
                <a:tc hMerge="1">
                  <a:txBody>
                    <a:bodyPr/>
                    <a:lstStyle/>
                    <a:p>
                      <a:endParaRPr lang="es-EC"/>
                    </a:p>
                  </a:txBody>
                  <a:tcPr/>
                </a:tc>
              </a:tr>
              <a:tr h="483546">
                <a:tc>
                  <a:txBody>
                    <a:bodyPr/>
                    <a:lstStyle/>
                    <a:p>
                      <a:pPr marL="0" indent="0" algn="ctr">
                        <a:lnSpc>
                          <a:spcPct val="100000"/>
                        </a:lnSpc>
                        <a:spcAft>
                          <a:spcPts val="0"/>
                        </a:spcAft>
                      </a:pPr>
                      <a:r>
                        <a:rPr lang="es-ES" sz="2400" dirty="0">
                          <a:effectLst/>
                          <a:latin typeface="+mj-lt"/>
                        </a:rPr>
                        <a:t>ROL</a:t>
                      </a:r>
                      <a:endParaRPr lang="es-EC" sz="2400" dirty="0">
                        <a:effectLst/>
                        <a:latin typeface="+mj-lt"/>
                        <a:ea typeface="Calibri"/>
                        <a:cs typeface="Calibri"/>
                      </a:endParaRPr>
                    </a:p>
                  </a:txBody>
                  <a:tcPr marL="32639" marR="32639" marT="0" marB="0" anchor="ctr"/>
                </a:tc>
                <a:tc>
                  <a:txBody>
                    <a:bodyPr/>
                    <a:lstStyle/>
                    <a:p>
                      <a:pPr marL="449580" indent="180340" algn="ctr">
                        <a:lnSpc>
                          <a:spcPct val="100000"/>
                        </a:lnSpc>
                        <a:spcAft>
                          <a:spcPts val="0"/>
                        </a:spcAft>
                      </a:pPr>
                      <a:r>
                        <a:rPr lang="es-ES" sz="2400" dirty="0">
                          <a:effectLst/>
                          <a:latin typeface="+mj-lt"/>
                        </a:rPr>
                        <a:t>RESPONSABILIDADES</a:t>
                      </a:r>
                      <a:endParaRPr lang="es-EC" sz="2400" b="1" dirty="0">
                        <a:effectLst/>
                        <a:latin typeface="+mj-lt"/>
                        <a:ea typeface="Calibri"/>
                        <a:cs typeface="Calibri"/>
                      </a:endParaRPr>
                    </a:p>
                  </a:txBody>
                  <a:tcPr marL="32639" marR="32639" marT="0" marB="0" anchor="ctr"/>
                </a:tc>
              </a:tr>
              <a:tr h="969176">
                <a:tc rowSpan="4">
                  <a:txBody>
                    <a:bodyPr/>
                    <a:lstStyle/>
                    <a:p>
                      <a:pPr marL="0" indent="0" algn="ctr">
                        <a:lnSpc>
                          <a:spcPct val="100000"/>
                        </a:lnSpc>
                        <a:spcAft>
                          <a:spcPts val="0"/>
                        </a:spcAft>
                      </a:pPr>
                      <a:r>
                        <a:rPr lang="es-EC" sz="2400" dirty="0" smtClean="0">
                          <a:effectLst/>
                          <a:latin typeface="+mj-lt"/>
                        </a:rPr>
                        <a:t>OFICIAL DE SEGURIDAD Y RIESGOS</a:t>
                      </a:r>
                      <a:endParaRPr lang="es-EC" sz="2400" dirty="0">
                        <a:effectLst/>
                        <a:latin typeface="+mj-lt"/>
                        <a:ea typeface="Calibri"/>
                        <a:cs typeface="Calibri"/>
                      </a:endParaRPr>
                    </a:p>
                  </a:txBody>
                  <a:tcPr marL="32639" marR="32639" marT="0" marB="0" vert="vert270" anchor="ctr"/>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Definir e implementar políticas de Seguridad Informática basadas en las buenas prácticas.</a:t>
                      </a:r>
                      <a:endParaRPr lang="es-EC" sz="2400" kern="1200" dirty="0">
                        <a:solidFill>
                          <a:schemeClr val="dk1"/>
                        </a:solidFill>
                        <a:effectLst/>
                        <a:latin typeface="+mj-lt"/>
                        <a:ea typeface="+mn-ea"/>
                        <a:cs typeface="+mn-cs"/>
                      </a:endParaRPr>
                    </a:p>
                  </a:txBody>
                  <a:tcPr marL="32639" marR="32639" marT="0" marB="0" anchor="ctr"/>
                </a:tc>
              </a:tr>
              <a:tr h="849410">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marL="0" indent="180340" algn="just" defTabSz="914400" rtl="0" eaLnBrk="1" latinLnBrk="0" hangingPunct="1">
                        <a:lnSpc>
                          <a:spcPct val="100000"/>
                        </a:lnSpc>
                        <a:spcAft>
                          <a:spcPts val="0"/>
                        </a:spcAft>
                      </a:pPr>
                      <a:r>
                        <a:rPr lang="es-EC" sz="2400" kern="1200" dirty="0" smtClean="0">
                          <a:solidFill>
                            <a:schemeClr val="dk1"/>
                          </a:solidFill>
                          <a:effectLst/>
                          <a:latin typeface="+mj-lt"/>
                          <a:ea typeface="+mn-ea"/>
                          <a:cs typeface="+mn-cs"/>
                        </a:rPr>
                        <a:t>Elaborar las políticas de seguridad del uso de la información.</a:t>
                      </a:r>
                      <a:endParaRPr lang="es-EC" sz="2400" kern="1200" dirty="0">
                        <a:solidFill>
                          <a:schemeClr val="dk1"/>
                        </a:solidFill>
                        <a:effectLst/>
                        <a:latin typeface="+mj-lt"/>
                        <a:ea typeface="+mn-ea"/>
                        <a:cs typeface="+mn-cs"/>
                      </a:endParaRPr>
                    </a:p>
                  </a:txBody>
                  <a:tcPr marL="32639" marR="32639" marT="0" marB="0" anchor="ctr"/>
                </a:tc>
              </a:tr>
              <a:tr h="1181912">
                <a:tc vMerge="1">
                  <a:txBody>
                    <a:bodyPr/>
                    <a:lstStyle/>
                    <a:p>
                      <a:endParaRPr lang="es-EC"/>
                    </a:p>
                  </a:txBody>
                  <a:tcPr/>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Elaborar  el plan de contingencia que permita mantener la continuidad del negocio del Centro de datos en el caso de desastres. </a:t>
                      </a:r>
                      <a:endParaRPr lang="es-EC" sz="2400" kern="1200" dirty="0">
                        <a:solidFill>
                          <a:schemeClr val="dk1"/>
                        </a:solidFill>
                        <a:effectLst/>
                        <a:latin typeface="+mj-lt"/>
                        <a:ea typeface="+mn-ea"/>
                        <a:cs typeface="+mn-cs"/>
                      </a:endParaRPr>
                    </a:p>
                  </a:txBody>
                  <a:tcPr marL="32639" marR="32639" marT="0" marB="0" anchor="ctr"/>
                </a:tc>
              </a:tr>
              <a:tr h="1000006">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400" kern="1200" dirty="0" smtClean="0">
                          <a:solidFill>
                            <a:schemeClr val="dk1"/>
                          </a:solidFill>
                          <a:effectLst/>
                          <a:latin typeface="+mj-lt"/>
                          <a:ea typeface="+mn-ea"/>
                          <a:cs typeface="+mn-cs"/>
                        </a:rPr>
                        <a:t>Elaborar y ejecutar el Plan de gestión de riesgos.</a:t>
                      </a:r>
                      <a:endParaRPr lang="es-EC" sz="2400" kern="1200" dirty="0">
                        <a:solidFill>
                          <a:schemeClr val="dk1"/>
                        </a:solidFill>
                        <a:effectLst/>
                        <a:latin typeface="+mj-lt"/>
                        <a:ea typeface="+mn-ea"/>
                        <a:cs typeface="+mn-cs"/>
                      </a:endParaRPr>
                    </a:p>
                  </a:txBody>
                  <a:tcPr marL="32639" marR="32639" marT="0" marB="0" anchor="ctr"/>
                </a:tc>
              </a:tr>
            </a:tbl>
          </a:graphicData>
        </a:graphic>
      </p:graphicFrame>
      <p:grpSp>
        <p:nvGrpSpPr>
          <p:cNvPr id="16" name="6 Grupo"/>
          <p:cNvGrpSpPr/>
          <p:nvPr/>
        </p:nvGrpSpPr>
        <p:grpSpPr>
          <a:xfrm>
            <a:off x="1511879" y="131631"/>
            <a:ext cx="6430053" cy="504056"/>
            <a:chOff x="185640" y="116632"/>
            <a:chExt cx="9234651" cy="504056"/>
          </a:xfrm>
        </p:grpSpPr>
        <p:sp>
          <p:nvSpPr>
            <p:cNvPr id="17" name="7 Rectángulo">
              <a:hlinkClick r:id="rId2" action="ppaction://hlinksldjump"/>
            </p:cNvPr>
            <p:cNvSpPr/>
            <p:nvPr/>
          </p:nvSpPr>
          <p:spPr>
            <a:xfrm>
              <a:off x="1288741" y="116632"/>
              <a:ext cx="8131550" cy="504056"/>
            </a:xfrm>
            <a:prstGeom prst="rect">
              <a:avLst/>
            </a:prstGeom>
            <a:gradFill flip="none" rotWithShape="1">
              <a:gsLst>
                <a:gs pos="0">
                  <a:schemeClr val="accent5">
                    <a:lumMod val="75000"/>
                  </a:schemeClr>
                </a:gs>
                <a:gs pos="100000">
                  <a:srgbClr val="FFFFFF"/>
                </a:gs>
              </a:gsLst>
              <a:lin ang="0" scaled="1"/>
              <a:tileRect/>
            </a:grad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kern="1200" dirty="0" smtClean="0">
                  <a:solidFill>
                    <a:srgbClr val="314510"/>
                  </a:solidFill>
                  <a:latin typeface="+mj-lt"/>
                </a:rPr>
                <a:t>ROLES Y RESPONSABILIDADES</a:t>
              </a:r>
              <a:endParaRPr lang="es-ES" sz="2400" b="1" kern="1200" dirty="0">
                <a:solidFill>
                  <a:srgbClr val="314510"/>
                </a:solidFill>
                <a:latin typeface="+mj-lt"/>
              </a:endParaRPr>
            </a:p>
          </p:txBody>
        </p:sp>
        <p:pic>
          <p:nvPicPr>
            <p:cNvPr id="18"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16632"/>
              <a:ext cx="1103101" cy="504056"/>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pic>
      </p:grpSp>
    </p:spTree>
    <p:extLst>
      <p:ext uri="{BB962C8B-B14F-4D97-AF65-F5344CB8AC3E}">
        <p14:creationId xmlns:p14="http://schemas.microsoft.com/office/powerpoint/2010/main" val="35568858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030532407"/>
              </p:ext>
            </p:extLst>
          </p:nvPr>
        </p:nvGraphicFramePr>
        <p:xfrm>
          <a:off x="251520" y="1325265"/>
          <a:ext cx="8640959" cy="4696023"/>
        </p:xfrm>
        <a:graphic>
          <a:graphicData uri="http://schemas.openxmlformats.org/drawingml/2006/table">
            <a:tbl>
              <a:tblPr firstRow="1" firstCol="1" bandRow="1">
                <a:tableStyleId>{284E427A-3D55-4303-BF80-6455036E1DE7}</a:tableStyleId>
              </a:tblPr>
              <a:tblGrid>
                <a:gridCol w="1584176"/>
                <a:gridCol w="7056783"/>
              </a:tblGrid>
              <a:tr h="929278">
                <a:tc gridSpan="2">
                  <a:txBody>
                    <a:bodyPr/>
                    <a:lstStyle/>
                    <a:p>
                      <a:pPr marL="449580" indent="180340" algn="ctr">
                        <a:lnSpc>
                          <a:spcPct val="100000"/>
                        </a:lnSpc>
                        <a:spcAft>
                          <a:spcPts val="0"/>
                        </a:spcAft>
                      </a:pPr>
                      <a:r>
                        <a:rPr lang="es-ES" sz="3200" b="1" dirty="0" smtClean="0">
                          <a:effectLst/>
                          <a:latin typeface="+mj-lt"/>
                          <a:ea typeface="+mn-ea"/>
                          <a:cs typeface="+mn-cs"/>
                        </a:rPr>
                        <a:t>GESTIÓN</a:t>
                      </a:r>
                      <a:r>
                        <a:rPr lang="es-ES" sz="3200" b="1" baseline="0" dirty="0" smtClean="0">
                          <a:effectLst/>
                          <a:latin typeface="+mj-lt"/>
                          <a:ea typeface="+mn-ea"/>
                          <a:cs typeface="+mn-cs"/>
                        </a:rPr>
                        <a:t> DE INCIDENTES</a:t>
                      </a:r>
                      <a:endParaRPr lang="es-EC" sz="3200" b="1" dirty="0">
                        <a:effectLst/>
                        <a:latin typeface="+mj-lt"/>
                        <a:ea typeface="Calibri"/>
                        <a:cs typeface="Calibri"/>
                      </a:endParaRPr>
                    </a:p>
                  </a:txBody>
                  <a:tcPr marL="32639" marR="32639" marT="0" marB="0" anchor="ctr"/>
                </a:tc>
                <a:tc hMerge="1">
                  <a:txBody>
                    <a:bodyPr/>
                    <a:lstStyle/>
                    <a:p>
                      <a:endParaRPr lang="es-EC"/>
                    </a:p>
                  </a:txBody>
                  <a:tcPr/>
                </a:tc>
              </a:tr>
              <a:tr h="489939">
                <a:tc>
                  <a:txBody>
                    <a:bodyPr/>
                    <a:lstStyle/>
                    <a:p>
                      <a:pPr marL="0" indent="0" algn="ctr">
                        <a:lnSpc>
                          <a:spcPct val="100000"/>
                        </a:lnSpc>
                        <a:spcAft>
                          <a:spcPts val="0"/>
                        </a:spcAft>
                      </a:pPr>
                      <a:r>
                        <a:rPr lang="es-ES" sz="2400" dirty="0">
                          <a:effectLst/>
                          <a:latin typeface="+mj-lt"/>
                        </a:rPr>
                        <a:t>ROL</a:t>
                      </a:r>
                      <a:endParaRPr lang="es-EC" sz="2400" dirty="0">
                        <a:effectLst/>
                        <a:latin typeface="+mj-lt"/>
                        <a:ea typeface="Calibri"/>
                        <a:cs typeface="Calibri"/>
                      </a:endParaRPr>
                    </a:p>
                  </a:txBody>
                  <a:tcPr marL="32639" marR="32639" marT="0" marB="0" anchor="ctr"/>
                </a:tc>
                <a:tc>
                  <a:txBody>
                    <a:bodyPr/>
                    <a:lstStyle/>
                    <a:p>
                      <a:pPr marL="449580" indent="180340" algn="ctr">
                        <a:lnSpc>
                          <a:spcPct val="100000"/>
                        </a:lnSpc>
                        <a:spcAft>
                          <a:spcPts val="0"/>
                        </a:spcAft>
                      </a:pPr>
                      <a:r>
                        <a:rPr lang="es-ES" sz="2400" dirty="0">
                          <a:effectLst/>
                          <a:latin typeface="+mj-lt"/>
                        </a:rPr>
                        <a:t>RESPONSABILIDADES</a:t>
                      </a:r>
                      <a:endParaRPr lang="es-EC" sz="2400" b="1" dirty="0">
                        <a:effectLst/>
                        <a:latin typeface="+mj-lt"/>
                        <a:ea typeface="Calibri"/>
                        <a:cs typeface="Calibri"/>
                      </a:endParaRPr>
                    </a:p>
                  </a:txBody>
                  <a:tcPr marL="32639" marR="32639" marT="0" marB="0" anchor="ctr"/>
                </a:tc>
              </a:tr>
              <a:tr h="981989">
                <a:tc rowSpan="3">
                  <a:txBody>
                    <a:bodyPr/>
                    <a:lstStyle/>
                    <a:p>
                      <a:pPr marL="0" indent="0" algn="ctr">
                        <a:lnSpc>
                          <a:spcPct val="100000"/>
                        </a:lnSpc>
                        <a:spcAft>
                          <a:spcPts val="0"/>
                        </a:spcAft>
                      </a:pPr>
                      <a:r>
                        <a:rPr lang="es-EC" sz="2400" dirty="0" smtClean="0">
                          <a:effectLst/>
                          <a:latin typeface="+mj-lt"/>
                        </a:rPr>
                        <a:t>ENCARGADO DE GESTIÓN DE INCIDENTES</a:t>
                      </a:r>
                      <a:endParaRPr lang="es-EC" sz="2400" dirty="0">
                        <a:effectLst/>
                        <a:latin typeface="+mj-lt"/>
                        <a:ea typeface="Calibri"/>
                        <a:cs typeface="Calibri"/>
                      </a:endParaRPr>
                    </a:p>
                  </a:txBody>
                  <a:tcPr marL="32639" marR="32639" marT="0" marB="0" vert="vert270" anchor="ctr"/>
                </a:tc>
                <a:tc>
                  <a:txBody>
                    <a:bodyPr/>
                    <a:lstStyle/>
                    <a:p>
                      <a:pPr indent="180340" algn="just">
                        <a:lnSpc>
                          <a:spcPct val="100000"/>
                        </a:lnSpc>
                        <a:spcAft>
                          <a:spcPts val="0"/>
                        </a:spcAft>
                      </a:pPr>
                      <a:r>
                        <a:rPr lang="es-EC" sz="2400" kern="1200" dirty="0">
                          <a:solidFill>
                            <a:schemeClr val="dk1"/>
                          </a:solidFill>
                          <a:effectLst/>
                          <a:latin typeface="+mj-lt"/>
                          <a:ea typeface="+mn-ea"/>
                          <a:cs typeface="+mn-cs"/>
                        </a:rPr>
                        <a:t>Cumplir con los procedimientos de atención al usuario.</a:t>
                      </a:r>
                    </a:p>
                  </a:txBody>
                  <a:tcPr marL="68580" marR="68580" marT="0" marB="0" anchor="ctr"/>
                </a:tc>
              </a:tr>
              <a:tr h="860639">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gn="just">
                        <a:lnSpc>
                          <a:spcPct val="100000"/>
                        </a:lnSpc>
                        <a:spcAft>
                          <a:spcPts val="0"/>
                        </a:spcAft>
                      </a:pPr>
                      <a:r>
                        <a:rPr lang="es-EC" sz="2400" kern="1200" dirty="0">
                          <a:solidFill>
                            <a:schemeClr val="dk1"/>
                          </a:solidFill>
                          <a:effectLst/>
                          <a:latin typeface="+mj-lt"/>
                          <a:ea typeface="+mn-ea"/>
                          <a:cs typeface="+mn-cs"/>
                        </a:rPr>
                        <a:t>Atender </a:t>
                      </a:r>
                      <a:r>
                        <a:rPr lang="es-EC" sz="2400" kern="1200" dirty="0" smtClean="0">
                          <a:solidFill>
                            <a:schemeClr val="dk1"/>
                          </a:solidFill>
                          <a:effectLst/>
                          <a:latin typeface="+mj-lt"/>
                          <a:ea typeface="+mn-ea"/>
                          <a:cs typeface="+mn-cs"/>
                        </a:rPr>
                        <a:t>los </a:t>
                      </a:r>
                      <a:r>
                        <a:rPr lang="es-EC" sz="2400" kern="1200" dirty="0">
                          <a:solidFill>
                            <a:schemeClr val="dk1"/>
                          </a:solidFill>
                          <a:effectLst/>
                          <a:latin typeface="+mj-lt"/>
                          <a:ea typeface="+mn-ea"/>
                          <a:cs typeface="+mn-cs"/>
                        </a:rPr>
                        <a:t>requerimientos de los Subadministradores de las Unidades </a:t>
                      </a:r>
                      <a:r>
                        <a:rPr lang="es-EC" sz="2400" kern="1200" dirty="0" smtClean="0">
                          <a:solidFill>
                            <a:schemeClr val="dk1"/>
                          </a:solidFill>
                          <a:effectLst/>
                          <a:latin typeface="+mj-lt"/>
                          <a:ea typeface="+mn-ea"/>
                          <a:cs typeface="+mn-cs"/>
                        </a:rPr>
                        <a:t>Policiales y escalarlos al sección correspondiente.</a:t>
                      </a:r>
                      <a:endParaRPr lang="es-EC" sz="2400" kern="1200" dirty="0">
                        <a:solidFill>
                          <a:schemeClr val="dk1"/>
                        </a:solidFill>
                        <a:effectLst/>
                        <a:latin typeface="+mj-lt"/>
                        <a:ea typeface="+mn-ea"/>
                        <a:cs typeface="+mn-cs"/>
                      </a:endParaRPr>
                    </a:p>
                  </a:txBody>
                  <a:tcPr marL="68580" marR="68580" marT="0" marB="0" anchor="ctr"/>
                </a:tc>
              </a:tr>
              <a:tr h="1197537">
                <a:tc vMerge="1">
                  <a:txBody>
                    <a:bodyPr/>
                    <a:lstStyle/>
                    <a:p>
                      <a:endParaRPr lang="es-EC"/>
                    </a:p>
                  </a:txBody>
                  <a:tcPr/>
                </a:tc>
                <a:tc>
                  <a:txBody>
                    <a:bodyPr/>
                    <a:lstStyle/>
                    <a:p>
                      <a:pPr indent="180340" algn="just">
                        <a:lnSpc>
                          <a:spcPct val="100000"/>
                        </a:lnSpc>
                        <a:spcAft>
                          <a:spcPts val="0"/>
                        </a:spcAft>
                      </a:pPr>
                      <a:r>
                        <a:rPr lang="es-EC" sz="2400" kern="1200" dirty="0">
                          <a:solidFill>
                            <a:schemeClr val="dk1"/>
                          </a:solidFill>
                          <a:effectLst/>
                          <a:latin typeface="+mj-lt"/>
                          <a:ea typeface="+mn-ea"/>
                          <a:cs typeface="+mn-cs"/>
                        </a:rPr>
                        <a:t>Registrar y monitorear las llamadas, incidentes, solicitudes de servicio y necesidades de información.</a:t>
                      </a:r>
                    </a:p>
                  </a:txBody>
                  <a:tcPr marL="68580" marR="68580" marT="0" marB="0" anchor="ctr"/>
                </a:tc>
              </a:tr>
            </a:tbl>
          </a:graphicData>
        </a:graphic>
      </p:graphicFrame>
      <p:grpSp>
        <p:nvGrpSpPr>
          <p:cNvPr id="16" name="6 Grupo"/>
          <p:cNvGrpSpPr/>
          <p:nvPr/>
        </p:nvGrpSpPr>
        <p:grpSpPr>
          <a:xfrm>
            <a:off x="1511879" y="131631"/>
            <a:ext cx="6430053" cy="504056"/>
            <a:chOff x="185640" y="116632"/>
            <a:chExt cx="9234651" cy="504056"/>
          </a:xfrm>
          <a:gradFill flip="none" rotWithShape="1">
            <a:gsLst>
              <a:gs pos="0">
                <a:schemeClr val="accent5">
                  <a:lumMod val="75000"/>
                </a:schemeClr>
              </a:gs>
              <a:gs pos="100000">
                <a:srgbClr val="FFFFFF"/>
              </a:gs>
            </a:gsLst>
            <a:lin ang="0" scaled="1"/>
            <a:tileRect/>
          </a:gradFill>
        </p:grpSpPr>
        <p:sp>
          <p:nvSpPr>
            <p:cNvPr id="17" name="7 Rectángulo">
              <a:hlinkClick r:id="rId2" action="ppaction://hlinksldjump"/>
            </p:cNvPr>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kern="1200" dirty="0" smtClean="0">
                  <a:solidFill>
                    <a:srgbClr val="314510"/>
                  </a:solidFill>
                  <a:latin typeface="+mj-lt"/>
                </a:rPr>
                <a:t>ROLES Y RESPONSABILIDADES</a:t>
              </a:r>
              <a:endParaRPr lang="es-ES" sz="2400" b="1" kern="1200" dirty="0">
                <a:solidFill>
                  <a:srgbClr val="314510"/>
                </a:solidFill>
                <a:latin typeface="+mj-lt"/>
              </a:endParaRPr>
            </a:p>
          </p:txBody>
        </p:sp>
        <p:pic>
          <p:nvPicPr>
            <p:cNvPr id="18"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spTree>
    <p:extLst>
      <p:ext uri="{BB962C8B-B14F-4D97-AF65-F5344CB8AC3E}">
        <p14:creationId xmlns:p14="http://schemas.microsoft.com/office/powerpoint/2010/main" val="23621402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70046840"/>
              </p:ext>
            </p:extLst>
          </p:nvPr>
        </p:nvGraphicFramePr>
        <p:xfrm>
          <a:off x="251520" y="1412775"/>
          <a:ext cx="8640959" cy="5332971"/>
        </p:xfrm>
        <a:graphic>
          <a:graphicData uri="http://schemas.openxmlformats.org/drawingml/2006/table">
            <a:tbl>
              <a:tblPr firstRow="1" firstCol="1" bandRow="1">
                <a:tableStyleId>{284E427A-3D55-4303-BF80-6455036E1DE7}</a:tableStyleId>
              </a:tblPr>
              <a:tblGrid>
                <a:gridCol w="1584176"/>
                <a:gridCol w="7056783"/>
              </a:tblGrid>
              <a:tr h="880839">
                <a:tc gridSpan="2">
                  <a:txBody>
                    <a:bodyPr/>
                    <a:lstStyle/>
                    <a:p>
                      <a:pPr marL="449580" indent="180340" algn="ctr">
                        <a:lnSpc>
                          <a:spcPct val="100000"/>
                        </a:lnSpc>
                        <a:spcAft>
                          <a:spcPts val="0"/>
                        </a:spcAft>
                      </a:pPr>
                      <a:r>
                        <a:rPr lang="es-ES" sz="3200" b="1" baseline="0" dirty="0" smtClean="0">
                          <a:effectLst/>
                          <a:latin typeface="+mj-lt"/>
                          <a:ea typeface="+mn-ea"/>
                          <a:cs typeface="+mn-cs"/>
                        </a:rPr>
                        <a:t>RESPALDO DE LA INFORMACIÓN</a:t>
                      </a:r>
                      <a:endParaRPr lang="es-EC" sz="3200" b="1" dirty="0">
                        <a:effectLst/>
                        <a:latin typeface="+mj-lt"/>
                        <a:ea typeface="Calibri"/>
                        <a:cs typeface="Calibri"/>
                      </a:endParaRPr>
                    </a:p>
                  </a:txBody>
                  <a:tcPr marL="32639" marR="32639" marT="0" marB="0" anchor="ctr"/>
                </a:tc>
                <a:tc hMerge="1">
                  <a:txBody>
                    <a:bodyPr/>
                    <a:lstStyle/>
                    <a:p>
                      <a:endParaRPr lang="es-EC"/>
                    </a:p>
                  </a:txBody>
                  <a:tcPr/>
                </a:tc>
              </a:tr>
              <a:tr h="464400">
                <a:tc>
                  <a:txBody>
                    <a:bodyPr/>
                    <a:lstStyle/>
                    <a:p>
                      <a:pPr marL="0" indent="0" algn="ctr">
                        <a:lnSpc>
                          <a:spcPct val="100000"/>
                        </a:lnSpc>
                        <a:spcAft>
                          <a:spcPts val="0"/>
                        </a:spcAft>
                      </a:pPr>
                      <a:r>
                        <a:rPr lang="es-ES" sz="2400" dirty="0">
                          <a:effectLst/>
                          <a:latin typeface="+mj-lt"/>
                        </a:rPr>
                        <a:t>ROL</a:t>
                      </a:r>
                      <a:endParaRPr lang="es-EC" sz="2400" dirty="0">
                        <a:effectLst/>
                        <a:latin typeface="+mj-lt"/>
                        <a:ea typeface="Calibri"/>
                        <a:cs typeface="Calibri"/>
                      </a:endParaRPr>
                    </a:p>
                  </a:txBody>
                  <a:tcPr marL="32639" marR="32639" marT="0" marB="0" anchor="ctr"/>
                </a:tc>
                <a:tc>
                  <a:txBody>
                    <a:bodyPr/>
                    <a:lstStyle/>
                    <a:p>
                      <a:pPr marL="449580" indent="180340" algn="ctr">
                        <a:lnSpc>
                          <a:spcPct val="100000"/>
                        </a:lnSpc>
                        <a:spcAft>
                          <a:spcPts val="0"/>
                        </a:spcAft>
                      </a:pPr>
                      <a:r>
                        <a:rPr lang="es-ES" sz="2400" dirty="0">
                          <a:effectLst/>
                          <a:latin typeface="+mj-lt"/>
                        </a:rPr>
                        <a:t>RESPONSABILIDADES</a:t>
                      </a:r>
                      <a:endParaRPr lang="es-EC" sz="2400" b="1" dirty="0">
                        <a:effectLst/>
                        <a:latin typeface="+mj-lt"/>
                        <a:ea typeface="Calibri"/>
                        <a:cs typeface="Calibri"/>
                      </a:endParaRPr>
                    </a:p>
                  </a:txBody>
                  <a:tcPr marL="32639" marR="32639" marT="0" marB="0" anchor="ctr"/>
                </a:tc>
              </a:tr>
              <a:tr h="1733472">
                <a:tc rowSpan="3">
                  <a:txBody>
                    <a:bodyPr/>
                    <a:lstStyle/>
                    <a:p>
                      <a:pPr marL="0" indent="0" algn="ctr">
                        <a:lnSpc>
                          <a:spcPct val="100000"/>
                        </a:lnSpc>
                        <a:spcAft>
                          <a:spcPts val="0"/>
                        </a:spcAft>
                      </a:pPr>
                      <a:r>
                        <a:rPr lang="es-EC" sz="2400" dirty="0" smtClean="0">
                          <a:effectLst/>
                          <a:latin typeface="+mj-lt"/>
                        </a:rPr>
                        <a:t>ADMINISTRADOR</a:t>
                      </a:r>
                      <a:r>
                        <a:rPr lang="es-EC" sz="2400" baseline="0" dirty="0" smtClean="0">
                          <a:effectLst/>
                          <a:latin typeface="+mj-lt"/>
                        </a:rPr>
                        <a:t>  DE RESPALDOS</a:t>
                      </a:r>
                      <a:endParaRPr lang="es-EC" sz="2400" dirty="0">
                        <a:effectLst/>
                        <a:latin typeface="+mj-lt"/>
                        <a:ea typeface="Calibri"/>
                        <a:cs typeface="Calibri"/>
                      </a:endParaRPr>
                    </a:p>
                  </a:txBody>
                  <a:tcPr marL="32639" marR="32639" marT="0" marB="0" vert="vert270" anchor="ctr"/>
                </a:tc>
                <a:tc>
                  <a:txBody>
                    <a:bodyPr/>
                    <a:lstStyle/>
                    <a:p>
                      <a:pPr indent="180340">
                        <a:lnSpc>
                          <a:spcPct val="100000"/>
                        </a:lnSpc>
                        <a:spcAft>
                          <a:spcPts val="0"/>
                        </a:spcAft>
                      </a:pPr>
                      <a:r>
                        <a:rPr lang="es-EC" sz="2400" kern="1200">
                          <a:solidFill>
                            <a:schemeClr val="dk1"/>
                          </a:solidFill>
                          <a:effectLst/>
                          <a:latin typeface="+mj-lt"/>
                          <a:ea typeface="+mn-ea"/>
                          <a:cs typeface="+mn-cs"/>
                        </a:rPr>
                        <a:t>Obtener y almacenar los respaldos de la información, bases de datos, contraseñas, sistemas operativos, software base y todo archivo necesario para el normal funcionamiento de las actividades.</a:t>
                      </a:r>
                    </a:p>
                  </a:txBody>
                  <a:tcPr marL="68580" marR="68580" marT="0" marB="0" anchor="ctr"/>
                </a:tc>
              </a:tr>
              <a:tr h="1023818">
                <a:tc vMerge="1">
                  <a:txBody>
                    <a:bodyPr/>
                    <a:lstStyle/>
                    <a:p>
                      <a:pPr marL="449580" indent="180340" algn="just">
                        <a:lnSpc>
                          <a:spcPct val="100000"/>
                        </a:lnSpc>
                        <a:spcAft>
                          <a:spcPts val="0"/>
                        </a:spcAft>
                      </a:pPr>
                      <a:endParaRPr lang="es-EC" sz="1800" dirty="0">
                        <a:effectLst/>
                        <a:latin typeface="Times New Roman"/>
                        <a:ea typeface="Calibri"/>
                        <a:cs typeface="Calibri"/>
                      </a:endParaRPr>
                    </a:p>
                  </a:txBody>
                  <a:tcPr marL="32639" marR="32639" marT="0" marB="0"/>
                </a:tc>
                <a:tc>
                  <a:txBody>
                    <a:bodyPr/>
                    <a:lstStyle/>
                    <a:p>
                      <a:pPr indent="180340">
                        <a:lnSpc>
                          <a:spcPct val="100000"/>
                        </a:lnSpc>
                        <a:spcAft>
                          <a:spcPts val="0"/>
                        </a:spcAft>
                      </a:pPr>
                      <a:r>
                        <a:rPr lang="es-EC" sz="2400" kern="1200">
                          <a:solidFill>
                            <a:schemeClr val="dk1"/>
                          </a:solidFill>
                          <a:effectLst/>
                          <a:latin typeface="+mj-lt"/>
                          <a:ea typeface="+mn-ea"/>
                          <a:cs typeface="+mn-cs"/>
                        </a:rPr>
                        <a:t>Documentar los procesos y procedimientos de la administración de respaldos.</a:t>
                      </a:r>
                    </a:p>
                  </a:txBody>
                  <a:tcPr marL="68580" marR="68580" marT="0" marB="0" anchor="ctr"/>
                </a:tc>
              </a:tr>
              <a:tr h="1135114">
                <a:tc vMerge="1">
                  <a:txBody>
                    <a:bodyPr/>
                    <a:lstStyle/>
                    <a:p>
                      <a:endParaRPr lang="es-EC"/>
                    </a:p>
                  </a:txBody>
                  <a:tcPr/>
                </a:tc>
                <a:tc>
                  <a:txBody>
                    <a:bodyPr/>
                    <a:lstStyle/>
                    <a:p>
                      <a:pPr indent="180340" algn="just">
                        <a:lnSpc>
                          <a:spcPct val="100000"/>
                        </a:lnSpc>
                        <a:spcAft>
                          <a:spcPts val="0"/>
                        </a:spcAft>
                      </a:pPr>
                      <a:r>
                        <a:rPr lang="es-EC" sz="2400" kern="1200" dirty="0">
                          <a:solidFill>
                            <a:schemeClr val="dk1"/>
                          </a:solidFill>
                          <a:effectLst/>
                          <a:latin typeface="+mj-lt"/>
                          <a:ea typeface="+mn-ea"/>
                          <a:cs typeface="+mn-cs"/>
                        </a:rPr>
                        <a:t>Cumplir las normas y procedimientos de seguridad y salud ocupacional del personal que labora en la administración de respaldos.</a:t>
                      </a:r>
                    </a:p>
                  </a:txBody>
                  <a:tcPr marL="68580" marR="68580" marT="0" marB="0" anchor="ctr"/>
                </a:tc>
              </a:tr>
            </a:tbl>
          </a:graphicData>
        </a:graphic>
      </p:graphicFrame>
      <p:grpSp>
        <p:nvGrpSpPr>
          <p:cNvPr id="16" name="6 Grupo"/>
          <p:cNvGrpSpPr/>
          <p:nvPr/>
        </p:nvGrpSpPr>
        <p:grpSpPr>
          <a:xfrm>
            <a:off x="1511879" y="131631"/>
            <a:ext cx="6430053" cy="504056"/>
            <a:chOff x="185640" y="116632"/>
            <a:chExt cx="9234651" cy="504056"/>
          </a:xfrm>
          <a:gradFill flip="none" rotWithShape="1">
            <a:gsLst>
              <a:gs pos="0">
                <a:schemeClr val="accent5">
                  <a:lumMod val="75000"/>
                </a:schemeClr>
              </a:gs>
              <a:gs pos="100000">
                <a:srgbClr val="FFFFFF"/>
              </a:gs>
            </a:gsLst>
            <a:lin ang="0" scaled="1"/>
            <a:tileRect/>
          </a:gradFill>
        </p:grpSpPr>
        <p:sp>
          <p:nvSpPr>
            <p:cNvPr id="17" name="7 Rectángulo">
              <a:hlinkClick r:id="rId2" action="ppaction://hlinksldjump"/>
            </p:cNvPr>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kern="1200" dirty="0" smtClean="0">
                  <a:solidFill>
                    <a:srgbClr val="314510"/>
                  </a:solidFill>
                  <a:latin typeface="+mj-lt"/>
                </a:rPr>
                <a:t>ROLES Y RESPONSABILIDADES</a:t>
              </a:r>
              <a:endParaRPr lang="es-ES" sz="2400" b="1" kern="1200" dirty="0">
                <a:solidFill>
                  <a:srgbClr val="314510"/>
                </a:solidFill>
                <a:latin typeface="+mj-lt"/>
              </a:endParaRPr>
            </a:p>
          </p:txBody>
        </p:sp>
        <p:pic>
          <p:nvPicPr>
            <p:cNvPr id="18"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spTree>
    <p:extLst>
      <p:ext uri="{BB962C8B-B14F-4D97-AF65-F5344CB8AC3E}">
        <p14:creationId xmlns:p14="http://schemas.microsoft.com/office/powerpoint/2010/main" val="2035287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hlinkClick r:id="rId2" action="ppaction://hlinksldjump"/>
          </p:cNvPr>
          <p:cNvSpPr txBox="1"/>
          <p:nvPr/>
        </p:nvSpPr>
        <p:spPr>
          <a:xfrm>
            <a:off x="179512" y="3140968"/>
            <a:ext cx="2808312" cy="12618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C" sz="2400" b="1" dirty="0" smtClean="0">
                <a:latin typeface="+mj-lt"/>
              </a:rPr>
              <a:t>REDES INFORMÁTICAS</a:t>
            </a:r>
          </a:p>
          <a:p>
            <a:pPr algn="ctr"/>
            <a:r>
              <a:rPr lang="es-EC" sz="1400" b="1" dirty="0" smtClean="0">
                <a:latin typeface="+mj-lt"/>
              </a:rPr>
              <a:t>NO EXISTE DESIGNACIÓN OFICIAL PARA ESTA SECCIÓN</a:t>
            </a:r>
            <a:endParaRPr lang="es-EC" sz="2400" b="1" dirty="0">
              <a:latin typeface="+mj-lt"/>
            </a:endParaRPr>
          </a:p>
        </p:txBody>
      </p:sp>
      <p:grpSp>
        <p:nvGrpSpPr>
          <p:cNvPr id="7" name="1 Grupo"/>
          <p:cNvGrpSpPr/>
          <p:nvPr/>
        </p:nvGrpSpPr>
        <p:grpSpPr>
          <a:xfrm>
            <a:off x="3923928" y="1268760"/>
            <a:ext cx="3620800" cy="5264017"/>
            <a:chOff x="799977" y="-547715"/>
            <a:chExt cx="2460765" cy="3202943"/>
          </a:xfrm>
          <a:solidFill>
            <a:srgbClr val="92D050"/>
          </a:solidFill>
        </p:grpSpPr>
        <p:sp>
          <p:nvSpPr>
            <p:cNvPr id="8" name="2 Terminador"/>
            <p:cNvSpPr/>
            <p:nvPr/>
          </p:nvSpPr>
          <p:spPr>
            <a:xfrm>
              <a:off x="1211692" y="-547715"/>
              <a:ext cx="1489710" cy="371475"/>
            </a:xfrm>
            <a:prstGeom prst="flowChartTerminator">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2400">
                  <a:effectLst/>
                  <a:latin typeface="+mj-lt"/>
                  <a:ea typeface="Calibri"/>
                  <a:cs typeface="Times New Roman"/>
                </a:rPr>
                <a:t>INICIO</a:t>
              </a:r>
              <a:endParaRPr lang="es-EC" sz="3200">
                <a:effectLst/>
                <a:latin typeface="+mj-lt"/>
                <a:ea typeface="Calibri"/>
                <a:cs typeface="Times New Roman"/>
              </a:endParaRPr>
            </a:p>
          </p:txBody>
        </p:sp>
        <p:sp>
          <p:nvSpPr>
            <p:cNvPr id="10" name="3 Proceso"/>
            <p:cNvSpPr/>
            <p:nvPr/>
          </p:nvSpPr>
          <p:spPr>
            <a:xfrm>
              <a:off x="799977" y="94867"/>
              <a:ext cx="2460765" cy="1035280"/>
            </a:xfrm>
            <a:prstGeom prst="flowChartProcess">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s-EC" sz="2000" dirty="0">
                  <a:effectLst/>
                  <a:latin typeface="+mj-lt"/>
                  <a:ea typeface="Calibri"/>
                  <a:cs typeface="Times New Roman"/>
                </a:rPr>
                <a:t>RECIBIR   DISPOSICIONES PARA EJECUTAR </a:t>
              </a:r>
              <a:r>
                <a:rPr lang="es-EC" sz="2000" dirty="0" smtClean="0">
                  <a:effectLst/>
                  <a:latin typeface="+mj-lt"/>
                  <a:ea typeface="Calibri"/>
                  <a:cs typeface="Times New Roman"/>
                </a:rPr>
                <a:t>ACCIONES</a:t>
              </a:r>
              <a:endParaRPr lang="es-EC" sz="2800" dirty="0">
                <a:effectLst/>
                <a:latin typeface="+mj-lt"/>
                <a:ea typeface="Calibri"/>
                <a:cs typeface="Times New Roman"/>
              </a:endParaRPr>
            </a:p>
          </p:txBody>
        </p:sp>
        <p:sp>
          <p:nvSpPr>
            <p:cNvPr id="11" name="4 Proceso"/>
            <p:cNvSpPr/>
            <p:nvPr/>
          </p:nvSpPr>
          <p:spPr>
            <a:xfrm>
              <a:off x="946340" y="1401312"/>
              <a:ext cx="2189480" cy="511601"/>
            </a:xfrm>
            <a:prstGeom prst="flowChartProcess">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2000" dirty="0">
                  <a:effectLst/>
                  <a:latin typeface="+mj-lt"/>
                  <a:ea typeface="Calibri"/>
                  <a:cs typeface="Times New Roman"/>
                </a:rPr>
                <a:t>EJECUTAR ACCIONES TÉCNICAS  </a:t>
              </a:r>
              <a:endParaRPr lang="es-EC" sz="2800" dirty="0">
                <a:effectLst/>
                <a:latin typeface="+mj-lt"/>
                <a:ea typeface="Calibri"/>
                <a:cs typeface="Times New Roman"/>
              </a:endParaRPr>
            </a:p>
          </p:txBody>
        </p:sp>
        <p:sp>
          <p:nvSpPr>
            <p:cNvPr id="12" name="6 Terminador"/>
            <p:cNvSpPr/>
            <p:nvPr/>
          </p:nvSpPr>
          <p:spPr>
            <a:xfrm>
              <a:off x="1211692" y="2271688"/>
              <a:ext cx="1489710" cy="383540"/>
            </a:xfrm>
            <a:prstGeom prst="flowChartTerminator">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C" sz="3600">
                  <a:effectLst/>
                  <a:latin typeface="+mj-lt"/>
                  <a:ea typeface="Calibri"/>
                  <a:cs typeface="Times New Roman"/>
                </a:rPr>
                <a:t>FIN</a:t>
              </a:r>
              <a:endParaRPr lang="es-EC" sz="4400">
                <a:effectLst/>
                <a:latin typeface="+mj-lt"/>
                <a:ea typeface="Calibri"/>
                <a:cs typeface="Times New Roman"/>
              </a:endParaRPr>
            </a:p>
          </p:txBody>
        </p:sp>
        <p:cxnSp>
          <p:nvCxnSpPr>
            <p:cNvPr id="14" name="7 Conector recto de flecha"/>
            <p:cNvCxnSpPr/>
            <p:nvPr/>
          </p:nvCxnSpPr>
          <p:spPr>
            <a:xfrm>
              <a:off x="1916936" y="-176224"/>
              <a:ext cx="0" cy="271145"/>
            </a:xfrm>
            <a:prstGeom prst="straightConnector1">
              <a:avLst/>
            </a:prstGeom>
            <a:grpFill/>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9 Conector recto de flecha"/>
            <p:cNvCxnSpPr/>
            <p:nvPr/>
          </p:nvCxnSpPr>
          <p:spPr>
            <a:xfrm>
              <a:off x="1916935" y="1130157"/>
              <a:ext cx="0" cy="271145"/>
            </a:xfrm>
            <a:prstGeom prst="straightConnector1">
              <a:avLst/>
            </a:prstGeom>
            <a:grpFill/>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9 Conector recto de flecha"/>
            <p:cNvCxnSpPr/>
            <p:nvPr/>
          </p:nvCxnSpPr>
          <p:spPr>
            <a:xfrm>
              <a:off x="1967395" y="1912913"/>
              <a:ext cx="0" cy="358775"/>
            </a:xfrm>
            <a:prstGeom prst="straightConnector1">
              <a:avLst/>
            </a:prstGeom>
            <a:grpFill/>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Agrupar 17"/>
          <p:cNvGrpSpPr/>
          <p:nvPr/>
        </p:nvGrpSpPr>
        <p:grpSpPr>
          <a:xfrm>
            <a:off x="251520" y="188640"/>
            <a:ext cx="8784976" cy="912847"/>
            <a:chOff x="251520" y="188640"/>
            <a:chExt cx="8784976" cy="912847"/>
          </a:xfrm>
        </p:grpSpPr>
        <p:grpSp>
          <p:nvGrpSpPr>
            <p:cNvPr id="19"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21"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2" name="5 Grupo"/>
              <p:cNvGrpSpPr/>
              <p:nvPr/>
            </p:nvGrpSpPr>
            <p:grpSpPr>
              <a:xfrm>
                <a:off x="1475656" y="177355"/>
                <a:ext cx="6028175" cy="504056"/>
                <a:chOff x="185640" y="177355"/>
                <a:chExt cx="9234651" cy="504056"/>
              </a:xfrm>
              <a:grpFill/>
            </p:grpSpPr>
            <p:sp>
              <p:nvSpPr>
                <p:cNvPr id="23"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spcBef>
                      <a:spcPct val="0"/>
                    </a:spcBef>
                  </a:pPr>
                  <a:r>
                    <a:rPr lang="es-ES" sz="2400" b="1" dirty="0" smtClean="0">
                      <a:solidFill>
                        <a:schemeClr val="accent5">
                          <a:lumMod val="50000"/>
                        </a:schemeClr>
                      </a:solidFill>
                      <a:latin typeface="+mj-lt"/>
                    </a:rPr>
                    <a:t>MODELO </a:t>
                  </a:r>
                  <a:r>
                    <a:rPr lang="es-ES" sz="2400" b="1" dirty="0">
                      <a:solidFill>
                        <a:schemeClr val="accent5">
                          <a:lumMod val="50000"/>
                        </a:schemeClr>
                      </a:solidFill>
                      <a:latin typeface="+mj-lt"/>
                    </a:rPr>
                    <a:t>DE GESTIÓN </a:t>
                  </a:r>
                </a:p>
                <a:p>
                  <a:pPr algn="ctr" defTabSz="800100">
                    <a:spcBef>
                      <a:spcPct val="0"/>
                    </a:spcBef>
                  </a:pPr>
                  <a:r>
                    <a:rPr lang="es-ES" sz="2400" b="1" dirty="0" smtClean="0">
                      <a:solidFill>
                        <a:schemeClr val="accent5">
                          <a:lumMod val="50000"/>
                        </a:schemeClr>
                      </a:solidFill>
                      <a:latin typeface="+mj-lt"/>
                    </a:rPr>
                    <a:t>PROCESOS</a:t>
                  </a:r>
                  <a:endParaRPr lang="es-ES" sz="2400" b="1" dirty="0">
                    <a:solidFill>
                      <a:schemeClr val="accent5">
                        <a:lumMod val="50000"/>
                      </a:schemeClr>
                    </a:solidFill>
                    <a:latin typeface="+mj-lt"/>
                  </a:endParaRPr>
                </a:p>
              </p:txBody>
            </p:sp>
            <p:pic>
              <p:nvPicPr>
                <p:cNvPr id="25"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20"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6385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340768"/>
            <a:ext cx="8784976" cy="1944216"/>
          </a:xfrm>
          <a:ln/>
          <a:effectLst>
            <a:glow rad="139700">
              <a:schemeClr val="accent4">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a:normAutofit/>
          </a:bodyPr>
          <a:lstStyle/>
          <a:p>
            <a:pPr algn="just"/>
            <a:r>
              <a:rPr lang="es-CR" sz="2600" dirty="0">
                <a:solidFill>
                  <a:schemeClr val="tx1"/>
                </a:solidFill>
                <a:latin typeface="+mj-lt"/>
              </a:rPr>
              <a:t>La Policía Nacional para el cumplimiento de su misión de seguridad ciudadana, depende en gran medida del uso de herramientas de TI, que se concentran en el CENTRO DE DATOS. </a:t>
            </a:r>
          </a:p>
          <a:p>
            <a:pPr marL="0" indent="0" algn="just">
              <a:buNone/>
            </a:pPr>
            <a:endParaRPr lang="es-CR" sz="2600" dirty="0">
              <a:solidFill>
                <a:schemeClr val="tx1"/>
              </a:solidFill>
              <a:latin typeface="+mj-lt"/>
            </a:endParaRPr>
          </a:p>
        </p:txBody>
      </p:sp>
      <p:sp>
        <p:nvSpPr>
          <p:cNvPr id="9" name="2 Marcador de contenido"/>
          <p:cNvSpPr txBox="1">
            <a:spLocks/>
          </p:cNvSpPr>
          <p:nvPr/>
        </p:nvSpPr>
        <p:spPr>
          <a:xfrm>
            <a:off x="174014" y="3645024"/>
            <a:ext cx="8785188" cy="2664296"/>
          </a:xfrm>
          <a:prstGeom prst="rect">
            <a:avLst/>
          </a:prstGeom>
          <a:solidFill>
            <a:schemeClr val="accent2">
              <a:lumMod val="40000"/>
              <a:lumOff val="60000"/>
            </a:schemeClr>
          </a:solidFill>
          <a:ln/>
          <a:effectLst>
            <a:glow rad="139700">
              <a:schemeClr val="accent6">
                <a:satMod val="175000"/>
                <a:alpha val="40000"/>
              </a:schemeClr>
            </a:glow>
            <a:outerShdw blurRad="40000" dist="23000" dir="5400000" rotWithShape="0">
              <a:srgbClr val="000000">
                <a:alpha val="35000"/>
              </a:srgbClr>
            </a:outerShdw>
            <a:softEdge rad="127000"/>
          </a:effectLst>
        </p:spPr>
        <p:style>
          <a:lnRef idx="0">
            <a:schemeClr val="accent6"/>
          </a:lnRef>
          <a:fillRef idx="3">
            <a:schemeClr val="accent6"/>
          </a:fillRef>
          <a:effectRef idx="3">
            <a:schemeClr val="accent6"/>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gn="just"/>
            <a:r>
              <a:rPr lang="es-EC" sz="2600" dirty="0">
                <a:solidFill>
                  <a:schemeClr val="tx1"/>
                </a:solidFill>
              </a:rPr>
              <a:t>La organización y la administración de TI no están basadas en normas y estándares de buenas prácticas, situación que es corroborada por los estudios y auditorias  técnicas realizadas por entes de control del Estado y cuerpos colegiados de alto nivel como es el caso de la ESPE. </a:t>
            </a:r>
          </a:p>
          <a:p>
            <a:pPr marL="0" indent="0" algn="just">
              <a:buFont typeface="Arial" pitchFamily="34" charset="0"/>
              <a:buNone/>
            </a:pPr>
            <a:endParaRPr lang="es-CR" sz="2600" dirty="0">
              <a:solidFill>
                <a:schemeClr val="tx1"/>
              </a:solidFill>
            </a:endParaRPr>
          </a:p>
        </p:txBody>
      </p:sp>
      <p:grpSp>
        <p:nvGrpSpPr>
          <p:cNvPr id="10" name="3 Grupo"/>
          <p:cNvGrpSpPr/>
          <p:nvPr/>
        </p:nvGrpSpPr>
        <p:grpSpPr>
          <a:xfrm>
            <a:off x="251520" y="260648"/>
            <a:ext cx="8784975" cy="648072"/>
            <a:chOff x="280529" y="116632"/>
            <a:chExt cx="7560840" cy="648072"/>
          </a:xfrm>
          <a:gradFill flip="none" rotWithShape="1">
            <a:gsLst>
              <a:gs pos="0">
                <a:schemeClr val="accent5">
                  <a:lumMod val="75000"/>
                </a:schemeClr>
              </a:gs>
              <a:gs pos="100000">
                <a:srgbClr val="FFFFFF"/>
              </a:gs>
            </a:gsLst>
            <a:lin ang="18900000" scaled="0"/>
            <a:tileRect/>
          </a:gradFill>
        </p:grpSpPr>
        <p:cxnSp>
          <p:nvCxnSpPr>
            <p:cNvPr id="11"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5 Grupo"/>
            <p:cNvGrpSpPr/>
            <p:nvPr/>
          </p:nvGrpSpPr>
          <p:grpSpPr>
            <a:xfrm>
              <a:off x="1475656" y="116632"/>
              <a:ext cx="6028175" cy="504056"/>
              <a:chOff x="185640" y="116632"/>
              <a:chExt cx="9234651" cy="504056"/>
            </a:xfrm>
            <a:grpFill/>
          </p:grpSpPr>
          <p:sp>
            <p:nvSpPr>
              <p:cNvPr id="13" name="6 Rectángulo"/>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s-ES" sz="2400" b="1" dirty="0" smtClean="0">
                    <a:solidFill>
                      <a:schemeClr val="accent5">
                        <a:lumMod val="50000"/>
                      </a:schemeClr>
                    </a:solidFill>
                    <a:latin typeface="+mj-lt"/>
                  </a:rPr>
                  <a:t>PLANTEAMIENTO </a:t>
                </a:r>
                <a:r>
                  <a:rPr lang="es-ES" sz="2400" b="1" dirty="0">
                    <a:solidFill>
                      <a:schemeClr val="accent5">
                        <a:lumMod val="50000"/>
                      </a:schemeClr>
                    </a:solidFill>
                    <a:latin typeface="+mj-lt"/>
                  </a:rPr>
                  <a:t>DEL </a:t>
                </a:r>
                <a:r>
                  <a:rPr lang="es-ES" sz="2400" b="1" dirty="0" smtClean="0">
                    <a:solidFill>
                      <a:schemeClr val="accent5">
                        <a:lumMod val="50000"/>
                      </a:schemeClr>
                    </a:solidFill>
                    <a:latin typeface="+mj-lt"/>
                  </a:rPr>
                  <a:t>PROBLEMA</a:t>
                </a:r>
                <a:endParaRPr lang="es-ES" sz="2400" b="1" kern="1200" dirty="0">
                  <a:solidFill>
                    <a:schemeClr val="accent5">
                      <a:lumMod val="50000"/>
                    </a:schemeClr>
                  </a:solidFill>
                  <a:latin typeface="+mj-lt"/>
                </a:endParaRPr>
              </a:p>
            </p:txBody>
          </p:sp>
          <p:pic>
            <p:nvPicPr>
              <p:cNvPr id="14"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5" name="4 Conector recto"/>
          <p:cNvCxnSpPr/>
          <p:nvPr/>
        </p:nvCxnSpPr>
        <p:spPr>
          <a:xfrm>
            <a:off x="251521" y="954085"/>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72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2365" y="1200711"/>
            <a:ext cx="8784976" cy="1872048"/>
          </a:xfrm>
          <a:solidFill>
            <a:schemeClr val="accent3">
              <a:lumMod val="20000"/>
              <a:lumOff val="80000"/>
            </a:schemeClr>
          </a:solidFill>
          <a:ln>
            <a:noFill/>
          </a:ln>
          <a:effectLst>
            <a:glow rad="101600">
              <a:schemeClr val="accent3">
                <a:lumMod val="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oAutofit/>
          </a:bodyPr>
          <a:lstStyle/>
          <a:p>
            <a:pPr marL="0" indent="0" algn="ctr">
              <a:buNone/>
            </a:pPr>
            <a:r>
              <a:rPr lang="es-EC" sz="2000" b="1" dirty="0" smtClean="0">
                <a:solidFill>
                  <a:schemeClr val="tx2">
                    <a:lumMod val="75000"/>
                  </a:schemeClr>
                </a:solidFill>
                <a:latin typeface="+mj-lt"/>
              </a:rPr>
              <a:t>GENERAL</a:t>
            </a:r>
            <a:endParaRPr lang="es-EC" sz="2000" b="1" dirty="0">
              <a:solidFill>
                <a:schemeClr val="tx2">
                  <a:lumMod val="75000"/>
                </a:schemeClr>
              </a:solidFill>
              <a:latin typeface="+mj-lt"/>
            </a:endParaRPr>
          </a:p>
          <a:p>
            <a:pPr algn="just"/>
            <a:r>
              <a:rPr lang="es-ES" sz="2000" dirty="0">
                <a:solidFill>
                  <a:schemeClr val="tx1"/>
                </a:solidFill>
                <a:latin typeface="+mj-lt"/>
              </a:rPr>
              <a:t>Diseñar un modelo de gestión de Tecnologías de Información del Centro de Datos de la Dirección Nacional de Comunicaciones Policía Nacional, aplicando COBIT 4.1  Dominio Planificar y Organizar </a:t>
            </a:r>
            <a:r>
              <a:rPr lang="es-ES" sz="2000" dirty="0" smtClean="0">
                <a:solidFill>
                  <a:schemeClr val="tx1"/>
                </a:solidFill>
                <a:latin typeface="+mj-lt"/>
              </a:rPr>
              <a:t>.</a:t>
            </a:r>
            <a:endParaRPr lang="es-EC" sz="2000" dirty="0">
              <a:solidFill>
                <a:schemeClr val="tx1"/>
              </a:solidFill>
              <a:latin typeface="+mj-lt"/>
            </a:endParaRPr>
          </a:p>
          <a:p>
            <a:pPr algn="just"/>
            <a:endParaRPr lang="es-EC" sz="2000" dirty="0">
              <a:solidFill>
                <a:schemeClr val="tx1"/>
              </a:solidFill>
              <a:latin typeface="+mj-lt"/>
            </a:endParaRPr>
          </a:p>
          <a:p>
            <a:pPr marL="0" indent="0" algn="just">
              <a:buNone/>
            </a:pPr>
            <a:endParaRPr lang="es-CR" sz="2000" dirty="0">
              <a:solidFill>
                <a:schemeClr val="tx1"/>
              </a:solidFill>
              <a:latin typeface="+mj-lt"/>
            </a:endParaRPr>
          </a:p>
        </p:txBody>
      </p:sp>
      <p:sp>
        <p:nvSpPr>
          <p:cNvPr id="9" name="2 Marcador de contenido"/>
          <p:cNvSpPr txBox="1">
            <a:spLocks/>
          </p:cNvSpPr>
          <p:nvPr/>
        </p:nvSpPr>
        <p:spPr>
          <a:xfrm>
            <a:off x="212365" y="3356992"/>
            <a:ext cx="8785188" cy="3384376"/>
          </a:xfrm>
          <a:prstGeom prst="rect">
            <a:avLst/>
          </a:prstGeom>
          <a:solidFill>
            <a:schemeClr val="accent5">
              <a:lumMod val="40000"/>
              <a:lumOff val="60000"/>
            </a:schemeClr>
          </a:solidFill>
          <a:ln>
            <a:noFill/>
          </a:ln>
          <a:effectLst>
            <a:glow rad="101600">
              <a:schemeClr val="accent5">
                <a:lumMod val="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defPPr>
              <a:defRPr lang="es-EC"/>
            </a:defPPr>
            <a:lvl1pPr marL="342900" indent="-342900" algn="just">
              <a:spcBef>
                <a:spcPct val="20000"/>
              </a:spcBef>
              <a:buFont typeface="Arial" pitchFamily="34" charset="0"/>
              <a:buChar char="•"/>
              <a:defRPr sz="2300" b="1">
                <a:solidFill>
                  <a:schemeClr val="tx1"/>
                </a:solidFill>
              </a:defRPr>
            </a:lvl1pPr>
            <a:lvl2pPr marL="342900" lvl="1" indent="-342900" algn="just">
              <a:spcBef>
                <a:spcPct val="20000"/>
              </a:spcBef>
              <a:buFont typeface="Arial" pitchFamily="34" charset="0"/>
              <a:buChar char="•"/>
              <a:defRPr sz="2300" b="1">
                <a:solidFill>
                  <a:schemeClr val="tx1"/>
                </a:solidFill>
              </a:defRPr>
            </a:lvl2pPr>
            <a:lvl3pPr marL="1143000" indent="-228600">
              <a:spcBef>
                <a:spcPct val="20000"/>
              </a:spcBef>
              <a:buFont typeface="Arial" pitchFamily="34" charset="0"/>
              <a:buChar char="•"/>
              <a:defRPr sz="1600">
                <a:solidFill>
                  <a:schemeClr val="tx1">
                    <a:lumMod val="50000"/>
                    <a:lumOff val="50000"/>
                  </a:schemeClr>
                </a:solidFill>
                <a:latin typeface="+mj-lt"/>
              </a:defRPr>
            </a:lvl3pPr>
            <a:lvl4pPr marL="1600200" indent="-228600">
              <a:spcBef>
                <a:spcPct val="20000"/>
              </a:spcBef>
              <a:buFont typeface="Courier New" pitchFamily="49" charset="0"/>
              <a:buChar char="o"/>
              <a:defRPr sz="1600">
                <a:solidFill>
                  <a:schemeClr val="tx1">
                    <a:lumMod val="50000"/>
                    <a:lumOff val="50000"/>
                  </a:schemeClr>
                </a:solidFill>
                <a:latin typeface="+mj-lt"/>
              </a:defRPr>
            </a:lvl4pPr>
            <a:lvl5pPr marL="2057400" indent="-228600">
              <a:spcBef>
                <a:spcPct val="20000"/>
              </a:spcBef>
              <a:buFont typeface="Arial" pitchFamily="34" charset="0"/>
              <a:buChar char="•"/>
              <a:defRPr sz="1600">
                <a:solidFill>
                  <a:schemeClr val="tx1">
                    <a:lumMod val="50000"/>
                    <a:lumOff val="50000"/>
                  </a:schemeClr>
                </a:solidFill>
                <a:latin typeface="+mj-lt"/>
              </a:defRPr>
            </a:lvl5pPr>
            <a:lvl6pPr marL="2514600" indent="-228600">
              <a:spcBef>
                <a:spcPct val="20000"/>
              </a:spcBef>
              <a:buFont typeface="Courier New" pitchFamily="49" charset="0"/>
              <a:buChar char="o"/>
              <a:defRPr sz="1600">
                <a:solidFill>
                  <a:schemeClr val="tx1">
                    <a:lumMod val="50000"/>
                    <a:lumOff val="50000"/>
                  </a:schemeClr>
                </a:solidFill>
                <a:latin typeface="+mj-lt"/>
              </a:defRPr>
            </a:lvl6pPr>
            <a:lvl7pPr marL="2971800" indent="-228600">
              <a:spcBef>
                <a:spcPct val="20000"/>
              </a:spcBef>
              <a:buFont typeface="Arial" pitchFamily="34" charset="0"/>
              <a:buChar char="•"/>
              <a:defRPr sz="1600">
                <a:solidFill>
                  <a:schemeClr val="tx1">
                    <a:lumMod val="50000"/>
                    <a:lumOff val="50000"/>
                  </a:schemeClr>
                </a:solidFill>
                <a:latin typeface="+mj-lt"/>
              </a:defRPr>
            </a:lvl7pPr>
            <a:lvl8pPr marL="3429000" indent="-228600">
              <a:spcBef>
                <a:spcPct val="20000"/>
              </a:spcBef>
              <a:buFont typeface="Courier New" pitchFamily="49" charset="0"/>
              <a:buChar char="o"/>
              <a:defRPr sz="1600">
                <a:solidFill>
                  <a:schemeClr val="tx1">
                    <a:lumMod val="50000"/>
                    <a:lumOff val="50000"/>
                  </a:schemeClr>
                </a:solidFill>
                <a:latin typeface="+mj-lt"/>
              </a:defRPr>
            </a:lvl8pPr>
            <a:lvl9pPr marL="3886200" indent="-228600">
              <a:spcBef>
                <a:spcPct val="20000"/>
              </a:spcBef>
              <a:buFont typeface="Arial" pitchFamily="34" charset="0"/>
              <a:buChar char="•"/>
              <a:defRPr sz="1600">
                <a:solidFill>
                  <a:schemeClr val="tx1">
                    <a:lumMod val="50000"/>
                    <a:lumOff val="50000"/>
                  </a:schemeClr>
                </a:solidFill>
                <a:latin typeface="+mj-lt"/>
              </a:defRPr>
            </a:lvl9pPr>
          </a:lstStyle>
          <a:p>
            <a:pPr marL="0" indent="0" algn="ctr">
              <a:buNone/>
            </a:pPr>
            <a:r>
              <a:rPr lang="es-EC" sz="2000" b="0" dirty="0">
                <a:solidFill>
                  <a:srgbClr val="2157EF"/>
                </a:solidFill>
                <a:latin typeface="+mj-lt"/>
              </a:rPr>
              <a:t> </a:t>
            </a:r>
            <a:r>
              <a:rPr lang="es-EC" sz="2000" dirty="0" smtClean="0">
                <a:solidFill>
                  <a:srgbClr val="234271"/>
                </a:solidFill>
                <a:latin typeface="+mj-lt"/>
              </a:rPr>
              <a:t>ESPECÍFICOS</a:t>
            </a:r>
            <a:endParaRPr lang="es-EC" sz="2000" dirty="0">
              <a:solidFill>
                <a:srgbClr val="234271"/>
              </a:solidFill>
              <a:latin typeface="+mj-lt"/>
            </a:endParaRPr>
          </a:p>
          <a:p>
            <a:pPr marL="0" lvl="1" indent="0">
              <a:buNone/>
            </a:pPr>
            <a:r>
              <a:rPr lang="es-CR" sz="2000" b="0" dirty="0" smtClean="0">
                <a:latin typeface="+mj-lt"/>
              </a:rPr>
              <a:t>Alineados a los </a:t>
            </a:r>
            <a:r>
              <a:rPr lang="es-CR" sz="2000" b="0" dirty="0">
                <a:latin typeface="+mj-lt"/>
              </a:rPr>
              <a:t>procesos PO4  (</a:t>
            </a:r>
            <a:r>
              <a:rPr lang="es-EC" sz="2000" b="0" dirty="0">
                <a:latin typeface="+mj-lt"/>
              </a:rPr>
              <a:t>Definir los Procesos, Organización y Relaciones de TI) </a:t>
            </a:r>
            <a:r>
              <a:rPr lang="es-CR" sz="2000" b="0" dirty="0">
                <a:latin typeface="+mj-lt"/>
              </a:rPr>
              <a:t>y PO9 (</a:t>
            </a:r>
            <a:r>
              <a:rPr lang="es-EC" sz="2000" b="0" dirty="0">
                <a:latin typeface="+mj-lt"/>
              </a:rPr>
              <a:t>Evaluar y Administrar los Riesgos de TI</a:t>
            </a:r>
            <a:r>
              <a:rPr lang="es-EC" sz="2000" b="0" dirty="0" smtClean="0">
                <a:latin typeface="+mj-lt"/>
              </a:rPr>
              <a:t>), se planteó:</a:t>
            </a:r>
            <a:endParaRPr lang="es-EC" sz="2000" b="0" dirty="0">
              <a:latin typeface="+mj-lt"/>
            </a:endParaRPr>
          </a:p>
          <a:p>
            <a:pPr marL="630238" lvl="1" indent="-268288"/>
            <a:r>
              <a:rPr lang="es-CR" sz="2000" b="0" dirty="0" smtClean="0">
                <a:latin typeface="+mj-lt"/>
              </a:rPr>
              <a:t>Definir </a:t>
            </a:r>
            <a:r>
              <a:rPr lang="es-CR" sz="2000" b="0" dirty="0">
                <a:latin typeface="+mj-lt"/>
              </a:rPr>
              <a:t>la estructura </a:t>
            </a:r>
            <a:r>
              <a:rPr lang="es-CR" sz="2000" b="0" dirty="0" smtClean="0">
                <a:latin typeface="+mj-lt"/>
              </a:rPr>
              <a:t>organizacional.</a:t>
            </a:r>
          </a:p>
          <a:p>
            <a:pPr marL="630238" lvl="1" indent="-268288"/>
            <a:r>
              <a:rPr lang="es-CR" sz="2000" b="0" dirty="0" smtClean="0">
                <a:latin typeface="+mj-lt"/>
              </a:rPr>
              <a:t>Establecer </a:t>
            </a:r>
            <a:r>
              <a:rPr lang="es-CR" sz="2000" b="0" dirty="0">
                <a:latin typeface="+mj-lt"/>
              </a:rPr>
              <a:t>procesos de </a:t>
            </a:r>
            <a:r>
              <a:rPr lang="es-CR" sz="2000" b="0" dirty="0" smtClean="0">
                <a:latin typeface="+mj-lt"/>
              </a:rPr>
              <a:t>TI .</a:t>
            </a:r>
            <a:endParaRPr lang="es-EC" sz="2000" b="0" dirty="0">
              <a:latin typeface="+mj-lt"/>
            </a:endParaRPr>
          </a:p>
          <a:p>
            <a:pPr marL="630238" lvl="1" indent="-268288"/>
            <a:r>
              <a:rPr lang="es-CR" sz="2000" b="0" dirty="0">
                <a:latin typeface="+mj-lt"/>
              </a:rPr>
              <a:t>Establecer roles y </a:t>
            </a:r>
            <a:r>
              <a:rPr lang="es-CR" sz="2000" b="0" dirty="0" smtClean="0">
                <a:latin typeface="+mj-lt"/>
              </a:rPr>
              <a:t>responsables.</a:t>
            </a:r>
            <a:endParaRPr lang="es-EC" sz="2000" b="0" dirty="0">
              <a:latin typeface="+mj-lt"/>
            </a:endParaRPr>
          </a:p>
          <a:p>
            <a:pPr marL="630238" lvl="1" indent="-268288"/>
            <a:r>
              <a:rPr lang="es-CR" sz="2000" b="0" dirty="0">
                <a:latin typeface="+mj-lt"/>
              </a:rPr>
              <a:t>Establecer  </a:t>
            </a:r>
            <a:r>
              <a:rPr lang="es-CR" sz="2000" b="0" dirty="0" smtClean="0">
                <a:latin typeface="+mj-lt"/>
              </a:rPr>
              <a:t>un Modelo </a:t>
            </a:r>
            <a:r>
              <a:rPr lang="es-CR" sz="2000" b="0" dirty="0">
                <a:latin typeface="+mj-lt"/>
              </a:rPr>
              <a:t>de </a:t>
            </a:r>
            <a:r>
              <a:rPr lang="es-CR" sz="2000" b="0" dirty="0" smtClean="0">
                <a:latin typeface="+mj-lt"/>
              </a:rPr>
              <a:t>madurez.</a:t>
            </a:r>
            <a:endParaRPr lang="es-EC" sz="2000" b="0" dirty="0">
              <a:latin typeface="+mj-lt"/>
            </a:endParaRPr>
          </a:p>
          <a:p>
            <a:pPr marL="630238" indent="-268288"/>
            <a:r>
              <a:rPr lang="es-CR" sz="2000" b="0" dirty="0">
                <a:latin typeface="+mj-lt"/>
              </a:rPr>
              <a:t>Establecer  Mapas de </a:t>
            </a:r>
            <a:r>
              <a:rPr lang="es-CR" sz="2000" b="0" dirty="0" smtClean="0">
                <a:latin typeface="+mj-lt"/>
              </a:rPr>
              <a:t>control.</a:t>
            </a:r>
            <a:endParaRPr lang="es-CR" sz="2000" b="0" dirty="0">
              <a:latin typeface="+mj-lt"/>
            </a:endParaRPr>
          </a:p>
        </p:txBody>
      </p:sp>
      <p:grpSp>
        <p:nvGrpSpPr>
          <p:cNvPr id="10" name="3 Grupo"/>
          <p:cNvGrpSpPr/>
          <p:nvPr/>
        </p:nvGrpSpPr>
        <p:grpSpPr>
          <a:xfrm>
            <a:off x="251520" y="260648"/>
            <a:ext cx="8784975" cy="648072"/>
            <a:chOff x="280529" y="116632"/>
            <a:chExt cx="7560840" cy="648072"/>
          </a:xfrm>
          <a:gradFill flip="none" rotWithShape="1">
            <a:gsLst>
              <a:gs pos="0">
                <a:schemeClr val="accent5">
                  <a:lumMod val="75000"/>
                </a:schemeClr>
              </a:gs>
              <a:gs pos="100000">
                <a:srgbClr val="FFFFFF"/>
              </a:gs>
            </a:gsLst>
            <a:lin ang="18900000" scaled="0"/>
            <a:tileRect/>
          </a:gradFill>
        </p:grpSpPr>
        <p:cxnSp>
          <p:nvCxnSpPr>
            <p:cNvPr id="16"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7" name="5 Grupo"/>
            <p:cNvGrpSpPr/>
            <p:nvPr/>
          </p:nvGrpSpPr>
          <p:grpSpPr>
            <a:xfrm>
              <a:off x="1475656" y="116632"/>
              <a:ext cx="6028175" cy="504056"/>
              <a:chOff x="185640" y="116632"/>
              <a:chExt cx="9234651" cy="504056"/>
            </a:xfrm>
            <a:grpFill/>
          </p:grpSpPr>
          <p:sp>
            <p:nvSpPr>
              <p:cNvPr id="18" name="6 Rectángulo"/>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s-ES" sz="2400" b="1" dirty="0" smtClean="0">
                    <a:solidFill>
                      <a:schemeClr val="accent5">
                        <a:lumMod val="50000"/>
                      </a:schemeClr>
                    </a:solidFill>
                    <a:latin typeface="+mj-lt"/>
                  </a:rPr>
                  <a:t>OBJETIVOS</a:t>
                </a:r>
                <a:endParaRPr lang="es-ES" sz="2400" b="1" kern="1200" dirty="0">
                  <a:solidFill>
                    <a:schemeClr val="accent5">
                      <a:lumMod val="50000"/>
                    </a:schemeClr>
                  </a:solidFill>
                  <a:latin typeface="+mj-lt"/>
                </a:endParaRPr>
              </a:p>
            </p:txBody>
          </p:sp>
          <p:pic>
            <p:nvPicPr>
              <p:cNvPr id="19"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20" name="4 Conector recto"/>
          <p:cNvCxnSpPr/>
          <p:nvPr/>
        </p:nvCxnSpPr>
        <p:spPr>
          <a:xfrm>
            <a:off x="251521" y="954085"/>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60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anim calcmode="lin" valueType="num">
                                      <p:cBhvr>
                                        <p:cTn id="8" dur="500" fill="hold"/>
                                        <p:tgtEl>
                                          <p:spTgt spid="3">
                                            <p:bg/>
                                          </p:spTgt>
                                        </p:tgtEl>
                                        <p:attrNameLst>
                                          <p:attrName>ppt_x</p:attrName>
                                        </p:attrNameLst>
                                      </p:cBhvr>
                                      <p:tavLst>
                                        <p:tav tm="0">
                                          <p:val>
                                            <p:strVal val="#ppt_x"/>
                                          </p:val>
                                        </p:tav>
                                        <p:tav tm="100000">
                                          <p:val>
                                            <p:strVal val="#ppt_x"/>
                                          </p:val>
                                        </p:tav>
                                      </p:tavLst>
                                    </p:anim>
                                    <p:anim calcmode="lin" valueType="num">
                                      <p:cBhvr>
                                        <p:cTn id="9" dur="500" fill="hold"/>
                                        <p:tgtEl>
                                          <p:spTgt spid="3">
                                            <p:bg/>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anim calcmode="lin" valueType="num">
                                      <p:cBhvr>
                                        <p:cTn id="27" dur="500" fill="hold"/>
                                        <p:tgtEl>
                                          <p:spTgt spid="9"/>
                                        </p:tgtEl>
                                        <p:attrNameLst>
                                          <p:attrName>ppt_x</p:attrName>
                                        </p:attrNameLst>
                                      </p:cBhvr>
                                      <p:tavLst>
                                        <p:tav tm="0">
                                          <p:val>
                                            <p:strVal val="#ppt_x"/>
                                          </p:val>
                                        </p:tav>
                                        <p:tav tm="100000">
                                          <p:val>
                                            <p:strVal val="#ppt_x"/>
                                          </p:val>
                                        </p:tav>
                                      </p:tavLst>
                                    </p:anim>
                                    <p:anim calcmode="lin" valueType="num">
                                      <p:cBhvr>
                                        <p:cTn id="28" dur="5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500"/>
                            </p:stCondLst>
                            <p:childTnLst>
                              <p:par>
                                <p:cTn id="30" presetID="42" presetClass="entr" presetSubtype="0" fill="hold" nodeType="after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anim calcmode="lin" valueType="num">
                                      <p:cBhvr>
                                        <p:cTn id="3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nodeType="afterEffect">
                                  <p:stCondLst>
                                    <p:cond delay="0"/>
                                  </p:stCondLst>
                                  <p:childTnLst>
                                    <p:set>
                                      <p:cBhvr>
                                        <p:cTn id="37" dur="1" fill="hold">
                                          <p:stCondLst>
                                            <p:cond delay="0"/>
                                          </p:stCondLst>
                                        </p:cTn>
                                        <p:tgtEl>
                                          <p:spTgt spid="9">
                                            <p:txEl>
                                              <p:pRg st="1" end="1"/>
                                            </p:txEl>
                                          </p:spTgt>
                                        </p:tgtEl>
                                        <p:attrNameLst>
                                          <p:attrName>style.visibility</p:attrName>
                                        </p:attrNameLst>
                                      </p:cBhvr>
                                      <p:to>
                                        <p:strVal val="visible"/>
                                      </p:to>
                                    </p:set>
                                    <p:animEffect transition="in" filter="fade">
                                      <p:cBhvr>
                                        <p:cTn id="38" dur="500"/>
                                        <p:tgtEl>
                                          <p:spTgt spid="9">
                                            <p:txEl>
                                              <p:pRg st="1" end="1"/>
                                            </p:txEl>
                                          </p:spTgt>
                                        </p:tgtEl>
                                      </p:cBhvr>
                                    </p:animEffect>
                                    <p:anim calcmode="lin" valueType="num">
                                      <p:cBhvr>
                                        <p:cTn id="3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0" dur="5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9">
                                            <p:txEl>
                                              <p:pRg st="2" end="2"/>
                                            </p:txEl>
                                          </p:spTgt>
                                        </p:tgtEl>
                                        <p:attrNameLst>
                                          <p:attrName>style.visibility</p:attrName>
                                        </p:attrNameLst>
                                      </p:cBhvr>
                                      <p:to>
                                        <p:strVal val="visible"/>
                                      </p:to>
                                    </p:set>
                                    <p:animEffect transition="in" filter="fade">
                                      <p:cBhvr>
                                        <p:cTn id="45" dur="500"/>
                                        <p:tgtEl>
                                          <p:spTgt spid="9">
                                            <p:txEl>
                                              <p:pRg st="2" end="2"/>
                                            </p:txEl>
                                          </p:spTgt>
                                        </p:tgtEl>
                                      </p:cBhvr>
                                    </p:animEffect>
                                    <p:anim calcmode="lin" valueType="num">
                                      <p:cBhvr>
                                        <p:cTn id="46"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47"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
                            </p:stCondLst>
                            <p:childTnLst>
                              <p:par>
                                <p:cTn id="49" presetID="42" presetClass="entr" presetSubtype="0" fill="hold" nodeType="afterEffect">
                                  <p:stCondLst>
                                    <p:cond delay="0"/>
                                  </p:stCondLst>
                                  <p:childTnLst>
                                    <p:set>
                                      <p:cBhvr>
                                        <p:cTn id="50" dur="1" fill="hold">
                                          <p:stCondLst>
                                            <p:cond delay="0"/>
                                          </p:stCondLst>
                                        </p:cTn>
                                        <p:tgtEl>
                                          <p:spTgt spid="9">
                                            <p:txEl>
                                              <p:pRg st="3" end="3"/>
                                            </p:txEl>
                                          </p:spTgt>
                                        </p:tgtEl>
                                        <p:attrNameLst>
                                          <p:attrName>style.visibility</p:attrName>
                                        </p:attrNameLst>
                                      </p:cBhvr>
                                      <p:to>
                                        <p:strVal val="visible"/>
                                      </p:to>
                                    </p:set>
                                    <p:animEffect transition="in" filter="fade">
                                      <p:cBhvr>
                                        <p:cTn id="51" dur="500"/>
                                        <p:tgtEl>
                                          <p:spTgt spid="9">
                                            <p:txEl>
                                              <p:pRg st="3" end="3"/>
                                            </p:txEl>
                                          </p:spTgt>
                                        </p:tgtEl>
                                      </p:cBhvr>
                                    </p:animEffect>
                                    <p:anim calcmode="lin" valueType="num">
                                      <p:cBhvr>
                                        <p:cTn id="5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3"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42" presetClass="entr" presetSubtype="0" fill="hold" nodeType="afterEffect">
                                  <p:stCondLst>
                                    <p:cond delay="0"/>
                                  </p:stCondLst>
                                  <p:childTnLst>
                                    <p:set>
                                      <p:cBhvr>
                                        <p:cTn id="56" dur="1" fill="hold">
                                          <p:stCondLst>
                                            <p:cond delay="0"/>
                                          </p:stCondLst>
                                        </p:cTn>
                                        <p:tgtEl>
                                          <p:spTgt spid="9">
                                            <p:txEl>
                                              <p:pRg st="4" end="4"/>
                                            </p:txEl>
                                          </p:spTgt>
                                        </p:tgtEl>
                                        <p:attrNameLst>
                                          <p:attrName>style.visibility</p:attrName>
                                        </p:attrNameLst>
                                      </p:cBhvr>
                                      <p:to>
                                        <p:strVal val="visible"/>
                                      </p:to>
                                    </p:set>
                                    <p:animEffect transition="in" filter="fade">
                                      <p:cBhvr>
                                        <p:cTn id="57" dur="500"/>
                                        <p:tgtEl>
                                          <p:spTgt spid="9">
                                            <p:txEl>
                                              <p:pRg st="4" end="4"/>
                                            </p:txEl>
                                          </p:spTgt>
                                        </p:tgtEl>
                                      </p:cBhvr>
                                    </p:animEffect>
                                    <p:anim calcmode="lin" valueType="num">
                                      <p:cBhvr>
                                        <p:cTn id="58"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59" dur="5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60" fill="hold">
                            <p:stCondLst>
                              <p:cond delay="1500"/>
                            </p:stCondLst>
                            <p:childTnLst>
                              <p:par>
                                <p:cTn id="61" presetID="42" presetClass="entr" presetSubtype="0" fill="hold" nodeType="afterEffect">
                                  <p:stCondLst>
                                    <p:cond delay="0"/>
                                  </p:stCondLst>
                                  <p:childTnLst>
                                    <p:set>
                                      <p:cBhvr>
                                        <p:cTn id="62" dur="1" fill="hold">
                                          <p:stCondLst>
                                            <p:cond delay="0"/>
                                          </p:stCondLst>
                                        </p:cTn>
                                        <p:tgtEl>
                                          <p:spTgt spid="9">
                                            <p:txEl>
                                              <p:pRg st="5" end="5"/>
                                            </p:txEl>
                                          </p:spTgt>
                                        </p:tgtEl>
                                        <p:attrNameLst>
                                          <p:attrName>style.visibility</p:attrName>
                                        </p:attrNameLst>
                                      </p:cBhvr>
                                      <p:to>
                                        <p:strVal val="visible"/>
                                      </p:to>
                                    </p:set>
                                    <p:animEffect transition="in" filter="fade">
                                      <p:cBhvr>
                                        <p:cTn id="63" dur="500"/>
                                        <p:tgtEl>
                                          <p:spTgt spid="9">
                                            <p:txEl>
                                              <p:pRg st="5" end="5"/>
                                            </p:txEl>
                                          </p:spTgt>
                                        </p:tgtEl>
                                      </p:cBhvr>
                                    </p:animEffect>
                                    <p:anim calcmode="lin" valueType="num">
                                      <p:cBhvr>
                                        <p:cTn id="64"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65"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2000"/>
                            </p:stCondLst>
                            <p:childTnLst>
                              <p:par>
                                <p:cTn id="67" presetID="42" presetClass="entr" presetSubtype="0" fill="hold" nodeType="afterEffect">
                                  <p:stCondLst>
                                    <p:cond delay="0"/>
                                  </p:stCondLst>
                                  <p:childTnLst>
                                    <p:set>
                                      <p:cBhvr>
                                        <p:cTn id="68" dur="1" fill="hold">
                                          <p:stCondLst>
                                            <p:cond delay="0"/>
                                          </p:stCondLst>
                                        </p:cTn>
                                        <p:tgtEl>
                                          <p:spTgt spid="9">
                                            <p:txEl>
                                              <p:pRg st="6" end="6"/>
                                            </p:txEl>
                                          </p:spTgt>
                                        </p:tgtEl>
                                        <p:attrNameLst>
                                          <p:attrName>style.visibility</p:attrName>
                                        </p:attrNameLst>
                                      </p:cBhvr>
                                      <p:to>
                                        <p:strVal val="visible"/>
                                      </p:to>
                                    </p:set>
                                    <p:animEffect transition="in" filter="fade">
                                      <p:cBhvr>
                                        <p:cTn id="69" dur="500"/>
                                        <p:tgtEl>
                                          <p:spTgt spid="9">
                                            <p:txEl>
                                              <p:pRg st="6" end="6"/>
                                            </p:txEl>
                                          </p:spTgt>
                                        </p:tgtEl>
                                      </p:cBhvr>
                                    </p:animEffect>
                                    <p:anim calcmode="lin" valueType="num">
                                      <p:cBhvr>
                                        <p:cTn id="70"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71" dur="5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44824"/>
            <a:ext cx="8640960" cy="1224136"/>
          </a:xfr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ctr">
              <a:buNone/>
            </a:pPr>
            <a:r>
              <a:rPr lang="es-EC" dirty="0">
                <a:solidFill>
                  <a:schemeClr val="tx1"/>
                </a:solidFill>
              </a:rPr>
              <a:t>E</a:t>
            </a:r>
            <a:r>
              <a:rPr lang="es-EC" dirty="0" smtClean="0">
                <a:solidFill>
                  <a:schemeClr val="tx1"/>
                </a:solidFill>
              </a:rPr>
              <a:t>s </a:t>
            </a:r>
            <a:r>
              <a:rPr lang="es-EC" dirty="0">
                <a:solidFill>
                  <a:schemeClr val="tx1"/>
                </a:solidFill>
              </a:rPr>
              <a:t>el estudio de un tema o caso del que no conocemos con precisión su estado actual y del que no se disponen datos </a:t>
            </a:r>
            <a:r>
              <a:rPr lang="es-EC" dirty="0" smtClean="0">
                <a:solidFill>
                  <a:schemeClr val="tx1"/>
                </a:solidFill>
              </a:rPr>
              <a:t>referenciales.</a:t>
            </a:r>
          </a:p>
        </p:txBody>
      </p:sp>
      <p:sp>
        <p:nvSpPr>
          <p:cNvPr id="4" name="3 Rectángulo redondeado"/>
          <p:cNvSpPr/>
          <p:nvPr/>
        </p:nvSpPr>
        <p:spPr>
          <a:xfrm>
            <a:off x="1691680" y="1340767"/>
            <a:ext cx="5868144" cy="432048"/>
          </a:xfrm>
          <a:prstGeom prst="roundRect">
            <a:avLst/>
          </a:prstGeom>
          <a:ln/>
          <a:scene3d>
            <a:camera prst="orthographicFront">
              <a:rot lat="0" lon="0" rev="0"/>
            </a:camera>
            <a:lightRig rig="threePt" dir="t">
              <a:rot lat="0" lon="0" rev="1200000"/>
            </a:lightRig>
          </a:scene3d>
          <a:sp3d>
            <a:bevelT w="63500" h="25400" prst="riblet"/>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s-EC" sz="2400" b="1" dirty="0" smtClean="0">
                <a:solidFill>
                  <a:prstClr val="white"/>
                </a:solidFill>
                <a:latin typeface="+mj-lt"/>
              </a:rPr>
              <a:t>INVESTIGACIÓN EXPLORATORIA</a:t>
            </a:r>
            <a:endParaRPr lang="es-EC" sz="2400" b="1" dirty="0">
              <a:solidFill>
                <a:prstClr val="white"/>
              </a:solidFill>
              <a:latin typeface="+mj-lt"/>
            </a:endParaRPr>
          </a:p>
        </p:txBody>
      </p:sp>
      <p:sp>
        <p:nvSpPr>
          <p:cNvPr id="5" name="4 Rectángulo"/>
          <p:cNvSpPr/>
          <p:nvPr/>
        </p:nvSpPr>
        <p:spPr>
          <a:xfrm>
            <a:off x="2699792" y="3525450"/>
            <a:ext cx="2592288" cy="504056"/>
          </a:xfrm>
          <a:prstGeom prst="rect">
            <a:avLst/>
          </a:prstGeom>
          <a:scene3d>
            <a:camera prst="orthographicFront">
              <a:rot lat="0" lon="0" rev="0"/>
            </a:camera>
            <a:lightRig rig="threePt" dir="t">
              <a:rot lat="0" lon="0" rev="1200000"/>
            </a:lightRig>
          </a:scene3d>
          <a:sp3d>
            <a:bevelT w="63500" h="25400" prst="riblet"/>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s-EC" sz="2200" b="1" dirty="0" smtClean="0">
                <a:solidFill>
                  <a:prstClr val="white"/>
                </a:solidFill>
                <a:latin typeface="+mj-lt"/>
              </a:rPr>
              <a:t>HERRAMIENTAS </a:t>
            </a:r>
            <a:endParaRPr lang="es-EC" sz="2200" b="1" dirty="0">
              <a:solidFill>
                <a:prstClr val="white"/>
              </a:solidFill>
              <a:latin typeface="+mj-lt"/>
            </a:endParaRPr>
          </a:p>
        </p:txBody>
      </p:sp>
      <p:sp>
        <p:nvSpPr>
          <p:cNvPr id="6" name="2 Marcador de contenido"/>
          <p:cNvSpPr txBox="1">
            <a:spLocks/>
          </p:cNvSpPr>
          <p:nvPr/>
        </p:nvSpPr>
        <p:spPr>
          <a:xfrm>
            <a:off x="1259632" y="4169073"/>
            <a:ext cx="2007840" cy="558349"/>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buFont typeface="Arial" pitchFamily="34" charset="0"/>
              <a:buNone/>
            </a:pPr>
            <a:r>
              <a:rPr lang="es-EC" dirty="0" smtClean="0">
                <a:solidFill>
                  <a:prstClr val="black"/>
                </a:solidFill>
              </a:rPr>
              <a:t>Entrevistas</a:t>
            </a:r>
          </a:p>
        </p:txBody>
      </p:sp>
      <p:sp>
        <p:nvSpPr>
          <p:cNvPr id="7" name="2 Marcador de contenido"/>
          <p:cNvSpPr txBox="1">
            <a:spLocks/>
          </p:cNvSpPr>
          <p:nvPr/>
        </p:nvSpPr>
        <p:spPr>
          <a:xfrm>
            <a:off x="4535995" y="4169073"/>
            <a:ext cx="4391980" cy="480120"/>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buFont typeface="Arial" pitchFamily="34" charset="0"/>
              <a:buNone/>
            </a:pPr>
            <a:r>
              <a:rPr lang="es-EC" dirty="0">
                <a:solidFill>
                  <a:prstClr val="black"/>
                </a:solidFill>
              </a:rPr>
              <a:t>R</a:t>
            </a:r>
            <a:r>
              <a:rPr lang="es-EC" dirty="0" smtClean="0">
                <a:solidFill>
                  <a:prstClr val="black"/>
                </a:solidFill>
              </a:rPr>
              <a:t>ecolección </a:t>
            </a:r>
            <a:r>
              <a:rPr lang="es-EC" dirty="0">
                <a:solidFill>
                  <a:prstClr val="black"/>
                </a:solidFill>
              </a:rPr>
              <a:t>de </a:t>
            </a:r>
            <a:r>
              <a:rPr lang="es-EC" dirty="0" smtClean="0">
                <a:solidFill>
                  <a:prstClr val="black"/>
                </a:solidFill>
              </a:rPr>
              <a:t>evidencias</a:t>
            </a:r>
          </a:p>
        </p:txBody>
      </p:sp>
      <p:sp>
        <p:nvSpPr>
          <p:cNvPr id="8" name="2 Marcador de contenido"/>
          <p:cNvSpPr txBox="1">
            <a:spLocks/>
          </p:cNvSpPr>
          <p:nvPr/>
        </p:nvSpPr>
        <p:spPr>
          <a:xfrm>
            <a:off x="5148064" y="4919129"/>
            <a:ext cx="3276364" cy="537524"/>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buFont typeface="Arial" pitchFamily="34" charset="0"/>
              <a:buNone/>
            </a:pPr>
            <a:r>
              <a:rPr lang="es-EC" dirty="0" smtClean="0">
                <a:solidFill>
                  <a:prstClr val="black"/>
                </a:solidFill>
              </a:rPr>
              <a:t>Observación </a:t>
            </a:r>
            <a:r>
              <a:rPr lang="es-EC" dirty="0">
                <a:solidFill>
                  <a:prstClr val="black"/>
                </a:solidFill>
              </a:rPr>
              <a:t>in </a:t>
            </a:r>
            <a:r>
              <a:rPr lang="es-EC" dirty="0" smtClean="0">
                <a:solidFill>
                  <a:prstClr val="black"/>
                </a:solidFill>
              </a:rPr>
              <a:t>situ</a:t>
            </a:r>
          </a:p>
        </p:txBody>
      </p:sp>
      <p:sp>
        <p:nvSpPr>
          <p:cNvPr id="9" name="2 Marcador de contenido"/>
          <p:cNvSpPr txBox="1">
            <a:spLocks/>
          </p:cNvSpPr>
          <p:nvPr/>
        </p:nvSpPr>
        <p:spPr>
          <a:xfrm>
            <a:off x="755576" y="4974773"/>
            <a:ext cx="2952328" cy="511154"/>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buFont typeface="Arial" pitchFamily="34" charset="0"/>
              <a:buNone/>
            </a:pPr>
            <a:r>
              <a:rPr lang="es-EC" dirty="0">
                <a:solidFill>
                  <a:prstClr val="black"/>
                </a:solidFill>
              </a:rPr>
              <a:t>A</a:t>
            </a:r>
            <a:r>
              <a:rPr lang="es-EC" dirty="0" smtClean="0">
                <a:solidFill>
                  <a:prstClr val="black"/>
                </a:solidFill>
              </a:rPr>
              <a:t>nálisis </a:t>
            </a:r>
            <a:r>
              <a:rPr lang="es-EC" dirty="0">
                <a:solidFill>
                  <a:prstClr val="black"/>
                </a:solidFill>
              </a:rPr>
              <a:t>de </a:t>
            </a:r>
            <a:r>
              <a:rPr lang="es-EC" dirty="0" smtClean="0">
                <a:solidFill>
                  <a:prstClr val="black"/>
                </a:solidFill>
              </a:rPr>
              <a:t>datos</a:t>
            </a:r>
          </a:p>
        </p:txBody>
      </p:sp>
      <p:sp>
        <p:nvSpPr>
          <p:cNvPr id="17" name="2 Marcador de contenido"/>
          <p:cNvSpPr txBox="1">
            <a:spLocks/>
          </p:cNvSpPr>
          <p:nvPr/>
        </p:nvSpPr>
        <p:spPr>
          <a:xfrm>
            <a:off x="2915816" y="5702594"/>
            <a:ext cx="2916324" cy="678734"/>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buFont typeface="Arial" pitchFamily="34" charset="0"/>
              <a:buNone/>
            </a:pPr>
            <a:r>
              <a:rPr lang="es-EC" sz="3600" b="1" dirty="0" smtClean="0">
                <a:solidFill>
                  <a:prstClr val="black"/>
                </a:solidFill>
              </a:rPr>
              <a:t>COBIT 4.1</a:t>
            </a:r>
          </a:p>
        </p:txBody>
      </p:sp>
      <p:grpSp>
        <p:nvGrpSpPr>
          <p:cNvPr id="18" name="3 Grupo"/>
          <p:cNvGrpSpPr/>
          <p:nvPr/>
        </p:nvGrpSpPr>
        <p:grpSpPr>
          <a:xfrm>
            <a:off x="251520" y="260648"/>
            <a:ext cx="8784975" cy="648072"/>
            <a:chOff x="280529" y="116632"/>
            <a:chExt cx="7560840" cy="648072"/>
          </a:xfrm>
          <a:gradFill flip="none" rotWithShape="1">
            <a:gsLst>
              <a:gs pos="0">
                <a:schemeClr val="accent5">
                  <a:lumMod val="75000"/>
                </a:schemeClr>
              </a:gs>
              <a:gs pos="100000">
                <a:srgbClr val="FFFFFF"/>
              </a:gs>
            </a:gsLst>
            <a:lin ang="18900000" scaled="0"/>
            <a:tileRect/>
          </a:gradFill>
        </p:grpSpPr>
        <p:cxnSp>
          <p:nvCxnSpPr>
            <p:cNvPr id="19"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0" name="5 Grupo"/>
            <p:cNvGrpSpPr/>
            <p:nvPr/>
          </p:nvGrpSpPr>
          <p:grpSpPr>
            <a:xfrm>
              <a:off x="1475656" y="116632"/>
              <a:ext cx="6028175" cy="504056"/>
              <a:chOff x="185640" y="116632"/>
              <a:chExt cx="9234651" cy="504056"/>
            </a:xfrm>
            <a:grpFill/>
          </p:grpSpPr>
          <p:sp>
            <p:nvSpPr>
              <p:cNvPr id="21" name="6 Rectángulo"/>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dirty="0" smtClean="0">
                    <a:solidFill>
                      <a:schemeClr val="accent5">
                        <a:lumMod val="50000"/>
                      </a:schemeClr>
                    </a:solidFill>
                    <a:latin typeface="+mj-lt"/>
                  </a:rPr>
                  <a:t>METODOLOGÍA </a:t>
                </a:r>
                <a:r>
                  <a:rPr lang="es-ES" sz="2400" b="1" dirty="0">
                    <a:solidFill>
                      <a:schemeClr val="accent5">
                        <a:lumMod val="50000"/>
                      </a:schemeClr>
                    </a:solidFill>
                    <a:latin typeface="+mj-lt"/>
                  </a:rPr>
                  <a:t>DE LA </a:t>
                </a:r>
                <a:r>
                  <a:rPr lang="es-ES" sz="2400" b="1" dirty="0" smtClean="0">
                    <a:solidFill>
                      <a:schemeClr val="accent5">
                        <a:lumMod val="50000"/>
                      </a:schemeClr>
                    </a:solidFill>
                    <a:latin typeface="+mj-lt"/>
                  </a:rPr>
                  <a:t>INVESTIGACIÓN</a:t>
                </a:r>
                <a:endParaRPr lang="es-ES" sz="2400" b="1" kern="1200" dirty="0">
                  <a:solidFill>
                    <a:schemeClr val="accent5">
                      <a:lumMod val="50000"/>
                    </a:schemeClr>
                  </a:solidFill>
                  <a:latin typeface="+mj-lt"/>
                </a:endParaRPr>
              </a:p>
            </p:txBody>
          </p:sp>
          <p:pic>
            <p:nvPicPr>
              <p:cNvPr id="22"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23" name="4 Conector recto"/>
          <p:cNvCxnSpPr/>
          <p:nvPr/>
        </p:nvCxnSpPr>
        <p:spPr>
          <a:xfrm>
            <a:off x="251521" y="954085"/>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47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fade">
                                      <p:cBhvr>
                                        <p:cTn id="31" dur="1000"/>
                                        <p:tgtEl>
                                          <p:spTgt spid="6">
                                            <p:bg/>
                                          </p:spTgt>
                                        </p:tgtEl>
                                      </p:cBhvr>
                                    </p:animEffect>
                                    <p:anim calcmode="lin" valueType="num">
                                      <p:cBhvr>
                                        <p:cTn id="32" dur="1000" fill="hold"/>
                                        <p:tgtEl>
                                          <p:spTgt spid="6">
                                            <p:bg/>
                                          </p:spTgt>
                                        </p:tgtEl>
                                        <p:attrNameLst>
                                          <p:attrName>ppt_x</p:attrName>
                                        </p:attrNameLst>
                                      </p:cBhvr>
                                      <p:tavLst>
                                        <p:tav tm="0">
                                          <p:val>
                                            <p:strVal val="#ppt_x"/>
                                          </p:val>
                                        </p:tav>
                                        <p:tav tm="100000">
                                          <p:val>
                                            <p:strVal val="#ppt_x"/>
                                          </p:val>
                                        </p:tav>
                                      </p:tavLst>
                                    </p:anim>
                                    <p:anim calcmode="lin" valueType="num">
                                      <p:cBhvr>
                                        <p:cTn id="33" dur="1000" fill="hold"/>
                                        <p:tgtEl>
                                          <p:spTgt spid="6">
                                            <p:bg/>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fade">
                                      <p:cBhvr>
                                        <p:cTn id="36" dur="1000"/>
                                        <p:tgtEl>
                                          <p:spTgt spid="6">
                                            <p:txEl>
                                              <p:pRg st="0" end="0"/>
                                            </p:txEl>
                                          </p:spTgt>
                                        </p:tgtEl>
                                      </p:cBhvr>
                                    </p:animEffect>
                                    <p:anim calcmode="lin" valueType="num">
                                      <p:cBhvr>
                                        <p:cTn id="3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42" presetClass="entr" presetSubtype="0" fill="hold" grpId="0" nodeType="afterEffect">
                                  <p:stCondLst>
                                    <p:cond delay="0"/>
                                  </p:stCondLst>
                                  <p:childTnLst>
                                    <p:set>
                                      <p:cBhvr>
                                        <p:cTn id="41" dur="1" fill="hold">
                                          <p:stCondLst>
                                            <p:cond delay="0"/>
                                          </p:stCondLst>
                                        </p:cTn>
                                        <p:tgtEl>
                                          <p:spTgt spid="7">
                                            <p:bg/>
                                          </p:spTgt>
                                        </p:tgtEl>
                                        <p:attrNameLst>
                                          <p:attrName>style.visibility</p:attrName>
                                        </p:attrNameLst>
                                      </p:cBhvr>
                                      <p:to>
                                        <p:strVal val="visible"/>
                                      </p:to>
                                    </p:set>
                                    <p:animEffect transition="in" filter="fade">
                                      <p:cBhvr>
                                        <p:cTn id="42" dur="1000"/>
                                        <p:tgtEl>
                                          <p:spTgt spid="7">
                                            <p:bg/>
                                          </p:spTgt>
                                        </p:tgtEl>
                                      </p:cBhvr>
                                    </p:animEffect>
                                    <p:anim calcmode="lin" valueType="num">
                                      <p:cBhvr>
                                        <p:cTn id="43" dur="1000" fill="hold"/>
                                        <p:tgtEl>
                                          <p:spTgt spid="7">
                                            <p:bg/>
                                          </p:spTgt>
                                        </p:tgtEl>
                                        <p:attrNameLst>
                                          <p:attrName>ppt_x</p:attrName>
                                        </p:attrNameLst>
                                      </p:cBhvr>
                                      <p:tavLst>
                                        <p:tav tm="0">
                                          <p:val>
                                            <p:strVal val="#ppt_x"/>
                                          </p:val>
                                        </p:tav>
                                        <p:tav tm="100000">
                                          <p:val>
                                            <p:strVal val="#ppt_x"/>
                                          </p:val>
                                        </p:tav>
                                      </p:tavLst>
                                    </p:anim>
                                    <p:anim calcmode="lin" valueType="num">
                                      <p:cBhvr>
                                        <p:cTn id="44" dur="1000" fill="hold"/>
                                        <p:tgtEl>
                                          <p:spTgt spid="7">
                                            <p:bg/>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1000"/>
                                        <p:tgtEl>
                                          <p:spTgt spid="7">
                                            <p:txEl>
                                              <p:pRg st="0" end="0"/>
                                            </p:txEl>
                                          </p:spTgt>
                                        </p:tgtEl>
                                      </p:cBhvr>
                                    </p:animEffect>
                                    <p:anim calcmode="lin" valueType="num">
                                      <p:cBhvr>
                                        <p:cTn id="4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3000"/>
                            </p:stCondLst>
                            <p:childTnLst>
                              <p:par>
                                <p:cTn id="51" presetID="42" presetClass="entr" presetSubtype="0" fill="hold" grpId="0" nodeType="afterEffect">
                                  <p:stCondLst>
                                    <p:cond delay="0"/>
                                  </p:stCondLst>
                                  <p:childTnLst>
                                    <p:set>
                                      <p:cBhvr>
                                        <p:cTn id="52" dur="1" fill="hold">
                                          <p:stCondLst>
                                            <p:cond delay="0"/>
                                          </p:stCondLst>
                                        </p:cTn>
                                        <p:tgtEl>
                                          <p:spTgt spid="9">
                                            <p:bg/>
                                          </p:spTgt>
                                        </p:tgtEl>
                                        <p:attrNameLst>
                                          <p:attrName>style.visibility</p:attrName>
                                        </p:attrNameLst>
                                      </p:cBhvr>
                                      <p:to>
                                        <p:strVal val="visible"/>
                                      </p:to>
                                    </p:set>
                                    <p:animEffect transition="in" filter="fade">
                                      <p:cBhvr>
                                        <p:cTn id="53" dur="1000"/>
                                        <p:tgtEl>
                                          <p:spTgt spid="9">
                                            <p:bg/>
                                          </p:spTgt>
                                        </p:tgtEl>
                                      </p:cBhvr>
                                    </p:animEffect>
                                    <p:anim calcmode="lin" valueType="num">
                                      <p:cBhvr>
                                        <p:cTn id="54" dur="1000" fill="hold"/>
                                        <p:tgtEl>
                                          <p:spTgt spid="9">
                                            <p:bg/>
                                          </p:spTgt>
                                        </p:tgtEl>
                                        <p:attrNameLst>
                                          <p:attrName>ppt_x</p:attrName>
                                        </p:attrNameLst>
                                      </p:cBhvr>
                                      <p:tavLst>
                                        <p:tav tm="0">
                                          <p:val>
                                            <p:strVal val="#ppt_x"/>
                                          </p:val>
                                        </p:tav>
                                        <p:tav tm="100000">
                                          <p:val>
                                            <p:strVal val="#ppt_x"/>
                                          </p:val>
                                        </p:tav>
                                      </p:tavLst>
                                    </p:anim>
                                    <p:anim calcmode="lin" valueType="num">
                                      <p:cBhvr>
                                        <p:cTn id="55" dur="1000" fill="hold"/>
                                        <p:tgtEl>
                                          <p:spTgt spid="9">
                                            <p:bg/>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9">
                                            <p:txEl>
                                              <p:pRg st="0" end="0"/>
                                            </p:txEl>
                                          </p:spTgt>
                                        </p:tgtEl>
                                        <p:attrNameLst>
                                          <p:attrName>style.visibility</p:attrName>
                                        </p:attrNameLst>
                                      </p:cBhvr>
                                      <p:to>
                                        <p:strVal val="visible"/>
                                      </p:to>
                                    </p:set>
                                    <p:animEffect transition="in" filter="fade">
                                      <p:cBhvr>
                                        <p:cTn id="58" dur="1000"/>
                                        <p:tgtEl>
                                          <p:spTgt spid="9">
                                            <p:txEl>
                                              <p:pRg st="0" end="0"/>
                                            </p:txEl>
                                          </p:spTgt>
                                        </p:tgtEl>
                                      </p:cBhvr>
                                    </p:animEffect>
                                    <p:anim calcmode="lin" valueType="num">
                                      <p:cBhvr>
                                        <p:cTn id="5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8">
                                            <p:bg/>
                                          </p:spTgt>
                                        </p:tgtEl>
                                        <p:attrNameLst>
                                          <p:attrName>style.visibility</p:attrName>
                                        </p:attrNameLst>
                                      </p:cBhvr>
                                      <p:to>
                                        <p:strVal val="visible"/>
                                      </p:to>
                                    </p:set>
                                    <p:animEffect transition="in" filter="fade">
                                      <p:cBhvr>
                                        <p:cTn id="64" dur="1000"/>
                                        <p:tgtEl>
                                          <p:spTgt spid="8">
                                            <p:bg/>
                                          </p:spTgt>
                                        </p:tgtEl>
                                      </p:cBhvr>
                                    </p:animEffect>
                                    <p:anim calcmode="lin" valueType="num">
                                      <p:cBhvr>
                                        <p:cTn id="65" dur="1000" fill="hold"/>
                                        <p:tgtEl>
                                          <p:spTgt spid="8">
                                            <p:bg/>
                                          </p:spTgt>
                                        </p:tgtEl>
                                        <p:attrNameLst>
                                          <p:attrName>ppt_x</p:attrName>
                                        </p:attrNameLst>
                                      </p:cBhvr>
                                      <p:tavLst>
                                        <p:tav tm="0">
                                          <p:val>
                                            <p:strVal val="#ppt_x"/>
                                          </p:val>
                                        </p:tav>
                                        <p:tav tm="100000">
                                          <p:val>
                                            <p:strVal val="#ppt_x"/>
                                          </p:val>
                                        </p:tav>
                                      </p:tavLst>
                                    </p:anim>
                                    <p:anim calcmode="lin" valueType="num">
                                      <p:cBhvr>
                                        <p:cTn id="66" dur="1000" fill="hold"/>
                                        <p:tgtEl>
                                          <p:spTgt spid="8">
                                            <p:bg/>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
                                            <p:txEl>
                                              <p:pRg st="0" end="0"/>
                                            </p:txEl>
                                          </p:spTgt>
                                        </p:tgtEl>
                                        <p:attrNameLst>
                                          <p:attrName>style.visibility</p:attrName>
                                        </p:attrNameLst>
                                      </p:cBhvr>
                                      <p:to>
                                        <p:strVal val="visible"/>
                                      </p:to>
                                    </p:set>
                                    <p:animEffect transition="in" filter="fade">
                                      <p:cBhvr>
                                        <p:cTn id="69" dur="1000"/>
                                        <p:tgtEl>
                                          <p:spTgt spid="8">
                                            <p:txEl>
                                              <p:pRg st="0" end="0"/>
                                            </p:txEl>
                                          </p:spTgt>
                                        </p:tgtEl>
                                      </p:cBhvr>
                                    </p:animEffect>
                                    <p:anim calcmode="lin" valueType="num">
                                      <p:cBhvr>
                                        <p:cTn id="7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7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17">
                                            <p:bg/>
                                          </p:spTgt>
                                        </p:tgtEl>
                                        <p:attrNameLst>
                                          <p:attrName>style.visibility</p:attrName>
                                        </p:attrNameLst>
                                      </p:cBhvr>
                                      <p:to>
                                        <p:strVal val="visible"/>
                                      </p:to>
                                    </p:set>
                                    <p:animEffect transition="in" filter="fade">
                                      <p:cBhvr>
                                        <p:cTn id="75" dur="1000"/>
                                        <p:tgtEl>
                                          <p:spTgt spid="17">
                                            <p:bg/>
                                          </p:spTgt>
                                        </p:tgtEl>
                                      </p:cBhvr>
                                    </p:animEffect>
                                    <p:anim calcmode="lin" valueType="num">
                                      <p:cBhvr>
                                        <p:cTn id="76" dur="1000" fill="hold"/>
                                        <p:tgtEl>
                                          <p:spTgt spid="17">
                                            <p:bg/>
                                          </p:spTgt>
                                        </p:tgtEl>
                                        <p:attrNameLst>
                                          <p:attrName>ppt_x</p:attrName>
                                        </p:attrNameLst>
                                      </p:cBhvr>
                                      <p:tavLst>
                                        <p:tav tm="0">
                                          <p:val>
                                            <p:strVal val="#ppt_x"/>
                                          </p:val>
                                        </p:tav>
                                        <p:tav tm="100000">
                                          <p:val>
                                            <p:strVal val="#ppt_x"/>
                                          </p:val>
                                        </p:tav>
                                      </p:tavLst>
                                    </p:anim>
                                    <p:anim calcmode="lin" valueType="num">
                                      <p:cBhvr>
                                        <p:cTn id="77" dur="1000" fill="hold"/>
                                        <p:tgtEl>
                                          <p:spTgt spid="17">
                                            <p:bg/>
                                          </p:spTgt>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17">
                                            <p:txEl>
                                              <p:pRg st="0" end="0"/>
                                            </p:txEl>
                                          </p:spTgt>
                                        </p:tgtEl>
                                        <p:attrNameLst>
                                          <p:attrName>style.visibility</p:attrName>
                                        </p:attrNameLst>
                                      </p:cBhvr>
                                      <p:to>
                                        <p:strVal val="visible"/>
                                      </p:to>
                                    </p:set>
                                    <p:animEffect transition="in" filter="fade">
                                      <p:cBhvr>
                                        <p:cTn id="80" dur="1000"/>
                                        <p:tgtEl>
                                          <p:spTgt spid="17">
                                            <p:txEl>
                                              <p:pRg st="0" end="0"/>
                                            </p:txEl>
                                          </p:spTgt>
                                        </p:tgtEl>
                                      </p:cBhvr>
                                    </p:animEffect>
                                    <p:anim calcmode="lin" valueType="num">
                                      <p:cBhvr>
                                        <p:cTn id="81"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82"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6" grpId="0" uiExpand="1" build="p" animBg="1"/>
      <p:bldP spid="7" grpId="0" uiExpand="1" build="p" animBg="1"/>
      <p:bldP spid="8" grpId="0" uiExpand="1" build="p" animBg="1"/>
      <p:bldP spid="9" grpId="0" uiExpand="1" build="p" animBg="1"/>
      <p:bldP spid="1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p:nvPr/>
        </p:nvPicPr>
        <p:blipFill rotWithShape="1">
          <a:blip r:embed="rId2"/>
          <a:srcRect l="34489" t="35450" r="32929" b="11530"/>
          <a:stretch/>
        </p:blipFill>
        <p:spPr bwMode="auto">
          <a:xfrm>
            <a:off x="3995936" y="1052736"/>
            <a:ext cx="5022593" cy="5112568"/>
          </a:xfrm>
          <a:prstGeom prst="rect">
            <a:avLst/>
          </a:prstGeom>
          <a:ln>
            <a:noFill/>
          </a:ln>
          <a:extLst>
            <a:ext uri="{53640926-AAD7-44d8-BBD7-CCE9431645EC}">
              <a14:shadowObscured xmlns:a14="http://schemas.microsoft.com/office/drawing/2010/main" xmlns=""/>
            </a:ext>
          </a:extLst>
        </p:spPr>
      </p:pic>
      <p:sp>
        <p:nvSpPr>
          <p:cNvPr id="13" name="2 Marcador de contenido"/>
          <p:cNvSpPr txBox="1">
            <a:spLocks/>
          </p:cNvSpPr>
          <p:nvPr/>
        </p:nvSpPr>
        <p:spPr>
          <a:xfrm>
            <a:off x="13715" y="2708920"/>
            <a:ext cx="4054229" cy="2304256"/>
          </a:xfrm>
          <a:prstGeom prst="rect">
            <a:avLst/>
          </a:prstGeom>
          <a:gradFill>
            <a:gsLst>
              <a:gs pos="11000">
                <a:schemeClr val="accent4">
                  <a:tint val="50000"/>
                  <a:satMod val="300000"/>
                </a:schemeClr>
              </a:gs>
              <a:gs pos="100000">
                <a:schemeClr val="accent4">
                  <a:tint val="15000"/>
                  <a:satMod val="350000"/>
                </a:schemeClr>
              </a:gs>
            </a:gsLst>
            <a:lin ang="19440000" scaled="0"/>
          </a:gradFill>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lvl="1" indent="0" algn="just">
              <a:buFont typeface="Courier New" pitchFamily="49" charset="0"/>
              <a:buNone/>
            </a:pPr>
            <a:r>
              <a:rPr lang="es-EC" sz="2400" dirty="0" smtClean="0">
                <a:solidFill>
                  <a:schemeClr val="tx1"/>
                </a:solidFill>
              </a:rPr>
              <a:t>COBIT 4.1 es un marco de control de gobierno de TI autorizado y aceptado internacionalmente para la adopción por parte de las organizaciones</a:t>
            </a:r>
            <a:endParaRPr lang="es-EC" sz="2400" dirty="0">
              <a:solidFill>
                <a:schemeClr val="tx1"/>
              </a:solidFill>
            </a:endParaRPr>
          </a:p>
        </p:txBody>
      </p:sp>
      <p:grpSp>
        <p:nvGrpSpPr>
          <p:cNvPr id="2" name="Agrupar 1"/>
          <p:cNvGrpSpPr/>
          <p:nvPr/>
        </p:nvGrpSpPr>
        <p:grpSpPr>
          <a:xfrm>
            <a:off x="251520" y="260648"/>
            <a:ext cx="8784976" cy="693437"/>
            <a:chOff x="251520" y="260648"/>
            <a:chExt cx="8784976" cy="693437"/>
          </a:xfrm>
        </p:grpSpPr>
        <p:grpSp>
          <p:nvGrpSpPr>
            <p:cNvPr id="12" name="3 Grupo"/>
            <p:cNvGrpSpPr/>
            <p:nvPr/>
          </p:nvGrpSpPr>
          <p:grpSpPr>
            <a:xfrm>
              <a:off x="251520" y="260648"/>
              <a:ext cx="8784975" cy="648072"/>
              <a:chOff x="280529" y="116632"/>
              <a:chExt cx="7560840" cy="648072"/>
            </a:xfrm>
            <a:gradFill flip="none" rotWithShape="1">
              <a:gsLst>
                <a:gs pos="0">
                  <a:schemeClr val="accent5">
                    <a:lumMod val="75000"/>
                  </a:schemeClr>
                </a:gs>
                <a:gs pos="100000">
                  <a:srgbClr val="FFFFFF"/>
                </a:gs>
              </a:gsLst>
              <a:lin ang="18900000" scaled="0"/>
              <a:tileRect/>
            </a:gradFill>
          </p:grpSpPr>
          <p:cxnSp>
            <p:nvCxnSpPr>
              <p:cNvPr id="14"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5" name="5 Grupo"/>
              <p:cNvGrpSpPr/>
              <p:nvPr/>
            </p:nvGrpSpPr>
            <p:grpSpPr>
              <a:xfrm>
                <a:off x="1475656" y="116632"/>
                <a:ext cx="6028175" cy="504056"/>
                <a:chOff x="185640" y="116632"/>
                <a:chExt cx="9234651" cy="504056"/>
              </a:xfrm>
              <a:grpFill/>
            </p:grpSpPr>
            <p:sp>
              <p:nvSpPr>
                <p:cNvPr id="16" name="6 Rectángulo"/>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s-ES" sz="2400" b="1" dirty="0" smtClean="0">
                      <a:solidFill>
                        <a:schemeClr val="accent5">
                          <a:lumMod val="50000"/>
                        </a:schemeClr>
                      </a:solidFill>
                      <a:latin typeface="+mj-lt"/>
                    </a:rPr>
                    <a:t>MARCO </a:t>
                  </a:r>
                  <a:r>
                    <a:rPr lang="es-ES" sz="2400" b="1" dirty="0">
                      <a:solidFill>
                        <a:schemeClr val="accent5">
                          <a:lumMod val="50000"/>
                        </a:schemeClr>
                      </a:solidFill>
                      <a:latin typeface="+mj-lt"/>
                    </a:rPr>
                    <a:t>DE </a:t>
                  </a:r>
                  <a:r>
                    <a:rPr lang="es-ES" sz="2400" b="1" dirty="0" smtClean="0">
                      <a:solidFill>
                        <a:schemeClr val="accent5">
                          <a:lumMod val="50000"/>
                        </a:schemeClr>
                      </a:solidFill>
                      <a:latin typeface="+mj-lt"/>
                    </a:rPr>
                    <a:t>TRABAJO COBIT</a:t>
                  </a:r>
                  <a:endParaRPr lang="es-ES" sz="2400" b="1" kern="1200" dirty="0">
                    <a:solidFill>
                      <a:schemeClr val="accent5">
                        <a:lumMod val="50000"/>
                      </a:schemeClr>
                    </a:solidFill>
                    <a:latin typeface="+mj-lt"/>
                  </a:endParaRPr>
                </a:p>
              </p:txBody>
            </p:sp>
            <p:pic>
              <p:nvPicPr>
                <p:cNvPr id="17" name="Picture 6" descr="http://t0.gstatic.com/images?q=tbn:ANd9GcQTdbpZ3UnPNSxLTRgu3O7sE-8iIgMSwWaidrHe77E3aQHF9KHU"/>
                <p:cNvPicPr>
                  <a:picLocks noChangeAspect="1" noChangeArrowheads="1"/>
                </p:cNvPicPr>
                <p:nvPr/>
              </p:nvPicPr>
              <p:blipFill>
                <a:blip r:embed="rId3"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8" name="4 Conector recto"/>
            <p:cNvCxnSpPr/>
            <p:nvPr/>
          </p:nvCxnSpPr>
          <p:spPr>
            <a:xfrm>
              <a:off x="251521" y="954085"/>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7280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9834" y="893059"/>
            <a:ext cx="9001000" cy="1311805"/>
          </a:xfrm>
        </p:spPr>
        <p:txBody>
          <a:bodyPr>
            <a:noAutofit/>
          </a:bodyPr>
          <a:lstStyle/>
          <a:p>
            <a:pPr marL="457200" lvl="1" indent="0" algn="just">
              <a:buNone/>
            </a:pPr>
            <a:r>
              <a:rPr lang="es-EC" sz="1900" dirty="0">
                <a:solidFill>
                  <a:schemeClr val="tx1"/>
                </a:solidFill>
              </a:rPr>
              <a:t>Para gobernar efectivamente TI, es importante determinar las actividades y los riesgos que requieren ser </a:t>
            </a:r>
            <a:r>
              <a:rPr lang="es-EC" sz="1900" dirty="0" smtClean="0">
                <a:solidFill>
                  <a:schemeClr val="tx1"/>
                </a:solidFill>
              </a:rPr>
              <a:t>administrados.  COBIT ha generado dominios para el gobierno de TI</a:t>
            </a:r>
            <a:endParaRPr lang="es-EC" sz="1900" dirty="0">
              <a:solidFill>
                <a:schemeClr val="tx1"/>
              </a:solidFill>
            </a:endParaRPr>
          </a:p>
        </p:txBody>
      </p:sp>
      <p:pic>
        <p:nvPicPr>
          <p:cNvPr id="7" name="6 Imagen"/>
          <p:cNvPicPr/>
          <p:nvPr/>
        </p:nvPicPr>
        <p:blipFill rotWithShape="1">
          <a:blip r:embed="rId2"/>
          <a:srcRect l="53488" t="30270" r="14211" b="38842"/>
          <a:stretch/>
        </p:blipFill>
        <p:spPr bwMode="auto">
          <a:xfrm>
            <a:off x="2267744" y="2708920"/>
            <a:ext cx="4782217" cy="3384376"/>
          </a:xfrm>
          <a:prstGeom prst="rect">
            <a:avLst/>
          </a:prstGeom>
          <a:ln>
            <a:noFill/>
          </a:ln>
          <a:extLst>
            <a:ext uri="{53640926-AAD7-44d8-BBD7-CCE9431645EC}">
              <a14:shadowObscured xmlns:a14="http://schemas.microsoft.com/office/drawing/2010/main" xmlns=""/>
            </a:ext>
          </a:extLst>
        </p:spPr>
      </p:pic>
      <p:grpSp>
        <p:nvGrpSpPr>
          <p:cNvPr id="12" name="11 Grupo"/>
          <p:cNvGrpSpPr/>
          <p:nvPr/>
        </p:nvGrpSpPr>
        <p:grpSpPr>
          <a:xfrm>
            <a:off x="2327122" y="1916832"/>
            <a:ext cx="4693150" cy="848435"/>
            <a:chOff x="2225425" y="1860485"/>
            <a:chExt cx="4866855" cy="848435"/>
          </a:xfrm>
        </p:grpSpPr>
        <p:sp>
          <p:nvSpPr>
            <p:cNvPr id="11" name="2 Marcador de contenido"/>
            <p:cNvSpPr txBox="1">
              <a:spLocks/>
            </p:cNvSpPr>
            <p:nvPr/>
          </p:nvSpPr>
          <p:spPr>
            <a:xfrm>
              <a:off x="2225425" y="1860485"/>
              <a:ext cx="4866855" cy="848435"/>
            </a:xfrm>
            <a:prstGeom prst="rect">
              <a:avLst/>
            </a:prstGeom>
            <a:blipFill>
              <a:blip r:embed="rId3"/>
              <a:tile tx="0" ty="0" sx="100000" sy="100000" flip="none" algn="tl"/>
            </a:blip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457200" lvl="1" indent="0" algn="ctr">
                <a:buFont typeface="Courier New" pitchFamily="49" charset="0"/>
                <a:buNone/>
              </a:pPr>
              <a:r>
                <a:rPr lang="es-EC" b="1" dirty="0" smtClean="0">
                  <a:solidFill>
                    <a:schemeClr val="tx1"/>
                  </a:solidFill>
                </a:rPr>
                <a:t>Proporciona dirección para la entrega de soluciones (AI) y la entrega de servicio (DS).</a:t>
              </a:r>
            </a:p>
          </p:txBody>
        </p:sp>
        <p:sp>
          <p:nvSpPr>
            <p:cNvPr id="2" name="1 Rectángulo"/>
            <p:cNvSpPr/>
            <p:nvPr/>
          </p:nvSpPr>
          <p:spPr>
            <a:xfrm>
              <a:off x="2225425" y="1860485"/>
              <a:ext cx="546375" cy="848435"/>
            </a:xfrm>
            <a:prstGeom prst="rect">
              <a:avLst/>
            </a:prstGeom>
            <a:solidFill>
              <a:srgbClr val="00B0F0"/>
            </a:solidFill>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smtClean="0"/>
                <a:t>PO</a:t>
              </a:r>
              <a:endParaRPr lang="es-EC" b="1" dirty="0"/>
            </a:p>
          </p:txBody>
        </p:sp>
      </p:grpSp>
      <p:grpSp>
        <p:nvGrpSpPr>
          <p:cNvPr id="15" name="14 Grupo"/>
          <p:cNvGrpSpPr/>
          <p:nvPr/>
        </p:nvGrpSpPr>
        <p:grpSpPr>
          <a:xfrm>
            <a:off x="2339752" y="5877272"/>
            <a:ext cx="4693150" cy="848435"/>
            <a:chOff x="2339752" y="5877272"/>
            <a:chExt cx="4693150" cy="848435"/>
          </a:xfrm>
        </p:grpSpPr>
        <p:sp>
          <p:nvSpPr>
            <p:cNvPr id="13" name="2 Marcador de contenido"/>
            <p:cNvSpPr txBox="1">
              <a:spLocks/>
            </p:cNvSpPr>
            <p:nvPr/>
          </p:nvSpPr>
          <p:spPr>
            <a:xfrm>
              <a:off x="2339752" y="5877272"/>
              <a:ext cx="4693150" cy="848435"/>
            </a:xfrm>
            <a:prstGeom prst="rect">
              <a:avLst/>
            </a:prstGeom>
            <a:blipFill>
              <a:blip r:embed="rId3"/>
              <a:tile tx="0" ty="0" sx="100000" sy="100000" flip="none" algn="tl"/>
            </a:blip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457200" lvl="1" indent="0" algn="ctr">
                <a:buNone/>
              </a:pPr>
              <a:r>
                <a:rPr lang="es-EC" b="1" dirty="0">
                  <a:solidFill>
                    <a:schemeClr val="tx1"/>
                  </a:solidFill>
                </a:rPr>
                <a:t>Monitorear todos los procesos para asegurar que se sigue la dirección </a:t>
              </a:r>
              <a:r>
                <a:rPr lang="es-EC" b="1" dirty="0" smtClean="0">
                  <a:solidFill>
                    <a:schemeClr val="tx1"/>
                  </a:solidFill>
                </a:rPr>
                <a:t>prevista</a:t>
              </a:r>
            </a:p>
          </p:txBody>
        </p:sp>
        <p:sp>
          <p:nvSpPr>
            <p:cNvPr id="14" name="13 Rectángulo"/>
            <p:cNvSpPr/>
            <p:nvPr/>
          </p:nvSpPr>
          <p:spPr>
            <a:xfrm>
              <a:off x="2339752" y="5877272"/>
              <a:ext cx="526874" cy="848435"/>
            </a:xfrm>
            <a:prstGeom prst="rect">
              <a:avLst/>
            </a:prstGeom>
            <a:solidFill>
              <a:srgbClr val="00B0F0"/>
            </a:solidFill>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600" b="1" dirty="0" smtClean="0"/>
                <a:t>ME</a:t>
              </a:r>
              <a:endParaRPr lang="es-EC" sz="1600" b="1" dirty="0"/>
            </a:p>
          </p:txBody>
        </p:sp>
      </p:grpSp>
      <p:sp>
        <p:nvSpPr>
          <p:cNvPr id="16" name="2 Marcador de contenido"/>
          <p:cNvSpPr txBox="1">
            <a:spLocks/>
          </p:cNvSpPr>
          <p:nvPr/>
        </p:nvSpPr>
        <p:spPr>
          <a:xfrm>
            <a:off x="7482009" y="3645024"/>
            <a:ext cx="1626495" cy="1584176"/>
          </a:xfrm>
          <a:prstGeom prst="rect">
            <a:avLst/>
          </a:prstGeom>
          <a:blipFill>
            <a:blip r:embed="rId3"/>
            <a:tile tx="0" ty="0" sx="100000" sy="100000" flip="none" algn="tl"/>
          </a:blip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lvl="1" indent="0" algn="just">
              <a:buNone/>
            </a:pPr>
            <a:r>
              <a:rPr lang="es-EC" b="1" dirty="0">
                <a:solidFill>
                  <a:schemeClr val="tx1"/>
                </a:solidFill>
              </a:rPr>
              <a:t>Recibe las soluciones y las hace utilizables por los usuarios finales</a:t>
            </a:r>
            <a:endParaRPr lang="es-EC" b="1" dirty="0" smtClean="0">
              <a:solidFill>
                <a:schemeClr val="tx1"/>
              </a:solidFill>
            </a:endParaRPr>
          </a:p>
        </p:txBody>
      </p:sp>
      <p:sp>
        <p:nvSpPr>
          <p:cNvPr id="18" name="17 Rectángulo"/>
          <p:cNvSpPr/>
          <p:nvPr/>
        </p:nvSpPr>
        <p:spPr>
          <a:xfrm>
            <a:off x="6925446" y="4005064"/>
            <a:ext cx="526874" cy="631830"/>
          </a:xfrm>
          <a:prstGeom prst="rect">
            <a:avLst/>
          </a:prstGeom>
          <a:solidFill>
            <a:srgbClr val="00B0F0"/>
          </a:solidFill>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smtClean="0"/>
              <a:t>DS</a:t>
            </a:r>
            <a:endParaRPr lang="es-EC" b="1" dirty="0"/>
          </a:p>
        </p:txBody>
      </p:sp>
      <p:sp>
        <p:nvSpPr>
          <p:cNvPr id="19" name="2 Marcador de contenido"/>
          <p:cNvSpPr txBox="1">
            <a:spLocks/>
          </p:cNvSpPr>
          <p:nvPr/>
        </p:nvSpPr>
        <p:spPr>
          <a:xfrm>
            <a:off x="65185" y="3681028"/>
            <a:ext cx="1770511" cy="1440160"/>
          </a:xfrm>
          <a:prstGeom prst="rect">
            <a:avLst/>
          </a:prstGeom>
          <a:blipFill>
            <a:blip r:embed="rId3"/>
            <a:tile tx="0" ty="0" sx="100000" sy="100000" flip="none" algn="tl"/>
          </a:blip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lvl="1" indent="0" algn="just">
              <a:buNone/>
            </a:pPr>
            <a:r>
              <a:rPr lang="es-EC" b="1" dirty="0">
                <a:solidFill>
                  <a:schemeClr val="tx1"/>
                </a:solidFill>
              </a:rPr>
              <a:t>Proporciona las soluciones y las pasa para convertirlas en servicios</a:t>
            </a:r>
            <a:endParaRPr lang="es-EC" b="1" dirty="0" smtClean="0">
              <a:solidFill>
                <a:schemeClr val="tx1"/>
              </a:solidFill>
            </a:endParaRPr>
          </a:p>
        </p:txBody>
      </p:sp>
      <p:sp>
        <p:nvSpPr>
          <p:cNvPr id="20" name="19 Rectángulo"/>
          <p:cNvSpPr/>
          <p:nvPr/>
        </p:nvSpPr>
        <p:spPr>
          <a:xfrm>
            <a:off x="1835696" y="4077072"/>
            <a:ext cx="526874" cy="631830"/>
          </a:xfrm>
          <a:prstGeom prst="rect">
            <a:avLst/>
          </a:prstGeom>
          <a:solidFill>
            <a:srgbClr val="00B0F0"/>
          </a:solidFill>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smtClean="0"/>
              <a:t>AI</a:t>
            </a:r>
            <a:endParaRPr lang="es-EC" b="1" dirty="0"/>
          </a:p>
        </p:txBody>
      </p:sp>
      <p:grpSp>
        <p:nvGrpSpPr>
          <p:cNvPr id="25" name="Agrupar 24"/>
          <p:cNvGrpSpPr/>
          <p:nvPr/>
        </p:nvGrpSpPr>
        <p:grpSpPr>
          <a:xfrm>
            <a:off x="251520" y="260648"/>
            <a:ext cx="8784976" cy="693437"/>
            <a:chOff x="251520" y="260648"/>
            <a:chExt cx="8784976" cy="693437"/>
          </a:xfrm>
        </p:grpSpPr>
        <p:grpSp>
          <p:nvGrpSpPr>
            <p:cNvPr id="26" name="3 Grupo"/>
            <p:cNvGrpSpPr/>
            <p:nvPr/>
          </p:nvGrpSpPr>
          <p:grpSpPr>
            <a:xfrm>
              <a:off x="251520" y="260648"/>
              <a:ext cx="8784975" cy="648072"/>
              <a:chOff x="280529" y="116632"/>
              <a:chExt cx="7560840" cy="648072"/>
            </a:xfrm>
            <a:gradFill flip="none" rotWithShape="1">
              <a:gsLst>
                <a:gs pos="0">
                  <a:schemeClr val="accent5">
                    <a:lumMod val="75000"/>
                  </a:schemeClr>
                </a:gs>
                <a:gs pos="100000">
                  <a:srgbClr val="FFFFFF"/>
                </a:gs>
              </a:gsLst>
              <a:lin ang="18900000" scaled="0"/>
              <a:tileRect/>
            </a:gradFill>
          </p:grpSpPr>
          <p:cxnSp>
            <p:nvCxnSpPr>
              <p:cNvPr id="28"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9" name="5 Grupo"/>
              <p:cNvGrpSpPr/>
              <p:nvPr/>
            </p:nvGrpSpPr>
            <p:grpSpPr>
              <a:xfrm>
                <a:off x="1475656" y="116632"/>
                <a:ext cx="6028175" cy="504056"/>
                <a:chOff x="185640" y="116632"/>
                <a:chExt cx="9234651" cy="504056"/>
              </a:xfrm>
              <a:grpFill/>
            </p:grpSpPr>
            <p:sp>
              <p:nvSpPr>
                <p:cNvPr id="30" name="6 Rectángulo"/>
                <p:cNvSpPr/>
                <p:nvPr/>
              </p:nvSpPr>
              <p:spPr>
                <a:xfrm>
                  <a:off x="1288741" y="116632"/>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s-ES" sz="2400" b="1" dirty="0" smtClean="0">
                      <a:solidFill>
                        <a:schemeClr val="accent5">
                          <a:lumMod val="50000"/>
                        </a:schemeClr>
                      </a:solidFill>
                      <a:latin typeface="+mj-lt"/>
                    </a:rPr>
                    <a:t>MARCO </a:t>
                  </a:r>
                  <a:r>
                    <a:rPr lang="es-ES" sz="2400" b="1" dirty="0">
                      <a:solidFill>
                        <a:schemeClr val="accent5">
                          <a:lumMod val="50000"/>
                        </a:schemeClr>
                      </a:solidFill>
                      <a:latin typeface="+mj-lt"/>
                    </a:rPr>
                    <a:t>DE </a:t>
                  </a:r>
                  <a:r>
                    <a:rPr lang="es-ES" sz="2400" b="1" dirty="0" smtClean="0">
                      <a:solidFill>
                        <a:schemeClr val="accent5">
                          <a:lumMod val="50000"/>
                        </a:schemeClr>
                      </a:solidFill>
                      <a:latin typeface="+mj-lt"/>
                    </a:rPr>
                    <a:t>TRABAJO COBIT</a:t>
                  </a:r>
                  <a:endParaRPr lang="es-ES" sz="2400" b="1" kern="1200" dirty="0">
                    <a:solidFill>
                      <a:schemeClr val="accent5">
                        <a:lumMod val="50000"/>
                      </a:schemeClr>
                    </a:solidFill>
                    <a:latin typeface="+mj-lt"/>
                  </a:endParaRPr>
                </a:p>
              </p:txBody>
            </p:sp>
            <p:pic>
              <p:nvPicPr>
                <p:cNvPr id="31" name="Picture 6" descr="http://t0.gstatic.com/images?q=tbn:ANd9GcQTdbpZ3UnPNSxLTRgu3O7sE-8iIgMSwWaidrHe77E3aQHF9KHU"/>
                <p:cNvPicPr>
                  <a:picLocks noChangeAspect="1" noChangeArrowheads="1"/>
                </p:cNvPicPr>
                <p:nvPr/>
              </p:nvPicPr>
              <p:blipFill>
                <a:blip r:embed="rId4" cstate="print"/>
                <a:srcRect/>
                <a:stretch>
                  <a:fillRect/>
                </a:stretch>
              </p:blipFill>
              <p:spPr bwMode="auto">
                <a:xfrm>
                  <a:off x="185640" y="116632"/>
                  <a:ext cx="1103101"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27" name="4 Conector recto"/>
            <p:cNvCxnSpPr/>
            <p:nvPr/>
          </p:nvCxnSpPr>
          <p:spPr>
            <a:xfrm>
              <a:off x="251521" y="954085"/>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6653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ircle(in)">
                                      <p:cBhvr>
                                        <p:cTn id="11" dur="2000"/>
                                        <p:tgtEl>
                                          <p:spTgt spid="7"/>
                                        </p:tgtEl>
                                      </p:cBhvr>
                                    </p:animEffect>
                                  </p:childTnLst>
                                </p:cTn>
                              </p:par>
                              <p:par>
                                <p:cTn id="12" presetID="6" presetClass="entr" presetSubtype="16"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circle(in)">
                                      <p:cBhvr>
                                        <p:cTn id="14" dur="2000"/>
                                        <p:tgtEl>
                                          <p:spTgt spid="12"/>
                                        </p:tgtEl>
                                      </p:cBhvr>
                                    </p:animEffect>
                                  </p:childTnLst>
                                </p:cTn>
                              </p:par>
                              <p:par>
                                <p:cTn id="15" presetID="6" presetClass="entr" presetSubtype="16"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2000"/>
                                        <p:tgtEl>
                                          <p:spTgt spid="15"/>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circle(in)">
                                      <p:cBhvr>
                                        <p:cTn id="20" dur="2000"/>
                                        <p:tgtEl>
                                          <p:spTgt spid="16"/>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ircle(in)">
                                      <p:cBhvr>
                                        <p:cTn id="23" dur="2000"/>
                                        <p:tgtEl>
                                          <p:spTgt spid="18"/>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circle(in)">
                                      <p:cBhvr>
                                        <p:cTn id="26" dur="2000"/>
                                        <p:tgtEl>
                                          <p:spTgt spid="19"/>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circle(in)">
                                      <p:cBhvr>
                                        <p:cTn id="2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60330" y="2204864"/>
            <a:ext cx="8316125" cy="1224136"/>
          </a:xfrm>
          <a:solidFill>
            <a:srgbClr val="F6948C"/>
          </a:solidFill>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noAutofit/>
          </a:bodyPr>
          <a:lstStyle/>
          <a:p>
            <a:pPr marL="457200" lvl="1" indent="0" algn="ctr">
              <a:buNone/>
            </a:pPr>
            <a:r>
              <a:rPr lang="es-EC" sz="2400" b="1" dirty="0" smtClean="0">
                <a:solidFill>
                  <a:schemeClr val="accent3">
                    <a:lumMod val="50000"/>
                  </a:schemeClr>
                </a:solidFill>
                <a:latin typeface="+mj-lt"/>
              </a:rPr>
              <a:t>DOMINIO </a:t>
            </a:r>
          </a:p>
          <a:p>
            <a:pPr marL="457200" lvl="1" indent="0" algn="ctr">
              <a:buNone/>
            </a:pPr>
            <a:r>
              <a:rPr lang="es-EC" sz="2400" dirty="0" smtClean="0">
                <a:solidFill>
                  <a:schemeClr val="tx1"/>
                </a:solidFill>
                <a:latin typeface="+mj-lt"/>
              </a:rPr>
              <a:t>PLANIFICAR Y ORGANIZAR  (PO)</a:t>
            </a:r>
          </a:p>
          <a:p>
            <a:pPr marL="457200" lvl="1" indent="0" algn="just">
              <a:buNone/>
            </a:pPr>
            <a:endParaRPr lang="es-EC" sz="2400" dirty="0">
              <a:solidFill>
                <a:schemeClr val="tx1"/>
              </a:solidFill>
              <a:latin typeface="+mj-lt"/>
            </a:endParaRPr>
          </a:p>
        </p:txBody>
      </p:sp>
      <p:sp>
        <p:nvSpPr>
          <p:cNvPr id="2" name="1 CuadroTexto"/>
          <p:cNvSpPr txBox="1"/>
          <p:nvPr/>
        </p:nvSpPr>
        <p:spPr>
          <a:xfrm>
            <a:off x="360331" y="1268760"/>
            <a:ext cx="8316125" cy="830997"/>
          </a:xfrm>
          <a:prstGeom prst="rect">
            <a:avLst/>
          </a:prstGeom>
          <a:solidFill>
            <a:schemeClr val="accent3">
              <a:lumMod val="60000"/>
              <a:lumOff val="40000"/>
            </a:schemeClr>
          </a:solidFill>
          <a:scene3d>
            <a:camera prst="orthographicFront"/>
            <a:lightRig rig="threePt" dir="t"/>
          </a:scene3d>
          <a:sp3d>
            <a:bevelT w="152400" h="50800" prst="softRound"/>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C" sz="2400" dirty="0">
                <a:solidFill>
                  <a:schemeClr val="accent3">
                    <a:lumMod val="50000"/>
                  </a:schemeClr>
                </a:solidFill>
                <a:latin typeface="+mj-lt"/>
              </a:rPr>
              <a:t>Fundamentados en el marco de trabajo COBIT </a:t>
            </a:r>
            <a:r>
              <a:rPr lang="es-EC" sz="2400" dirty="0" smtClean="0">
                <a:solidFill>
                  <a:schemeClr val="accent3">
                    <a:lumMod val="50000"/>
                  </a:schemeClr>
                </a:solidFill>
                <a:latin typeface="+mj-lt"/>
              </a:rPr>
              <a:t>4.1, </a:t>
            </a:r>
            <a:r>
              <a:rPr lang="es-EC" sz="2400" dirty="0">
                <a:solidFill>
                  <a:schemeClr val="accent3">
                    <a:lumMod val="50000"/>
                  </a:schemeClr>
                </a:solidFill>
                <a:latin typeface="+mj-lt"/>
              </a:rPr>
              <a:t>el modelo de gestión que se propone está basado en </a:t>
            </a:r>
          </a:p>
        </p:txBody>
      </p:sp>
      <p:sp>
        <p:nvSpPr>
          <p:cNvPr id="10" name="2 Marcador de contenido"/>
          <p:cNvSpPr txBox="1">
            <a:spLocks/>
          </p:cNvSpPr>
          <p:nvPr/>
        </p:nvSpPr>
        <p:spPr>
          <a:xfrm>
            <a:off x="360331" y="3645024"/>
            <a:ext cx="8316125" cy="2949788"/>
          </a:xfrm>
          <a:prstGeom prst="rect">
            <a:avLst/>
          </a:prstGeom>
          <a:solidFill>
            <a:schemeClr val="accent1">
              <a:lumMod val="60000"/>
              <a:lumOff val="40000"/>
            </a:schemeClr>
          </a:solidFill>
          <a:scene3d>
            <a:camera prst="orthographicFront"/>
            <a:lightRig rig="threePt" dir="t"/>
          </a:scene3d>
          <a:sp3d>
            <a:bevelT/>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457200" lvl="1" indent="0" algn="ctr">
              <a:buFont typeface="Courier New" pitchFamily="49" charset="0"/>
              <a:buNone/>
            </a:pPr>
            <a:r>
              <a:rPr lang="es-EC" sz="2400" b="1" dirty="0" smtClean="0">
                <a:solidFill>
                  <a:schemeClr val="tx2">
                    <a:lumMod val="50000"/>
                  </a:schemeClr>
                </a:solidFill>
              </a:rPr>
              <a:t>PROCESOS</a:t>
            </a:r>
            <a:r>
              <a:rPr lang="es-EC" sz="2400" b="1" dirty="0" smtClean="0">
                <a:solidFill>
                  <a:schemeClr val="bg1"/>
                </a:solidFill>
              </a:rPr>
              <a:t> </a:t>
            </a:r>
          </a:p>
          <a:p>
            <a:pPr marL="361950" lvl="2" indent="-271463"/>
            <a:r>
              <a:rPr lang="es-EC" sz="2400" dirty="0" smtClean="0">
                <a:solidFill>
                  <a:schemeClr val="tx1"/>
                </a:solidFill>
              </a:rPr>
              <a:t>PO4 Definir los Procesos, Organización y Relaciones de TI</a:t>
            </a:r>
          </a:p>
          <a:p>
            <a:pPr marL="361950" lvl="2" indent="-271463"/>
            <a:r>
              <a:rPr lang="es-EC" sz="2400" dirty="0" smtClean="0">
                <a:solidFill>
                  <a:schemeClr val="tx1"/>
                </a:solidFill>
              </a:rPr>
              <a:t>PO9 Evaluar y Administrar los Riesgos de TI</a:t>
            </a:r>
          </a:p>
          <a:p>
            <a:pPr marL="857250" lvl="2" indent="0" algn="just">
              <a:buFont typeface="Arial" pitchFamily="34" charset="0"/>
              <a:buNone/>
            </a:pPr>
            <a:r>
              <a:rPr lang="es-EC" sz="2400" i="1" dirty="0" smtClean="0">
                <a:solidFill>
                  <a:schemeClr val="accent2">
                    <a:lumMod val="75000"/>
                  </a:schemeClr>
                </a:solidFill>
              </a:rPr>
              <a:t>Estos procesos contienen los fundamentos técnicos para alcanzar los objetivos propuestos en este proyecto.</a:t>
            </a:r>
          </a:p>
          <a:p>
            <a:pPr marL="457200" lvl="1" indent="0" algn="just">
              <a:buFont typeface="Courier New" pitchFamily="49" charset="0"/>
              <a:buNone/>
            </a:pPr>
            <a:endParaRPr lang="es-EC" sz="2400" b="1" dirty="0">
              <a:solidFill>
                <a:schemeClr val="tx1"/>
              </a:solidFill>
            </a:endParaRPr>
          </a:p>
        </p:txBody>
      </p:sp>
      <p:grpSp>
        <p:nvGrpSpPr>
          <p:cNvPr id="4" name="Agrupar 3"/>
          <p:cNvGrpSpPr/>
          <p:nvPr/>
        </p:nvGrpSpPr>
        <p:grpSpPr>
          <a:xfrm>
            <a:off x="251520" y="188640"/>
            <a:ext cx="8784976" cy="912847"/>
            <a:chOff x="251520" y="188640"/>
            <a:chExt cx="8784976" cy="912847"/>
          </a:xfrm>
        </p:grpSpPr>
        <p:grpSp>
          <p:nvGrpSpPr>
            <p:cNvPr id="12" name="3 Grupo"/>
            <p:cNvGrpSpPr/>
            <p:nvPr/>
          </p:nvGrpSpPr>
          <p:grpSpPr>
            <a:xfrm>
              <a:off x="251520" y="188640"/>
              <a:ext cx="8784975" cy="859938"/>
              <a:chOff x="280529" y="177355"/>
              <a:chExt cx="7560840" cy="587349"/>
            </a:xfrm>
            <a:gradFill flip="none" rotWithShape="1">
              <a:gsLst>
                <a:gs pos="0">
                  <a:schemeClr val="accent5">
                    <a:lumMod val="75000"/>
                  </a:schemeClr>
                </a:gs>
                <a:gs pos="100000">
                  <a:srgbClr val="FFFFFF"/>
                </a:gs>
              </a:gsLst>
              <a:lin ang="18900000" scaled="0"/>
              <a:tileRect/>
            </a:gradFill>
          </p:grpSpPr>
          <p:cxnSp>
            <p:nvCxnSpPr>
              <p:cNvPr id="14" name="4 Conector recto"/>
              <p:cNvCxnSpPr/>
              <p:nvPr/>
            </p:nvCxnSpPr>
            <p:spPr>
              <a:xfrm>
                <a:off x="280529" y="764704"/>
                <a:ext cx="7560840" cy="0"/>
              </a:xfrm>
              <a:prstGeom prst="line">
                <a:avLst/>
              </a:prstGeom>
              <a:grpFill/>
              <a:ln w="28575"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5" name="5 Grupo"/>
              <p:cNvGrpSpPr/>
              <p:nvPr/>
            </p:nvGrpSpPr>
            <p:grpSpPr>
              <a:xfrm>
                <a:off x="1475656" y="177355"/>
                <a:ext cx="6028175" cy="504056"/>
                <a:chOff x="185640" y="177355"/>
                <a:chExt cx="9234651" cy="504056"/>
              </a:xfrm>
              <a:grpFill/>
            </p:grpSpPr>
            <p:sp>
              <p:nvSpPr>
                <p:cNvPr id="16" name="6 Rectángulo"/>
                <p:cNvSpPr/>
                <p:nvPr/>
              </p:nvSpPr>
              <p:spPr>
                <a:xfrm>
                  <a:off x="1288741" y="177355"/>
                  <a:ext cx="8131550" cy="504056"/>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2400" b="1" dirty="0" smtClean="0">
                      <a:solidFill>
                        <a:schemeClr val="accent5">
                          <a:lumMod val="50000"/>
                        </a:schemeClr>
                      </a:solidFill>
                      <a:latin typeface="+mj-lt"/>
                    </a:rPr>
                    <a:t>MODELO </a:t>
                  </a:r>
                  <a:r>
                    <a:rPr lang="es-ES" sz="2400" b="1" dirty="0">
                      <a:solidFill>
                        <a:schemeClr val="accent5">
                          <a:lumMod val="50000"/>
                        </a:schemeClr>
                      </a:solidFill>
                      <a:latin typeface="+mj-lt"/>
                    </a:rPr>
                    <a:t>DE GESTIÓN DE TI PARA EL CENTRO DE </a:t>
                  </a:r>
                  <a:r>
                    <a:rPr lang="es-ES" sz="2400" b="1" dirty="0" smtClean="0">
                      <a:solidFill>
                        <a:schemeClr val="accent5">
                          <a:lumMod val="50000"/>
                        </a:schemeClr>
                      </a:solidFill>
                      <a:latin typeface="+mj-lt"/>
                    </a:rPr>
                    <a:t>DATOS</a:t>
                  </a:r>
                  <a:endParaRPr lang="es-ES" sz="2400" b="1" kern="1200" dirty="0">
                    <a:solidFill>
                      <a:schemeClr val="accent5">
                        <a:lumMod val="50000"/>
                      </a:schemeClr>
                    </a:solidFill>
                    <a:latin typeface="+mj-lt"/>
                  </a:endParaRPr>
                </a:p>
              </p:txBody>
            </p:sp>
            <p:pic>
              <p:nvPicPr>
                <p:cNvPr id="17" name="Picture 6" descr="http://t0.gstatic.com/images?q=tbn:ANd9GcQTdbpZ3UnPNSxLTRgu3O7sE-8iIgMSwWaidrHe77E3aQHF9KHU"/>
                <p:cNvPicPr>
                  <a:picLocks noChangeAspect="1" noChangeArrowheads="1"/>
                </p:cNvPicPr>
                <p:nvPr/>
              </p:nvPicPr>
              <p:blipFill>
                <a:blip r:embed="rId2" cstate="print"/>
                <a:srcRect/>
                <a:stretch>
                  <a:fillRect/>
                </a:stretch>
              </p:blipFill>
              <p:spPr bwMode="auto">
                <a:xfrm>
                  <a:off x="185640" y="177356"/>
                  <a:ext cx="1103101" cy="491824"/>
                </a:xfrm>
                <a:prstGeom prst="rect">
                  <a:avLst/>
                </a:prstGeom>
                <a:grpFill/>
                <a:ln>
                  <a:solidFill>
                    <a:schemeClr val="tx1"/>
                  </a:solidFill>
                </a:ln>
              </p:spPr>
              <p:style>
                <a:lnRef idx="0">
                  <a:schemeClr val="accent5"/>
                </a:lnRef>
                <a:fillRef idx="3">
                  <a:schemeClr val="accent5"/>
                </a:fillRef>
                <a:effectRef idx="3">
                  <a:schemeClr val="accent5"/>
                </a:effectRef>
                <a:fontRef idx="minor">
                  <a:schemeClr val="lt1"/>
                </a:fontRef>
              </p:style>
            </p:pic>
          </p:grpSp>
        </p:grpSp>
        <p:cxnSp>
          <p:nvCxnSpPr>
            <p:cNvPr id="13" name="4 Conector recto"/>
            <p:cNvCxnSpPr/>
            <p:nvPr/>
          </p:nvCxnSpPr>
          <p:spPr>
            <a:xfrm>
              <a:off x="251521" y="1101487"/>
              <a:ext cx="8784975" cy="0"/>
            </a:xfrm>
            <a:prstGeom prst="line">
              <a:avLst/>
            </a:prstGeom>
            <a:gradFill flip="none" rotWithShape="1">
              <a:gsLst>
                <a:gs pos="0">
                  <a:schemeClr val="accent5">
                    <a:lumMod val="75000"/>
                  </a:schemeClr>
                </a:gs>
                <a:gs pos="100000">
                  <a:srgbClr val="FFFFFF"/>
                </a:gs>
              </a:gsLst>
              <a:lin ang="18900000" scaled="0"/>
              <a:tileRect/>
            </a:gradFill>
            <a:ln w="2857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008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2" grpId="0" animBg="1"/>
      <p:bldP spid="10"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3192</TotalTime>
  <Words>1876</Words>
  <Application>Microsoft Office PowerPoint</Application>
  <PresentationFormat>Presentación en pantalla (4:3)</PresentationFormat>
  <Paragraphs>240</Paragraphs>
  <Slides>34</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34</vt:i4>
      </vt:variant>
    </vt:vector>
  </HeadingPairs>
  <TitlesOfParts>
    <vt:vector size="42" baseType="lpstr">
      <vt:lpstr>Aharoni</vt:lpstr>
      <vt:lpstr>Arial</vt:lpstr>
      <vt:lpstr>Calibri</vt:lpstr>
      <vt:lpstr>Century Gothic</vt:lpstr>
      <vt:lpstr>Courier New</vt:lpstr>
      <vt:lpstr>Palatino Linotype</vt:lpstr>
      <vt:lpstr>Times New Roman</vt:lpstr>
      <vt:lpstr>Ejecutivo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DOS</cp:lastModifiedBy>
  <cp:revision>272</cp:revision>
  <dcterms:created xsi:type="dcterms:W3CDTF">2013-09-02T19:57:50Z</dcterms:created>
  <dcterms:modified xsi:type="dcterms:W3CDTF">2016-05-10T21:26:19Z</dcterms:modified>
</cp:coreProperties>
</file>