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7"/>
  </p:notesMasterIdLst>
  <p:handoutMasterIdLst>
    <p:handoutMasterId r:id="rId58"/>
  </p:handoutMasterIdLst>
  <p:sldIdLst>
    <p:sldId id="316" r:id="rId2"/>
    <p:sldId id="342" r:id="rId3"/>
    <p:sldId id="343" r:id="rId4"/>
    <p:sldId id="344" r:id="rId5"/>
    <p:sldId id="345" r:id="rId6"/>
    <p:sldId id="346" r:id="rId7"/>
    <p:sldId id="347" r:id="rId8"/>
    <p:sldId id="348" r:id="rId9"/>
    <p:sldId id="349" r:id="rId10"/>
    <p:sldId id="398" r:id="rId11"/>
    <p:sldId id="399" r:id="rId12"/>
    <p:sldId id="350" r:id="rId13"/>
    <p:sldId id="352" r:id="rId14"/>
    <p:sldId id="353" r:id="rId15"/>
    <p:sldId id="401" r:id="rId16"/>
    <p:sldId id="354" r:id="rId17"/>
    <p:sldId id="355" r:id="rId18"/>
    <p:sldId id="357" r:id="rId19"/>
    <p:sldId id="358" r:id="rId20"/>
    <p:sldId id="359" r:id="rId21"/>
    <p:sldId id="360" r:id="rId22"/>
    <p:sldId id="363" r:id="rId23"/>
    <p:sldId id="362"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4" r:id="rId44"/>
    <p:sldId id="386" r:id="rId45"/>
    <p:sldId id="387" r:id="rId46"/>
    <p:sldId id="388" r:id="rId47"/>
    <p:sldId id="389" r:id="rId48"/>
    <p:sldId id="390" r:id="rId49"/>
    <p:sldId id="391" r:id="rId50"/>
    <p:sldId id="392" r:id="rId51"/>
    <p:sldId id="393" r:id="rId52"/>
    <p:sldId id="394" r:id="rId53"/>
    <p:sldId id="395" r:id="rId54"/>
    <p:sldId id="396" r:id="rId55"/>
    <p:sldId id="397" r:id="rId5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9832" autoAdjust="0"/>
  </p:normalViewPr>
  <p:slideViewPr>
    <p:cSldViewPr>
      <p:cViewPr varScale="1">
        <p:scale>
          <a:sx n="74" d="100"/>
          <a:sy n="74" d="100"/>
        </p:scale>
        <p:origin x="12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0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H:\MADUREZ%20EN%20LA%20ADMINISTRACI&#211;N%20DE%20PROYECT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1"/>
    <c:plotArea>
      <c:layout/>
      <c:radarChart>
        <c:radarStyle val="marker"/>
        <c:varyColors val="0"/>
        <c:ser>
          <c:idx val="0"/>
          <c:order val="0"/>
          <c:spPr>
            <a:ln>
              <a:solidFill>
                <a:schemeClr val="accent4">
                  <a:lumMod val="50000"/>
                </a:schemeClr>
              </a:solidFill>
            </a:ln>
          </c:spPr>
          <c:marker>
            <c:spPr>
              <a:solidFill>
                <a:schemeClr val="accent4">
                  <a:lumMod val="75000"/>
                </a:schemeClr>
              </a:solidFill>
              <a:ln>
                <a:solidFill>
                  <a:schemeClr val="accent4">
                    <a:lumMod val="50000"/>
                  </a:schemeClr>
                </a:solidFill>
              </a:ln>
            </c:spPr>
          </c:marker>
          <c:cat>
            <c:strRef>
              <c:f>'page 1 (2)'!$A$2:$A$8</c:f>
              <c:strCache>
                <c:ptCount val="7"/>
                <c:pt idx="0">
                  <c:v>Madurez en Dirección de proyectos</c:v>
                </c:pt>
                <c:pt idx="1">
                  <c:v>Metodología en Dirección de Proyectos</c:v>
                </c:pt>
                <c:pt idx="2">
                  <c:v>Herramientas de Dirección de Proyectos</c:v>
                </c:pt>
                <c:pt idx="3">
                  <c:v>Competencia en Dirección de Proyectos</c:v>
                </c:pt>
                <c:pt idx="4">
                  <c:v>Dirección de Portafolio</c:v>
                </c:pt>
                <c:pt idx="5">
                  <c:v>Dirección de Programas y Multi-proyectos</c:v>
                </c:pt>
                <c:pt idx="6">
                  <c:v>Oficina de Dirección de Proyectos (PMO)</c:v>
                </c:pt>
              </c:strCache>
            </c:strRef>
          </c:cat>
          <c:val>
            <c:numRef>
              <c:f>'page 1 (2)'!$C$2:$C$8</c:f>
              <c:numCache>
                <c:formatCode>0.00%</c:formatCode>
                <c:ptCount val="7"/>
                <c:pt idx="0">
                  <c:v>0.60501567398119127</c:v>
                </c:pt>
                <c:pt idx="1">
                  <c:v>0.44242424242424244</c:v>
                </c:pt>
                <c:pt idx="2">
                  <c:v>0.29090909090909089</c:v>
                </c:pt>
                <c:pt idx="3">
                  <c:v>0.212987012987013</c:v>
                </c:pt>
                <c:pt idx="4">
                  <c:v>0.43333333333333335</c:v>
                </c:pt>
                <c:pt idx="5">
                  <c:v>0.46909090909090906</c:v>
                </c:pt>
                <c:pt idx="6">
                  <c:v>0.27272727272727271</c:v>
                </c:pt>
              </c:numCache>
            </c:numRef>
          </c:val>
        </c:ser>
        <c:dLbls>
          <c:showLegendKey val="0"/>
          <c:showVal val="0"/>
          <c:showCatName val="0"/>
          <c:showSerName val="0"/>
          <c:showPercent val="0"/>
          <c:showBubbleSize val="0"/>
        </c:dLbls>
        <c:axId val="135684176"/>
        <c:axId val="135684736"/>
      </c:radarChart>
      <c:catAx>
        <c:axId val="135684176"/>
        <c:scaling>
          <c:orientation val="minMax"/>
        </c:scaling>
        <c:delete val="0"/>
        <c:axPos val="b"/>
        <c:majorGridlines/>
        <c:numFmt formatCode="General" sourceLinked="0"/>
        <c:majorTickMark val="none"/>
        <c:minorTickMark val="none"/>
        <c:tickLblPos val="nextTo"/>
        <c:crossAx val="135684736"/>
        <c:crosses val="autoZero"/>
        <c:auto val="1"/>
        <c:lblAlgn val="ctr"/>
        <c:lblOffset val="100"/>
        <c:noMultiLvlLbl val="0"/>
      </c:catAx>
      <c:valAx>
        <c:axId val="135684736"/>
        <c:scaling>
          <c:orientation val="minMax"/>
          <c:max val="1"/>
        </c:scaling>
        <c:delete val="0"/>
        <c:axPos val="l"/>
        <c:majorGridlines/>
        <c:numFmt formatCode="0.00%" sourceLinked="1"/>
        <c:majorTickMark val="out"/>
        <c:minorTickMark val="none"/>
        <c:tickLblPos val="nextTo"/>
        <c:crossAx val="135684176"/>
        <c:crosses val="autoZero"/>
        <c:crossBetween val="between"/>
        <c:majorUnit val="0.2"/>
      </c:valAx>
    </c:plotArea>
    <c:plotVisOnly val="1"/>
    <c:dispBlanksAs val="gap"/>
    <c:showDLblsOverMax val="0"/>
  </c:chart>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88B90-E705-473F-8AE9-1F330D9691FB}" type="doc">
      <dgm:prSet loTypeId="urn:microsoft.com/office/officeart/2005/8/layout/gear1" loCatId="relationship" qsTypeId="urn:microsoft.com/office/officeart/2005/8/quickstyle/simple1" qsCatId="simple" csTypeId="urn:microsoft.com/office/officeart/2005/8/colors/colorful3" csCatId="colorful" phldr="1"/>
      <dgm:spPr/>
    </dgm:pt>
    <dgm:pt modelId="{D4B2774D-DE27-47AA-AF0F-8A82889FE242}">
      <dgm:prSet phldrT="[Texto]" custT="1"/>
      <dgm:spPr/>
      <dgm:t>
        <a:bodyPr/>
        <a:lstStyle/>
        <a:p>
          <a:r>
            <a:rPr lang="es-EC" sz="1600" b="1" dirty="0" smtClean="0">
              <a:solidFill>
                <a:schemeClr val="tx1"/>
              </a:solidFill>
              <a:latin typeface="Arial" panose="020B0604020202020204" pitchFamily="34" charset="0"/>
              <a:cs typeface="Arial" panose="020B0604020202020204" pitchFamily="34" charset="0"/>
            </a:rPr>
            <a:t>Gestión de proyectos </a:t>
          </a:r>
          <a:r>
            <a:rPr lang="es-EC" sz="1600" dirty="0" smtClean="0">
              <a:solidFill>
                <a:schemeClr val="tx1"/>
              </a:solidFill>
              <a:latin typeface="Arial" panose="020B0604020202020204" pitchFamily="34" charset="0"/>
              <a:cs typeface="Arial" panose="020B0604020202020204" pitchFamily="34" charset="0"/>
            </a:rPr>
            <a:t>es la aplicación de conocimientos, habilidades, herramientas y técnicas a actividades del proyecto para cumplir con los requisitos del mismo.” (PMBOK, 2014). </a:t>
          </a:r>
          <a:endParaRPr lang="es-EC" sz="1600" dirty="0">
            <a:solidFill>
              <a:schemeClr val="tx1"/>
            </a:solidFill>
          </a:endParaRPr>
        </a:p>
      </dgm:t>
    </dgm:pt>
    <dgm:pt modelId="{42358FF3-3573-4858-9D57-7D7C767FC428}" type="parTrans" cxnId="{5372E2A7-A910-446F-9035-DEA0F0CA00A8}">
      <dgm:prSet/>
      <dgm:spPr/>
      <dgm:t>
        <a:bodyPr/>
        <a:lstStyle/>
        <a:p>
          <a:endParaRPr lang="es-EC"/>
        </a:p>
      </dgm:t>
    </dgm:pt>
    <dgm:pt modelId="{6033229F-62F5-4194-86FB-FFA592386CD3}" type="sibTrans" cxnId="{5372E2A7-A910-446F-9035-DEA0F0CA00A8}">
      <dgm:prSet/>
      <dgm:spPr/>
      <dgm:t>
        <a:bodyPr/>
        <a:lstStyle/>
        <a:p>
          <a:endParaRPr lang="es-EC"/>
        </a:p>
      </dgm:t>
    </dgm:pt>
    <dgm:pt modelId="{B741483A-E6E4-4D0F-99B5-F049598202AC}">
      <dgm:prSet phldrT="[Texto]" custT="1"/>
      <dgm:spPr/>
      <dgm:t>
        <a:bodyPr/>
        <a:lstStyle/>
        <a:p>
          <a:r>
            <a:rPr lang="es-EC" sz="1600" b="1" dirty="0" smtClean="0">
              <a:solidFill>
                <a:schemeClr val="tx1"/>
              </a:solidFill>
              <a:latin typeface="Arial" panose="020B0604020202020204" pitchFamily="34" charset="0"/>
              <a:cs typeface="Arial" panose="020B0604020202020204" pitchFamily="34" charset="0"/>
            </a:rPr>
            <a:t>Un proyecto </a:t>
          </a:r>
          <a:r>
            <a:rPr lang="es-EC" sz="1600" dirty="0" smtClean="0">
              <a:solidFill>
                <a:schemeClr val="tx1"/>
              </a:solidFill>
              <a:latin typeface="Arial" panose="020B0604020202020204" pitchFamily="34" charset="0"/>
              <a:cs typeface="Arial" panose="020B0604020202020204" pitchFamily="34" charset="0"/>
            </a:rPr>
            <a:t>es un esfuerzo temporal que se lleva a cabo para crear un producto, servicio o resultado único” (PMI, 2004).</a:t>
          </a:r>
        </a:p>
        <a:p>
          <a:endParaRPr lang="es-EC" sz="600" dirty="0"/>
        </a:p>
      </dgm:t>
    </dgm:pt>
    <dgm:pt modelId="{379B1ADA-00A6-4C22-848D-92F9BD594B30}" type="sibTrans" cxnId="{A8DBA38A-0F90-43F7-BDCC-ACAF26053CD1}">
      <dgm:prSet/>
      <dgm:spPr/>
      <dgm:t>
        <a:bodyPr/>
        <a:lstStyle/>
        <a:p>
          <a:endParaRPr lang="es-EC"/>
        </a:p>
      </dgm:t>
    </dgm:pt>
    <dgm:pt modelId="{281B1F70-944E-4C28-B254-86A78A8ACD46}" type="parTrans" cxnId="{A8DBA38A-0F90-43F7-BDCC-ACAF26053CD1}">
      <dgm:prSet/>
      <dgm:spPr/>
      <dgm:t>
        <a:bodyPr/>
        <a:lstStyle/>
        <a:p>
          <a:endParaRPr lang="es-EC"/>
        </a:p>
      </dgm:t>
    </dgm:pt>
    <dgm:pt modelId="{5BCE6A19-3534-487C-93C4-26C0F33CC450}" type="pres">
      <dgm:prSet presAssocID="{98D88B90-E705-473F-8AE9-1F330D9691FB}" presName="composite" presStyleCnt="0">
        <dgm:presLayoutVars>
          <dgm:chMax val="3"/>
          <dgm:animLvl val="lvl"/>
          <dgm:resizeHandles val="exact"/>
        </dgm:presLayoutVars>
      </dgm:prSet>
      <dgm:spPr/>
    </dgm:pt>
    <dgm:pt modelId="{DF4DA62E-008D-4BFD-B7E5-4ACC5BB69DA8}" type="pres">
      <dgm:prSet presAssocID="{D4B2774D-DE27-47AA-AF0F-8A82889FE242}" presName="gear1" presStyleLbl="node1" presStyleIdx="0" presStyleCnt="2" custScaleX="159063" custScaleY="145685" custLinFactNeighborX="38731" custLinFactNeighborY="4235">
        <dgm:presLayoutVars>
          <dgm:chMax val="1"/>
          <dgm:bulletEnabled val="1"/>
        </dgm:presLayoutVars>
      </dgm:prSet>
      <dgm:spPr/>
      <dgm:t>
        <a:bodyPr/>
        <a:lstStyle/>
        <a:p>
          <a:endParaRPr lang="es-EC"/>
        </a:p>
      </dgm:t>
    </dgm:pt>
    <dgm:pt modelId="{FBDEBBD6-0273-4402-A675-BEB7C7B4A9B8}" type="pres">
      <dgm:prSet presAssocID="{D4B2774D-DE27-47AA-AF0F-8A82889FE242}" presName="gear1srcNode" presStyleLbl="node1" presStyleIdx="0" presStyleCnt="2"/>
      <dgm:spPr/>
      <dgm:t>
        <a:bodyPr/>
        <a:lstStyle/>
        <a:p>
          <a:endParaRPr lang="es-EC"/>
        </a:p>
      </dgm:t>
    </dgm:pt>
    <dgm:pt modelId="{15560A17-6716-402B-9C56-7E6282CD47D4}" type="pres">
      <dgm:prSet presAssocID="{D4B2774D-DE27-47AA-AF0F-8A82889FE242}" presName="gear1dstNode" presStyleLbl="node1" presStyleIdx="0" presStyleCnt="2"/>
      <dgm:spPr/>
      <dgm:t>
        <a:bodyPr/>
        <a:lstStyle/>
        <a:p>
          <a:endParaRPr lang="es-EC"/>
        </a:p>
      </dgm:t>
    </dgm:pt>
    <dgm:pt modelId="{FEFDDA6F-BCAF-4350-A89E-4C6D11219375}" type="pres">
      <dgm:prSet presAssocID="{B741483A-E6E4-4D0F-99B5-F049598202AC}" presName="gear2" presStyleLbl="node1" presStyleIdx="1" presStyleCnt="2" custScaleX="225340" custScaleY="186222" custLinFactNeighborX="-49363" custLinFactNeighborY="9780">
        <dgm:presLayoutVars>
          <dgm:chMax val="1"/>
          <dgm:bulletEnabled val="1"/>
        </dgm:presLayoutVars>
      </dgm:prSet>
      <dgm:spPr/>
      <dgm:t>
        <a:bodyPr/>
        <a:lstStyle/>
        <a:p>
          <a:endParaRPr lang="es-EC"/>
        </a:p>
      </dgm:t>
    </dgm:pt>
    <dgm:pt modelId="{836AB00B-2B86-4677-A51C-E46152220040}" type="pres">
      <dgm:prSet presAssocID="{B741483A-E6E4-4D0F-99B5-F049598202AC}" presName="gear2srcNode" presStyleLbl="node1" presStyleIdx="1" presStyleCnt="2"/>
      <dgm:spPr/>
      <dgm:t>
        <a:bodyPr/>
        <a:lstStyle/>
        <a:p>
          <a:endParaRPr lang="es-EC"/>
        </a:p>
      </dgm:t>
    </dgm:pt>
    <dgm:pt modelId="{0F65C26A-65A3-44C0-9CB1-9EDCA7FBCBAE}" type="pres">
      <dgm:prSet presAssocID="{B741483A-E6E4-4D0F-99B5-F049598202AC}" presName="gear2dstNode" presStyleLbl="node1" presStyleIdx="1" presStyleCnt="2"/>
      <dgm:spPr/>
      <dgm:t>
        <a:bodyPr/>
        <a:lstStyle/>
        <a:p>
          <a:endParaRPr lang="es-EC"/>
        </a:p>
      </dgm:t>
    </dgm:pt>
    <dgm:pt modelId="{3A5AC609-C36A-4F51-810C-3F8620D9DC1B}" type="pres">
      <dgm:prSet presAssocID="{6033229F-62F5-4194-86FB-FFA592386CD3}" presName="connector1" presStyleLbl="sibTrans2D1" presStyleIdx="0" presStyleCnt="2" custScaleX="159063" custScaleY="145685" custLinFactNeighborX="27213" custLinFactNeighborY="4941"/>
      <dgm:spPr/>
      <dgm:t>
        <a:bodyPr/>
        <a:lstStyle/>
        <a:p>
          <a:endParaRPr lang="es-EC"/>
        </a:p>
      </dgm:t>
    </dgm:pt>
    <dgm:pt modelId="{CF62114F-4B59-4BD4-852B-8B76969FF93C}" type="pres">
      <dgm:prSet presAssocID="{379B1ADA-00A6-4C22-848D-92F9BD594B30}" presName="connector2" presStyleLbl="sibTrans2D1" presStyleIdx="1" presStyleCnt="2" custScaleX="201336" custScaleY="164489" custLinFactNeighborX="-36609" custLinFactNeighborY="14752"/>
      <dgm:spPr/>
      <dgm:t>
        <a:bodyPr/>
        <a:lstStyle/>
        <a:p>
          <a:endParaRPr lang="es-EC"/>
        </a:p>
      </dgm:t>
    </dgm:pt>
  </dgm:ptLst>
  <dgm:cxnLst>
    <dgm:cxn modelId="{7ECB04A3-8FD6-4D0D-8005-7543DD26481E}" type="presOf" srcId="{D4B2774D-DE27-47AA-AF0F-8A82889FE242}" destId="{FBDEBBD6-0273-4402-A675-BEB7C7B4A9B8}" srcOrd="1" destOrd="0" presId="urn:microsoft.com/office/officeart/2005/8/layout/gear1"/>
    <dgm:cxn modelId="{5C809B4E-4D81-4843-9161-52F72038504D}" type="presOf" srcId="{B741483A-E6E4-4D0F-99B5-F049598202AC}" destId="{0F65C26A-65A3-44C0-9CB1-9EDCA7FBCBAE}" srcOrd="2" destOrd="0" presId="urn:microsoft.com/office/officeart/2005/8/layout/gear1"/>
    <dgm:cxn modelId="{F1C3BAA3-289B-447A-96D5-698389C0B45B}" type="presOf" srcId="{D4B2774D-DE27-47AA-AF0F-8A82889FE242}" destId="{15560A17-6716-402B-9C56-7E6282CD47D4}" srcOrd="2" destOrd="0" presId="urn:microsoft.com/office/officeart/2005/8/layout/gear1"/>
    <dgm:cxn modelId="{5372E2A7-A910-446F-9035-DEA0F0CA00A8}" srcId="{98D88B90-E705-473F-8AE9-1F330D9691FB}" destId="{D4B2774D-DE27-47AA-AF0F-8A82889FE242}" srcOrd="0" destOrd="0" parTransId="{42358FF3-3573-4858-9D57-7D7C767FC428}" sibTransId="{6033229F-62F5-4194-86FB-FFA592386CD3}"/>
    <dgm:cxn modelId="{BA7D8AD9-CF1F-43C2-9B1E-325E2559ADB5}" type="presOf" srcId="{6033229F-62F5-4194-86FB-FFA592386CD3}" destId="{3A5AC609-C36A-4F51-810C-3F8620D9DC1B}" srcOrd="0" destOrd="0" presId="urn:microsoft.com/office/officeart/2005/8/layout/gear1"/>
    <dgm:cxn modelId="{4D9BBCE5-55C0-4A2B-B388-BBC16FC5D1CB}" type="presOf" srcId="{B741483A-E6E4-4D0F-99B5-F049598202AC}" destId="{836AB00B-2B86-4677-A51C-E46152220040}" srcOrd="1" destOrd="0" presId="urn:microsoft.com/office/officeart/2005/8/layout/gear1"/>
    <dgm:cxn modelId="{91067ED8-D4D5-4ECE-895D-D7C482550DB8}" type="presOf" srcId="{D4B2774D-DE27-47AA-AF0F-8A82889FE242}" destId="{DF4DA62E-008D-4BFD-B7E5-4ACC5BB69DA8}" srcOrd="0" destOrd="0" presId="urn:microsoft.com/office/officeart/2005/8/layout/gear1"/>
    <dgm:cxn modelId="{A8DBA38A-0F90-43F7-BDCC-ACAF26053CD1}" srcId="{98D88B90-E705-473F-8AE9-1F330D9691FB}" destId="{B741483A-E6E4-4D0F-99B5-F049598202AC}" srcOrd="1" destOrd="0" parTransId="{281B1F70-944E-4C28-B254-86A78A8ACD46}" sibTransId="{379B1ADA-00A6-4C22-848D-92F9BD594B30}"/>
    <dgm:cxn modelId="{202FF751-8C5F-4F20-8AE3-D0F77AFD5E0E}" type="presOf" srcId="{379B1ADA-00A6-4C22-848D-92F9BD594B30}" destId="{CF62114F-4B59-4BD4-852B-8B76969FF93C}" srcOrd="0" destOrd="0" presId="urn:microsoft.com/office/officeart/2005/8/layout/gear1"/>
    <dgm:cxn modelId="{150292BC-24D6-45FB-9719-45FEB98D0E63}" type="presOf" srcId="{B741483A-E6E4-4D0F-99B5-F049598202AC}" destId="{FEFDDA6F-BCAF-4350-A89E-4C6D11219375}" srcOrd="0" destOrd="0" presId="urn:microsoft.com/office/officeart/2005/8/layout/gear1"/>
    <dgm:cxn modelId="{5FD28F1F-436B-4004-B4EC-BF5B3B42153B}" type="presOf" srcId="{98D88B90-E705-473F-8AE9-1F330D9691FB}" destId="{5BCE6A19-3534-487C-93C4-26C0F33CC450}" srcOrd="0" destOrd="0" presId="urn:microsoft.com/office/officeart/2005/8/layout/gear1"/>
    <dgm:cxn modelId="{D7C55148-E820-49A5-A270-654E221A9B21}" type="presParOf" srcId="{5BCE6A19-3534-487C-93C4-26C0F33CC450}" destId="{DF4DA62E-008D-4BFD-B7E5-4ACC5BB69DA8}" srcOrd="0" destOrd="0" presId="urn:microsoft.com/office/officeart/2005/8/layout/gear1"/>
    <dgm:cxn modelId="{6CF1FF81-3EC7-498C-AB72-16410017C6E0}" type="presParOf" srcId="{5BCE6A19-3534-487C-93C4-26C0F33CC450}" destId="{FBDEBBD6-0273-4402-A675-BEB7C7B4A9B8}" srcOrd="1" destOrd="0" presId="urn:microsoft.com/office/officeart/2005/8/layout/gear1"/>
    <dgm:cxn modelId="{28C6987A-F064-483E-BCFA-D38598AB4528}" type="presParOf" srcId="{5BCE6A19-3534-487C-93C4-26C0F33CC450}" destId="{15560A17-6716-402B-9C56-7E6282CD47D4}" srcOrd="2" destOrd="0" presId="urn:microsoft.com/office/officeart/2005/8/layout/gear1"/>
    <dgm:cxn modelId="{983E7674-CC10-4F56-9B67-EC5F4CBCB41D}" type="presParOf" srcId="{5BCE6A19-3534-487C-93C4-26C0F33CC450}" destId="{FEFDDA6F-BCAF-4350-A89E-4C6D11219375}" srcOrd="3" destOrd="0" presId="urn:microsoft.com/office/officeart/2005/8/layout/gear1"/>
    <dgm:cxn modelId="{D8EF4A03-A576-482A-B08D-521AABE20AE7}" type="presParOf" srcId="{5BCE6A19-3534-487C-93C4-26C0F33CC450}" destId="{836AB00B-2B86-4677-A51C-E46152220040}" srcOrd="4" destOrd="0" presId="urn:microsoft.com/office/officeart/2005/8/layout/gear1"/>
    <dgm:cxn modelId="{A483FB01-BD63-4C4C-B3C9-866D87DB7883}" type="presParOf" srcId="{5BCE6A19-3534-487C-93C4-26C0F33CC450}" destId="{0F65C26A-65A3-44C0-9CB1-9EDCA7FBCBAE}" srcOrd="5" destOrd="0" presId="urn:microsoft.com/office/officeart/2005/8/layout/gear1"/>
    <dgm:cxn modelId="{B9FC9C69-9A81-4F91-BFCA-45122A4E5B48}" type="presParOf" srcId="{5BCE6A19-3534-487C-93C4-26C0F33CC450}" destId="{3A5AC609-C36A-4F51-810C-3F8620D9DC1B}" srcOrd="6" destOrd="0" presId="urn:microsoft.com/office/officeart/2005/8/layout/gear1"/>
    <dgm:cxn modelId="{4F3B1E5B-8A30-4404-959B-802CEA367CFA}" type="presParOf" srcId="{5BCE6A19-3534-487C-93C4-26C0F33CC450}" destId="{CF62114F-4B59-4BD4-852B-8B76969FF93C}" srcOrd="7"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19CE26-AA35-4325-A094-759906E9CE2D}" type="doc">
      <dgm:prSet loTypeId="urn:microsoft.com/office/officeart/2005/8/layout/StepDownProcess" loCatId="process" qsTypeId="urn:microsoft.com/office/officeart/2005/8/quickstyle/3d2" qsCatId="3D" csTypeId="urn:microsoft.com/office/officeart/2005/8/colors/accent1_2" csCatId="accent1" phldr="1"/>
      <dgm:spPr/>
      <dgm:t>
        <a:bodyPr/>
        <a:lstStyle/>
        <a:p>
          <a:endParaRPr lang="es-EC"/>
        </a:p>
      </dgm:t>
    </dgm:pt>
    <dgm:pt modelId="{ABCC32EF-6906-4FDC-806A-8B412C8A571C}">
      <dgm:prSet phldrT="[Texto]" custT="1"/>
      <dgm:spPr/>
      <dgm:t>
        <a:bodyPr/>
        <a:lstStyle/>
        <a:p>
          <a:pPr algn="ctr"/>
          <a:r>
            <a:rPr lang="es-EC" sz="1600" b="1" dirty="0" smtClean="0">
              <a:solidFill>
                <a:schemeClr val="tx1"/>
              </a:solidFill>
              <a:latin typeface="Arial" panose="020B0604020202020204" pitchFamily="34" charset="0"/>
              <a:cs typeface="Arial" panose="020B0604020202020204" pitchFamily="34" charset="0"/>
            </a:rPr>
            <a:t>es la encargada de prestar la asistencia a una organización para alcanzar un objetivo en el momento requerido</a:t>
          </a:r>
          <a:endParaRPr lang="es-EC" sz="1600" b="1" dirty="0">
            <a:solidFill>
              <a:schemeClr val="tx1"/>
            </a:solidFill>
          </a:endParaRPr>
        </a:p>
      </dgm:t>
    </dgm:pt>
    <dgm:pt modelId="{BBFFA810-C50F-464A-836E-F75CAFA23399}" type="parTrans" cxnId="{0B3C4FD9-2204-4D68-BD70-9692082E4AA9}">
      <dgm:prSet/>
      <dgm:spPr/>
      <dgm:t>
        <a:bodyPr/>
        <a:lstStyle/>
        <a:p>
          <a:endParaRPr lang="es-EC"/>
        </a:p>
      </dgm:t>
    </dgm:pt>
    <dgm:pt modelId="{00B620E1-2C5F-4D97-818E-762149E3D914}" type="sibTrans" cxnId="{0B3C4FD9-2204-4D68-BD70-9692082E4AA9}">
      <dgm:prSet/>
      <dgm:spPr/>
      <dgm:t>
        <a:bodyPr/>
        <a:lstStyle/>
        <a:p>
          <a:endParaRPr lang="es-EC"/>
        </a:p>
      </dgm:t>
    </dgm:pt>
    <dgm:pt modelId="{D9DA077B-FEB7-45A0-95E5-1A27386A83C9}">
      <dgm:prSet phldrT="[Texto]" custT="1"/>
      <dgm:spPr/>
      <dgm:t>
        <a:bodyPr/>
        <a:lstStyle/>
        <a:p>
          <a:r>
            <a:rPr lang="es-EC" sz="1600" b="1" dirty="0" smtClean="0">
              <a:solidFill>
                <a:schemeClr val="tx1"/>
              </a:solidFill>
              <a:latin typeface="Arial" panose="020B0604020202020204" pitchFamily="34" charset="0"/>
              <a:cs typeface="Arial" panose="020B0604020202020204" pitchFamily="34" charset="0"/>
            </a:rPr>
            <a:t>garantiza una adecuada gestión de proyectos basada en una planificación estratégica con el propósito de cumplir y alcanzar los productos esperados en los plazos establecidos, con las especificaciones técnicas y calidad acordadas y de acuerdo a lo presupuestado.</a:t>
          </a:r>
          <a:endParaRPr lang="es-EC" sz="1600" b="1" dirty="0">
            <a:solidFill>
              <a:schemeClr val="tx1"/>
            </a:solidFill>
          </a:endParaRPr>
        </a:p>
      </dgm:t>
    </dgm:pt>
    <dgm:pt modelId="{BAE55BDA-125A-412F-8E25-9E8C20D15E51}" type="parTrans" cxnId="{61271586-009C-4BEA-96F6-EEBDF258819D}">
      <dgm:prSet/>
      <dgm:spPr/>
      <dgm:t>
        <a:bodyPr/>
        <a:lstStyle/>
        <a:p>
          <a:endParaRPr lang="es-EC"/>
        </a:p>
      </dgm:t>
    </dgm:pt>
    <dgm:pt modelId="{2943B9E5-1FA1-427A-898E-19F2A5F225CD}" type="sibTrans" cxnId="{61271586-009C-4BEA-96F6-EEBDF258819D}">
      <dgm:prSet/>
      <dgm:spPr/>
      <dgm:t>
        <a:bodyPr/>
        <a:lstStyle/>
        <a:p>
          <a:endParaRPr lang="es-EC"/>
        </a:p>
      </dgm:t>
    </dgm:pt>
    <dgm:pt modelId="{78DC5813-F4C8-43CF-8106-915D542AF309}" type="pres">
      <dgm:prSet presAssocID="{EC19CE26-AA35-4325-A094-759906E9CE2D}" presName="rootnode" presStyleCnt="0">
        <dgm:presLayoutVars>
          <dgm:chMax/>
          <dgm:chPref/>
          <dgm:dir/>
          <dgm:animLvl val="lvl"/>
        </dgm:presLayoutVars>
      </dgm:prSet>
      <dgm:spPr/>
      <dgm:t>
        <a:bodyPr/>
        <a:lstStyle/>
        <a:p>
          <a:endParaRPr lang="es-EC"/>
        </a:p>
      </dgm:t>
    </dgm:pt>
    <dgm:pt modelId="{256A400E-EEE9-4F72-9483-74B1B33B9ABA}" type="pres">
      <dgm:prSet presAssocID="{ABCC32EF-6906-4FDC-806A-8B412C8A571C}" presName="composite" presStyleCnt="0"/>
      <dgm:spPr/>
    </dgm:pt>
    <dgm:pt modelId="{0CCD34AB-CF46-4A52-B0BB-734F18AFB302}" type="pres">
      <dgm:prSet presAssocID="{ABCC32EF-6906-4FDC-806A-8B412C8A571C}" presName="bentUpArrow1" presStyleLbl="alignImgPlace1" presStyleIdx="0" presStyleCnt="1" custScaleX="79622" custScaleY="74937" custLinFactNeighborX="-30436" custLinFactNeighborY="-30008"/>
      <dgm:spPr/>
    </dgm:pt>
    <dgm:pt modelId="{A7461808-70D0-402F-B85C-64045FB80178}" type="pres">
      <dgm:prSet presAssocID="{ABCC32EF-6906-4FDC-806A-8B412C8A571C}" presName="ParentText" presStyleLbl="node1" presStyleIdx="0" presStyleCnt="2" custScaleX="134636" custScaleY="57956">
        <dgm:presLayoutVars>
          <dgm:chMax val="1"/>
          <dgm:chPref val="1"/>
          <dgm:bulletEnabled val="1"/>
        </dgm:presLayoutVars>
      </dgm:prSet>
      <dgm:spPr/>
      <dgm:t>
        <a:bodyPr/>
        <a:lstStyle/>
        <a:p>
          <a:endParaRPr lang="es-EC"/>
        </a:p>
      </dgm:t>
    </dgm:pt>
    <dgm:pt modelId="{8AC63EDC-99D5-4F15-B915-FFF3B8274B3F}" type="pres">
      <dgm:prSet presAssocID="{ABCC32EF-6906-4FDC-806A-8B412C8A571C}" presName="ChildText" presStyleLbl="revTx" presStyleIdx="0" presStyleCnt="1">
        <dgm:presLayoutVars>
          <dgm:chMax val="0"/>
          <dgm:chPref val="0"/>
          <dgm:bulletEnabled val="1"/>
        </dgm:presLayoutVars>
      </dgm:prSet>
      <dgm:spPr/>
      <dgm:t>
        <a:bodyPr/>
        <a:lstStyle/>
        <a:p>
          <a:endParaRPr lang="es-EC"/>
        </a:p>
      </dgm:t>
    </dgm:pt>
    <dgm:pt modelId="{E85A43A2-78A0-411D-AF3B-F897671DE597}" type="pres">
      <dgm:prSet presAssocID="{00B620E1-2C5F-4D97-818E-762149E3D914}" presName="sibTrans" presStyleCnt="0"/>
      <dgm:spPr/>
    </dgm:pt>
    <dgm:pt modelId="{DAFFF7AF-10E7-4260-BEC3-496073A08A1E}" type="pres">
      <dgm:prSet presAssocID="{D9DA077B-FEB7-45A0-95E5-1A27386A83C9}" presName="composite" presStyleCnt="0"/>
      <dgm:spPr/>
    </dgm:pt>
    <dgm:pt modelId="{1706E712-FFE9-49AD-8354-BECF23304400}" type="pres">
      <dgm:prSet presAssocID="{D9DA077B-FEB7-45A0-95E5-1A27386A83C9}" presName="ParentText" presStyleLbl="node1" presStyleIdx="1" presStyleCnt="2" custScaleX="182225" custScaleY="85016" custLinFactNeighborX="-21166" custLinFactNeighborY="-5745">
        <dgm:presLayoutVars>
          <dgm:chMax val="1"/>
          <dgm:chPref val="1"/>
          <dgm:bulletEnabled val="1"/>
        </dgm:presLayoutVars>
      </dgm:prSet>
      <dgm:spPr/>
      <dgm:t>
        <a:bodyPr/>
        <a:lstStyle/>
        <a:p>
          <a:endParaRPr lang="es-EC"/>
        </a:p>
      </dgm:t>
    </dgm:pt>
  </dgm:ptLst>
  <dgm:cxnLst>
    <dgm:cxn modelId="{6A4B1864-14D7-4C3C-9E5C-97C96D6D64A9}" type="presOf" srcId="{D9DA077B-FEB7-45A0-95E5-1A27386A83C9}" destId="{1706E712-FFE9-49AD-8354-BECF23304400}" srcOrd="0" destOrd="0" presId="urn:microsoft.com/office/officeart/2005/8/layout/StepDownProcess"/>
    <dgm:cxn modelId="{0B3C4FD9-2204-4D68-BD70-9692082E4AA9}" srcId="{EC19CE26-AA35-4325-A094-759906E9CE2D}" destId="{ABCC32EF-6906-4FDC-806A-8B412C8A571C}" srcOrd="0" destOrd="0" parTransId="{BBFFA810-C50F-464A-836E-F75CAFA23399}" sibTransId="{00B620E1-2C5F-4D97-818E-762149E3D914}"/>
    <dgm:cxn modelId="{9A42E037-A5F4-4646-A12F-7BD5379B638C}" type="presOf" srcId="{ABCC32EF-6906-4FDC-806A-8B412C8A571C}" destId="{A7461808-70D0-402F-B85C-64045FB80178}" srcOrd="0" destOrd="0" presId="urn:microsoft.com/office/officeart/2005/8/layout/StepDownProcess"/>
    <dgm:cxn modelId="{61271586-009C-4BEA-96F6-EEBDF258819D}" srcId="{EC19CE26-AA35-4325-A094-759906E9CE2D}" destId="{D9DA077B-FEB7-45A0-95E5-1A27386A83C9}" srcOrd="1" destOrd="0" parTransId="{BAE55BDA-125A-412F-8E25-9E8C20D15E51}" sibTransId="{2943B9E5-1FA1-427A-898E-19F2A5F225CD}"/>
    <dgm:cxn modelId="{4842AF2D-665B-4170-804B-6205974EDAC4}" type="presOf" srcId="{EC19CE26-AA35-4325-A094-759906E9CE2D}" destId="{78DC5813-F4C8-43CF-8106-915D542AF309}" srcOrd="0" destOrd="0" presId="urn:microsoft.com/office/officeart/2005/8/layout/StepDownProcess"/>
    <dgm:cxn modelId="{F96E9EBE-94D8-4EAD-9A6C-DC7AE0B9BCE1}" type="presParOf" srcId="{78DC5813-F4C8-43CF-8106-915D542AF309}" destId="{256A400E-EEE9-4F72-9483-74B1B33B9ABA}" srcOrd="0" destOrd="0" presId="urn:microsoft.com/office/officeart/2005/8/layout/StepDownProcess"/>
    <dgm:cxn modelId="{0E15368D-20A7-4629-A963-7B498F0F8A40}" type="presParOf" srcId="{256A400E-EEE9-4F72-9483-74B1B33B9ABA}" destId="{0CCD34AB-CF46-4A52-B0BB-734F18AFB302}" srcOrd="0" destOrd="0" presId="urn:microsoft.com/office/officeart/2005/8/layout/StepDownProcess"/>
    <dgm:cxn modelId="{E33F690C-0B4A-4934-B591-57A7B4662EFE}" type="presParOf" srcId="{256A400E-EEE9-4F72-9483-74B1B33B9ABA}" destId="{A7461808-70D0-402F-B85C-64045FB80178}" srcOrd="1" destOrd="0" presId="urn:microsoft.com/office/officeart/2005/8/layout/StepDownProcess"/>
    <dgm:cxn modelId="{9949633A-A0B1-4730-9580-0665EAAC8E25}" type="presParOf" srcId="{256A400E-EEE9-4F72-9483-74B1B33B9ABA}" destId="{8AC63EDC-99D5-4F15-B915-FFF3B8274B3F}" srcOrd="2" destOrd="0" presId="urn:microsoft.com/office/officeart/2005/8/layout/StepDownProcess"/>
    <dgm:cxn modelId="{94410EB1-2647-4E5B-8DCA-C57AF648C100}" type="presParOf" srcId="{78DC5813-F4C8-43CF-8106-915D542AF309}" destId="{E85A43A2-78A0-411D-AF3B-F897671DE597}" srcOrd="1" destOrd="0" presId="urn:microsoft.com/office/officeart/2005/8/layout/StepDownProcess"/>
    <dgm:cxn modelId="{B4851C7E-484F-45E1-A315-DEA4E30E4DDC}" type="presParOf" srcId="{78DC5813-F4C8-43CF-8106-915D542AF309}" destId="{DAFFF7AF-10E7-4260-BEC3-496073A08A1E}" srcOrd="2" destOrd="0" presId="urn:microsoft.com/office/officeart/2005/8/layout/StepDownProcess"/>
    <dgm:cxn modelId="{0E26BB2B-FA10-4A0E-842F-65B22445014F}" type="presParOf" srcId="{DAFFF7AF-10E7-4260-BEC3-496073A08A1E}" destId="{1706E712-FFE9-49AD-8354-BECF23304400}"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AFAC3D-4318-46AE-AB10-64A75AAF2A8F}" type="doc">
      <dgm:prSet loTypeId="urn:microsoft.com/office/officeart/2005/8/layout/pyramid2" loCatId="pyramid" qsTypeId="urn:microsoft.com/office/officeart/2005/8/quickstyle/3d2" qsCatId="3D" csTypeId="urn:microsoft.com/office/officeart/2005/8/colors/accent4_2" csCatId="accent4" phldr="1"/>
      <dgm:spPr/>
    </dgm:pt>
    <dgm:pt modelId="{3BCEEAE5-EA46-450B-BF4E-F95D33722F8D}">
      <dgm:prSet phldrT="[Texto]" custT="1"/>
      <dgm:spPr/>
      <dgm:t>
        <a:bodyPr/>
        <a:lstStyle/>
        <a:p>
          <a:r>
            <a:rPr lang="es-EC" sz="1200" b="1" dirty="0" smtClean="0">
              <a:latin typeface="Arial" panose="020B0604020202020204" pitchFamily="34" charset="0"/>
              <a:cs typeface="Arial" panose="020B0604020202020204" pitchFamily="34" charset="0"/>
            </a:rPr>
            <a:t>Estratégica</a:t>
          </a:r>
          <a:r>
            <a:rPr lang="es-EC" sz="1100" b="1" dirty="0" smtClean="0">
              <a:latin typeface="Arial" panose="020B0604020202020204" pitchFamily="34" charset="0"/>
              <a:cs typeface="Arial" panose="020B0604020202020204" pitchFamily="34" charset="0"/>
            </a:rPr>
            <a:t>.- </a:t>
          </a:r>
          <a:r>
            <a:rPr lang="es-EC" sz="1100" b="0" dirty="0" smtClean="0">
              <a:latin typeface="Arial" panose="020B0604020202020204" pitchFamily="34" charset="0"/>
              <a:cs typeface="Arial" panose="020B0604020202020204" pitchFamily="34" charset="0"/>
            </a:rPr>
            <a:t>gobierna y dirige los proyectos, es decir, define la dirección en cuanto a la generación de iniciativas individuales, tiene el ámbito de aprobar: programas, planes, proyectos, presupuestos, etc.</a:t>
          </a:r>
          <a:endParaRPr lang="es-EC" sz="1100" b="0" dirty="0"/>
        </a:p>
      </dgm:t>
    </dgm:pt>
    <dgm:pt modelId="{29CAE5BA-8978-4F01-BC58-6439FC6EA480}" type="parTrans" cxnId="{631B598C-9C33-4543-926F-6FB01AE1F614}">
      <dgm:prSet/>
      <dgm:spPr/>
      <dgm:t>
        <a:bodyPr/>
        <a:lstStyle/>
        <a:p>
          <a:endParaRPr lang="es-EC"/>
        </a:p>
      </dgm:t>
    </dgm:pt>
    <dgm:pt modelId="{6EC92443-62B1-4930-8D43-95A201BD506C}" type="sibTrans" cxnId="{631B598C-9C33-4543-926F-6FB01AE1F614}">
      <dgm:prSet/>
      <dgm:spPr/>
      <dgm:t>
        <a:bodyPr/>
        <a:lstStyle/>
        <a:p>
          <a:endParaRPr lang="es-EC"/>
        </a:p>
      </dgm:t>
    </dgm:pt>
    <dgm:pt modelId="{C3332BA8-23C0-46F8-8C7A-F083A6A98B0D}">
      <dgm:prSet phldrT="[Texto]" custT="1"/>
      <dgm:spPr/>
      <dgm:t>
        <a:bodyPr/>
        <a:lstStyle/>
        <a:p>
          <a:r>
            <a:rPr lang="es-EC" sz="1200" b="1" dirty="0" smtClean="0">
              <a:latin typeface="Arial" panose="020B0604020202020204" pitchFamily="34" charset="0"/>
              <a:cs typeface="Arial" panose="020B0604020202020204" pitchFamily="34" charset="0"/>
            </a:rPr>
            <a:t>Táctica.- </a:t>
          </a:r>
          <a:r>
            <a:rPr lang="es-EC" sz="1200" b="0" dirty="0" smtClean="0">
              <a:latin typeface="Arial" panose="020B0604020202020204" pitchFamily="34" charset="0"/>
              <a:cs typeface="Arial" panose="020B0604020202020204" pitchFamily="34" charset="0"/>
            </a:rPr>
            <a:t>actúa como un mecanismo de coordinación entre los líderes de equipo, con el fin de coordinar cada proyecto mediante la provisión de metodología estandarizada </a:t>
          </a:r>
          <a:endParaRPr lang="es-EC" sz="1200" b="0" dirty="0"/>
        </a:p>
      </dgm:t>
    </dgm:pt>
    <dgm:pt modelId="{89BE61D4-931A-4C18-A37D-FDE71524EB24}" type="parTrans" cxnId="{CE304CBE-3500-42D7-A458-22DDB9CC184C}">
      <dgm:prSet/>
      <dgm:spPr/>
      <dgm:t>
        <a:bodyPr/>
        <a:lstStyle/>
        <a:p>
          <a:endParaRPr lang="es-EC"/>
        </a:p>
      </dgm:t>
    </dgm:pt>
    <dgm:pt modelId="{AD475E5E-D817-4B42-80AE-3E1CD0FA0D2A}" type="sibTrans" cxnId="{CE304CBE-3500-42D7-A458-22DDB9CC184C}">
      <dgm:prSet/>
      <dgm:spPr/>
      <dgm:t>
        <a:bodyPr/>
        <a:lstStyle/>
        <a:p>
          <a:endParaRPr lang="es-EC"/>
        </a:p>
      </dgm:t>
    </dgm:pt>
    <dgm:pt modelId="{9B0A3B56-2277-4E43-85BE-286EDAD2E1D8}">
      <dgm:prSet phldrT="[Texto]" custT="1"/>
      <dgm:spPr/>
      <dgm:t>
        <a:bodyPr/>
        <a:lstStyle/>
        <a:p>
          <a:r>
            <a:rPr lang="es-EC" sz="1200" b="1" dirty="0" smtClean="0">
              <a:latin typeface="Arial" panose="020B0604020202020204" pitchFamily="34" charset="0"/>
              <a:cs typeface="Arial" panose="020B0604020202020204" pitchFamily="34" charset="0"/>
            </a:rPr>
            <a:t>Operativa.- </a:t>
          </a:r>
          <a:r>
            <a:rPr lang="es-EC" sz="1200" b="0" dirty="0" smtClean="0">
              <a:latin typeface="Arial" panose="020B0604020202020204" pitchFamily="34" charset="0"/>
              <a:cs typeface="Arial" panose="020B0604020202020204" pitchFamily="34" charset="0"/>
            </a:rPr>
            <a:t>se encarga de asesorar los procesos de planeación, ejecución, monitoreo y control de proyectos de manera individual. </a:t>
          </a:r>
          <a:endParaRPr lang="es-EC" sz="1200" b="0" dirty="0"/>
        </a:p>
      </dgm:t>
    </dgm:pt>
    <dgm:pt modelId="{B39C1939-72B4-42ED-8E80-9FBD2B619962}" type="parTrans" cxnId="{89BAC6C3-DAE7-4C7E-B864-6C154B6E273C}">
      <dgm:prSet/>
      <dgm:spPr/>
      <dgm:t>
        <a:bodyPr/>
        <a:lstStyle/>
        <a:p>
          <a:endParaRPr lang="es-EC"/>
        </a:p>
      </dgm:t>
    </dgm:pt>
    <dgm:pt modelId="{9CE34815-C32C-4044-AD25-5AA761001ECD}" type="sibTrans" cxnId="{89BAC6C3-DAE7-4C7E-B864-6C154B6E273C}">
      <dgm:prSet/>
      <dgm:spPr/>
      <dgm:t>
        <a:bodyPr/>
        <a:lstStyle/>
        <a:p>
          <a:endParaRPr lang="es-EC"/>
        </a:p>
      </dgm:t>
    </dgm:pt>
    <dgm:pt modelId="{9445A153-41CE-48B5-8367-E03976A281D3}" type="pres">
      <dgm:prSet presAssocID="{00AFAC3D-4318-46AE-AB10-64A75AAF2A8F}" presName="compositeShape" presStyleCnt="0">
        <dgm:presLayoutVars>
          <dgm:dir/>
          <dgm:resizeHandles/>
        </dgm:presLayoutVars>
      </dgm:prSet>
      <dgm:spPr/>
    </dgm:pt>
    <dgm:pt modelId="{F81E7919-A094-4B55-931A-E5B39AE85934}" type="pres">
      <dgm:prSet presAssocID="{00AFAC3D-4318-46AE-AB10-64A75AAF2A8F}" presName="pyramid" presStyleLbl="node1" presStyleIdx="0" presStyleCnt="1"/>
      <dgm:spPr/>
    </dgm:pt>
    <dgm:pt modelId="{406D4964-E18D-4FD5-AFC3-268BBBE6E756}" type="pres">
      <dgm:prSet presAssocID="{00AFAC3D-4318-46AE-AB10-64A75AAF2A8F}" presName="theList" presStyleCnt="0"/>
      <dgm:spPr/>
    </dgm:pt>
    <dgm:pt modelId="{F016D069-DC64-40F7-A4F0-540D4A57B9FD}" type="pres">
      <dgm:prSet presAssocID="{3BCEEAE5-EA46-450B-BF4E-F95D33722F8D}" presName="aNode" presStyleLbl="fgAcc1" presStyleIdx="0" presStyleCnt="3" custScaleX="122329" custScaleY="142914" custLinFactNeighborX="11255">
        <dgm:presLayoutVars>
          <dgm:bulletEnabled val="1"/>
        </dgm:presLayoutVars>
      </dgm:prSet>
      <dgm:spPr/>
      <dgm:t>
        <a:bodyPr/>
        <a:lstStyle/>
        <a:p>
          <a:endParaRPr lang="es-EC"/>
        </a:p>
      </dgm:t>
    </dgm:pt>
    <dgm:pt modelId="{DE01B6DA-9819-4B3C-A968-FA3815372220}" type="pres">
      <dgm:prSet presAssocID="{3BCEEAE5-EA46-450B-BF4E-F95D33722F8D}" presName="aSpace" presStyleCnt="0"/>
      <dgm:spPr/>
    </dgm:pt>
    <dgm:pt modelId="{57727F5D-80D5-457A-A865-ABB9778986E5}" type="pres">
      <dgm:prSet presAssocID="{C3332BA8-23C0-46F8-8C7A-F083A6A98B0D}" presName="aNode" presStyleLbl="fgAcc1" presStyleIdx="1" presStyleCnt="3" custScaleX="123526" custScaleY="138528" custLinFactX="-17723" custLinFactNeighborX="-100000">
        <dgm:presLayoutVars>
          <dgm:bulletEnabled val="1"/>
        </dgm:presLayoutVars>
      </dgm:prSet>
      <dgm:spPr/>
      <dgm:t>
        <a:bodyPr/>
        <a:lstStyle/>
        <a:p>
          <a:endParaRPr lang="es-EC"/>
        </a:p>
      </dgm:t>
    </dgm:pt>
    <dgm:pt modelId="{AA48652B-6B4B-419A-AE88-CDBB59F81AC5}" type="pres">
      <dgm:prSet presAssocID="{C3332BA8-23C0-46F8-8C7A-F083A6A98B0D}" presName="aSpace" presStyleCnt="0"/>
      <dgm:spPr/>
    </dgm:pt>
    <dgm:pt modelId="{ABDB8341-60B0-49B8-B431-198229CFFF68}" type="pres">
      <dgm:prSet presAssocID="{9B0A3B56-2277-4E43-85BE-286EDAD2E1D8}" presName="aNode" presStyleLbl="fgAcc1" presStyleIdx="2" presStyleCnt="3" custLinFactNeighborX="19433">
        <dgm:presLayoutVars>
          <dgm:bulletEnabled val="1"/>
        </dgm:presLayoutVars>
      </dgm:prSet>
      <dgm:spPr/>
      <dgm:t>
        <a:bodyPr/>
        <a:lstStyle/>
        <a:p>
          <a:endParaRPr lang="es-EC"/>
        </a:p>
      </dgm:t>
    </dgm:pt>
    <dgm:pt modelId="{A699AD89-EA8F-41FF-AECC-435653E0681F}" type="pres">
      <dgm:prSet presAssocID="{9B0A3B56-2277-4E43-85BE-286EDAD2E1D8}" presName="aSpace" presStyleCnt="0"/>
      <dgm:spPr/>
    </dgm:pt>
  </dgm:ptLst>
  <dgm:cxnLst>
    <dgm:cxn modelId="{8DE765CC-F89C-4873-97E6-A60B511EEA04}" type="presOf" srcId="{00AFAC3D-4318-46AE-AB10-64A75AAF2A8F}" destId="{9445A153-41CE-48B5-8367-E03976A281D3}" srcOrd="0" destOrd="0" presId="urn:microsoft.com/office/officeart/2005/8/layout/pyramid2"/>
    <dgm:cxn modelId="{631B598C-9C33-4543-926F-6FB01AE1F614}" srcId="{00AFAC3D-4318-46AE-AB10-64A75AAF2A8F}" destId="{3BCEEAE5-EA46-450B-BF4E-F95D33722F8D}" srcOrd="0" destOrd="0" parTransId="{29CAE5BA-8978-4F01-BC58-6439FC6EA480}" sibTransId="{6EC92443-62B1-4930-8D43-95A201BD506C}"/>
    <dgm:cxn modelId="{4F84E1DC-85C9-4EDC-9A00-3FA0A1689F39}" type="presOf" srcId="{9B0A3B56-2277-4E43-85BE-286EDAD2E1D8}" destId="{ABDB8341-60B0-49B8-B431-198229CFFF68}" srcOrd="0" destOrd="0" presId="urn:microsoft.com/office/officeart/2005/8/layout/pyramid2"/>
    <dgm:cxn modelId="{3E61CB39-F405-4487-B6FD-2251A4D17B88}" type="presOf" srcId="{3BCEEAE5-EA46-450B-BF4E-F95D33722F8D}" destId="{F016D069-DC64-40F7-A4F0-540D4A57B9FD}" srcOrd="0" destOrd="0" presId="urn:microsoft.com/office/officeart/2005/8/layout/pyramid2"/>
    <dgm:cxn modelId="{89BAC6C3-DAE7-4C7E-B864-6C154B6E273C}" srcId="{00AFAC3D-4318-46AE-AB10-64A75AAF2A8F}" destId="{9B0A3B56-2277-4E43-85BE-286EDAD2E1D8}" srcOrd="2" destOrd="0" parTransId="{B39C1939-72B4-42ED-8E80-9FBD2B619962}" sibTransId="{9CE34815-C32C-4044-AD25-5AA761001ECD}"/>
    <dgm:cxn modelId="{989175AC-73E8-408E-A22A-F76F9E400BDA}" type="presOf" srcId="{C3332BA8-23C0-46F8-8C7A-F083A6A98B0D}" destId="{57727F5D-80D5-457A-A865-ABB9778986E5}" srcOrd="0" destOrd="0" presId="urn:microsoft.com/office/officeart/2005/8/layout/pyramid2"/>
    <dgm:cxn modelId="{CE304CBE-3500-42D7-A458-22DDB9CC184C}" srcId="{00AFAC3D-4318-46AE-AB10-64A75AAF2A8F}" destId="{C3332BA8-23C0-46F8-8C7A-F083A6A98B0D}" srcOrd="1" destOrd="0" parTransId="{89BE61D4-931A-4C18-A37D-FDE71524EB24}" sibTransId="{AD475E5E-D817-4B42-80AE-3E1CD0FA0D2A}"/>
    <dgm:cxn modelId="{9F25A0C6-F637-4C4C-9A13-05D21C322A03}" type="presParOf" srcId="{9445A153-41CE-48B5-8367-E03976A281D3}" destId="{F81E7919-A094-4B55-931A-E5B39AE85934}" srcOrd="0" destOrd="0" presId="urn:microsoft.com/office/officeart/2005/8/layout/pyramid2"/>
    <dgm:cxn modelId="{5F705399-0C22-42F0-9ABB-B16A41A62A72}" type="presParOf" srcId="{9445A153-41CE-48B5-8367-E03976A281D3}" destId="{406D4964-E18D-4FD5-AFC3-268BBBE6E756}" srcOrd="1" destOrd="0" presId="urn:microsoft.com/office/officeart/2005/8/layout/pyramid2"/>
    <dgm:cxn modelId="{B59F7D7D-458F-4EEC-97DE-F0FF12F9BB91}" type="presParOf" srcId="{406D4964-E18D-4FD5-AFC3-268BBBE6E756}" destId="{F016D069-DC64-40F7-A4F0-540D4A57B9FD}" srcOrd="0" destOrd="0" presId="urn:microsoft.com/office/officeart/2005/8/layout/pyramid2"/>
    <dgm:cxn modelId="{8EB9D431-6E00-4003-AF79-2D55B45DEE4D}" type="presParOf" srcId="{406D4964-E18D-4FD5-AFC3-268BBBE6E756}" destId="{DE01B6DA-9819-4B3C-A968-FA3815372220}" srcOrd="1" destOrd="0" presId="urn:microsoft.com/office/officeart/2005/8/layout/pyramid2"/>
    <dgm:cxn modelId="{16ADF95F-76FB-4AD6-9262-62F2BA9297EB}" type="presParOf" srcId="{406D4964-E18D-4FD5-AFC3-268BBBE6E756}" destId="{57727F5D-80D5-457A-A865-ABB9778986E5}" srcOrd="2" destOrd="0" presId="urn:microsoft.com/office/officeart/2005/8/layout/pyramid2"/>
    <dgm:cxn modelId="{87B0ACCE-BA51-47F7-BE56-3DAF0579B703}" type="presParOf" srcId="{406D4964-E18D-4FD5-AFC3-268BBBE6E756}" destId="{AA48652B-6B4B-419A-AE88-CDBB59F81AC5}" srcOrd="3" destOrd="0" presId="urn:microsoft.com/office/officeart/2005/8/layout/pyramid2"/>
    <dgm:cxn modelId="{FA8588A7-764E-4A85-9FC5-F99EB1B8E64E}" type="presParOf" srcId="{406D4964-E18D-4FD5-AFC3-268BBBE6E756}" destId="{ABDB8341-60B0-49B8-B431-198229CFFF68}" srcOrd="4" destOrd="0" presId="urn:microsoft.com/office/officeart/2005/8/layout/pyramid2"/>
    <dgm:cxn modelId="{3CB9232C-F134-4408-B418-CF99A336E4D0}" type="presParOf" srcId="{406D4964-E18D-4FD5-AFC3-268BBBE6E756}" destId="{A699AD89-EA8F-41FF-AECC-435653E0681F}"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8D266C-FF09-48CD-97A4-EF143F605D3F}" type="doc">
      <dgm:prSet loTypeId="urn:microsoft.com/office/officeart/2005/8/layout/hList2" loCatId="list" qsTypeId="urn:microsoft.com/office/officeart/2005/8/quickstyle/simple2" qsCatId="simple" csTypeId="urn:microsoft.com/office/officeart/2005/8/colors/colorful3" csCatId="colorful" phldr="1"/>
      <dgm:spPr/>
      <dgm:t>
        <a:bodyPr/>
        <a:lstStyle/>
        <a:p>
          <a:endParaRPr lang="es-ES"/>
        </a:p>
      </dgm:t>
    </dgm:pt>
    <dgm:pt modelId="{DAA3BFF6-13EB-4C1E-9AEB-428B8579282A}">
      <dgm:prSet phldrT="[Texto]"/>
      <dgm:spPr/>
      <dgm:t>
        <a:bodyPr/>
        <a:lstStyle/>
        <a:p>
          <a:r>
            <a:rPr lang="es-ES" dirty="0" smtClean="0"/>
            <a:t>GERENTE DE LA </a:t>
          </a:r>
          <a:r>
            <a:rPr lang="es-ES" dirty="0" err="1" smtClean="0"/>
            <a:t>PMO</a:t>
          </a:r>
          <a:endParaRPr lang="es-ES" dirty="0"/>
        </a:p>
      </dgm:t>
    </dgm:pt>
    <dgm:pt modelId="{A689BA10-BFC7-4E96-8D71-042D915244B9}" type="parTrans" cxnId="{BB8F9624-4035-408A-90AE-1336EABDE139}">
      <dgm:prSet/>
      <dgm:spPr/>
      <dgm:t>
        <a:bodyPr/>
        <a:lstStyle/>
        <a:p>
          <a:endParaRPr lang="es-ES"/>
        </a:p>
      </dgm:t>
    </dgm:pt>
    <dgm:pt modelId="{1DAA6209-47E2-4EB6-82F9-2C26814F6D70}" type="sibTrans" cxnId="{BB8F9624-4035-408A-90AE-1336EABDE139}">
      <dgm:prSet/>
      <dgm:spPr/>
      <dgm:t>
        <a:bodyPr/>
        <a:lstStyle/>
        <a:p>
          <a:endParaRPr lang="es-ES"/>
        </a:p>
      </dgm:t>
    </dgm:pt>
    <dgm:pt modelId="{A8BC9BE7-E9C1-4377-B83E-A3E3B328B729}">
      <dgm:prSet phldrT="[Texto]" custT="1"/>
      <dgm:spPr/>
      <dgm:t>
        <a:bodyPr/>
        <a:lstStyle/>
        <a:p>
          <a:pPr algn="just"/>
          <a:r>
            <a:rPr lang="es-EC" sz="1300" dirty="0" smtClean="0">
              <a:solidFill>
                <a:schemeClr val="tx1"/>
              </a:solidFill>
              <a:latin typeface="Arial" panose="020B0604020202020204" pitchFamily="34" charset="0"/>
              <a:cs typeface="Arial" panose="020B0604020202020204" pitchFamily="34" charset="0"/>
            </a:rPr>
            <a:t>Profesional con certificación de PMP para garantizar el conocimiento en metodologías aceptadas a nivel mundial, además de estudios acreditados en proyectos, respecto a la experiencia deberá tener mínimo 5 años.</a:t>
          </a:r>
          <a:endParaRPr lang="es-ES" sz="1300" dirty="0">
            <a:solidFill>
              <a:schemeClr val="tx1"/>
            </a:solidFill>
          </a:endParaRPr>
        </a:p>
      </dgm:t>
    </dgm:pt>
    <dgm:pt modelId="{1269BA82-F959-4E21-8420-40AA30A84502}" type="parTrans" cxnId="{4E34F57E-DD90-4BA9-A46C-91D7642B3F62}">
      <dgm:prSet/>
      <dgm:spPr/>
      <dgm:t>
        <a:bodyPr/>
        <a:lstStyle/>
        <a:p>
          <a:endParaRPr lang="es-ES"/>
        </a:p>
      </dgm:t>
    </dgm:pt>
    <dgm:pt modelId="{9186E8D9-3290-41BC-BFF1-F9C5377029A6}" type="sibTrans" cxnId="{4E34F57E-DD90-4BA9-A46C-91D7642B3F62}">
      <dgm:prSet/>
      <dgm:spPr/>
      <dgm:t>
        <a:bodyPr/>
        <a:lstStyle/>
        <a:p>
          <a:endParaRPr lang="es-ES"/>
        </a:p>
      </dgm:t>
    </dgm:pt>
    <dgm:pt modelId="{646F682B-6FD7-4713-877C-94A8EC986F72}">
      <dgm:prSet phldrT="[Texto]"/>
      <dgm:spPr/>
      <dgm:t>
        <a:bodyPr/>
        <a:lstStyle/>
        <a:p>
          <a:r>
            <a:rPr lang="es-ES" dirty="0" smtClean="0"/>
            <a:t>TÉCNICO DE PROYECTOS</a:t>
          </a:r>
          <a:endParaRPr lang="es-ES" dirty="0"/>
        </a:p>
      </dgm:t>
    </dgm:pt>
    <dgm:pt modelId="{9B39FF41-11F8-47B2-AE1D-C0472F2D8C27}" type="parTrans" cxnId="{06C5AA20-051F-451A-982A-9B153F250454}">
      <dgm:prSet/>
      <dgm:spPr/>
      <dgm:t>
        <a:bodyPr/>
        <a:lstStyle/>
        <a:p>
          <a:endParaRPr lang="es-ES"/>
        </a:p>
      </dgm:t>
    </dgm:pt>
    <dgm:pt modelId="{48C40D19-5265-48B5-A916-EF74F2771BA2}" type="sibTrans" cxnId="{06C5AA20-051F-451A-982A-9B153F250454}">
      <dgm:prSet/>
      <dgm:spPr/>
      <dgm:t>
        <a:bodyPr/>
        <a:lstStyle/>
        <a:p>
          <a:endParaRPr lang="es-ES"/>
        </a:p>
      </dgm:t>
    </dgm:pt>
    <dgm:pt modelId="{9CB90850-0133-4EFD-90ED-91096126619E}">
      <dgm:prSet phldrT="[Texto]" custT="1"/>
      <dgm:spPr/>
      <dgm:t>
        <a:bodyPr/>
        <a:lstStyle/>
        <a:p>
          <a:pPr algn="just"/>
          <a:r>
            <a:rPr lang="es-EC" sz="1300" dirty="0" smtClean="0">
              <a:solidFill>
                <a:schemeClr val="tx1"/>
              </a:solidFill>
              <a:latin typeface="Arial" panose="020B0604020202020204" pitchFamily="34" charset="0"/>
              <a:cs typeface="Arial" panose="020B0604020202020204" pitchFamily="34" charset="0"/>
            </a:rPr>
            <a:t>Profesional o técnico que deberá ser un profesional con estudios formales en gestión de proyectos, conocimiento del PMBOK y tener conocimientos en programación de software propio del área, tal como Microsoft Project.</a:t>
          </a:r>
          <a:endParaRPr lang="es-ES" sz="1300" dirty="0">
            <a:solidFill>
              <a:schemeClr val="tx1"/>
            </a:solidFill>
          </a:endParaRPr>
        </a:p>
      </dgm:t>
    </dgm:pt>
    <dgm:pt modelId="{4593D78E-5F0E-42FE-AA3F-710F942DBB0A}" type="parTrans" cxnId="{9481EE3F-9A9F-4AB2-A10E-6D99B69E0BB5}">
      <dgm:prSet/>
      <dgm:spPr/>
      <dgm:t>
        <a:bodyPr/>
        <a:lstStyle/>
        <a:p>
          <a:endParaRPr lang="es-ES"/>
        </a:p>
      </dgm:t>
    </dgm:pt>
    <dgm:pt modelId="{9FF6F951-2F6E-46BC-9AE9-846769E7DCBC}" type="sibTrans" cxnId="{9481EE3F-9A9F-4AB2-A10E-6D99B69E0BB5}">
      <dgm:prSet/>
      <dgm:spPr/>
      <dgm:t>
        <a:bodyPr/>
        <a:lstStyle/>
        <a:p>
          <a:endParaRPr lang="es-ES"/>
        </a:p>
      </dgm:t>
    </dgm:pt>
    <dgm:pt modelId="{2F362D0D-6390-4BA2-874B-B427901ED1B4}">
      <dgm:prSet phldrT="[Texto]"/>
      <dgm:spPr/>
      <dgm:t>
        <a:bodyPr/>
        <a:lstStyle/>
        <a:p>
          <a:r>
            <a:rPr lang="es-ES" dirty="0" smtClean="0"/>
            <a:t>ASISTENTE TÉCNICO ADMINISTRATIVO</a:t>
          </a:r>
          <a:endParaRPr lang="es-ES" dirty="0"/>
        </a:p>
      </dgm:t>
    </dgm:pt>
    <dgm:pt modelId="{6BB2D7D3-7AB5-4A21-91A1-B015D09EC192}" type="parTrans" cxnId="{9A4FB02D-7666-4272-872F-A6780C1B7995}">
      <dgm:prSet/>
      <dgm:spPr/>
      <dgm:t>
        <a:bodyPr/>
        <a:lstStyle/>
        <a:p>
          <a:endParaRPr lang="es-ES"/>
        </a:p>
      </dgm:t>
    </dgm:pt>
    <dgm:pt modelId="{EA8C20F3-654C-40DF-A534-765A697598CE}" type="sibTrans" cxnId="{9A4FB02D-7666-4272-872F-A6780C1B7995}">
      <dgm:prSet/>
      <dgm:spPr/>
      <dgm:t>
        <a:bodyPr/>
        <a:lstStyle/>
        <a:p>
          <a:endParaRPr lang="es-ES"/>
        </a:p>
      </dgm:t>
    </dgm:pt>
    <dgm:pt modelId="{55474340-99C3-485A-A8D7-B63522C8AA7B}">
      <dgm:prSet phldrT="[Texto]" custT="1"/>
      <dgm:spPr/>
      <dgm:t>
        <a:bodyPr/>
        <a:lstStyle/>
        <a:p>
          <a:pPr algn="just"/>
          <a:r>
            <a:rPr lang="es-EC" sz="1300" dirty="0" smtClean="0">
              <a:solidFill>
                <a:schemeClr val="tx1"/>
              </a:solidFill>
              <a:latin typeface="Arial" panose="020B0604020202020204" pitchFamily="34" charset="0"/>
              <a:cs typeface="Arial" panose="020B0604020202020204" pitchFamily="34" charset="0"/>
            </a:rPr>
            <a:t>Profesional que deberá tener estudios formales en administración de empresas o secretariado gerencial, conocimiento en manejo de Microsoft Project, y brindar gestión y soporte al archivo de proyectos de la institución.</a:t>
          </a:r>
          <a:endParaRPr lang="es-ES" sz="1300" dirty="0">
            <a:solidFill>
              <a:schemeClr val="tx1"/>
            </a:solidFill>
          </a:endParaRPr>
        </a:p>
      </dgm:t>
    </dgm:pt>
    <dgm:pt modelId="{8A530050-0667-45E7-80AA-C6F362D8C9F5}" type="parTrans" cxnId="{F70A9DC7-F3D0-483A-936B-7C477BA82381}">
      <dgm:prSet/>
      <dgm:spPr/>
      <dgm:t>
        <a:bodyPr/>
        <a:lstStyle/>
        <a:p>
          <a:endParaRPr lang="es-ES"/>
        </a:p>
      </dgm:t>
    </dgm:pt>
    <dgm:pt modelId="{5F088A28-9881-4C02-B671-6ECA21EE0E09}" type="sibTrans" cxnId="{F70A9DC7-F3D0-483A-936B-7C477BA82381}">
      <dgm:prSet/>
      <dgm:spPr/>
      <dgm:t>
        <a:bodyPr/>
        <a:lstStyle/>
        <a:p>
          <a:endParaRPr lang="es-ES"/>
        </a:p>
      </dgm:t>
    </dgm:pt>
    <dgm:pt modelId="{084727C8-296D-4AA3-AFD9-B45ED02D9F53}" type="pres">
      <dgm:prSet presAssocID="{6A8D266C-FF09-48CD-97A4-EF143F605D3F}" presName="linearFlow" presStyleCnt="0">
        <dgm:presLayoutVars>
          <dgm:dir/>
          <dgm:animLvl val="lvl"/>
          <dgm:resizeHandles/>
        </dgm:presLayoutVars>
      </dgm:prSet>
      <dgm:spPr/>
      <dgm:t>
        <a:bodyPr/>
        <a:lstStyle/>
        <a:p>
          <a:endParaRPr lang="es-ES"/>
        </a:p>
      </dgm:t>
    </dgm:pt>
    <dgm:pt modelId="{3A96F156-24EB-40C7-8B17-67F0766BC25B}" type="pres">
      <dgm:prSet presAssocID="{DAA3BFF6-13EB-4C1E-9AEB-428B8579282A}" presName="compositeNode" presStyleCnt="0">
        <dgm:presLayoutVars>
          <dgm:bulletEnabled val="1"/>
        </dgm:presLayoutVars>
      </dgm:prSet>
      <dgm:spPr/>
      <dgm:t>
        <a:bodyPr/>
        <a:lstStyle/>
        <a:p>
          <a:endParaRPr lang="es-EC"/>
        </a:p>
      </dgm:t>
    </dgm:pt>
    <dgm:pt modelId="{7EB1B1C5-7C80-4DAE-9CE8-D443416F55FA}" type="pres">
      <dgm:prSet presAssocID="{DAA3BFF6-13EB-4C1E-9AEB-428B8579282A}"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s-ES"/>
        </a:p>
      </dgm:t>
    </dgm:pt>
    <dgm:pt modelId="{C9522842-C791-4627-B94F-87F3AA92F747}" type="pres">
      <dgm:prSet presAssocID="{DAA3BFF6-13EB-4C1E-9AEB-428B8579282A}" presName="childNode" presStyleLbl="node1" presStyleIdx="0" presStyleCnt="3">
        <dgm:presLayoutVars>
          <dgm:bulletEnabled val="1"/>
        </dgm:presLayoutVars>
      </dgm:prSet>
      <dgm:spPr/>
      <dgm:t>
        <a:bodyPr/>
        <a:lstStyle/>
        <a:p>
          <a:endParaRPr lang="es-ES"/>
        </a:p>
      </dgm:t>
    </dgm:pt>
    <dgm:pt modelId="{033D9104-ED20-4287-AB0A-448234863637}" type="pres">
      <dgm:prSet presAssocID="{DAA3BFF6-13EB-4C1E-9AEB-428B8579282A}" presName="parentNode" presStyleLbl="revTx" presStyleIdx="0" presStyleCnt="3">
        <dgm:presLayoutVars>
          <dgm:chMax val="0"/>
          <dgm:bulletEnabled val="1"/>
        </dgm:presLayoutVars>
      </dgm:prSet>
      <dgm:spPr/>
      <dgm:t>
        <a:bodyPr/>
        <a:lstStyle/>
        <a:p>
          <a:endParaRPr lang="es-ES"/>
        </a:p>
      </dgm:t>
    </dgm:pt>
    <dgm:pt modelId="{1DEDCD79-AEF5-4EE8-84EA-12997838D6DA}" type="pres">
      <dgm:prSet presAssocID="{1DAA6209-47E2-4EB6-82F9-2C26814F6D70}" presName="sibTrans" presStyleCnt="0"/>
      <dgm:spPr/>
      <dgm:t>
        <a:bodyPr/>
        <a:lstStyle/>
        <a:p>
          <a:endParaRPr lang="es-EC"/>
        </a:p>
      </dgm:t>
    </dgm:pt>
    <dgm:pt modelId="{44122D92-A8F0-4184-A834-44DD9957581F}" type="pres">
      <dgm:prSet presAssocID="{646F682B-6FD7-4713-877C-94A8EC986F72}" presName="compositeNode" presStyleCnt="0">
        <dgm:presLayoutVars>
          <dgm:bulletEnabled val="1"/>
        </dgm:presLayoutVars>
      </dgm:prSet>
      <dgm:spPr/>
      <dgm:t>
        <a:bodyPr/>
        <a:lstStyle/>
        <a:p>
          <a:endParaRPr lang="es-EC"/>
        </a:p>
      </dgm:t>
    </dgm:pt>
    <dgm:pt modelId="{F4C47A81-1B15-481A-AC08-1E6D223A3AC2}" type="pres">
      <dgm:prSet presAssocID="{646F682B-6FD7-4713-877C-94A8EC986F72}"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dgm:spPr>
      <dgm:t>
        <a:bodyPr/>
        <a:lstStyle/>
        <a:p>
          <a:endParaRPr lang="es-ES"/>
        </a:p>
      </dgm:t>
    </dgm:pt>
    <dgm:pt modelId="{75959F9B-B392-41BC-B241-7580A7445C49}" type="pres">
      <dgm:prSet presAssocID="{646F682B-6FD7-4713-877C-94A8EC986F72}" presName="childNode" presStyleLbl="node1" presStyleIdx="1" presStyleCnt="3">
        <dgm:presLayoutVars>
          <dgm:bulletEnabled val="1"/>
        </dgm:presLayoutVars>
      </dgm:prSet>
      <dgm:spPr/>
      <dgm:t>
        <a:bodyPr/>
        <a:lstStyle/>
        <a:p>
          <a:endParaRPr lang="es-ES"/>
        </a:p>
      </dgm:t>
    </dgm:pt>
    <dgm:pt modelId="{EC1AB115-E024-46D9-A265-F69014FD3E5F}" type="pres">
      <dgm:prSet presAssocID="{646F682B-6FD7-4713-877C-94A8EC986F72}" presName="parentNode" presStyleLbl="revTx" presStyleIdx="1" presStyleCnt="3">
        <dgm:presLayoutVars>
          <dgm:chMax val="0"/>
          <dgm:bulletEnabled val="1"/>
        </dgm:presLayoutVars>
      </dgm:prSet>
      <dgm:spPr/>
      <dgm:t>
        <a:bodyPr/>
        <a:lstStyle/>
        <a:p>
          <a:endParaRPr lang="es-ES"/>
        </a:p>
      </dgm:t>
    </dgm:pt>
    <dgm:pt modelId="{19B3B9C4-50DD-4EA5-BE8B-7BFA296294B9}" type="pres">
      <dgm:prSet presAssocID="{48C40D19-5265-48B5-A916-EF74F2771BA2}" presName="sibTrans" presStyleCnt="0"/>
      <dgm:spPr/>
      <dgm:t>
        <a:bodyPr/>
        <a:lstStyle/>
        <a:p>
          <a:endParaRPr lang="es-EC"/>
        </a:p>
      </dgm:t>
    </dgm:pt>
    <dgm:pt modelId="{8ED27281-7A59-4184-8D09-950F348338B4}" type="pres">
      <dgm:prSet presAssocID="{2F362D0D-6390-4BA2-874B-B427901ED1B4}" presName="compositeNode" presStyleCnt="0">
        <dgm:presLayoutVars>
          <dgm:bulletEnabled val="1"/>
        </dgm:presLayoutVars>
      </dgm:prSet>
      <dgm:spPr/>
      <dgm:t>
        <a:bodyPr/>
        <a:lstStyle/>
        <a:p>
          <a:endParaRPr lang="es-EC"/>
        </a:p>
      </dgm:t>
    </dgm:pt>
    <dgm:pt modelId="{2EFE166A-968F-475D-9873-10C0F9858F97}" type="pres">
      <dgm:prSet presAssocID="{2F362D0D-6390-4BA2-874B-B427901ED1B4}"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s-EC"/>
        </a:p>
      </dgm:t>
    </dgm:pt>
    <dgm:pt modelId="{E8D36C30-EA7C-4AD7-88C0-11F3E8375DA3}" type="pres">
      <dgm:prSet presAssocID="{2F362D0D-6390-4BA2-874B-B427901ED1B4}" presName="childNode" presStyleLbl="node1" presStyleIdx="2" presStyleCnt="3">
        <dgm:presLayoutVars>
          <dgm:bulletEnabled val="1"/>
        </dgm:presLayoutVars>
      </dgm:prSet>
      <dgm:spPr/>
      <dgm:t>
        <a:bodyPr/>
        <a:lstStyle/>
        <a:p>
          <a:endParaRPr lang="es-ES"/>
        </a:p>
      </dgm:t>
    </dgm:pt>
    <dgm:pt modelId="{99A81188-4B12-453C-8F03-E3C146A8B02C}" type="pres">
      <dgm:prSet presAssocID="{2F362D0D-6390-4BA2-874B-B427901ED1B4}" presName="parentNode" presStyleLbl="revTx" presStyleIdx="2" presStyleCnt="3">
        <dgm:presLayoutVars>
          <dgm:chMax val="0"/>
          <dgm:bulletEnabled val="1"/>
        </dgm:presLayoutVars>
      </dgm:prSet>
      <dgm:spPr/>
      <dgm:t>
        <a:bodyPr/>
        <a:lstStyle/>
        <a:p>
          <a:endParaRPr lang="es-ES"/>
        </a:p>
      </dgm:t>
    </dgm:pt>
  </dgm:ptLst>
  <dgm:cxnLst>
    <dgm:cxn modelId="{06C5AA20-051F-451A-982A-9B153F250454}" srcId="{6A8D266C-FF09-48CD-97A4-EF143F605D3F}" destId="{646F682B-6FD7-4713-877C-94A8EC986F72}" srcOrd="1" destOrd="0" parTransId="{9B39FF41-11F8-47B2-AE1D-C0472F2D8C27}" sibTransId="{48C40D19-5265-48B5-A916-EF74F2771BA2}"/>
    <dgm:cxn modelId="{4AB958FF-942F-4E3C-9B2E-327B9C856554}" type="presOf" srcId="{55474340-99C3-485A-A8D7-B63522C8AA7B}" destId="{E8D36C30-EA7C-4AD7-88C0-11F3E8375DA3}" srcOrd="0" destOrd="0" presId="urn:microsoft.com/office/officeart/2005/8/layout/hList2"/>
    <dgm:cxn modelId="{BB2AF192-6263-4363-8D1E-16C07C4CB32D}" type="presOf" srcId="{6A8D266C-FF09-48CD-97A4-EF143F605D3F}" destId="{084727C8-296D-4AA3-AFD9-B45ED02D9F53}" srcOrd="0" destOrd="0" presId="urn:microsoft.com/office/officeart/2005/8/layout/hList2"/>
    <dgm:cxn modelId="{F70A9DC7-F3D0-483A-936B-7C477BA82381}" srcId="{2F362D0D-6390-4BA2-874B-B427901ED1B4}" destId="{55474340-99C3-485A-A8D7-B63522C8AA7B}" srcOrd="0" destOrd="0" parTransId="{8A530050-0667-45E7-80AA-C6F362D8C9F5}" sibTransId="{5F088A28-9881-4C02-B671-6ECA21EE0E09}"/>
    <dgm:cxn modelId="{84F231F3-6AA0-4BE3-8848-98670CA58680}" type="presOf" srcId="{2F362D0D-6390-4BA2-874B-B427901ED1B4}" destId="{99A81188-4B12-453C-8F03-E3C146A8B02C}" srcOrd="0" destOrd="0" presId="urn:microsoft.com/office/officeart/2005/8/layout/hList2"/>
    <dgm:cxn modelId="{BB8F9624-4035-408A-90AE-1336EABDE139}" srcId="{6A8D266C-FF09-48CD-97A4-EF143F605D3F}" destId="{DAA3BFF6-13EB-4C1E-9AEB-428B8579282A}" srcOrd="0" destOrd="0" parTransId="{A689BA10-BFC7-4E96-8D71-042D915244B9}" sibTransId="{1DAA6209-47E2-4EB6-82F9-2C26814F6D70}"/>
    <dgm:cxn modelId="{864020FC-4688-48FE-BD37-1B3C9D2C5896}" type="presOf" srcId="{A8BC9BE7-E9C1-4377-B83E-A3E3B328B729}" destId="{C9522842-C791-4627-B94F-87F3AA92F747}" srcOrd="0" destOrd="0" presId="urn:microsoft.com/office/officeart/2005/8/layout/hList2"/>
    <dgm:cxn modelId="{9A4FB02D-7666-4272-872F-A6780C1B7995}" srcId="{6A8D266C-FF09-48CD-97A4-EF143F605D3F}" destId="{2F362D0D-6390-4BA2-874B-B427901ED1B4}" srcOrd="2" destOrd="0" parTransId="{6BB2D7D3-7AB5-4A21-91A1-B015D09EC192}" sibTransId="{EA8C20F3-654C-40DF-A534-765A697598CE}"/>
    <dgm:cxn modelId="{C915ADB0-27DF-4306-930E-46E68F427962}" type="presOf" srcId="{646F682B-6FD7-4713-877C-94A8EC986F72}" destId="{EC1AB115-E024-46D9-A265-F69014FD3E5F}" srcOrd="0" destOrd="0" presId="urn:microsoft.com/office/officeart/2005/8/layout/hList2"/>
    <dgm:cxn modelId="{9481EE3F-9A9F-4AB2-A10E-6D99B69E0BB5}" srcId="{646F682B-6FD7-4713-877C-94A8EC986F72}" destId="{9CB90850-0133-4EFD-90ED-91096126619E}" srcOrd="0" destOrd="0" parTransId="{4593D78E-5F0E-42FE-AA3F-710F942DBB0A}" sibTransId="{9FF6F951-2F6E-46BC-9AE9-846769E7DCBC}"/>
    <dgm:cxn modelId="{4E34F57E-DD90-4BA9-A46C-91D7642B3F62}" srcId="{DAA3BFF6-13EB-4C1E-9AEB-428B8579282A}" destId="{A8BC9BE7-E9C1-4377-B83E-A3E3B328B729}" srcOrd="0" destOrd="0" parTransId="{1269BA82-F959-4E21-8420-40AA30A84502}" sibTransId="{9186E8D9-3290-41BC-BFF1-F9C5377029A6}"/>
    <dgm:cxn modelId="{CF5879D4-4C1D-4D19-8B71-D922243ABC69}" type="presOf" srcId="{9CB90850-0133-4EFD-90ED-91096126619E}" destId="{75959F9B-B392-41BC-B241-7580A7445C49}" srcOrd="0" destOrd="0" presId="urn:microsoft.com/office/officeart/2005/8/layout/hList2"/>
    <dgm:cxn modelId="{524D10FA-EF6B-484E-8EA7-32E72D102822}" type="presOf" srcId="{DAA3BFF6-13EB-4C1E-9AEB-428B8579282A}" destId="{033D9104-ED20-4287-AB0A-448234863637}" srcOrd="0" destOrd="0" presId="urn:microsoft.com/office/officeart/2005/8/layout/hList2"/>
    <dgm:cxn modelId="{00353F75-9703-4028-907B-2647FBA68F28}" type="presParOf" srcId="{084727C8-296D-4AA3-AFD9-B45ED02D9F53}" destId="{3A96F156-24EB-40C7-8B17-67F0766BC25B}" srcOrd="0" destOrd="0" presId="urn:microsoft.com/office/officeart/2005/8/layout/hList2"/>
    <dgm:cxn modelId="{9695CEBC-93AD-4101-ADA2-1C3A3A7D22C2}" type="presParOf" srcId="{3A96F156-24EB-40C7-8B17-67F0766BC25B}" destId="{7EB1B1C5-7C80-4DAE-9CE8-D443416F55FA}" srcOrd="0" destOrd="0" presId="urn:microsoft.com/office/officeart/2005/8/layout/hList2"/>
    <dgm:cxn modelId="{09FC3CFA-7DEC-4F95-A6EF-D203498BFC71}" type="presParOf" srcId="{3A96F156-24EB-40C7-8B17-67F0766BC25B}" destId="{C9522842-C791-4627-B94F-87F3AA92F747}" srcOrd="1" destOrd="0" presId="urn:microsoft.com/office/officeart/2005/8/layout/hList2"/>
    <dgm:cxn modelId="{BE7EBEFE-FB61-463C-AAEB-BD372DE52EDD}" type="presParOf" srcId="{3A96F156-24EB-40C7-8B17-67F0766BC25B}" destId="{033D9104-ED20-4287-AB0A-448234863637}" srcOrd="2" destOrd="0" presId="urn:microsoft.com/office/officeart/2005/8/layout/hList2"/>
    <dgm:cxn modelId="{C7A37714-413C-4F57-950C-5D36CCDCEB9A}" type="presParOf" srcId="{084727C8-296D-4AA3-AFD9-B45ED02D9F53}" destId="{1DEDCD79-AEF5-4EE8-84EA-12997838D6DA}" srcOrd="1" destOrd="0" presId="urn:microsoft.com/office/officeart/2005/8/layout/hList2"/>
    <dgm:cxn modelId="{A3914B40-A28C-4114-8D72-B3610EEFFCDD}" type="presParOf" srcId="{084727C8-296D-4AA3-AFD9-B45ED02D9F53}" destId="{44122D92-A8F0-4184-A834-44DD9957581F}" srcOrd="2" destOrd="0" presId="urn:microsoft.com/office/officeart/2005/8/layout/hList2"/>
    <dgm:cxn modelId="{9B58FEEC-1546-479A-B771-F61A1828D2E9}" type="presParOf" srcId="{44122D92-A8F0-4184-A834-44DD9957581F}" destId="{F4C47A81-1B15-481A-AC08-1E6D223A3AC2}" srcOrd="0" destOrd="0" presId="urn:microsoft.com/office/officeart/2005/8/layout/hList2"/>
    <dgm:cxn modelId="{7D02F9F1-6809-49D7-A564-DE68D270F00E}" type="presParOf" srcId="{44122D92-A8F0-4184-A834-44DD9957581F}" destId="{75959F9B-B392-41BC-B241-7580A7445C49}" srcOrd="1" destOrd="0" presId="urn:microsoft.com/office/officeart/2005/8/layout/hList2"/>
    <dgm:cxn modelId="{1DC4067D-71DB-4CC0-BD44-B87908748559}" type="presParOf" srcId="{44122D92-A8F0-4184-A834-44DD9957581F}" destId="{EC1AB115-E024-46D9-A265-F69014FD3E5F}" srcOrd="2" destOrd="0" presId="urn:microsoft.com/office/officeart/2005/8/layout/hList2"/>
    <dgm:cxn modelId="{3263FB48-1E45-4987-A420-CE5A42FEA6F6}" type="presParOf" srcId="{084727C8-296D-4AA3-AFD9-B45ED02D9F53}" destId="{19B3B9C4-50DD-4EA5-BE8B-7BFA296294B9}" srcOrd="3" destOrd="0" presId="urn:microsoft.com/office/officeart/2005/8/layout/hList2"/>
    <dgm:cxn modelId="{AAB24445-3172-4C55-834F-1FDC4FF3F19A}" type="presParOf" srcId="{084727C8-296D-4AA3-AFD9-B45ED02D9F53}" destId="{8ED27281-7A59-4184-8D09-950F348338B4}" srcOrd="4" destOrd="0" presId="urn:microsoft.com/office/officeart/2005/8/layout/hList2"/>
    <dgm:cxn modelId="{97E010EA-99F3-4B2F-8DDE-27A14427256A}" type="presParOf" srcId="{8ED27281-7A59-4184-8D09-950F348338B4}" destId="{2EFE166A-968F-475D-9873-10C0F9858F97}" srcOrd="0" destOrd="0" presId="urn:microsoft.com/office/officeart/2005/8/layout/hList2"/>
    <dgm:cxn modelId="{E39149FF-3342-4000-A8AF-32293DEC9A0B}" type="presParOf" srcId="{8ED27281-7A59-4184-8D09-950F348338B4}" destId="{E8D36C30-EA7C-4AD7-88C0-11F3E8375DA3}" srcOrd="1" destOrd="0" presId="urn:microsoft.com/office/officeart/2005/8/layout/hList2"/>
    <dgm:cxn modelId="{2FCA6626-9F94-4CE4-ABAE-48E9B36A3A38}" type="presParOf" srcId="{8ED27281-7A59-4184-8D09-950F348338B4}" destId="{99A81188-4B12-453C-8F03-E3C146A8B02C}" srcOrd="2" destOrd="0" presId="urn:microsoft.com/office/officeart/2005/8/layout/h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DA62E-008D-4BFD-B7E5-4ACC5BB69DA8}">
      <dsp:nvSpPr>
        <dsp:cNvPr id="0" name=""/>
        <dsp:cNvSpPr/>
      </dsp:nvSpPr>
      <dsp:spPr>
        <a:xfrm>
          <a:off x="3346487" y="828049"/>
          <a:ext cx="3645184" cy="3338606"/>
        </a:xfrm>
        <a:prstGeom prst="gear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latin typeface="Arial" panose="020B0604020202020204" pitchFamily="34" charset="0"/>
              <a:cs typeface="Arial" panose="020B0604020202020204" pitchFamily="34" charset="0"/>
            </a:rPr>
            <a:t>Gestión de proyectos </a:t>
          </a:r>
          <a:r>
            <a:rPr lang="es-EC" sz="1600" kern="1200" dirty="0" smtClean="0">
              <a:solidFill>
                <a:schemeClr val="tx1"/>
              </a:solidFill>
              <a:latin typeface="Arial" panose="020B0604020202020204" pitchFamily="34" charset="0"/>
              <a:cs typeface="Arial" panose="020B0604020202020204" pitchFamily="34" charset="0"/>
            </a:rPr>
            <a:t>es la aplicación de conocimientos, habilidades, herramientas y técnicas a actividades del proyecto para cumplir con los requisitos del mismo.” (PMBOK, 2014). </a:t>
          </a:r>
          <a:endParaRPr lang="es-EC" sz="1600" kern="1200" dirty="0">
            <a:solidFill>
              <a:schemeClr val="tx1"/>
            </a:solidFill>
          </a:endParaRPr>
        </a:p>
      </dsp:txBody>
      <dsp:txXfrm>
        <a:off x="4056418" y="1610102"/>
        <a:ext cx="2225322" cy="1716112"/>
      </dsp:txXfrm>
    </dsp:sp>
    <dsp:sp modelId="{FEFDDA6F-BCAF-4350-A89E-4C6D11219375}">
      <dsp:nvSpPr>
        <dsp:cNvPr id="0" name=""/>
        <dsp:cNvSpPr/>
      </dsp:nvSpPr>
      <dsp:spPr>
        <a:xfrm>
          <a:off x="0" y="208670"/>
          <a:ext cx="3755657" cy="3103692"/>
        </a:xfrm>
        <a:prstGeom prst="gear6">
          <a:avLst/>
        </a:prstGeom>
        <a:solidFill>
          <a:schemeClr val="accent3">
            <a:hueOff val="-16826440"/>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latin typeface="Arial" panose="020B0604020202020204" pitchFamily="34" charset="0"/>
              <a:cs typeface="Arial" panose="020B0604020202020204" pitchFamily="34" charset="0"/>
            </a:rPr>
            <a:t>Un proyecto </a:t>
          </a:r>
          <a:r>
            <a:rPr lang="es-EC" sz="1600" kern="1200" dirty="0" smtClean="0">
              <a:solidFill>
                <a:schemeClr val="tx1"/>
              </a:solidFill>
              <a:latin typeface="Arial" panose="020B0604020202020204" pitchFamily="34" charset="0"/>
              <a:cs typeface="Arial" panose="020B0604020202020204" pitchFamily="34" charset="0"/>
            </a:rPr>
            <a:t>es un esfuerzo temporal que se lleva a cabo para crear un producto, servicio o resultado único” (PMI, 2004).</a:t>
          </a:r>
        </a:p>
        <a:p>
          <a:pPr lvl="0" algn="ctr" defTabSz="711200">
            <a:lnSpc>
              <a:spcPct val="90000"/>
            </a:lnSpc>
            <a:spcBef>
              <a:spcPct val="0"/>
            </a:spcBef>
            <a:spcAft>
              <a:spcPct val="35000"/>
            </a:spcAft>
          </a:pPr>
          <a:endParaRPr lang="es-EC" sz="600" kern="1200" dirty="0"/>
        </a:p>
      </dsp:txBody>
      <dsp:txXfrm>
        <a:off x="876134" y="994756"/>
        <a:ext cx="2003389" cy="1531520"/>
      </dsp:txXfrm>
    </dsp:sp>
    <dsp:sp modelId="{3A5AC609-C36A-4F51-810C-3F8620D9DC1B}">
      <dsp:nvSpPr>
        <dsp:cNvPr id="0" name=""/>
        <dsp:cNvSpPr/>
      </dsp:nvSpPr>
      <dsp:spPr>
        <a:xfrm>
          <a:off x="3240104" y="411436"/>
          <a:ext cx="4483576" cy="4106485"/>
        </a:xfrm>
        <a:prstGeom prst="circularArrow">
          <a:avLst>
            <a:gd name="adj1" fmla="val 4878"/>
            <a:gd name="adj2" fmla="val 312630"/>
            <a:gd name="adj3" fmla="val 3141191"/>
            <a:gd name="adj4" fmla="val 15223317"/>
            <a:gd name="adj5" fmla="val 569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62114F-4B59-4BD4-852B-8B76969FF93C}">
      <dsp:nvSpPr>
        <dsp:cNvPr id="0" name=""/>
        <dsp:cNvSpPr/>
      </dsp:nvSpPr>
      <dsp:spPr>
        <a:xfrm>
          <a:off x="-288040" y="22727"/>
          <a:ext cx="4290962" cy="3505662"/>
        </a:xfrm>
        <a:prstGeom prst="circularArrow">
          <a:avLst>
            <a:gd name="adj1" fmla="val 6452"/>
            <a:gd name="adj2" fmla="val 429999"/>
            <a:gd name="adj3" fmla="val 10489124"/>
            <a:gd name="adj4" fmla="val 14837806"/>
            <a:gd name="adj5" fmla="val 7527"/>
          </a:avLst>
        </a:prstGeom>
        <a:solidFill>
          <a:schemeClr val="accent3">
            <a:hueOff val="-16826440"/>
            <a:satOff val="-8652"/>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D34AB-CF46-4A52-B0BB-734F18AFB302}">
      <dsp:nvSpPr>
        <dsp:cNvPr id="0" name=""/>
        <dsp:cNvSpPr/>
      </dsp:nvSpPr>
      <dsp:spPr>
        <a:xfrm rot="5400000">
          <a:off x="655262" y="1490331"/>
          <a:ext cx="1163548" cy="1407475"/>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A7461808-70D0-402F-B85C-64045FB80178}">
      <dsp:nvSpPr>
        <dsp:cNvPr id="0" name=""/>
        <dsp:cNvSpPr/>
      </dsp:nvSpPr>
      <dsp:spPr>
        <a:xfrm>
          <a:off x="134665" y="439572"/>
          <a:ext cx="3519166" cy="1060363"/>
        </a:xfrm>
        <a:prstGeom prst="roundRect">
          <a:avLst>
            <a:gd name="adj" fmla="val 1667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latin typeface="Arial" panose="020B0604020202020204" pitchFamily="34" charset="0"/>
              <a:cs typeface="Arial" panose="020B0604020202020204" pitchFamily="34" charset="0"/>
            </a:rPr>
            <a:t>es la encargada de prestar la asistencia a una organización para alcanzar un objetivo en el momento requerido</a:t>
          </a:r>
          <a:endParaRPr lang="es-EC" sz="1600" b="1" kern="1200" dirty="0">
            <a:solidFill>
              <a:schemeClr val="tx1"/>
            </a:solidFill>
          </a:endParaRPr>
        </a:p>
      </dsp:txBody>
      <dsp:txXfrm>
        <a:off x="186437" y="491344"/>
        <a:ext cx="3415622" cy="956819"/>
      </dsp:txXfrm>
    </dsp:sp>
    <dsp:sp modelId="{8AC63EDC-99D5-4F15-B915-FFF3B8274B3F}">
      <dsp:nvSpPr>
        <dsp:cNvPr id="0" name=""/>
        <dsp:cNvSpPr/>
      </dsp:nvSpPr>
      <dsp:spPr>
        <a:xfrm>
          <a:off x="3201167" y="229448"/>
          <a:ext cx="1901056" cy="1478764"/>
        </a:xfrm>
        <a:prstGeom prst="rect">
          <a:avLst/>
        </a:prstGeom>
        <a:noFill/>
        <a:ln>
          <a:noFill/>
        </a:ln>
        <a:effectLst/>
      </dsp:spPr>
      <dsp:style>
        <a:lnRef idx="0">
          <a:scrgbClr r="0" g="0" b="0"/>
        </a:lnRef>
        <a:fillRef idx="0">
          <a:scrgbClr r="0" g="0" b="0"/>
        </a:fillRef>
        <a:effectRef idx="0">
          <a:scrgbClr r="0" g="0" b="0"/>
        </a:effectRef>
        <a:fontRef idx="minor"/>
      </dsp:style>
    </dsp:sp>
    <dsp:sp modelId="{1706E712-FFE9-49AD-8354-BECF23304400}">
      <dsp:nvSpPr>
        <dsp:cNvPr id="0" name=""/>
        <dsp:cNvSpPr/>
      </dsp:nvSpPr>
      <dsp:spPr>
        <a:xfrm>
          <a:off x="1965848" y="1810512"/>
          <a:ext cx="4763065" cy="1555453"/>
        </a:xfrm>
        <a:prstGeom prst="roundRect">
          <a:avLst>
            <a:gd name="adj" fmla="val 1667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latin typeface="Arial" panose="020B0604020202020204" pitchFamily="34" charset="0"/>
              <a:cs typeface="Arial" panose="020B0604020202020204" pitchFamily="34" charset="0"/>
            </a:rPr>
            <a:t>garantiza una adecuada gestión de proyectos basada en una planificación estratégica con el propósito de cumplir y alcanzar los productos esperados en los plazos establecidos, con las especificaciones técnicas y calidad acordadas y de acuerdo a lo presupuestado.</a:t>
          </a:r>
          <a:endParaRPr lang="es-EC" sz="1600" b="1" kern="1200" dirty="0">
            <a:solidFill>
              <a:schemeClr val="tx1"/>
            </a:solidFill>
          </a:endParaRPr>
        </a:p>
      </dsp:txBody>
      <dsp:txXfrm>
        <a:off x="2041793" y="1886457"/>
        <a:ext cx="4611175" cy="1403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E7919-A094-4B55-931A-E5B39AE85934}">
      <dsp:nvSpPr>
        <dsp:cNvPr id="0" name=""/>
        <dsp:cNvSpPr/>
      </dsp:nvSpPr>
      <dsp:spPr>
        <a:xfrm>
          <a:off x="850389" y="0"/>
          <a:ext cx="4064000" cy="4064000"/>
        </a:xfrm>
        <a:prstGeom prst="triangle">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016D069-DC64-40F7-A4F0-540D4A57B9FD}">
      <dsp:nvSpPr>
        <dsp:cNvPr id="0" name=""/>
        <dsp:cNvSpPr/>
      </dsp:nvSpPr>
      <dsp:spPr>
        <a:xfrm>
          <a:off x="2884780" y="407565"/>
          <a:ext cx="3231442" cy="1108289"/>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anose="020B0604020202020204" pitchFamily="34" charset="0"/>
              <a:cs typeface="Arial" panose="020B0604020202020204" pitchFamily="34" charset="0"/>
            </a:rPr>
            <a:t>Estratégica</a:t>
          </a:r>
          <a:r>
            <a:rPr lang="es-EC" sz="1100" b="1" kern="1200" dirty="0" smtClean="0">
              <a:latin typeface="Arial" panose="020B0604020202020204" pitchFamily="34" charset="0"/>
              <a:cs typeface="Arial" panose="020B0604020202020204" pitchFamily="34" charset="0"/>
            </a:rPr>
            <a:t>.- </a:t>
          </a:r>
          <a:r>
            <a:rPr lang="es-EC" sz="1100" b="0" kern="1200" dirty="0" smtClean="0">
              <a:latin typeface="Arial" panose="020B0604020202020204" pitchFamily="34" charset="0"/>
              <a:cs typeface="Arial" panose="020B0604020202020204" pitchFamily="34" charset="0"/>
            </a:rPr>
            <a:t>gobierna y dirige los proyectos, es decir, define la dirección en cuanto a la generación de iniciativas individuales, tiene el ámbito de aprobar: programas, planes, proyectos, presupuestos, etc.</a:t>
          </a:r>
          <a:endParaRPr lang="es-EC" sz="1100" b="0" kern="1200" dirty="0"/>
        </a:p>
      </dsp:txBody>
      <dsp:txXfrm>
        <a:off x="2938882" y="461667"/>
        <a:ext cx="3123238" cy="1000085"/>
      </dsp:txXfrm>
    </dsp:sp>
    <dsp:sp modelId="{57727F5D-80D5-457A-A865-ABB9778986E5}">
      <dsp:nvSpPr>
        <dsp:cNvPr id="0" name=""/>
        <dsp:cNvSpPr/>
      </dsp:nvSpPr>
      <dsp:spPr>
        <a:xfrm>
          <a:off x="0" y="1612791"/>
          <a:ext cx="3263062" cy="1074275"/>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anose="020B0604020202020204" pitchFamily="34" charset="0"/>
              <a:cs typeface="Arial" panose="020B0604020202020204" pitchFamily="34" charset="0"/>
            </a:rPr>
            <a:t>Táctica.- </a:t>
          </a:r>
          <a:r>
            <a:rPr lang="es-EC" sz="1200" b="0" kern="1200" dirty="0" smtClean="0">
              <a:latin typeface="Arial" panose="020B0604020202020204" pitchFamily="34" charset="0"/>
              <a:cs typeface="Arial" panose="020B0604020202020204" pitchFamily="34" charset="0"/>
            </a:rPr>
            <a:t>actúa como un mecanismo de coordinación entre los líderes de equipo, con el fin de coordinar cada proyecto mediante la provisión de metodología estandarizada </a:t>
          </a:r>
          <a:endParaRPr lang="es-EC" sz="1200" b="0" kern="1200" dirty="0"/>
        </a:p>
      </dsp:txBody>
      <dsp:txXfrm>
        <a:off x="52442" y="1665233"/>
        <a:ext cx="3158178" cy="969391"/>
      </dsp:txXfrm>
    </dsp:sp>
    <dsp:sp modelId="{ABDB8341-60B0-49B8-B431-198229CFFF68}">
      <dsp:nvSpPr>
        <dsp:cNvPr id="0" name=""/>
        <dsp:cNvSpPr/>
      </dsp:nvSpPr>
      <dsp:spPr>
        <a:xfrm>
          <a:off x="3395731" y="2784004"/>
          <a:ext cx="2641600" cy="775493"/>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anose="020B0604020202020204" pitchFamily="34" charset="0"/>
              <a:cs typeface="Arial" panose="020B0604020202020204" pitchFamily="34" charset="0"/>
            </a:rPr>
            <a:t>Operativa.- </a:t>
          </a:r>
          <a:r>
            <a:rPr lang="es-EC" sz="1200" b="0" kern="1200" dirty="0" smtClean="0">
              <a:latin typeface="Arial" panose="020B0604020202020204" pitchFamily="34" charset="0"/>
              <a:cs typeface="Arial" panose="020B0604020202020204" pitchFamily="34" charset="0"/>
            </a:rPr>
            <a:t>se encarga de asesorar los procesos de planeación, ejecución, monitoreo y control de proyectos de manera individual. </a:t>
          </a:r>
          <a:endParaRPr lang="es-EC" sz="1200" b="0" kern="1200" dirty="0"/>
        </a:p>
      </dsp:txBody>
      <dsp:txXfrm>
        <a:off x="3433587" y="2821860"/>
        <a:ext cx="2565888" cy="699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8FC0FD-2578-46AF-B12C-EBB6B96E2BD6}" type="datetimeFigureOut">
              <a:rPr lang="es-EC" smtClean="0"/>
              <a:t>30/09/2015</a:t>
            </a:fld>
            <a:endParaRPr lang="es-EC"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7004E-B2CC-4292-8A32-C4FC78E5F2E6}" type="slidenum">
              <a:rPr lang="es-EC" smtClean="0"/>
              <a:t>‹Nº›</a:t>
            </a:fld>
            <a:endParaRPr lang="es-EC" dirty="0"/>
          </a:p>
        </p:txBody>
      </p:sp>
    </p:spTree>
    <p:extLst>
      <p:ext uri="{BB962C8B-B14F-4D97-AF65-F5344CB8AC3E}">
        <p14:creationId xmlns:p14="http://schemas.microsoft.com/office/powerpoint/2010/main" val="187912618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3A4278-6904-43C1-B785-8679390FA103}" type="datetimeFigureOut">
              <a:rPr lang="es-ES" smtClean="0"/>
              <a:pPr/>
              <a:t>30/09/2015</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D143D6-D240-43E9-8434-C9FDA0E24BC1}" type="slidenum">
              <a:rPr lang="es-ES" smtClean="0"/>
              <a:pPr/>
              <a:t>‹Nº›</a:t>
            </a:fld>
            <a:endParaRPr lang="es-ES" dirty="0"/>
          </a:p>
        </p:txBody>
      </p:sp>
    </p:spTree>
    <p:extLst>
      <p:ext uri="{BB962C8B-B14F-4D97-AF65-F5344CB8AC3E}">
        <p14:creationId xmlns:p14="http://schemas.microsoft.com/office/powerpoint/2010/main" val="422757303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521916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1201998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246950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20140053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176245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602417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28003679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5574609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12865474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426667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4016746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5" name="4 Marcador de pie de página"/>
          <p:cNvSpPr>
            <a:spLocks noGrp="1"/>
          </p:cNvSpPr>
          <p:nvPr>
            <p:ph type="ftr" sz="quarter" idx="11"/>
          </p:nvPr>
        </p:nvSpPr>
        <p:spPr/>
        <p:txBody>
          <a:bodyPr/>
          <a:lstStyle/>
          <a:p>
            <a:endParaRPr lang="es-ES" dirty="0"/>
          </a:p>
        </p:txBody>
      </p:sp>
    </p:spTree>
    <p:extLst>
      <p:ext uri="{BB962C8B-B14F-4D97-AF65-F5344CB8AC3E}">
        <p14:creationId xmlns:p14="http://schemas.microsoft.com/office/powerpoint/2010/main" val="37352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068FE6B3-4AFF-4F3E-877E-39EFF5F27632}" type="datetime1">
              <a:rPr lang="es-EC" smtClean="0"/>
              <a:t>30/09/2015</a:t>
            </a:fld>
            <a:endParaRPr lang="es-EC" dirty="0"/>
          </a:p>
        </p:txBody>
      </p:sp>
      <p:sp>
        <p:nvSpPr>
          <p:cNvPr id="20" name="19 Marcador de pie de página"/>
          <p:cNvSpPr>
            <a:spLocks noGrp="1"/>
          </p:cNvSpPr>
          <p:nvPr>
            <p:ph type="ftr" sz="quarter" idx="11"/>
          </p:nvPr>
        </p:nvSpPr>
        <p:spPr/>
        <p:txBody>
          <a:bodyPr/>
          <a:lstStyle>
            <a:extLst/>
          </a:lstStyle>
          <a:p>
            <a:r>
              <a:rPr lang="es-EC" dirty="0" smtClean="0"/>
              <a:t>AUTOR:  ING. VILLARROEL CALERO, SANTIAGO DAVID</a:t>
            </a:r>
            <a:endParaRPr lang="es-EC" dirty="0"/>
          </a:p>
        </p:txBody>
      </p:sp>
      <p:sp>
        <p:nvSpPr>
          <p:cNvPr id="10" name="9 Marcador de número de diapositiva"/>
          <p:cNvSpPr>
            <a:spLocks noGrp="1"/>
          </p:cNvSpPr>
          <p:nvPr>
            <p:ph type="sldNum" sz="quarter" idx="12"/>
          </p:nvPr>
        </p:nvSpPr>
        <p:spPr/>
        <p:txBody>
          <a:bodyPr/>
          <a:lstStyle>
            <a:extLst/>
          </a:lstStyle>
          <a:p>
            <a:fld id="{441CB1B6-763D-4D52-9E57-54E8BF0607AC}" type="slidenum">
              <a:rPr lang="es-EC" smtClean="0"/>
              <a:pPr/>
              <a:t>‹Nº›</a:t>
            </a:fld>
            <a:endParaRPr lang="es-EC" dirty="0"/>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5D77285-FFDB-43E5-9672-218BF52A2BFF}" type="datetime1">
              <a:rPr lang="es-EC" smtClean="0"/>
              <a:t>30/09/2015</a:t>
            </a:fld>
            <a:endParaRPr lang="es-EC" dirty="0"/>
          </a:p>
        </p:txBody>
      </p:sp>
      <p:sp>
        <p:nvSpPr>
          <p:cNvPr id="5" name="4 Marcador de pie de página"/>
          <p:cNvSpPr>
            <a:spLocks noGrp="1"/>
          </p:cNvSpPr>
          <p:nvPr>
            <p:ph type="ftr" sz="quarter" idx="11"/>
          </p:nvPr>
        </p:nvSpPr>
        <p:spPr/>
        <p:txBody>
          <a:bodyPr/>
          <a:lstStyle>
            <a:extLst/>
          </a:lstStyle>
          <a:p>
            <a:r>
              <a:rPr lang="es-EC" dirty="0" smtClean="0"/>
              <a:t>AUTOR:  ING. VILLARROEL CALERO, SANTIAGO DAVID</a:t>
            </a:r>
            <a:endParaRPr lang="es-EC" dirty="0"/>
          </a:p>
        </p:txBody>
      </p:sp>
      <p:sp>
        <p:nvSpPr>
          <p:cNvPr id="6" name="5 Marcador de número de diapositiva"/>
          <p:cNvSpPr>
            <a:spLocks noGrp="1"/>
          </p:cNvSpPr>
          <p:nvPr>
            <p:ph type="sldNum" sz="quarter" idx="12"/>
          </p:nvPr>
        </p:nvSpPr>
        <p:spPr/>
        <p:txBody>
          <a:bodyPr/>
          <a:lstStyle>
            <a:extLst/>
          </a:lstStyle>
          <a:p>
            <a:fld id="{441CB1B6-763D-4D52-9E57-54E8BF0607AC}"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94DDCBF-0520-4774-B233-06494FCEE2E8}" type="datetime1">
              <a:rPr lang="es-EC" smtClean="0"/>
              <a:t>30/09/2015</a:t>
            </a:fld>
            <a:endParaRPr lang="es-EC" dirty="0"/>
          </a:p>
        </p:txBody>
      </p:sp>
      <p:sp>
        <p:nvSpPr>
          <p:cNvPr id="5" name="4 Marcador de pie de página"/>
          <p:cNvSpPr>
            <a:spLocks noGrp="1"/>
          </p:cNvSpPr>
          <p:nvPr>
            <p:ph type="ftr" sz="quarter" idx="11"/>
          </p:nvPr>
        </p:nvSpPr>
        <p:spPr/>
        <p:txBody>
          <a:bodyPr/>
          <a:lstStyle>
            <a:extLst/>
          </a:lstStyle>
          <a:p>
            <a:r>
              <a:rPr lang="es-EC" dirty="0" smtClean="0"/>
              <a:t>AUTOR:  ING. VILLARROEL CALERO, SANTIAGO DAVID</a:t>
            </a:r>
            <a:endParaRPr lang="es-EC" dirty="0"/>
          </a:p>
        </p:txBody>
      </p:sp>
      <p:sp>
        <p:nvSpPr>
          <p:cNvPr id="6" name="5 Marcador de número de diapositiva"/>
          <p:cNvSpPr>
            <a:spLocks noGrp="1"/>
          </p:cNvSpPr>
          <p:nvPr>
            <p:ph type="sldNum" sz="quarter" idx="12"/>
          </p:nvPr>
        </p:nvSpPr>
        <p:spPr/>
        <p:txBody>
          <a:bodyPr/>
          <a:lstStyle>
            <a:extLst/>
          </a:lstStyle>
          <a:p>
            <a:fld id="{441CB1B6-763D-4D52-9E57-54E8BF0607AC}"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DFBF9F5-5DCC-44E6-9FC7-69CA036B15E1}" type="datetime1">
              <a:rPr lang="es-EC" smtClean="0"/>
              <a:t>30/09/2015</a:t>
            </a:fld>
            <a:endParaRPr lang="es-EC" dirty="0"/>
          </a:p>
        </p:txBody>
      </p:sp>
      <p:sp>
        <p:nvSpPr>
          <p:cNvPr id="5" name="4 Marcador de pie de página"/>
          <p:cNvSpPr>
            <a:spLocks noGrp="1"/>
          </p:cNvSpPr>
          <p:nvPr>
            <p:ph type="ftr" sz="quarter" idx="11"/>
          </p:nvPr>
        </p:nvSpPr>
        <p:spPr/>
        <p:txBody>
          <a:bodyPr/>
          <a:lstStyle>
            <a:extLst/>
          </a:lstStyle>
          <a:p>
            <a:r>
              <a:rPr lang="es-EC" dirty="0" smtClean="0"/>
              <a:t>AUTOR:  ING. VILLARROEL CALERO, SANTIAGO DAVID</a:t>
            </a:r>
            <a:endParaRPr lang="es-EC" dirty="0"/>
          </a:p>
        </p:txBody>
      </p:sp>
      <p:sp>
        <p:nvSpPr>
          <p:cNvPr id="6" name="5 Marcador de número de diapositiva"/>
          <p:cNvSpPr>
            <a:spLocks noGrp="1"/>
          </p:cNvSpPr>
          <p:nvPr>
            <p:ph type="sldNum" sz="quarter" idx="12"/>
          </p:nvPr>
        </p:nvSpPr>
        <p:spPr/>
        <p:txBody>
          <a:bodyPr/>
          <a:lstStyle>
            <a:extLst/>
          </a:lstStyle>
          <a:p>
            <a:fld id="{441CB1B6-763D-4D52-9E57-54E8BF0607AC}" type="slidenum">
              <a:rPr lang="es-EC" smtClean="0"/>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631F579-4ACF-4985-B945-9EEFFC9639E3}" type="datetime1">
              <a:rPr lang="es-EC" smtClean="0"/>
              <a:t>30/09/2015</a:t>
            </a:fld>
            <a:endParaRPr lang="es-EC" dirty="0"/>
          </a:p>
        </p:txBody>
      </p:sp>
      <p:sp>
        <p:nvSpPr>
          <p:cNvPr id="5" name="4 Marcador de pie de página"/>
          <p:cNvSpPr>
            <a:spLocks noGrp="1"/>
          </p:cNvSpPr>
          <p:nvPr>
            <p:ph type="ftr" sz="quarter" idx="11"/>
          </p:nvPr>
        </p:nvSpPr>
        <p:spPr/>
        <p:txBody>
          <a:bodyPr/>
          <a:lstStyle>
            <a:extLst/>
          </a:lstStyle>
          <a:p>
            <a:r>
              <a:rPr lang="es-EC" dirty="0" smtClean="0"/>
              <a:t>AUTOR:  ING. VILLARROEL CALERO, SANTIAGO DAVID</a:t>
            </a:r>
            <a:endParaRPr lang="es-EC" dirty="0"/>
          </a:p>
        </p:txBody>
      </p:sp>
      <p:sp>
        <p:nvSpPr>
          <p:cNvPr id="6" name="5 Marcador de número de diapositiva"/>
          <p:cNvSpPr>
            <a:spLocks noGrp="1"/>
          </p:cNvSpPr>
          <p:nvPr>
            <p:ph type="sldNum" sz="quarter" idx="12"/>
          </p:nvPr>
        </p:nvSpPr>
        <p:spPr/>
        <p:txBody>
          <a:bodyPr/>
          <a:lstStyle>
            <a:extLst/>
          </a:lstStyle>
          <a:p>
            <a:fld id="{441CB1B6-763D-4D52-9E57-54E8BF0607AC}" type="slidenum">
              <a:rPr lang="es-EC" smtClean="0"/>
              <a:pPr/>
              <a:t>‹Nº›</a:t>
            </a:fld>
            <a:endParaRPr lang="es-EC" dirty="0"/>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E2DF1E6-EF52-4B36-AE73-A47F61B8F051}" type="datetime1">
              <a:rPr lang="es-EC" smtClean="0"/>
              <a:t>30/09/2015</a:t>
            </a:fld>
            <a:endParaRPr lang="es-EC" dirty="0"/>
          </a:p>
        </p:txBody>
      </p:sp>
      <p:sp>
        <p:nvSpPr>
          <p:cNvPr id="6" name="5 Marcador de pie de página"/>
          <p:cNvSpPr>
            <a:spLocks noGrp="1"/>
          </p:cNvSpPr>
          <p:nvPr>
            <p:ph type="ftr" sz="quarter" idx="11"/>
          </p:nvPr>
        </p:nvSpPr>
        <p:spPr/>
        <p:txBody>
          <a:bodyPr/>
          <a:lstStyle>
            <a:extLst/>
          </a:lstStyle>
          <a:p>
            <a:r>
              <a:rPr lang="es-EC" dirty="0" smtClean="0"/>
              <a:t>AUTOR:  ING. VILLARROEL CALERO, SANTIAGO DAVID</a:t>
            </a:r>
            <a:endParaRPr lang="es-EC" dirty="0"/>
          </a:p>
        </p:txBody>
      </p:sp>
      <p:sp>
        <p:nvSpPr>
          <p:cNvPr id="7" name="6 Marcador de número de diapositiva"/>
          <p:cNvSpPr>
            <a:spLocks noGrp="1"/>
          </p:cNvSpPr>
          <p:nvPr>
            <p:ph type="sldNum" sz="quarter" idx="12"/>
          </p:nvPr>
        </p:nvSpPr>
        <p:spPr/>
        <p:txBody>
          <a:bodyPr/>
          <a:lstStyle>
            <a:extLst/>
          </a:lstStyle>
          <a:p>
            <a:fld id="{441CB1B6-763D-4D52-9E57-54E8BF0607AC}" type="slidenum">
              <a:rPr lang="es-EC" smtClean="0"/>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0DFAD46C-9BF8-45C0-B0CC-8599323D1303}" type="datetime1">
              <a:rPr lang="es-EC" smtClean="0"/>
              <a:t>30/09/2015</a:t>
            </a:fld>
            <a:endParaRPr lang="es-EC" dirty="0"/>
          </a:p>
        </p:txBody>
      </p:sp>
      <p:sp>
        <p:nvSpPr>
          <p:cNvPr id="8" name="7 Marcador de pie de página"/>
          <p:cNvSpPr>
            <a:spLocks noGrp="1"/>
          </p:cNvSpPr>
          <p:nvPr>
            <p:ph type="ftr" sz="quarter" idx="11"/>
          </p:nvPr>
        </p:nvSpPr>
        <p:spPr/>
        <p:txBody>
          <a:bodyPr/>
          <a:lstStyle>
            <a:extLst/>
          </a:lstStyle>
          <a:p>
            <a:r>
              <a:rPr lang="es-EC" dirty="0" smtClean="0"/>
              <a:t>AUTOR:  ING. VILLARROEL CALERO, SANTIAGO DAVID</a:t>
            </a:r>
            <a:endParaRPr lang="es-EC" dirty="0"/>
          </a:p>
        </p:txBody>
      </p:sp>
      <p:sp>
        <p:nvSpPr>
          <p:cNvPr id="9" name="8 Marcador de número de diapositiva"/>
          <p:cNvSpPr>
            <a:spLocks noGrp="1"/>
          </p:cNvSpPr>
          <p:nvPr>
            <p:ph type="sldNum" sz="quarter" idx="12"/>
          </p:nvPr>
        </p:nvSpPr>
        <p:spPr/>
        <p:txBody>
          <a:bodyPr/>
          <a:lstStyle>
            <a:extLst/>
          </a:lstStyle>
          <a:p>
            <a:fld id="{441CB1B6-763D-4D52-9E57-54E8BF0607AC}" type="slidenum">
              <a:rPr lang="es-EC" smtClean="0"/>
              <a:pPr/>
              <a:t>‹Nº›</a:t>
            </a:fld>
            <a:endParaRPr lang="es-EC"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6AA1C6C-1287-4A62-98FA-87EBF213D189}" type="datetime1">
              <a:rPr lang="es-EC" smtClean="0"/>
              <a:t>30/09/2015</a:t>
            </a:fld>
            <a:endParaRPr lang="es-EC" dirty="0"/>
          </a:p>
        </p:txBody>
      </p:sp>
      <p:sp>
        <p:nvSpPr>
          <p:cNvPr id="4" name="3 Marcador de pie de página"/>
          <p:cNvSpPr>
            <a:spLocks noGrp="1"/>
          </p:cNvSpPr>
          <p:nvPr>
            <p:ph type="ftr" sz="quarter" idx="11"/>
          </p:nvPr>
        </p:nvSpPr>
        <p:spPr/>
        <p:txBody>
          <a:bodyPr/>
          <a:lstStyle>
            <a:extLst/>
          </a:lstStyle>
          <a:p>
            <a:r>
              <a:rPr lang="es-EC" dirty="0" smtClean="0"/>
              <a:t>AUTOR:  ING. VILLARROEL CALERO, SANTIAGO DAVID</a:t>
            </a:r>
            <a:endParaRPr lang="es-EC" dirty="0"/>
          </a:p>
        </p:txBody>
      </p:sp>
      <p:sp>
        <p:nvSpPr>
          <p:cNvPr id="5" name="4 Marcador de número de diapositiva"/>
          <p:cNvSpPr>
            <a:spLocks noGrp="1"/>
          </p:cNvSpPr>
          <p:nvPr>
            <p:ph type="sldNum" sz="quarter" idx="12"/>
          </p:nvPr>
        </p:nvSpPr>
        <p:spPr/>
        <p:txBody>
          <a:bodyPr/>
          <a:lstStyle>
            <a:extLst/>
          </a:lstStyle>
          <a:p>
            <a:fld id="{441CB1B6-763D-4D52-9E57-54E8BF0607AC}"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Marcador de fecha"/>
          <p:cNvSpPr>
            <a:spLocks noGrp="1"/>
          </p:cNvSpPr>
          <p:nvPr>
            <p:ph type="dt" sz="half" idx="10"/>
          </p:nvPr>
        </p:nvSpPr>
        <p:spPr/>
        <p:txBody>
          <a:bodyPr/>
          <a:lstStyle>
            <a:extLst/>
          </a:lstStyle>
          <a:p>
            <a:fld id="{B1EEA7CD-9645-4563-B551-829AB3915150}" type="datetime1">
              <a:rPr lang="es-EC" smtClean="0"/>
              <a:t>30/09/2015</a:t>
            </a:fld>
            <a:endParaRPr lang="es-EC" dirty="0"/>
          </a:p>
        </p:txBody>
      </p:sp>
      <p:sp>
        <p:nvSpPr>
          <p:cNvPr id="3" name="2 Marcador de pie de página"/>
          <p:cNvSpPr>
            <a:spLocks noGrp="1"/>
          </p:cNvSpPr>
          <p:nvPr>
            <p:ph type="ftr" sz="quarter" idx="11"/>
          </p:nvPr>
        </p:nvSpPr>
        <p:spPr/>
        <p:txBody>
          <a:bodyPr/>
          <a:lstStyle>
            <a:extLst/>
          </a:lstStyle>
          <a:p>
            <a:r>
              <a:rPr lang="es-EC" dirty="0" smtClean="0"/>
              <a:t>AUTOR:  ING. VILLARROEL CALERO, SANTIAGO DAVID</a:t>
            </a:r>
            <a:endParaRPr lang="es-EC" dirty="0"/>
          </a:p>
        </p:txBody>
      </p:sp>
      <p:sp>
        <p:nvSpPr>
          <p:cNvPr id="4" name="3 Marcador de número de diapositiva"/>
          <p:cNvSpPr>
            <a:spLocks noGrp="1"/>
          </p:cNvSpPr>
          <p:nvPr>
            <p:ph type="sldNum" sz="quarter" idx="12"/>
          </p:nvPr>
        </p:nvSpPr>
        <p:spPr/>
        <p:txBody>
          <a:bodyPr/>
          <a:lstStyle>
            <a:extLst/>
          </a:lstStyle>
          <a:p>
            <a:fld id="{441CB1B6-763D-4D52-9E57-54E8BF0607AC}" type="slidenum">
              <a:rPr lang="es-EC" smtClean="0"/>
              <a:pPr/>
              <a:t>‹Nº›</a:t>
            </a:fld>
            <a:endParaRPr lang="es-EC" dirty="0"/>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5FCF5A7-9D4B-4495-B36E-047DF862D760}" type="datetime1">
              <a:rPr lang="es-EC" smtClean="0"/>
              <a:t>30/09/2015</a:t>
            </a:fld>
            <a:endParaRPr lang="es-EC" dirty="0"/>
          </a:p>
        </p:txBody>
      </p:sp>
      <p:sp>
        <p:nvSpPr>
          <p:cNvPr id="6" name="5 Marcador de pie de página"/>
          <p:cNvSpPr>
            <a:spLocks noGrp="1"/>
          </p:cNvSpPr>
          <p:nvPr>
            <p:ph type="ftr" sz="quarter" idx="11"/>
          </p:nvPr>
        </p:nvSpPr>
        <p:spPr/>
        <p:txBody>
          <a:bodyPr/>
          <a:lstStyle>
            <a:extLst/>
          </a:lstStyle>
          <a:p>
            <a:r>
              <a:rPr lang="es-EC" dirty="0" smtClean="0"/>
              <a:t>AUTOR:  ING. VILLARROEL CALERO, SANTIAGO DAVID</a:t>
            </a:r>
            <a:endParaRPr lang="es-EC" dirty="0"/>
          </a:p>
        </p:txBody>
      </p:sp>
      <p:sp>
        <p:nvSpPr>
          <p:cNvPr id="7" name="6 Marcador de número de diapositiva"/>
          <p:cNvSpPr>
            <a:spLocks noGrp="1"/>
          </p:cNvSpPr>
          <p:nvPr>
            <p:ph type="sldNum" sz="quarter" idx="12"/>
          </p:nvPr>
        </p:nvSpPr>
        <p:spPr/>
        <p:txBody>
          <a:bodyPr/>
          <a:lstStyle>
            <a:extLst/>
          </a:lstStyle>
          <a:p>
            <a:fld id="{441CB1B6-763D-4D52-9E57-54E8BF0607AC}" type="slidenum">
              <a:rPr lang="es-EC" smtClean="0"/>
              <a:pPr/>
              <a:t>‹Nº›</a:t>
            </a:fld>
            <a:endParaRPr lang="es-EC"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85A3032A-BDC0-47CC-A6B5-F5D6C4F8FF41}" type="datetime1">
              <a:rPr lang="es-EC" smtClean="0"/>
              <a:t>30/09/2015</a:t>
            </a:fld>
            <a:endParaRPr lang="es-EC" dirty="0"/>
          </a:p>
        </p:txBody>
      </p:sp>
      <p:sp>
        <p:nvSpPr>
          <p:cNvPr id="6" name="5 Marcador de pie de página"/>
          <p:cNvSpPr>
            <a:spLocks noGrp="1"/>
          </p:cNvSpPr>
          <p:nvPr>
            <p:ph type="ftr" sz="quarter" idx="11"/>
          </p:nvPr>
        </p:nvSpPr>
        <p:spPr/>
        <p:txBody>
          <a:bodyPr/>
          <a:lstStyle>
            <a:extLst/>
          </a:lstStyle>
          <a:p>
            <a:r>
              <a:rPr lang="es-EC" dirty="0" smtClean="0"/>
              <a:t>AUTOR:  ING. VILLARROEL CALERO, SANTIAGO DAVID</a:t>
            </a:r>
            <a:endParaRPr lang="es-EC" dirty="0"/>
          </a:p>
        </p:txBody>
      </p:sp>
      <p:sp>
        <p:nvSpPr>
          <p:cNvPr id="7" name="6 Marcador de número de diapositiva"/>
          <p:cNvSpPr>
            <a:spLocks noGrp="1"/>
          </p:cNvSpPr>
          <p:nvPr>
            <p:ph type="sldNum" sz="quarter" idx="12"/>
          </p:nvPr>
        </p:nvSpPr>
        <p:spPr/>
        <p:txBody>
          <a:bodyPr/>
          <a:lstStyle>
            <a:extLst/>
          </a:lstStyle>
          <a:p>
            <a:fld id="{441CB1B6-763D-4D52-9E57-54E8BF0607AC}" type="slidenum">
              <a:rPr lang="es-EC" smtClean="0"/>
              <a:pPr/>
              <a:t>‹Nº›</a:t>
            </a:fld>
            <a:endParaRPr lang="es-EC" dirty="0"/>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dirty="0"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002CB7D-2D4B-46F6-AED4-218F4C7C9913}" type="datetime1">
              <a:rPr lang="es-EC" smtClean="0"/>
              <a:t>30/09/2015</a:t>
            </a:fld>
            <a:endParaRPr lang="es-EC" dirty="0"/>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s-EC" dirty="0" smtClean="0"/>
              <a:t>AUTOR:  ING. VILLARROEL CALERO, SANTIAGO DAVID</a:t>
            </a:r>
            <a:endParaRPr lang="es-EC" dirty="0"/>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41CB1B6-763D-4D52-9E57-54E8BF0607AC}" type="slidenum">
              <a:rPr lang="es-EC" smtClean="0"/>
              <a:pPr/>
              <a:t>‹Nº›</a:t>
            </a:fld>
            <a:endParaRPr lang="es-EC" dirty="0"/>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emf"/><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emf"/><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jpe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0.emf"/><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4.emf"/><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png"/><Relationship Id="rId7" Type="http://schemas.openxmlformats.org/officeDocument/2006/relationships/image" Target="../media/image27.em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540768"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EC" sz="2000" b="1" dirty="0" smtClean="0">
                <a:latin typeface="Arial" pitchFamily="34" charset="0"/>
                <a:cs typeface="Arial" pitchFamily="34" charset="0"/>
              </a:rPr>
              <a:t>TESIS PREVIO A LA OBTENCIÓN DEL TÍTULO DE MAGISTER EN GESTIÓN DE PROYECTOS</a:t>
            </a:r>
            <a:endParaRPr lang="es-EC" sz="2000" b="1" dirty="0">
              <a:latin typeface="Arial" pitchFamily="34" charset="0"/>
              <a:cs typeface="Arial" pitchFamily="34" charset="0"/>
            </a:endParaRPr>
          </a:p>
        </p:txBody>
      </p:sp>
      <p:sp>
        <p:nvSpPr>
          <p:cNvPr id="16" name="6 Título"/>
          <p:cNvSpPr txBox="1">
            <a:spLocks/>
          </p:cNvSpPr>
          <p:nvPr/>
        </p:nvSpPr>
        <p:spPr>
          <a:xfrm>
            <a:off x="1259632" y="2780928"/>
            <a:ext cx="7632848" cy="3384376"/>
          </a:xfrm>
          <a:prstGeom prst="rect">
            <a:avLst/>
          </a:prstGeom>
        </p:spPr>
        <p:txBody>
          <a:bodyPr anchor="t">
            <a:noAutofit/>
          </a:bodyPr>
          <a:lstStyle>
            <a:lvl1pPr algn="l" rtl="0" eaLnBrk="1" latinLnBrk="0" hangingPunct="1">
              <a:lnSpc>
                <a:spcPts val="4500"/>
              </a:lnSpc>
              <a:spcBef>
                <a:spcPct val="0"/>
              </a:spcBef>
              <a:buNone/>
              <a:defRPr kumimoji="0" sz="4000" b="1" kern="1200" cap="all">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EC" sz="2000" dirty="0" smtClean="0">
                <a:solidFill>
                  <a:schemeClr val="accent4">
                    <a:lumMod val="75000"/>
                  </a:schemeClr>
                </a:solidFill>
                <a:latin typeface="Arial" pitchFamily="34" charset="0"/>
                <a:cs typeface="Arial" pitchFamily="34" charset="0"/>
              </a:rPr>
              <a:t>TEMA: “PROPUESTA </a:t>
            </a:r>
            <a:r>
              <a:rPr lang="es-EC" sz="2000" dirty="0">
                <a:solidFill>
                  <a:schemeClr val="accent4">
                    <a:lumMod val="75000"/>
                  </a:schemeClr>
                </a:solidFill>
                <a:latin typeface="Arial" pitchFamily="34" charset="0"/>
                <a:cs typeface="Arial" pitchFamily="34" charset="0"/>
              </a:rPr>
              <a:t>PARA LA IMPLEMENTACIÓN DE UNA OFICINA DE GERENCIA DE PROYECTOS (PMO) BAJO LA GUÍA DE FUNDAMENTOS PARA LA DIRECCIÓN DE PROYECTOS PMBOK, PARA EL MANEJO DE PROYECTOS EN EL GOBIERNO AUTÓNOMO DESCENTRALIZADO MUNICIPAL DE </a:t>
            </a:r>
            <a:r>
              <a:rPr lang="es-EC" sz="2000" dirty="0" smtClean="0">
                <a:solidFill>
                  <a:schemeClr val="accent4">
                    <a:lumMod val="75000"/>
                  </a:schemeClr>
                </a:solidFill>
                <a:latin typeface="Arial" pitchFamily="34" charset="0"/>
                <a:cs typeface="Arial" pitchFamily="34" charset="0"/>
              </a:rPr>
              <a:t>TENA”</a:t>
            </a:r>
            <a:endParaRPr lang="es-EC" sz="2000" dirty="0">
              <a:solidFill>
                <a:schemeClr val="accent4">
                  <a:lumMod val="75000"/>
                </a:schemeClr>
              </a:solidFill>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Tree>
    <p:extLst>
      <p:ext uri="{BB962C8B-B14F-4D97-AF65-F5344CB8AC3E}">
        <p14:creationId xmlns:p14="http://schemas.microsoft.com/office/powerpoint/2010/main" val="3809120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MARCO TEÓRICO</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92896"/>
            <a:ext cx="7272808" cy="338554"/>
          </a:xfrm>
          <a:prstGeom prst="rect">
            <a:avLst/>
          </a:prstGeom>
        </p:spPr>
        <p:txBody>
          <a:bodyPr wrap="square">
            <a:spAutoFit/>
          </a:bodyPr>
          <a:lstStyle/>
          <a:p>
            <a:pPr marL="342900" indent="-274320" algn="just">
              <a:spcBef>
                <a:spcPct val="20000"/>
              </a:spcBef>
              <a:buClr>
                <a:srgbClr val="94C600"/>
              </a:buClr>
              <a:buSzPct val="76000"/>
              <a:buFont typeface="Wingdings 2" pitchFamily="18" charset="2"/>
              <a:buChar char=""/>
            </a:pPr>
            <a:r>
              <a:rPr lang="es-EC" sz="1600" b="1" dirty="0" smtClean="0">
                <a:solidFill>
                  <a:srgbClr val="3E3D2D"/>
                </a:solidFill>
                <a:latin typeface="Arial" panose="020B0604020202020204" pitchFamily="34" charset="0"/>
                <a:cs typeface="Arial" panose="020B0604020202020204" pitchFamily="34" charset="0"/>
              </a:rPr>
              <a:t>Tipos de organización según el </a:t>
            </a:r>
            <a:r>
              <a:rPr lang="es-EC" sz="1600" b="1" dirty="0" err="1" smtClean="0">
                <a:solidFill>
                  <a:srgbClr val="3E3D2D"/>
                </a:solidFill>
                <a:latin typeface="Arial" panose="020B0604020202020204" pitchFamily="34" charset="0"/>
                <a:cs typeface="Arial" panose="020B0604020202020204" pitchFamily="34" charset="0"/>
              </a:rPr>
              <a:t>PMBOK</a:t>
            </a:r>
            <a:endParaRPr lang="es-EC" sz="1600" b="1" dirty="0" smtClean="0">
              <a:solidFill>
                <a:srgbClr val="3E3D2D"/>
              </a:solidFill>
              <a:latin typeface="Arial" panose="020B0604020202020204" pitchFamily="34" charset="0"/>
              <a:cs typeface="Arial" panose="020B0604020202020204" pitchFamily="34" charset="0"/>
            </a:endParaRPr>
          </a:p>
        </p:txBody>
      </p:sp>
      <p:sp>
        <p:nvSpPr>
          <p:cNvPr id="6" name="Rectángulo 5"/>
          <p:cNvSpPr/>
          <p:nvPr/>
        </p:nvSpPr>
        <p:spPr>
          <a:xfrm>
            <a:off x="1392268" y="3356992"/>
            <a:ext cx="3541354" cy="338554"/>
          </a:xfrm>
          <a:prstGeom prst="rect">
            <a:avLst/>
          </a:prstGeom>
        </p:spPr>
        <p:txBody>
          <a:bodyPr wrap="none">
            <a:spAutoFit/>
          </a:bodyPr>
          <a:lstStyle/>
          <a:p>
            <a:r>
              <a:rPr lang="es-ES" sz="1600" b="1" dirty="0">
                <a:latin typeface="Arial" panose="020B0604020202020204" pitchFamily="34" charset="0"/>
                <a:cs typeface="Arial" panose="020B0604020202020204" pitchFamily="34" charset="0"/>
              </a:rPr>
              <a:t>Organización matricial equilibrada</a:t>
            </a:r>
          </a:p>
        </p:txBody>
      </p:sp>
      <p:sp>
        <p:nvSpPr>
          <p:cNvPr id="8" name="Rectángulo 7"/>
          <p:cNvSpPr/>
          <p:nvPr/>
        </p:nvSpPr>
        <p:spPr>
          <a:xfrm>
            <a:off x="5619698" y="3353217"/>
            <a:ext cx="3017173" cy="338554"/>
          </a:xfrm>
          <a:prstGeom prst="rect">
            <a:avLst/>
          </a:prstGeom>
        </p:spPr>
        <p:txBody>
          <a:bodyPr wrap="non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Organización matricial </a:t>
            </a:r>
            <a:r>
              <a:rPr lang="es-ES" sz="1600" b="1" dirty="0" smtClean="0">
                <a:latin typeface="Arial" panose="020B0604020202020204" pitchFamily="34" charset="0"/>
                <a:ea typeface="Times New Roman" panose="02020603050405020304" pitchFamily="18" charset="0"/>
                <a:cs typeface="Times New Roman" panose="02020603050405020304" pitchFamily="18" charset="0"/>
              </a:rPr>
              <a:t>fuerte</a:t>
            </a:r>
            <a:endParaRPr lang="es-ES" sz="1600" b="1" dirty="0"/>
          </a:p>
        </p:txBody>
      </p:sp>
      <p:pic>
        <p:nvPicPr>
          <p:cNvPr id="11" name="Imagen 10"/>
          <p:cNvPicPr/>
          <p:nvPr/>
        </p:nvPicPr>
        <p:blipFill>
          <a:blip r:embed="rId5"/>
          <a:stretch>
            <a:fillRect/>
          </a:stretch>
        </p:blipFill>
        <p:spPr>
          <a:xfrm>
            <a:off x="1331640" y="3789040"/>
            <a:ext cx="3662611" cy="2267194"/>
          </a:xfrm>
          <a:prstGeom prst="rect">
            <a:avLst/>
          </a:prstGeom>
        </p:spPr>
      </p:pic>
      <p:pic>
        <p:nvPicPr>
          <p:cNvPr id="12" name="Imagen 11"/>
          <p:cNvPicPr/>
          <p:nvPr/>
        </p:nvPicPr>
        <p:blipFill>
          <a:blip r:embed="rId6"/>
          <a:stretch>
            <a:fillRect/>
          </a:stretch>
        </p:blipFill>
        <p:spPr>
          <a:xfrm>
            <a:off x="5364089" y="3789040"/>
            <a:ext cx="3528392" cy="2262654"/>
          </a:xfrm>
          <a:prstGeom prst="rect">
            <a:avLst/>
          </a:prstGeom>
        </p:spPr>
      </p:pic>
    </p:spTree>
    <p:extLst>
      <p:ext uri="{BB962C8B-B14F-4D97-AF65-F5344CB8AC3E}">
        <p14:creationId xmlns:p14="http://schemas.microsoft.com/office/powerpoint/2010/main" val="173817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MARCO TEÓRICO</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92896"/>
            <a:ext cx="7272808" cy="338554"/>
          </a:xfrm>
          <a:prstGeom prst="rect">
            <a:avLst/>
          </a:prstGeom>
        </p:spPr>
        <p:txBody>
          <a:bodyPr wrap="square">
            <a:spAutoFit/>
          </a:bodyPr>
          <a:lstStyle/>
          <a:p>
            <a:pPr marL="342900" indent="-274320" algn="just">
              <a:spcBef>
                <a:spcPct val="20000"/>
              </a:spcBef>
              <a:buClr>
                <a:srgbClr val="94C600"/>
              </a:buClr>
              <a:buSzPct val="76000"/>
              <a:buFont typeface="Wingdings 2" pitchFamily="18" charset="2"/>
              <a:buChar char=""/>
            </a:pPr>
            <a:r>
              <a:rPr lang="es-EC" sz="1600" b="1" dirty="0" smtClean="0">
                <a:solidFill>
                  <a:srgbClr val="3E3D2D"/>
                </a:solidFill>
                <a:latin typeface="Arial" panose="020B0604020202020204" pitchFamily="34" charset="0"/>
                <a:cs typeface="Arial" panose="020B0604020202020204" pitchFamily="34" charset="0"/>
              </a:rPr>
              <a:t>Tipos de organización según el </a:t>
            </a:r>
            <a:r>
              <a:rPr lang="es-EC" sz="1600" b="1" dirty="0" err="1" smtClean="0">
                <a:solidFill>
                  <a:srgbClr val="3E3D2D"/>
                </a:solidFill>
                <a:latin typeface="Arial" panose="020B0604020202020204" pitchFamily="34" charset="0"/>
                <a:cs typeface="Arial" panose="020B0604020202020204" pitchFamily="34" charset="0"/>
              </a:rPr>
              <a:t>PMBOK</a:t>
            </a:r>
            <a:endParaRPr lang="es-EC" sz="1600" b="1" dirty="0" smtClean="0">
              <a:solidFill>
                <a:srgbClr val="3E3D2D"/>
              </a:solidFill>
              <a:latin typeface="Arial" panose="020B0604020202020204" pitchFamily="34" charset="0"/>
              <a:cs typeface="Arial" panose="020B0604020202020204" pitchFamily="34" charset="0"/>
            </a:endParaRPr>
          </a:p>
        </p:txBody>
      </p:sp>
      <p:sp>
        <p:nvSpPr>
          <p:cNvPr id="6" name="Rectángulo 5"/>
          <p:cNvSpPr/>
          <p:nvPr/>
        </p:nvSpPr>
        <p:spPr>
          <a:xfrm>
            <a:off x="1366646" y="3353218"/>
            <a:ext cx="3674404" cy="338554"/>
          </a:xfrm>
          <a:prstGeom prst="rect">
            <a:avLst/>
          </a:prstGeom>
        </p:spPr>
        <p:txBody>
          <a:bodyPr wrap="none">
            <a:spAutoFit/>
          </a:bodyPr>
          <a:lstStyle/>
          <a:p>
            <a:r>
              <a:rPr lang="es-ES" sz="1600" b="1" dirty="0">
                <a:latin typeface="Arial" panose="020B0604020202020204" pitchFamily="34" charset="0"/>
                <a:cs typeface="Arial" panose="020B0604020202020204" pitchFamily="34" charset="0"/>
              </a:rPr>
              <a:t>Organización orientada a proyectos</a:t>
            </a:r>
          </a:p>
        </p:txBody>
      </p:sp>
      <p:sp>
        <p:nvSpPr>
          <p:cNvPr id="8" name="Rectángulo 7"/>
          <p:cNvSpPr/>
          <p:nvPr/>
        </p:nvSpPr>
        <p:spPr>
          <a:xfrm>
            <a:off x="5816066" y="3353218"/>
            <a:ext cx="2624436" cy="338554"/>
          </a:xfrm>
          <a:prstGeom prst="rect">
            <a:avLst/>
          </a:prstGeom>
        </p:spPr>
        <p:txBody>
          <a:bodyPr wrap="non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Organización </a:t>
            </a:r>
            <a:r>
              <a:rPr lang="es-ES" sz="1600" b="1" dirty="0" smtClean="0">
                <a:latin typeface="Arial" panose="020B0604020202020204" pitchFamily="34" charset="0"/>
                <a:ea typeface="Times New Roman" panose="02020603050405020304" pitchFamily="18" charset="0"/>
                <a:cs typeface="Times New Roman" panose="02020603050405020304" pitchFamily="18" charset="0"/>
              </a:rPr>
              <a:t>combinada</a:t>
            </a:r>
            <a:endParaRPr lang="es-ES" sz="1600" b="1" dirty="0"/>
          </a:p>
        </p:txBody>
      </p:sp>
      <p:pic>
        <p:nvPicPr>
          <p:cNvPr id="10" name="Imagen 9"/>
          <p:cNvPicPr/>
          <p:nvPr/>
        </p:nvPicPr>
        <p:blipFill>
          <a:blip r:embed="rId5"/>
          <a:stretch>
            <a:fillRect/>
          </a:stretch>
        </p:blipFill>
        <p:spPr>
          <a:xfrm>
            <a:off x="1331640" y="3789041"/>
            <a:ext cx="3744416" cy="2262654"/>
          </a:xfrm>
          <a:prstGeom prst="rect">
            <a:avLst/>
          </a:prstGeom>
        </p:spPr>
      </p:pic>
      <p:pic>
        <p:nvPicPr>
          <p:cNvPr id="13" name="Imagen 12"/>
          <p:cNvPicPr/>
          <p:nvPr/>
        </p:nvPicPr>
        <p:blipFill>
          <a:blip r:embed="rId6"/>
          <a:stretch>
            <a:fillRect/>
          </a:stretch>
        </p:blipFill>
        <p:spPr>
          <a:xfrm>
            <a:off x="5364088" y="3789042"/>
            <a:ext cx="3528392" cy="2262654"/>
          </a:xfrm>
          <a:prstGeom prst="rect">
            <a:avLst/>
          </a:prstGeom>
        </p:spPr>
      </p:pic>
    </p:spTree>
    <p:extLst>
      <p:ext uri="{BB962C8B-B14F-4D97-AF65-F5344CB8AC3E}">
        <p14:creationId xmlns:p14="http://schemas.microsoft.com/office/powerpoint/2010/main" val="388407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MARCO TEÓRICO</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92896"/>
            <a:ext cx="7272808" cy="384721"/>
          </a:xfrm>
          <a:prstGeom prst="rect">
            <a:avLst/>
          </a:prstGeom>
        </p:spPr>
        <p:txBody>
          <a:bodyPr wrap="square">
            <a:spAutoFit/>
          </a:bodyPr>
          <a:lstStyle/>
          <a:p>
            <a:pPr marL="342900" indent="-274320" algn="just">
              <a:spcBef>
                <a:spcPct val="20000"/>
              </a:spcBef>
              <a:buClr>
                <a:srgbClr val="94C600"/>
              </a:buClr>
              <a:buSzPct val="76000"/>
              <a:buFont typeface="Wingdings 2" pitchFamily="18" charset="2"/>
              <a:buChar char=""/>
            </a:pPr>
            <a:r>
              <a:rPr lang="es-EC" sz="1900" b="1" dirty="0" smtClean="0">
                <a:solidFill>
                  <a:srgbClr val="3E3D2D"/>
                </a:solidFill>
                <a:latin typeface="Arial" panose="020B0604020202020204" pitchFamily="34" charset="0"/>
                <a:cs typeface="Arial" panose="020B0604020202020204" pitchFamily="34" charset="0"/>
              </a:rPr>
              <a:t>Oficina de gestión de proyectos</a:t>
            </a:r>
          </a:p>
        </p:txBody>
      </p:sp>
      <p:graphicFrame>
        <p:nvGraphicFramePr>
          <p:cNvPr id="2" name="Diagrama 1"/>
          <p:cNvGraphicFramePr/>
          <p:nvPr>
            <p:extLst>
              <p:ext uri="{D42A27DB-BD31-4B8C-83A1-F6EECF244321}">
                <p14:modId xmlns:p14="http://schemas.microsoft.com/office/powerpoint/2010/main" val="3855737495"/>
              </p:ext>
            </p:extLst>
          </p:nvPr>
        </p:nvGraphicFramePr>
        <p:xfrm>
          <a:off x="1407096" y="2752811"/>
          <a:ext cx="7416824" cy="37005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83221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MARCO TEÓRICO</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92896"/>
            <a:ext cx="7272808" cy="384721"/>
          </a:xfrm>
          <a:prstGeom prst="rect">
            <a:avLst/>
          </a:prstGeom>
        </p:spPr>
        <p:txBody>
          <a:bodyPr wrap="square">
            <a:spAutoFit/>
          </a:bodyPr>
          <a:lstStyle/>
          <a:p>
            <a:pPr marL="342900" indent="-274320" algn="just">
              <a:spcBef>
                <a:spcPct val="20000"/>
              </a:spcBef>
              <a:buClr>
                <a:srgbClr val="94C600"/>
              </a:buClr>
              <a:buSzPct val="76000"/>
              <a:buFont typeface="Wingdings 2" pitchFamily="18" charset="2"/>
              <a:buChar char=""/>
            </a:pPr>
            <a:r>
              <a:rPr lang="es-EC" sz="1900" b="1" dirty="0" smtClean="0">
                <a:solidFill>
                  <a:srgbClr val="3E3D2D"/>
                </a:solidFill>
                <a:latin typeface="Arial" panose="020B0604020202020204" pitchFamily="34" charset="0"/>
                <a:cs typeface="Arial" panose="020B0604020202020204" pitchFamily="34" charset="0"/>
              </a:rPr>
              <a:t>Tipos de PMO</a:t>
            </a:r>
          </a:p>
        </p:txBody>
      </p:sp>
      <p:graphicFrame>
        <p:nvGraphicFramePr>
          <p:cNvPr id="2" name="Diagrama 1"/>
          <p:cNvGraphicFramePr/>
          <p:nvPr>
            <p:extLst>
              <p:ext uri="{D42A27DB-BD31-4B8C-83A1-F6EECF244321}">
                <p14:modId xmlns:p14="http://schemas.microsoft.com/office/powerpoint/2010/main" val="1771311146"/>
              </p:ext>
            </p:extLst>
          </p:nvPr>
        </p:nvGraphicFramePr>
        <p:xfrm>
          <a:off x="2051720" y="2362744"/>
          <a:ext cx="6685111"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9517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MARCO TEÓRICO</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348880"/>
            <a:ext cx="7272808" cy="1418850"/>
          </a:xfrm>
          <a:prstGeom prst="rect">
            <a:avLst/>
          </a:prstGeom>
        </p:spPr>
        <p:txBody>
          <a:bodyPr wrap="square">
            <a:spAutoFit/>
          </a:bodyPr>
          <a:lstStyle/>
          <a:p>
            <a:pPr marL="342900" indent="-274320" algn="just">
              <a:spcBef>
                <a:spcPct val="20000"/>
              </a:spcBef>
              <a:buClr>
                <a:srgbClr val="94C600"/>
              </a:buClr>
              <a:buSzPct val="76000"/>
              <a:buFont typeface="Wingdings 2" pitchFamily="18" charset="2"/>
              <a:buChar char=""/>
            </a:pPr>
            <a:r>
              <a:rPr lang="es-EC" sz="1900" b="1" dirty="0" smtClean="0">
                <a:solidFill>
                  <a:srgbClr val="3E3D2D"/>
                </a:solidFill>
                <a:latin typeface="Arial" panose="020B0604020202020204" pitchFamily="34" charset="0"/>
                <a:cs typeface="Arial" panose="020B0604020202020204" pitchFamily="34" charset="0"/>
              </a:rPr>
              <a:t>Proceso de madurez en Gestión de Proyectos</a:t>
            </a:r>
          </a:p>
          <a:p>
            <a:pPr marL="68580" algn="just">
              <a:spcBef>
                <a:spcPct val="20000"/>
              </a:spcBef>
              <a:buClr>
                <a:srgbClr val="94C600"/>
              </a:buClr>
              <a:buSzPct val="76000"/>
            </a:pPr>
            <a:r>
              <a:rPr lang="es-EC" sz="1600" b="1" dirty="0" smtClean="0">
                <a:solidFill>
                  <a:srgbClr val="3E3D2D"/>
                </a:solidFill>
                <a:latin typeface="Arial" panose="020B0604020202020204" pitchFamily="34" charset="0"/>
                <a:cs typeface="Arial" panose="020B0604020202020204" pitchFamily="34" charset="0"/>
              </a:rPr>
              <a:t>Modelo </a:t>
            </a:r>
            <a:r>
              <a:rPr lang="es-EC" sz="1600" b="1" dirty="0">
                <a:solidFill>
                  <a:srgbClr val="3E3D2D"/>
                </a:solidFill>
                <a:latin typeface="Arial" panose="020B0604020202020204" pitchFamily="34" charset="0"/>
                <a:cs typeface="Arial" panose="020B0604020202020204" pitchFamily="34" charset="0"/>
              </a:rPr>
              <a:t>de madurez </a:t>
            </a:r>
            <a:r>
              <a:rPr lang="es-EC" sz="1600" b="1" dirty="0" smtClean="0">
                <a:solidFill>
                  <a:srgbClr val="3E3D2D"/>
                </a:solidFill>
                <a:latin typeface="Arial" panose="020B0604020202020204" pitchFamily="34" charset="0"/>
                <a:cs typeface="Arial" panose="020B0604020202020204" pitchFamily="34" charset="0"/>
              </a:rPr>
              <a:t>OPM3.- </a:t>
            </a:r>
            <a:r>
              <a:rPr lang="es-EC" sz="1600" dirty="0" smtClean="0">
                <a:solidFill>
                  <a:srgbClr val="3E3D2D"/>
                </a:solidFill>
                <a:latin typeface="Arial" panose="020B0604020202020204" pitchFamily="34" charset="0"/>
                <a:cs typeface="Arial" panose="020B0604020202020204" pitchFamily="34" charset="0"/>
              </a:rPr>
              <a:t>De </a:t>
            </a:r>
            <a:r>
              <a:rPr lang="es-EC" sz="1600" dirty="0">
                <a:solidFill>
                  <a:srgbClr val="3E3D2D"/>
                </a:solidFill>
                <a:latin typeface="Arial" panose="020B0604020202020204" pitchFamily="34" charset="0"/>
                <a:cs typeface="Arial" panose="020B0604020202020204" pitchFamily="34" charset="0"/>
              </a:rPr>
              <a:t>acuerdo al PMI, la aplicación del OPM3 ayuda a las empresas a establecer políticas y procesos estándar para asegurar que sus operaciones sean consistentes con sus objetivos </a:t>
            </a:r>
            <a:r>
              <a:rPr lang="es-EC" sz="1600" dirty="0" smtClean="0">
                <a:solidFill>
                  <a:srgbClr val="3E3D2D"/>
                </a:solidFill>
                <a:latin typeface="Arial" panose="020B0604020202020204" pitchFamily="34" charset="0"/>
                <a:cs typeface="Arial" panose="020B0604020202020204" pitchFamily="34" charset="0"/>
              </a:rPr>
              <a:t>estratégicos.</a:t>
            </a:r>
          </a:p>
        </p:txBody>
      </p:sp>
      <p:pic>
        <p:nvPicPr>
          <p:cNvPr id="6" name="Imagen 5"/>
          <p:cNvPicPr/>
          <p:nvPr/>
        </p:nvPicPr>
        <p:blipFill rotWithShape="1">
          <a:blip r:embed="rId5" cstate="print">
            <a:extLst>
              <a:ext uri="{28A0092B-C50C-407E-A947-70E740481C1C}">
                <a14:useLocalDpi xmlns:a14="http://schemas.microsoft.com/office/drawing/2010/main" val="0"/>
              </a:ext>
            </a:extLst>
          </a:blip>
          <a:srcRect l="2198" t="12717" r="1569"/>
          <a:stretch/>
        </p:blipFill>
        <p:spPr bwMode="auto">
          <a:xfrm>
            <a:off x="2843808" y="3767730"/>
            <a:ext cx="6148395" cy="2675858"/>
          </a:xfrm>
          <a:prstGeom prst="rect">
            <a:avLst/>
          </a:prstGeom>
          <a:noFill/>
          <a:ln>
            <a:noFill/>
          </a:ln>
          <a:extLst>
            <a:ext uri="{53640926-AAD7-44D8-BBD7-CCE9431645EC}">
              <a14:shadowObscured xmlns:a14="http://schemas.microsoft.com/office/drawing/2010/main"/>
            </a:ext>
          </a:extLst>
        </p:spPr>
      </p:pic>
      <p:sp>
        <p:nvSpPr>
          <p:cNvPr id="2" name="Rectángulo 1"/>
          <p:cNvSpPr/>
          <p:nvPr/>
        </p:nvSpPr>
        <p:spPr>
          <a:xfrm>
            <a:off x="1691680" y="4612205"/>
            <a:ext cx="1955985" cy="307777"/>
          </a:xfrm>
          <a:prstGeom prst="rect">
            <a:avLst/>
          </a:prstGeom>
        </p:spPr>
        <p:txBody>
          <a:bodyPr wrap="none">
            <a:spAutoFit/>
          </a:bodyPr>
          <a:lstStyle/>
          <a:p>
            <a:r>
              <a:rPr lang="es-ES" sz="1400" b="1" dirty="0">
                <a:latin typeface="Arial" panose="020B0604020202020204" pitchFamily="34" charset="0"/>
                <a:ea typeface="Times New Roman" panose="02020603050405020304" pitchFamily="18" charset="0"/>
                <a:cs typeface="Times New Roman" panose="02020603050405020304" pitchFamily="18" charset="0"/>
              </a:rPr>
              <a:t>Elementos del </a:t>
            </a:r>
            <a:r>
              <a:rPr lang="es-ES" sz="1400" b="1" dirty="0" err="1">
                <a:latin typeface="Arial" panose="020B0604020202020204" pitchFamily="34" charset="0"/>
                <a:ea typeface="Times New Roman" panose="02020603050405020304" pitchFamily="18" charset="0"/>
                <a:cs typeface="Times New Roman" panose="02020603050405020304" pitchFamily="18" charset="0"/>
              </a:rPr>
              <a:t>OPM3</a:t>
            </a:r>
            <a:endParaRPr lang="es-ES" sz="1400" b="1" dirty="0"/>
          </a:p>
        </p:txBody>
      </p:sp>
    </p:spTree>
    <p:extLst>
      <p:ext uri="{BB962C8B-B14F-4D97-AF65-F5344CB8AC3E}">
        <p14:creationId xmlns:p14="http://schemas.microsoft.com/office/powerpoint/2010/main" val="1042435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MARCO TEÓRICO</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348880"/>
            <a:ext cx="7272808" cy="384721"/>
          </a:xfrm>
          <a:prstGeom prst="rect">
            <a:avLst/>
          </a:prstGeom>
        </p:spPr>
        <p:txBody>
          <a:bodyPr wrap="square">
            <a:spAutoFit/>
          </a:bodyPr>
          <a:lstStyle/>
          <a:p>
            <a:pPr marL="342900" indent="-274320" algn="just">
              <a:spcBef>
                <a:spcPct val="20000"/>
              </a:spcBef>
              <a:buClr>
                <a:srgbClr val="94C600"/>
              </a:buClr>
              <a:buSzPct val="76000"/>
              <a:buFont typeface="Wingdings 2" pitchFamily="18" charset="2"/>
              <a:buChar char=""/>
            </a:pPr>
            <a:r>
              <a:rPr lang="es-EC" sz="1900" b="1" dirty="0" smtClean="0">
                <a:solidFill>
                  <a:srgbClr val="3E3D2D"/>
                </a:solidFill>
                <a:latin typeface="Arial" panose="020B0604020202020204" pitchFamily="34" charset="0"/>
                <a:cs typeface="Arial" panose="020B0604020202020204" pitchFamily="34" charset="0"/>
              </a:rPr>
              <a:t>Proceso de madurez en Gestión de Proyectos</a:t>
            </a:r>
          </a:p>
        </p:txBody>
      </p:sp>
      <p:grpSp>
        <p:nvGrpSpPr>
          <p:cNvPr id="6" name="44 Grupo"/>
          <p:cNvGrpSpPr/>
          <p:nvPr/>
        </p:nvGrpSpPr>
        <p:grpSpPr>
          <a:xfrm>
            <a:off x="4568130" y="3429000"/>
            <a:ext cx="4324350" cy="2428875"/>
            <a:chOff x="0" y="0"/>
            <a:chExt cx="5391150" cy="3390900"/>
          </a:xfrm>
        </p:grpSpPr>
        <p:pic>
          <p:nvPicPr>
            <p:cNvPr id="7" name="Imagen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391150" cy="3390900"/>
            </a:xfrm>
            <a:prstGeom prst="rect">
              <a:avLst/>
            </a:prstGeom>
            <a:noFill/>
          </p:spPr>
        </p:pic>
        <p:sp>
          <p:nvSpPr>
            <p:cNvPr id="8" name="46 Rectángulo"/>
            <p:cNvSpPr/>
            <p:nvPr/>
          </p:nvSpPr>
          <p:spPr>
            <a:xfrm>
              <a:off x="1847850" y="3009900"/>
              <a:ext cx="1657350"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just">
                <a:lnSpc>
                  <a:spcPct val="150000"/>
                </a:lnSpc>
                <a:spcAft>
                  <a:spcPts val="0"/>
                </a:spcAft>
              </a:pPr>
              <a:r>
                <a:rPr lang="es-ES" sz="1200">
                  <a:effectLst/>
                  <a:latin typeface="Arial" panose="020B0604020202020204" pitchFamily="34" charset="0"/>
                  <a:ea typeface="Times New Roman" panose="02020603050405020304" pitchFamily="18" charset="0"/>
                  <a:cs typeface="Times New Roman" panose="02020603050405020304" pitchFamily="18" charset="0"/>
                </a:rPr>
                <a:t> </a:t>
              </a:r>
            </a:p>
          </p:txBody>
        </p:sp>
      </p:grpSp>
      <p:sp>
        <p:nvSpPr>
          <p:cNvPr id="2" name="Rectángulo 1"/>
          <p:cNvSpPr/>
          <p:nvPr/>
        </p:nvSpPr>
        <p:spPr>
          <a:xfrm>
            <a:off x="5115508" y="5944829"/>
            <a:ext cx="3725700" cy="307777"/>
          </a:xfrm>
          <a:prstGeom prst="rect">
            <a:avLst/>
          </a:prstGeom>
        </p:spPr>
        <p:txBody>
          <a:bodyPr wrap="none">
            <a:spAutoFit/>
          </a:bodyPr>
          <a:lstStyle/>
          <a:p>
            <a:r>
              <a:rPr lang="es-ES" sz="1400" b="1" dirty="0">
                <a:latin typeface="Arial" panose="020B0604020202020204" pitchFamily="34" charset="0"/>
                <a:ea typeface="Times New Roman" panose="02020603050405020304" pitchFamily="18" charset="0"/>
                <a:cs typeface="Times New Roman" panose="02020603050405020304" pitchFamily="18" charset="0"/>
              </a:rPr>
              <a:t>Proceso de Madurez Project Management</a:t>
            </a:r>
            <a:endParaRPr lang="es-ES" sz="1400" b="1" dirty="0"/>
          </a:p>
        </p:txBody>
      </p:sp>
      <p:sp>
        <p:nvSpPr>
          <p:cNvPr id="3" name="Rectángulo 2"/>
          <p:cNvSpPr/>
          <p:nvPr/>
        </p:nvSpPr>
        <p:spPr>
          <a:xfrm>
            <a:off x="1194166" y="3046308"/>
            <a:ext cx="3089802" cy="3046988"/>
          </a:xfrm>
          <a:prstGeom prst="rect">
            <a:avLst/>
          </a:prstGeom>
        </p:spPr>
        <p:txBody>
          <a:bodyPr wrap="square">
            <a:spAutoFit/>
          </a:bodyPr>
          <a:lstStyle/>
          <a:p>
            <a:pPr marL="68580" algn="just">
              <a:spcBef>
                <a:spcPct val="20000"/>
              </a:spcBef>
              <a:buClr>
                <a:srgbClr val="94C600"/>
              </a:buClr>
              <a:buSzPct val="76000"/>
            </a:pPr>
            <a:r>
              <a:rPr lang="es-EC" sz="1600" b="1" dirty="0">
                <a:solidFill>
                  <a:srgbClr val="3E3D2D"/>
                </a:solidFill>
                <a:latin typeface="Arial" panose="020B0604020202020204" pitchFamily="34" charset="0"/>
                <a:cs typeface="Arial" panose="020B0604020202020204" pitchFamily="34" charset="0"/>
              </a:rPr>
              <a:t>Modelo de madurez de </a:t>
            </a:r>
            <a:r>
              <a:rPr lang="es-EC" sz="1600" b="1" dirty="0" err="1">
                <a:solidFill>
                  <a:srgbClr val="3E3D2D"/>
                </a:solidFill>
                <a:latin typeface="Arial" panose="020B0604020202020204" pitchFamily="34" charset="0"/>
                <a:cs typeface="Arial" panose="020B0604020202020204" pitchFamily="34" charset="0"/>
              </a:rPr>
              <a:t>Kerzner</a:t>
            </a:r>
            <a:r>
              <a:rPr lang="es-EC" sz="1600" b="1" dirty="0">
                <a:solidFill>
                  <a:srgbClr val="3E3D2D"/>
                </a:solidFill>
                <a:latin typeface="Arial" panose="020B0604020202020204" pitchFamily="34" charset="0"/>
                <a:cs typeface="Arial" panose="020B0604020202020204" pitchFamily="34" charset="0"/>
              </a:rPr>
              <a:t>.- </a:t>
            </a:r>
            <a:r>
              <a:rPr lang="es-EC" sz="1600" dirty="0">
                <a:solidFill>
                  <a:srgbClr val="3E3D2D"/>
                </a:solidFill>
                <a:latin typeface="Arial" panose="020B0604020202020204" pitchFamily="34" charset="0"/>
                <a:cs typeface="Arial" panose="020B0604020202020204" pitchFamily="34" charset="0"/>
              </a:rPr>
              <a:t>La gerencia de proyectos se logra como el reconocimiento por parte de las empresas de que la planificación estratégica para la gestión de proyectos es esencial y que los gerentes de nivel medio son los principales responsables por la ejecución de la estrategia planificada (</a:t>
            </a:r>
            <a:r>
              <a:rPr lang="es-EC" sz="1600" dirty="0" err="1">
                <a:solidFill>
                  <a:srgbClr val="3E3D2D"/>
                </a:solidFill>
                <a:latin typeface="Arial" panose="020B0604020202020204" pitchFamily="34" charset="0"/>
                <a:cs typeface="Arial" panose="020B0604020202020204" pitchFamily="34" charset="0"/>
              </a:rPr>
              <a:t>Kerzner</a:t>
            </a:r>
            <a:r>
              <a:rPr lang="es-EC" sz="1600" dirty="0">
                <a:solidFill>
                  <a:srgbClr val="3E3D2D"/>
                </a:solidFill>
                <a:latin typeface="Arial" panose="020B0604020202020204" pitchFamily="34" charset="0"/>
                <a:cs typeface="Arial" panose="020B0604020202020204" pitchFamily="34" charset="0"/>
              </a:rPr>
              <a:t>, 2001).</a:t>
            </a:r>
          </a:p>
        </p:txBody>
      </p:sp>
    </p:spTree>
    <p:extLst>
      <p:ext uri="{BB962C8B-B14F-4D97-AF65-F5344CB8AC3E}">
        <p14:creationId xmlns:p14="http://schemas.microsoft.com/office/powerpoint/2010/main" val="736653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MARCO TEÓRICO</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92896"/>
            <a:ext cx="7272808" cy="3908762"/>
          </a:xfrm>
          <a:prstGeom prst="rect">
            <a:avLst/>
          </a:prstGeom>
        </p:spPr>
        <p:txBody>
          <a:bodyPr wrap="square">
            <a:spAutoFit/>
          </a:bodyPr>
          <a:lstStyle/>
          <a:p>
            <a:pPr marL="342900" indent="-274320" algn="just">
              <a:spcBef>
                <a:spcPct val="20000"/>
              </a:spcBef>
              <a:buClr>
                <a:srgbClr val="94C600"/>
              </a:buClr>
              <a:buSzPct val="76000"/>
              <a:buFont typeface="Wingdings 2" pitchFamily="18" charset="2"/>
              <a:buChar char=""/>
            </a:pPr>
            <a:r>
              <a:rPr lang="es-EC" sz="2000" b="1" dirty="0" smtClean="0">
                <a:solidFill>
                  <a:srgbClr val="3E3D2D"/>
                </a:solidFill>
                <a:latin typeface="Arial" panose="020B0604020202020204" pitchFamily="34" charset="0"/>
                <a:cs typeface="Arial" panose="020B0604020202020204" pitchFamily="34" charset="0"/>
              </a:rPr>
              <a:t>Metodologías de implementación de una </a:t>
            </a:r>
            <a:r>
              <a:rPr lang="es-EC" sz="1900" b="1" dirty="0" smtClean="0">
                <a:solidFill>
                  <a:srgbClr val="3E3D2D"/>
                </a:solidFill>
                <a:latin typeface="Arial" panose="020B0604020202020204" pitchFamily="34" charset="0"/>
                <a:cs typeface="Arial" panose="020B0604020202020204" pitchFamily="34" charset="0"/>
              </a:rPr>
              <a:t>PMO</a:t>
            </a:r>
          </a:p>
          <a:p>
            <a:pPr marL="68580" algn="just">
              <a:spcBef>
                <a:spcPct val="20000"/>
              </a:spcBef>
              <a:buClr>
                <a:srgbClr val="94C600"/>
              </a:buClr>
              <a:buSzPct val="76000"/>
            </a:pPr>
            <a:r>
              <a:rPr lang="es-EC" sz="1900" dirty="0" smtClean="0">
                <a:solidFill>
                  <a:srgbClr val="3E3D2D"/>
                </a:solidFill>
                <a:latin typeface="Arial" panose="020B0604020202020204" pitchFamily="34" charset="0"/>
                <a:cs typeface="Arial" panose="020B0604020202020204" pitchFamily="34" charset="0"/>
              </a:rPr>
              <a:t>Se deben determinar </a:t>
            </a:r>
            <a:r>
              <a:rPr lang="es-EC" sz="1900" dirty="0">
                <a:solidFill>
                  <a:srgbClr val="3E3D2D"/>
                </a:solidFill>
                <a:latin typeface="Arial" panose="020B0604020202020204" pitchFamily="34" charset="0"/>
                <a:cs typeface="Arial" panose="020B0604020202020204" pitchFamily="34" charset="0"/>
              </a:rPr>
              <a:t>los siguientes </a:t>
            </a:r>
            <a:r>
              <a:rPr lang="es-EC" sz="1900" dirty="0" smtClean="0">
                <a:solidFill>
                  <a:srgbClr val="3E3D2D"/>
                </a:solidFill>
                <a:latin typeface="Arial" panose="020B0604020202020204" pitchFamily="34" charset="0"/>
                <a:cs typeface="Arial" panose="020B0604020202020204" pitchFamily="34" charset="0"/>
              </a:rPr>
              <a:t>aspectos:</a:t>
            </a:r>
          </a:p>
          <a:p>
            <a:pPr marL="68580" algn="just">
              <a:spcBef>
                <a:spcPct val="20000"/>
              </a:spcBef>
              <a:buClr>
                <a:srgbClr val="94C600"/>
              </a:buClr>
              <a:buSzPct val="76000"/>
            </a:pPr>
            <a:endParaRPr lang="es-EC" sz="1900" dirty="0" smtClean="0">
              <a:solidFill>
                <a:srgbClr val="3E3D2D"/>
              </a:solidFill>
              <a:latin typeface="Arial" panose="020B0604020202020204" pitchFamily="34" charset="0"/>
              <a:cs typeface="Arial" panose="020B0604020202020204" pitchFamily="34" charset="0"/>
            </a:endParaRPr>
          </a:p>
          <a:p>
            <a:pPr marL="525780" indent="-457200" algn="just">
              <a:spcBef>
                <a:spcPct val="20000"/>
              </a:spcBef>
              <a:buClr>
                <a:srgbClr val="94C600"/>
              </a:buClr>
              <a:buSzPct val="76000"/>
              <a:buFont typeface="+mj-lt"/>
              <a:buAutoNum type="arabicParenR"/>
            </a:pPr>
            <a:r>
              <a:rPr lang="es-EC" sz="1900" dirty="0" smtClean="0">
                <a:solidFill>
                  <a:srgbClr val="3E3D2D"/>
                </a:solidFill>
                <a:latin typeface="Arial" panose="020B0604020202020204" pitchFamily="34" charset="0"/>
                <a:cs typeface="Arial" panose="020B0604020202020204" pitchFamily="34" charset="0"/>
              </a:rPr>
              <a:t>Nivel </a:t>
            </a:r>
            <a:r>
              <a:rPr lang="es-EC" sz="1900" dirty="0">
                <a:solidFill>
                  <a:srgbClr val="3E3D2D"/>
                </a:solidFill>
                <a:latin typeface="Arial" panose="020B0604020202020204" pitchFamily="34" charset="0"/>
                <a:cs typeface="Arial" panose="020B0604020202020204" pitchFamily="34" charset="0"/>
              </a:rPr>
              <a:t>de </a:t>
            </a:r>
            <a:r>
              <a:rPr lang="es-EC" sz="1900" dirty="0" smtClean="0">
                <a:solidFill>
                  <a:srgbClr val="3E3D2D"/>
                </a:solidFill>
                <a:latin typeface="Arial" panose="020B0604020202020204" pitchFamily="34" charset="0"/>
                <a:cs typeface="Arial" panose="020B0604020202020204" pitchFamily="34" charset="0"/>
              </a:rPr>
              <a:t>madurez.</a:t>
            </a:r>
          </a:p>
          <a:p>
            <a:pPr marL="525780" indent="-457200" algn="just">
              <a:spcBef>
                <a:spcPct val="20000"/>
              </a:spcBef>
              <a:buClr>
                <a:srgbClr val="94C600"/>
              </a:buClr>
              <a:buSzPct val="76000"/>
              <a:buFont typeface="+mj-lt"/>
              <a:buAutoNum type="arabicParenR"/>
            </a:pPr>
            <a:r>
              <a:rPr lang="es-EC" sz="1900" dirty="0" smtClean="0">
                <a:solidFill>
                  <a:srgbClr val="3E3D2D"/>
                </a:solidFill>
                <a:latin typeface="Arial" panose="020B0604020202020204" pitchFamily="34" charset="0"/>
                <a:cs typeface="Arial" panose="020B0604020202020204" pitchFamily="34" charset="0"/>
              </a:rPr>
              <a:t>Nivel </a:t>
            </a:r>
            <a:r>
              <a:rPr lang="es-EC" sz="1900" dirty="0">
                <a:solidFill>
                  <a:srgbClr val="3E3D2D"/>
                </a:solidFill>
                <a:latin typeface="Arial" panose="020B0604020202020204" pitchFamily="34" charset="0"/>
                <a:cs typeface="Arial" panose="020B0604020202020204" pitchFamily="34" charset="0"/>
              </a:rPr>
              <a:t>de </a:t>
            </a:r>
            <a:r>
              <a:rPr lang="es-EC" sz="1900" dirty="0" smtClean="0">
                <a:solidFill>
                  <a:srgbClr val="3E3D2D"/>
                </a:solidFill>
                <a:latin typeface="Arial" panose="020B0604020202020204" pitchFamily="34" charset="0"/>
                <a:cs typeface="Arial" panose="020B0604020202020204" pitchFamily="34" charset="0"/>
              </a:rPr>
              <a:t>metodología.</a:t>
            </a:r>
          </a:p>
          <a:p>
            <a:pPr marL="525780" indent="-457200" algn="just">
              <a:spcBef>
                <a:spcPct val="20000"/>
              </a:spcBef>
              <a:buClr>
                <a:srgbClr val="94C600"/>
              </a:buClr>
              <a:buSzPct val="76000"/>
              <a:buFont typeface="+mj-lt"/>
              <a:buAutoNum type="arabicParenR"/>
            </a:pPr>
            <a:r>
              <a:rPr lang="es-EC" sz="1900" dirty="0" smtClean="0">
                <a:solidFill>
                  <a:srgbClr val="3E3D2D"/>
                </a:solidFill>
                <a:latin typeface="Arial" panose="020B0604020202020204" pitchFamily="34" charset="0"/>
                <a:cs typeface="Arial" panose="020B0604020202020204" pitchFamily="34" charset="0"/>
              </a:rPr>
              <a:t>Nivel </a:t>
            </a:r>
            <a:r>
              <a:rPr lang="es-EC" sz="1900" dirty="0">
                <a:solidFill>
                  <a:srgbClr val="3E3D2D"/>
                </a:solidFill>
                <a:latin typeface="Arial" panose="020B0604020202020204" pitchFamily="34" charset="0"/>
                <a:cs typeface="Arial" panose="020B0604020202020204" pitchFamily="34" charset="0"/>
              </a:rPr>
              <a:t>de Herramientas</a:t>
            </a:r>
            <a:r>
              <a:rPr lang="es-EC" sz="1900" dirty="0" smtClean="0">
                <a:solidFill>
                  <a:srgbClr val="3E3D2D"/>
                </a:solidFill>
                <a:latin typeface="Arial" panose="020B0604020202020204" pitchFamily="34" charset="0"/>
                <a:cs typeface="Arial" panose="020B0604020202020204" pitchFamily="34" charset="0"/>
              </a:rPr>
              <a:t>.</a:t>
            </a:r>
          </a:p>
          <a:p>
            <a:pPr marL="525780" indent="-457200" algn="just">
              <a:spcBef>
                <a:spcPct val="20000"/>
              </a:spcBef>
              <a:buClr>
                <a:srgbClr val="94C600"/>
              </a:buClr>
              <a:buSzPct val="76000"/>
              <a:buFont typeface="+mj-lt"/>
              <a:buAutoNum type="arabicParenR"/>
            </a:pPr>
            <a:r>
              <a:rPr lang="es-EC" sz="1900" dirty="0" smtClean="0">
                <a:solidFill>
                  <a:srgbClr val="3E3D2D"/>
                </a:solidFill>
                <a:latin typeface="Arial" panose="020B0604020202020204" pitchFamily="34" charset="0"/>
                <a:cs typeface="Arial" panose="020B0604020202020204" pitchFamily="34" charset="0"/>
              </a:rPr>
              <a:t>Nivel </a:t>
            </a:r>
            <a:r>
              <a:rPr lang="es-EC" sz="1900" dirty="0">
                <a:solidFill>
                  <a:srgbClr val="3E3D2D"/>
                </a:solidFill>
                <a:latin typeface="Arial" panose="020B0604020202020204" pitchFamily="34" charset="0"/>
                <a:cs typeface="Arial" panose="020B0604020202020204" pitchFamily="34" charset="0"/>
              </a:rPr>
              <a:t>de Competencia</a:t>
            </a:r>
            <a:r>
              <a:rPr lang="es-EC" sz="1900" dirty="0" smtClean="0">
                <a:solidFill>
                  <a:srgbClr val="3E3D2D"/>
                </a:solidFill>
                <a:latin typeface="Arial" panose="020B0604020202020204" pitchFamily="34" charset="0"/>
                <a:cs typeface="Arial" panose="020B0604020202020204" pitchFamily="34" charset="0"/>
              </a:rPr>
              <a:t>.</a:t>
            </a:r>
          </a:p>
          <a:p>
            <a:pPr marL="525780" indent="-457200" algn="just">
              <a:spcBef>
                <a:spcPct val="20000"/>
              </a:spcBef>
              <a:buClr>
                <a:srgbClr val="94C600"/>
              </a:buClr>
              <a:buSzPct val="76000"/>
              <a:buFont typeface="+mj-lt"/>
              <a:buAutoNum type="arabicParenR"/>
            </a:pPr>
            <a:r>
              <a:rPr lang="es-EC" sz="1900" dirty="0" smtClean="0">
                <a:solidFill>
                  <a:srgbClr val="3E3D2D"/>
                </a:solidFill>
                <a:latin typeface="Arial" panose="020B0604020202020204" pitchFamily="34" charset="0"/>
                <a:cs typeface="Arial" panose="020B0604020202020204" pitchFamily="34" charset="0"/>
              </a:rPr>
              <a:t>Nivel </a:t>
            </a:r>
            <a:r>
              <a:rPr lang="es-EC" sz="1900" dirty="0">
                <a:solidFill>
                  <a:srgbClr val="3E3D2D"/>
                </a:solidFill>
                <a:latin typeface="Arial" panose="020B0604020202020204" pitchFamily="34" charset="0"/>
                <a:cs typeface="Arial" panose="020B0604020202020204" pitchFamily="34" charset="0"/>
              </a:rPr>
              <a:t>de </a:t>
            </a:r>
            <a:r>
              <a:rPr lang="es-EC" sz="1900" dirty="0" smtClean="0">
                <a:solidFill>
                  <a:srgbClr val="3E3D2D"/>
                </a:solidFill>
                <a:latin typeface="Arial" panose="020B0604020202020204" pitchFamily="34" charset="0"/>
                <a:cs typeface="Arial" panose="020B0604020202020204" pitchFamily="34" charset="0"/>
              </a:rPr>
              <a:t>Portafolio.</a:t>
            </a:r>
          </a:p>
          <a:p>
            <a:pPr marL="525780" indent="-457200" algn="just">
              <a:spcBef>
                <a:spcPct val="20000"/>
              </a:spcBef>
              <a:buClr>
                <a:srgbClr val="94C600"/>
              </a:buClr>
              <a:buSzPct val="76000"/>
              <a:buFont typeface="+mj-lt"/>
              <a:buAutoNum type="arabicParenR"/>
            </a:pPr>
            <a:r>
              <a:rPr lang="es-EC" sz="1900" dirty="0" smtClean="0">
                <a:solidFill>
                  <a:srgbClr val="3E3D2D"/>
                </a:solidFill>
                <a:latin typeface="Arial" panose="020B0604020202020204" pitchFamily="34" charset="0"/>
                <a:cs typeface="Arial" panose="020B0604020202020204" pitchFamily="34" charset="0"/>
              </a:rPr>
              <a:t>Nivel </a:t>
            </a:r>
            <a:r>
              <a:rPr lang="es-EC" sz="1900" dirty="0">
                <a:solidFill>
                  <a:srgbClr val="3E3D2D"/>
                </a:solidFill>
                <a:latin typeface="Arial" panose="020B0604020202020204" pitchFamily="34" charset="0"/>
                <a:cs typeface="Arial" panose="020B0604020202020204" pitchFamily="34" charset="0"/>
              </a:rPr>
              <a:t>de programas y </a:t>
            </a:r>
            <a:r>
              <a:rPr lang="es-EC" sz="1900" dirty="0" err="1">
                <a:solidFill>
                  <a:srgbClr val="3E3D2D"/>
                </a:solidFill>
                <a:latin typeface="Arial" panose="020B0604020202020204" pitchFamily="34" charset="0"/>
                <a:cs typeface="Arial" panose="020B0604020202020204" pitchFamily="34" charset="0"/>
              </a:rPr>
              <a:t>multiproyectos</a:t>
            </a:r>
            <a:r>
              <a:rPr lang="es-EC" sz="1900" dirty="0" smtClean="0">
                <a:solidFill>
                  <a:srgbClr val="3E3D2D"/>
                </a:solidFill>
                <a:latin typeface="Arial" panose="020B0604020202020204" pitchFamily="34" charset="0"/>
                <a:cs typeface="Arial" panose="020B0604020202020204" pitchFamily="34" charset="0"/>
              </a:rPr>
              <a:t>.</a:t>
            </a:r>
          </a:p>
          <a:p>
            <a:pPr marL="525780" indent="-457200" algn="just">
              <a:spcBef>
                <a:spcPct val="20000"/>
              </a:spcBef>
              <a:buClr>
                <a:srgbClr val="94C600"/>
              </a:buClr>
              <a:buSzPct val="76000"/>
              <a:buFont typeface="+mj-lt"/>
              <a:buAutoNum type="arabicParenR"/>
            </a:pPr>
            <a:r>
              <a:rPr lang="es-EC" sz="1900" dirty="0" smtClean="0">
                <a:solidFill>
                  <a:srgbClr val="3E3D2D"/>
                </a:solidFill>
                <a:latin typeface="Arial" panose="020B0604020202020204" pitchFamily="34" charset="0"/>
                <a:cs typeface="Arial" panose="020B0604020202020204" pitchFamily="34" charset="0"/>
              </a:rPr>
              <a:t>Nivel </a:t>
            </a:r>
            <a:r>
              <a:rPr lang="es-EC" sz="1900" dirty="0">
                <a:solidFill>
                  <a:srgbClr val="3E3D2D"/>
                </a:solidFill>
                <a:latin typeface="Arial" panose="020B0604020202020204" pitchFamily="34" charset="0"/>
                <a:cs typeface="Arial" panose="020B0604020202020204" pitchFamily="34" charset="0"/>
              </a:rPr>
              <a:t>de oficina de administración de proyectos.</a:t>
            </a:r>
          </a:p>
          <a:p>
            <a:pPr marL="68580" algn="just">
              <a:spcBef>
                <a:spcPct val="20000"/>
              </a:spcBef>
              <a:buClr>
                <a:srgbClr val="94C600"/>
              </a:buClr>
              <a:buSzPct val="76000"/>
            </a:pPr>
            <a:endParaRPr lang="es-EC" sz="1900" dirty="0" smtClean="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265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MARCO TEÓRICO</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92896"/>
            <a:ext cx="7272808" cy="3945696"/>
          </a:xfrm>
          <a:prstGeom prst="rect">
            <a:avLst/>
          </a:prstGeom>
        </p:spPr>
        <p:txBody>
          <a:bodyPr wrap="square">
            <a:spAutoFit/>
          </a:bodyPr>
          <a:lstStyle/>
          <a:p>
            <a:pPr marL="342900" indent="-274320" algn="just">
              <a:spcBef>
                <a:spcPct val="20000"/>
              </a:spcBef>
              <a:buClr>
                <a:srgbClr val="94C600"/>
              </a:buClr>
              <a:buSzPct val="76000"/>
              <a:buFont typeface="Wingdings 2" pitchFamily="18" charset="2"/>
              <a:buChar char=""/>
            </a:pPr>
            <a:r>
              <a:rPr lang="es-EC" sz="2000" b="1" dirty="0" smtClean="0">
                <a:solidFill>
                  <a:srgbClr val="3E3D2D"/>
                </a:solidFill>
                <a:latin typeface="Arial" panose="020B0604020202020204" pitchFamily="34" charset="0"/>
                <a:cs typeface="Arial" panose="020B0604020202020204" pitchFamily="34" charset="0"/>
              </a:rPr>
              <a:t>Metodologías de implementación de una </a:t>
            </a:r>
            <a:r>
              <a:rPr lang="es-EC" sz="1900" b="1" dirty="0" smtClean="0">
                <a:solidFill>
                  <a:srgbClr val="3E3D2D"/>
                </a:solidFill>
                <a:latin typeface="Arial" panose="020B0604020202020204" pitchFamily="34" charset="0"/>
                <a:cs typeface="Arial" panose="020B0604020202020204" pitchFamily="34" charset="0"/>
              </a:rPr>
              <a:t>PMO</a:t>
            </a:r>
          </a:p>
          <a:p>
            <a:pPr marL="68580" algn="just">
              <a:spcBef>
                <a:spcPct val="20000"/>
              </a:spcBef>
              <a:buClr>
                <a:srgbClr val="94C600"/>
              </a:buClr>
              <a:buSzPct val="76000"/>
            </a:pPr>
            <a:r>
              <a:rPr lang="es-EC" dirty="0" smtClean="0">
                <a:solidFill>
                  <a:srgbClr val="3E3D2D"/>
                </a:solidFill>
                <a:latin typeface="Arial" panose="020B0604020202020204" pitchFamily="34" charset="0"/>
                <a:cs typeface="Arial" panose="020B0604020202020204" pitchFamily="34" charset="0"/>
              </a:rPr>
              <a:t>La </a:t>
            </a:r>
            <a:r>
              <a:rPr lang="es-EC" dirty="0">
                <a:solidFill>
                  <a:srgbClr val="3E3D2D"/>
                </a:solidFill>
                <a:latin typeface="Arial" panose="020B0604020202020204" pitchFamily="34" charset="0"/>
                <a:cs typeface="Arial" panose="020B0604020202020204" pitchFamily="34" charset="0"/>
              </a:rPr>
              <a:t>información </a:t>
            </a:r>
            <a:r>
              <a:rPr lang="es-EC" dirty="0" smtClean="0">
                <a:solidFill>
                  <a:srgbClr val="3E3D2D"/>
                </a:solidFill>
                <a:latin typeface="Arial" panose="020B0604020202020204" pitchFamily="34" charset="0"/>
                <a:cs typeface="Arial" panose="020B0604020202020204" pitchFamily="34" charset="0"/>
              </a:rPr>
              <a:t>podrá </a:t>
            </a:r>
            <a:r>
              <a:rPr lang="es-EC" dirty="0">
                <a:solidFill>
                  <a:srgbClr val="3E3D2D"/>
                </a:solidFill>
                <a:latin typeface="Arial" panose="020B0604020202020204" pitchFamily="34" charset="0"/>
                <a:cs typeface="Arial" panose="020B0604020202020204" pitchFamily="34" charset="0"/>
              </a:rPr>
              <a:t>reflejar debilidades en cuanto a</a:t>
            </a:r>
            <a:r>
              <a:rPr lang="es-EC" dirty="0" smtClean="0">
                <a:solidFill>
                  <a:srgbClr val="3E3D2D"/>
                </a:solidFill>
                <a:latin typeface="Arial" panose="020B0604020202020204" pitchFamily="34" charset="0"/>
                <a:cs typeface="Arial" panose="020B0604020202020204" pitchFamily="34" charset="0"/>
              </a:rPr>
              <a:t>:</a:t>
            </a:r>
          </a:p>
          <a:p>
            <a:pPr marL="68580" algn="just">
              <a:spcBef>
                <a:spcPct val="20000"/>
              </a:spcBef>
              <a:buClr>
                <a:srgbClr val="94C600"/>
              </a:buClr>
              <a:buSzPct val="76000"/>
            </a:pPr>
            <a:endParaRPr lang="es-EC" dirty="0" smtClean="0">
              <a:solidFill>
                <a:srgbClr val="3E3D2D"/>
              </a:solidFill>
              <a:latin typeface="Arial" panose="020B0604020202020204" pitchFamily="34" charset="0"/>
              <a:cs typeface="Arial" panose="020B0604020202020204" pitchFamily="34" charset="0"/>
            </a:endParaRPr>
          </a:p>
          <a:p>
            <a:pPr marL="525780" indent="-457200" algn="just">
              <a:spcBef>
                <a:spcPct val="20000"/>
              </a:spcBef>
              <a:buClr>
                <a:srgbClr val="94C600"/>
              </a:buClr>
              <a:buSzPct val="76000"/>
              <a:buFont typeface="+mj-lt"/>
              <a:buAutoNum type="arabicParenR"/>
            </a:pPr>
            <a:r>
              <a:rPr lang="es-EC" dirty="0" smtClean="0">
                <a:solidFill>
                  <a:srgbClr val="3E3D2D"/>
                </a:solidFill>
                <a:latin typeface="Arial" panose="020B0604020202020204" pitchFamily="34" charset="0"/>
                <a:cs typeface="Arial" panose="020B0604020202020204" pitchFamily="34" charset="0"/>
              </a:rPr>
              <a:t>La </a:t>
            </a:r>
            <a:r>
              <a:rPr lang="es-EC" dirty="0">
                <a:solidFill>
                  <a:srgbClr val="3E3D2D"/>
                </a:solidFill>
                <a:latin typeface="Arial" panose="020B0604020202020204" pitchFamily="34" charset="0"/>
                <a:cs typeface="Arial" panose="020B0604020202020204" pitchFamily="34" charset="0"/>
              </a:rPr>
              <a:t>metodología aplicada.</a:t>
            </a:r>
          </a:p>
          <a:p>
            <a:pPr marL="525780" indent="-457200" algn="just">
              <a:spcBef>
                <a:spcPct val="20000"/>
              </a:spcBef>
              <a:buClr>
                <a:srgbClr val="94C600"/>
              </a:buClr>
              <a:buSzPct val="76000"/>
              <a:buFont typeface="+mj-lt"/>
              <a:buAutoNum type="arabicParenR"/>
            </a:pPr>
            <a:r>
              <a:rPr lang="es-EC" dirty="0" smtClean="0">
                <a:solidFill>
                  <a:srgbClr val="3E3D2D"/>
                </a:solidFill>
                <a:latin typeface="Arial" panose="020B0604020202020204" pitchFamily="34" charset="0"/>
                <a:cs typeface="Arial" panose="020B0604020202020204" pitchFamily="34" charset="0"/>
              </a:rPr>
              <a:t>El </a:t>
            </a:r>
            <a:r>
              <a:rPr lang="es-EC" dirty="0">
                <a:solidFill>
                  <a:srgbClr val="3E3D2D"/>
                </a:solidFill>
                <a:latin typeface="Arial" panose="020B0604020202020204" pitchFamily="34" charset="0"/>
                <a:cs typeface="Arial" panose="020B0604020202020204" pitchFamily="34" charset="0"/>
              </a:rPr>
              <a:t>plazo de cumplimiento de los proyectos.</a:t>
            </a:r>
          </a:p>
          <a:p>
            <a:pPr marL="525780" indent="-457200" algn="just">
              <a:spcBef>
                <a:spcPct val="20000"/>
              </a:spcBef>
              <a:buClr>
                <a:srgbClr val="94C600"/>
              </a:buClr>
              <a:buSzPct val="76000"/>
              <a:buFont typeface="+mj-lt"/>
              <a:buAutoNum type="arabicParenR"/>
            </a:pPr>
            <a:r>
              <a:rPr lang="es-EC" dirty="0" smtClean="0">
                <a:solidFill>
                  <a:srgbClr val="3E3D2D"/>
                </a:solidFill>
                <a:latin typeface="Arial" panose="020B0604020202020204" pitchFamily="34" charset="0"/>
                <a:cs typeface="Arial" panose="020B0604020202020204" pitchFamily="34" charset="0"/>
              </a:rPr>
              <a:t>La </a:t>
            </a:r>
            <a:r>
              <a:rPr lang="es-EC" dirty="0">
                <a:solidFill>
                  <a:srgbClr val="3E3D2D"/>
                </a:solidFill>
                <a:latin typeface="Arial" panose="020B0604020202020204" pitchFamily="34" charset="0"/>
                <a:cs typeface="Arial" panose="020B0604020202020204" pitchFamily="34" charset="0"/>
              </a:rPr>
              <a:t>falta de cultura </a:t>
            </a:r>
            <a:r>
              <a:rPr lang="es-EC" dirty="0" smtClean="0">
                <a:solidFill>
                  <a:srgbClr val="3E3D2D"/>
                </a:solidFill>
                <a:latin typeface="Arial" panose="020B0604020202020204" pitchFamily="34" charset="0"/>
                <a:cs typeface="Arial" panose="020B0604020202020204" pitchFamily="34" charset="0"/>
              </a:rPr>
              <a:t>organizacional.</a:t>
            </a:r>
            <a:endParaRPr lang="es-EC" dirty="0" smtClean="0">
              <a:solidFill>
                <a:srgbClr val="3E3D2D"/>
              </a:solidFill>
              <a:latin typeface="Arial" panose="020B0604020202020204" pitchFamily="34" charset="0"/>
              <a:cs typeface="Arial" panose="020B0604020202020204" pitchFamily="34" charset="0"/>
            </a:endParaRPr>
          </a:p>
          <a:p>
            <a:pPr marL="525780" indent="-457200" algn="just">
              <a:spcBef>
                <a:spcPct val="20000"/>
              </a:spcBef>
              <a:buClr>
                <a:srgbClr val="94C600"/>
              </a:buClr>
              <a:buSzPct val="76000"/>
              <a:buFont typeface="+mj-lt"/>
              <a:buAutoNum type="arabicParenR"/>
            </a:pPr>
            <a:r>
              <a:rPr lang="es-EC" dirty="0" smtClean="0">
                <a:solidFill>
                  <a:srgbClr val="3E3D2D"/>
                </a:solidFill>
                <a:latin typeface="Arial" panose="020B0604020202020204" pitchFamily="34" charset="0"/>
                <a:cs typeface="Arial" panose="020B0604020202020204" pitchFamily="34" charset="0"/>
              </a:rPr>
              <a:t>El </a:t>
            </a:r>
            <a:r>
              <a:rPr lang="es-EC" dirty="0">
                <a:solidFill>
                  <a:srgbClr val="3E3D2D"/>
                </a:solidFill>
                <a:latin typeface="Arial" panose="020B0604020202020204" pitchFamily="34" charset="0"/>
                <a:cs typeface="Arial" panose="020B0604020202020204" pitchFamily="34" charset="0"/>
              </a:rPr>
              <a:t>exceso de documentación de los procesos.</a:t>
            </a:r>
          </a:p>
          <a:p>
            <a:pPr marL="525780" indent="-457200" algn="just">
              <a:spcBef>
                <a:spcPct val="20000"/>
              </a:spcBef>
              <a:buClr>
                <a:srgbClr val="94C600"/>
              </a:buClr>
              <a:buSzPct val="76000"/>
              <a:buFont typeface="+mj-lt"/>
              <a:buAutoNum type="arabicParenR"/>
            </a:pPr>
            <a:r>
              <a:rPr lang="es-EC" dirty="0" smtClean="0">
                <a:solidFill>
                  <a:srgbClr val="3E3D2D"/>
                </a:solidFill>
                <a:latin typeface="Arial" panose="020B0604020202020204" pitchFamily="34" charset="0"/>
                <a:cs typeface="Arial" panose="020B0604020202020204" pitchFamily="34" charset="0"/>
              </a:rPr>
              <a:t>La </a:t>
            </a:r>
            <a:r>
              <a:rPr lang="es-EC" dirty="0">
                <a:solidFill>
                  <a:srgbClr val="3E3D2D"/>
                </a:solidFill>
                <a:latin typeface="Arial" panose="020B0604020202020204" pitchFamily="34" charset="0"/>
                <a:cs typeface="Arial" panose="020B0604020202020204" pitchFamily="34" charset="0"/>
              </a:rPr>
              <a:t>ausencia de motivación en los miembros de los equipos de proyectos.</a:t>
            </a:r>
          </a:p>
          <a:p>
            <a:pPr marL="525780" indent="-457200" algn="just">
              <a:spcBef>
                <a:spcPct val="20000"/>
              </a:spcBef>
              <a:buClr>
                <a:srgbClr val="94C600"/>
              </a:buClr>
              <a:buSzPct val="76000"/>
              <a:buFont typeface="+mj-lt"/>
              <a:buAutoNum type="arabicParenR"/>
            </a:pPr>
            <a:r>
              <a:rPr lang="es-EC" dirty="0" smtClean="0">
                <a:solidFill>
                  <a:srgbClr val="3E3D2D"/>
                </a:solidFill>
                <a:latin typeface="Arial" panose="020B0604020202020204" pitchFamily="34" charset="0"/>
                <a:cs typeface="Arial" panose="020B0604020202020204" pitchFamily="34" charset="0"/>
              </a:rPr>
              <a:t>La </a:t>
            </a:r>
            <a:r>
              <a:rPr lang="es-EC" dirty="0">
                <a:solidFill>
                  <a:srgbClr val="3E3D2D"/>
                </a:solidFill>
                <a:latin typeface="Arial" panose="020B0604020202020204" pitchFamily="34" charset="0"/>
                <a:cs typeface="Arial" panose="020B0604020202020204" pitchFamily="34" charset="0"/>
              </a:rPr>
              <a:t>falta de capacitación especializada en las herramientas de administración de proyectos.</a:t>
            </a:r>
          </a:p>
          <a:p>
            <a:pPr marL="525780" indent="-457200" algn="just">
              <a:spcBef>
                <a:spcPct val="20000"/>
              </a:spcBef>
              <a:buClr>
                <a:srgbClr val="94C600"/>
              </a:buClr>
              <a:buSzPct val="76000"/>
              <a:buFont typeface="+mj-lt"/>
              <a:buAutoNum type="arabicParenR"/>
            </a:pPr>
            <a:r>
              <a:rPr lang="es-EC" dirty="0" smtClean="0">
                <a:solidFill>
                  <a:srgbClr val="3E3D2D"/>
                </a:solidFill>
                <a:latin typeface="Arial" panose="020B0604020202020204" pitchFamily="34" charset="0"/>
                <a:cs typeface="Arial" panose="020B0604020202020204" pitchFamily="34" charset="0"/>
              </a:rPr>
              <a:t>El uso generalizado del concepto </a:t>
            </a:r>
            <a:r>
              <a:rPr lang="es-EC" dirty="0">
                <a:solidFill>
                  <a:srgbClr val="3E3D2D"/>
                </a:solidFill>
                <a:latin typeface="Arial" panose="020B0604020202020204" pitchFamily="34" charset="0"/>
                <a:cs typeface="Arial" panose="020B0604020202020204" pitchFamily="34" charset="0"/>
              </a:rPr>
              <a:t>de “proyecto</a:t>
            </a:r>
            <a:r>
              <a:rPr lang="es-EC" dirty="0" smtClean="0">
                <a:solidFill>
                  <a:srgbClr val="3E3D2D"/>
                </a:solidFill>
                <a:latin typeface="Arial" panose="020B0604020202020204" pitchFamily="34" charset="0"/>
                <a:cs typeface="Arial" panose="020B0604020202020204" pitchFamily="34" charset="0"/>
              </a:rPr>
              <a:t>”.</a:t>
            </a:r>
            <a:endParaRPr lang="es-EC" dirty="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9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MARCO TEÓRICO</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92896"/>
            <a:ext cx="6227638" cy="3890296"/>
          </a:xfrm>
          <a:prstGeom prst="rect">
            <a:avLst/>
          </a:prstGeom>
        </p:spPr>
        <p:txBody>
          <a:bodyPr wrap="square">
            <a:spAutoFit/>
          </a:bodyPr>
          <a:lstStyle/>
          <a:p>
            <a:pPr marL="342900" indent="-274320" algn="just">
              <a:spcBef>
                <a:spcPct val="20000"/>
              </a:spcBef>
              <a:buClr>
                <a:srgbClr val="94C600"/>
              </a:buClr>
              <a:buSzPct val="76000"/>
              <a:buFont typeface="Wingdings 2" pitchFamily="18" charset="2"/>
              <a:buChar char=""/>
            </a:pPr>
            <a:r>
              <a:rPr lang="es-EC" sz="2000" b="1" dirty="0" smtClean="0">
                <a:solidFill>
                  <a:srgbClr val="3E3D2D"/>
                </a:solidFill>
                <a:latin typeface="Arial" panose="020B0604020202020204" pitchFamily="34" charset="0"/>
                <a:cs typeface="Arial" panose="020B0604020202020204" pitchFamily="34" charset="0"/>
              </a:rPr>
              <a:t>Estándares enfocados a proyectos</a:t>
            </a:r>
          </a:p>
          <a:p>
            <a:pPr marL="68580" algn="just">
              <a:spcBef>
                <a:spcPct val="20000"/>
              </a:spcBef>
              <a:buClr>
                <a:srgbClr val="94C600"/>
              </a:buClr>
              <a:buSzPct val="76000"/>
            </a:pPr>
            <a:r>
              <a:rPr lang="es-EC" dirty="0" smtClean="0">
                <a:solidFill>
                  <a:srgbClr val="3E3D2D"/>
                </a:solidFill>
                <a:latin typeface="Arial" panose="020B0604020202020204" pitchFamily="34" charset="0"/>
                <a:cs typeface="Arial" panose="020B0604020202020204" pitchFamily="34" charset="0"/>
              </a:rPr>
              <a:t>La </a:t>
            </a:r>
            <a:r>
              <a:rPr lang="es-EC" dirty="0">
                <a:solidFill>
                  <a:srgbClr val="3E3D2D"/>
                </a:solidFill>
                <a:latin typeface="Arial" panose="020B0604020202020204" pitchFamily="34" charset="0"/>
                <a:cs typeface="Arial" panose="020B0604020202020204" pitchFamily="34" charset="0"/>
              </a:rPr>
              <a:t>norma internacional ISO </a:t>
            </a:r>
            <a:r>
              <a:rPr lang="es-EC" dirty="0" smtClean="0">
                <a:solidFill>
                  <a:srgbClr val="3E3D2D"/>
                </a:solidFill>
                <a:latin typeface="Arial" panose="020B0604020202020204" pitchFamily="34" charset="0"/>
                <a:cs typeface="Arial" panose="020B0604020202020204" pitchFamily="34" charset="0"/>
              </a:rPr>
              <a:t>21500, da </a:t>
            </a:r>
            <a:r>
              <a:rPr lang="es-EC" dirty="0">
                <a:solidFill>
                  <a:srgbClr val="3E3D2D"/>
                </a:solidFill>
                <a:latin typeface="Arial" panose="020B0604020202020204" pitchFamily="34" charset="0"/>
                <a:cs typeface="Arial" panose="020B0604020202020204" pitchFamily="34" charset="0"/>
              </a:rPr>
              <a:t>especial relevancia a la preparación y aprendizaje dirigido a profesionales en la Gestión de Proyectos, con el propósito de obtener las certificaciones profesionales reconocidas internacionalmente sobre conocimiento de la Guía </a:t>
            </a:r>
            <a:r>
              <a:rPr lang="es-EC" dirty="0" err="1">
                <a:solidFill>
                  <a:srgbClr val="3E3D2D"/>
                </a:solidFill>
                <a:latin typeface="Arial" panose="020B0604020202020204" pitchFamily="34" charset="0"/>
                <a:cs typeface="Arial" panose="020B0604020202020204" pitchFamily="34" charset="0"/>
              </a:rPr>
              <a:t>PMBOK</a:t>
            </a:r>
            <a:r>
              <a:rPr lang="es-EC" dirty="0" smtClean="0">
                <a:solidFill>
                  <a:srgbClr val="3E3D2D"/>
                </a:solidFill>
                <a:latin typeface="Arial" panose="020B0604020202020204" pitchFamily="34" charset="0"/>
                <a:cs typeface="Arial" panose="020B0604020202020204" pitchFamily="34" charset="0"/>
              </a:rPr>
              <a:t>.</a:t>
            </a:r>
          </a:p>
          <a:p>
            <a:pPr marL="68580" algn="just">
              <a:spcBef>
                <a:spcPct val="20000"/>
              </a:spcBef>
              <a:buClr>
                <a:srgbClr val="94C600"/>
              </a:buClr>
              <a:buSzPct val="76000"/>
            </a:pPr>
            <a:endParaRPr lang="es-EC" dirty="0" smtClean="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r>
              <a:rPr lang="es-EC" dirty="0" smtClean="0">
                <a:solidFill>
                  <a:srgbClr val="3E3D2D"/>
                </a:solidFill>
                <a:latin typeface="Arial" panose="020B0604020202020204" pitchFamily="34" charset="0"/>
                <a:cs typeface="Arial" panose="020B0604020202020204" pitchFamily="34" charset="0"/>
              </a:rPr>
              <a:t>El PMBOK V5, es </a:t>
            </a:r>
            <a:r>
              <a:rPr lang="es-EC" dirty="0">
                <a:solidFill>
                  <a:srgbClr val="3E3D2D"/>
                </a:solidFill>
                <a:latin typeface="Arial" panose="020B0604020202020204" pitchFamily="34" charset="0"/>
                <a:cs typeface="Arial" panose="020B0604020202020204" pitchFamily="34" charset="0"/>
              </a:rPr>
              <a:t>considerado un marco de referencia de buenas </a:t>
            </a:r>
            <a:r>
              <a:rPr lang="es-EC" dirty="0" smtClean="0">
                <a:solidFill>
                  <a:srgbClr val="3E3D2D"/>
                </a:solidFill>
                <a:latin typeface="Arial" panose="020B0604020202020204" pitchFamily="34" charset="0"/>
                <a:cs typeface="Arial" panose="020B0604020202020204" pitchFamily="34" charset="0"/>
              </a:rPr>
              <a:t>prácticas que maneja </a:t>
            </a:r>
            <a:r>
              <a:rPr lang="es-EC" dirty="0">
                <a:solidFill>
                  <a:srgbClr val="3E3D2D"/>
                </a:solidFill>
                <a:latin typeface="Arial" panose="020B0604020202020204" pitchFamily="34" charset="0"/>
                <a:cs typeface="Arial" panose="020B0604020202020204" pitchFamily="34" charset="0"/>
              </a:rPr>
              <a:t>detalladamente la alineación, estratégica, portafolio, programa y </a:t>
            </a:r>
            <a:r>
              <a:rPr lang="es-EC" dirty="0" smtClean="0">
                <a:solidFill>
                  <a:srgbClr val="3E3D2D"/>
                </a:solidFill>
                <a:latin typeface="Arial" panose="020B0604020202020204" pitchFamily="34" charset="0"/>
                <a:cs typeface="Arial" panose="020B0604020202020204" pitchFamily="34" charset="0"/>
              </a:rPr>
              <a:t>proyecto; aplica </a:t>
            </a:r>
            <a:r>
              <a:rPr lang="es-EC" dirty="0">
                <a:solidFill>
                  <a:srgbClr val="3E3D2D"/>
                </a:solidFill>
                <a:latin typeface="Arial" panose="020B0604020202020204" pitchFamily="34" charset="0"/>
                <a:cs typeface="Arial" panose="020B0604020202020204" pitchFamily="34" charset="0"/>
              </a:rPr>
              <a:t>el gobierno de proyecto y la creación de </a:t>
            </a:r>
            <a:r>
              <a:rPr lang="es-EC" dirty="0" smtClean="0">
                <a:solidFill>
                  <a:srgbClr val="3E3D2D"/>
                </a:solidFill>
                <a:latin typeface="Arial" panose="020B0604020202020204" pitchFamily="34" charset="0"/>
                <a:cs typeface="Arial" panose="020B0604020202020204" pitchFamily="34" charset="0"/>
              </a:rPr>
              <a:t>valor; tiene </a:t>
            </a:r>
            <a:r>
              <a:rPr lang="es-EC" dirty="0">
                <a:solidFill>
                  <a:srgbClr val="3E3D2D"/>
                </a:solidFill>
                <a:latin typeface="Arial" panose="020B0604020202020204" pitchFamily="34" charset="0"/>
                <a:cs typeface="Arial" panose="020B0604020202020204" pitchFamily="34" charset="0"/>
              </a:rPr>
              <a:t>ciclo de vida de proyecto y </a:t>
            </a:r>
            <a:r>
              <a:rPr lang="es-EC" dirty="0" smtClean="0">
                <a:solidFill>
                  <a:srgbClr val="3E3D2D"/>
                </a:solidFill>
                <a:latin typeface="Arial" panose="020B0604020202020204" pitchFamily="34" charset="0"/>
                <a:cs typeface="Arial" panose="020B0604020202020204" pitchFamily="34" charset="0"/>
              </a:rPr>
              <a:t>producto.</a:t>
            </a:r>
          </a:p>
        </p:txBody>
      </p:sp>
      <p:sp>
        <p:nvSpPr>
          <p:cNvPr id="2" name="AutoShape 2" descr="data:image/jpeg;base64,/9j/4AAQSkZJRgABAQAAAQABAAD/2wCEAAkGBxQTEBUUDxQVFBUUFxwUGRYXFRgVFxUcFxcYGhcYGRcYHTQgGRonGxkXITEhJSorLi4uGh8zODMsNygtLisBCgoKDg0OGhAQGywkICUsLDA2NTcsLyw1LCwvLywsLC8sLCwwNywsKywsLCwsLSw0LCwsLCwsLCwsLCwsLCwsLP/AABEIANkA2AMBIgACEQEDEQH/xAAcAAEAAgMBAQEAAAAAAAAAAAAABgcBBAUCAwj/xABHEAACAQMCBAMFBAUICAcAAAABAgMABBEFEgYTITEHQVEUIjJhcSNCgZEVUqGxwTNTYnOCkpPRCBY0NUNUcvEXJDZ0orLh/8QAGQEBAAMBAQAAAAAAAAAAAAAAAAECAwQF/8QALxEBAAIBAwIDBwIHAAAAAAAAAAECEQMSIQRBEzFRImGBkbHR8DIzFCNxocHh8f/aAAwDAQACEQMRAD8AvGlKUClKUClKUClKUClKUClKUClKUClKUClKUClKUClKUClKUClKUClKUClKUClKUClKUClKUClKUClKUClYzTNBmlYzTNBmlKUClKUClKUClKUClKUClKUClKUClKUClKUClKxmgzWCa0dT1SOGOV3bPJQysi+8+0DPwjr1x0qALx1NdvNZ7PZJ5YDLbMH3PnBKq4I91zjtVq0tbmBOeJdTe3tZJokV2QA4d+WuMjJLeWB1ri6t4gW0DRq4ldpBGQY4yyfa42/afD51XfDNyTJEZXd49TjktLgOxbZcpuGceQIx+dbtlp+oSWenxJatJ7HNJvWQ8oPymYQkkjO3scj0rfwax5iVcTcftaTFTauYUdEaVmCbi+P5JSMyAZ6kVoy69dHXJYh1tvZeYF34wu0nmgY+Inpj5ZrX4g4EvbyWWSV4F9oiQe9ukNsydSsXb3Se5867UnB0/tkVykyD/wAr7LKpUndhSAynPTqfOojw4j3jl6FxjyNMsykUs0ty7rHG0u5jtZiSZGHbA9K7kfiDbC0guZA6LPIYguNzKykhgcdwCO4rhzcBXUUFl7LJE8tmJV9/Ko3O3DcMdiN1fIcGXEHsKgCWOzjmmdgerzuGIAU9xk9KTGlPz+/+kp/oetQ3cXNtn3pkrnBBBU4IIPavcmsQLOsDSoJmG5Yyw3kfIVH/AA409rXTE9oBjkYvPKG7qXYsQfoKgOhXiwG41chpXuZ2t7WEncXy2FIY9QOh7eVUrpRaZx2+qF2ZrNQ/hrjMSxze2hLd7aRYZDv3RFmxgKx8+uMetS1GyMjrWdqzWcSPdKUqApSlApSlApSlApSlApSlApSvJNBz9R1y3gZFuJo4mkOFV3ALfQGuHq/FgF+mnxo/MmQnm9lQFTtdSfjwfSoXx3pscOpSSalHzbO9RYhP960YdBg/dGTmvhoekyXfNseeJJLBlltL1DuwCciNyO/TyrprpV27vz8gcay1J7G6WaTmvdwO0V2jbnE0BORMD90AfhUy0vgF5phNJcgwic3kEkagTsXwcO5+6AAMCpVrfCguxHz5ZFIXZKI9qCcEdVfpnb8hUgtbdY0VIwFVAFUDyA7Cq31sxx5jU0/RYId3KjVd7mVumcue7fI10MUpmsJ58wpWGYDuQPr0r5e1J+uv94UwPtSsK4PYg/Q5rNB4miDKVYZBGCD2IPcGorxHwYJY7cWTrbPaMWiGzdGMgg5T8emKltKmtprOYFTjgR3nhsJA5tIt11POentMznGAR2xk1O7+ePTtPdo0JS2jJVMkk49SevfzruYqvvEDRb1rkT2ic9Gge2MJfYEL/wDEI7MK0i3iTEW8hscC8Zz3M4hu4kRngF1G0RYrsYjCtns3UVO6pdva1gg0nTHD3MKH2mZcbI1P/B5nkckflVo8N3UZhWKOdZngURyHeHYMowd2PPNTq0iOYHXpSlYhSlKBSlKBSlKBSlKDBNVvxTPnUDJpd4vt0ahXtHfMcyjJ2AeT9fKplxFxBBZxiS6cqpYIMAsST8hVQa7w8jLC1iJL6OQystxCw3xTyyBkMhXqFUevzrfQrzyLK4e12DU4ZIpoirp7k9tKvVCfr3Hoa7Wi6JBaR8u0iWJCckKO59SfOvnw7prQQKsz82XaOZKQAzkDzwOuO1dWsrTGcR5BWGOK1dT1CO3iaWdwkaDLMTgD/wDflVNcZcV3l5GJVinh0suEZ4xiWVc9WJ8lPl0x86tp6U6nkJ3rniLbxyGG0R7247cuAbwD6M46ColxdrWtpAJ5xHaQEgMsWGljU+ZLHqfwrr2XEdhaW0UeiRLPPOMRxp1bPm0zd1APfNb9twmOt5rkvtEiAybO1vAAM+6nmfmc1rXbTmY+fnP2EX0TStNvMGbVrmVz3SSYQN/crvjww0rvzJPr7Ua1OG+GIdTle/vIV5L+5bQbdo5a9BI4HcnuK48nB9n/AKxLaCHFubbmmPc23dhuvf5Cr7uZiLTGIG1rOgabaAmPVriBh2VbgTH+53NanCPEeryiR7NkvIImwBNhJXHyweh/CuxxPwjDprpf2MCmOL3Z4Cu8NGTguoPUMvet7UeCY5Qt9osnss7KJFKH7KUHqA603128859fUbui+I0DyCG9R7KftsmG1Sf6LnoamqtnqOtVjFxFa3cUlrxDEkFxCpL7xtVwPvxMevocAmo5wnxdcWjSPAlxc6VG20O6kyRg9mU+YHp6elZzoZzMcfT4SLypWnpOpxXEKzW7h43GQw/cfQ/KtwVzz6CveM9BktY5J9NLxCaYTXZjwZNqqcmIMMZz1I881FeGNQ9mmOp3ziGBlaOJdgS4vdxyHeNfiPTOQB3q6nGe4zVYcWcOSxXZmtlEjy5PtNyymCwjHdUToAfTNdGnfMbZFkabfJPEksRyjqGB+o7H0NbVVdwLxPY2qraRSSuhZma7ddsDyfE+1j0A74xViaXqMVxEstu4kjbsw7HFY3pNZ9w3aUpVQpSlApSlArBrNcbiHVJoNrRW7ToFZpNp94bR0Cr94mpiMiBccata3N0ixX5t57ZiqcxM2rv2IYkYJ8u9dfw+4eaOaS4nt1tpv5M8mTNvcAgHnLHnAPlUIjSKZngsrpIRcOSbO/g6q8h94xMQCTk9KtKO/tdLtbeC6uFQKmxWcnL7QMn9tdGpmKxWPz8+IkdeJ5QilmIVVBJJ7ADqSajX/iHpn/OQ/mf8q1dV4y0m4heGa7iaNxhhuYZHpkCsfDt6T8hwLWJtcu+bLldNt3xGnb2l17s3qualHHGvpYWfuorvJ9jDDgYdj0A2/qivhp3GmkwRLFDdQJGgwqgnAH5Vt2kdhqEqXcTJcNbnargkrGe/w9s/Or2zmJtE4gQ3R/Ct0iSdLl7e9bLsyAcsbuuzbjsO3euZxleasFTT7rlXPtB3ZhBWWREILqR2AOO9XFd3kcSF5nWNR3ZmCj8zUCvuOdHW7FwZOZMiGMOiswCnuB5Vempe85mM/AeLTxIEKrHNp15CEAUARFgABjuBUWfjaD9PLe8ubli35WzlnmbsN9zvjr3qe2nifpkhwbgJ/WKVH51vXK6cr/pJ2i91BHzw2VCscAdOnc0iYrM5rMZgR658TUkUpDYXk24FSvJIBB6HqRUa4N1LVAH0+yjjgMRMg9oyXhjkYlVA7EdfSrDXxC0wdryEfif8q3tMgtbiVb+2KyM6GISqThlDdRjzwRUbopExt+YgWteFk1xE811dvPebcp7oEQx124xnB+tSbw311Luz5TxrHLb/AGM0IAABHTO39U1MTUQvrvS7G6kuZZYop5Rh8Pkv9UHnVZ1Lalds/AR/ULdtDuvaINzafcPiaLuLdm++vouasu2nV0V0IZWAZSOoIPUEVA9Q8TdKlRopXZ0cbWHLJBBrb4W4w0pY0t7W4RFXoqOSMfIFqXreYzMTkTauTxVoiXlpLbyEgOO4ODkdR+Ga6ccgYAqQQexByD+Ir0axzjmBTEGlQNKIdWuUnmt1zHp8ACRggdFzjDSEeWas/hPUobi1R7VOWgynLK7DGy9GQr5EGq98SNFjiuGkkuRawXRDuqRmSaWVPOPA6HGK63hdrEG6SzghnjCDnb7jIkmLn3m2kdPWunU9um6P+CxhSsCs1zBSlKBSlKBVeeJdlLzIpU1JbNSyrskYKhKktuHmx7ZHbFWGag/HnDaXU8LSyxKixyRlJSOpcDa6dfiBHetNKcXGhoCXlzdxNdtp9xDHmTmxBWkYj4MDOVweua4n+kF2s/8Aqk/cldXwr4ceGeaaSCCH7NIhypBIHIzufoegbp0PpUz4h4Xtr3Z7ZHzOXnb1Ixuxnt9BWviRTVi3aB+WMUqxfF/hm2smtxaRiPmbt3UnOMY7mq6r1dPUi9d0JKuLwd1JLbSrueU4SOQsfnhRgD5k9Kh/hTocF5etFdJzEERYDJHXPfpU+8StBhstGljso+WjyozgEnPvAef0FcvU6lbTGl64FUcU8Tz38pkuGO3PuRD4EHl08z8641KV2VrERiEsGvvFdOqNGrsEkxuQH3WwcjI9c1anh1Lo81rHBcxxLcdQ/N6GQ57q/b8K+HiF4YCJOfpiu6kgNCPfIz03J54z3Fc/8TXfstGEKrxX6M8I3C6LASQAOYST0AAkfJqi/wDVW+/5Of8AwzU01nVJrPh62tCGimnLhwRhlQSMT9M9BVOqiNSK1ie4z4g+J8kztBp7mOEHaZR8cmO+0/dX5+dVmepJPUnqSepP1JoBTHp1PYD1J7CujT0q6cYqFYIz3q+uG/CyzFki3cfMmkUM8mSChIzhMdsVTfFOhtZXctu/XYfdb9ZD1U/XHT6g1TT6iupaax2G9wnxpdWDjlOXi+9C5ypH9H9U1+h+GOIIr23We3OQehU/EjeasPUV+VanPhBr5ttQWJm+yufcI8g/dG+XmPyrHqeni1ZtXzgXNxxftb2j3EcCzvF1UMOi56FifIDzquYeP7iK5hea5tbhXOJIbWIyMi4yPfHUnOBVsa3CHtpVZFcFGyjnCt07MfIVWWlSXiQieL9FWlsmCzxjm7RnqC4PQ+Vcejt2zmELN0PUhcwJMEeMOM7ZF2uPqD2roVy9AhmWNvaZhMWdmRgu0BG6ovzwPOupWE+fAUpSoClKUGDVXeIHD0txqSvHawXQEAXlyz7GzuJ3KgII+varRqs/Ey2tlu4Zp7y4gl5ZRFgQM23cNzE46LkjucVroTi+R2/DjR3t45hJZpZlnB2pKZQ+B3yT0qY1C/D50V7mEXNzPIjKWFyMEDBw0eB1Q+vyqaVXU/XMyKb/ANID4rT+3/Cqjq3P9ID4rT6P/Cqjr1el/ahMLD8DP95P/Un99XTxPo63dpLbv0EikA/qnup/A4qlvAz/AHk/9Sf31cPFvE8VhCss4YqzBBtGTk1x9VE+Nx58D8z6vpcttM0NwpR0OOvZh5Mp8wa06t3ibjzSL5Nt1BM2PhcLtdfowP7K5mneGUV7bi4026bYxICTINylSQQSvbtXZXqMR/MiYFaEV3NE4uvLQj2edwo+4x3ofwb+GK3OIeAb6zBeWLfGO8kZ3qPmR8Q/KoxWuaakdpgXzwP4pxXTLDdgQTN0Ug/ZyH0BPwn5GoT45zk6ki+SQjH9ok1Xn0/7fOpHxZePcxWlzJ1ZojAzfrNExGfrtwawr09dPVi1fIwjldDh6INeW6ns0yA/nn+Fc+tvSLkRXEMh7JIrH6A9f2V028pwl+tAKo3x6twL2Bx3aIg/Pa3T99XfFKGUMvUMAQfUEZFUV463oe/jjU55UXX5FjnH5CvJ6P8AdhEK4rY06YpPE69CsiMPwYVr1u6FaGa6gjXqXlQf/IE/sBr1rYxyl+qpwGhbccBkOT6ZXqao6z0vTJLKRVuJ4HiX7aRI3CXCF8b+WejgHHUdqvK5IWJtxCqqHLHsAB3NUOYbEr11ttqKy7BDg7JDl1UEdjXk9P3xMqr404Dkx7W3DYuG/WG0YP41s1ztBmha3j9ldZIlUIrKcghQB+ddGubuFKUoFKUoFV14nW9m8kXtN6bSQo0RK4bdG3vFXGDgZHQ1YtQnxB0O3EUl8bRLi4hUMNxIBCdt3XBUdyPOtNKcWHG8N7q29tlS1kuLtmiG+7lBC+4cLGvQDHXNbfi1xdc2AtvZCg5pcNuXd8IXGPTuaj+g8WN7VBzb+IgsB7LZW+5Du6ASSAeWfXyrZ8ebSSQWnKjd8GTO1S2MhcZx2raKx40bkq14o4sub/YbsoeXnbtXb375rh1ufom4/mJv8Nqfom4/mJv8Nq9SuysYjA2eG+IJrGUy2xUOV2Hcu4Y+lSziLiWe/wBFMl0VLJdhBtXaMbc9vxqFfom4/mJv8Nqk8emzfoJ15Mm72wNt2HONnfHpWWpFN0W75hKGV2+GOLLqwYm1cBWOWjYbkb8PI/MVoHSLj+Ym/wANq7DcC33s6XCQM6OCcL/KJg495D18qve2nMYtMCTXvjHcyQsgt4VLKVLZZh16H3T3qta+k1u6HDo6H0ZSP3ivMUbMcIrMfQKT+6ppp0p+lDyatrTuCnueG4wo+3DNcxg+eWPu/wBpf4VwuCfDO4upFe8RoLcHJ3dHk/ohe4B9TV/W8KoiogCqoCgDsAOgFcfVdRETEU7D8ispBIIIIOCD0II7g1jFX1x/4ZR3bNPaERXB6sD8Ev1Hk3zqnNY4YvLViLi3kXH3gN6H6MtdOl1FNSPelKeG/Fa4tbUQNGs2wbY3YkEDyDeuKg+o30k8zzTNukkYsx+vkPQDtWu3Tvkfga2bPTppW2wwySE+SoT+3tVq6dKTNoQ1qtLwS4XZ5jeyriOMFYs/fY9GYfIDpn5144O8JJZGEmpfZR9+SGy7/JiPhHy71dVnapFGscShEQBVVRgADsBXJ1XUxjZQy0uJGItJsNEpKEAzfyfX9f5VXENrczokU2n2NzBlV5lrKFKAdjgdQOlSDxWmheGO3kuI4JHcSIJgTFJs+5IR0AOfOuJwXwxcLfRTi3gtI1VuY1vPviuMj3QI84X1zXNp+zSbITzhJFFsAlt7INzfYnHT3j16eveu3WFrNc8zmchSlKBSlKBXH4qu1itJXkhadduGiQZZwehGK7FeSKZwKp07T9UuBttLeDSYO27arTkflkVZunW7JEiSPzGVQpcjBYgdyK2sUq97zbsMbRWjraTezyeyFBNtJTeuVLDsCPQ1v0Iqgi3AfFHtsLLMojuYW5c0WMFWH3gP1TWvx1r1xYtDOoV7TcEuF2++gPQOD6Vq8acMTLONQ0v3bqMe/H2W5Qd1I7bsedaGoeJ1m9iwmiZpnzC9mVO/d2IPT4fnW8UiZi1YzHp6fnqLDtrhHRXQhlYBgw7EHsahfEXHSWeoxRySxG2eNt+33nicfCTt67T9Kri3sLyCOCLUpLi006VjtCHPK3H3UkYe8q/Wp1rHhtaewOdOQGcATRyljIXKHcASTgg4xireFSk+1OY/O49XfidYOfct57j5i3J/+wrhx+JJW/AjsmW35eeUIALjd194f0KsHgrVo7uzSWNFRh7kiBQCjr0dSPLrUVl/9Wr/AOz/AINSm3NomPKJ7jaTxYtQftoLqEerQsR+yvWheIMd1qTxxzRrarECu8bHkkJ6gbsHAHlipHxhrEVpaSTSqGwNqJgEu7dEUDzJOKi2geHlqbAHU4kaaTdPI+ShjLndtDDGAowKrHh7ZmYwJ/NcKqF2YBFG4tnoAO5zUP4J4huNQnuJcItirGOHK+/IQerEnyqsrjTLi4e4ttEluJ7JB7+9/cYg9URj1P4VMdD8SbS3suTyHhngAiFoFJZ27e6fr1OetWnQ2145n6R7xIePdXgsoAUgjkuZjy4Y+WpLsfM9PhHrXd4bglW2j9qEfOKgvy0CKCfugD07VFuDeGZpLg6jqvW4cfZRd1tkPYAdt2KntZXxHsxyFYNZpWYg3GfD17NKZLd7e4iIANpcRjb07lZO6k/WvXhhw5JaRTNPFyGlkyIhKZFjUdgvXAqb4rGKv4k7do9UpSqBSlKBSlKBTFKUGKVmsUClKUCobxfwFFdOLiBvZ7tCGWZR3I7b17H61MqVat5rOYFZtxdPbKbfiG1zGw2m4jXmQyDtl1Hw1zLrVY9NjWfSLxJrZ2wLJyXJJPaE/En0PSrcmiVgVcBlPcEZB/A1DNW8LtPlbekZgfOd0LFMH129s1rTUpnmMfQRjSIdUe8e7060FpHOAZI7h/cd8Y5gUdQfyrcbhLVjfe3c+0E4TlY2Ns29emPXr3rof6l6jF/suqy7R2WZA4/dWf0Hrnb9IwfXkda03x2mPlI42sWGre1xXN9bR3kVvkpFA+0B8fyhVviIrmjWW1QyHVLtLK1hOHtVJSR/+s9yPpUqHBmpSf7Tq0mD3WFAn8K29M8L7CN+ZKjXMmclpmL5Prt7Zp4lIjnGfdH3HFs+J3kjW14btPs1932iRdkKerDPVz8673CnAiW8hubp/abx+rSt2UnvsXsPTPepdDAqKFRQqjsAMAfgK+lYTqTjEcf5ClKVmFKUoFKVmgUpSgUpSgUpSgUpSgUpSgxSs1igUpSgzSuTxLxHBYw826YhSdqhRuZz6KPOufwpxxa37MkHMSRBuMcqbHx+sMEgjt5+Yq0UtMbscCTUrhcQcVQWksEU24yXDhEVACRk43NkjC56Zr68UcRw2EHOud2wsE9wbjk5x0z26GkUtOOPMdilRDhjxGs76fkW/N37DJ76BVwuM9d3zFeLXxMsJLoW6s+S3LWUpiFm/VDZz38yMdutW8K+cYEypXC4r4st7BFa5LEucJGi7nc+eBnGPmSK+/DXEUF9BzrZiVztKsNroR91h5Gq7LY3Y4HVpQ0qoUpWaBSlKBSlKBSlKBSlKBSlKBSlKBSlKDFKzSg5GucPW900T3K7jbtzE94hQQQeo7EdPOoHoUy33Ej3VqPsLaHktIOglbDD8fi/KMH0re8ZtUuFt0t7WOVufnmNEjMQi4yuVBxuJ/IGvh4a8QqrRWMOnXFuhDEyyBsFgpYsxKDJJGO/oK6qVtGnNv6/CO44HF3C/st7ZTSzPPNcXnvMxOFUMCiKCewHT/KpV4uWVxMtolrC02Jw7KB7vuj3QxPYE1jxStXe400xo7hbkFiqlgo6dWwOg+Zrqcfare2vJms4+bCr/bxqm6Qr0xt9B3HY9xUxeZ2T35SijcXyKt9a3lpHa3SWsssZjxhgsZbG4fLJBHQ7T6VHdStlXhO2kUAOLguGx1zzZlzn6Kv5Cu5ZafLrGpy3bQSW9utq9snNXazl45E7ef8AKuT5dFrhJb3U1jBoptZlkjuCzylcRBCzsSG8+rk/gK2rtjGOOYmf7iT30vO4k05XGQtrzQD1wWjmP71Fffw1bZrGrRL0Tm7wOwB3yZwPxH5Vnjmzks9Rs9RiheaOGMwyLGuXA2sFwPTDtW34WabKZb2+njaL2yXciOMMEDMRkdx8WP7NZWmPDz2xEfHIsGlZpXGgpSlApSlApSlApSlApSlApSlApSlApSlApSlApSlApSlApSlApSlApSlApSlApSlApSlApSl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QTEBUUDxQVFBUUFxwUGRYXFRgVFxUcFxcYGhcYGRcYHTQgGRonGxkXITEhJSorLi4uGh8zODMsNygtLisBCgoKDg0OGhAQGywkICUsLDA2NTcsLyw1LCwvLywsLC8sLCwwNywsKywsLCwsLSw0LCwsLCwsLCwsLCwsLCwsLP/AABEIANkA2AMBIgACEQEDEQH/xAAcAAEAAgMBAQEAAAAAAAAAAAAABgcBBAUCAwj/xABHEAACAQMCBAMFBAUICAcAAAABAgMABBEFEgYTITEHQVEUIjJhcSNCgZEVUqGxwTNTYnOCkpPRCBY0NUNUcvEXJDZ0orLh/8QAGQEBAAMBAQAAAAAAAAAAAAAAAAECAwQF/8QALxEBAAIBAwIDBwIHAAAAAAAAAAECEQMSIQRBEzFRImGBkbHR8DIzFCNxocHh8f/aAAwDAQACEQMRAD8AvGlKUClKUClKUClKUClKUClKUClKUClKUClKUClKUClKUClKUClKUClKUClKUClKUClKUClKUClKUClKUClYzTNBmlYzTNBmlKUClKUClKUClKUClKUClKUClKUClKUClKUClKxmgzWCa0dT1SOGOV3bPJQysi+8+0DPwjr1x0qALx1NdvNZ7PZJ5YDLbMH3PnBKq4I91zjtVq0tbmBOeJdTe3tZJokV2QA4d+WuMjJLeWB1ri6t4gW0DRq4ldpBGQY4yyfa42/afD51XfDNyTJEZXd49TjktLgOxbZcpuGceQIx+dbtlp+oSWenxJatJ7HNJvWQ8oPymYQkkjO3scj0rfwax5iVcTcftaTFTauYUdEaVmCbi+P5JSMyAZ6kVoy69dHXJYh1tvZeYF34wu0nmgY+Inpj5ZrX4g4EvbyWWSV4F9oiQe9ukNsydSsXb3Se5867UnB0/tkVykyD/wAr7LKpUndhSAynPTqfOojw4j3jl6FxjyNMsykUs0ty7rHG0u5jtZiSZGHbA9K7kfiDbC0guZA6LPIYguNzKykhgcdwCO4rhzcBXUUFl7LJE8tmJV9/Ko3O3DcMdiN1fIcGXEHsKgCWOzjmmdgerzuGIAU9xk9KTGlPz+/+kp/oetQ3cXNtn3pkrnBBBU4IIPavcmsQLOsDSoJmG5Yyw3kfIVH/AA409rXTE9oBjkYvPKG7qXYsQfoKgOhXiwG41chpXuZ2t7WEncXy2FIY9QOh7eVUrpRaZx2+qF2ZrNQ/hrjMSxze2hLd7aRYZDv3RFmxgKx8+uMetS1GyMjrWdqzWcSPdKUqApSlApSlApSlApSlApSlApSvJNBz9R1y3gZFuJo4mkOFV3ALfQGuHq/FgF+mnxo/MmQnm9lQFTtdSfjwfSoXx3pscOpSSalHzbO9RYhP960YdBg/dGTmvhoekyXfNseeJJLBlltL1DuwCciNyO/TyrprpV27vz8gcay1J7G6WaTmvdwO0V2jbnE0BORMD90AfhUy0vgF5phNJcgwic3kEkagTsXwcO5+6AAMCpVrfCguxHz5ZFIXZKI9qCcEdVfpnb8hUgtbdY0VIwFVAFUDyA7Cq31sxx5jU0/RYId3KjVd7mVumcue7fI10MUpmsJ58wpWGYDuQPr0r5e1J+uv94UwPtSsK4PYg/Q5rNB4miDKVYZBGCD2IPcGorxHwYJY7cWTrbPaMWiGzdGMgg5T8emKltKmtprOYFTjgR3nhsJA5tIt11POentMznGAR2xk1O7+ePTtPdo0JS2jJVMkk49SevfzruYqvvEDRb1rkT2ic9Gge2MJfYEL/wDEI7MK0i3iTEW8hscC8Zz3M4hu4kRngF1G0RYrsYjCtns3UVO6pdva1gg0nTHD3MKH2mZcbI1P/B5nkckflVo8N3UZhWKOdZngURyHeHYMowd2PPNTq0iOYHXpSlYhSlKBSlKBSlKBSlKDBNVvxTPnUDJpd4vt0ahXtHfMcyjJ2AeT9fKplxFxBBZxiS6cqpYIMAsST8hVQa7w8jLC1iJL6OQystxCw3xTyyBkMhXqFUevzrfQrzyLK4e12DU4ZIpoirp7k9tKvVCfr3Hoa7Wi6JBaR8u0iWJCckKO59SfOvnw7prQQKsz82XaOZKQAzkDzwOuO1dWsrTGcR5BWGOK1dT1CO3iaWdwkaDLMTgD/wDflVNcZcV3l5GJVinh0suEZ4xiWVc9WJ8lPl0x86tp6U6nkJ3rniLbxyGG0R7247cuAbwD6M46ColxdrWtpAJ5xHaQEgMsWGljU+ZLHqfwrr2XEdhaW0UeiRLPPOMRxp1bPm0zd1APfNb9twmOt5rkvtEiAybO1vAAM+6nmfmc1rXbTmY+fnP2EX0TStNvMGbVrmVz3SSYQN/crvjww0rvzJPr7Ua1OG+GIdTle/vIV5L+5bQbdo5a9BI4HcnuK48nB9n/AKxLaCHFubbmmPc23dhuvf5Cr7uZiLTGIG1rOgabaAmPVriBh2VbgTH+53NanCPEeryiR7NkvIImwBNhJXHyweh/CuxxPwjDprpf2MCmOL3Z4Cu8NGTguoPUMvet7UeCY5Qt9osnss7KJFKH7KUHqA603128859fUbui+I0DyCG9R7KftsmG1Sf6LnoamqtnqOtVjFxFa3cUlrxDEkFxCpL7xtVwPvxMevocAmo5wnxdcWjSPAlxc6VG20O6kyRg9mU+YHp6elZzoZzMcfT4SLypWnpOpxXEKzW7h43GQw/cfQ/KtwVzz6CveM9BktY5J9NLxCaYTXZjwZNqqcmIMMZz1I881FeGNQ9mmOp3ziGBlaOJdgS4vdxyHeNfiPTOQB3q6nGe4zVYcWcOSxXZmtlEjy5PtNyymCwjHdUToAfTNdGnfMbZFkabfJPEksRyjqGB+o7H0NbVVdwLxPY2qraRSSuhZma7ddsDyfE+1j0A74xViaXqMVxEstu4kjbsw7HFY3pNZ9w3aUpVQpSlApSlArBrNcbiHVJoNrRW7ToFZpNp94bR0Cr94mpiMiBccata3N0ixX5t57ZiqcxM2rv2IYkYJ8u9dfw+4eaOaS4nt1tpv5M8mTNvcAgHnLHnAPlUIjSKZngsrpIRcOSbO/g6q8h94xMQCTk9KtKO/tdLtbeC6uFQKmxWcnL7QMn9tdGpmKxWPz8+IkdeJ5QilmIVVBJJ7ADqSajX/iHpn/OQ/mf8q1dV4y0m4heGa7iaNxhhuYZHpkCsfDt6T8hwLWJtcu+bLldNt3xGnb2l17s3qualHHGvpYWfuorvJ9jDDgYdj0A2/qivhp3GmkwRLFDdQJGgwqgnAH5Vt2kdhqEqXcTJcNbnargkrGe/w9s/Or2zmJtE4gQ3R/Ct0iSdLl7e9bLsyAcsbuuzbjsO3euZxleasFTT7rlXPtB3ZhBWWREILqR2AOO9XFd3kcSF5nWNR3ZmCj8zUCvuOdHW7FwZOZMiGMOiswCnuB5Vempe85mM/AeLTxIEKrHNp15CEAUARFgABjuBUWfjaD9PLe8ubli35WzlnmbsN9zvjr3qe2nifpkhwbgJ/WKVH51vXK6cr/pJ2i91BHzw2VCscAdOnc0iYrM5rMZgR658TUkUpDYXk24FSvJIBB6HqRUa4N1LVAH0+yjjgMRMg9oyXhjkYlVA7EdfSrDXxC0wdryEfif8q3tMgtbiVb+2KyM6GISqThlDdRjzwRUbopExt+YgWteFk1xE811dvPebcp7oEQx124xnB+tSbw311Luz5TxrHLb/AGM0IAABHTO39U1MTUQvrvS7G6kuZZYop5Rh8Pkv9UHnVZ1Lalds/AR/ULdtDuvaINzafcPiaLuLdm++vouasu2nV0V0IZWAZSOoIPUEVA9Q8TdKlRopXZ0cbWHLJBBrb4W4w0pY0t7W4RFXoqOSMfIFqXreYzMTkTauTxVoiXlpLbyEgOO4ODkdR+Ga6ccgYAqQQexByD+Ir0axzjmBTEGlQNKIdWuUnmt1zHp8ACRggdFzjDSEeWas/hPUobi1R7VOWgynLK7DGy9GQr5EGq98SNFjiuGkkuRawXRDuqRmSaWVPOPA6HGK63hdrEG6SzghnjCDnb7jIkmLn3m2kdPWunU9um6P+CxhSsCs1zBSlKBSlKBVeeJdlLzIpU1JbNSyrskYKhKktuHmx7ZHbFWGag/HnDaXU8LSyxKixyRlJSOpcDa6dfiBHetNKcXGhoCXlzdxNdtp9xDHmTmxBWkYj4MDOVweua4n+kF2s/8Aqk/cldXwr4ceGeaaSCCH7NIhypBIHIzufoegbp0PpUz4h4Xtr3Z7ZHzOXnb1Ixuxnt9BWviRTVi3aB+WMUqxfF/hm2smtxaRiPmbt3UnOMY7mq6r1dPUi9d0JKuLwd1JLbSrueU4SOQsfnhRgD5k9Kh/hTocF5etFdJzEERYDJHXPfpU+8StBhstGljso+WjyozgEnPvAef0FcvU6lbTGl64FUcU8Tz38pkuGO3PuRD4EHl08z8641KV2VrERiEsGvvFdOqNGrsEkxuQH3WwcjI9c1anh1Lo81rHBcxxLcdQ/N6GQ57q/b8K+HiF4YCJOfpiu6kgNCPfIz03J54z3Fc/8TXfstGEKrxX6M8I3C6LASQAOYST0AAkfJqi/wDVW+/5Of8AwzU01nVJrPh62tCGimnLhwRhlQSMT9M9BVOqiNSK1ie4z4g+J8kztBp7mOEHaZR8cmO+0/dX5+dVmepJPUnqSepP1JoBTHp1PYD1J7CujT0q6cYqFYIz3q+uG/CyzFki3cfMmkUM8mSChIzhMdsVTfFOhtZXctu/XYfdb9ZD1U/XHT6g1TT6iupaax2G9wnxpdWDjlOXi+9C5ypH9H9U1+h+GOIIr23We3OQehU/EjeasPUV+VanPhBr5ttQWJm+yufcI8g/dG+XmPyrHqeni1ZtXzgXNxxftb2j3EcCzvF1UMOi56FifIDzquYeP7iK5hea5tbhXOJIbWIyMi4yPfHUnOBVsa3CHtpVZFcFGyjnCt07MfIVWWlSXiQieL9FWlsmCzxjm7RnqC4PQ+Vcejt2zmELN0PUhcwJMEeMOM7ZF2uPqD2roVy9AhmWNvaZhMWdmRgu0BG6ovzwPOupWE+fAUpSoClKUGDVXeIHD0txqSvHawXQEAXlyz7GzuJ3KgII+varRqs/Ey2tlu4Zp7y4gl5ZRFgQM23cNzE46LkjucVroTi+R2/DjR3t45hJZpZlnB2pKZQ+B3yT0qY1C/D50V7mEXNzPIjKWFyMEDBw0eB1Q+vyqaVXU/XMyKb/ANID4rT+3/Cqjq3P9ID4rT6P/Cqjr1el/ahMLD8DP95P/Un99XTxPo63dpLbv0EikA/qnup/A4qlvAz/AHk/9Sf31cPFvE8VhCss4YqzBBtGTk1x9VE+Nx58D8z6vpcttM0NwpR0OOvZh5Mp8wa06t3ibjzSL5Nt1BM2PhcLtdfowP7K5mneGUV7bi4026bYxICTINylSQQSvbtXZXqMR/MiYFaEV3NE4uvLQj2edwo+4x3ofwb+GK3OIeAb6zBeWLfGO8kZ3qPmR8Q/KoxWuaakdpgXzwP4pxXTLDdgQTN0Ug/ZyH0BPwn5GoT45zk6ki+SQjH9ok1Xn0/7fOpHxZePcxWlzJ1ZojAzfrNExGfrtwawr09dPVi1fIwjldDh6INeW6ns0yA/nn+Fc+tvSLkRXEMh7JIrH6A9f2V028pwl+tAKo3x6twL2Bx3aIg/Pa3T99XfFKGUMvUMAQfUEZFUV463oe/jjU55UXX5FjnH5CvJ6P8AdhEK4rY06YpPE69CsiMPwYVr1u6FaGa6gjXqXlQf/IE/sBr1rYxyl+qpwGhbccBkOT6ZXqao6z0vTJLKRVuJ4HiX7aRI3CXCF8b+WejgHHUdqvK5IWJtxCqqHLHsAB3NUOYbEr11ttqKy7BDg7JDl1UEdjXk9P3xMqr404Dkx7W3DYuG/WG0YP41s1ztBmha3j9ldZIlUIrKcghQB+ddGubuFKUoFKUoFV14nW9m8kXtN6bSQo0RK4bdG3vFXGDgZHQ1YtQnxB0O3EUl8bRLi4hUMNxIBCdt3XBUdyPOtNKcWHG8N7q29tlS1kuLtmiG+7lBC+4cLGvQDHXNbfi1xdc2AtvZCg5pcNuXd8IXGPTuaj+g8WN7VBzb+IgsB7LZW+5Du6ASSAeWfXyrZ8ebSSQWnKjd8GTO1S2MhcZx2raKx40bkq14o4sub/YbsoeXnbtXb375rh1ufom4/mJv8Nqfom4/mJv8Nq9SuysYjA2eG+IJrGUy2xUOV2Hcu4Y+lSziLiWe/wBFMl0VLJdhBtXaMbc9vxqFfom4/mJv8Nqk8emzfoJ15Mm72wNt2HONnfHpWWpFN0W75hKGV2+GOLLqwYm1cBWOWjYbkb8PI/MVoHSLj+Ym/wANq7DcC33s6XCQM6OCcL/KJg495D18qve2nMYtMCTXvjHcyQsgt4VLKVLZZh16H3T3qta+k1u6HDo6H0ZSP3ivMUbMcIrMfQKT+6ppp0p+lDyatrTuCnueG4wo+3DNcxg+eWPu/wBpf4VwuCfDO4upFe8RoLcHJ3dHk/ohe4B9TV/W8KoiogCqoCgDsAOgFcfVdRETEU7D8ispBIIIIOCD0II7g1jFX1x/4ZR3bNPaERXB6sD8Ev1Hk3zqnNY4YvLViLi3kXH3gN6H6MtdOl1FNSPelKeG/Fa4tbUQNGs2wbY3YkEDyDeuKg+o30k8zzTNukkYsx+vkPQDtWu3Tvkfga2bPTppW2wwySE+SoT+3tVq6dKTNoQ1qtLwS4XZ5jeyriOMFYs/fY9GYfIDpn5144O8JJZGEmpfZR9+SGy7/JiPhHy71dVnapFGscShEQBVVRgADsBXJ1XUxjZQy0uJGItJsNEpKEAzfyfX9f5VXENrczokU2n2NzBlV5lrKFKAdjgdQOlSDxWmheGO3kuI4JHcSIJgTFJs+5IR0AOfOuJwXwxcLfRTi3gtI1VuY1vPviuMj3QI84X1zXNp+zSbITzhJFFsAlt7INzfYnHT3j16eveu3WFrNc8zmchSlKBSlKBXH4qu1itJXkhadduGiQZZwehGK7FeSKZwKp07T9UuBttLeDSYO27arTkflkVZunW7JEiSPzGVQpcjBYgdyK2sUq97zbsMbRWjraTezyeyFBNtJTeuVLDsCPQ1v0Iqgi3AfFHtsLLMojuYW5c0WMFWH3gP1TWvx1r1xYtDOoV7TcEuF2++gPQOD6Vq8acMTLONQ0v3bqMe/H2W5Qd1I7bsedaGoeJ1m9iwmiZpnzC9mVO/d2IPT4fnW8UiZi1YzHp6fnqLDtrhHRXQhlYBgw7EHsahfEXHSWeoxRySxG2eNt+33nicfCTt67T9Kri3sLyCOCLUpLi006VjtCHPK3H3UkYe8q/Wp1rHhtaewOdOQGcATRyljIXKHcASTgg4xireFSk+1OY/O49XfidYOfct57j5i3J/+wrhx+JJW/AjsmW35eeUIALjd194f0KsHgrVo7uzSWNFRh7kiBQCjr0dSPLrUVl/9Wr/AOz/AINSm3NomPKJ7jaTxYtQftoLqEerQsR+yvWheIMd1qTxxzRrarECu8bHkkJ6gbsHAHlipHxhrEVpaSTSqGwNqJgEu7dEUDzJOKi2geHlqbAHU4kaaTdPI+ShjLndtDDGAowKrHh7ZmYwJ/NcKqF2YBFG4tnoAO5zUP4J4huNQnuJcItirGOHK+/IQerEnyqsrjTLi4e4ttEluJ7JB7+9/cYg9URj1P4VMdD8SbS3suTyHhngAiFoFJZ27e6fr1OetWnQ2145n6R7xIePdXgsoAUgjkuZjy4Y+WpLsfM9PhHrXd4bglW2j9qEfOKgvy0CKCfugD07VFuDeGZpLg6jqvW4cfZRd1tkPYAdt2KntZXxHsxyFYNZpWYg3GfD17NKZLd7e4iIANpcRjb07lZO6k/WvXhhw5JaRTNPFyGlkyIhKZFjUdgvXAqb4rGKv4k7do9UpSqBSlKBSlKBTFKUGKVmsUClKUCobxfwFFdOLiBvZ7tCGWZR3I7b17H61MqVat5rOYFZtxdPbKbfiG1zGw2m4jXmQyDtl1Hw1zLrVY9NjWfSLxJrZ2wLJyXJJPaE/En0PSrcmiVgVcBlPcEZB/A1DNW8LtPlbekZgfOd0LFMH129s1rTUpnmMfQRjSIdUe8e7060FpHOAZI7h/cd8Y5gUdQfyrcbhLVjfe3c+0E4TlY2Ns29emPXr3rof6l6jF/suqy7R2WZA4/dWf0Hrnb9IwfXkda03x2mPlI42sWGre1xXN9bR3kVvkpFA+0B8fyhVviIrmjWW1QyHVLtLK1hOHtVJSR/+s9yPpUqHBmpSf7Tq0mD3WFAn8K29M8L7CN+ZKjXMmclpmL5Prt7Zp4lIjnGfdH3HFs+J3kjW14btPs1932iRdkKerDPVz8673CnAiW8hubp/abx+rSt2UnvsXsPTPepdDAqKFRQqjsAMAfgK+lYTqTjEcf5ClKVmFKUoFKVmgUpSgUpSgUpSgUpSgUpSgxSs1igUpSgzSuTxLxHBYw826YhSdqhRuZz6KPOufwpxxa37MkHMSRBuMcqbHx+sMEgjt5+Yq0UtMbscCTUrhcQcVQWksEU24yXDhEVACRk43NkjC56Zr68UcRw2EHOud2wsE9wbjk5x0z26GkUtOOPMdilRDhjxGs76fkW/N37DJ76BVwuM9d3zFeLXxMsJLoW6s+S3LWUpiFm/VDZz38yMdutW8K+cYEypXC4r4st7BFa5LEucJGi7nc+eBnGPmSK+/DXEUF9BzrZiVztKsNroR91h5Gq7LY3Y4HVpQ0qoUpWaBSlKBSlKBSlKBSlKBSlKBSlKBSlKDFKzSg5GucPW900T3K7jbtzE94hQQQeo7EdPOoHoUy33Ej3VqPsLaHktIOglbDD8fi/KMH0re8ZtUuFt0t7WOVufnmNEjMQi4yuVBxuJ/IGvh4a8QqrRWMOnXFuhDEyyBsFgpYsxKDJJGO/oK6qVtGnNv6/CO44HF3C/st7ZTSzPPNcXnvMxOFUMCiKCewHT/KpV4uWVxMtolrC02Jw7KB7vuj3QxPYE1jxStXe400xo7hbkFiqlgo6dWwOg+Zrqcfare2vJms4+bCr/bxqm6Qr0xt9B3HY9xUxeZ2T35SijcXyKt9a3lpHa3SWsssZjxhgsZbG4fLJBHQ7T6VHdStlXhO2kUAOLguGx1zzZlzn6Kv5Cu5ZafLrGpy3bQSW9utq9snNXazl45E7ef8AKuT5dFrhJb3U1jBoptZlkjuCzylcRBCzsSG8+rk/gK2rtjGOOYmf7iT30vO4k05XGQtrzQD1wWjmP71Fffw1bZrGrRL0Tm7wOwB3yZwPxH5Vnjmzks9Rs9RiheaOGMwyLGuXA2sFwPTDtW34WabKZb2+njaL2yXciOMMEDMRkdx8WP7NZWmPDz2xEfHIsGlZpXGgpSlApSlApSlApSlApSlApSlApSlApSlApSlApSlApSlApSlApSlApSlApSlApSlApSlApSl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8" name="Picture 6" descr="http://www.circuloempresarioscartuja.com/-/m/444/c2/ISO%20215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4503" y="3070995"/>
            <a:ext cx="1023188" cy="104902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3.bp.blogspot.com/-8rLA4gNczNA/VLrYWYLD8wI/AAAAAAAABGA/D_kVtzTOZuI/s1600/PMBOK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2709" y="4962603"/>
            <a:ext cx="1024982" cy="142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892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400" b="1" dirty="0" smtClean="0">
                <a:latin typeface="Arial" pitchFamily="34" charset="0"/>
                <a:cs typeface="Arial" pitchFamily="34" charset="0"/>
              </a:rPr>
              <a:t>SITUACIÓN ACTUAL EN GESTIÓN DE PROYECTOS DEL GADMT</a:t>
            </a:r>
            <a:endParaRPr lang="es-EC" sz="24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627151"/>
            <a:ext cx="7272808" cy="3250121"/>
          </a:xfrm>
          <a:prstGeom prst="rect">
            <a:avLst/>
          </a:prstGeom>
        </p:spPr>
        <p:txBody>
          <a:bodyPr wrap="square">
            <a:spAutoFit/>
          </a:bodyPr>
          <a:lstStyle/>
          <a:p>
            <a:pPr marL="68580" algn="just">
              <a:spcBef>
                <a:spcPct val="20000"/>
              </a:spcBef>
              <a:buClr>
                <a:srgbClr val="94C600"/>
              </a:buClr>
              <a:buSzPct val="76000"/>
            </a:pPr>
            <a:r>
              <a:rPr lang="es-EC" dirty="0">
                <a:solidFill>
                  <a:srgbClr val="3E3D2D"/>
                </a:solidFill>
                <a:latin typeface="Arial" panose="020B0604020202020204" pitchFamily="34" charset="0"/>
                <a:cs typeface="Arial" panose="020B0604020202020204" pitchFamily="34" charset="0"/>
              </a:rPr>
              <a:t>Actualmente el GAD Municipal de </a:t>
            </a:r>
            <a:r>
              <a:rPr lang="es-EC" dirty="0" smtClean="0">
                <a:solidFill>
                  <a:srgbClr val="3E3D2D"/>
                </a:solidFill>
                <a:latin typeface="Arial" panose="020B0604020202020204" pitchFamily="34" charset="0"/>
                <a:cs typeface="Arial" panose="020B0604020202020204" pitchFamily="34" charset="0"/>
              </a:rPr>
              <a:t>Tena, </a:t>
            </a:r>
            <a:r>
              <a:rPr lang="es-EC" dirty="0">
                <a:solidFill>
                  <a:srgbClr val="3E3D2D"/>
                </a:solidFill>
                <a:latin typeface="Arial" panose="020B0604020202020204" pitchFamily="34" charset="0"/>
                <a:cs typeface="Arial" panose="020B0604020202020204" pitchFamily="34" charset="0"/>
              </a:rPr>
              <a:t>no tiene una administración de proyectos efectiva, ya que existen </a:t>
            </a:r>
            <a:r>
              <a:rPr lang="es-EC" dirty="0" smtClean="0">
                <a:solidFill>
                  <a:srgbClr val="3E3D2D"/>
                </a:solidFill>
                <a:latin typeface="Arial" panose="020B0604020202020204" pitchFamily="34" charset="0"/>
                <a:cs typeface="Arial" panose="020B0604020202020204" pitchFamily="34" charset="0"/>
              </a:rPr>
              <a:t>falencias </a:t>
            </a:r>
            <a:r>
              <a:rPr lang="es-EC" dirty="0">
                <a:solidFill>
                  <a:srgbClr val="3E3D2D"/>
                </a:solidFill>
                <a:latin typeface="Arial" panose="020B0604020202020204" pitchFamily="34" charset="0"/>
                <a:cs typeface="Arial" panose="020B0604020202020204" pitchFamily="34" charset="0"/>
              </a:rPr>
              <a:t>se pueden </a:t>
            </a:r>
            <a:r>
              <a:rPr lang="es-EC" dirty="0" smtClean="0">
                <a:solidFill>
                  <a:srgbClr val="3E3D2D"/>
                </a:solidFill>
                <a:latin typeface="Arial" panose="020B0604020202020204" pitchFamily="34" charset="0"/>
                <a:cs typeface="Arial" panose="020B0604020202020204" pitchFamily="34" charset="0"/>
              </a:rPr>
              <a:t>evidenciar al no darse cumplimiento </a:t>
            </a:r>
            <a:r>
              <a:rPr lang="es-EC" dirty="0">
                <a:solidFill>
                  <a:srgbClr val="3E3D2D"/>
                </a:solidFill>
                <a:latin typeface="Arial" panose="020B0604020202020204" pitchFamily="34" charset="0"/>
                <a:cs typeface="Arial" panose="020B0604020202020204" pitchFamily="34" charset="0"/>
              </a:rPr>
              <a:t>de la planificación establecida en </a:t>
            </a:r>
            <a:r>
              <a:rPr lang="es-EC" dirty="0" smtClean="0">
                <a:solidFill>
                  <a:srgbClr val="3E3D2D"/>
                </a:solidFill>
                <a:latin typeface="Arial" panose="020B0604020202020204" pitchFamily="34" charset="0"/>
                <a:cs typeface="Arial" panose="020B0604020202020204" pitchFamily="34" charset="0"/>
              </a:rPr>
              <a:t>el </a:t>
            </a:r>
            <a:r>
              <a:rPr lang="es-EC" dirty="0">
                <a:solidFill>
                  <a:srgbClr val="3E3D2D"/>
                </a:solidFill>
                <a:latin typeface="Arial" panose="020B0604020202020204" pitchFamily="34" charset="0"/>
                <a:cs typeface="Arial" panose="020B0604020202020204" pitchFamily="34" charset="0"/>
              </a:rPr>
              <a:t>PDOT, </a:t>
            </a:r>
            <a:r>
              <a:rPr lang="es-EC" dirty="0" smtClean="0">
                <a:solidFill>
                  <a:srgbClr val="3E3D2D"/>
                </a:solidFill>
                <a:latin typeface="Arial" panose="020B0604020202020204" pitchFamily="34" charset="0"/>
                <a:cs typeface="Arial" panose="020B0604020202020204" pitchFamily="34" charset="0"/>
              </a:rPr>
              <a:t>además presupuestos </a:t>
            </a:r>
            <a:r>
              <a:rPr lang="es-EC" dirty="0">
                <a:solidFill>
                  <a:srgbClr val="3E3D2D"/>
                </a:solidFill>
                <a:latin typeface="Arial" panose="020B0604020202020204" pitchFamily="34" charset="0"/>
                <a:cs typeface="Arial" panose="020B0604020202020204" pitchFamily="34" charset="0"/>
              </a:rPr>
              <a:t>no actualizados retrasan </a:t>
            </a:r>
            <a:r>
              <a:rPr lang="es-EC" dirty="0" smtClean="0">
                <a:solidFill>
                  <a:srgbClr val="3E3D2D"/>
                </a:solidFill>
                <a:latin typeface="Arial" panose="020B0604020202020204" pitchFamily="34" charset="0"/>
                <a:cs typeface="Arial" panose="020B0604020202020204" pitchFamily="34" charset="0"/>
              </a:rPr>
              <a:t>las obras </a:t>
            </a:r>
            <a:r>
              <a:rPr lang="es-EC" dirty="0">
                <a:solidFill>
                  <a:srgbClr val="3E3D2D"/>
                </a:solidFill>
                <a:latin typeface="Arial" panose="020B0604020202020204" pitchFamily="34" charset="0"/>
                <a:cs typeface="Arial" panose="020B0604020202020204" pitchFamily="34" charset="0"/>
              </a:rPr>
              <a:t>al tener que realizar </a:t>
            </a:r>
            <a:r>
              <a:rPr lang="es-EC" dirty="0" smtClean="0">
                <a:solidFill>
                  <a:srgbClr val="3E3D2D"/>
                </a:solidFill>
                <a:latin typeface="Arial" panose="020B0604020202020204" pitchFamily="34" charset="0"/>
                <a:cs typeface="Arial" panose="020B0604020202020204" pitchFamily="34" charset="0"/>
              </a:rPr>
              <a:t>reajustes </a:t>
            </a:r>
            <a:r>
              <a:rPr lang="es-EC" dirty="0">
                <a:solidFill>
                  <a:srgbClr val="3E3D2D"/>
                </a:solidFill>
                <a:latin typeface="Arial" panose="020B0604020202020204" pitchFamily="34" charset="0"/>
                <a:cs typeface="Arial" panose="020B0604020202020204" pitchFamily="34" charset="0"/>
              </a:rPr>
              <a:t>de </a:t>
            </a:r>
            <a:r>
              <a:rPr lang="es-EC" dirty="0" smtClean="0">
                <a:solidFill>
                  <a:srgbClr val="3E3D2D"/>
                </a:solidFill>
                <a:latin typeface="Arial" panose="020B0604020202020204" pitchFamily="34" charset="0"/>
                <a:cs typeface="Arial" panose="020B0604020202020204" pitchFamily="34" charset="0"/>
              </a:rPr>
              <a:t>precios, </a:t>
            </a:r>
            <a:r>
              <a:rPr lang="es-EC" dirty="0">
                <a:solidFill>
                  <a:srgbClr val="3E3D2D"/>
                </a:solidFill>
                <a:latin typeface="Arial" panose="020B0604020202020204" pitchFamily="34" charset="0"/>
                <a:cs typeface="Arial" panose="020B0604020202020204" pitchFamily="34" charset="0"/>
              </a:rPr>
              <a:t>falta de comunicación entre las diferentes </a:t>
            </a:r>
            <a:r>
              <a:rPr lang="es-EC" dirty="0" smtClean="0">
                <a:solidFill>
                  <a:srgbClr val="3E3D2D"/>
                </a:solidFill>
                <a:latin typeface="Arial" panose="020B0604020202020204" pitchFamily="34" charset="0"/>
                <a:cs typeface="Arial" panose="020B0604020202020204" pitchFamily="34" charset="0"/>
              </a:rPr>
              <a:t>dependencias municipales </a:t>
            </a:r>
            <a:r>
              <a:rPr lang="es-EC" dirty="0">
                <a:solidFill>
                  <a:srgbClr val="3E3D2D"/>
                </a:solidFill>
                <a:latin typeface="Arial" panose="020B0604020202020204" pitchFamily="34" charset="0"/>
                <a:cs typeface="Arial" panose="020B0604020202020204" pitchFamily="34" charset="0"/>
              </a:rPr>
              <a:t>al momento de iniciar el proceso de contratación pública, retrasos en la ejecución de obras, entre los </a:t>
            </a:r>
            <a:r>
              <a:rPr lang="es-EC" dirty="0" smtClean="0">
                <a:solidFill>
                  <a:srgbClr val="3E3D2D"/>
                </a:solidFill>
                <a:latin typeface="Arial" panose="020B0604020202020204" pitchFamily="34" charset="0"/>
                <a:cs typeface="Arial" panose="020B0604020202020204" pitchFamily="34" charset="0"/>
              </a:rPr>
              <a:t>principales.</a:t>
            </a:r>
          </a:p>
          <a:p>
            <a:pPr marL="68580" algn="just">
              <a:spcBef>
                <a:spcPct val="20000"/>
              </a:spcBef>
              <a:buClr>
                <a:srgbClr val="94C600"/>
              </a:buClr>
              <a:buSzPct val="76000"/>
            </a:pPr>
            <a:endParaRPr lang="es-EC" dirty="0" smtClean="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r>
              <a:rPr lang="es-EC" dirty="0" smtClean="0">
                <a:solidFill>
                  <a:srgbClr val="3E3D2D"/>
                </a:solidFill>
                <a:latin typeface="Arial" panose="020B0604020202020204" pitchFamily="34" charset="0"/>
                <a:cs typeface="Arial" panose="020B0604020202020204" pitchFamily="34" charset="0"/>
              </a:rPr>
              <a:t>Por </a:t>
            </a:r>
            <a:r>
              <a:rPr lang="es-EC" dirty="0">
                <a:solidFill>
                  <a:srgbClr val="3E3D2D"/>
                </a:solidFill>
                <a:latin typeface="Arial" panose="020B0604020202020204" pitchFamily="34" charset="0"/>
                <a:cs typeface="Arial" panose="020B0604020202020204" pitchFamily="34" charset="0"/>
              </a:rPr>
              <a:t>lo tanto, el GAD Municipal de Tena requiere crear esta cultura de buenas prácticas en la administración de proyectos.</a:t>
            </a:r>
            <a:endParaRPr lang="es-EC" dirty="0" smtClean="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90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SUMARIO:</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92896"/>
            <a:ext cx="7272808" cy="3662541"/>
          </a:xfrm>
          <a:prstGeom prst="rect">
            <a:avLst/>
          </a:prstGeom>
        </p:spPr>
        <p:txBody>
          <a:bodyPr wrap="square">
            <a:spAutoFit/>
          </a:bodyPr>
          <a:lstStyle/>
          <a:p>
            <a:pPr marL="342900" lvl="0" indent="-274320" algn="just">
              <a:spcBef>
                <a:spcPct val="20000"/>
              </a:spcBef>
              <a:buClr>
                <a:srgbClr val="94C600"/>
              </a:buClr>
              <a:buSzPct val="76000"/>
              <a:buFont typeface="Wingdings 2" pitchFamily="18" charset="2"/>
              <a:buChar char=""/>
            </a:pPr>
            <a:r>
              <a:rPr lang="es-EC" sz="2000" dirty="0">
                <a:solidFill>
                  <a:srgbClr val="3E3D2D"/>
                </a:solidFill>
                <a:latin typeface="Arial" panose="020B0604020202020204" pitchFamily="34" charset="0"/>
                <a:cs typeface="Arial" panose="020B0604020202020204" pitchFamily="34" charset="0"/>
              </a:rPr>
              <a:t>JUSTIFICACIÓN.</a:t>
            </a:r>
          </a:p>
          <a:p>
            <a:pPr marL="342900" lvl="0" indent="-274320" algn="just">
              <a:spcBef>
                <a:spcPct val="20000"/>
              </a:spcBef>
              <a:buClr>
                <a:srgbClr val="94C600"/>
              </a:buClr>
              <a:buSzPct val="76000"/>
              <a:buFont typeface="Wingdings 2" pitchFamily="18" charset="2"/>
              <a:buChar char=""/>
            </a:pPr>
            <a:r>
              <a:rPr lang="es-EC" sz="2000" dirty="0">
                <a:solidFill>
                  <a:srgbClr val="3E3D2D"/>
                </a:solidFill>
                <a:latin typeface="Arial" panose="020B0604020202020204" pitchFamily="34" charset="0"/>
                <a:cs typeface="Arial" panose="020B0604020202020204" pitchFamily="34" charset="0"/>
              </a:rPr>
              <a:t>OBJETIVOS</a:t>
            </a:r>
          </a:p>
          <a:p>
            <a:pPr marL="342900" lvl="0" indent="-274320" algn="just">
              <a:spcBef>
                <a:spcPct val="20000"/>
              </a:spcBef>
              <a:buClr>
                <a:srgbClr val="94C600"/>
              </a:buClr>
              <a:buSzPct val="76000"/>
              <a:buFont typeface="Wingdings 2" pitchFamily="18" charset="2"/>
              <a:buChar char=""/>
            </a:pPr>
            <a:r>
              <a:rPr lang="es-EC" sz="2000" dirty="0">
                <a:solidFill>
                  <a:srgbClr val="3E3D2D"/>
                </a:solidFill>
                <a:latin typeface="Arial" panose="020B0604020202020204" pitchFamily="34" charset="0"/>
                <a:cs typeface="Arial" panose="020B0604020202020204" pitchFamily="34" charset="0"/>
              </a:rPr>
              <a:t>FORMULACIÓN DEL PROBLEMA</a:t>
            </a:r>
          </a:p>
          <a:p>
            <a:pPr marL="342900" lvl="0" indent="-274320" algn="just">
              <a:spcBef>
                <a:spcPct val="20000"/>
              </a:spcBef>
              <a:buClr>
                <a:srgbClr val="94C600"/>
              </a:buClr>
              <a:buSzPct val="76000"/>
              <a:buFont typeface="Wingdings 2" pitchFamily="18" charset="2"/>
              <a:buChar char=""/>
            </a:pPr>
            <a:r>
              <a:rPr lang="es-EC" sz="2000" dirty="0">
                <a:solidFill>
                  <a:srgbClr val="3E3D2D"/>
                </a:solidFill>
                <a:latin typeface="Arial" panose="020B0604020202020204" pitchFamily="34" charset="0"/>
                <a:cs typeface="Arial" panose="020B0604020202020204" pitchFamily="34" charset="0"/>
              </a:rPr>
              <a:t>MARCO TEÓRICO</a:t>
            </a:r>
          </a:p>
          <a:p>
            <a:pPr marL="342900" lvl="0" indent="-274320" algn="just">
              <a:spcBef>
                <a:spcPct val="20000"/>
              </a:spcBef>
              <a:buClr>
                <a:srgbClr val="94C600"/>
              </a:buClr>
              <a:buSzPct val="76000"/>
              <a:buFont typeface="Wingdings 2" pitchFamily="18" charset="2"/>
              <a:buChar char=""/>
            </a:pPr>
            <a:r>
              <a:rPr lang="es-EC" sz="2000" dirty="0">
                <a:solidFill>
                  <a:srgbClr val="3E3D2D"/>
                </a:solidFill>
                <a:latin typeface="Arial" panose="020B0604020202020204" pitchFamily="34" charset="0"/>
                <a:cs typeface="Arial" panose="020B0604020202020204" pitchFamily="34" charset="0"/>
              </a:rPr>
              <a:t>METODOLOGÍA DE LA INVESTIGACIÓN</a:t>
            </a:r>
          </a:p>
          <a:p>
            <a:pPr marL="342900" lvl="0" indent="-274320" algn="just">
              <a:spcBef>
                <a:spcPct val="20000"/>
              </a:spcBef>
              <a:buClr>
                <a:srgbClr val="94C600"/>
              </a:buClr>
              <a:buSzPct val="76000"/>
              <a:buFont typeface="Wingdings 2" pitchFamily="18" charset="2"/>
              <a:buChar char=""/>
            </a:pPr>
            <a:r>
              <a:rPr lang="es-EC" sz="2000" dirty="0">
                <a:solidFill>
                  <a:srgbClr val="3E3D2D"/>
                </a:solidFill>
                <a:latin typeface="Arial" panose="020B0604020202020204" pitchFamily="34" charset="0"/>
                <a:cs typeface="Arial" panose="020B0604020202020204" pitchFamily="34" charset="0"/>
              </a:rPr>
              <a:t>SITUACIÓN ACTUAL EN GESTIÓN DE PROYECTOS DEL </a:t>
            </a:r>
            <a:r>
              <a:rPr lang="es-EC" sz="2000" dirty="0" smtClean="0">
                <a:solidFill>
                  <a:srgbClr val="3E3D2D"/>
                </a:solidFill>
                <a:latin typeface="Arial" panose="020B0604020202020204" pitchFamily="34" charset="0"/>
                <a:cs typeface="Arial" panose="020B0604020202020204" pitchFamily="34" charset="0"/>
              </a:rPr>
              <a:t>GADMT</a:t>
            </a:r>
          </a:p>
          <a:p>
            <a:pPr marL="342900" indent="-274320" algn="just">
              <a:spcBef>
                <a:spcPct val="20000"/>
              </a:spcBef>
              <a:buClr>
                <a:srgbClr val="94C600"/>
              </a:buClr>
              <a:buSzPct val="76000"/>
              <a:buFont typeface="Wingdings 2" pitchFamily="18" charset="2"/>
              <a:buChar char=""/>
            </a:pPr>
            <a:r>
              <a:rPr lang="es-EC" sz="2000" dirty="0">
                <a:solidFill>
                  <a:srgbClr val="3E3D2D"/>
                </a:solidFill>
                <a:latin typeface="Arial" panose="020B0604020202020204" pitchFamily="34" charset="0"/>
                <a:cs typeface="Arial" panose="020B0604020202020204" pitchFamily="34" charset="0"/>
              </a:rPr>
              <a:t>MODELO PROPUESTO DE LA PMO PARA EL </a:t>
            </a:r>
            <a:r>
              <a:rPr lang="es-EC" sz="2000" dirty="0" smtClean="0">
                <a:solidFill>
                  <a:srgbClr val="3E3D2D"/>
                </a:solidFill>
                <a:latin typeface="Arial" panose="020B0604020202020204" pitchFamily="34" charset="0"/>
                <a:cs typeface="Arial" panose="020B0604020202020204" pitchFamily="34" charset="0"/>
              </a:rPr>
              <a:t>GADMT</a:t>
            </a:r>
          </a:p>
          <a:p>
            <a:pPr marL="342900" indent="-274320" algn="just">
              <a:spcBef>
                <a:spcPct val="20000"/>
              </a:spcBef>
              <a:buClr>
                <a:srgbClr val="94C600"/>
              </a:buClr>
              <a:buSzPct val="76000"/>
              <a:buFont typeface="Wingdings 2" pitchFamily="18" charset="2"/>
              <a:buChar char=""/>
            </a:pPr>
            <a:r>
              <a:rPr lang="es-EC" sz="2000" dirty="0" smtClean="0">
                <a:solidFill>
                  <a:srgbClr val="3E3D2D"/>
                </a:solidFill>
                <a:latin typeface="Arial" panose="020B0604020202020204" pitchFamily="34" charset="0"/>
                <a:cs typeface="Arial" panose="020B0604020202020204" pitchFamily="34" charset="0"/>
              </a:rPr>
              <a:t>CONCLUSIONES</a:t>
            </a:r>
          </a:p>
          <a:p>
            <a:pPr marL="342900" indent="-274320" algn="just">
              <a:spcBef>
                <a:spcPct val="20000"/>
              </a:spcBef>
              <a:buClr>
                <a:srgbClr val="94C600"/>
              </a:buClr>
              <a:buSzPct val="76000"/>
              <a:buFont typeface="Wingdings 2" pitchFamily="18" charset="2"/>
              <a:buChar char=""/>
            </a:pPr>
            <a:r>
              <a:rPr lang="es-EC" sz="2000" dirty="0" smtClean="0">
                <a:solidFill>
                  <a:srgbClr val="3E3D2D"/>
                </a:solidFill>
                <a:latin typeface="Arial" panose="020B0604020202020204" pitchFamily="34" charset="0"/>
                <a:cs typeface="Arial" panose="020B0604020202020204" pitchFamily="34" charset="0"/>
              </a:rPr>
              <a:t>RECOMENDACIONES</a:t>
            </a:r>
            <a:endParaRPr lang="es-EC" sz="2000" dirty="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184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http://1.bp.blogspot.com/-6rx2sZoSIZc/UrOl6ADY6PI/AAAAAAAAAiI/M2sxYMk2400/s1600/diagnostico-fo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158123"/>
            <a:ext cx="3295650" cy="32956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POBLACIÓN </a:t>
            </a:r>
            <a:r>
              <a:rPr lang="es-EC" sz="2800" b="1" dirty="0">
                <a:latin typeface="Arial" pitchFamily="34" charset="0"/>
                <a:cs typeface="Arial" pitchFamily="34" charset="0"/>
              </a:rPr>
              <a:t>OBJETO DE ESTUDIO</a:t>
            </a: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475656" y="2530232"/>
            <a:ext cx="6912768" cy="2369880"/>
          </a:xfrm>
          <a:prstGeom prst="rect">
            <a:avLst/>
          </a:prstGeom>
        </p:spPr>
        <p:txBody>
          <a:bodyPr wrap="square">
            <a:spAutoFit/>
          </a:bodyPr>
          <a:lstStyle/>
          <a:p>
            <a:pPr marL="68580" algn="just">
              <a:spcBef>
                <a:spcPct val="20000"/>
              </a:spcBef>
              <a:buClr>
                <a:srgbClr val="94C600"/>
              </a:buClr>
              <a:buSzPct val="76000"/>
            </a:pPr>
            <a:r>
              <a:rPr lang="es-EC" sz="2000" dirty="0">
                <a:solidFill>
                  <a:srgbClr val="3E3D2D"/>
                </a:solidFill>
                <a:latin typeface="Arial" panose="020B0604020202020204" pitchFamily="34" charset="0"/>
                <a:cs typeface="Arial" panose="020B0604020202020204" pitchFamily="34" charset="0"/>
              </a:rPr>
              <a:t>La población objeto de estudio son las Direcciones </a:t>
            </a:r>
            <a:r>
              <a:rPr lang="es-EC" sz="2000" dirty="0" smtClean="0">
                <a:solidFill>
                  <a:srgbClr val="3E3D2D"/>
                </a:solidFill>
                <a:latin typeface="Arial" panose="020B0604020202020204" pitchFamily="34" charset="0"/>
                <a:cs typeface="Arial" panose="020B0604020202020204" pitchFamily="34" charset="0"/>
              </a:rPr>
              <a:t>del </a:t>
            </a:r>
            <a:r>
              <a:rPr lang="es-EC" sz="2000" dirty="0">
                <a:solidFill>
                  <a:srgbClr val="3E3D2D"/>
                </a:solidFill>
                <a:latin typeface="Arial" panose="020B0604020202020204" pitchFamily="34" charset="0"/>
                <a:cs typeface="Arial" panose="020B0604020202020204" pitchFamily="34" charset="0"/>
              </a:rPr>
              <a:t>GAD Municipal de Tena y </a:t>
            </a:r>
            <a:r>
              <a:rPr lang="es-EC" sz="2000" dirty="0" smtClean="0">
                <a:solidFill>
                  <a:srgbClr val="3E3D2D"/>
                </a:solidFill>
                <a:latin typeface="Arial" panose="020B0604020202020204" pitchFamily="34" charset="0"/>
                <a:cs typeface="Arial" panose="020B0604020202020204" pitchFamily="34" charset="0"/>
              </a:rPr>
              <a:t>la </a:t>
            </a:r>
            <a:r>
              <a:rPr lang="es-EC" sz="2000" dirty="0">
                <a:solidFill>
                  <a:srgbClr val="3E3D2D"/>
                </a:solidFill>
                <a:latin typeface="Arial" panose="020B0604020202020204" pitchFamily="34" charset="0"/>
                <a:cs typeface="Arial" panose="020B0604020202020204" pitchFamily="34" charset="0"/>
              </a:rPr>
              <a:t>Unidad de Proyectos UPEI</a:t>
            </a:r>
            <a:r>
              <a:rPr lang="es-EC" sz="2000" dirty="0" smtClean="0">
                <a:solidFill>
                  <a:srgbClr val="3E3D2D"/>
                </a:solidFill>
                <a:latin typeface="Arial" panose="020B0604020202020204" pitchFamily="34" charset="0"/>
                <a:cs typeface="Arial" panose="020B0604020202020204" pitchFamily="34" charset="0"/>
              </a:rPr>
              <a:t>.</a:t>
            </a:r>
            <a:endParaRPr lang="es-EC" sz="2000" dirty="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endParaRPr lang="es-EC" sz="2000" dirty="0" smtClean="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r>
              <a:rPr lang="es-EC" sz="2000" dirty="0">
                <a:solidFill>
                  <a:srgbClr val="3E3D2D"/>
                </a:solidFill>
                <a:latin typeface="Arial" panose="020B0604020202020204" pitchFamily="34" charset="0"/>
                <a:cs typeface="Arial" panose="020B0604020202020204" pitchFamily="34" charset="0"/>
              </a:rPr>
              <a:t>Es decir, nuestra población objeto de estudio estará dirigida a los Directores Departamentales y a los miembros o funcionarios que conforman la UPEI, siendo once directores y seis funcionarios que conforman la UPEI.</a:t>
            </a:r>
            <a:endParaRPr lang="es-EC" sz="2000" dirty="0" smtClean="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9560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METODOLOGÍA Y DISEÑO (CUESTIONARIO)</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99280"/>
            <a:ext cx="7272808" cy="3841052"/>
          </a:xfrm>
          <a:prstGeom prst="rect">
            <a:avLst/>
          </a:prstGeom>
        </p:spPr>
        <p:txBody>
          <a:bodyPr wrap="square">
            <a:spAutoFit/>
          </a:bodyPr>
          <a:lstStyle/>
          <a:p>
            <a:pPr marL="68580" algn="just">
              <a:spcBef>
                <a:spcPct val="20000"/>
              </a:spcBef>
              <a:buClr>
                <a:srgbClr val="94C600"/>
              </a:buClr>
              <a:buSzPct val="76000"/>
            </a:pPr>
            <a:r>
              <a:rPr lang="es-EC" dirty="0">
                <a:solidFill>
                  <a:srgbClr val="3E3D2D"/>
                </a:solidFill>
                <a:latin typeface="Arial" panose="020B0604020202020204" pitchFamily="34" charset="0"/>
                <a:cs typeface="Arial" panose="020B0604020202020204" pitchFamily="34" charset="0"/>
              </a:rPr>
              <a:t>El </a:t>
            </a:r>
            <a:r>
              <a:rPr lang="es-EC" dirty="0" smtClean="0">
                <a:solidFill>
                  <a:srgbClr val="3E3D2D"/>
                </a:solidFill>
                <a:latin typeface="Arial" panose="020B0604020202020204" pitchFamily="34" charset="0"/>
                <a:cs typeface="Arial" panose="020B0604020202020204" pitchFamily="34" charset="0"/>
              </a:rPr>
              <a:t>cuestionario aplicado </a:t>
            </a:r>
            <a:r>
              <a:rPr lang="es-EC" dirty="0">
                <a:solidFill>
                  <a:srgbClr val="3E3D2D"/>
                </a:solidFill>
                <a:latin typeface="Arial" panose="020B0604020202020204" pitchFamily="34" charset="0"/>
                <a:cs typeface="Arial" panose="020B0604020202020204" pitchFamily="34" charset="0"/>
              </a:rPr>
              <a:t>en el GAD Municipal de Tena se encuentra basado en el modelo de Project Management </a:t>
            </a:r>
            <a:r>
              <a:rPr lang="es-EC" dirty="0" err="1">
                <a:solidFill>
                  <a:srgbClr val="3E3D2D"/>
                </a:solidFill>
                <a:latin typeface="Arial" panose="020B0604020202020204" pitchFamily="34" charset="0"/>
                <a:cs typeface="Arial" panose="020B0604020202020204" pitchFamily="34" charset="0"/>
              </a:rPr>
              <a:t>Maturity</a:t>
            </a:r>
            <a:r>
              <a:rPr lang="es-EC" dirty="0">
                <a:solidFill>
                  <a:srgbClr val="3E3D2D"/>
                </a:solidFill>
                <a:latin typeface="Arial" panose="020B0604020202020204" pitchFamily="34" charset="0"/>
                <a:cs typeface="Arial" panose="020B0604020202020204" pitchFamily="34" charset="0"/>
              </a:rPr>
              <a:t> </a:t>
            </a:r>
            <a:r>
              <a:rPr lang="es-EC" dirty="0" err="1">
                <a:solidFill>
                  <a:srgbClr val="3E3D2D"/>
                </a:solidFill>
                <a:latin typeface="Arial" panose="020B0604020202020204" pitchFamily="34" charset="0"/>
                <a:cs typeface="Arial" panose="020B0604020202020204" pitchFamily="34" charset="0"/>
              </a:rPr>
              <a:t>Model</a:t>
            </a:r>
            <a:r>
              <a:rPr lang="es-EC" dirty="0">
                <a:solidFill>
                  <a:srgbClr val="3E3D2D"/>
                </a:solidFill>
                <a:latin typeface="Arial" panose="020B0604020202020204" pitchFamily="34" charset="0"/>
                <a:cs typeface="Arial" panose="020B0604020202020204" pitchFamily="34" charset="0"/>
              </a:rPr>
              <a:t> (PMMM) de Harold </a:t>
            </a:r>
            <a:r>
              <a:rPr lang="es-EC" dirty="0" err="1" smtClean="0">
                <a:solidFill>
                  <a:srgbClr val="3E3D2D"/>
                </a:solidFill>
                <a:latin typeface="Arial" panose="020B0604020202020204" pitchFamily="34" charset="0"/>
                <a:cs typeface="Arial" panose="020B0604020202020204" pitchFamily="34" charset="0"/>
              </a:rPr>
              <a:t>Kerzner</a:t>
            </a:r>
            <a:r>
              <a:rPr lang="es-EC" dirty="0" smtClean="0">
                <a:solidFill>
                  <a:srgbClr val="3E3D2D"/>
                </a:solidFill>
                <a:latin typeface="Arial" panose="020B0604020202020204" pitchFamily="34" charset="0"/>
                <a:cs typeface="Arial" panose="020B0604020202020204" pitchFamily="34" charset="0"/>
              </a:rPr>
              <a:t>, </a:t>
            </a:r>
            <a:r>
              <a:rPr lang="es-EC" dirty="0">
                <a:solidFill>
                  <a:srgbClr val="3E3D2D"/>
                </a:solidFill>
                <a:latin typeface="Arial" panose="020B0604020202020204" pitchFamily="34" charset="0"/>
                <a:cs typeface="Arial" panose="020B0604020202020204" pitchFamily="34" charset="0"/>
              </a:rPr>
              <a:t>el mismo que se </a:t>
            </a:r>
            <a:r>
              <a:rPr lang="es-EC" dirty="0" smtClean="0">
                <a:solidFill>
                  <a:srgbClr val="3E3D2D"/>
                </a:solidFill>
                <a:latin typeface="Arial" panose="020B0604020202020204" pitchFamily="34" charset="0"/>
                <a:cs typeface="Arial" panose="020B0604020202020204" pitchFamily="34" charset="0"/>
              </a:rPr>
              <a:t>está </a:t>
            </a:r>
            <a:r>
              <a:rPr lang="es-EC" dirty="0">
                <a:solidFill>
                  <a:srgbClr val="3E3D2D"/>
                </a:solidFill>
                <a:latin typeface="Arial" panose="020B0604020202020204" pitchFamily="34" charset="0"/>
                <a:cs typeface="Arial" panose="020B0604020202020204" pitchFamily="34" charset="0"/>
              </a:rPr>
              <a:t>dividido en 7 secciones que evalúan los siguientes temas: madurez, metodología, herramientas, competencia, portafolio, </a:t>
            </a:r>
            <a:r>
              <a:rPr lang="es-EC" dirty="0" err="1">
                <a:solidFill>
                  <a:srgbClr val="3E3D2D"/>
                </a:solidFill>
                <a:latin typeface="Arial" panose="020B0604020202020204" pitchFamily="34" charset="0"/>
                <a:cs typeface="Arial" panose="020B0604020202020204" pitchFamily="34" charset="0"/>
              </a:rPr>
              <a:t>multi</a:t>
            </a:r>
            <a:r>
              <a:rPr lang="es-EC" dirty="0">
                <a:solidFill>
                  <a:srgbClr val="3E3D2D"/>
                </a:solidFill>
                <a:latin typeface="Arial" panose="020B0604020202020204" pitchFamily="34" charset="0"/>
                <a:cs typeface="Arial" panose="020B0604020202020204" pitchFamily="34" charset="0"/>
              </a:rPr>
              <a:t>-proyectos y </a:t>
            </a:r>
            <a:r>
              <a:rPr lang="es-EC" dirty="0" smtClean="0">
                <a:solidFill>
                  <a:srgbClr val="3E3D2D"/>
                </a:solidFill>
                <a:latin typeface="Arial" panose="020B0604020202020204" pitchFamily="34" charset="0"/>
                <a:cs typeface="Arial" panose="020B0604020202020204" pitchFamily="34" charset="0"/>
              </a:rPr>
              <a:t>PMO.</a:t>
            </a:r>
          </a:p>
          <a:p>
            <a:pPr marL="68580" algn="just">
              <a:spcBef>
                <a:spcPct val="20000"/>
              </a:spcBef>
              <a:buClr>
                <a:srgbClr val="94C600"/>
              </a:buClr>
              <a:buSzPct val="76000"/>
            </a:pPr>
            <a:endParaRPr lang="es-EC" dirty="0" smtClean="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r>
              <a:rPr lang="es-EC" dirty="0" smtClean="0">
                <a:solidFill>
                  <a:srgbClr val="3E3D2D"/>
                </a:solidFill>
                <a:latin typeface="Arial" panose="020B0604020202020204" pitchFamily="34" charset="0"/>
                <a:cs typeface="Arial" panose="020B0604020202020204" pitchFamily="34" charset="0"/>
              </a:rPr>
              <a:t>El </a:t>
            </a:r>
            <a:r>
              <a:rPr lang="es-EC" dirty="0">
                <a:solidFill>
                  <a:srgbClr val="3E3D2D"/>
                </a:solidFill>
                <a:latin typeface="Arial" panose="020B0604020202020204" pitchFamily="34" charset="0"/>
                <a:cs typeface="Arial" panose="020B0604020202020204" pitchFamily="34" charset="0"/>
              </a:rPr>
              <a:t>modelo se divide en cuatro diferentes niveles:</a:t>
            </a: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Nivel </a:t>
            </a:r>
            <a:r>
              <a:rPr lang="es-EC" dirty="0">
                <a:solidFill>
                  <a:srgbClr val="3E3D2D"/>
                </a:solidFill>
                <a:latin typeface="Arial" panose="020B0604020202020204" pitchFamily="34" charset="0"/>
                <a:cs typeface="Arial" panose="020B0604020202020204" pitchFamily="34" charset="0"/>
              </a:rPr>
              <a:t>1: Bajo - Lenguaje común en </a:t>
            </a:r>
            <a:r>
              <a:rPr lang="es-EC" dirty="0" smtClean="0">
                <a:solidFill>
                  <a:srgbClr val="3E3D2D"/>
                </a:solidFill>
                <a:latin typeface="Arial" panose="020B0604020202020204" pitchFamily="34" charset="0"/>
                <a:cs typeface="Arial" panose="020B0604020202020204" pitchFamily="34" charset="0"/>
              </a:rPr>
              <a:t>AP.</a:t>
            </a: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Nivel </a:t>
            </a:r>
            <a:r>
              <a:rPr lang="es-EC" dirty="0">
                <a:solidFill>
                  <a:srgbClr val="3E3D2D"/>
                </a:solidFill>
                <a:latin typeface="Arial" panose="020B0604020202020204" pitchFamily="34" charset="0"/>
                <a:cs typeface="Arial" panose="020B0604020202020204" pitchFamily="34" charset="0"/>
              </a:rPr>
              <a:t>2: Medio Bajo – Procesos comunes de AP</a:t>
            </a:r>
            <a:r>
              <a:rPr lang="es-EC" dirty="0" smtClean="0">
                <a:solidFill>
                  <a:srgbClr val="3E3D2D"/>
                </a:solidFill>
                <a:latin typeface="Arial" panose="020B0604020202020204" pitchFamily="34" charset="0"/>
                <a:cs typeface="Arial" panose="020B0604020202020204" pitchFamily="34" charset="0"/>
              </a:rPr>
              <a:t>.</a:t>
            </a: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Nivel </a:t>
            </a:r>
            <a:r>
              <a:rPr lang="es-EC" dirty="0">
                <a:solidFill>
                  <a:srgbClr val="3E3D2D"/>
                </a:solidFill>
                <a:latin typeface="Arial" panose="020B0604020202020204" pitchFamily="34" charset="0"/>
                <a:cs typeface="Arial" panose="020B0604020202020204" pitchFamily="34" charset="0"/>
              </a:rPr>
              <a:t>3: Medio Alto – Metodología común</a:t>
            </a:r>
            <a:r>
              <a:rPr lang="es-EC" dirty="0" smtClean="0">
                <a:solidFill>
                  <a:srgbClr val="3E3D2D"/>
                </a:solidFill>
                <a:latin typeface="Arial" panose="020B0604020202020204" pitchFamily="34" charset="0"/>
                <a:cs typeface="Arial" panose="020B0604020202020204" pitchFamily="34" charset="0"/>
              </a:rPr>
              <a:t>.</a:t>
            </a: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Nivel </a:t>
            </a:r>
            <a:r>
              <a:rPr lang="es-EC" dirty="0">
                <a:solidFill>
                  <a:srgbClr val="3E3D2D"/>
                </a:solidFill>
                <a:latin typeface="Arial" panose="020B0604020202020204" pitchFamily="34" charset="0"/>
                <a:cs typeface="Arial" panose="020B0604020202020204" pitchFamily="34" charset="0"/>
              </a:rPr>
              <a:t>4: Alto – Mejoramiento continuo.</a:t>
            </a:r>
          </a:p>
          <a:p>
            <a:pPr marL="68580" algn="just">
              <a:spcBef>
                <a:spcPct val="20000"/>
              </a:spcBef>
              <a:buClr>
                <a:srgbClr val="94C600"/>
              </a:buClr>
              <a:buSzPct val="76000"/>
            </a:pPr>
            <a:endParaRPr lang="es-EC" sz="2000" dirty="0" smtClean="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65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600" b="1" dirty="0" smtClean="0">
                <a:latin typeface="Arial" pitchFamily="34" charset="0"/>
                <a:cs typeface="Arial" pitchFamily="34" charset="0"/>
              </a:rPr>
              <a:t>ANÁLISIS </a:t>
            </a:r>
            <a:r>
              <a:rPr lang="es-EC" sz="2600" b="1" dirty="0">
                <a:latin typeface="Arial" pitchFamily="34" charset="0"/>
                <a:cs typeface="Arial" pitchFamily="34" charset="0"/>
              </a:rPr>
              <a:t>DE DATOS DEL CUESTIONARIO </a:t>
            </a:r>
            <a:r>
              <a:rPr lang="es-EC" sz="2600" b="1" dirty="0" smtClean="0">
                <a:latin typeface="Arial" pitchFamily="34" charset="0"/>
                <a:cs typeface="Arial" pitchFamily="34" charset="0"/>
              </a:rPr>
              <a:t>APLICADO</a:t>
            </a:r>
            <a:endParaRPr lang="es-EC" sz="26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99280"/>
            <a:ext cx="7272808" cy="3508653"/>
          </a:xfrm>
          <a:prstGeom prst="rect">
            <a:avLst/>
          </a:prstGeom>
        </p:spPr>
        <p:txBody>
          <a:bodyPr wrap="square">
            <a:spAutoFit/>
          </a:bodyPr>
          <a:lstStyle/>
          <a:p>
            <a:pPr marL="68580" algn="just">
              <a:spcBef>
                <a:spcPct val="20000"/>
              </a:spcBef>
              <a:buClr>
                <a:srgbClr val="94C600"/>
              </a:buClr>
              <a:buSzPct val="76000"/>
            </a:pPr>
            <a:r>
              <a:rPr lang="es-EC" dirty="0">
                <a:solidFill>
                  <a:srgbClr val="3E3D2D"/>
                </a:solidFill>
                <a:latin typeface="Arial" panose="020B0604020202020204" pitchFamily="34" charset="0"/>
                <a:cs typeface="Arial" panose="020B0604020202020204" pitchFamily="34" charset="0"/>
              </a:rPr>
              <a:t>El análisis de los datos obtenidos se realizó en base a la suma de las puntuaciones promedio de cada sección, de esta manera se obtuvo el nivel de madurez del GAD Municipal de Tena. Con respecto al modelo seleccionado, se debía ubicar el nivel de madurez de la institución respecto a los siguientes rangos</a:t>
            </a:r>
            <a:r>
              <a:rPr lang="es-EC" dirty="0" smtClean="0">
                <a:solidFill>
                  <a:srgbClr val="3E3D2D"/>
                </a:solidFill>
                <a:latin typeface="Arial" panose="020B0604020202020204" pitchFamily="34" charset="0"/>
                <a:cs typeface="Arial" panose="020B0604020202020204" pitchFamily="34" charset="0"/>
              </a:rPr>
              <a:t>:</a:t>
            </a:r>
          </a:p>
          <a:p>
            <a:pPr marL="68580" algn="just">
              <a:spcBef>
                <a:spcPct val="20000"/>
              </a:spcBef>
              <a:buClr>
                <a:srgbClr val="94C600"/>
              </a:buClr>
              <a:buSzPct val="76000"/>
            </a:pPr>
            <a:endParaRPr lang="es-EC" dirty="0">
              <a:solidFill>
                <a:srgbClr val="3E3D2D"/>
              </a:solidFill>
              <a:latin typeface="Arial" panose="020B0604020202020204" pitchFamily="34" charset="0"/>
              <a:cs typeface="Arial" panose="020B0604020202020204" pitchFamily="34" charset="0"/>
            </a:endParaRP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Alto</a:t>
            </a:r>
            <a:r>
              <a:rPr lang="es-EC" dirty="0">
                <a:solidFill>
                  <a:srgbClr val="3E3D2D"/>
                </a:solidFill>
                <a:latin typeface="Arial" panose="020B0604020202020204" pitchFamily="34" charset="0"/>
                <a:cs typeface="Arial" panose="020B0604020202020204" pitchFamily="34" charset="0"/>
              </a:rPr>
              <a:t>: </a:t>
            </a:r>
            <a:r>
              <a:rPr lang="es-EC" dirty="0" smtClean="0">
                <a:solidFill>
                  <a:srgbClr val="3E3D2D"/>
                </a:solidFill>
                <a:latin typeface="Arial" panose="020B0604020202020204" pitchFamily="34" charset="0"/>
                <a:cs typeface="Arial" panose="020B0604020202020204" pitchFamily="34" charset="0"/>
              </a:rPr>
              <a:t>	de </a:t>
            </a:r>
            <a:r>
              <a:rPr lang="es-EC" dirty="0">
                <a:solidFill>
                  <a:srgbClr val="3E3D2D"/>
                </a:solidFill>
                <a:latin typeface="Arial" panose="020B0604020202020204" pitchFamily="34" charset="0"/>
                <a:cs typeface="Arial" panose="020B0604020202020204" pitchFamily="34" charset="0"/>
              </a:rPr>
              <a:t>427 a 640</a:t>
            </a:r>
            <a:r>
              <a:rPr lang="es-EC" dirty="0" smtClean="0">
                <a:solidFill>
                  <a:srgbClr val="3E3D2D"/>
                </a:solidFill>
                <a:latin typeface="Arial" panose="020B0604020202020204" pitchFamily="34" charset="0"/>
                <a:cs typeface="Arial" panose="020B0604020202020204" pitchFamily="34" charset="0"/>
              </a:rPr>
              <a:t>.</a:t>
            </a: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Medio </a:t>
            </a:r>
            <a:r>
              <a:rPr lang="es-EC" dirty="0">
                <a:solidFill>
                  <a:srgbClr val="3E3D2D"/>
                </a:solidFill>
                <a:latin typeface="Arial" panose="020B0604020202020204" pitchFamily="34" charset="0"/>
                <a:cs typeface="Arial" panose="020B0604020202020204" pitchFamily="34" charset="0"/>
              </a:rPr>
              <a:t>Alto: </a:t>
            </a:r>
            <a:r>
              <a:rPr lang="es-EC" dirty="0" smtClean="0">
                <a:solidFill>
                  <a:srgbClr val="3E3D2D"/>
                </a:solidFill>
                <a:latin typeface="Arial" panose="020B0604020202020204" pitchFamily="34" charset="0"/>
                <a:cs typeface="Arial" panose="020B0604020202020204" pitchFamily="34" charset="0"/>
              </a:rPr>
              <a:t>	de </a:t>
            </a:r>
            <a:r>
              <a:rPr lang="es-EC" dirty="0">
                <a:solidFill>
                  <a:srgbClr val="3E3D2D"/>
                </a:solidFill>
                <a:latin typeface="Arial" panose="020B0604020202020204" pitchFamily="34" charset="0"/>
                <a:cs typeface="Arial" panose="020B0604020202020204" pitchFamily="34" charset="0"/>
              </a:rPr>
              <a:t>321 a 426</a:t>
            </a:r>
            <a:r>
              <a:rPr lang="es-EC" dirty="0" smtClean="0">
                <a:solidFill>
                  <a:srgbClr val="3E3D2D"/>
                </a:solidFill>
                <a:latin typeface="Arial" panose="020B0604020202020204" pitchFamily="34" charset="0"/>
                <a:cs typeface="Arial" panose="020B0604020202020204" pitchFamily="34" charset="0"/>
              </a:rPr>
              <a:t>.</a:t>
            </a: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Medio </a:t>
            </a:r>
            <a:r>
              <a:rPr lang="es-EC" dirty="0">
                <a:solidFill>
                  <a:srgbClr val="3E3D2D"/>
                </a:solidFill>
                <a:latin typeface="Arial" panose="020B0604020202020204" pitchFamily="34" charset="0"/>
                <a:cs typeface="Arial" panose="020B0604020202020204" pitchFamily="34" charset="0"/>
              </a:rPr>
              <a:t>Bajo: </a:t>
            </a:r>
            <a:r>
              <a:rPr lang="es-EC" dirty="0" smtClean="0">
                <a:solidFill>
                  <a:srgbClr val="3E3D2D"/>
                </a:solidFill>
                <a:latin typeface="Arial" panose="020B0604020202020204" pitchFamily="34" charset="0"/>
                <a:cs typeface="Arial" panose="020B0604020202020204" pitchFamily="34" charset="0"/>
              </a:rPr>
              <a:t>	de </a:t>
            </a:r>
            <a:r>
              <a:rPr lang="es-EC" dirty="0">
                <a:solidFill>
                  <a:srgbClr val="3E3D2D"/>
                </a:solidFill>
                <a:latin typeface="Arial" panose="020B0604020202020204" pitchFamily="34" charset="0"/>
                <a:cs typeface="Arial" panose="020B0604020202020204" pitchFamily="34" charset="0"/>
              </a:rPr>
              <a:t>214 a 320</a:t>
            </a:r>
            <a:r>
              <a:rPr lang="es-EC" dirty="0" smtClean="0">
                <a:solidFill>
                  <a:srgbClr val="3E3D2D"/>
                </a:solidFill>
                <a:latin typeface="Arial" panose="020B0604020202020204" pitchFamily="34" charset="0"/>
                <a:cs typeface="Arial" panose="020B0604020202020204" pitchFamily="34" charset="0"/>
              </a:rPr>
              <a:t>.</a:t>
            </a: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Bajo</a:t>
            </a:r>
            <a:r>
              <a:rPr lang="es-EC" dirty="0">
                <a:solidFill>
                  <a:srgbClr val="3E3D2D"/>
                </a:solidFill>
                <a:latin typeface="Arial" panose="020B0604020202020204" pitchFamily="34" charset="0"/>
                <a:cs typeface="Arial" panose="020B0604020202020204" pitchFamily="34" charset="0"/>
              </a:rPr>
              <a:t>: </a:t>
            </a:r>
            <a:r>
              <a:rPr lang="es-EC" dirty="0" smtClean="0">
                <a:solidFill>
                  <a:srgbClr val="3E3D2D"/>
                </a:solidFill>
                <a:latin typeface="Arial" panose="020B0604020202020204" pitchFamily="34" charset="0"/>
                <a:cs typeface="Arial" panose="020B0604020202020204" pitchFamily="34" charset="0"/>
              </a:rPr>
              <a:t>	de </a:t>
            </a:r>
            <a:r>
              <a:rPr lang="es-EC" dirty="0">
                <a:solidFill>
                  <a:srgbClr val="3E3D2D"/>
                </a:solidFill>
                <a:latin typeface="Arial" panose="020B0604020202020204" pitchFamily="34" charset="0"/>
                <a:cs typeface="Arial" panose="020B0604020202020204" pitchFamily="34" charset="0"/>
              </a:rPr>
              <a:t>0 a 213.</a:t>
            </a:r>
          </a:p>
          <a:p>
            <a:pPr marL="68580" algn="just">
              <a:spcBef>
                <a:spcPct val="20000"/>
              </a:spcBef>
              <a:buClr>
                <a:srgbClr val="94C600"/>
              </a:buClr>
              <a:buSzPct val="76000"/>
            </a:pPr>
            <a:endParaRPr lang="es-EC" sz="2000" dirty="0" smtClean="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074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600" b="1" dirty="0" smtClean="0">
                <a:latin typeface="Arial" pitchFamily="34" charset="0"/>
                <a:cs typeface="Arial" pitchFamily="34" charset="0"/>
              </a:rPr>
              <a:t>ANÁLISIS DE DATOS DEL CUESTIONARIO APLICADO</a:t>
            </a:r>
            <a:endParaRPr lang="es-EC" sz="26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3" name="2 Rectángulo"/>
          <p:cNvSpPr/>
          <p:nvPr/>
        </p:nvSpPr>
        <p:spPr>
          <a:xfrm>
            <a:off x="2905602" y="3412237"/>
            <a:ext cx="4334841" cy="338554"/>
          </a:xfrm>
          <a:prstGeom prst="rect">
            <a:avLst/>
          </a:prstGeom>
        </p:spPr>
        <p:txBody>
          <a:bodyPr wrap="none">
            <a:spAutoFit/>
          </a:bodyPr>
          <a:lstStyle/>
          <a:p>
            <a:r>
              <a:rPr lang="es-ES" sz="1600" b="1" dirty="0">
                <a:latin typeface="Arial" panose="020B0604020202020204" pitchFamily="34" charset="0"/>
                <a:cs typeface="Arial" panose="020B0604020202020204" pitchFamily="34" charset="0"/>
              </a:rPr>
              <a:t>Resultados de aplicación de cuestionarios</a:t>
            </a:r>
            <a:endParaRPr lang="es-EC" sz="1600" b="1" dirty="0">
              <a:latin typeface="Arial" panose="020B0604020202020204" pitchFamily="34" charset="0"/>
              <a:cs typeface="Arial" panose="020B0604020202020204" pitchFamily="34" charset="0"/>
            </a:endParaRPr>
          </a:p>
        </p:txBody>
      </p:sp>
      <p:pic>
        <p:nvPicPr>
          <p:cNvPr id="4097"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223"/>
          <a:stretch/>
        </p:blipFill>
        <p:spPr bwMode="auto">
          <a:xfrm>
            <a:off x="1181559" y="3789040"/>
            <a:ext cx="7782929" cy="255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http://noticias.iberestudios.com/files/2015/08/cursos-mooc-gratuitos-online-sobre-estadistica-analisis-dato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250" b="2778"/>
          <a:stretch/>
        </p:blipFill>
        <p:spPr bwMode="auto">
          <a:xfrm rot="21600000">
            <a:off x="6660232" y="2024844"/>
            <a:ext cx="2160240" cy="126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074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600" b="1" dirty="0" smtClean="0">
                <a:latin typeface="Arial" pitchFamily="34" charset="0"/>
                <a:cs typeface="Arial" pitchFamily="34" charset="0"/>
              </a:rPr>
              <a:t>ANÁLISIS </a:t>
            </a:r>
            <a:r>
              <a:rPr lang="es-EC" sz="2600" b="1" dirty="0">
                <a:latin typeface="Arial" pitchFamily="34" charset="0"/>
                <a:cs typeface="Arial" pitchFamily="34" charset="0"/>
              </a:rPr>
              <a:t>DE DATOS DEL CUESTIONARIO </a:t>
            </a:r>
            <a:r>
              <a:rPr lang="es-EC" sz="2600" b="1" dirty="0" smtClean="0">
                <a:latin typeface="Arial" pitchFamily="34" charset="0"/>
                <a:cs typeface="Arial" pitchFamily="34" charset="0"/>
              </a:rPr>
              <a:t>APLICADO</a:t>
            </a:r>
            <a:endParaRPr lang="es-EC" sz="26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793702"/>
            <a:ext cx="7272808" cy="923330"/>
          </a:xfrm>
          <a:prstGeom prst="rect">
            <a:avLst/>
          </a:prstGeom>
        </p:spPr>
        <p:txBody>
          <a:bodyPr wrap="square">
            <a:spAutoFit/>
          </a:bodyPr>
          <a:lstStyle/>
          <a:p>
            <a:pPr marL="68580" algn="just">
              <a:spcBef>
                <a:spcPct val="20000"/>
              </a:spcBef>
              <a:buClr>
                <a:srgbClr val="94C600"/>
              </a:buClr>
              <a:buSzPct val="76000"/>
            </a:pPr>
            <a:r>
              <a:rPr lang="es-EC" dirty="0">
                <a:solidFill>
                  <a:srgbClr val="3E3D2D"/>
                </a:solidFill>
                <a:latin typeface="Arial" panose="020B0604020202020204" pitchFamily="34" charset="0"/>
                <a:cs typeface="Arial" panose="020B0604020202020204" pitchFamily="34" charset="0"/>
              </a:rPr>
              <a:t>El puntaje final obtenido después del análisis de datos fue de 297.45 puntos sobre 640, equivalente al 46,48%, esto quiere decir que el GAD Municipal de Tena tiene un </a:t>
            </a:r>
            <a:r>
              <a:rPr lang="es-EC" b="1" u="sng" dirty="0" smtClean="0">
                <a:solidFill>
                  <a:srgbClr val="3E3D2D"/>
                </a:solidFill>
                <a:latin typeface="Arial" panose="020B0604020202020204" pitchFamily="34" charset="0"/>
                <a:cs typeface="Arial" panose="020B0604020202020204" pitchFamily="34" charset="0"/>
              </a:rPr>
              <a:t>nivel </a:t>
            </a:r>
            <a:r>
              <a:rPr lang="es-EC" b="1" u="sng" dirty="0">
                <a:solidFill>
                  <a:srgbClr val="3E3D2D"/>
                </a:solidFill>
                <a:latin typeface="Arial" panose="020B0604020202020204" pitchFamily="34" charset="0"/>
                <a:cs typeface="Arial" panose="020B0604020202020204" pitchFamily="34" charset="0"/>
              </a:rPr>
              <a:t>de madurez medio </a:t>
            </a:r>
            <a:r>
              <a:rPr lang="es-EC" b="1" u="sng" dirty="0" smtClean="0">
                <a:solidFill>
                  <a:srgbClr val="3E3D2D"/>
                </a:solidFill>
                <a:latin typeface="Arial" panose="020B0604020202020204" pitchFamily="34" charset="0"/>
                <a:cs typeface="Arial" panose="020B0604020202020204" pitchFamily="34" charset="0"/>
              </a:rPr>
              <a:t>bajo.</a:t>
            </a:r>
          </a:p>
        </p:txBody>
      </p:sp>
      <p:sp>
        <p:nvSpPr>
          <p:cNvPr id="6" name="5 Rectángulo"/>
          <p:cNvSpPr/>
          <p:nvPr/>
        </p:nvSpPr>
        <p:spPr>
          <a:xfrm>
            <a:off x="3245765" y="4345359"/>
            <a:ext cx="3546164" cy="307777"/>
          </a:xfrm>
          <a:prstGeom prst="rect">
            <a:avLst/>
          </a:prstGeom>
        </p:spPr>
        <p:txBody>
          <a:bodyPr wrap="none">
            <a:spAutoFit/>
          </a:bodyPr>
          <a:lstStyle/>
          <a:p>
            <a:r>
              <a:rPr lang="es-EC" sz="1400" b="1" dirty="0">
                <a:latin typeface="Arial" panose="020B0604020202020204" pitchFamily="34" charset="0"/>
                <a:cs typeface="Arial" panose="020B0604020202020204" pitchFamily="34" charset="0"/>
              </a:rPr>
              <a:t>Escala de valoración grado de madurez</a:t>
            </a:r>
          </a:p>
        </p:txBody>
      </p:sp>
      <p:pic>
        <p:nvPicPr>
          <p:cNvPr id="24577"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5269" b="21935"/>
          <a:stretch/>
        </p:blipFill>
        <p:spPr bwMode="auto">
          <a:xfrm>
            <a:off x="2483768" y="4653136"/>
            <a:ext cx="5059192" cy="131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lecha derecha 1"/>
          <p:cNvSpPr/>
          <p:nvPr/>
        </p:nvSpPr>
        <p:spPr>
          <a:xfrm>
            <a:off x="2267357" y="5276772"/>
            <a:ext cx="978408" cy="484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derecha 8"/>
          <p:cNvSpPr/>
          <p:nvPr/>
        </p:nvSpPr>
        <p:spPr>
          <a:xfrm rot="10800000">
            <a:off x="7338008" y="5276771"/>
            <a:ext cx="978408" cy="484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839055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600" b="1" dirty="0" smtClean="0">
                <a:latin typeface="Arial" pitchFamily="34" charset="0"/>
                <a:cs typeface="Arial" pitchFamily="34" charset="0"/>
              </a:rPr>
              <a:t>ANÁLISIS </a:t>
            </a:r>
            <a:r>
              <a:rPr lang="es-EC" sz="2600" b="1" dirty="0">
                <a:latin typeface="Arial" pitchFamily="34" charset="0"/>
                <a:cs typeface="Arial" pitchFamily="34" charset="0"/>
              </a:rPr>
              <a:t>DE DATOS DEL CUESTIONARIO </a:t>
            </a:r>
            <a:r>
              <a:rPr lang="es-EC" sz="2600" b="1" dirty="0" smtClean="0">
                <a:latin typeface="Arial" pitchFamily="34" charset="0"/>
                <a:cs typeface="Arial" pitchFamily="34" charset="0"/>
              </a:rPr>
              <a:t>APLICADO</a:t>
            </a:r>
            <a:endParaRPr lang="es-EC" sz="26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6" name="5 Rectángulo"/>
          <p:cNvSpPr/>
          <p:nvPr/>
        </p:nvSpPr>
        <p:spPr>
          <a:xfrm>
            <a:off x="5724128" y="2401143"/>
            <a:ext cx="1657826" cy="307777"/>
          </a:xfrm>
          <a:prstGeom prst="rect">
            <a:avLst/>
          </a:prstGeom>
        </p:spPr>
        <p:txBody>
          <a:bodyPr wrap="none">
            <a:spAutoFit/>
          </a:bodyPr>
          <a:lstStyle/>
          <a:p>
            <a:r>
              <a:rPr lang="es-EC" sz="1400" b="1" dirty="0">
                <a:latin typeface="Arial" panose="020B0604020202020204" pitchFamily="34" charset="0"/>
                <a:cs typeface="Arial" panose="020B0604020202020204" pitchFamily="34" charset="0"/>
              </a:rPr>
              <a:t>Nivel de madurez</a:t>
            </a:r>
          </a:p>
        </p:txBody>
      </p:sp>
      <p:graphicFrame>
        <p:nvGraphicFramePr>
          <p:cNvPr id="8" name="7 Gráfico"/>
          <p:cNvGraphicFramePr/>
          <p:nvPr>
            <p:extLst>
              <p:ext uri="{D42A27DB-BD31-4B8C-83A1-F6EECF244321}">
                <p14:modId xmlns:p14="http://schemas.microsoft.com/office/powerpoint/2010/main" val="636546288"/>
              </p:ext>
            </p:extLst>
          </p:nvPr>
        </p:nvGraphicFramePr>
        <p:xfrm>
          <a:off x="3707904" y="2726128"/>
          <a:ext cx="5328592" cy="3943231"/>
        </p:xfrm>
        <a:graphic>
          <a:graphicData uri="http://schemas.openxmlformats.org/drawingml/2006/chart">
            <c:chart xmlns:c="http://schemas.openxmlformats.org/drawingml/2006/chart" xmlns:r="http://schemas.openxmlformats.org/officeDocument/2006/relationships" r:id="rId5"/>
          </a:graphicData>
        </a:graphic>
      </p:graphicFrame>
      <p:sp>
        <p:nvSpPr>
          <p:cNvPr id="12" name="11 Rectángulo"/>
          <p:cNvSpPr/>
          <p:nvPr/>
        </p:nvSpPr>
        <p:spPr>
          <a:xfrm>
            <a:off x="1115616" y="3004497"/>
            <a:ext cx="2592288" cy="2800767"/>
          </a:xfrm>
          <a:prstGeom prst="rect">
            <a:avLst/>
          </a:prstGeom>
        </p:spPr>
        <p:txBody>
          <a:bodyPr wrap="square">
            <a:spAutoFit/>
          </a:bodyPr>
          <a:lstStyle/>
          <a:p>
            <a:pPr marL="68580" algn="just">
              <a:spcBef>
                <a:spcPct val="20000"/>
              </a:spcBef>
              <a:buClr>
                <a:srgbClr val="94C600"/>
              </a:buClr>
              <a:buSzPct val="76000"/>
            </a:pPr>
            <a:r>
              <a:rPr lang="es-EC" sz="1600" dirty="0">
                <a:solidFill>
                  <a:srgbClr val="3E3D2D"/>
                </a:solidFill>
                <a:latin typeface="Arial" panose="020B0604020202020204" pitchFamily="34" charset="0"/>
                <a:cs typeface="Arial" panose="020B0604020202020204" pitchFamily="34" charset="0"/>
              </a:rPr>
              <a:t>La mejor puntuación alcanza 60,50%, seguida de un 46,91%, pero se puede constatar un puntaje bajo del 27,27% respecto al tema de investigación del presente trabajo, que es la implementación de la PMO en el GAD Municipal de Tena.</a:t>
            </a:r>
          </a:p>
        </p:txBody>
      </p:sp>
    </p:spTree>
    <p:extLst>
      <p:ext uri="{BB962C8B-B14F-4D97-AF65-F5344CB8AC3E}">
        <p14:creationId xmlns:p14="http://schemas.microsoft.com/office/powerpoint/2010/main" val="3142478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600" b="1" dirty="0" smtClean="0">
                <a:latin typeface="Arial" pitchFamily="34" charset="0"/>
                <a:cs typeface="Arial" pitchFamily="34" charset="0"/>
              </a:rPr>
              <a:t>PROBLEMAS </a:t>
            </a:r>
            <a:r>
              <a:rPr lang="es-EC" sz="2600" b="1" dirty="0">
                <a:latin typeface="Arial" pitchFamily="34" charset="0"/>
                <a:cs typeface="Arial" pitchFamily="34" charset="0"/>
              </a:rPr>
              <a:t>DE GERENCIA DE PROYECTOS IDENTIFICADOS</a:t>
            </a: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564904"/>
            <a:ext cx="7272808" cy="2111347"/>
          </a:xfrm>
          <a:prstGeom prst="rect">
            <a:avLst/>
          </a:prstGeom>
        </p:spPr>
        <p:txBody>
          <a:bodyPr wrap="square">
            <a:spAutoFit/>
          </a:bodyPr>
          <a:lstStyle/>
          <a:p>
            <a:pPr marL="411480" indent="-342900" algn="just">
              <a:spcBef>
                <a:spcPct val="20000"/>
              </a:spcBef>
              <a:buClr>
                <a:srgbClr val="94C600"/>
              </a:buClr>
              <a:buSzPct val="76000"/>
              <a:buFont typeface="+mj-lt"/>
              <a:buAutoNum type="arabicPeriod"/>
            </a:pPr>
            <a:r>
              <a:rPr lang="es-EC" sz="1600" dirty="0" smtClean="0">
                <a:solidFill>
                  <a:srgbClr val="3E3D2D"/>
                </a:solidFill>
                <a:latin typeface="Arial" panose="020B0604020202020204" pitchFamily="34" charset="0"/>
                <a:cs typeface="Arial" panose="020B0604020202020204" pitchFamily="34" charset="0"/>
              </a:rPr>
              <a:t>Nivel </a:t>
            </a:r>
            <a:r>
              <a:rPr lang="es-EC" sz="1600" dirty="0">
                <a:solidFill>
                  <a:srgbClr val="3E3D2D"/>
                </a:solidFill>
                <a:latin typeface="Arial" panose="020B0604020202020204" pitchFamily="34" charset="0"/>
                <a:cs typeface="Arial" panose="020B0604020202020204" pitchFamily="34" charset="0"/>
              </a:rPr>
              <a:t>de madurez en Dirección de </a:t>
            </a:r>
            <a:r>
              <a:rPr lang="es-EC" sz="1600" dirty="0" smtClean="0">
                <a:solidFill>
                  <a:srgbClr val="3E3D2D"/>
                </a:solidFill>
                <a:latin typeface="Arial" panose="020B0604020202020204" pitchFamily="34" charset="0"/>
                <a:cs typeface="Arial" panose="020B0604020202020204" pitchFamily="34" charset="0"/>
              </a:rPr>
              <a:t>proyectos:			60,50%</a:t>
            </a:r>
          </a:p>
          <a:p>
            <a:pPr marL="411480" indent="-342900" algn="just">
              <a:spcBef>
                <a:spcPct val="20000"/>
              </a:spcBef>
              <a:buClr>
                <a:srgbClr val="94C600"/>
              </a:buClr>
              <a:buSzPct val="76000"/>
              <a:buFont typeface="+mj-lt"/>
              <a:buAutoNum type="arabicPeriod"/>
            </a:pPr>
            <a:r>
              <a:rPr lang="es-EC" sz="1600" dirty="0" smtClean="0">
                <a:solidFill>
                  <a:srgbClr val="3E3D2D"/>
                </a:solidFill>
                <a:latin typeface="Arial" panose="020B0604020202020204" pitchFamily="34" charset="0"/>
                <a:cs typeface="Arial" panose="020B0604020202020204" pitchFamily="34" charset="0"/>
              </a:rPr>
              <a:t>Metodología </a:t>
            </a:r>
            <a:r>
              <a:rPr lang="es-EC" sz="1600" dirty="0">
                <a:solidFill>
                  <a:srgbClr val="3E3D2D"/>
                </a:solidFill>
                <a:latin typeface="Arial" panose="020B0604020202020204" pitchFamily="34" charset="0"/>
                <a:cs typeface="Arial" panose="020B0604020202020204" pitchFamily="34" charset="0"/>
              </a:rPr>
              <a:t>de dirección de </a:t>
            </a:r>
            <a:r>
              <a:rPr lang="es-EC" sz="1600" dirty="0" smtClean="0">
                <a:solidFill>
                  <a:srgbClr val="3E3D2D"/>
                </a:solidFill>
                <a:latin typeface="Arial" panose="020B0604020202020204" pitchFamily="34" charset="0"/>
                <a:cs typeface="Arial" panose="020B0604020202020204" pitchFamily="34" charset="0"/>
              </a:rPr>
              <a:t>proyectos:			44,24%</a:t>
            </a:r>
          </a:p>
          <a:p>
            <a:pPr marL="411480" indent="-342900" algn="just">
              <a:spcBef>
                <a:spcPct val="20000"/>
              </a:spcBef>
              <a:buClr>
                <a:srgbClr val="94C600"/>
              </a:buClr>
              <a:buSzPct val="76000"/>
              <a:buFont typeface="+mj-lt"/>
              <a:buAutoNum type="arabicPeriod"/>
            </a:pPr>
            <a:r>
              <a:rPr lang="es-EC" sz="1600" dirty="0" smtClean="0">
                <a:solidFill>
                  <a:srgbClr val="3E3D2D"/>
                </a:solidFill>
                <a:latin typeface="Arial" panose="020B0604020202020204" pitchFamily="34" charset="0"/>
                <a:cs typeface="Arial" panose="020B0604020202020204" pitchFamily="34" charset="0"/>
              </a:rPr>
              <a:t>Herramientas </a:t>
            </a:r>
            <a:r>
              <a:rPr lang="es-EC" sz="1600" dirty="0">
                <a:solidFill>
                  <a:srgbClr val="3E3D2D"/>
                </a:solidFill>
                <a:latin typeface="Arial" panose="020B0604020202020204" pitchFamily="34" charset="0"/>
                <a:cs typeface="Arial" panose="020B0604020202020204" pitchFamily="34" charset="0"/>
              </a:rPr>
              <a:t>de dirección de </a:t>
            </a:r>
            <a:r>
              <a:rPr lang="es-EC" sz="1600" dirty="0" smtClean="0">
                <a:solidFill>
                  <a:srgbClr val="3E3D2D"/>
                </a:solidFill>
                <a:latin typeface="Arial" panose="020B0604020202020204" pitchFamily="34" charset="0"/>
                <a:cs typeface="Arial" panose="020B0604020202020204" pitchFamily="34" charset="0"/>
              </a:rPr>
              <a:t>proyectos:			29,09%</a:t>
            </a:r>
          </a:p>
          <a:p>
            <a:pPr marL="411480" indent="-342900" algn="just">
              <a:spcBef>
                <a:spcPct val="20000"/>
              </a:spcBef>
              <a:buClr>
                <a:srgbClr val="94C600"/>
              </a:buClr>
              <a:buSzPct val="76000"/>
              <a:buFont typeface="+mj-lt"/>
              <a:buAutoNum type="arabicPeriod"/>
            </a:pPr>
            <a:r>
              <a:rPr lang="es-EC" sz="1600" dirty="0" smtClean="0">
                <a:solidFill>
                  <a:srgbClr val="3E3D2D"/>
                </a:solidFill>
                <a:latin typeface="Arial" panose="020B0604020202020204" pitchFamily="34" charset="0"/>
                <a:cs typeface="Arial" panose="020B0604020202020204" pitchFamily="34" charset="0"/>
              </a:rPr>
              <a:t>Competencia </a:t>
            </a:r>
            <a:r>
              <a:rPr lang="es-EC" sz="1600" dirty="0">
                <a:solidFill>
                  <a:srgbClr val="3E3D2D"/>
                </a:solidFill>
                <a:latin typeface="Arial" panose="020B0604020202020204" pitchFamily="34" charset="0"/>
                <a:cs typeface="Arial" panose="020B0604020202020204" pitchFamily="34" charset="0"/>
              </a:rPr>
              <a:t>en dirección de </a:t>
            </a:r>
            <a:r>
              <a:rPr lang="es-EC" sz="1600" dirty="0" smtClean="0">
                <a:solidFill>
                  <a:srgbClr val="3E3D2D"/>
                </a:solidFill>
                <a:latin typeface="Arial" panose="020B0604020202020204" pitchFamily="34" charset="0"/>
                <a:cs typeface="Arial" panose="020B0604020202020204" pitchFamily="34" charset="0"/>
              </a:rPr>
              <a:t>proyectos:			21,30%</a:t>
            </a:r>
          </a:p>
          <a:p>
            <a:pPr marL="411480" indent="-342900" algn="just">
              <a:spcBef>
                <a:spcPct val="20000"/>
              </a:spcBef>
              <a:buClr>
                <a:srgbClr val="94C600"/>
              </a:buClr>
              <a:buSzPct val="76000"/>
              <a:buFont typeface="+mj-lt"/>
              <a:buAutoNum type="arabicPeriod"/>
            </a:pPr>
            <a:r>
              <a:rPr lang="es-EC" sz="1600" dirty="0" smtClean="0">
                <a:solidFill>
                  <a:srgbClr val="3E3D2D"/>
                </a:solidFill>
                <a:latin typeface="Arial" panose="020B0604020202020204" pitchFamily="34" charset="0"/>
                <a:cs typeface="Arial" panose="020B0604020202020204" pitchFamily="34" charset="0"/>
              </a:rPr>
              <a:t>Metodología </a:t>
            </a:r>
            <a:r>
              <a:rPr lang="es-EC" sz="1600" dirty="0">
                <a:solidFill>
                  <a:srgbClr val="3E3D2D"/>
                </a:solidFill>
                <a:latin typeface="Arial" panose="020B0604020202020204" pitchFamily="34" charset="0"/>
                <a:cs typeface="Arial" panose="020B0604020202020204" pitchFamily="34" charset="0"/>
              </a:rPr>
              <a:t>en dirección de </a:t>
            </a:r>
            <a:r>
              <a:rPr lang="es-EC" sz="1600" dirty="0" smtClean="0">
                <a:solidFill>
                  <a:srgbClr val="3E3D2D"/>
                </a:solidFill>
                <a:latin typeface="Arial" panose="020B0604020202020204" pitchFamily="34" charset="0"/>
                <a:cs typeface="Arial" panose="020B0604020202020204" pitchFamily="34" charset="0"/>
              </a:rPr>
              <a:t>portafolio:			43,33%</a:t>
            </a:r>
          </a:p>
          <a:p>
            <a:pPr marL="411480" indent="-342900" algn="just">
              <a:spcBef>
                <a:spcPct val="20000"/>
              </a:spcBef>
              <a:buClr>
                <a:srgbClr val="94C600"/>
              </a:buClr>
              <a:buSzPct val="76000"/>
              <a:buFont typeface="+mj-lt"/>
              <a:buAutoNum type="arabicPeriod"/>
            </a:pPr>
            <a:r>
              <a:rPr lang="es-EC" sz="1600" dirty="0" smtClean="0">
                <a:solidFill>
                  <a:srgbClr val="3E3D2D"/>
                </a:solidFill>
                <a:latin typeface="Arial" panose="020B0604020202020204" pitchFamily="34" charset="0"/>
                <a:cs typeface="Arial" panose="020B0604020202020204" pitchFamily="34" charset="0"/>
              </a:rPr>
              <a:t>Metodología </a:t>
            </a:r>
            <a:r>
              <a:rPr lang="es-EC" sz="1600" dirty="0">
                <a:solidFill>
                  <a:srgbClr val="3E3D2D"/>
                </a:solidFill>
                <a:latin typeface="Arial" panose="020B0604020202020204" pitchFamily="34" charset="0"/>
                <a:cs typeface="Arial" panose="020B0604020202020204" pitchFamily="34" charset="0"/>
              </a:rPr>
              <a:t>en dirección de programas y </a:t>
            </a:r>
            <a:r>
              <a:rPr lang="es-EC" sz="1600" dirty="0" err="1" smtClean="0">
                <a:solidFill>
                  <a:srgbClr val="3E3D2D"/>
                </a:solidFill>
                <a:latin typeface="Arial" panose="020B0604020202020204" pitchFamily="34" charset="0"/>
                <a:cs typeface="Arial" panose="020B0604020202020204" pitchFamily="34" charset="0"/>
              </a:rPr>
              <a:t>multi</a:t>
            </a:r>
            <a:r>
              <a:rPr lang="es-EC" sz="1600" dirty="0" smtClean="0">
                <a:solidFill>
                  <a:srgbClr val="3E3D2D"/>
                </a:solidFill>
                <a:latin typeface="Arial" panose="020B0604020202020204" pitchFamily="34" charset="0"/>
                <a:cs typeface="Arial" panose="020B0604020202020204" pitchFamily="34" charset="0"/>
              </a:rPr>
              <a:t>-proyectos:	46,91%</a:t>
            </a:r>
          </a:p>
          <a:p>
            <a:pPr marL="411480" indent="-342900" algn="just">
              <a:spcBef>
                <a:spcPct val="20000"/>
              </a:spcBef>
              <a:buClr>
                <a:srgbClr val="94C600"/>
              </a:buClr>
              <a:buSzPct val="76000"/>
              <a:buFont typeface="+mj-lt"/>
              <a:buAutoNum type="arabicPeriod"/>
            </a:pPr>
            <a:r>
              <a:rPr lang="es-EC" sz="1600" dirty="0" smtClean="0">
                <a:solidFill>
                  <a:srgbClr val="3E3D2D"/>
                </a:solidFill>
                <a:latin typeface="Arial" panose="020B0604020202020204" pitchFamily="34" charset="0"/>
                <a:cs typeface="Arial" panose="020B0604020202020204" pitchFamily="34" charset="0"/>
              </a:rPr>
              <a:t>Oficina </a:t>
            </a:r>
            <a:r>
              <a:rPr lang="es-EC" sz="1600" dirty="0">
                <a:solidFill>
                  <a:srgbClr val="3E3D2D"/>
                </a:solidFill>
                <a:latin typeface="Arial" panose="020B0604020202020204" pitchFamily="34" charset="0"/>
                <a:cs typeface="Arial" panose="020B0604020202020204" pitchFamily="34" charset="0"/>
              </a:rPr>
              <a:t>de Dirección de Proyectos (PMO</a:t>
            </a:r>
            <a:r>
              <a:rPr lang="es-EC" sz="1600" dirty="0" smtClean="0">
                <a:solidFill>
                  <a:srgbClr val="3E3D2D"/>
                </a:solidFill>
                <a:latin typeface="Arial" panose="020B0604020202020204" pitchFamily="34" charset="0"/>
                <a:cs typeface="Arial" panose="020B0604020202020204" pitchFamily="34" charset="0"/>
              </a:rPr>
              <a:t>):			</a:t>
            </a:r>
            <a:r>
              <a:rPr lang="es-EC" sz="1600" b="1" dirty="0" smtClean="0">
                <a:solidFill>
                  <a:srgbClr val="3E3D2D"/>
                </a:solidFill>
                <a:latin typeface="Arial" panose="020B0604020202020204" pitchFamily="34" charset="0"/>
                <a:cs typeface="Arial" panose="020B0604020202020204" pitchFamily="34" charset="0"/>
              </a:rPr>
              <a:t>27,27%</a:t>
            </a:r>
          </a:p>
        </p:txBody>
      </p:sp>
      <p:pic>
        <p:nvPicPr>
          <p:cNvPr id="8194" name="Picture 2" descr="http://www.elfinancierocr.com/negocios/Gerencia-Francisco_Quevedo-liderazgo-vicios-problemas_ELFIMA20130907_0014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5009" y="4718853"/>
            <a:ext cx="1979439" cy="173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684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636912"/>
            <a:ext cx="7272808" cy="3145476"/>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MADUREZ </a:t>
            </a:r>
            <a:r>
              <a:rPr lang="es-EC" sz="2000" b="1" dirty="0">
                <a:solidFill>
                  <a:srgbClr val="3E3D2D"/>
                </a:solidFill>
                <a:latin typeface="Arial" panose="020B0604020202020204" pitchFamily="34" charset="0"/>
                <a:cs typeface="Arial" panose="020B0604020202020204" pitchFamily="34" charset="0"/>
              </a:rPr>
              <a:t>ORGANIZACIONAL DEL </a:t>
            </a:r>
            <a:r>
              <a:rPr lang="es-EC" sz="2000" b="1" dirty="0" smtClean="0">
                <a:solidFill>
                  <a:srgbClr val="3E3D2D"/>
                </a:solidFill>
                <a:latin typeface="Arial" panose="020B0604020202020204" pitchFamily="34" charset="0"/>
                <a:cs typeface="Arial" panose="020B0604020202020204" pitchFamily="34" charset="0"/>
              </a:rPr>
              <a:t>GADMT</a:t>
            </a:r>
          </a:p>
          <a:p>
            <a:pPr marL="68580" algn="just">
              <a:spcBef>
                <a:spcPct val="20000"/>
              </a:spcBef>
              <a:buClr>
                <a:srgbClr val="94C600"/>
              </a:buClr>
              <a:buSzPct val="76000"/>
            </a:pPr>
            <a:r>
              <a:rPr lang="es-EC" dirty="0">
                <a:solidFill>
                  <a:srgbClr val="3E3D2D"/>
                </a:solidFill>
                <a:latin typeface="Arial" panose="020B0604020202020204" pitchFamily="34" charset="0"/>
                <a:cs typeface="Arial" panose="020B0604020202020204" pitchFamily="34" charset="0"/>
              </a:rPr>
              <a:t>El modelo PMMM de Harold </a:t>
            </a:r>
            <a:r>
              <a:rPr lang="es-EC" dirty="0" err="1">
                <a:solidFill>
                  <a:srgbClr val="3E3D2D"/>
                </a:solidFill>
                <a:latin typeface="Arial" panose="020B0604020202020204" pitchFamily="34" charset="0"/>
                <a:cs typeface="Arial" panose="020B0604020202020204" pitchFamily="34" charset="0"/>
              </a:rPr>
              <a:t>Kerzner</a:t>
            </a:r>
            <a:r>
              <a:rPr lang="es-EC" dirty="0">
                <a:solidFill>
                  <a:srgbClr val="3E3D2D"/>
                </a:solidFill>
                <a:latin typeface="Arial" panose="020B0604020202020204" pitchFamily="34" charset="0"/>
                <a:cs typeface="Arial" panose="020B0604020202020204" pitchFamily="34" charset="0"/>
              </a:rPr>
              <a:t> es el que más se ajusta a las condiciones y requerimientos del GAD Municipal de Tena, este modelo fue seleccionado por los siguientes factores</a:t>
            </a:r>
            <a:r>
              <a:rPr lang="es-EC" dirty="0" smtClean="0">
                <a:solidFill>
                  <a:srgbClr val="3E3D2D"/>
                </a:solidFill>
                <a:latin typeface="Arial" panose="020B0604020202020204" pitchFamily="34" charset="0"/>
                <a:cs typeface="Arial" panose="020B0604020202020204" pitchFamily="34" charset="0"/>
              </a:rPr>
              <a:t>:</a:t>
            </a:r>
          </a:p>
          <a:p>
            <a:pPr marL="68580" algn="just">
              <a:spcBef>
                <a:spcPct val="20000"/>
              </a:spcBef>
              <a:buClr>
                <a:srgbClr val="94C600"/>
              </a:buClr>
              <a:buSzPct val="76000"/>
            </a:pPr>
            <a:endParaRPr lang="es-EC" dirty="0" smtClean="0">
              <a:solidFill>
                <a:srgbClr val="3E3D2D"/>
              </a:solidFill>
              <a:latin typeface="Arial" panose="020B0604020202020204" pitchFamily="34" charset="0"/>
              <a:cs typeface="Arial" panose="020B0604020202020204" pitchFamily="34" charset="0"/>
            </a:endParaRP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Se </a:t>
            </a:r>
            <a:r>
              <a:rPr lang="es-EC" dirty="0">
                <a:solidFill>
                  <a:srgbClr val="3E3D2D"/>
                </a:solidFill>
                <a:latin typeface="Arial" panose="020B0604020202020204" pitchFamily="34" charset="0"/>
                <a:cs typeface="Arial" panose="020B0604020202020204" pitchFamily="34" charset="0"/>
              </a:rPr>
              <a:t>encuentra alineado al estándar de administración de proyectos del </a:t>
            </a:r>
            <a:r>
              <a:rPr lang="es-EC" dirty="0" smtClean="0">
                <a:solidFill>
                  <a:srgbClr val="3E3D2D"/>
                </a:solidFill>
                <a:latin typeface="Arial" panose="020B0604020202020204" pitchFamily="34" charset="0"/>
                <a:cs typeface="Arial" panose="020B0604020202020204" pitchFamily="34" charset="0"/>
              </a:rPr>
              <a:t>PMI.</a:t>
            </a: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Flexibilidad </a:t>
            </a:r>
            <a:r>
              <a:rPr lang="es-EC" dirty="0">
                <a:solidFill>
                  <a:srgbClr val="3E3D2D"/>
                </a:solidFill>
                <a:latin typeface="Arial" panose="020B0604020202020204" pitchFamily="34" charset="0"/>
                <a:cs typeface="Arial" panose="020B0604020202020204" pitchFamily="34" charset="0"/>
              </a:rPr>
              <a:t>para realizar ajustes en el cuestionario de evaluación propuesto del modelo con el fin de alinear las preguntas y respuestas a la realidad de la organización</a:t>
            </a:r>
            <a:r>
              <a:rPr lang="es-EC" sz="2000" dirty="0" smtClean="0">
                <a:solidFill>
                  <a:srgbClr val="3E3D2D"/>
                </a:solidFill>
                <a:latin typeface="Arial" panose="020B0604020202020204" pitchFamily="34" charset="0"/>
                <a:cs typeface="Arial" panose="020B0604020202020204" pitchFamily="34" charset="0"/>
              </a:rPr>
              <a:t>.</a:t>
            </a:r>
            <a:endParaRPr lang="es-EC" sz="2000" dirty="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53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636912"/>
            <a:ext cx="7272808" cy="3890296"/>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MADUREZ </a:t>
            </a:r>
            <a:r>
              <a:rPr lang="es-EC" sz="2000" b="1" dirty="0">
                <a:solidFill>
                  <a:srgbClr val="3E3D2D"/>
                </a:solidFill>
                <a:latin typeface="Arial" panose="020B0604020202020204" pitchFamily="34" charset="0"/>
                <a:cs typeface="Arial" panose="020B0604020202020204" pitchFamily="34" charset="0"/>
              </a:rPr>
              <a:t>ORGANIZACIONAL DEL </a:t>
            </a:r>
            <a:r>
              <a:rPr lang="es-EC" sz="2000" b="1" dirty="0" smtClean="0">
                <a:solidFill>
                  <a:srgbClr val="3E3D2D"/>
                </a:solidFill>
                <a:latin typeface="Arial" panose="020B0604020202020204" pitchFamily="34" charset="0"/>
                <a:cs typeface="Arial" panose="020B0604020202020204" pitchFamily="34" charset="0"/>
              </a:rPr>
              <a:t>GADMT</a:t>
            </a:r>
          </a:p>
          <a:p>
            <a:pPr marL="68580" algn="just">
              <a:spcBef>
                <a:spcPct val="20000"/>
              </a:spcBef>
              <a:buClr>
                <a:srgbClr val="94C600"/>
              </a:buClr>
              <a:buSzPct val="76000"/>
            </a:pPr>
            <a:endParaRPr lang="es-EC" sz="2000" b="1" dirty="0" smtClean="0">
              <a:solidFill>
                <a:srgbClr val="3E3D2D"/>
              </a:solidFill>
              <a:latin typeface="Arial" panose="020B0604020202020204" pitchFamily="34" charset="0"/>
              <a:cs typeface="Arial" panose="020B0604020202020204" pitchFamily="34" charset="0"/>
            </a:endParaRP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Los </a:t>
            </a:r>
            <a:r>
              <a:rPr lang="es-EC" dirty="0">
                <a:solidFill>
                  <a:srgbClr val="3E3D2D"/>
                </a:solidFill>
                <a:latin typeface="Arial" panose="020B0604020202020204" pitchFamily="34" charset="0"/>
                <a:cs typeface="Arial" panose="020B0604020202020204" pitchFamily="34" charset="0"/>
              </a:rPr>
              <a:t>niveles del modelo son presentados de una forma escalonada, los mismos que se pueden </a:t>
            </a:r>
            <a:r>
              <a:rPr lang="es-EC" dirty="0" smtClean="0">
                <a:solidFill>
                  <a:srgbClr val="3E3D2D"/>
                </a:solidFill>
                <a:latin typeface="Arial" panose="020B0604020202020204" pitchFamily="34" charset="0"/>
                <a:cs typeface="Arial" panose="020B0604020202020204" pitchFamily="34" charset="0"/>
              </a:rPr>
              <a:t>superponer.</a:t>
            </a: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Es </a:t>
            </a:r>
            <a:r>
              <a:rPr lang="es-EC" dirty="0">
                <a:solidFill>
                  <a:srgbClr val="3E3D2D"/>
                </a:solidFill>
                <a:latin typeface="Arial" panose="020B0604020202020204" pitchFamily="34" charset="0"/>
                <a:cs typeface="Arial" panose="020B0604020202020204" pitchFamily="34" charset="0"/>
              </a:rPr>
              <a:t>un modelo de aplicación simple, rápida y con costos bajos que se pueden realizar para realizar la medición de madurez de la organización</a:t>
            </a:r>
            <a:r>
              <a:rPr lang="es-EC" dirty="0" smtClean="0">
                <a:solidFill>
                  <a:srgbClr val="3E3D2D"/>
                </a:solidFill>
                <a:latin typeface="Arial" panose="020B0604020202020204" pitchFamily="34" charset="0"/>
                <a:cs typeface="Arial" panose="020B0604020202020204" pitchFamily="34" charset="0"/>
              </a:rPr>
              <a:t>.</a:t>
            </a: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La tabulación </a:t>
            </a:r>
            <a:r>
              <a:rPr lang="es-EC" dirty="0">
                <a:solidFill>
                  <a:srgbClr val="3E3D2D"/>
                </a:solidFill>
                <a:latin typeface="Arial" panose="020B0604020202020204" pitchFamily="34" charset="0"/>
                <a:cs typeface="Arial" panose="020B0604020202020204" pitchFamily="34" charset="0"/>
              </a:rPr>
              <a:t>de los resultados </a:t>
            </a:r>
            <a:r>
              <a:rPr lang="es-EC" dirty="0" smtClean="0">
                <a:solidFill>
                  <a:srgbClr val="3E3D2D"/>
                </a:solidFill>
                <a:latin typeface="Arial" panose="020B0604020202020204" pitchFamily="34" charset="0"/>
                <a:cs typeface="Arial" panose="020B0604020202020204" pitchFamily="34" charset="0"/>
              </a:rPr>
              <a:t>se realizó en </a:t>
            </a:r>
            <a:r>
              <a:rPr lang="es-EC" dirty="0">
                <a:solidFill>
                  <a:srgbClr val="3E3D2D"/>
                </a:solidFill>
                <a:latin typeface="Arial" panose="020B0604020202020204" pitchFamily="34" charset="0"/>
                <a:cs typeface="Arial" panose="020B0604020202020204" pitchFamily="34" charset="0"/>
              </a:rPr>
              <a:t>Excel, además, la interpretación de los mismos se logran mediante una tabla de detalle con los rangos establecidos por el modelo.</a:t>
            </a:r>
          </a:p>
          <a:p>
            <a:pPr marL="68580" algn="just">
              <a:spcBef>
                <a:spcPct val="20000"/>
              </a:spcBef>
              <a:buClr>
                <a:srgbClr val="94C600"/>
              </a:buClr>
              <a:buSzPct val="76000"/>
            </a:pPr>
            <a:endParaRPr lang="es-EC" sz="2000" dirty="0" smtClean="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endParaRPr lang="es-EC" sz="2000" dirty="0" smtClean="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0614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636912"/>
            <a:ext cx="7272808" cy="4185761"/>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MADUREZ </a:t>
            </a:r>
            <a:r>
              <a:rPr lang="es-EC" sz="2000" b="1" dirty="0">
                <a:solidFill>
                  <a:srgbClr val="3E3D2D"/>
                </a:solidFill>
                <a:latin typeface="Arial" panose="020B0604020202020204" pitchFamily="34" charset="0"/>
                <a:cs typeface="Arial" panose="020B0604020202020204" pitchFamily="34" charset="0"/>
              </a:rPr>
              <a:t>ORGANIZACIONAL DEL </a:t>
            </a:r>
            <a:r>
              <a:rPr lang="es-EC" sz="2000" b="1" dirty="0" smtClean="0">
                <a:solidFill>
                  <a:srgbClr val="3E3D2D"/>
                </a:solidFill>
                <a:latin typeface="Arial" panose="020B0604020202020204" pitchFamily="34" charset="0"/>
                <a:cs typeface="Arial" panose="020B0604020202020204" pitchFamily="34" charset="0"/>
              </a:rPr>
              <a:t>GADMT</a:t>
            </a:r>
          </a:p>
          <a:p>
            <a:pPr marL="68580" algn="just">
              <a:spcBef>
                <a:spcPct val="20000"/>
              </a:spcBef>
              <a:buClr>
                <a:srgbClr val="94C600"/>
              </a:buClr>
              <a:buSzPct val="76000"/>
            </a:pPr>
            <a:r>
              <a:rPr lang="es-EC" b="1" dirty="0" smtClean="0">
                <a:solidFill>
                  <a:srgbClr val="3E3D2D"/>
                </a:solidFill>
                <a:latin typeface="Arial" panose="020B0604020202020204" pitchFamily="34" charset="0"/>
                <a:cs typeface="Arial" panose="020B0604020202020204" pitchFamily="34" charset="0"/>
              </a:rPr>
              <a:t>Problemas en Gestión de proyectos identificados:</a:t>
            </a:r>
          </a:p>
          <a:p>
            <a:pPr marL="68580" algn="just">
              <a:spcBef>
                <a:spcPct val="20000"/>
              </a:spcBef>
              <a:buClr>
                <a:srgbClr val="94C600"/>
              </a:buClr>
              <a:buSzPct val="76000"/>
            </a:pPr>
            <a:endParaRPr lang="es-EC" dirty="0" smtClean="0">
              <a:solidFill>
                <a:srgbClr val="3E3D2D"/>
              </a:solidFill>
              <a:latin typeface="Arial" panose="020B0604020202020204" pitchFamily="34" charset="0"/>
              <a:cs typeface="Arial" panose="020B0604020202020204" pitchFamily="34" charset="0"/>
            </a:endParaRP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Existe </a:t>
            </a:r>
            <a:r>
              <a:rPr lang="es-EC" dirty="0">
                <a:solidFill>
                  <a:srgbClr val="3E3D2D"/>
                </a:solidFill>
                <a:latin typeface="Arial" panose="020B0604020202020204" pitchFamily="34" charset="0"/>
                <a:cs typeface="Arial" panose="020B0604020202020204" pitchFamily="34" charset="0"/>
              </a:rPr>
              <a:t>un desconocimiento general en gestión de proyectos al no haber una capacitación en este tema, </a:t>
            </a:r>
            <a:r>
              <a:rPr lang="es-EC" dirty="0" smtClean="0">
                <a:solidFill>
                  <a:srgbClr val="3E3D2D"/>
                </a:solidFill>
                <a:latin typeface="Arial" panose="020B0604020202020204" pitchFamily="34" charset="0"/>
                <a:cs typeface="Arial" panose="020B0604020202020204" pitchFamily="34" charset="0"/>
              </a:rPr>
              <a:t>los </a:t>
            </a:r>
            <a:r>
              <a:rPr lang="es-EC" dirty="0">
                <a:solidFill>
                  <a:srgbClr val="3E3D2D"/>
                </a:solidFill>
                <a:latin typeface="Arial" panose="020B0604020202020204" pitchFamily="34" charset="0"/>
                <a:cs typeface="Arial" panose="020B0604020202020204" pitchFamily="34" charset="0"/>
              </a:rPr>
              <a:t>funcionarios de la UPEI utilizan la guía metodológica en formato SENPLADES para la formulación de </a:t>
            </a:r>
            <a:r>
              <a:rPr lang="es-EC" dirty="0" smtClean="0">
                <a:solidFill>
                  <a:srgbClr val="3E3D2D"/>
                </a:solidFill>
                <a:latin typeface="Arial" panose="020B0604020202020204" pitchFamily="34" charset="0"/>
                <a:cs typeface="Arial" panose="020B0604020202020204" pitchFamily="34" charset="0"/>
              </a:rPr>
              <a:t>proyectos.</a:t>
            </a:r>
          </a:p>
          <a:p>
            <a:pPr marL="411480" indent="-342900" algn="just">
              <a:spcBef>
                <a:spcPct val="20000"/>
              </a:spcBef>
              <a:buClr>
                <a:srgbClr val="94C600"/>
              </a:buClr>
              <a:buSzPct val="76000"/>
              <a:buFont typeface="Wingdings" panose="05000000000000000000" pitchFamily="2" charset="2"/>
              <a:buChar char="Ø"/>
            </a:pPr>
            <a:endParaRPr lang="es-EC" dirty="0" smtClean="0">
              <a:solidFill>
                <a:srgbClr val="3E3D2D"/>
              </a:solidFill>
              <a:latin typeface="Arial" panose="020B0604020202020204" pitchFamily="34" charset="0"/>
              <a:cs typeface="Arial" panose="020B0604020202020204" pitchFamily="34" charset="0"/>
            </a:endParaRP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No </a:t>
            </a:r>
            <a:r>
              <a:rPr lang="es-EC" dirty="0">
                <a:solidFill>
                  <a:srgbClr val="3E3D2D"/>
                </a:solidFill>
                <a:latin typeface="Arial" panose="020B0604020202020204" pitchFamily="34" charset="0"/>
                <a:cs typeface="Arial" panose="020B0604020202020204" pitchFamily="34" charset="0"/>
              </a:rPr>
              <a:t>existe un uso estandarizado de las herramientas de software, y estas son aplicadas individualmente por cada uno de los gerentes o directores de proyectos.</a:t>
            </a:r>
          </a:p>
          <a:p>
            <a:pPr marL="68580" algn="just">
              <a:spcBef>
                <a:spcPct val="20000"/>
              </a:spcBef>
              <a:buClr>
                <a:srgbClr val="94C600"/>
              </a:buClr>
              <a:buSzPct val="76000"/>
            </a:pPr>
            <a:endParaRPr lang="es-EC" sz="2000" dirty="0" smtClean="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endParaRPr lang="es-EC" sz="2000" dirty="0" smtClean="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807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JUSTIFICACIÓN</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92896"/>
            <a:ext cx="7272808" cy="3416320"/>
          </a:xfrm>
          <a:prstGeom prst="rect">
            <a:avLst/>
          </a:prstGeom>
        </p:spPr>
        <p:txBody>
          <a:bodyPr wrap="square">
            <a:spAutoFit/>
          </a:bodyPr>
          <a:lstStyle/>
          <a:p>
            <a:pPr marL="68580" lvl="0" algn="just">
              <a:spcBef>
                <a:spcPct val="20000"/>
              </a:spcBef>
              <a:buClr>
                <a:srgbClr val="94C600"/>
              </a:buClr>
              <a:buSzPct val="76000"/>
            </a:pPr>
            <a:r>
              <a:rPr lang="es-EC" dirty="0">
                <a:solidFill>
                  <a:srgbClr val="3E3D2D"/>
                </a:solidFill>
                <a:latin typeface="Arial" panose="020B0604020202020204" pitchFamily="34" charset="0"/>
                <a:cs typeface="Arial" panose="020B0604020202020204" pitchFamily="34" charset="0"/>
              </a:rPr>
              <a:t>La falta de una oficina que se encargue de dar apoyo a las diferentes Direcciones de la Municipalidad para que los proyectos se puedan terminar </a:t>
            </a:r>
            <a:r>
              <a:rPr lang="es-EC" dirty="0" smtClean="0">
                <a:solidFill>
                  <a:srgbClr val="3E3D2D"/>
                </a:solidFill>
                <a:latin typeface="Arial" panose="020B0604020202020204" pitchFamily="34" charset="0"/>
                <a:cs typeface="Arial" panose="020B0604020202020204" pitchFamily="34" charset="0"/>
              </a:rPr>
              <a:t>a </a:t>
            </a:r>
            <a:r>
              <a:rPr lang="es-EC" dirty="0">
                <a:solidFill>
                  <a:srgbClr val="3E3D2D"/>
                </a:solidFill>
                <a:latin typeface="Arial" panose="020B0604020202020204" pitchFamily="34" charset="0"/>
                <a:cs typeface="Arial" panose="020B0604020202020204" pitchFamily="34" charset="0"/>
              </a:rPr>
              <a:t>tiempo y dentro de los costos presupuestados y por supuesto con la calidad que se ha requerido y por la cantidad de proyectos que maneja la Institución, surge la necesidad de contar con una Oficina de Gerencia de Proyectos que tenga entre sus funciones la de facilitar a los funcionarios responsables de la Unidad de proyectos las metodologías o herramientas reconocidas como “las mejores prácticas”, las que serán de utilidad para obtener un desarrollo planificado y efectivo de los proyectos, impulsando así a estos funcionarios a mejorar continuamente su desempeño de forma simple y funcional.</a:t>
            </a:r>
          </a:p>
        </p:txBody>
      </p:sp>
    </p:spTree>
    <p:extLst>
      <p:ext uri="{BB962C8B-B14F-4D97-AF65-F5344CB8AC3E}">
        <p14:creationId xmlns:p14="http://schemas.microsoft.com/office/powerpoint/2010/main" val="400766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636912"/>
            <a:ext cx="7272808" cy="2874633"/>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MADUREZ </a:t>
            </a:r>
            <a:r>
              <a:rPr lang="es-EC" sz="2000" b="1" dirty="0">
                <a:solidFill>
                  <a:srgbClr val="3E3D2D"/>
                </a:solidFill>
                <a:latin typeface="Arial" panose="020B0604020202020204" pitchFamily="34" charset="0"/>
                <a:cs typeface="Arial" panose="020B0604020202020204" pitchFamily="34" charset="0"/>
              </a:rPr>
              <a:t>ORGANIZACIONAL DEL </a:t>
            </a:r>
            <a:r>
              <a:rPr lang="es-EC" sz="2000" b="1" dirty="0" smtClean="0">
                <a:solidFill>
                  <a:srgbClr val="3E3D2D"/>
                </a:solidFill>
                <a:latin typeface="Arial" panose="020B0604020202020204" pitchFamily="34" charset="0"/>
                <a:cs typeface="Arial" panose="020B0604020202020204" pitchFamily="34" charset="0"/>
              </a:rPr>
              <a:t>GADMT</a:t>
            </a:r>
          </a:p>
          <a:p>
            <a:pPr marL="68580" algn="just">
              <a:spcBef>
                <a:spcPct val="20000"/>
              </a:spcBef>
              <a:buClr>
                <a:srgbClr val="94C600"/>
              </a:buClr>
              <a:buSzPct val="76000"/>
            </a:pPr>
            <a:endParaRPr lang="es-EC" sz="2000" dirty="0" smtClean="0">
              <a:solidFill>
                <a:srgbClr val="3E3D2D"/>
              </a:solidFill>
              <a:latin typeface="Arial" panose="020B0604020202020204" pitchFamily="34" charset="0"/>
              <a:cs typeface="Arial" panose="020B0604020202020204" pitchFamily="34" charset="0"/>
            </a:endParaRP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Carencia de un proceso estandarizado para el desarrollo de la competencia de desempeño en dirección de proyectos.</a:t>
            </a:r>
          </a:p>
          <a:p>
            <a:pPr marL="411480" indent="-342900" algn="just">
              <a:spcBef>
                <a:spcPct val="20000"/>
              </a:spcBef>
              <a:buClr>
                <a:srgbClr val="94C600"/>
              </a:buClr>
              <a:buSzPct val="76000"/>
              <a:buFont typeface="Wingdings" panose="05000000000000000000" pitchFamily="2" charset="2"/>
              <a:buChar char="Ø"/>
            </a:pPr>
            <a:endParaRPr lang="es-EC" dirty="0" smtClean="0">
              <a:solidFill>
                <a:srgbClr val="3E3D2D"/>
              </a:solidFill>
              <a:latin typeface="Arial" panose="020B0604020202020204" pitchFamily="34" charset="0"/>
              <a:cs typeface="Arial" panose="020B0604020202020204" pitchFamily="34" charset="0"/>
            </a:endParaRP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Existe </a:t>
            </a:r>
            <a:r>
              <a:rPr lang="es-EC" dirty="0">
                <a:solidFill>
                  <a:srgbClr val="3E3D2D"/>
                </a:solidFill>
                <a:latin typeface="Arial" panose="020B0604020202020204" pitchFamily="34" charset="0"/>
                <a:cs typeface="Arial" panose="020B0604020202020204" pitchFamily="34" charset="0"/>
              </a:rPr>
              <a:t>una metodología de administración de riesgos informal, con una cultura de administración de proyectos con políticas y procedimientos deficientes que ocasionan un exceso de documentación y burocracia administrativa y financiera</a:t>
            </a:r>
            <a:r>
              <a:rPr lang="es-EC" dirty="0" smtClean="0">
                <a:solidFill>
                  <a:srgbClr val="3E3D2D"/>
                </a:solidFill>
                <a:latin typeface="Arial" panose="020B0604020202020204" pitchFamily="34" charset="0"/>
                <a:cs typeface="Arial" panose="020B0604020202020204" pitchFamily="34" charset="0"/>
              </a:rPr>
              <a:t>.</a:t>
            </a:r>
            <a:endParaRPr lang="es-EC" dirty="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859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636912"/>
            <a:ext cx="7272808" cy="3336298"/>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MADUREZ </a:t>
            </a:r>
            <a:r>
              <a:rPr lang="es-EC" sz="2000" b="1" dirty="0">
                <a:solidFill>
                  <a:srgbClr val="3E3D2D"/>
                </a:solidFill>
                <a:latin typeface="Arial" panose="020B0604020202020204" pitchFamily="34" charset="0"/>
                <a:cs typeface="Arial" panose="020B0604020202020204" pitchFamily="34" charset="0"/>
              </a:rPr>
              <a:t>ORGANIZACIONAL DEL </a:t>
            </a:r>
            <a:r>
              <a:rPr lang="es-EC" sz="2000" b="1" dirty="0" smtClean="0">
                <a:solidFill>
                  <a:srgbClr val="3E3D2D"/>
                </a:solidFill>
                <a:latin typeface="Arial" panose="020B0604020202020204" pitchFamily="34" charset="0"/>
                <a:cs typeface="Arial" panose="020B0604020202020204" pitchFamily="34" charset="0"/>
              </a:rPr>
              <a:t>GADMT</a:t>
            </a:r>
          </a:p>
          <a:p>
            <a:pPr marL="68580" algn="just">
              <a:spcBef>
                <a:spcPct val="20000"/>
              </a:spcBef>
              <a:buClr>
                <a:srgbClr val="94C600"/>
              </a:buClr>
              <a:buSzPct val="76000"/>
            </a:pPr>
            <a:endParaRPr lang="es-EC" sz="2000" dirty="0">
              <a:solidFill>
                <a:srgbClr val="3E3D2D"/>
              </a:solidFill>
              <a:latin typeface="Arial" panose="020B0604020202020204" pitchFamily="34" charset="0"/>
              <a:cs typeface="Arial" panose="020B0604020202020204" pitchFamily="34" charset="0"/>
            </a:endParaRP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No </a:t>
            </a:r>
            <a:r>
              <a:rPr lang="es-EC" dirty="0">
                <a:solidFill>
                  <a:srgbClr val="3E3D2D"/>
                </a:solidFill>
                <a:latin typeface="Arial" panose="020B0604020202020204" pitchFamily="34" charset="0"/>
                <a:cs typeface="Arial" panose="020B0604020202020204" pitchFamily="34" charset="0"/>
              </a:rPr>
              <a:t>existen métricas para iniciar programas o </a:t>
            </a:r>
            <a:r>
              <a:rPr lang="es-EC" dirty="0" err="1">
                <a:solidFill>
                  <a:srgbClr val="3E3D2D"/>
                </a:solidFill>
                <a:latin typeface="Arial" panose="020B0604020202020204" pitchFamily="34" charset="0"/>
                <a:cs typeface="Arial" panose="020B0604020202020204" pitchFamily="34" charset="0"/>
              </a:rPr>
              <a:t>multi</a:t>
            </a:r>
            <a:r>
              <a:rPr lang="es-EC" dirty="0">
                <a:solidFill>
                  <a:srgbClr val="3E3D2D"/>
                </a:solidFill>
                <a:latin typeface="Arial" panose="020B0604020202020204" pitchFamily="34" charset="0"/>
                <a:cs typeface="Arial" panose="020B0604020202020204" pitchFamily="34" charset="0"/>
              </a:rPr>
              <a:t>-programas, así como tampoco se mide el desempeño de sus procesos</a:t>
            </a:r>
            <a:r>
              <a:rPr lang="es-EC" dirty="0" smtClean="0">
                <a:solidFill>
                  <a:srgbClr val="3E3D2D"/>
                </a:solidFill>
                <a:latin typeface="Arial" panose="020B0604020202020204" pitchFamily="34" charset="0"/>
                <a:cs typeface="Arial" panose="020B0604020202020204" pitchFamily="34" charset="0"/>
              </a:rPr>
              <a:t>.</a:t>
            </a:r>
          </a:p>
          <a:p>
            <a:pPr marL="411480" indent="-342900" algn="just">
              <a:spcBef>
                <a:spcPct val="20000"/>
              </a:spcBef>
              <a:buClr>
                <a:srgbClr val="94C600"/>
              </a:buClr>
              <a:buSzPct val="76000"/>
              <a:buFont typeface="Wingdings" panose="05000000000000000000" pitchFamily="2" charset="2"/>
              <a:buChar char="Ø"/>
            </a:pPr>
            <a:endParaRPr lang="es-EC" dirty="0" smtClean="0">
              <a:solidFill>
                <a:srgbClr val="3E3D2D"/>
              </a:solidFill>
              <a:latin typeface="Arial" panose="020B0604020202020204" pitchFamily="34" charset="0"/>
              <a:cs typeface="Arial" panose="020B0604020202020204" pitchFamily="34" charset="0"/>
            </a:endParaRPr>
          </a:p>
          <a:p>
            <a:pPr marL="411480" indent="-3429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Existe </a:t>
            </a:r>
            <a:r>
              <a:rPr lang="es-EC" dirty="0">
                <a:solidFill>
                  <a:srgbClr val="3E3D2D"/>
                </a:solidFill>
                <a:latin typeface="Arial" panose="020B0604020202020204" pitchFamily="34" charset="0"/>
                <a:cs typeface="Arial" panose="020B0604020202020204" pitchFamily="34" charset="0"/>
              </a:rPr>
              <a:t>un área responsable del desarrollo de proyectos, la misma que no cumple con los procedimientos de una PMO, para ser reconocida como una oficialmente.</a:t>
            </a:r>
          </a:p>
          <a:p>
            <a:pPr marL="68580" algn="just">
              <a:spcBef>
                <a:spcPct val="20000"/>
              </a:spcBef>
              <a:buClr>
                <a:srgbClr val="94C600"/>
              </a:buClr>
              <a:buSzPct val="76000"/>
            </a:pPr>
            <a:endParaRPr lang="es-EC" sz="2000" dirty="0" smtClean="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endParaRPr lang="es-EC" sz="2000" dirty="0" smtClean="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311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636912"/>
            <a:ext cx="7272808" cy="4074962"/>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TIPO </a:t>
            </a:r>
            <a:r>
              <a:rPr lang="es-EC" sz="2000" b="1" dirty="0">
                <a:solidFill>
                  <a:srgbClr val="3E3D2D"/>
                </a:solidFill>
                <a:latin typeface="Arial" panose="020B0604020202020204" pitchFamily="34" charset="0"/>
                <a:cs typeface="Arial" panose="020B0604020202020204" pitchFamily="34" charset="0"/>
              </a:rPr>
              <a:t>DE PMO A IMPLEMENTAR</a:t>
            </a:r>
            <a:endParaRPr lang="es-EC" sz="2000" dirty="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r>
              <a:rPr lang="es-EC" dirty="0">
                <a:solidFill>
                  <a:srgbClr val="3E3D2D"/>
                </a:solidFill>
                <a:latin typeface="Arial" panose="020B0604020202020204" pitchFamily="34" charset="0"/>
                <a:cs typeface="Arial" panose="020B0604020202020204" pitchFamily="34" charset="0"/>
              </a:rPr>
              <a:t>Para la propuesta de implementación de la PMO, se pretende que el GADMT se transforme en una </a:t>
            </a:r>
            <a:r>
              <a:rPr lang="es-EC" b="1" u="sng" dirty="0">
                <a:solidFill>
                  <a:srgbClr val="3E3D2D"/>
                </a:solidFill>
                <a:latin typeface="Arial" panose="020B0604020202020204" pitchFamily="34" charset="0"/>
                <a:cs typeface="Arial" panose="020B0604020202020204" pitchFamily="34" charset="0"/>
              </a:rPr>
              <a:t>organización orientada a proyectos</a:t>
            </a:r>
            <a:r>
              <a:rPr lang="es-EC" dirty="0">
                <a:solidFill>
                  <a:srgbClr val="3E3D2D"/>
                </a:solidFill>
                <a:latin typeface="Arial" panose="020B0604020202020204" pitchFamily="34" charset="0"/>
                <a:cs typeface="Arial" panose="020B0604020202020204" pitchFamily="34" charset="0"/>
              </a:rPr>
              <a:t>, donde los miembros del equipo de la PMO estén en un mismo </a:t>
            </a:r>
            <a:r>
              <a:rPr lang="es-EC" dirty="0" smtClean="0">
                <a:solidFill>
                  <a:srgbClr val="3E3D2D"/>
                </a:solidFill>
                <a:latin typeface="Arial" panose="020B0604020202020204" pitchFamily="34" charset="0"/>
                <a:cs typeface="Arial" panose="020B0604020202020204" pitchFamily="34" charset="0"/>
              </a:rPr>
              <a:t>departamento.</a:t>
            </a:r>
          </a:p>
          <a:p>
            <a:pPr marL="68580" algn="just">
              <a:spcBef>
                <a:spcPct val="20000"/>
              </a:spcBef>
              <a:buClr>
                <a:srgbClr val="94C600"/>
              </a:buClr>
              <a:buSzPct val="76000"/>
            </a:pPr>
            <a:endParaRPr lang="es-EC" dirty="0" smtClean="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r>
              <a:rPr lang="es-EC" dirty="0">
                <a:solidFill>
                  <a:srgbClr val="3E3D2D"/>
                </a:solidFill>
                <a:latin typeface="Arial" panose="020B0604020202020204" pitchFamily="34" charset="0"/>
                <a:cs typeface="Arial" panose="020B0604020202020204" pitchFamily="34" charset="0"/>
              </a:rPr>
              <a:t>La PMO que se propone implementar a corto plazo en el GADMT, sería una de </a:t>
            </a:r>
            <a:r>
              <a:rPr lang="es-EC" b="1" u="sng" dirty="0">
                <a:solidFill>
                  <a:srgbClr val="3E3D2D"/>
                </a:solidFill>
                <a:latin typeface="Arial" panose="020B0604020202020204" pitchFamily="34" charset="0"/>
                <a:cs typeface="Arial" panose="020B0604020202020204" pitchFamily="34" charset="0"/>
              </a:rPr>
              <a:t>tipo táctica</a:t>
            </a:r>
            <a:r>
              <a:rPr lang="es-EC" dirty="0">
                <a:solidFill>
                  <a:srgbClr val="3E3D2D"/>
                </a:solidFill>
                <a:latin typeface="Arial" panose="020B0604020202020204" pitchFamily="34" charset="0"/>
                <a:cs typeface="Arial" panose="020B0604020202020204" pitchFamily="34" charset="0"/>
              </a:rPr>
              <a:t>, con la finalidad de crear y provisionar los estándares, herramientas y formatos para el manejo de los proyectos, de esta manera la PMO actuará como un ente coordinador con los directores departamentales y de </a:t>
            </a:r>
            <a:r>
              <a:rPr lang="es-EC" dirty="0" smtClean="0">
                <a:solidFill>
                  <a:srgbClr val="3E3D2D"/>
                </a:solidFill>
                <a:latin typeface="Arial" panose="020B0604020202020204" pitchFamily="34" charset="0"/>
                <a:cs typeface="Arial" panose="020B0604020202020204" pitchFamily="34" charset="0"/>
              </a:rPr>
              <a:t>proyecto.</a:t>
            </a:r>
            <a:endParaRPr lang="es-EC" dirty="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endParaRPr lang="es-EC" sz="2000" dirty="0" smtClean="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endParaRPr lang="es-EC" sz="2000" dirty="0" smtClean="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3068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636912"/>
            <a:ext cx="7272808" cy="3705630"/>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TIPO </a:t>
            </a:r>
            <a:r>
              <a:rPr lang="es-EC" sz="2000" b="1" dirty="0">
                <a:solidFill>
                  <a:srgbClr val="3E3D2D"/>
                </a:solidFill>
                <a:latin typeface="Arial" panose="020B0604020202020204" pitchFamily="34" charset="0"/>
                <a:cs typeface="Arial" panose="020B0604020202020204" pitchFamily="34" charset="0"/>
              </a:rPr>
              <a:t>DE PMO A IMPLEMENTAR</a:t>
            </a:r>
            <a:endParaRPr lang="es-EC" sz="2000" dirty="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r>
              <a:rPr lang="es-EC" dirty="0">
                <a:solidFill>
                  <a:srgbClr val="3E3D2D"/>
                </a:solidFill>
                <a:latin typeface="Arial" panose="020B0604020202020204" pitchFamily="34" charset="0"/>
                <a:cs typeface="Arial" panose="020B0604020202020204" pitchFamily="34" charset="0"/>
              </a:rPr>
              <a:t>A largo plazo, se pretende que la PMO evolucione a una de </a:t>
            </a:r>
            <a:r>
              <a:rPr lang="es-EC" b="1" u="sng" dirty="0">
                <a:solidFill>
                  <a:srgbClr val="3E3D2D"/>
                </a:solidFill>
                <a:latin typeface="Arial" panose="020B0604020202020204" pitchFamily="34" charset="0"/>
                <a:cs typeface="Arial" panose="020B0604020202020204" pitchFamily="34" charset="0"/>
              </a:rPr>
              <a:t>tipo estratégica</a:t>
            </a:r>
            <a:r>
              <a:rPr lang="es-EC" dirty="0">
                <a:solidFill>
                  <a:srgbClr val="3E3D2D"/>
                </a:solidFill>
                <a:latin typeface="Arial" panose="020B0604020202020204" pitchFamily="34" charset="0"/>
                <a:cs typeface="Arial" panose="020B0604020202020204" pitchFamily="34" charset="0"/>
              </a:rPr>
              <a:t> con la visión de que la misma tenga el nivel de asesorar directamente al alcalde, es decir tendría un nivel gobernante y dirigiría los proyectos </a:t>
            </a:r>
            <a:r>
              <a:rPr lang="es-EC" dirty="0" smtClean="0">
                <a:solidFill>
                  <a:srgbClr val="3E3D2D"/>
                </a:solidFill>
                <a:latin typeface="Arial" panose="020B0604020202020204" pitchFamily="34" charset="0"/>
                <a:cs typeface="Arial" panose="020B0604020202020204" pitchFamily="34" charset="0"/>
              </a:rPr>
              <a:t>directamente.</a:t>
            </a:r>
          </a:p>
          <a:p>
            <a:pPr marL="68580" algn="just">
              <a:spcBef>
                <a:spcPct val="20000"/>
              </a:spcBef>
              <a:buClr>
                <a:srgbClr val="94C600"/>
              </a:buClr>
              <a:buSzPct val="76000"/>
            </a:pPr>
            <a:endParaRPr lang="es-EC" dirty="0" smtClean="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r>
              <a:rPr lang="es-EC" dirty="0">
                <a:solidFill>
                  <a:srgbClr val="3E3D2D"/>
                </a:solidFill>
                <a:latin typeface="Arial" panose="020B0604020202020204" pitchFamily="34" charset="0"/>
                <a:cs typeface="Arial" panose="020B0604020202020204" pitchFamily="34" charset="0"/>
              </a:rPr>
              <a:t>La PMO al ser la oficina líder dentro de la institución será la responsable de los resultados alcanzados de los proyectos municipales, proveerá las directrices a cada uno de los miembros del equipo en cada proyecto y así se podrá evidenciar un cambio institucional efectivo.</a:t>
            </a:r>
          </a:p>
          <a:p>
            <a:pPr marL="68580" algn="just">
              <a:spcBef>
                <a:spcPct val="20000"/>
              </a:spcBef>
              <a:buClr>
                <a:srgbClr val="94C600"/>
              </a:buClr>
              <a:buSzPct val="76000"/>
            </a:pPr>
            <a:endParaRPr lang="es-EC" sz="2000" dirty="0" smtClean="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1228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pic>
        <p:nvPicPr>
          <p:cNvPr id="6" name="5 Imagen"/>
          <p:cNvPicPr/>
          <p:nvPr/>
        </p:nvPicPr>
        <p:blipFill>
          <a:blip r:embed="rId5">
            <a:extLst>
              <a:ext uri="{28A0092B-C50C-407E-A947-70E740481C1C}">
                <a14:useLocalDpi xmlns:a14="http://schemas.microsoft.com/office/drawing/2010/main" val="0"/>
              </a:ext>
            </a:extLst>
          </a:blip>
          <a:srcRect/>
          <a:stretch>
            <a:fillRect/>
          </a:stretch>
        </p:blipFill>
        <p:spPr bwMode="auto">
          <a:xfrm>
            <a:off x="971600" y="2420888"/>
            <a:ext cx="8064896" cy="4104456"/>
          </a:xfrm>
          <a:prstGeom prst="rect">
            <a:avLst/>
          </a:prstGeom>
          <a:noFill/>
          <a:ln>
            <a:noFill/>
          </a:ln>
        </p:spPr>
      </p:pic>
    </p:spTree>
    <p:extLst>
      <p:ext uri="{BB962C8B-B14F-4D97-AF65-F5344CB8AC3E}">
        <p14:creationId xmlns:p14="http://schemas.microsoft.com/office/powerpoint/2010/main" val="2881957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677674"/>
            <a:ext cx="7272808" cy="2911566"/>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Estrategia </a:t>
            </a:r>
            <a:r>
              <a:rPr lang="es-EC" sz="2000" b="1" dirty="0">
                <a:solidFill>
                  <a:srgbClr val="3E3D2D"/>
                </a:solidFill>
                <a:latin typeface="Arial" panose="020B0604020202020204" pitchFamily="34" charset="0"/>
                <a:cs typeface="Arial" panose="020B0604020202020204" pitchFamily="34" charset="0"/>
              </a:rPr>
              <a:t>de implementación de la </a:t>
            </a:r>
            <a:r>
              <a:rPr lang="es-EC" sz="2000" b="1" dirty="0" smtClean="0">
                <a:solidFill>
                  <a:srgbClr val="3E3D2D"/>
                </a:solidFill>
                <a:latin typeface="Arial" panose="020B0604020202020204" pitchFamily="34" charset="0"/>
                <a:cs typeface="Arial" panose="020B0604020202020204" pitchFamily="34" charset="0"/>
              </a:rPr>
              <a:t>PMO</a:t>
            </a:r>
          </a:p>
          <a:p>
            <a:pPr marL="68580" algn="just">
              <a:spcBef>
                <a:spcPct val="20000"/>
              </a:spcBef>
              <a:buClr>
                <a:srgbClr val="94C600"/>
              </a:buClr>
              <a:buSzPct val="76000"/>
            </a:pPr>
            <a:endParaRPr lang="es-EC" sz="2000" b="1" dirty="0" smtClean="0">
              <a:solidFill>
                <a:srgbClr val="3E3D2D"/>
              </a:solidFill>
              <a:latin typeface="Arial" panose="020B0604020202020204" pitchFamily="34" charset="0"/>
              <a:cs typeface="Arial" panose="020B0604020202020204" pitchFamily="34" charset="0"/>
            </a:endParaRPr>
          </a:p>
          <a:p>
            <a:pPr marL="525780" indent="-457200" algn="just">
              <a:spcBef>
                <a:spcPct val="20000"/>
              </a:spcBef>
              <a:buClr>
                <a:srgbClr val="94C600"/>
              </a:buClr>
              <a:buSzPct val="76000"/>
              <a:buAutoNum type="arabicPeriod"/>
            </a:pPr>
            <a:r>
              <a:rPr lang="es-EC" sz="2000" dirty="0" smtClean="0">
                <a:solidFill>
                  <a:srgbClr val="3E3D2D"/>
                </a:solidFill>
                <a:latin typeface="Arial" panose="020B0604020202020204" pitchFamily="34" charset="0"/>
                <a:cs typeface="Arial" panose="020B0604020202020204" pitchFamily="34" charset="0"/>
              </a:rPr>
              <a:t>Diagnóstico </a:t>
            </a:r>
            <a:r>
              <a:rPr lang="es-EC" sz="2000" dirty="0">
                <a:solidFill>
                  <a:srgbClr val="3E3D2D"/>
                </a:solidFill>
                <a:latin typeface="Arial" panose="020B0604020202020204" pitchFamily="34" charset="0"/>
                <a:cs typeface="Arial" panose="020B0604020202020204" pitchFamily="34" charset="0"/>
              </a:rPr>
              <a:t>de la </a:t>
            </a:r>
            <a:r>
              <a:rPr lang="es-EC" sz="2000" dirty="0" smtClean="0">
                <a:solidFill>
                  <a:srgbClr val="3E3D2D"/>
                </a:solidFill>
                <a:latin typeface="Arial" panose="020B0604020202020204" pitchFamily="34" charset="0"/>
                <a:cs typeface="Arial" panose="020B0604020202020204" pitchFamily="34" charset="0"/>
              </a:rPr>
              <a:t>institución</a:t>
            </a:r>
          </a:p>
          <a:p>
            <a:pPr marL="525780" lvl="1" indent="-457200" algn="just">
              <a:spcBef>
                <a:spcPct val="20000"/>
              </a:spcBef>
              <a:buClr>
                <a:srgbClr val="94C600"/>
              </a:buClr>
              <a:buSzPct val="76000"/>
              <a:buAutoNum type="arabicPeriod" startAt="2"/>
            </a:pPr>
            <a:r>
              <a:rPr lang="es-EC" sz="2000" dirty="0" smtClean="0">
                <a:solidFill>
                  <a:srgbClr val="3E3D2D"/>
                </a:solidFill>
                <a:latin typeface="Arial" panose="020B0604020202020204" pitchFamily="34" charset="0"/>
                <a:cs typeface="Arial" panose="020B0604020202020204" pitchFamily="34" charset="0"/>
              </a:rPr>
              <a:t>Planeación </a:t>
            </a:r>
            <a:r>
              <a:rPr lang="es-EC" sz="2000" dirty="0">
                <a:solidFill>
                  <a:srgbClr val="3E3D2D"/>
                </a:solidFill>
                <a:latin typeface="Arial" panose="020B0604020202020204" pitchFamily="34" charset="0"/>
                <a:cs typeface="Arial" panose="020B0604020202020204" pitchFamily="34" charset="0"/>
              </a:rPr>
              <a:t>Estratégica</a:t>
            </a:r>
            <a:r>
              <a:rPr lang="es-EC" sz="2000" dirty="0" smtClean="0">
                <a:solidFill>
                  <a:srgbClr val="3E3D2D"/>
                </a:solidFill>
                <a:latin typeface="Arial" panose="020B0604020202020204" pitchFamily="34" charset="0"/>
                <a:cs typeface="Arial" panose="020B0604020202020204" pitchFamily="34" charset="0"/>
              </a:rPr>
              <a:t>.</a:t>
            </a:r>
          </a:p>
          <a:p>
            <a:pPr marL="525780" lvl="1" indent="-457200" algn="just">
              <a:spcBef>
                <a:spcPct val="20000"/>
              </a:spcBef>
              <a:buClr>
                <a:srgbClr val="94C600"/>
              </a:buClr>
              <a:buSzPct val="76000"/>
              <a:buAutoNum type="arabicPeriod" startAt="2"/>
            </a:pPr>
            <a:r>
              <a:rPr lang="es-EC" sz="2000" dirty="0">
                <a:solidFill>
                  <a:srgbClr val="3E3D2D"/>
                </a:solidFill>
                <a:latin typeface="Arial" panose="020B0604020202020204" pitchFamily="34" charset="0"/>
                <a:cs typeface="Arial" panose="020B0604020202020204" pitchFamily="34" charset="0"/>
              </a:rPr>
              <a:t>Desarrollo e Implementación</a:t>
            </a:r>
            <a:r>
              <a:rPr lang="es-EC" sz="2000" dirty="0" smtClean="0">
                <a:solidFill>
                  <a:srgbClr val="3E3D2D"/>
                </a:solidFill>
                <a:latin typeface="Arial" panose="020B0604020202020204" pitchFamily="34" charset="0"/>
                <a:cs typeface="Arial" panose="020B0604020202020204" pitchFamily="34" charset="0"/>
              </a:rPr>
              <a:t>.</a:t>
            </a:r>
          </a:p>
          <a:p>
            <a:pPr marL="525780" lvl="1" indent="-457200" algn="just">
              <a:spcBef>
                <a:spcPct val="20000"/>
              </a:spcBef>
              <a:buClr>
                <a:srgbClr val="94C600"/>
              </a:buClr>
              <a:buSzPct val="76000"/>
              <a:buAutoNum type="arabicPeriod" startAt="2"/>
            </a:pPr>
            <a:r>
              <a:rPr lang="es-EC" sz="2000" dirty="0" smtClean="0">
                <a:solidFill>
                  <a:srgbClr val="3E3D2D"/>
                </a:solidFill>
                <a:latin typeface="Arial" panose="020B0604020202020204" pitchFamily="34" charset="0"/>
                <a:cs typeface="Arial" panose="020B0604020202020204" pitchFamily="34" charset="0"/>
              </a:rPr>
              <a:t>Preparación </a:t>
            </a:r>
            <a:r>
              <a:rPr lang="es-EC" sz="2000" dirty="0">
                <a:solidFill>
                  <a:srgbClr val="3E3D2D"/>
                </a:solidFill>
                <a:latin typeface="Arial" panose="020B0604020202020204" pitchFamily="34" charset="0"/>
                <a:cs typeface="Arial" panose="020B0604020202020204" pitchFamily="34" charset="0"/>
              </a:rPr>
              <a:t>y difusión de documentos</a:t>
            </a:r>
            <a:r>
              <a:rPr lang="es-EC" sz="2000" dirty="0" smtClean="0">
                <a:solidFill>
                  <a:srgbClr val="3E3D2D"/>
                </a:solidFill>
                <a:latin typeface="Arial" panose="020B0604020202020204" pitchFamily="34" charset="0"/>
                <a:cs typeface="Arial" panose="020B0604020202020204" pitchFamily="34" charset="0"/>
              </a:rPr>
              <a:t>.</a:t>
            </a:r>
          </a:p>
          <a:p>
            <a:pPr marL="525780" lvl="1" indent="-457200" algn="just">
              <a:spcBef>
                <a:spcPct val="20000"/>
              </a:spcBef>
              <a:buClr>
                <a:srgbClr val="94C600"/>
              </a:buClr>
              <a:buSzPct val="76000"/>
              <a:buAutoNum type="arabicPeriod" startAt="2"/>
            </a:pPr>
            <a:r>
              <a:rPr lang="es-EC" sz="2000" dirty="0" smtClean="0">
                <a:solidFill>
                  <a:srgbClr val="3E3D2D"/>
                </a:solidFill>
                <a:latin typeface="Arial" panose="020B0604020202020204" pitchFamily="34" charset="0"/>
                <a:cs typeface="Arial" panose="020B0604020202020204" pitchFamily="34" charset="0"/>
              </a:rPr>
              <a:t>Cierre </a:t>
            </a:r>
            <a:r>
              <a:rPr lang="es-EC" sz="2000" dirty="0">
                <a:solidFill>
                  <a:srgbClr val="3E3D2D"/>
                </a:solidFill>
                <a:latin typeface="Arial" panose="020B0604020202020204" pitchFamily="34" charset="0"/>
                <a:cs typeface="Arial" panose="020B0604020202020204" pitchFamily="34" charset="0"/>
              </a:rPr>
              <a:t>de la Implementación.</a:t>
            </a:r>
          </a:p>
          <a:p>
            <a:pPr marL="525780" lvl="1" indent="-457200" algn="just">
              <a:spcBef>
                <a:spcPct val="20000"/>
              </a:spcBef>
              <a:buClr>
                <a:srgbClr val="94C600"/>
              </a:buClr>
              <a:buSzPct val="76000"/>
              <a:buAutoNum type="arabicPeriod" startAt="2"/>
            </a:pPr>
            <a:endParaRPr lang="es-EC" sz="1600" dirty="0" smtClean="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26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706013"/>
            <a:ext cx="7272808" cy="2739211"/>
          </a:xfrm>
          <a:prstGeom prst="rect">
            <a:avLst/>
          </a:prstGeom>
          <a:solidFill>
            <a:schemeClr val="accent4">
              <a:lumMod val="40000"/>
              <a:lumOff val="60000"/>
            </a:schemeClr>
          </a:solidFill>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Misión </a:t>
            </a:r>
            <a:r>
              <a:rPr lang="es-EC" sz="2000" b="1" dirty="0">
                <a:solidFill>
                  <a:srgbClr val="3E3D2D"/>
                </a:solidFill>
                <a:latin typeface="Arial" panose="020B0604020202020204" pitchFamily="34" charset="0"/>
                <a:cs typeface="Arial" panose="020B0604020202020204" pitchFamily="34" charset="0"/>
              </a:rPr>
              <a:t>de la PMO propuesta en el </a:t>
            </a:r>
            <a:r>
              <a:rPr lang="es-EC" sz="2000" b="1" dirty="0" smtClean="0">
                <a:solidFill>
                  <a:srgbClr val="3E3D2D"/>
                </a:solidFill>
                <a:latin typeface="Arial" panose="020B0604020202020204" pitchFamily="34" charset="0"/>
                <a:cs typeface="Arial" panose="020B0604020202020204" pitchFamily="34" charset="0"/>
              </a:rPr>
              <a:t>GADMT</a:t>
            </a:r>
          </a:p>
          <a:p>
            <a:pPr marL="68580" algn="just">
              <a:spcBef>
                <a:spcPct val="20000"/>
              </a:spcBef>
              <a:buClr>
                <a:srgbClr val="94C600"/>
              </a:buClr>
              <a:buSzPct val="76000"/>
            </a:pPr>
            <a:endParaRPr lang="es-EC" sz="2000" dirty="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r>
              <a:rPr lang="es-EC" sz="2000" dirty="0">
                <a:solidFill>
                  <a:srgbClr val="3E3D2D"/>
                </a:solidFill>
                <a:latin typeface="Arial" panose="020B0604020202020204" pitchFamily="34" charset="0"/>
                <a:cs typeface="Arial" panose="020B0604020202020204" pitchFamily="34" charset="0"/>
              </a:rPr>
              <a:t>Proporcionar el soporte  estratégico, técnico y de infraestructura en gestión de proyectos para que el GAD Municipal de Tena adquiera la capacidad de identificar, priorizar y ejecutar con éxito los proyectos e iniciativas del Plan de Desarrollo y Ordenamiento Territorial del cantón.</a:t>
            </a:r>
          </a:p>
          <a:p>
            <a:pPr marL="68580" algn="just">
              <a:spcBef>
                <a:spcPct val="20000"/>
              </a:spcBef>
              <a:buClr>
                <a:srgbClr val="94C600"/>
              </a:buClr>
              <a:buSzPct val="76000"/>
            </a:pPr>
            <a:endParaRPr lang="es-EC" sz="2000" dirty="0" smtClean="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637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706013"/>
            <a:ext cx="7272808" cy="2739211"/>
          </a:xfrm>
          <a:prstGeom prst="rect">
            <a:avLst/>
          </a:prstGeom>
          <a:solidFill>
            <a:schemeClr val="accent4">
              <a:lumMod val="40000"/>
              <a:lumOff val="60000"/>
            </a:schemeClr>
          </a:solidFill>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Visión </a:t>
            </a:r>
            <a:r>
              <a:rPr lang="es-EC" sz="2000" b="1" dirty="0">
                <a:solidFill>
                  <a:srgbClr val="3E3D2D"/>
                </a:solidFill>
                <a:latin typeface="Arial" panose="020B0604020202020204" pitchFamily="34" charset="0"/>
                <a:cs typeface="Arial" panose="020B0604020202020204" pitchFamily="34" charset="0"/>
              </a:rPr>
              <a:t>de la PMO propuesta en el </a:t>
            </a:r>
            <a:r>
              <a:rPr lang="es-EC" sz="2000" b="1" dirty="0" smtClean="0">
                <a:solidFill>
                  <a:srgbClr val="3E3D2D"/>
                </a:solidFill>
                <a:latin typeface="Arial" panose="020B0604020202020204" pitchFamily="34" charset="0"/>
                <a:cs typeface="Arial" panose="020B0604020202020204" pitchFamily="34" charset="0"/>
              </a:rPr>
              <a:t>GADMT</a:t>
            </a:r>
          </a:p>
          <a:p>
            <a:pPr marL="68580" algn="just">
              <a:spcBef>
                <a:spcPct val="20000"/>
              </a:spcBef>
              <a:buClr>
                <a:srgbClr val="94C600"/>
              </a:buClr>
              <a:buSzPct val="76000"/>
            </a:pPr>
            <a:endParaRPr lang="es-EC" sz="2000" dirty="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r>
              <a:rPr lang="es-EC" sz="2000" dirty="0">
                <a:solidFill>
                  <a:srgbClr val="3E3D2D"/>
                </a:solidFill>
                <a:latin typeface="Arial" panose="020B0604020202020204" pitchFamily="34" charset="0"/>
                <a:cs typeface="Arial" panose="020B0604020202020204" pitchFamily="34" charset="0"/>
              </a:rPr>
              <a:t>Consolidar para el año 2019 la Oficina de Gestión de Proyectos del GAD Municipal de Tena como un centro de excelencia para estandarizar, medir, controlar y mejorar los procesos de gestión de proyectos de la institución, fomentando el desarrollo de autoridades y funcionarios municipales.</a:t>
            </a:r>
            <a:endParaRPr lang="es-EC" sz="2000" dirty="0" smtClean="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655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636912"/>
            <a:ext cx="7272808" cy="3484031"/>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Funciones de </a:t>
            </a:r>
            <a:r>
              <a:rPr lang="es-EC" sz="2000" b="1" dirty="0">
                <a:solidFill>
                  <a:srgbClr val="3E3D2D"/>
                </a:solidFill>
                <a:latin typeface="Arial" panose="020B0604020202020204" pitchFamily="34" charset="0"/>
                <a:cs typeface="Arial" panose="020B0604020202020204" pitchFamily="34" charset="0"/>
              </a:rPr>
              <a:t>la </a:t>
            </a:r>
            <a:r>
              <a:rPr lang="es-EC" sz="2000" b="1" dirty="0" smtClean="0">
                <a:solidFill>
                  <a:srgbClr val="3E3D2D"/>
                </a:solidFill>
                <a:latin typeface="Arial" panose="020B0604020202020204" pitchFamily="34" charset="0"/>
                <a:cs typeface="Arial" panose="020B0604020202020204" pitchFamily="34" charset="0"/>
              </a:rPr>
              <a:t>PMO</a:t>
            </a:r>
          </a:p>
          <a:p>
            <a:pPr marL="68580" algn="just">
              <a:spcBef>
                <a:spcPct val="20000"/>
              </a:spcBef>
              <a:buClr>
                <a:srgbClr val="94C600"/>
              </a:buClr>
              <a:buSzPct val="76000"/>
            </a:pPr>
            <a:endParaRPr lang="es-EC" sz="2000" b="1" dirty="0" smtClean="0">
              <a:solidFill>
                <a:srgbClr val="3E3D2D"/>
              </a:solidFill>
              <a:latin typeface="Arial" panose="020B0604020202020204" pitchFamily="34" charset="0"/>
              <a:cs typeface="Arial" panose="020B0604020202020204" pitchFamily="34" charset="0"/>
            </a:endParaRPr>
          </a:p>
          <a:p>
            <a:pPr marL="525780" indent="-4572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Crear </a:t>
            </a:r>
            <a:r>
              <a:rPr lang="es-EC" dirty="0">
                <a:solidFill>
                  <a:srgbClr val="3E3D2D"/>
                </a:solidFill>
                <a:latin typeface="Arial" panose="020B0604020202020204" pitchFamily="34" charset="0"/>
                <a:cs typeface="Arial" panose="020B0604020202020204" pitchFamily="34" charset="0"/>
              </a:rPr>
              <a:t>la documentación, los estándares y la metodología de Administración de Proyectos que se utilizará en el GAD Municipal de Tena.</a:t>
            </a:r>
          </a:p>
          <a:p>
            <a:pPr marL="525780" indent="-4572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Conformación </a:t>
            </a:r>
            <a:r>
              <a:rPr lang="es-EC" dirty="0">
                <a:solidFill>
                  <a:srgbClr val="3E3D2D"/>
                </a:solidFill>
                <a:latin typeface="Arial" panose="020B0604020202020204" pitchFamily="34" charset="0"/>
                <a:cs typeface="Arial" panose="020B0604020202020204" pitchFamily="34" charset="0"/>
              </a:rPr>
              <a:t>del equipo de trabajo de la PMO.</a:t>
            </a:r>
          </a:p>
          <a:p>
            <a:pPr marL="525780" indent="-4572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Establecer </a:t>
            </a:r>
            <a:r>
              <a:rPr lang="es-EC" dirty="0">
                <a:solidFill>
                  <a:srgbClr val="3E3D2D"/>
                </a:solidFill>
                <a:latin typeface="Arial" panose="020B0604020202020204" pitchFamily="34" charset="0"/>
                <a:cs typeface="Arial" panose="020B0604020202020204" pitchFamily="34" charset="0"/>
              </a:rPr>
              <a:t>los costos de operación anual de la PMO y el cronograma de implementación</a:t>
            </a:r>
            <a:r>
              <a:rPr lang="es-EC" dirty="0" smtClean="0">
                <a:solidFill>
                  <a:srgbClr val="3E3D2D"/>
                </a:solidFill>
                <a:latin typeface="Arial" panose="020B0604020202020204" pitchFamily="34" charset="0"/>
                <a:cs typeface="Arial" panose="020B0604020202020204" pitchFamily="34" charset="0"/>
              </a:rPr>
              <a:t>.</a:t>
            </a:r>
            <a:endParaRPr lang="es-EC" dirty="0">
              <a:solidFill>
                <a:srgbClr val="3E3D2D"/>
              </a:solidFill>
              <a:latin typeface="Arial" panose="020B0604020202020204" pitchFamily="34" charset="0"/>
              <a:cs typeface="Arial" panose="020B0604020202020204" pitchFamily="34" charset="0"/>
            </a:endParaRPr>
          </a:p>
          <a:p>
            <a:pPr marL="525780" indent="-4572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Capacitar </a:t>
            </a:r>
            <a:r>
              <a:rPr lang="es-EC" dirty="0">
                <a:solidFill>
                  <a:srgbClr val="3E3D2D"/>
                </a:solidFill>
                <a:latin typeface="Arial" panose="020B0604020202020204" pitchFamily="34" charset="0"/>
                <a:cs typeface="Arial" panose="020B0604020202020204" pitchFamily="34" charset="0"/>
              </a:rPr>
              <a:t>al equipo de trabajo en las metodologías y herramientas de administración de proyectos que se pretenden implementar.</a:t>
            </a:r>
          </a:p>
        </p:txBody>
      </p:sp>
    </p:spTree>
    <p:extLst>
      <p:ext uri="{BB962C8B-B14F-4D97-AF65-F5344CB8AC3E}">
        <p14:creationId xmlns:p14="http://schemas.microsoft.com/office/powerpoint/2010/main" val="3553952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636912"/>
            <a:ext cx="7272808" cy="4204228"/>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Funciones de </a:t>
            </a:r>
            <a:r>
              <a:rPr lang="es-EC" sz="2000" b="1" dirty="0">
                <a:solidFill>
                  <a:srgbClr val="3E3D2D"/>
                </a:solidFill>
                <a:latin typeface="Arial" panose="020B0604020202020204" pitchFamily="34" charset="0"/>
                <a:cs typeface="Arial" panose="020B0604020202020204" pitchFamily="34" charset="0"/>
              </a:rPr>
              <a:t>la </a:t>
            </a:r>
            <a:r>
              <a:rPr lang="es-EC" sz="2000" b="1" dirty="0" smtClean="0">
                <a:solidFill>
                  <a:srgbClr val="3E3D2D"/>
                </a:solidFill>
                <a:latin typeface="Arial" panose="020B0604020202020204" pitchFamily="34" charset="0"/>
                <a:cs typeface="Arial" panose="020B0604020202020204" pitchFamily="34" charset="0"/>
              </a:rPr>
              <a:t>PMO</a:t>
            </a:r>
          </a:p>
          <a:p>
            <a:pPr marL="68580" algn="just">
              <a:spcBef>
                <a:spcPct val="20000"/>
              </a:spcBef>
              <a:buClr>
                <a:srgbClr val="94C600"/>
              </a:buClr>
              <a:buSzPct val="76000"/>
            </a:pPr>
            <a:endParaRPr lang="es-EC" sz="2000" b="1" dirty="0" smtClean="0">
              <a:solidFill>
                <a:srgbClr val="3E3D2D"/>
              </a:solidFill>
              <a:latin typeface="Arial" panose="020B0604020202020204" pitchFamily="34" charset="0"/>
              <a:cs typeface="Arial" panose="020B0604020202020204" pitchFamily="34" charset="0"/>
            </a:endParaRPr>
          </a:p>
          <a:p>
            <a:pPr marL="525780" indent="-4572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Crear </a:t>
            </a:r>
            <a:r>
              <a:rPr lang="es-EC" dirty="0">
                <a:solidFill>
                  <a:srgbClr val="3E3D2D"/>
                </a:solidFill>
                <a:latin typeface="Arial" panose="020B0604020202020204" pitchFamily="34" charset="0"/>
                <a:cs typeface="Arial" panose="020B0604020202020204" pitchFamily="34" charset="0"/>
              </a:rPr>
              <a:t>el archivo o repositorio de proyectos de la Municipalidad.</a:t>
            </a:r>
          </a:p>
          <a:p>
            <a:pPr marL="525780" indent="-4572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Establecer </a:t>
            </a:r>
            <a:r>
              <a:rPr lang="es-EC" dirty="0">
                <a:solidFill>
                  <a:srgbClr val="3E3D2D"/>
                </a:solidFill>
                <a:latin typeface="Arial" panose="020B0604020202020204" pitchFamily="34" charset="0"/>
                <a:cs typeface="Arial" panose="020B0604020202020204" pitchFamily="34" charset="0"/>
              </a:rPr>
              <a:t>los principios de la cultura en Administración de Proyectos en los funcionarios del GAD Municipal de Tena</a:t>
            </a:r>
            <a:r>
              <a:rPr lang="es-EC" dirty="0" smtClean="0">
                <a:solidFill>
                  <a:srgbClr val="3E3D2D"/>
                </a:solidFill>
                <a:latin typeface="Arial" panose="020B0604020202020204" pitchFamily="34" charset="0"/>
                <a:cs typeface="Arial" panose="020B0604020202020204" pitchFamily="34" charset="0"/>
              </a:rPr>
              <a:t>.</a:t>
            </a:r>
          </a:p>
          <a:p>
            <a:pPr marL="525780" indent="-4572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Revisión </a:t>
            </a:r>
            <a:r>
              <a:rPr lang="es-EC" dirty="0">
                <a:solidFill>
                  <a:srgbClr val="3E3D2D"/>
                </a:solidFill>
                <a:latin typeface="Arial" panose="020B0604020202020204" pitchFamily="34" charset="0"/>
                <a:cs typeface="Arial" panose="020B0604020202020204" pitchFamily="34" charset="0"/>
              </a:rPr>
              <a:t>del proceso de administración de cambios en cuanto a personal, herramientas, equipos de trabajo, procedimientos y controles, así como la evaluación de desempeño de la Oficina</a:t>
            </a:r>
            <a:r>
              <a:rPr lang="es-EC" dirty="0" smtClean="0">
                <a:solidFill>
                  <a:srgbClr val="3E3D2D"/>
                </a:solidFill>
                <a:latin typeface="Arial" panose="020B0604020202020204" pitchFamily="34" charset="0"/>
                <a:cs typeface="Arial" panose="020B0604020202020204" pitchFamily="34" charset="0"/>
              </a:rPr>
              <a:t>.</a:t>
            </a:r>
          </a:p>
          <a:p>
            <a:pPr marL="525780" indent="-457200" algn="just">
              <a:spcBef>
                <a:spcPct val="20000"/>
              </a:spcBef>
              <a:buClr>
                <a:srgbClr val="94C600"/>
              </a:buClr>
              <a:buSzPct val="76000"/>
              <a:buFont typeface="Wingdings" panose="05000000000000000000" pitchFamily="2" charset="2"/>
              <a:buChar char="Ø"/>
            </a:pPr>
            <a:r>
              <a:rPr lang="es-EC" dirty="0">
                <a:solidFill>
                  <a:srgbClr val="3E3D2D"/>
                </a:solidFill>
                <a:latin typeface="Arial" panose="020B0604020202020204" pitchFamily="34" charset="0"/>
                <a:cs typeface="Arial" panose="020B0604020202020204" pitchFamily="34" charset="0"/>
              </a:rPr>
              <a:t>Revisión de los rendimientos de los proyectos ya finalizados</a:t>
            </a:r>
            <a:r>
              <a:rPr lang="es-EC" dirty="0" smtClean="0">
                <a:solidFill>
                  <a:srgbClr val="3E3D2D"/>
                </a:solidFill>
                <a:latin typeface="Arial" panose="020B0604020202020204" pitchFamily="34" charset="0"/>
                <a:cs typeface="Arial" panose="020B0604020202020204" pitchFamily="34" charset="0"/>
              </a:rPr>
              <a:t>.</a:t>
            </a:r>
          </a:p>
          <a:p>
            <a:pPr marL="525780" indent="-457200" algn="just">
              <a:spcBef>
                <a:spcPct val="20000"/>
              </a:spcBef>
              <a:buClr>
                <a:srgbClr val="94C600"/>
              </a:buClr>
              <a:buSzPct val="76000"/>
              <a:buFont typeface="Wingdings" panose="05000000000000000000" pitchFamily="2" charset="2"/>
              <a:buChar char="Ø"/>
            </a:pPr>
            <a:r>
              <a:rPr lang="es-EC" dirty="0">
                <a:solidFill>
                  <a:srgbClr val="3E3D2D"/>
                </a:solidFill>
                <a:latin typeface="Arial" panose="020B0604020202020204" pitchFamily="34" charset="0"/>
                <a:cs typeface="Arial" panose="020B0604020202020204" pitchFamily="34" charset="0"/>
              </a:rPr>
              <a:t>Desarrollo y aplicación de metodologías para el control de costos, tiempo y calidad de los proyectos.</a:t>
            </a:r>
          </a:p>
          <a:p>
            <a:pPr marL="525780" indent="-457200" algn="just">
              <a:spcBef>
                <a:spcPct val="20000"/>
              </a:spcBef>
              <a:buClr>
                <a:srgbClr val="94C600"/>
              </a:buClr>
              <a:buSzPct val="76000"/>
              <a:buFont typeface="Wingdings" panose="05000000000000000000" pitchFamily="2" charset="2"/>
              <a:buChar char="Ø"/>
            </a:pPr>
            <a:endParaRPr lang="es-EC" dirty="0">
              <a:solidFill>
                <a:srgbClr val="3E3D2D"/>
              </a:solidFill>
              <a:latin typeface="Arial" panose="020B0604020202020204" pitchFamily="34" charset="0"/>
              <a:cs typeface="Arial" panose="020B0604020202020204" pitchFamily="34" charset="0"/>
            </a:endParaRPr>
          </a:p>
          <a:p>
            <a:pPr marL="525780" indent="-457200" algn="just">
              <a:spcBef>
                <a:spcPct val="20000"/>
              </a:spcBef>
              <a:buClr>
                <a:srgbClr val="94C600"/>
              </a:buClr>
              <a:buSzPct val="76000"/>
              <a:buFont typeface="Wingdings" panose="05000000000000000000" pitchFamily="2" charset="2"/>
              <a:buChar char="Ø"/>
            </a:pPr>
            <a:endParaRPr lang="es-EC" dirty="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75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OBJETIVO GENERAL</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92896"/>
            <a:ext cx="7272808" cy="969496"/>
          </a:xfrm>
          <a:prstGeom prst="rect">
            <a:avLst/>
          </a:prstGeom>
        </p:spPr>
        <p:txBody>
          <a:bodyPr wrap="square">
            <a:spAutoFit/>
          </a:bodyPr>
          <a:lstStyle/>
          <a:p>
            <a:pPr marL="68580" lvl="0" algn="just">
              <a:spcBef>
                <a:spcPct val="20000"/>
              </a:spcBef>
              <a:buClr>
                <a:srgbClr val="94C600"/>
              </a:buClr>
              <a:buSzPct val="76000"/>
            </a:pPr>
            <a:r>
              <a:rPr lang="es-EC" sz="1900" dirty="0" smtClean="0">
                <a:solidFill>
                  <a:srgbClr val="3E3D2D"/>
                </a:solidFill>
                <a:latin typeface="Arial" panose="020B0604020202020204" pitchFamily="34" charset="0"/>
                <a:cs typeface="Arial" panose="020B0604020202020204" pitchFamily="34" charset="0"/>
              </a:rPr>
              <a:t>Elaborar </a:t>
            </a:r>
            <a:r>
              <a:rPr lang="es-EC" sz="1900" dirty="0">
                <a:solidFill>
                  <a:srgbClr val="3E3D2D"/>
                </a:solidFill>
                <a:latin typeface="Arial" panose="020B0604020202020204" pitchFamily="34" charset="0"/>
                <a:cs typeface="Arial" panose="020B0604020202020204" pitchFamily="34" charset="0"/>
              </a:rPr>
              <a:t>una propuesta metodológica para implementar la Oficina de Gerencia de Proyectos bajo el enfoque del PMBOK en el Gobierno Autónomo Descentralizado Municipal de Tena.</a:t>
            </a:r>
          </a:p>
        </p:txBody>
      </p:sp>
      <p:pic>
        <p:nvPicPr>
          <p:cNvPr id="1026" name="Picture 2" descr="http://www.mskvision.com/wp-content/uploads/2015/01/PMO-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3573016"/>
            <a:ext cx="2736304" cy="13119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T69cjxFudQOnde852PQfmoQVekNqCYbRNLqtqLZO1D2j_z8GQ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2808" y="4769717"/>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04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636912"/>
            <a:ext cx="7272808" cy="3674852"/>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Funciones de </a:t>
            </a:r>
            <a:r>
              <a:rPr lang="es-EC" sz="2000" b="1" dirty="0">
                <a:solidFill>
                  <a:srgbClr val="3E3D2D"/>
                </a:solidFill>
                <a:latin typeface="Arial" panose="020B0604020202020204" pitchFamily="34" charset="0"/>
                <a:cs typeface="Arial" panose="020B0604020202020204" pitchFamily="34" charset="0"/>
              </a:rPr>
              <a:t>la </a:t>
            </a:r>
            <a:r>
              <a:rPr lang="es-EC" sz="2000" b="1" dirty="0" smtClean="0">
                <a:solidFill>
                  <a:srgbClr val="3E3D2D"/>
                </a:solidFill>
                <a:latin typeface="Arial" panose="020B0604020202020204" pitchFamily="34" charset="0"/>
                <a:cs typeface="Arial" panose="020B0604020202020204" pitchFamily="34" charset="0"/>
              </a:rPr>
              <a:t>PMO</a:t>
            </a:r>
          </a:p>
          <a:p>
            <a:pPr marL="68580" algn="just">
              <a:spcBef>
                <a:spcPct val="20000"/>
              </a:spcBef>
              <a:buClr>
                <a:srgbClr val="94C600"/>
              </a:buClr>
              <a:buSzPct val="76000"/>
            </a:pPr>
            <a:endParaRPr lang="es-EC" sz="2000" b="1" dirty="0" smtClean="0">
              <a:solidFill>
                <a:srgbClr val="3E3D2D"/>
              </a:solidFill>
              <a:latin typeface="Arial" panose="020B0604020202020204" pitchFamily="34" charset="0"/>
              <a:cs typeface="Arial" panose="020B0604020202020204" pitchFamily="34" charset="0"/>
            </a:endParaRPr>
          </a:p>
          <a:p>
            <a:pPr marL="525780" indent="-4572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Establecer </a:t>
            </a:r>
            <a:r>
              <a:rPr lang="es-EC" dirty="0">
                <a:solidFill>
                  <a:srgbClr val="3E3D2D"/>
                </a:solidFill>
                <a:latin typeface="Arial" panose="020B0604020202020204" pitchFamily="34" charset="0"/>
                <a:cs typeface="Arial" panose="020B0604020202020204" pitchFamily="34" charset="0"/>
              </a:rPr>
              <a:t>la metodología para el control de cambios y sus adecuados reportes. </a:t>
            </a:r>
            <a:endParaRPr lang="es-EC" dirty="0" smtClean="0">
              <a:solidFill>
                <a:srgbClr val="3E3D2D"/>
              </a:solidFill>
              <a:latin typeface="Arial" panose="020B0604020202020204" pitchFamily="34" charset="0"/>
              <a:cs typeface="Arial" panose="020B0604020202020204" pitchFamily="34" charset="0"/>
            </a:endParaRPr>
          </a:p>
          <a:p>
            <a:pPr marL="525780" indent="-457200" algn="just">
              <a:spcBef>
                <a:spcPct val="20000"/>
              </a:spcBef>
              <a:buClr>
                <a:srgbClr val="94C600"/>
              </a:buClr>
              <a:buSzPct val="76000"/>
              <a:buFont typeface="Wingdings" panose="05000000000000000000" pitchFamily="2" charset="2"/>
              <a:buChar char="Ø"/>
            </a:pPr>
            <a:r>
              <a:rPr lang="es-EC" dirty="0" smtClean="0">
                <a:solidFill>
                  <a:srgbClr val="3E3D2D"/>
                </a:solidFill>
                <a:latin typeface="Arial" panose="020B0604020202020204" pitchFamily="34" charset="0"/>
                <a:cs typeface="Arial" panose="020B0604020202020204" pitchFamily="34" charset="0"/>
              </a:rPr>
              <a:t>Almacenar </a:t>
            </a:r>
            <a:r>
              <a:rPr lang="es-EC" dirty="0">
                <a:solidFill>
                  <a:srgbClr val="3E3D2D"/>
                </a:solidFill>
                <a:latin typeface="Arial" panose="020B0604020202020204" pitchFamily="34" charset="0"/>
                <a:cs typeface="Arial" panose="020B0604020202020204" pitchFamily="34" charset="0"/>
              </a:rPr>
              <a:t>y documentar las lecciones aprendidas de los proyectos finalizados y promover la mejora continua</a:t>
            </a:r>
            <a:r>
              <a:rPr lang="es-EC" dirty="0" smtClean="0">
                <a:solidFill>
                  <a:srgbClr val="3E3D2D"/>
                </a:solidFill>
                <a:latin typeface="Arial" panose="020B0604020202020204" pitchFamily="34" charset="0"/>
                <a:cs typeface="Arial" panose="020B0604020202020204" pitchFamily="34" charset="0"/>
              </a:rPr>
              <a:t>.</a:t>
            </a:r>
          </a:p>
          <a:p>
            <a:pPr marL="525780" indent="-457200" algn="just">
              <a:spcBef>
                <a:spcPct val="20000"/>
              </a:spcBef>
              <a:buClr>
                <a:srgbClr val="94C600"/>
              </a:buClr>
              <a:buSzPct val="76000"/>
              <a:buFont typeface="Wingdings" panose="05000000000000000000" pitchFamily="2" charset="2"/>
              <a:buChar char="Ø"/>
            </a:pPr>
            <a:r>
              <a:rPr lang="es-EC" dirty="0">
                <a:solidFill>
                  <a:srgbClr val="3E3D2D"/>
                </a:solidFill>
                <a:latin typeface="Arial" panose="020B0604020202020204" pitchFamily="34" charset="0"/>
                <a:cs typeface="Arial" panose="020B0604020202020204" pitchFamily="34" charset="0"/>
              </a:rPr>
              <a:t>Establecer los riesgos para los proyectos del GAD Municipal de Tena.</a:t>
            </a:r>
          </a:p>
          <a:p>
            <a:pPr marL="525780" indent="-457200" algn="just">
              <a:spcBef>
                <a:spcPct val="20000"/>
              </a:spcBef>
              <a:buClr>
                <a:srgbClr val="94C600"/>
              </a:buClr>
              <a:buSzPct val="76000"/>
              <a:buFont typeface="Wingdings" panose="05000000000000000000" pitchFamily="2" charset="2"/>
              <a:buChar char="Ø"/>
            </a:pPr>
            <a:r>
              <a:rPr lang="es-EC" dirty="0">
                <a:solidFill>
                  <a:srgbClr val="3E3D2D"/>
                </a:solidFill>
                <a:latin typeface="Arial" panose="020B0604020202020204" pitchFamily="34" charset="0"/>
                <a:cs typeface="Arial" panose="020B0604020202020204" pitchFamily="34" charset="0"/>
              </a:rPr>
              <a:t>Establecer y verificar los procedimientos para el cierre de los proyectos y finiquito de los mismos.</a:t>
            </a:r>
          </a:p>
          <a:p>
            <a:pPr marL="525780" indent="-457200" algn="just">
              <a:spcBef>
                <a:spcPct val="20000"/>
              </a:spcBef>
              <a:buClr>
                <a:srgbClr val="94C600"/>
              </a:buClr>
              <a:buSzPct val="76000"/>
              <a:buFont typeface="Wingdings" panose="05000000000000000000" pitchFamily="2" charset="2"/>
              <a:buChar char="Ø"/>
            </a:pPr>
            <a:endParaRPr lang="es-EC" dirty="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957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636912"/>
            <a:ext cx="7272808" cy="3477875"/>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Funciones de </a:t>
            </a:r>
            <a:r>
              <a:rPr lang="es-EC" sz="2000" b="1" dirty="0">
                <a:solidFill>
                  <a:srgbClr val="3E3D2D"/>
                </a:solidFill>
                <a:latin typeface="Arial" panose="020B0604020202020204" pitchFamily="34" charset="0"/>
                <a:cs typeface="Arial" panose="020B0604020202020204" pitchFamily="34" charset="0"/>
              </a:rPr>
              <a:t>la </a:t>
            </a:r>
            <a:r>
              <a:rPr lang="es-EC" sz="2000" b="1" dirty="0" smtClean="0">
                <a:solidFill>
                  <a:srgbClr val="3E3D2D"/>
                </a:solidFill>
                <a:latin typeface="Arial" panose="020B0604020202020204" pitchFamily="34" charset="0"/>
                <a:cs typeface="Arial" panose="020B0604020202020204" pitchFamily="34" charset="0"/>
              </a:rPr>
              <a:t>PMO</a:t>
            </a:r>
          </a:p>
          <a:p>
            <a:pPr marL="68580" algn="just">
              <a:spcBef>
                <a:spcPct val="20000"/>
              </a:spcBef>
              <a:buClr>
                <a:srgbClr val="94C600"/>
              </a:buClr>
              <a:buSzPct val="76000"/>
            </a:pPr>
            <a:endParaRPr lang="es-EC" sz="2000" b="1" dirty="0" smtClean="0">
              <a:solidFill>
                <a:srgbClr val="3E3D2D"/>
              </a:solidFill>
              <a:latin typeface="Arial" panose="020B0604020202020204" pitchFamily="34" charset="0"/>
              <a:cs typeface="Arial" panose="020B0604020202020204" pitchFamily="34" charset="0"/>
            </a:endParaRPr>
          </a:p>
          <a:p>
            <a:pPr marL="525780" indent="-457200" algn="just">
              <a:spcBef>
                <a:spcPct val="20000"/>
              </a:spcBef>
              <a:buClr>
                <a:srgbClr val="94C600"/>
              </a:buClr>
              <a:buSzPct val="76000"/>
              <a:buFont typeface="Wingdings" panose="05000000000000000000" pitchFamily="2" charset="2"/>
              <a:buChar char="Ø"/>
            </a:pPr>
            <a:r>
              <a:rPr lang="es-EC" sz="2000" dirty="0" smtClean="0">
                <a:solidFill>
                  <a:srgbClr val="3E3D2D"/>
                </a:solidFill>
                <a:latin typeface="Arial" panose="020B0604020202020204" pitchFamily="34" charset="0"/>
                <a:cs typeface="Arial" panose="020B0604020202020204" pitchFamily="34" charset="0"/>
              </a:rPr>
              <a:t>Establecer </a:t>
            </a:r>
            <a:r>
              <a:rPr lang="es-EC" sz="2000" dirty="0">
                <a:solidFill>
                  <a:srgbClr val="3E3D2D"/>
                </a:solidFill>
                <a:latin typeface="Arial" panose="020B0604020202020204" pitchFamily="34" charset="0"/>
                <a:cs typeface="Arial" panose="020B0604020202020204" pitchFamily="34" charset="0"/>
              </a:rPr>
              <a:t>el proceso de priorización de proyectos de acuerdo al PDOT del cantón Tena</a:t>
            </a:r>
            <a:r>
              <a:rPr lang="es-EC" sz="2000" dirty="0" smtClean="0">
                <a:solidFill>
                  <a:srgbClr val="3E3D2D"/>
                </a:solidFill>
                <a:latin typeface="Arial" panose="020B0604020202020204" pitchFamily="34" charset="0"/>
                <a:cs typeface="Arial" panose="020B0604020202020204" pitchFamily="34" charset="0"/>
              </a:rPr>
              <a:t>.</a:t>
            </a:r>
          </a:p>
          <a:p>
            <a:pPr marL="525780" indent="-457200" algn="just">
              <a:spcBef>
                <a:spcPct val="20000"/>
              </a:spcBef>
              <a:buClr>
                <a:srgbClr val="94C600"/>
              </a:buClr>
              <a:buSzPct val="76000"/>
              <a:buFont typeface="Wingdings" panose="05000000000000000000" pitchFamily="2" charset="2"/>
              <a:buChar char="Ø"/>
            </a:pPr>
            <a:r>
              <a:rPr lang="es-EC" sz="2000" dirty="0" smtClean="0">
                <a:solidFill>
                  <a:srgbClr val="3E3D2D"/>
                </a:solidFill>
                <a:latin typeface="Arial" panose="020B0604020202020204" pitchFamily="34" charset="0"/>
                <a:cs typeface="Arial" panose="020B0604020202020204" pitchFamily="34" charset="0"/>
              </a:rPr>
              <a:t>Establecer </a:t>
            </a:r>
            <a:r>
              <a:rPr lang="es-EC" sz="2000" dirty="0">
                <a:solidFill>
                  <a:srgbClr val="3E3D2D"/>
                </a:solidFill>
                <a:latin typeface="Arial" panose="020B0604020202020204" pitchFamily="34" charset="0"/>
                <a:cs typeface="Arial" panose="020B0604020202020204" pitchFamily="34" charset="0"/>
              </a:rPr>
              <a:t>el Plan de Capacitación en Administración de Proyectos a los funcionarios del GAD Municipal de Tena</a:t>
            </a:r>
            <a:r>
              <a:rPr lang="es-EC" sz="2000" dirty="0" smtClean="0">
                <a:solidFill>
                  <a:srgbClr val="3E3D2D"/>
                </a:solidFill>
                <a:latin typeface="Arial" panose="020B0604020202020204" pitchFamily="34" charset="0"/>
                <a:cs typeface="Arial" panose="020B0604020202020204" pitchFamily="34" charset="0"/>
              </a:rPr>
              <a:t>.</a:t>
            </a:r>
          </a:p>
          <a:p>
            <a:pPr marL="525780" indent="-457200" algn="just">
              <a:spcBef>
                <a:spcPct val="20000"/>
              </a:spcBef>
              <a:buClr>
                <a:srgbClr val="94C600"/>
              </a:buClr>
              <a:buSzPct val="76000"/>
              <a:buFont typeface="Wingdings" panose="05000000000000000000" pitchFamily="2" charset="2"/>
              <a:buChar char="Ø"/>
            </a:pPr>
            <a:r>
              <a:rPr lang="es-EC" sz="2000" dirty="0">
                <a:solidFill>
                  <a:srgbClr val="3E3D2D"/>
                </a:solidFill>
                <a:latin typeface="Arial" panose="020B0604020202020204" pitchFamily="34" charset="0"/>
                <a:cs typeface="Arial" panose="020B0604020202020204" pitchFamily="34" charset="0"/>
              </a:rPr>
              <a:t>Determinar el nivel de madurez de la Institución, luego de las capacitaciones.</a:t>
            </a:r>
          </a:p>
          <a:p>
            <a:pPr marL="525780" indent="-457200" algn="just">
              <a:spcBef>
                <a:spcPct val="20000"/>
              </a:spcBef>
              <a:buClr>
                <a:srgbClr val="94C600"/>
              </a:buClr>
              <a:buSzPct val="76000"/>
              <a:buFont typeface="Wingdings" panose="05000000000000000000" pitchFamily="2" charset="2"/>
              <a:buChar char="Ø"/>
            </a:pPr>
            <a:r>
              <a:rPr lang="es-EC" sz="2000" dirty="0">
                <a:solidFill>
                  <a:srgbClr val="3E3D2D"/>
                </a:solidFill>
                <a:latin typeface="Arial" panose="020B0604020202020204" pitchFamily="34" charset="0"/>
                <a:cs typeface="Arial" panose="020B0604020202020204" pitchFamily="34" charset="0"/>
              </a:rPr>
              <a:t>Revisar el plan de comunicaciones y su impacto en el GAD Municipal de Tena</a:t>
            </a:r>
            <a:r>
              <a:rPr lang="es-EC" sz="2000" dirty="0" smtClean="0">
                <a:solidFill>
                  <a:srgbClr val="3E3D2D"/>
                </a:solidFill>
                <a:latin typeface="Arial" panose="020B0604020202020204" pitchFamily="34" charset="0"/>
                <a:cs typeface="Arial" panose="020B0604020202020204" pitchFamily="34" charset="0"/>
              </a:rPr>
              <a:t>.</a:t>
            </a:r>
            <a:endParaRPr lang="es-EC" sz="2000" dirty="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52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636912"/>
            <a:ext cx="7272808" cy="2492990"/>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Funciones de </a:t>
            </a:r>
            <a:r>
              <a:rPr lang="es-EC" sz="2000" b="1" dirty="0">
                <a:solidFill>
                  <a:srgbClr val="3E3D2D"/>
                </a:solidFill>
                <a:latin typeface="Arial" panose="020B0604020202020204" pitchFamily="34" charset="0"/>
                <a:cs typeface="Arial" panose="020B0604020202020204" pitchFamily="34" charset="0"/>
              </a:rPr>
              <a:t>la </a:t>
            </a:r>
            <a:r>
              <a:rPr lang="es-EC" sz="2000" b="1" dirty="0" smtClean="0">
                <a:solidFill>
                  <a:srgbClr val="3E3D2D"/>
                </a:solidFill>
                <a:latin typeface="Arial" panose="020B0604020202020204" pitchFamily="34" charset="0"/>
                <a:cs typeface="Arial" panose="020B0604020202020204" pitchFamily="34" charset="0"/>
              </a:rPr>
              <a:t>PMO</a:t>
            </a:r>
          </a:p>
          <a:p>
            <a:pPr marL="68580" algn="just">
              <a:spcBef>
                <a:spcPct val="20000"/>
              </a:spcBef>
              <a:buClr>
                <a:srgbClr val="94C600"/>
              </a:buClr>
              <a:buSzPct val="76000"/>
            </a:pPr>
            <a:endParaRPr lang="es-EC" sz="2000" b="1" dirty="0" smtClean="0">
              <a:solidFill>
                <a:srgbClr val="3E3D2D"/>
              </a:solidFill>
              <a:latin typeface="Arial" panose="020B0604020202020204" pitchFamily="34" charset="0"/>
              <a:cs typeface="Arial" panose="020B0604020202020204" pitchFamily="34" charset="0"/>
            </a:endParaRPr>
          </a:p>
          <a:p>
            <a:pPr marL="525780" indent="-457200" algn="just">
              <a:spcBef>
                <a:spcPct val="20000"/>
              </a:spcBef>
              <a:buClr>
                <a:srgbClr val="94C600"/>
              </a:buClr>
              <a:buSzPct val="76000"/>
              <a:buFont typeface="Wingdings" panose="05000000000000000000" pitchFamily="2" charset="2"/>
              <a:buChar char="Ø"/>
            </a:pPr>
            <a:r>
              <a:rPr lang="es-EC" sz="2000" dirty="0" smtClean="0">
                <a:solidFill>
                  <a:srgbClr val="3E3D2D"/>
                </a:solidFill>
                <a:latin typeface="Arial" panose="020B0604020202020204" pitchFamily="34" charset="0"/>
                <a:cs typeface="Arial" panose="020B0604020202020204" pitchFamily="34" charset="0"/>
              </a:rPr>
              <a:t>Optimizar </a:t>
            </a:r>
            <a:r>
              <a:rPr lang="es-EC" sz="2000" dirty="0">
                <a:solidFill>
                  <a:srgbClr val="3E3D2D"/>
                </a:solidFill>
                <a:latin typeface="Arial" panose="020B0604020202020204" pitchFamily="34" charset="0"/>
                <a:cs typeface="Arial" panose="020B0604020202020204" pitchFamily="34" charset="0"/>
              </a:rPr>
              <a:t>el uso de los recursos en todos los proyectos que ejecute el GAD Municipal de Tena</a:t>
            </a:r>
            <a:r>
              <a:rPr lang="es-EC" sz="2000" dirty="0" smtClean="0">
                <a:solidFill>
                  <a:srgbClr val="3E3D2D"/>
                </a:solidFill>
                <a:latin typeface="Arial" panose="020B0604020202020204" pitchFamily="34" charset="0"/>
                <a:cs typeface="Arial" panose="020B0604020202020204" pitchFamily="34" charset="0"/>
              </a:rPr>
              <a:t>.</a:t>
            </a:r>
          </a:p>
          <a:p>
            <a:pPr marL="525780" indent="-457200" algn="just">
              <a:spcBef>
                <a:spcPct val="20000"/>
              </a:spcBef>
              <a:buClr>
                <a:srgbClr val="94C600"/>
              </a:buClr>
              <a:buSzPct val="76000"/>
              <a:buFont typeface="Wingdings" panose="05000000000000000000" pitchFamily="2" charset="2"/>
              <a:buChar char="Ø"/>
            </a:pPr>
            <a:r>
              <a:rPr lang="es-EC" sz="2000" dirty="0" smtClean="0">
                <a:solidFill>
                  <a:srgbClr val="3E3D2D"/>
                </a:solidFill>
                <a:latin typeface="Arial" panose="020B0604020202020204" pitchFamily="34" charset="0"/>
                <a:cs typeface="Arial" panose="020B0604020202020204" pitchFamily="34" charset="0"/>
              </a:rPr>
              <a:t>Fortalecer </a:t>
            </a:r>
            <a:r>
              <a:rPr lang="es-EC" sz="2000" dirty="0">
                <a:solidFill>
                  <a:srgbClr val="3E3D2D"/>
                </a:solidFill>
                <a:latin typeface="Arial" panose="020B0604020202020204" pitchFamily="34" charset="0"/>
                <a:cs typeface="Arial" panose="020B0604020202020204" pitchFamily="34" charset="0"/>
              </a:rPr>
              <a:t>la cultura en Administración de Proyectos dentro de la institución</a:t>
            </a:r>
            <a:r>
              <a:rPr lang="es-EC" sz="2000" dirty="0" smtClean="0">
                <a:solidFill>
                  <a:srgbClr val="3E3D2D"/>
                </a:solidFill>
                <a:latin typeface="Arial" panose="020B0604020202020204" pitchFamily="34" charset="0"/>
                <a:cs typeface="Arial" panose="020B0604020202020204" pitchFamily="34" charset="0"/>
              </a:rPr>
              <a:t>.</a:t>
            </a:r>
          </a:p>
          <a:p>
            <a:pPr marL="525780" indent="-457200" algn="just">
              <a:spcBef>
                <a:spcPct val="20000"/>
              </a:spcBef>
              <a:buClr>
                <a:srgbClr val="94C600"/>
              </a:buClr>
              <a:buSzPct val="76000"/>
              <a:buFont typeface="Wingdings" panose="05000000000000000000" pitchFamily="2" charset="2"/>
              <a:buChar char="Ø"/>
            </a:pPr>
            <a:r>
              <a:rPr lang="es-EC" sz="2000" dirty="0" smtClean="0">
                <a:solidFill>
                  <a:srgbClr val="3E3D2D"/>
                </a:solidFill>
                <a:latin typeface="Arial" panose="020B0604020202020204" pitchFamily="34" charset="0"/>
                <a:cs typeface="Arial" panose="020B0604020202020204" pitchFamily="34" charset="0"/>
              </a:rPr>
              <a:t>Determinar </a:t>
            </a:r>
            <a:r>
              <a:rPr lang="es-EC" sz="2000" dirty="0">
                <a:solidFill>
                  <a:srgbClr val="3E3D2D"/>
                </a:solidFill>
                <a:latin typeface="Arial" panose="020B0604020202020204" pitchFamily="34" charset="0"/>
                <a:cs typeface="Arial" panose="020B0604020202020204" pitchFamily="34" charset="0"/>
              </a:rPr>
              <a:t>el nuevo nivel de madurez del </a:t>
            </a:r>
            <a:r>
              <a:rPr lang="es-EC" sz="2000" dirty="0" smtClean="0">
                <a:solidFill>
                  <a:srgbClr val="3E3D2D"/>
                </a:solidFill>
                <a:latin typeface="Arial" panose="020B0604020202020204" pitchFamily="34" charset="0"/>
                <a:cs typeface="Arial" panose="020B0604020202020204" pitchFamily="34" charset="0"/>
              </a:rPr>
              <a:t>GADMT.</a:t>
            </a:r>
            <a:endParaRPr lang="es-EC" sz="2000" dirty="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975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3851920" y="2254592"/>
            <a:ext cx="5184576" cy="400110"/>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RECURSOS </a:t>
            </a:r>
            <a:r>
              <a:rPr lang="es-EC" sz="2000" b="1" dirty="0">
                <a:solidFill>
                  <a:srgbClr val="3E3D2D"/>
                </a:solidFill>
                <a:latin typeface="Arial" panose="020B0604020202020204" pitchFamily="34" charset="0"/>
                <a:cs typeface="Arial" panose="020B0604020202020204" pitchFamily="34" charset="0"/>
              </a:rPr>
              <a:t>HUMANOS PARA LA </a:t>
            </a:r>
            <a:r>
              <a:rPr lang="es-EC" sz="2000" b="1" dirty="0" err="1" smtClean="0">
                <a:solidFill>
                  <a:srgbClr val="3E3D2D"/>
                </a:solidFill>
                <a:latin typeface="Arial" panose="020B0604020202020204" pitchFamily="34" charset="0"/>
                <a:cs typeface="Arial" panose="020B0604020202020204" pitchFamily="34" charset="0"/>
              </a:rPr>
              <a:t>PMO</a:t>
            </a:r>
            <a:endParaRPr lang="es-EC" sz="2000" b="1" dirty="0" smtClean="0">
              <a:solidFill>
                <a:srgbClr val="3E3D2D"/>
              </a:solidFill>
              <a:latin typeface="Arial" panose="020B0604020202020204" pitchFamily="34"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1370679596"/>
              </p:ext>
            </p:extLst>
          </p:nvPr>
        </p:nvGraphicFramePr>
        <p:xfrm>
          <a:off x="1475656" y="2533352"/>
          <a:ext cx="705678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80186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636912"/>
            <a:ext cx="7272808" cy="3351687"/>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BENEFICIOS DE LA PMO PARA EL GADMT</a:t>
            </a:r>
          </a:p>
          <a:p>
            <a:pPr marL="68580" algn="just">
              <a:spcBef>
                <a:spcPct val="20000"/>
              </a:spcBef>
              <a:buClr>
                <a:srgbClr val="94C600"/>
              </a:buClr>
              <a:buSzPct val="76000"/>
            </a:pPr>
            <a:r>
              <a:rPr lang="es-EC" dirty="0" smtClean="0">
                <a:solidFill>
                  <a:srgbClr val="3E3D2D"/>
                </a:solidFill>
                <a:latin typeface="Arial" panose="020B0604020202020204" pitchFamily="34" charset="0"/>
                <a:cs typeface="Arial" panose="020B0604020202020204" pitchFamily="34" charset="0"/>
              </a:rPr>
              <a:t>La </a:t>
            </a:r>
            <a:r>
              <a:rPr lang="es-EC" dirty="0">
                <a:solidFill>
                  <a:srgbClr val="3E3D2D"/>
                </a:solidFill>
                <a:latin typeface="Arial" panose="020B0604020202020204" pitchFamily="34" charset="0"/>
                <a:cs typeface="Arial" panose="020B0604020202020204" pitchFamily="34" charset="0"/>
              </a:rPr>
              <a:t>Oficina de Gerencia de Proyectos proveerá al GAD Municipal de Tena, brindará beneficios de mejora y optimización de recursos, ya que al ser una entidad pública que depende financieramente de aportes gubernamentales y de cooperación externa para la ejecución de sus proyectos, es mayor la necesidad en la gestión y financiamiento de los mismos.</a:t>
            </a:r>
          </a:p>
          <a:p>
            <a:pPr marL="68580" algn="just">
              <a:spcBef>
                <a:spcPct val="20000"/>
              </a:spcBef>
              <a:buClr>
                <a:srgbClr val="94C600"/>
              </a:buClr>
              <a:buSzPct val="76000"/>
            </a:pPr>
            <a:endParaRPr lang="es-EC" dirty="0" smtClean="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r>
              <a:rPr lang="es-EC" dirty="0" smtClean="0">
                <a:solidFill>
                  <a:srgbClr val="3E3D2D"/>
                </a:solidFill>
                <a:latin typeface="Arial" panose="020B0604020202020204" pitchFamily="34" charset="0"/>
                <a:cs typeface="Arial" panose="020B0604020202020204" pitchFamily="34" charset="0"/>
              </a:rPr>
              <a:t>Cumplir </a:t>
            </a:r>
            <a:r>
              <a:rPr lang="es-EC" dirty="0">
                <a:solidFill>
                  <a:srgbClr val="3E3D2D"/>
                </a:solidFill>
                <a:latin typeface="Arial" panose="020B0604020202020204" pitchFamily="34" charset="0"/>
                <a:cs typeface="Arial" panose="020B0604020202020204" pitchFamily="34" charset="0"/>
              </a:rPr>
              <a:t>con los procesos de ciclo de vida de los proyectos, estos proyectos estarán debidamente priorizados y establecidos según el PDOT del cantón Tena</a:t>
            </a:r>
            <a:r>
              <a:rPr lang="es-EC" sz="1900" dirty="0">
                <a:solidFill>
                  <a:srgbClr val="3E3D2D"/>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25517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636912"/>
            <a:ext cx="7272808" cy="2782300"/>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BENEFICIOS DE LA PMO PARA EL GADMT</a:t>
            </a:r>
          </a:p>
          <a:p>
            <a:pPr marL="68580" algn="just">
              <a:spcBef>
                <a:spcPct val="20000"/>
              </a:spcBef>
              <a:buClr>
                <a:srgbClr val="94C600"/>
              </a:buClr>
              <a:buSzPct val="76000"/>
            </a:pPr>
            <a:r>
              <a:rPr lang="es-EC" dirty="0">
                <a:solidFill>
                  <a:srgbClr val="3E3D2D"/>
                </a:solidFill>
                <a:latin typeface="Arial" panose="020B0604020202020204" pitchFamily="34" charset="0"/>
                <a:cs typeface="Arial" panose="020B0604020202020204" pitchFamily="34" charset="0"/>
              </a:rPr>
              <a:t>El GADMT tendrá una metodología estandarizada orientada a servicio y obras de calidad, esto le permitirá obtener regalías en ahorro de recursos económicos y obras entregadas a tiempo.</a:t>
            </a:r>
          </a:p>
          <a:p>
            <a:pPr marL="68580" algn="just">
              <a:spcBef>
                <a:spcPct val="20000"/>
              </a:spcBef>
              <a:buClr>
                <a:srgbClr val="94C600"/>
              </a:buClr>
              <a:buSzPct val="76000"/>
            </a:pPr>
            <a:endParaRPr lang="es-EC" dirty="0" smtClean="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r>
              <a:rPr lang="es-EC" dirty="0" smtClean="0">
                <a:solidFill>
                  <a:srgbClr val="3E3D2D"/>
                </a:solidFill>
                <a:latin typeface="Arial" panose="020B0604020202020204" pitchFamily="34" charset="0"/>
                <a:cs typeface="Arial" panose="020B0604020202020204" pitchFamily="34" charset="0"/>
              </a:rPr>
              <a:t>A </a:t>
            </a:r>
            <a:r>
              <a:rPr lang="es-EC" dirty="0">
                <a:solidFill>
                  <a:srgbClr val="3E3D2D"/>
                </a:solidFill>
                <a:latin typeface="Arial" panose="020B0604020202020204" pitchFamily="34" charset="0"/>
                <a:cs typeface="Arial" panose="020B0604020202020204" pitchFamily="34" charset="0"/>
              </a:rPr>
              <a:t>nivel laboral, los funcionarios estarán debidamente capacitados y motivados en gestión de proyectos, lo que se reflejará en el mejoramiento del desempeño en cada una de las áreas del GAD Municipal de Tena.</a:t>
            </a:r>
          </a:p>
        </p:txBody>
      </p:sp>
    </p:spTree>
    <p:extLst>
      <p:ext uri="{BB962C8B-B14F-4D97-AF65-F5344CB8AC3E}">
        <p14:creationId xmlns:p14="http://schemas.microsoft.com/office/powerpoint/2010/main" val="849759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636912"/>
            <a:ext cx="7272808" cy="3170099"/>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BENEFICIOS DE LA PMO PARA EL GADMT</a:t>
            </a:r>
          </a:p>
          <a:p>
            <a:pPr marL="68580" algn="just">
              <a:spcBef>
                <a:spcPct val="20000"/>
              </a:spcBef>
              <a:buClr>
                <a:srgbClr val="94C600"/>
              </a:buClr>
              <a:buSzPct val="76000"/>
            </a:pPr>
            <a:r>
              <a:rPr lang="es-EC" dirty="0" smtClean="0">
                <a:solidFill>
                  <a:srgbClr val="3E3D2D"/>
                </a:solidFill>
                <a:latin typeface="Arial" panose="020B0604020202020204" pitchFamily="34" charset="0"/>
                <a:cs typeface="Arial" panose="020B0604020202020204" pitchFamily="34" charset="0"/>
              </a:rPr>
              <a:t>Información </a:t>
            </a:r>
            <a:r>
              <a:rPr lang="es-EC" dirty="0">
                <a:solidFill>
                  <a:srgbClr val="3E3D2D"/>
                </a:solidFill>
                <a:latin typeface="Arial" panose="020B0604020202020204" pitchFamily="34" charset="0"/>
                <a:cs typeface="Arial" panose="020B0604020202020204" pitchFamily="34" charset="0"/>
              </a:rPr>
              <a:t>confiable y real con la que se contará para la apropiada toma de decisiones en la administración de </a:t>
            </a:r>
            <a:r>
              <a:rPr lang="es-EC" dirty="0" smtClean="0">
                <a:solidFill>
                  <a:srgbClr val="3E3D2D"/>
                </a:solidFill>
                <a:latin typeface="Arial" panose="020B0604020202020204" pitchFamily="34" charset="0"/>
                <a:cs typeface="Arial" panose="020B0604020202020204" pitchFamily="34" charset="0"/>
              </a:rPr>
              <a:t>proyectos-</a:t>
            </a:r>
          </a:p>
          <a:p>
            <a:pPr marL="68580" algn="just">
              <a:spcBef>
                <a:spcPct val="20000"/>
              </a:spcBef>
              <a:buClr>
                <a:srgbClr val="94C600"/>
              </a:buClr>
              <a:buSzPct val="76000"/>
            </a:pPr>
            <a:endParaRPr lang="es-EC" dirty="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r>
              <a:rPr lang="es-EC" dirty="0" smtClean="0">
                <a:solidFill>
                  <a:srgbClr val="3E3D2D"/>
                </a:solidFill>
                <a:latin typeface="Arial" panose="020B0604020202020204" pitchFamily="34" charset="0"/>
                <a:cs typeface="Arial" panose="020B0604020202020204" pitchFamily="34" charset="0"/>
              </a:rPr>
              <a:t>Racionalizar </a:t>
            </a:r>
            <a:r>
              <a:rPr lang="es-EC" dirty="0">
                <a:solidFill>
                  <a:srgbClr val="3E3D2D"/>
                </a:solidFill>
                <a:latin typeface="Arial" panose="020B0604020202020204" pitchFamily="34" charset="0"/>
                <a:cs typeface="Arial" panose="020B0604020202020204" pitchFamily="34" charset="0"/>
              </a:rPr>
              <a:t>el uso de recursos compartidos y así minimiza los riesgos y su impacto</a:t>
            </a:r>
            <a:r>
              <a:rPr lang="es-EC" dirty="0" smtClean="0">
                <a:solidFill>
                  <a:srgbClr val="3E3D2D"/>
                </a:solidFill>
                <a:latin typeface="Arial" panose="020B0604020202020204" pitchFamily="34" charset="0"/>
                <a:cs typeface="Arial" panose="020B0604020202020204" pitchFamily="34" charset="0"/>
              </a:rPr>
              <a:t>.</a:t>
            </a:r>
          </a:p>
          <a:p>
            <a:pPr marL="68580" algn="just">
              <a:spcBef>
                <a:spcPct val="20000"/>
              </a:spcBef>
              <a:buClr>
                <a:srgbClr val="94C600"/>
              </a:buClr>
              <a:buSzPct val="76000"/>
            </a:pPr>
            <a:endParaRPr lang="es-EC" dirty="0">
              <a:solidFill>
                <a:srgbClr val="3E3D2D"/>
              </a:solidFill>
              <a:latin typeface="Arial" panose="020B0604020202020204" pitchFamily="34" charset="0"/>
              <a:cs typeface="Arial" panose="020B0604020202020204" pitchFamily="34" charset="0"/>
            </a:endParaRPr>
          </a:p>
          <a:p>
            <a:pPr marL="68580" algn="just">
              <a:spcBef>
                <a:spcPct val="20000"/>
              </a:spcBef>
              <a:buClr>
                <a:srgbClr val="94C600"/>
              </a:buClr>
              <a:buSzPct val="76000"/>
            </a:pPr>
            <a:r>
              <a:rPr lang="es-EC" dirty="0" smtClean="0">
                <a:solidFill>
                  <a:srgbClr val="3E3D2D"/>
                </a:solidFill>
                <a:latin typeface="Arial" panose="020B0604020202020204" pitchFamily="34" charset="0"/>
                <a:cs typeface="Arial" panose="020B0604020202020204" pitchFamily="34" charset="0"/>
              </a:rPr>
              <a:t>Aplicar las buenas </a:t>
            </a:r>
            <a:r>
              <a:rPr lang="es-EC" dirty="0">
                <a:solidFill>
                  <a:srgbClr val="3E3D2D"/>
                </a:solidFill>
                <a:latin typeface="Arial" panose="020B0604020202020204" pitchFamily="34" charset="0"/>
                <a:cs typeface="Arial" panose="020B0604020202020204" pitchFamily="34" charset="0"/>
              </a:rPr>
              <a:t>prácticas como asistencia técnica a todas las áreas del GADMT con la finalidad de coordinar y priorizar las necesidades de cada una de sus dependencias.</a:t>
            </a:r>
          </a:p>
        </p:txBody>
      </p:sp>
    </p:spTree>
    <p:extLst>
      <p:ext uri="{BB962C8B-B14F-4D97-AF65-F5344CB8AC3E}">
        <p14:creationId xmlns:p14="http://schemas.microsoft.com/office/powerpoint/2010/main" val="4078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92896"/>
            <a:ext cx="7272808" cy="400110"/>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UBICACIÓN </a:t>
            </a:r>
            <a:r>
              <a:rPr lang="es-EC" sz="2000" b="1" dirty="0">
                <a:solidFill>
                  <a:srgbClr val="3E3D2D"/>
                </a:solidFill>
                <a:latin typeface="Arial" panose="020B0604020202020204" pitchFamily="34" charset="0"/>
                <a:cs typeface="Arial" panose="020B0604020202020204" pitchFamily="34" charset="0"/>
              </a:rPr>
              <a:t>DE LA PMO PARA EL </a:t>
            </a:r>
            <a:r>
              <a:rPr lang="es-EC" sz="2000" b="1" dirty="0" smtClean="0">
                <a:solidFill>
                  <a:srgbClr val="3E3D2D"/>
                </a:solidFill>
                <a:latin typeface="Arial" panose="020B0604020202020204" pitchFamily="34" charset="0"/>
                <a:cs typeface="Arial" panose="020B0604020202020204" pitchFamily="34" charset="0"/>
              </a:rPr>
              <a:t>GADMT</a:t>
            </a:r>
          </a:p>
        </p:txBody>
      </p:sp>
      <p:pic>
        <p:nvPicPr>
          <p:cNvPr id="6" name="5 Imagen"/>
          <p:cNvPicPr/>
          <p:nvPr/>
        </p:nvPicPr>
        <p:blipFill>
          <a:blip r:embed="rId5">
            <a:extLst>
              <a:ext uri="{28A0092B-C50C-407E-A947-70E740481C1C}">
                <a14:useLocalDpi xmlns:a14="http://schemas.microsoft.com/office/drawing/2010/main" val="0"/>
              </a:ext>
            </a:extLst>
          </a:blip>
          <a:srcRect/>
          <a:stretch>
            <a:fillRect/>
          </a:stretch>
        </p:blipFill>
        <p:spPr bwMode="auto">
          <a:xfrm>
            <a:off x="1043608" y="2836967"/>
            <a:ext cx="7848872" cy="3832393"/>
          </a:xfrm>
          <a:prstGeom prst="rect">
            <a:avLst/>
          </a:prstGeom>
          <a:noFill/>
          <a:ln>
            <a:noFill/>
          </a:ln>
        </p:spPr>
      </p:pic>
    </p:spTree>
    <p:extLst>
      <p:ext uri="{BB962C8B-B14F-4D97-AF65-F5344CB8AC3E}">
        <p14:creationId xmlns:p14="http://schemas.microsoft.com/office/powerpoint/2010/main" val="3076325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a:effectLst/>
              </a:rPr>
              <a:t>MODELO PROPUESTO DE LA PMO PARA EL GADMT</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3455368" y="2220833"/>
            <a:ext cx="5688632" cy="400110"/>
          </a:xfrm>
          <a:prstGeom prst="rect">
            <a:avLst/>
          </a:prstGeom>
        </p:spPr>
        <p:txBody>
          <a:bodyPr wrap="square">
            <a:spAutoFit/>
          </a:bodyPr>
          <a:lstStyle/>
          <a:p>
            <a:pPr marL="68580" algn="just">
              <a:spcBef>
                <a:spcPct val="20000"/>
              </a:spcBef>
              <a:buClr>
                <a:srgbClr val="94C600"/>
              </a:buClr>
              <a:buSzPct val="76000"/>
            </a:pPr>
            <a:r>
              <a:rPr lang="es-EC" sz="2000" b="1" dirty="0" smtClean="0">
                <a:solidFill>
                  <a:srgbClr val="3E3D2D"/>
                </a:solidFill>
                <a:latin typeface="Arial" panose="020B0604020202020204" pitchFamily="34" charset="0"/>
                <a:cs typeface="Arial" panose="020B0604020202020204" pitchFamily="34" charset="0"/>
              </a:rPr>
              <a:t>COSTO TOTAL DE IMPLEMENTAR LA </a:t>
            </a:r>
            <a:r>
              <a:rPr lang="es-EC" sz="2000" b="1" dirty="0" err="1" smtClean="0">
                <a:solidFill>
                  <a:srgbClr val="3E3D2D"/>
                </a:solidFill>
                <a:latin typeface="Arial" panose="020B0604020202020204" pitchFamily="34" charset="0"/>
                <a:cs typeface="Arial" panose="020B0604020202020204" pitchFamily="34" charset="0"/>
              </a:rPr>
              <a:t>PMO</a:t>
            </a:r>
            <a:endParaRPr lang="es-EC" sz="2000" b="1" dirty="0" smtClean="0">
              <a:solidFill>
                <a:srgbClr val="3E3D2D"/>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5"/>
          <a:srcRect r="61388" b="19610"/>
          <a:stretch/>
        </p:blipFill>
        <p:spPr>
          <a:xfrm>
            <a:off x="6444208" y="4991527"/>
            <a:ext cx="2184048" cy="1057282"/>
          </a:xfrm>
          <a:prstGeom prst="rect">
            <a:avLst/>
          </a:prstGeom>
        </p:spPr>
      </p:pic>
      <p:pic>
        <p:nvPicPr>
          <p:cNvPr id="3" name="Imagen 2"/>
          <p:cNvPicPr>
            <a:picLocks noChangeAspect="1"/>
          </p:cNvPicPr>
          <p:nvPr/>
        </p:nvPicPr>
        <p:blipFill rotWithShape="1">
          <a:blip r:embed="rId6"/>
          <a:srcRect r="15525" b="20557"/>
          <a:stretch/>
        </p:blipFill>
        <p:spPr>
          <a:xfrm>
            <a:off x="1115616" y="3033607"/>
            <a:ext cx="3682824" cy="971457"/>
          </a:xfrm>
          <a:prstGeom prst="rect">
            <a:avLst/>
          </a:prstGeom>
        </p:spPr>
      </p:pic>
      <p:pic>
        <p:nvPicPr>
          <p:cNvPr id="6" name="Imagen 5"/>
          <p:cNvPicPr>
            <a:picLocks noChangeAspect="1"/>
          </p:cNvPicPr>
          <p:nvPr/>
        </p:nvPicPr>
        <p:blipFill rotWithShape="1">
          <a:blip r:embed="rId7"/>
          <a:srcRect r="15525" b="17944"/>
          <a:stretch/>
        </p:blipFill>
        <p:spPr>
          <a:xfrm>
            <a:off x="1115616" y="4875032"/>
            <a:ext cx="3619005" cy="1290272"/>
          </a:xfrm>
          <a:prstGeom prst="rect">
            <a:avLst/>
          </a:prstGeom>
        </p:spPr>
      </p:pic>
      <p:sp>
        <p:nvSpPr>
          <p:cNvPr id="8" name="Rectángulo 7"/>
          <p:cNvSpPr/>
          <p:nvPr/>
        </p:nvSpPr>
        <p:spPr>
          <a:xfrm>
            <a:off x="1152220" y="2740779"/>
            <a:ext cx="3563796" cy="276999"/>
          </a:xfrm>
          <a:prstGeom prst="rect">
            <a:avLst/>
          </a:prstGeom>
        </p:spPr>
        <p:txBody>
          <a:bodyPr wrap="none">
            <a:spAutoFit/>
          </a:bodyPr>
          <a:lstStyle/>
          <a:p>
            <a:r>
              <a:rPr lang="es-ES" sz="1200" b="1" dirty="0">
                <a:latin typeface="Arial" panose="020B0604020202020204" pitchFamily="34" charset="0"/>
                <a:cs typeface="Arial" panose="020B0604020202020204" pitchFamily="34" charset="0"/>
              </a:rPr>
              <a:t>Salario mensual de profesionales para la </a:t>
            </a:r>
            <a:r>
              <a:rPr lang="es-ES" sz="1200" b="1" dirty="0" err="1">
                <a:latin typeface="Arial" panose="020B0604020202020204" pitchFamily="34" charset="0"/>
                <a:cs typeface="Arial" panose="020B0604020202020204" pitchFamily="34" charset="0"/>
              </a:rPr>
              <a:t>PMO</a:t>
            </a:r>
            <a:endParaRPr lang="es-ES" sz="1200" b="1" dirty="0">
              <a:latin typeface="Arial" panose="020B0604020202020204" pitchFamily="34" charset="0"/>
              <a:cs typeface="Arial" panose="020B0604020202020204" pitchFamily="34" charset="0"/>
            </a:endParaRPr>
          </a:p>
        </p:txBody>
      </p:sp>
      <p:sp>
        <p:nvSpPr>
          <p:cNvPr id="10" name="Rectángulo 9"/>
          <p:cNvSpPr/>
          <p:nvPr/>
        </p:nvSpPr>
        <p:spPr>
          <a:xfrm>
            <a:off x="1256914" y="4529624"/>
            <a:ext cx="2411238" cy="276999"/>
          </a:xfrm>
          <a:prstGeom prst="rect">
            <a:avLst/>
          </a:prstGeom>
        </p:spPr>
        <p:txBody>
          <a:bodyPr wrap="none">
            <a:spAutoFit/>
          </a:bodyPr>
          <a:lstStyle/>
          <a:p>
            <a:r>
              <a:rPr lang="es-ES" sz="1200" b="1" dirty="0">
                <a:latin typeface="Arial" panose="020B0604020202020204" pitchFamily="34" charset="0"/>
                <a:cs typeface="Arial" panose="020B0604020202020204" pitchFamily="34" charset="0"/>
              </a:rPr>
              <a:t>Costo de equipos para la </a:t>
            </a:r>
            <a:r>
              <a:rPr lang="es-ES" sz="1200" b="1" dirty="0" err="1">
                <a:latin typeface="Arial" panose="020B0604020202020204" pitchFamily="34" charset="0"/>
                <a:cs typeface="Arial" panose="020B0604020202020204" pitchFamily="34" charset="0"/>
              </a:rPr>
              <a:t>PMO</a:t>
            </a:r>
            <a:endParaRPr lang="es-ES" sz="1200" b="1" dirty="0">
              <a:latin typeface="Arial" panose="020B0604020202020204" pitchFamily="34" charset="0"/>
              <a:cs typeface="Arial" panose="020B0604020202020204" pitchFamily="34" charset="0"/>
            </a:endParaRPr>
          </a:p>
        </p:txBody>
      </p:sp>
      <p:pic>
        <p:nvPicPr>
          <p:cNvPr id="11" name="Imagen 10"/>
          <p:cNvPicPr>
            <a:picLocks noChangeAspect="1"/>
          </p:cNvPicPr>
          <p:nvPr/>
        </p:nvPicPr>
        <p:blipFill rotWithShape="1">
          <a:blip r:embed="rId8"/>
          <a:srcRect r="22776" b="29810"/>
          <a:stretch/>
        </p:blipFill>
        <p:spPr>
          <a:xfrm>
            <a:off x="5498577" y="3068960"/>
            <a:ext cx="3537919" cy="720080"/>
          </a:xfrm>
          <a:prstGeom prst="rect">
            <a:avLst/>
          </a:prstGeom>
        </p:spPr>
      </p:pic>
      <p:sp>
        <p:nvSpPr>
          <p:cNvPr id="13" name="Rectángulo 12"/>
          <p:cNvSpPr/>
          <p:nvPr/>
        </p:nvSpPr>
        <p:spPr>
          <a:xfrm>
            <a:off x="5065855" y="2777733"/>
            <a:ext cx="3908831" cy="276999"/>
          </a:xfrm>
          <a:prstGeom prst="rect">
            <a:avLst/>
          </a:prstGeom>
        </p:spPr>
        <p:txBody>
          <a:bodyPr wrap="square">
            <a:spAutoFit/>
          </a:bodyPr>
          <a:lstStyle/>
          <a:p>
            <a:r>
              <a:rPr lang="es-ES" sz="1200" b="1" dirty="0">
                <a:latin typeface="Arial" panose="020B0604020202020204" pitchFamily="34" charset="0"/>
                <a:cs typeface="Arial" panose="020B0604020202020204" pitchFamily="34" charset="0"/>
              </a:rPr>
              <a:t>Presupuesto capacitación en Gestión de Proyectos</a:t>
            </a:r>
          </a:p>
        </p:txBody>
      </p:sp>
      <p:sp>
        <p:nvSpPr>
          <p:cNvPr id="16" name="Rectángulo 15"/>
          <p:cNvSpPr/>
          <p:nvPr/>
        </p:nvSpPr>
        <p:spPr>
          <a:xfrm>
            <a:off x="5439060" y="4479875"/>
            <a:ext cx="3318537" cy="307777"/>
          </a:xfrm>
          <a:prstGeom prst="rect">
            <a:avLst/>
          </a:prstGeom>
        </p:spPr>
        <p:txBody>
          <a:bodyPr wrap="none">
            <a:spAutoFit/>
          </a:bodyPr>
          <a:lstStyle/>
          <a:p>
            <a:r>
              <a:rPr lang="es-ES" sz="1400" b="1" dirty="0">
                <a:latin typeface="Arial" panose="020B0604020202020204" pitchFamily="34" charset="0"/>
                <a:cs typeface="Arial" panose="020B0604020202020204" pitchFamily="34" charset="0"/>
              </a:rPr>
              <a:t>Costo total para implementar la </a:t>
            </a:r>
            <a:r>
              <a:rPr lang="es-ES" sz="1400" b="1" dirty="0" err="1">
                <a:latin typeface="Arial" panose="020B0604020202020204" pitchFamily="34" charset="0"/>
                <a:cs typeface="Arial" panose="020B0604020202020204" pitchFamily="34" charset="0"/>
              </a:rPr>
              <a:t>PMO</a:t>
            </a:r>
            <a:endParaRPr lang="es-ES" sz="1400" b="1" dirty="0">
              <a:latin typeface="Arial" panose="020B0604020202020204" pitchFamily="34" charset="0"/>
              <a:cs typeface="Arial" panose="020B0604020202020204" pitchFamily="34" charset="0"/>
            </a:endParaRPr>
          </a:p>
        </p:txBody>
      </p:sp>
      <p:sp>
        <p:nvSpPr>
          <p:cNvPr id="20" name="Igual que 19"/>
          <p:cNvSpPr/>
          <p:nvPr/>
        </p:nvSpPr>
        <p:spPr>
          <a:xfrm>
            <a:off x="5633673" y="5117904"/>
            <a:ext cx="634135" cy="721165"/>
          </a:xfrm>
          <a:prstGeom prst="mathEqua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solidFill>
                <a:schemeClr val="tx1"/>
              </a:solidFill>
            </a:endParaRPr>
          </a:p>
        </p:txBody>
      </p:sp>
      <p:sp>
        <p:nvSpPr>
          <p:cNvPr id="21" name="Más 20"/>
          <p:cNvSpPr/>
          <p:nvPr/>
        </p:nvSpPr>
        <p:spPr>
          <a:xfrm>
            <a:off x="4884883" y="3148918"/>
            <a:ext cx="558305" cy="618385"/>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23" name="Más 22"/>
          <p:cNvSpPr/>
          <p:nvPr/>
        </p:nvSpPr>
        <p:spPr>
          <a:xfrm>
            <a:off x="2771800" y="4015378"/>
            <a:ext cx="558305" cy="618385"/>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57233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smtClean="0">
                <a:effectLst/>
              </a:rPr>
              <a:t>CONCLUSIONES</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20888"/>
            <a:ext cx="7272808" cy="3471720"/>
          </a:xfrm>
          <a:prstGeom prst="rect">
            <a:avLst/>
          </a:prstGeom>
        </p:spPr>
        <p:txBody>
          <a:bodyPr wrap="square">
            <a:spAutoFit/>
          </a:bodyPr>
          <a:lstStyle/>
          <a:p>
            <a:pPr marL="342900" lvl="0" indent="-274320" algn="just">
              <a:spcBef>
                <a:spcPct val="20000"/>
              </a:spcBef>
              <a:buClr>
                <a:srgbClr val="94C600"/>
              </a:buClr>
              <a:buSzPct val="76000"/>
              <a:buFont typeface="Wingdings 2" pitchFamily="18" charset="2"/>
              <a:buChar char=""/>
            </a:pPr>
            <a:r>
              <a:rPr lang="es-ES" dirty="0" smtClean="0">
                <a:solidFill>
                  <a:srgbClr val="3E3D2D"/>
                </a:solidFill>
                <a:latin typeface="Arial" panose="020B0604020202020204" pitchFamily="34" charset="0"/>
                <a:cs typeface="Arial" panose="020B0604020202020204" pitchFamily="34" charset="0"/>
              </a:rPr>
              <a:t>Se </a:t>
            </a:r>
            <a:r>
              <a:rPr lang="es-ES" dirty="0">
                <a:solidFill>
                  <a:srgbClr val="3E3D2D"/>
                </a:solidFill>
                <a:latin typeface="Arial" panose="020B0604020202020204" pitchFamily="34" charset="0"/>
                <a:cs typeface="Arial" panose="020B0604020202020204" pitchFamily="34" charset="0"/>
              </a:rPr>
              <a:t>determinó el nivel de madurez en Administración de Proyectos del GAD Municipal de Tena, utilizando el modelo de madurez </a:t>
            </a:r>
            <a:r>
              <a:rPr lang="es-ES" dirty="0" smtClean="0">
                <a:solidFill>
                  <a:srgbClr val="3E3D2D"/>
                </a:solidFill>
                <a:latin typeface="Arial" panose="020B0604020202020204" pitchFamily="34" charset="0"/>
                <a:cs typeface="Arial" panose="020B0604020202020204" pitchFamily="34" charset="0"/>
              </a:rPr>
              <a:t>se observó un puntaje </a:t>
            </a:r>
            <a:r>
              <a:rPr lang="es-ES" dirty="0">
                <a:solidFill>
                  <a:srgbClr val="3E3D2D"/>
                </a:solidFill>
                <a:latin typeface="Arial" panose="020B0604020202020204" pitchFamily="34" charset="0"/>
                <a:cs typeface="Arial" panose="020B0604020202020204" pitchFamily="34" charset="0"/>
              </a:rPr>
              <a:t>de 297.45 puntos sobre 640, equivalente al 46,48%, la municipalidad tiene un </a:t>
            </a:r>
            <a:r>
              <a:rPr lang="es-ES" dirty="0" smtClean="0">
                <a:solidFill>
                  <a:srgbClr val="3E3D2D"/>
                </a:solidFill>
                <a:latin typeface="Arial" panose="020B0604020202020204" pitchFamily="34" charset="0"/>
                <a:cs typeface="Arial" panose="020B0604020202020204" pitchFamily="34" charset="0"/>
              </a:rPr>
              <a:t>nivel </a:t>
            </a:r>
            <a:r>
              <a:rPr lang="es-ES" dirty="0">
                <a:solidFill>
                  <a:srgbClr val="3E3D2D"/>
                </a:solidFill>
                <a:latin typeface="Arial" panose="020B0604020202020204" pitchFamily="34" charset="0"/>
                <a:cs typeface="Arial" panose="020B0604020202020204" pitchFamily="34" charset="0"/>
              </a:rPr>
              <a:t>de madurez medio bajo</a:t>
            </a:r>
            <a:r>
              <a:rPr lang="es-ES" dirty="0" smtClean="0">
                <a:solidFill>
                  <a:srgbClr val="3E3D2D"/>
                </a:solidFill>
                <a:latin typeface="Arial" panose="020B0604020202020204" pitchFamily="34" charset="0"/>
                <a:cs typeface="Arial" panose="020B0604020202020204" pitchFamily="34" charset="0"/>
              </a:rPr>
              <a:t>.</a:t>
            </a:r>
          </a:p>
          <a:p>
            <a:pPr marL="342900" lvl="0" indent="-274320" algn="just">
              <a:spcBef>
                <a:spcPct val="20000"/>
              </a:spcBef>
              <a:buClr>
                <a:srgbClr val="94C600"/>
              </a:buClr>
              <a:buSzPct val="76000"/>
              <a:buFont typeface="Wingdings 2" pitchFamily="18" charset="2"/>
              <a:buChar char=""/>
            </a:pPr>
            <a:r>
              <a:rPr lang="es-ES" dirty="0" smtClean="0">
                <a:solidFill>
                  <a:srgbClr val="3E3D2D"/>
                </a:solidFill>
                <a:latin typeface="Arial" panose="020B0604020202020204" pitchFamily="34" charset="0"/>
                <a:cs typeface="Arial" panose="020B0604020202020204" pitchFamily="34" charset="0"/>
              </a:rPr>
              <a:t>Se </a:t>
            </a:r>
            <a:r>
              <a:rPr lang="es-ES" dirty="0">
                <a:solidFill>
                  <a:srgbClr val="3E3D2D"/>
                </a:solidFill>
                <a:latin typeface="Arial" panose="020B0604020202020204" pitchFamily="34" charset="0"/>
                <a:cs typeface="Arial" panose="020B0604020202020204" pitchFamily="34" charset="0"/>
              </a:rPr>
              <a:t>identificó y estableció una </a:t>
            </a:r>
            <a:r>
              <a:rPr lang="es-ES" dirty="0" err="1">
                <a:solidFill>
                  <a:srgbClr val="3E3D2D"/>
                </a:solidFill>
                <a:latin typeface="Arial" panose="020B0604020202020204" pitchFamily="34" charset="0"/>
                <a:cs typeface="Arial" panose="020B0604020202020204" pitchFamily="34" charset="0"/>
              </a:rPr>
              <a:t>PMO</a:t>
            </a:r>
            <a:r>
              <a:rPr lang="es-ES" dirty="0">
                <a:solidFill>
                  <a:srgbClr val="3E3D2D"/>
                </a:solidFill>
                <a:latin typeface="Arial" panose="020B0604020202020204" pitchFamily="34" charset="0"/>
                <a:cs typeface="Arial" panose="020B0604020202020204" pitchFamily="34" charset="0"/>
              </a:rPr>
              <a:t> de tipo táctica a corto plazo, ya que se pretende que el </a:t>
            </a:r>
            <a:r>
              <a:rPr lang="es-ES" dirty="0" err="1">
                <a:solidFill>
                  <a:srgbClr val="3E3D2D"/>
                </a:solidFill>
                <a:latin typeface="Arial" panose="020B0604020202020204" pitchFamily="34" charset="0"/>
                <a:cs typeface="Arial" panose="020B0604020202020204" pitchFamily="34" charset="0"/>
              </a:rPr>
              <a:t>GADMT</a:t>
            </a:r>
            <a:r>
              <a:rPr lang="es-ES" dirty="0">
                <a:solidFill>
                  <a:srgbClr val="3E3D2D"/>
                </a:solidFill>
                <a:latin typeface="Arial" panose="020B0604020202020204" pitchFamily="34" charset="0"/>
                <a:cs typeface="Arial" panose="020B0604020202020204" pitchFamily="34" charset="0"/>
              </a:rPr>
              <a:t> se transforme en una organización orientada a proyectos, con la finalidad de crear y provisionar los estándares, herramientas y formatos para el manejo de los proyectos. A largo plazo, la </a:t>
            </a:r>
            <a:r>
              <a:rPr lang="es-ES" dirty="0" err="1">
                <a:solidFill>
                  <a:srgbClr val="3E3D2D"/>
                </a:solidFill>
                <a:latin typeface="Arial" panose="020B0604020202020204" pitchFamily="34" charset="0"/>
                <a:cs typeface="Arial" panose="020B0604020202020204" pitchFamily="34" charset="0"/>
              </a:rPr>
              <a:t>PMO</a:t>
            </a:r>
            <a:r>
              <a:rPr lang="es-ES" dirty="0">
                <a:solidFill>
                  <a:srgbClr val="3E3D2D"/>
                </a:solidFill>
                <a:latin typeface="Arial" panose="020B0604020202020204" pitchFamily="34" charset="0"/>
                <a:cs typeface="Arial" panose="020B0604020202020204" pitchFamily="34" charset="0"/>
              </a:rPr>
              <a:t> evolucionará a una de tipo estratégica con la visión de tener un nivel gobernante y dirigiría los proyectos directamente con la máxima autoridad, el Alcalde</a:t>
            </a:r>
            <a:r>
              <a:rPr lang="es-ES" dirty="0" smtClean="0">
                <a:solidFill>
                  <a:srgbClr val="3E3D2D"/>
                </a:solidFill>
                <a:latin typeface="Arial" panose="020B0604020202020204" pitchFamily="34" charset="0"/>
                <a:cs typeface="Arial" panose="020B0604020202020204" pitchFamily="34" charset="0"/>
              </a:rPr>
              <a:t>.</a:t>
            </a:r>
            <a:endParaRPr lang="es-ES" dirty="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13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OBJETIVOS ESPECÍFICOS</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92896"/>
            <a:ext cx="7272808" cy="3527119"/>
          </a:xfrm>
          <a:prstGeom prst="rect">
            <a:avLst/>
          </a:prstGeom>
        </p:spPr>
        <p:txBody>
          <a:bodyPr wrap="square">
            <a:spAutoFit/>
          </a:bodyPr>
          <a:lstStyle/>
          <a:p>
            <a:pPr marL="342900" indent="-274320" algn="just">
              <a:spcBef>
                <a:spcPct val="20000"/>
              </a:spcBef>
              <a:buClr>
                <a:srgbClr val="94C600"/>
              </a:buClr>
              <a:buSzPct val="76000"/>
              <a:buFont typeface="Wingdings 2" pitchFamily="18" charset="2"/>
              <a:buChar char=""/>
            </a:pPr>
            <a:r>
              <a:rPr lang="es-ES" dirty="0" smtClean="0">
                <a:solidFill>
                  <a:srgbClr val="3E3D2D"/>
                </a:solidFill>
                <a:latin typeface="Arial" panose="020B0604020202020204" pitchFamily="34" charset="0"/>
                <a:cs typeface="Arial" panose="020B0604020202020204" pitchFamily="34" charset="0"/>
              </a:rPr>
              <a:t>Evaluar </a:t>
            </a:r>
            <a:r>
              <a:rPr lang="es-ES" dirty="0">
                <a:solidFill>
                  <a:srgbClr val="3E3D2D"/>
                </a:solidFill>
                <a:latin typeface="Arial" panose="020B0604020202020204" pitchFamily="34" charset="0"/>
                <a:cs typeface="Arial" panose="020B0604020202020204" pitchFamily="34" charset="0"/>
              </a:rPr>
              <a:t>la madurez en Administración de Proyectos e identificar las principales deficiencias y carencias, así como las fortalezas y oportunidades del </a:t>
            </a:r>
            <a:r>
              <a:rPr lang="es-ES" dirty="0" smtClean="0">
                <a:solidFill>
                  <a:srgbClr val="3E3D2D"/>
                </a:solidFill>
                <a:latin typeface="Arial" panose="020B0604020202020204" pitchFamily="34" charset="0"/>
                <a:cs typeface="Arial" panose="020B0604020202020204" pitchFamily="34" charset="0"/>
              </a:rPr>
              <a:t>GADMT, </a:t>
            </a:r>
            <a:r>
              <a:rPr lang="es-ES" dirty="0">
                <a:solidFill>
                  <a:srgbClr val="3E3D2D"/>
                </a:solidFill>
                <a:latin typeface="Arial" panose="020B0604020202020204" pitchFamily="34" charset="0"/>
                <a:cs typeface="Arial" panose="020B0604020202020204" pitchFamily="34" charset="0"/>
              </a:rPr>
              <a:t>con la finalidad de obtener los insumos necesarios para elaborar la propuesta de implementación de la </a:t>
            </a:r>
            <a:r>
              <a:rPr lang="es-ES" dirty="0" smtClean="0">
                <a:solidFill>
                  <a:srgbClr val="3E3D2D"/>
                </a:solidFill>
                <a:latin typeface="Arial" panose="020B0604020202020204" pitchFamily="34" charset="0"/>
                <a:cs typeface="Arial" panose="020B0604020202020204" pitchFamily="34" charset="0"/>
              </a:rPr>
              <a:t>PMO.</a:t>
            </a:r>
            <a:endParaRPr lang="es-EC" dirty="0">
              <a:solidFill>
                <a:srgbClr val="3E3D2D"/>
              </a:solidFill>
              <a:latin typeface="Arial" panose="020B0604020202020204" pitchFamily="34" charset="0"/>
              <a:cs typeface="Arial" panose="020B0604020202020204" pitchFamily="34" charset="0"/>
            </a:endParaRPr>
          </a:p>
          <a:p>
            <a:pPr marL="342900" indent="-274320" algn="just">
              <a:spcBef>
                <a:spcPct val="20000"/>
              </a:spcBef>
              <a:buClr>
                <a:srgbClr val="94C600"/>
              </a:buClr>
              <a:buSzPct val="76000"/>
              <a:buFont typeface="Wingdings 2" pitchFamily="18" charset="2"/>
              <a:buChar char=""/>
            </a:pPr>
            <a:r>
              <a:rPr lang="es-ES" dirty="0">
                <a:solidFill>
                  <a:srgbClr val="3E3D2D"/>
                </a:solidFill>
                <a:latin typeface="Arial" panose="020B0604020202020204" pitchFamily="34" charset="0"/>
                <a:cs typeface="Arial" panose="020B0604020202020204" pitchFamily="34" charset="0"/>
              </a:rPr>
              <a:t>Identificar y establecer el tipo de </a:t>
            </a:r>
            <a:r>
              <a:rPr lang="es-ES" dirty="0" smtClean="0">
                <a:solidFill>
                  <a:srgbClr val="3E3D2D"/>
                </a:solidFill>
                <a:latin typeface="Arial" panose="020B0604020202020204" pitchFamily="34" charset="0"/>
                <a:cs typeface="Arial" panose="020B0604020202020204" pitchFamily="34" charset="0"/>
              </a:rPr>
              <a:t>PMO, </a:t>
            </a:r>
            <a:r>
              <a:rPr lang="es-ES" dirty="0">
                <a:solidFill>
                  <a:srgbClr val="3E3D2D"/>
                </a:solidFill>
                <a:latin typeface="Arial" panose="020B0604020202020204" pitchFamily="34" charset="0"/>
                <a:cs typeface="Arial" panose="020B0604020202020204" pitchFamily="34" charset="0"/>
              </a:rPr>
              <a:t>que es necesaria para el </a:t>
            </a:r>
            <a:r>
              <a:rPr lang="es-ES" dirty="0" smtClean="0">
                <a:solidFill>
                  <a:srgbClr val="3E3D2D"/>
                </a:solidFill>
                <a:latin typeface="Arial" panose="020B0604020202020204" pitchFamily="34" charset="0"/>
                <a:cs typeface="Arial" panose="020B0604020202020204" pitchFamily="34" charset="0"/>
              </a:rPr>
              <a:t>GADMT, </a:t>
            </a:r>
            <a:r>
              <a:rPr lang="es-ES" dirty="0">
                <a:solidFill>
                  <a:srgbClr val="3E3D2D"/>
                </a:solidFill>
                <a:latin typeface="Arial" panose="020B0604020202020204" pitchFamily="34" charset="0"/>
                <a:cs typeface="Arial" panose="020B0604020202020204" pitchFamily="34" charset="0"/>
              </a:rPr>
              <a:t>la estrategia de implementación y sus funciones, con la finalidad de satisfacer la necesidad de llevar el control de los proyectos de la </a:t>
            </a:r>
            <a:r>
              <a:rPr lang="es-ES" dirty="0" smtClean="0">
                <a:solidFill>
                  <a:srgbClr val="3E3D2D"/>
                </a:solidFill>
                <a:latin typeface="Arial" panose="020B0604020202020204" pitchFamily="34" charset="0"/>
                <a:cs typeface="Arial" panose="020B0604020202020204" pitchFamily="34" charset="0"/>
              </a:rPr>
              <a:t>Institución.</a:t>
            </a:r>
          </a:p>
          <a:p>
            <a:pPr marL="342900" indent="-274320" algn="just">
              <a:spcBef>
                <a:spcPct val="20000"/>
              </a:spcBef>
              <a:buClr>
                <a:srgbClr val="94C600"/>
              </a:buClr>
              <a:buSzPct val="76000"/>
              <a:buFont typeface="Wingdings 2" pitchFamily="18" charset="2"/>
              <a:buChar char=""/>
            </a:pPr>
            <a:r>
              <a:rPr lang="es-ES" dirty="0">
                <a:solidFill>
                  <a:srgbClr val="3E3D2D"/>
                </a:solidFill>
                <a:latin typeface="Arial" panose="020B0604020202020204" pitchFamily="34" charset="0"/>
                <a:cs typeface="Arial" panose="020B0604020202020204" pitchFamily="34" charset="0"/>
              </a:rPr>
              <a:t>Establecer la cantidad y tipo de personal, sus roles, responsabilidades y competencias, que va a ser parte de la Oficina de Gerencia de Proyectos del GADMT</a:t>
            </a:r>
            <a:r>
              <a:rPr lang="es-ES" dirty="0" smtClean="0">
                <a:solidFill>
                  <a:srgbClr val="3E3D2D"/>
                </a:solidFill>
                <a:latin typeface="Arial" panose="020B0604020202020204" pitchFamily="34" charset="0"/>
                <a:cs typeface="Arial" panose="020B0604020202020204" pitchFamily="34" charset="0"/>
              </a:rPr>
              <a:t>.</a:t>
            </a:r>
            <a:endParaRPr lang="es-EC" dirty="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285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smtClean="0">
                <a:effectLst/>
              </a:rPr>
              <a:t>CONCLUSIONES</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20888"/>
            <a:ext cx="7272808" cy="3748719"/>
          </a:xfrm>
          <a:prstGeom prst="rect">
            <a:avLst/>
          </a:prstGeom>
        </p:spPr>
        <p:txBody>
          <a:bodyPr wrap="square">
            <a:spAutoFit/>
          </a:bodyPr>
          <a:lstStyle/>
          <a:p>
            <a:pPr marL="342900" lvl="0" indent="-274320" algn="just">
              <a:spcBef>
                <a:spcPct val="20000"/>
              </a:spcBef>
              <a:buClr>
                <a:srgbClr val="94C600"/>
              </a:buClr>
              <a:buSzPct val="76000"/>
              <a:buFont typeface="Wingdings 2" pitchFamily="18" charset="2"/>
              <a:buChar char=""/>
            </a:pPr>
            <a:r>
              <a:rPr lang="es-ES" dirty="0" smtClean="0">
                <a:solidFill>
                  <a:srgbClr val="3E3D2D"/>
                </a:solidFill>
                <a:latin typeface="Arial" panose="020B0604020202020204" pitchFamily="34" charset="0"/>
                <a:cs typeface="Arial" panose="020B0604020202020204" pitchFamily="34" charset="0"/>
              </a:rPr>
              <a:t>Se </a:t>
            </a:r>
            <a:r>
              <a:rPr lang="es-ES" dirty="0">
                <a:solidFill>
                  <a:srgbClr val="3E3D2D"/>
                </a:solidFill>
                <a:latin typeface="Arial" panose="020B0604020202020204" pitchFamily="34" charset="0"/>
                <a:cs typeface="Arial" panose="020B0604020202020204" pitchFamily="34" charset="0"/>
              </a:rPr>
              <a:t>establecieron la cantidad y tipo de personal necesario para implementar la </a:t>
            </a:r>
            <a:r>
              <a:rPr lang="es-ES" dirty="0" err="1">
                <a:solidFill>
                  <a:srgbClr val="3E3D2D"/>
                </a:solidFill>
                <a:latin typeface="Arial" panose="020B0604020202020204" pitchFamily="34" charset="0"/>
                <a:cs typeface="Arial" panose="020B0604020202020204" pitchFamily="34" charset="0"/>
              </a:rPr>
              <a:t>PMO</a:t>
            </a:r>
            <a:r>
              <a:rPr lang="es-ES" dirty="0">
                <a:solidFill>
                  <a:srgbClr val="3E3D2D"/>
                </a:solidFill>
                <a:latin typeface="Arial" panose="020B0604020202020204" pitchFamily="34" charset="0"/>
                <a:cs typeface="Arial" panose="020B0604020202020204" pitchFamily="34" charset="0"/>
              </a:rPr>
              <a:t>, determinando sus roles, responsabilidades y competencias, para lo cual se requerirá de un Gerente </a:t>
            </a:r>
            <a:r>
              <a:rPr lang="es-ES" dirty="0" err="1">
                <a:solidFill>
                  <a:srgbClr val="3E3D2D"/>
                </a:solidFill>
                <a:latin typeface="Arial" panose="020B0604020202020204" pitchFamily="34" charset="0"/>
                <a:cs typeface="Arial" panose="020B0604020202020204" pitchFamily="34" charset="0"/>
              </a:rPr>
              <a:t>PMP</a:t>
            </a:r>
            <a:r>
              <a:rPr lang="es-ES" dirty="0">
                <a:solidFill>
                  <a:srgbClr val="3E3D2D"/>
                </a:solidFill>
                <a:latin typeface="Arial" panose="020B0604020202020204" pitchFamily="34" charset="0"/>
                <a:cs typeface="Arial" panose="020B0604020202020204" pitchFamily="34" charset="0"/>
              </a:rPr>
              <a:t> certificado, cinco técnicos de proyectos, los que conformarían el equipo de trabajo de la </a:t>
            </a:r>
            <a:r>
              <a:rPr lang="es-ES" dirty="0" err="1">
                <a:solidFill>
                  <a:srgbClr val="3E3D2D"/>
                </a:solidFill>
                <a:latin typeface="Arial" panose="020B0604020202020204" pitchFamily="34" charset="0"/>
                <a:cs typeface="Arial" panose="020B0604020202020204" pitchFamily="34" charset="0"/>
              </a:rPr>
              <a:t>PMO</a:t>
            </a:r>
            <a:r>
              <a:rPr lang="es-ES" dirty="0">
                <a:solidFill>
                  <a:srgbClr val="3E3D2D"/>
                </a:solidFill>
                <a:latin typeface="Arial" panose="020B0604020202020204" pitchFamily="34" charset="0"/>
                <a:cs typeface="Arial" panose="020B0604020202020204" pitchFamily="34" charset="0"/>
              </a:rPr>
              <a:t> y una asistente administrativo, los mismos que serán capacitados y así alcanzar los conocimientos, destrezas, técnicas y herramientas en gestión de proyectos, técnicas y el nivel adecuado en manejo de software especializado en proyectos.</a:t>
            </a:r>
          </a:p>
          <a:p>
            <a:pPr marL="342900" lvl="0" indent="-274320" algn="just">
              <a:spcBef>
                <a:spcPct val="20000"/>
              </a:spcBef>
              <a:buClr>
                <a:srgbClr val="94C600"/>
              </a:buClr>
              <a:buSzPct val="76000"/>
              <a:buFont typeface="Wingdings 2" pitchFamily="18" charset="2"/>
              <a:buChar char=""/>
            </a:pPr>
            <a:r>
              <a:rPr lang="es-ES" dirty="0" smtClean="0">
                <a:solidFill>
                  <a:srgbClr val="3E3D2D"/>
                </a:solidFill>
                <a:latin typeface="Arial" panose="020B0604020202020204" pitchFamily="34" charset="0"/>
                <a:cs typeface="Arial" panose="020B0604020202020204" pitchFamily="34" charset="0"/>
              </a:rPr>
              <a:t>Se </a:t>
            </a:r>
            <a:r>
              <a:rPr lang="es-ES" dirty="0">
                <a:solidFill>
                  <a:srgbClr val="3E3D2D"/>
                </a:solidFill>
                <a:latin typeface="Arial" panose="020B0604020202020204" pitchFamily="34" charset="0"/>
                <a:cs typeface="Arial" panose="020B0604020202020204" pitchFamily="34" charset="0"/>
              </a:rPr>
              <a:t>ha propuesto que la posición de la </a:t>
            </a:r>
            <a:r>
              <a:rPr lang="es-ES" dirty="0" err="1">
                <a:solidFill>
                  <a:srgbClr val="3E3D2D"/>
                </a:solidFill>
                <a:latin typeface="Arial" panose="020B0604020202020204" pitchFamily="34" charset="0"/>
                <a:cs typeface="Arial" panose="020B0604020202020204" pitchFamily="34" charset="0"/>
              </a:rPr>
              <a:t>PMO</a:t>
            </a:r>
            <a:r>
              <a:rPr lang="es-ES" dirty="0">
                <a:solidFill>
                  <a:srgbClr val="3E3D2D"/>
                </a:solidFill>
                <a:latin typeface="Arial" panose="020B0604020202020204" pitchFamily="34" charset="0"/>
                <a:cs typeface="Arial" panose="020B0604020202020204" pitchFamily="34" charset="0"/>
              </a:rPr>
              <a:t> dentro de la estructura Organizativa del </a:t>
            </a:r>
            <a:r>
              <a:rPr lang="es-ES" dirty="0" err="1">
                <a:solidFill>
                  <a:srgbClr val="3E3D2D"/>
                </a:solidFill>
                <a:latin typeface="Arial" panose="020B0604020202020204" pitchFamily="34" charset="0"/>
                <a:cs typeface="Arial" panose="020B0604020202020204" pitchFamily="34" charset="0"/>
              </a:rPr>
              <a:t>GADMT</a:t>
            </a:r>
            <a:r>
              <a:rPr lang="es-ES" dirty="0">
                <a:solidFill>
                  <a:srgbClr val="3E3D2D"/>
                </a:solidFill>
                <a:latin typeface="Arial" panose="020B0604020202020204" pitchFamily="34" charset="0"/>
                <a:cs typeface="Arial" panose="020B0604020202020204" pitchFamily="34" charset="0"/>
              </a:rPr>
              <a:t>, se ubique en el nivel asesor donde tendrá la autoridad para poder gestionar los proyectos institucionales directamente con alcaldía y el concejo municipal.</a:t>
            </a:r>
          </a:p>
        </p:txBody>
      </p:sp>
    </p:spTree>
    <p:extLst>
      <p:ext uri="{BB962C8B-B14F-4D97-AF65-F5344CB8AC3E}">
        <p14:creationId xmlns:p14="http://schemas.microsoft.com/office/powerpoint/2010/main" val="3270804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smtClean="0">
                <a:effectLst/>
              </a:rPr>
              <a:t>CONCLUSIONES</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20888"/>
            <a:ext cx="7272808" cy="3527119"/>
          </a:xfrm>
          <a:prstGeom prst="rect">
            <a:avLst/>
          </a:prstGeom>
        </p:spPr>
        <p:txBody>
          <a:bodyPr wrap="square">
            <a:spAutoFit/>
          </a:bodyPr>
          <a:lstStyle/>
          <a:p>
            <a:pPr marL="342900" lvl="0" indent="-274320" algn="just">
              <a:spcBef>
                <a:spcPct val="20000"/>
              </a:spcBef>
              <a:buClr>
                <a:srgbClr val="94C600"/>
              </a:buClr>
              <a:buSzPct val="76000"/>
              <a:buFont typeface="Wingdings 2" pitchFamily="18" charset="2"/>
              <a:buChar char=""/>
            </a:pPr>
            <a:r>
              <a:rPr lang="es-ES" dirty="0" smtClean="0">
                <a:solidFill>
                  <a:srgbClr val="3E3D2D"/>
                </a:solidFill>
                <a:latin typeface="Arial" panose="020B0604020202020204" pitchFamily="34" charset="0"/>
                <a:cs typeface="Arial" panose="020B0604020202020204" pitchFamily="34" charset="0"/>
              </a:rPr>
              <a:t>Los </a:t>
            </a:r>
            <a:r>
              <a:rPr lang="es-ES" dirty="0">
                <a:solidFill>
                  <a:srgbClr val="3E3D2D"/>
                </a:solidFill>
                <a:latin typeface="Arial" panose="020B0604020202020204" pitchFamily="34" charset="0"/>
                <a:cs typeface="Arial" panose="020B0604020202020204" pitchFamily="34" charset="0"/>
              </a:rPr>
              <a:t>beneficios que la Municipalidad obtendrá son: </a:t>
            </a:r>
            <a:endParaRPr lang="es-ES" dirty="0" smtClean="0">
              <a:solidFill>
                <a:srgbClr val="3E3D2D"/>
              </a:solidFill>
              <a:latin typeface="Arial" panose="020B0604020202020204" pitchFamily="34" charset="0"/>
              <a:cs typeface="Arial" panose="020B0604020202020204" pitchFamily="34" charset="0"/>
            </a:endParaRPr>
          </a:p>
          <a:p>
            <a:pPr marL="800100" lvl="1" indent="-274320" algn="just">
              <a:spcBef>
                <a:spcPct val="20000"/>
              </a:spcBef>
              <a:buClr>
                <a:srgbClr val="94C600"/>
              </a:buClr>
              <a:buSzPct val="76000"/>
              <a:buFont typeface="Wingdings 2" pitchFamily="18" charset="2"/>
              <a:buChar char=""/>
            </a:pPr>
            <a:r>
              <a:rPr lang="es-ES" dirty="0" smtClean="0">
                <a:solidFill>
                  <a:srgbClr val="3E3D2D"/>
                </a:solidFill>
                <a:latin typeface="Arial" panose="020B0604020202020204" pitchFamily="34" charset="0"/>
                <a:cs typeface="Arial" panose="020B0604020202020204" pitchFamily="34" charset="0"/>
              </a:rPr>
              <a:t>Cumplir </a:t>
            </a:r>
            <a:r>
              <a:rPr lang="es-ES" dirty="0">
                <a:solidFill>
                  <a:srgbClr val="3E3D2D"/>
                </a:solidFill>
                <a:latin typeface="Arial" panose="020B0604020202020204" pitchFamily="34" charset="0"/>
                <a:cs typeface="Arial" panose="020B0604020202020204" pitchFamily="34" charset="0"/>
              </a:rPr>
              <a:t>con los procesos de ciclo de vida de los proyectos, estos proyectos estarán debidamente priorizados y establecidos según el PDOT del cantón Tena. </a:t>
            </a:r>
            <a:endParaRPr lang="es-ES" dirty="0" smtClean="0">
              <a:solidFill>
                <a:srgbClr val="3E3D2D"/>
              </a:solidFill>
              <a:latin typeface="Arial" panose="020B0604020202020204" pitchFamily="34" charset="0"/>
              <a:cs typeface="Arial" panose="020B0604020202020204" pitchFamily="34" charset="0"/>
            </a:endParaRPr>
          </a:p>
          <a:p>
            <a:pPr marL="800100" lvl="1" indent="-274320" algn="just">
              <a:spcBef>
                <a:spcPct val="20000"/>
              </a:spcBef>
              <a:buClr>
                <a:srgbClr val="94C600"/>
              </a:buClr>
              <a:buSzPct val="76000"/>
              <a:buFont typeface="Wingdings 2" pitchFamily="18" charset="2"/>
              <a:buChar char=""/>
            </a:pPr>
            <a:r>
              <a:rPr lang="es-ES" dirty="0" smtClean="0">
                <a:solidFill>
                  <a:srgbClr val="3E3D2D"/>
                </a:solidFill>
                <a:latin typeface="Arial" panose="020B0604020202020204" pitchFamily="34" charset="0"/>
                <a:cs typeface="Arial" panose="020B0604020202020204" pitchFamily="34" charset="0"/>
              </a:rPr>
              <a:t>Contará </a:t>
            </a:r>
            <a:r>
              <a:rPr lang="es-ES" dirty="0">
                <a:solidFill>
                  <a:srgbClr val="3E3D2D"/>
                </a:solidFill>
                <a:latin typeface="Arial" panose="020B0604020202020204" pitchFamily="34" charset="0"/>
                <a:cs typeface="Arial" panose="020B0604020202020204" pitchFamily="34" charset="0"/>
              </a:rPr>
              <a:t>con una metodología estandarizada orientada a servicio y obras de calidad, los funcionarios estarán debidamente capacitados y motivados en gestión de proyectos, la información confiable y real con la que se </a:t>
            </a:r>
            <a:r>
              <a:rPr lang="es-ES" dirty="0" smtClean="0">
                <a:solidFill>
                  <a:srgbClr val="3E3D2D"/>
                </a:solidFill>
                <a:latin typeface="Arial" panose="020B0604020202020204" pitchFamily="34" charset="0"/>
                <a:cs typeface="Arial" panose="020B0604020202020204" pitchFamily="34" charset="0"/>
              </a:rPr>
              <a:t>tomarán </a:t>
            </a:r>
            <a:r>
              <a:rPr lang="es-ES" dirty="0">
                <a:solidFill>
                  <a:srgbClr val="3E3D2D"/>
                </a:solidFill>
                <a:latin typeface="Arial" panose="020B0604020202020204" pitchFamily="34" charset="0"/>
                <a:cs typeface="Arial" panose="020B0604020202020204" pitchFamily="34" charset="0"/>
              </a:rPr>
              <a:t>de </a:t>
            </a:r>
            <a:r>
              <a:rPr lang="es-ES" dirty="0" smtClean="0">
                <a:solidFill>
                  <a:srgbClr val="3E3D2D"/>
                </a:solidFill>
                <a:latin typeface="Arial" panose="020B0604020202020204" pitchFamily="34" charset="0"/>
                <a:cs typeface="Arial" panose="020B0604020202020204" pitchFamily="34" charset="0"/>
              </a:rPr>
              <a:t>decisiones apropiadas </a:t>
            </a:r>
            <a:r>
              <a:rPr lang="es-ES" dirty="0">
                <a:solidFill>
                  <a:srgbClr val="3E3D2D"/>
                </a:solidFill>
                <a:latin typeface="Arial" panose="020B0604020202020204" pitchFamily="34" charset="0"/>
                <a:cs typeface="Arial" panose="020B0604020202020204" pitchFamily="34" charset="0"/>
              </a:rPr>
              <a:t>en la administración de proyectos, racionalizar el uso de recursos compartidos y así minimiza los riesgos y su impacto, y aplicar buenas prácticas como asistencia técnica a todas las áreas del GADMT</a:t>
            </a:r>
            <a:r>
              <a:rPr lang="es-ES" dirty="0" smtClean="0">
                <a:solidFill>
                  <a:srgbClr val="3E3D2D"/>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0080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smtClean="0">
                <a:effectLst/>
              </a:rPr>
              <a:t>CONCLUSIONES</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20888"/>
            <a:ext cx="7272808" cy="2308324"/>
          </a:xfrm>
          <a:prstGeom prst="rect">
            <a:avLst/>
          </a:prstGeom>
        </p:spPr>
        <p:txBody>
          <a:bodyPr wrap="square">
            <a:spAutoFit/>
          </a:bodyPr>
          <a:lstStyle/>
          <a:p>
            <a:pPr marL="342900" lvl="0" indent="-274320" algn="just">
              <a:spcBef>
                <a:spcPct val="20000"/>
              </a:spcBef>
              <a:buClr>
                <a:srgbClr val="94C600"/>
              </a:buClr>
              <a:buSzPct val="76000"/>
              <a:buFont typeface="Wingdings 2" pitchFamily="18" charset="2"/>
              <a:buChar char=""/>
            </a:pPr>
            <a:r>
              <a:rPr lang="es-ES" dirty="0" smtClean="0">
                <a:solidFill>
                  <a:srgbClr val="3E3D2D"/>
                </a:solidFill>
                <a:latin typeface="Arial" panose="020B0604020202020204" pitchFamily="34" charset="0"/>
                <a:cs typeface="Arial" panose="020B0604020202020204" pitchFamily="34" charset="0"/>
              </a:rPr>
              <a:t>Se </a:t>
            </a:r>
            <a:r>
              <a:rPr lang="es-ES" dirty="0">
                <a:solidFill>
                  <a:srgbClr val="3E3D2D"/>
                </a:solidFill>
                <a:latin typeface="Arial" panose="020B0604020202020204" pitchFamily="34" charset="0"/>
                <a:cs typeface="Arial" panose="020B0604020202020204" pitchFamily="34" charset="0"/>
              </a:rPr>
              <a:t>establecieron los costos de implementar la </a:t>
            </a:r>
            <a:r>
              <a:rPr lang="es-ES" dirty="0" err="1">
                <a:solidFill>
                  <a:srgbClr val="3E3D2D"/>
                </a:solidFill>
                <a:latin typeface="Arial" panose="020B0604020202020204" pitchFamily="34" charset="0"/>
                <a:cs typeface="Arial" panose="020B0604020202020204" pitchFamily="34" charset="0"/>
              </a:rPr>
              <a:t>PMO</a:t>
            </a:r>
            <a:r>
              <a:rPr lang="es-ES" dirty="0">
                <a:solidFill>
                  <a:srgbClr val="3E3D2D"/>
                </a:solidFill>
                <a:latin typeface="Arial" panose="020B0604020202020204" pitchFamily="34" charset="0"/>
                <a:cs typeface="Arial" panose="020B0604020202020204" pitchFamily="34" charset="0"/>
              </a:rPr>
              <a:t> dentro de la Municipalidad, el mismo que contempla la contratación de un profesional certificado en gestión de proyectos y la experiencia descrita en el perfil del puesto, los equipos y software necesarios para la efectiva aplicación de conocimientos, y la capacitación al personal para fomentar y mejorar el desempeño del personal de la institución, el costo total para su implementación será de USD. 7.897,00.</a:t>
            </a:r>
            <a:endParaRPr lang="es-ES" dirty="0" smtClean="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07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smtClean="0">
                <a:effectLst/>
              </a:rPr>
              <a:t>RECOMENDACIONES</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20888"/>
            <a:ext cx="7272808" cy="3804118"/>
          </a:xfrm>
          <a:prstGeom prst="rect">
            <a:avLst/>
          </a:prstGeom>
        </p:spPr>
        <p:txBody>
          <a:bodyPr wrap="square">
            <a:spAutoFit/>
          </a:bodyPr>
          <a:lstStyle/>
          <a:p>
            <a:pPr marL="342900" lvl="0" indent="-274320" algn="just">
              <a:spcBef>
                <a:spcPct val="20000"/>
              </a:spcBef>
              <a:buClr>
                <a:srgbClr val="94C600"/>
              </a:buClr>
              <a:buSzPct val="76000"/>
              <a:buFont typeface="Wingdings 2" pitchFamily="18" charset="2"/>
              <a:buChar char=""/>
            </a:pPr>
            <a:r>
              <a:rPr lang="es-ES" dirty="0" smtClean="0">
                <a:solidFill>
                  <a:srgbClr val="3E3D2D"/>
                </a:solidFill>
                <a:latin typeface="Arial" panose="020B0604020202020204" pitchFamily="34" charset="0"/>
                <a:cs typeface="Arial" panose="020B0604020202020204" pitchFamily="34" charset="0"/>
              </a:rPr>
              <a:t>Se </a:t>
            </a:r>
            <a:r>
              <a:rPr lang="es-ES" dirty="0">
                <a:solidFill>
                  <a:srgbClr val="3E3D2D"/>
                </a:solidFill>
                <a:latin typeface="Arial" panose="020B0604020202020204" pitchFamily="34" charset="0"/>
                <a:cs typeface="Arial" panose="020B0604020202020204" pitchFamily="34" charset="0"/>
              </a:rPr>
              <a:t>recomienda a corto plazo volver a evaluar el nivel de madurez en Administración de Proyectos del GAD Municipal de Tena, y así poder determinar los beneficios de haber implementado la PMO y mejorar </a:t>
            </a:r>
            <a:r>
              <a:rPr lang="es-ES" dirty="0" smtClean="0">
                <a:solidFill>
                  <a:srgbClr val="3E3D2D"/>
                </a:solidFill>
                <a:latin typeface="Arial" panose="020B0604020202020204" pitchFamily="34" charset="0"/>
                <a:cs typeface="Arial" panose="020B0604020202020204" pitchFamily="34" charset="0"/>
              </a:rPr>
              <a:t>el nivel de madurez medio bajo </a:t>
            </a:r>
            <a:r>
              <a:rPr lang="es-ES" dirty="0">
                <a:solidFill>
                  <a:srgbClr val="3E3D2D"/>
                </a:solidFill>
                <a:latin typeface="Arial" panose="020B0604020202020204" pitchFamily="34" charset="0"/>
                <a:cs typeface="Arial" panose="020B0604020202020204" pitchFamily="34" charset="0"/>
              </a:rPr>
              <a:t>actual.</a:t>
            </a:r>
          </a:p>
          <a:p>
            <a:pPr marL="342900" lvl="0" indent="-274320" algn="just">
              <a:spcBef>
                <a:spcPct val="20000"/>
              </a:spcBef>
              <a:buClr>
                <a:srgbClr val="94C600"/>
              </a:buClr>
              <a:buSzPct val="76000"/>
              <a:buFont typeface="Wingdings 2" pitchFamily="18" charset="2"/>
              <a:buChar char=""/>
            </a:pPr>
            <a:r>
              <a:rPr lang="es-ES" dirty="0" smtClean="0">
                <a:solidFill>
                  <a:srgbClr val="3E3D2D"/>
                </a:solidFill>
                <a:latin typeface="Arial" panose="020B0604020202020204" pitchFamily="34" charset="0"/>
                <a:cs typeface="Arial" panose="020B0604020202020204" pitchFamily="34" charset="0"/>
              </a:rPr>
              <a:t>Es </a:t>
            </a:r>
            <a:r>
              <a:rPr lang="es-ES" dirty="0">
                <a:solidFill>
                  <a:srgbClr val="3E3D2D"/>
                </a:solidFill>
                <a:latin typeface="Arial" panose="020B0604020202020204" pitchFamily="34" charset="0"/>
                <a:cs typeface="Arial" panose="020B0604020202020204" pitchFamily="34" charset="0"/>
              </a:rPr>
              <a:t>recomendable cumplir a cabalidad el proceso de transformación del </a:t>
            </a:r>
            <a:r>
              <a:rPr lang="es-ES" dirty="0" err="1">
                <a:solidFill>
                  <a:srgbClr val="3E3D2D"/>
                </a:solidFill>
                <a:latin typeface="Arial" panose="020B0604020202020204" pitchFamily="34" charset="0"/>
                <a:cs typeface="Arial" panose="020B0604020202020204" pitchFamily="34" charset="0"/>
              </a:rPr>
              <a:t>GADMT</a:t>
            </a:r>
            <a:r>
              <a:rPr lang="es-ES" dirty="0">
                <a:solidFill>
                  <a:srgbClr val="3E3D2D"/>
                </a:solidFill>
                <a:latin typeface="Arial" panose="020B0604020202020204" pitchFamily="34" charset="0"/>
                <a:cs typeface="Arial" panose="020B0604020202020204" pitchFamily="34" charset="0"/>
              </a:rPr>
              <a:t>, en una organización orientada a proyectos, con la finalidad de llegar a cumplir los estándares de una </a:t>
            </a:r>
            <a:r>
              <a:rPr lang="es-ES" dirty="0" err="1">
                <a:solidFill>
                  <a:srgbClr val="3E3D2D"/>
                </a:solidFill>
                <a:latin typeface="Arial" panose="020B0604020202020204" pitchFamily="34" charset="0"/>
                <a:cs typeface="Arial" panose="020B0604020202020204" pitchFamily="34" charset="0"/>
              </a:rPr>
              <a:t>PMO</a:t>
            </a:r>
            <a:r>
              <a:rPr lang="es-ES" dirty="0">
                <a:solidFill>
                  <a:srgbClr val="3E3D2D"/>
                </a:solidFill>
                <a:latin typeface="Arial" panose="020B0604020202020204" pitchFamily="34" charset="0"/>
                <a:cs typeface="Arial" panose="020B0604020202020204" pitchFamily="34" charset="0"/>
              </a:rPr>
              <a:t> tipo táctica, y así conseguir que ésta evolucione a una de tipo estratégica a largo plazo</a:t>
            </a:r>
            <a:r>
              <a:rPr lang="es-ES" dirty="0" smtClean="0">
                <a:solidFill>
                  <a:srgbClr val="3E3D2D"/>
                </a:solidFill>
                <a:latin typeface="Arial" panose="020B0604020202020204" pitchFamily="34" charset="0"/>
                <a:cs typeface="Arial" panose="020B0604020202020204" pitchFamily="34" charset="0"/>
              </a:rPr>
              <a:t>.</a:t>
            </a:r>
          </a:p>
          <a:p>
            <a:pPr marL="342900" lvl="0" indent="-274320" algn="just">
              <a:spcBef>
                <a:spcPct val="20000"/>
              </a:spcBef>
              <a:buClr>
                <a:srgbClr val="94C600"/>
              </a:buClr>
              <a:buSzPct val="76000"/>
              <a:buFont typeface="Wingdings 2" pitchFamily="18" charset="2"/>
              <a:buChar char=""/>
            </a:pPr>
            <a:r>
              <a:rPr lang="es-ES" dirty="0" smtClean="0">
                <a:solidFill>
                  <a:srgbClr val="3E3D2D"/>
                </a:solidFill>
                <a:latin typeface="Arial" panose="020B0604020202020204" pitchFamily="34" charset="0"/>
                <a:cs typeface="Arial" panose="020B0604020202020204" pitchFamily="34" charset="0"/>
              </a:rPr>
              <a:t>Se </a:t>
            </a:r>
            <a:r>
              <a:rPr lang="es-ES" dirty="0">
                <a:solidFill>
                  <a:srgbClr val="3E3D2D"/>
                </a:solidFill>
                <a:latin typeface="Arial" panose="020B0604020202020204" pitchFamily="34" charset="0"/>
                <a:cs typeface="Arial" panose="020B0604020202020204" pitchFamily="34" charset="0"/>
              </a:rPr>
              <a:t>recomienda la capacitación inmediata al personal técnico y administrativo determinado con la finalidad de tener una administración y dirección de proyectos por cada miembro del equipo profesional multidisciplinario.</a:t>
            </a:r>
          </a:p>
        </p:txBody>
      </p:sp>
    </p:spTree>
    <p:extLst>
      <p:ext uri="{BB962C8B-B14F-4D97-AF65-F5344CB8AC3E}">
        <p14:creationId xmlns:p14="http://schemas.microsoft.com/office/powerpoint/2010/main" val="132025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628800"/>
            <a:ext cx="7704856"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sz="2800" b="1" dirty="0" smtClean="0">
                <a:effectLst/>
              </a:rPr>
              <a:t>RECOMENDACIONES</a:t>
            </a:r>
            <a:endParaRPr lang="es-EC" sz="2800" b="1" dirty="0">
              <a:effectLst/>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20888"/>
            <a:ext cx="7272808" cy="4081117"/>
          </a:xfrm>
          <a:prstGeom prst="rect">
            <a:avLst/>
          </a:prstGeom>
        </p:spPr>
        <p:txBody>
          <a:bodyPr wrap="square">
            <a:spAutoFit/>
          </a:bodyPr>
          <a:lstStyle/>
          <a:p>
            <a:pPr marL="342900" lvl="0" indent="-274320" algn="just">
              <a:spcBef>
                <a:spcPct val="20000"/>
              </a:spcBef>
              <a:buClr>
                <a:srgbClr val="94C600"/>
              </a:buClr>
              <a:buSzPct val="76000"/>
              <a:buFont typeface="Wingdings 2" pitchFamily="18" charset="2"/>
              <a:buChar char=""/>
            </a:pPr>
            <a:r>
              <a:rPr lang="es-ES" dirty="0" smtClean="0">
                <a:solidFill>
                  <a:srgbClr val="3E3D2D"/>
                </a:solidFill>
                <a:latin typeface="Arial" panose="020B0604020202020204" pitchFamily="34" charset="0"/>
                <a:cs typeface="Arial" panose="020B0604020202020204" pitchFamily="34" charset="0"/>
              </a:rPr>
              <a:t>La </a:t>
            </a:r>
            <a:r>
              <a:rPr lang="es-ES" dirty="0">
                <a:solidFill>
                  <a:srgbClr val="3E3D2D"/>
                </a:solidFill>
                <a:latin typeface="Arial" panose="020B0604020202020204" pitchFamily="34" charset="0"/>
                <a:cs typeface="Arial" panose="020B0604020202020204" pitchFamily="34" charset="0"/>
              </a:rPr>
              <a:t>ubicación de la </a:t>
            </a:r>
            <a:r>
              <a:rPr lang="es-ES" dirty="0" err="1">
                <a:solidFill>
                  <a:srgbClr val="3E3D2D"/>
                </a:solidFill>
                <a:latin typeface="Arial" panose="020B0604020202020204" pitchFamily="34" charset="0"/>
                <a:cs typeface="Arial" panose="020B0604020202020204" pitchFamily="34" charset="0"/>
              </a:rPr>
              <a:t>PMO</a:t>
            </a:r>
            <a:r>
              <a:rPr lang="es-ES" dirty="0">
                <a:solidFill>
                  <a:srgbClr val="3E3D2D"/>
                </a:solidFill>
                <a:latin typeface="Arial" panose="020B0604020202020204" pitchFamily="34" charset="0"/>
                <a:cs typeface="Arial" panose="020B0604020202020204" pitchFamily="34" charset="0"/>
              </a:rPr>
              <a:t> dentro de la estructura Organizativa del </a:t>
            </a:r>
            <a:r>
              <a:rPr lang="es-ES" dirty="0" err="1">
                <a:solidFill>
                  <a:srgbClr val="3E3D2D"/>
                </a:solidFill>
                <a:latin typeface="Arial" panose="020B0604020202020204" pitchFamily="34" charset="0"/>
                <a:cs typeface="Arial" panose="020B0604020202020204" pitchFamily="34" charset="0"/>
              </a:rPr>
              <a:t>GADMT</a:t>
            </a:r>
            <a:r>
              <a:rPr lang="es-ES" dirty="0">
                <a:solidFill>
                  <a:srgbClr val="3E3D2D"/>
                </a:solidFill>
                <a:latin typeface="Arial" panose="020B0604020202020204" pitchFamily="34" charset="0"/>
                <a:cs typeface="Arial" panose="020B0604020202020204" pitchFamily="34" charset="0"/>
              </a:rPr>
              <a:t>, se recomienda sea en el nivel asesor ya que así tendrá un vínculo directo con Alcaldía y el Consejo Municipal, donde tendrá la autoridad para poder gestionar los proyectos institucionales y formar parte de la toma de decisiones.</a:t>
            </a:r>
          </a:p>
          <a:p>
            <a:pPr marL="342900" lvl="0" indent="-274320" algn="just">
              <a:spcBef>
                <a:spcPct val="20000"/>
              </a:spcBef>
              <a:buClr>
                <a:srgbClr val="94C600"/>
              </a:buClr>
              <a:buSzPct val="76000"/>
              <a:buFont typeface="Wingdings 2" pitchFamily="18" charset="2"/>
              <a:buChar char=""/>
            </a:pPr>
            <a:r>
              <a:rPr lang="es-ES" dirty="0" smtClean="0">
                <a:solidFill>
                  <a:srgbClr val="3E3D2D"/>
                </a:solidFill>
                <a:latin typeface="Arial" panose="020B0604020202020204" pitchFamily="34" charset="0"/>
                <a:cs typeface="Arial" panose="020B0604020202020204" pitchFamily="34" charset="0"/>
              </a:rPr>
              <a:t>Se </a:t>
            </a:r>
            <a:r>
              <a:rPr lang="es-ES" dirty="0">
                <a:solidFill>
                  <a:srgbClr val="3E3D2D"/>
                </a:solidFill>
                <a:latin typeface="Arial" panose="020B0604020202020204" pitchFamily="34" charset="0"/>
                <a:cs typeface="Arial" panose="020B0604020202020204" pitchFamily="34" charset="0"/>
              </a:rPr>
              <a:t>recomienda verificar y cuantificar los beneficios que la </a:t>
            </a:r>
            <a:r>
              <a:rPr lang="es-ES" dirty="0" err="1">
                <a:solidFill>
                  <a:srgbClr val="3E3D2D"/>
                </a:solidFill>
                <a:latin typeface="Arial" panose="020B0604020202020204" pitchFamily="34" charset="0"/>
                <a:cs typeface="Arial" panose="020B0604020202020204" pitchFamily="34" charset="0"/>
              </a:rPr>
              <a:t>PMO</a:t>
            </a:r>
            <a:r>
              <a:rPr lang="es-ES" dirty="0">
                <a:solidFill>
                  <a:srgbClr val="3E3D2D"/>
                </a:solidFill>
                <a:latin typeface="Arial" panose="020B0604020202020204" pitchFamily="34" charset="0"/>
                <a:cs typeface="Arial" panose="020B0604020202020204" pitchFamily="34" charset="0"/>
              </a:rPr>
              <a:t> vaya cumpliendo al ser implementada en el GAD  Municipal de Tena</a:t>
            </a:r>
            <a:r>
              <a:rPr lang="es-ES" dirty="0" smtClean="0">
                <a:solidFill>
                  <a:srgbClr val="3E3D2D"/>
                </a:solidFill>
                <a:latin typeface="Arial" panose="020B0604020202020204" pitchFamily="34" charset="0"/>
                <a:cs typeface="Arial" panose="020B0604020202020204" pitchFamily="34" charset="0"/>
              </a:rPr>
              <a:t>.</a:t>
            </a:r>
          </a:p>
          <a:p>
            <a:pPr marL="342900" lvl="0" indent="-274320" algn="just">
              <a:spcBef>
                <a:spcPct val="20000"/>
              </a:spcBef>
              <a:buClr>
                <a:srgbClr val="94C600"/>
              </a:buClr>
              <a:buSzPct val="76000"/>
              <a:buFont typeface="Wingdings 2" pitchFamily="18" charset="2"/>
              <a:buChar char=""/>
            </a:pPr>
            <a:r>
              <a:rPr lang="es-ES" dirty="0" smtClean="0">
                <a:solidFill>
                  <a:srgbClr val="3E3D2D"/>
                </a:solidFill>
                <a:latin typeface="Arial" panose="020B0604020202020204" pitchFamily="34" charset="0"/>
                <a:cs typeface="Arial" panose="020B0604020202020204" pitchFamily="34" charset="0"/>
              </a:rPr>
              <a:t>Los </a:t>
            </a:r>
            <a:r>
              <a:rPr lang="es-ES" dirty="0">
                <a:solidFill>
                  <a:srgbClr val="3E3D2D"/>
                </a:solidFill>
                <a:latin typeface="Arial" panose="020B0604020202020204" pitchFamily="34" charset="0"/>
                <a:cs typeface="Arial" panose="020B0604020202020204" pitchFamily="34" charset="0"/>
              </a:rPr>
              <a:t>costos para implementar la PMO dentro de la Municipalidad, debe ser </a:t>
            </a:r>
            <a:r>
              <a:rPr lang="es-ES" dirty="0" smtClean="0">
                <a:solidFill>
                  <a:srgbClr val="3E3D2D"/>
                </a:solidFill>
                <a:latin typeface="Arial" panose="020B0604020202020204" pitchFamily="34" charset="0"/>
                <a:cs typeface="Arial" panose="020B0604020202020204" pitchFamily="34" charset="0"/>
              </a:rPr>
              <a:t>considerados </a:t>
            </a:r>
            <a:r>
              <a:rPr lang="es-ES" dirty="0">
                <a:solidFill>
                  <a:srgbClr val="3E3D2D"/>
                </a:solidFill>
                <a:latin typeface="Arial" panose="020B0604020202020204" pitchFamily="34" charset="0"/>
                <a:cs typeface="Arial" panose="020B0604020202020204" pitchFamily="34" charset="0"/>
              </a:rPr>
              <a:t>y </a:t>
            </a:r>
            <a:r>
              <a:rPr lang="es-ES" dirty="0" smtClean="0">
                <a:solidFill>
                  <a:srgbClr val="3E3D2D"/>
                </a:solidFill>
                <a:latin typeface="Arial" panose="020B0604020202020204" pitchFamily="34" charset="0"/>
                <a:cs typeface="Arial" panose="020B0604020202020204" pitchFamily="34" charset="0"/>
              </a:rPr>
              <a:t>aprobados </a:t>
            </a:r>
            <a:r>
              <a:rPr lang="es-ES" dirty="0">
                <a:solidFill>
                  <a:srgbClr val="3E3D2D"/>
                </a:solidFill>
                <a:latin typeface="Arial" panose="020B0604020202020204" pitchFamily="34" charset="0"/>
                <a:cs typeface="Arial" panose="020B0604020202020204" pitchFamily="34" charset="0"/>
              </a:rPr>
              <a:t>por parte del Alcalde y en el Consejo Municipal, y así poder llevar acabo esta propuesta que beneficiará a la institución y al personal municipal para lograr el mejoramiento continuo y alcanzar estándares de calidad óptimos en la administración pública cantonal.</a:t>
            </a:r>
          </a:p>
        </p:txBody>
      </p:sp>
    </p:spTree>
    <p:extLst>
      <p:ext uri="{BB962C8B-B14F-4D97-AF65-F5344CB8AC3E}">
        <p14:creationId xmlns:p14="http://schemas.microsoft.com/office/powerpoint/2010/main" val="106412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2271192" y="3501008"/>
            <a:ext cx="5688632" cy="79208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ES" sz="4800" b="1" dirty="0">
                <a:effectLst/>
                <a:latin typeface="Arial" panose="020B0604020202020204" pitchFamily="34" charset="0"/>
                <a:cs typeface="Arial" panose="020B0604020202020204" pitchFamily="34" charset="0"/>
              </a:rPr>
              <a:t>GRACIAS POR LA ATENCIÓN</a:t>
            </a:r>
            <a:endParaRPr lang="es-EC" sz="4800" b="1" dirty="0">
              <a:effectLst/>
              <a:latin typeface="Arial" panose="020B0604020202020204" pitchFamily="34" charset="0"/>
              <a:cs typeface="Arial" panose="020B0604020202020204"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Tree>
    <p:extLst>
      <p:ext uri="{BB962C8B-B14F-4D97-AF65-F5344CB8AC3E}">
        <p14:creationId xmlns:p14="http://schemas.microsoft.com/office/powerpoint/2010/main" val="3724163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OBJETIVOS ESPECÍFICOS</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92896"/>
            <a:ext cx="7272808" cy="2419124"/>
          </a:xfrm>
          <a:prstGeom prst="rect">
            <a:avLst/>
          </a:prstGeom>
        </p:spPr>
        <p:txBody>
          <a:bodyPr wrap="square">
            <a:spAutoFit/>
          </a:bodyPr>
          <a:lstStyle/>
          <a:p>
            <a:pPr marL="342900" indent="-274320" algn="just">
              <a:spcBef>
                <a:spcPct val="20000"/>
              </a:spcBef>
              <a:buClr>
                <a:srgbClr val="94C600"/>
              </a:buClr>
              <a:buSzPct val="76000"/>
              <a:buFont typeface="Wingdings 2" pitchFamily="18" charset="2"/>
              <a:buChar char=""/>
            </a:pPr>
            <a:r>
              <a:rPr lang="es-ES" dirty="0" smtClean="0">
                <a:solidFill>
                  <a:srgbClr val="3E3D2D"/>
                </a:solidFill>
                <a:latin typeface="Arial" panose="020B0604020202020204" pitchFamily="34" charset="0"/>
                <a:cs typeface="Arial" panose="020B0604020202020204" pitchFamily="34" charset="0"/>
              </a:rPr>
              <a:t>Proponer </a:t>
            </a:r>
            <a:r>
              <a:rPr lang="es-ES" dirty="0">
                <a:solidFill>
                  <a:srgbClr val="3E3D2D"/>
                </a:solidFill>
                <a:latin typeface="Arial" panose="020B0604020202020204" pitchFamily="34" charset="0"/>
                <a:cs typeface="Arial" panose="020B0604020202020204" pitchFamily="34" charset="0"/>
              </a:rPr>
              <a:t>la posición de la PMO dentro de la estructura Organizativa del GADMT, la misma que deberá ser aprobada mediante reforma a la Ordenanza que Reglamenta el Orgánico de Gestión Organizacional por Procesos.</a:t>
            </a:r>
            <a:endParaRPr lang="es-EC" dirty="0">
              <a:solidFill>
                <a:srgbClr val="3E3D2D"/>
              </a:solidFill>
              <a:latin typeface="Arial" panose="020B0604020202020204" pitchFamily="34" charset="0"/>
              <a:cs typeface="Arial" panose="020B0604020202020204" pitchFamily="34" charset="0"/>
            </a:endParaRPr>
          </a:p>
          <a:p>
            <a:pPr marL="342900" indent="-274320" algn="just">
              <a:spcBef>
                <a:spcPct val="20000"/>
              </a:spcBef>
              <a:buClr>
                <a:srgbClr val="94C600"/>
              </a:buClr>
              <a:buSzPct val="76000"/>
              <a:buFont typeface="Wingdings 2" pitchFamily="18" charset="2"/>
              <a:buChar char=""/>
            </a:pPr>
            <a:r>
              <a:rPr lang="es-ES" dirty="0">
                <a:solidFill>
                  <a:srgbClr val="3E3D2D"/>
                </a:solidFill>
                <a:latin typeface="Arial" panose="020B0604020202020204" pitchFamily="34" charset="0"/>
                <a:cs typeface="Arial" panose="020B0604020202020204" pitchFamily="34" charset="0"/>
              </a:rPr>
              <a:t>Identificar los beneficios que obtendrá la Municipalidad al contar con la Oficina de Gerencia de Proyectos.</a:t>
            </a:r>
            <a:endParaRPr lang="es-EC" dirty="0">
              <a:solidFill>
                <a:srgbClr val="3E3D2D"/>
              </a:solidFill>
              <a:latin typeface="Arial" panose="020B0604020202020204" pitchFamily="34" charset="0"/>
              <a:cs typeface="Arial" panose="020B0604020202020204" pitchFamily="34" charset="0"/>
            </a:endParaRPr>
          </a:p>
          <a:p>
            <a:pPr marL="342900" indent="-274320" algn="just">
              <a:spcBef>
                <a:spcPct val="20000"/>
              </a:spcBef>
              <a:buClr>
                <a:srgbClr val="94C600"/>
              </a:buClr>
              <a:buSzPct val="76000"/>
              <a:buFont typeface="Wingdings 2" pitchFamily="18" charset="2"/>
              <a:buChar char=""/>
            </a:pPr>
            <a:r>
              <a:rPr lang="es-ES" dirty="0">
                <a:solidFill>
                  <a:srgbClr val="3E3D2D"/>
                </a:solidFill>
                <a:latin typeface="Arial" panose="020B0604020202020204" pitchFamily="34" charset="0"/>
                <a:cs typeface="Arial" panose="020B0604020202020204" pitchFamily="34" charset="0"/>
              </a:rPr>
              <a:t>Establecer el costo de implementar la PMO dentro de la Municipalidad y su presupuesto anual.</a:t>
            </a:r>
            <a:endParaRPr lang="es-EC" dirty="0">
              <a:solidFill>
                <a:srgbClr val="3E3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486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PLANTEAMIENTO DEL PROBLEMA</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92896"/>
            <a:ext cx="7272808" cy="3416320"/>
          </a:xfrm>
          <a:prstGeom prst="rect">
            <a:avLst/>
          </a:prstGeom>
        </p:spPr>
        <p:txBody>
          <a:bodyPr wrap="square">
            <a:spAutoFit/>
          </a:bodyPr>
          <a:lstStyle/>
          <a:p>
            <a:pPr marL="68580" algn="ctr">
              <a:spcBef>
                <a:spcPct val="20000"/>
              </a:spcBef>
              <a:buClr>
                <a:srgbClr val="94C600"/>
              </a:buClr>
              <a:buSzPct val="76000"/>
            </a:pPr>
            <a:r>
              <a:rPr lang="es-EC" sz="3600" dirty="0" smtClean="0">
                <a:latin typeface="Arial" panose="020B0604020202020204" pitchFamily="34" charset="0"/>
                <a:cs typeface="Arial" panose="020B0604020202020204" pitchFamily="34" charset="0"/>
              </a:rPr>
              <a:t>¿Es necesaria la implementación de la </a:t>
            </a:r>
            <a:r>
              <a:rPr lang="es-EC" sz="3600" dirty="0">
                <a:latin typeface="Arial" panose="020B0604020202020204" pitchFamily="34" charset="0"/>
                <a:cs typeface="Arial" panose="020B0604020202020204" pitchFamily="34" charset="0"/>
              </a:rPr>
              <a:t>Oficina de Gerencia de Proyectos bajo el enfoque del PMBOK en el Gobierno Autónomo Descentralizado Municipal de </a:t>
            </a:r>
            <a:r>
              <a:rPr lang="es-EC" sz="3600" dirty="0" smtClean="0">
                <a:latin typeface="Arial" panose="020B0604020202020204" pitchFamily="34" charset="0"/>
                <a:cs typeface="Arial" panose="020B0604020202020204" pitchFamily="34" charset="0"/>
              </a:rPr>
              <a:t>Tena?</a:t>
            </a:r>
            <a:endParaRPr lang="es-EC"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383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MARCO TEÓRICO</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graphicFrame>
        <p:nvGraphicFramePr>
          <p:cNvPr id="2" name="Diagrama 1"/>
          <p:cNvGraphicFramePr/>
          <p:nvPr>
            <p:extLst>
              <p:ext uri="{D42A27DB-BD31-4B8C-83A1-F6EECF244321}">
                <p14:modId xmlns:p14="http://schemas.microsoft.com/office/powerpoint/2010/main" val="1104273031"/>
              </p:ext>
            </p:extLst>
          </p:nvPr>
        </p:nvGraphicFramePr>
        <p:xfrm>
          <a:off x="1331640" y="2564904"/>
          <a:ext cx="6991672" cy="4166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3380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0" y="-27384"/>
            <a:ext cx="9156700" cy="1622425"/>
          </a:xfrm>
          <a:prstGeom prst="rect">
            <a:avLst/>
          </a:prstGeom>
          <a:gradFill>
            <a:gsLst>
              <a:gs pos="59000">
                <a:schemeClr val="accent4">
                  <a:lumMod val="93000"/>
                  <a:lumOff val="7000"/>
                  <a:alpha val="0"/>
                </a:schemeClr>
              </a:gs>
              <a:gs pos="100000">
                <a:schemeClr val="accent1">
                  <a:tint val="44500"/>
                  <a:satMod val="160000"/>
                </a:schemeClr>
              </a:gs>
              <a:gs pos="100000">
                <a:schemeClr val="accent1">
                  <a:tint val="23500"/>
                  <a:satMod val="160000"/>
                </a:schemeClr>
              </a:gs>
            </a:gsLst>
            <a:lin ang="5400000" scaled="0"/>
          </a:gradFill>
          <a:ln>
            <a:noFill/>
          </a:ln>
          <a:effectLst/>
        </p:spPr>
      </p:pic>
      <p:sp>
        <p:nvSpPr>
          <p:cNvPr id="15" name="6 Título"/>
          <p:cNvSpPr txBox="1">
            <a:spLocks/>
          </p:cNvSpPr>
          <p:nvPr/>
        </p:nvSpPr>
        <p:spPr>
          <a:xfrm>
            <a:off x="1331640" y="1556792"/>
            <a:ext cx="6991672" cy="1008112"/>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es-EC" sz="2800" b="1" dirty="0" smtClean="0">
                <a:latin typeface="Arial" pitchFamily="34" charset="0"/>
                <a:cs typeface="Arial" pitchFamily="34" charset="0"/>
              </a:rPr>
              <a:t>MARCO TEÓRICO</a:t>
            </a:r>
            <a:endParaRPr lang="es-EC" sz="2800" b="1" dirty="0">
              <a:latin typeface="Arial" pitchFamily="34" charset="0"/>
              <a:cs typeface="Arial" pitchFamily="34" charset="0"/>
            </a:endParaRPr>
          </a:p>
        </p:txBody>
      </p:sp>
      <p:sp>
        <p:nvSpPr>
          <p:cNvPr id="5" name="4 Marcador de pie de página"/>
          <p:cNvSpPr>
            <a:spLocks noGrp="1"/>
          </p:cNvSpPr>
          <p:nvPr>
            <p:ph type="ftr" sz="quarter" idx="11"/>
          </p:nvPr>
        </p:nvSpPr>
        <p:spPr>
          <a:xfrm>
            <a:off x="251520" y="6453336"/>
            <a:ext cx="4863988" cy="328464"/>
          </a:xfrm>
        </p:spPr>
        <p:txBody>
          <a:bodyPr/>
          <a:lstStyle/>
          <a:p>
            <a:r>
              <a:rPr lang="es-EC" b="1" dirty="0" smtClean="0"/>
              <a:t>AUTOR:  ING. VILLARROEL CALERO SANTIAGO DAVID</a:t>
            </a:r>
            <a:endParaRPr lang="es-EC" b="1" dirty="0"/>
          </a:p>
        </p:txBody>
      </p:sp>
      <p:sp>
        <p:nvSpPr>
          <p:cNvPr id="4" name="3 Rectángulo"/>
          <p:cNvSpPr/>
          <p:nvPr/>
        </p:nvSpPr>
        <p:spPr>
          <a:xfrm>
            <a:off x="1331640" y="2492896"/>
            <a:ext cx="7272808" cy="1126462"/>
          </a:xfrm>
          <a:prstGeom prst="rect">
            <a:avLst/>
          </a:prstGeom>
        </p:spPr>
        <p:txBody>
          <a:bodyPr wrap="square">
            <a:spAutoFit/>
          </a:bodyPr>
          <a:lstStyle/>
          <a:p>
            <a:pPr marL="342900" indent="-274320" algn="just">
              <a:spcBef>
                <a:spcPct val="20000"/>
              </a:spcBef>
              <a:buClr>
                <a:srgbClr val="94C600"/>
              </a:buClr>
              <a:buSzPct val="76000"/>
              <a:buFont typeface="Wingdings 2" pitchFamily="18" charset="2"/>
              <a:buChar char=""/>
            </a:pPr>
            <a:r>
              <a:rPr lang="es-EC" sz="1600" b="1" dirty="0" smtClean="0">
                <a:solidFill>
                  <a:srgbClr val="3E3D2D"/>
                </a:solidFill>
                <a:latin typeface="Arial" panose="020B0604020202020204" pitchFamily="34" charset="0"/>
                <a:cs typeface="Arial" panose="020B0604020202020204" pitchFamily="34" charset="0"/>
              </a:rPr>
              <a:t>Tipos de organización según el PMBOK</a:t>
            </a:r>
          </a:p>
          <a:p>
            <a:pPr marL="68580" algn="just">
              <a:spcBef>
                <a:spcPct val="20000"/>
              </a:spcBef>
              <a:buClr>
                <a:srgbClr val="94C600"/>
              </a:buClr>
              <a:buSzPct val="76000"/>
            </a:pPr>
            <a:r>
              <a:rPr lang="es-EC" sz="1600" dirty="0">
                <a:solidFill>
                  <a:srgbClr val="3E3D2D"/>
                </a:solidFill>
                <a:latin typeface="Arial" panose="020B0604020202020204" pitchFamily="34" charset="0"/>
                <a:cs typeface="Arial" panose="020B0604020202020204" pitchFamily="34" charset="0"/>
              </a:rPr>
              <a:t>“Las estructuras abarcan desde una estructura funcional hasta una estructura orientada a proyectos, con una variedad de estructuras matriciales entre ellas. Los tipos de organización según PMBOK son</a:t>
            </a:r>
            <a:r>
              <a:rPr lang="es-EC" sz="1600" dirty="0" smtClean="0">
                <a:solidFill>
                  <a:srgbClr val="3E3D2D"/>
                </a:solidFill>
                <a:latin typeface="Arial" panose="020B0604020202020204" pitchFamily="34" charset="0"/>
                <a:cs typeface="Arial" panose="020B0604020202020204" pitchFamily="34" charset="0"/>
              </a:rPr>
              <a:t>:</a:t>
            </a:r>
            <a:endParaRPr lang="es-ES" sz="1900" dirty="0" smtClean="0">
              <a:solidFill>
                <a:srgbClr val="3E3D2D"/>
              </a:solidFill>
              <a:latin typeface="Arial" panose="020B0604020202020204" pitchFamily="34" charset="0"/>
              <a:cs typeface="Arial" panose="020B0604020202020204" pitchFamily="34" charset="0"/>
            </a:endParaRPr>
          </a:p>
        </p:txBody>
      </p:sp>
      <p:pic>
        <p:nvPicPr>
          <p:cNvPr id="7" name="Imagen 6"/>
          <p:cNvPicPr/>
          <p:nvPr/>
        </p:nvPicPr>
        <p:blipFill>
          <a:blip r:embed="rId5"/>
          <a:stretch>
            <a:fillRect/>
          </a:stretch>
        </p:blipFill>
        <p:spPr>
          <a:xfrm>
            <a:off x="1403648" y="4036676"/>
            <a:ext cx="3600400" cy="2272644"/>
          </a:xfrm>
          <a:prstGeom prst="rect">
            <a:avLst/>
          </a:prstGeom>
        </p:spPr>
      </p:pic>
      <p:sp>
        <p:nvSpPr>
          <p:cNvPr id="6" name="Rectángulo 5"/>
          <p:cNvSpPr/>
          <p:nvPr/>
        </p:nvSpPr>
        <p:spPr>
          <a:xfrm>
            <a:off x="1976589" y="3651101"/>
            <a:ext cx="2454518" cy="338554"/>
          </a:xfrm>
          <a:prstGeom prst="rect">
            <a:avLst/>
          </a:prstGeom>
        </p:spPr>
        <p:txBody>
          <a:bodyPr wrap="none">
            <a:spAutoFit/>
          </a:bodyPr>
          <a:lstStyle/>
          <a:p>
            <a:r>
              <a:rPr lang="es-ES" sz="1600" b="1" dirty="0">
                <a:latin typeface="Arial" panose="020B0604020202020204" pitchFamily="34" charset="0"/>
                <a:cs typeface="Arial" panose="020B0604020202020204" pitchFamily="34" charset="0"/>
              </a:rPr>
              <a:t>Organización funcional</a:t>
            </a:r>
          </a:p>
        </p:txBody>
      </p:sp>
      <p:pic>
        <p:nvPicPr>
          <p:cNvPr id="10" name="Imagen 9"/>
          <p:cNvPicPr/>
          <p:nvPr/>
        </p:nvPicPr>
        <p:blipFill>
          <a:blip r:embed="rId6"/>
          <a:stretch>
            <a:fillRect/>
          </a:stretch>
        </p:blipFill>
        <p:spPr>
          <a:xfrm>
            <a:off x="5220071" y="4042127"/>
            <a:ext cx="3672408" cy="2267194"/>
          </a:xfrm>
          <a:prstGeom prst="rect">
            <a:avLst/>
          </a:prstGeom>
        </p:spPr>
      </p:pic>
      <p:sp>
        <p:nvSpPr>
          <p:cNvPr id="8" name="Rectángulo 7"/>
          <p:cNvSpPr/>
          <p:nvPr/>
        </p:nvSpPr>
        <p:spPr>
          <a:xfrm>
            <a:off x="5676362" y="3643339"/>
            <a:ext cx="2925801" cy="338554"/>
          </a:xfrm>
          <a:prstGeom prst="rect">
            <a:avLst/>
          </a:prstGeom>
        </p:spPr>
        <p:txBody>
          <a:bodyPr wrap="non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Organización matricial débil</a:t>
            </a:r>
            <a:endParaRPr lang="es-ES" sz="1600" b="1" dirty="0"/>
          </a:p>
        </p:txBody>
      </p:sp>
    </p:spTree>
    <p:extLst>
      <p:ext uri="{BB962C8B-B14F-4D97-AF65-F5344CB8AC3E}">
        <p14:creationId xmlns:p14="http://schemas.microsoft.com/office/powerpoint/2010/main" val="3053791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2402</TotalTime>
  <Words>4270</Words>
  <Application>Microsoft Office PowerPoint</Application>
  <PresentationFormat>Presentación en pantalla (4:3)</PresentationFormat>
  <Paragraphs>328</Paragraphs>
  <Slides>55</Slides>
  <Notes>55</Notes>
  <HiddenSlides>55</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55</vt:i4>
      </vt:variant>
    </vt:vector>
  </HeadingPairs>
  <TitlesOfParts>
    <vt:vector size="63" baseType="lpstr">
      <vt:lpstr>Arial</vt:lpstr>
      <vt:lpstr>Calibri</vt:lpstr>
      <vt:lpstr>Gill Sans MT</vt:lpstr>
      <vt:lpstr>Times New Roman</vt:lpstr>
      <vt:lpstr>Verdana</vt:lpstr>
      <vt:lpstr>Wingdings</vt:lpstr>
      <vt:lpstr>Wingdings 2</vt:lpstr>
      <vt:lpstr>Solsticio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VILLARROEL</dc:creator>
  <cp:lastModifiedBy>User</cp:lastModifiedBy>
  <cp:revision>272</cp:revision>
  <dcterms:created xsi:type="dcterms:W3CDTF">2011-02-26T09:52:56Z</dcterms:created>
  <dcterms:modified xsi:type="dcterms:W3CDTF">2015-09-30T13:57:54Z</dcterms:modified>
</cp:coreProperties>
</file>