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4610100" cy="3467100"/>
  <p:notesSz cx="4610100" cy="3467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53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tini.xl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profer.com/web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2808" y="1410487"/>
            <a:ext cx="142240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587" y="136811"/>
            <a:ext cx="444833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Intr</a:t>
            </a:r>
            <a:r>
              <a:rPr sz="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00" y="472117"/>
            <a:ext cx="4208473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1400" spc="15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0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400" spc="-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FUERZAS</a:t>
            </a:r>
            <a:r>
              <a:rPr sz="1400" spc="-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</a:t>
            </a:r>
            <a:r>
              <a:rPr sz="1400" spc="-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400" spc="2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21" y="1036838"/>
            <a:ext cx="3366940" cy="408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96604" marR="1209753" algn="ctr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POSTGRADOS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514"/>
              </a:lnSpc>
              <a:spcBef>
                <a:spcPts val="347"/>
              </a:spcBef>
            </a:pPr>
            <a:r>
              <a:rPr sz="11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MAEST</a:t>
            </a:r>
            <a:r>
              <a:rPr sz="1100" spc="-119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650" spc="-425" baseline="13176" dirty="0" smtClean="0">
                <a:solidFill>
                  <a:srgbClr val="0000FF"/>
                </a:solidFill>
                <a:latin typeface="Times New Roman"/>
                <a:cs typeface="Times New Roman"/>
              </a:rPr>
              <a:t>´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IA</a:t>
            </a:r>
            <a:r>
              <a:rPr sz="1100" spc="8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</a:t>
            </a:r>
            <a:r>
              <a:rPr sz="1100" spc="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GESTION</a:t>
            </a:r>
            <a:r>
              <a:rPr sz="1100" spc="-5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</a:t>
            </a:r>
            <a:r>
              <a:rPr sz="1100" spc="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SEGURI</a:t>
            </a:r>
            <a:r>
              <a:rPr sz="1100" spc="-23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AD</a:t>
            </a:r>
            <a:r>
              <a:rPr sz="1100" spc="16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1100" spc="1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RIESGOS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611" y="2272748"/>
            <a:ext cx="3777858" cy="531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65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SISTEMA</a:t>
            </a:r>
            <a:r>
              <a:rPr sz="1200" spc="1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DE</a:t>
            </a:r>
            <a:r>
              <a:rPr sz="1200" spc="251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GESTION</a:t>
            </a:r>
            <a:r>
              <a:rPr sz="1200" spc="1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DE</a:t>
            </a:r>
            <a:r>
              <a:rPr sz="1200" spc="251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SEGURI</a:t>
            </a:r>
            <a:r>
              <a:rPr sz="1200" spc="-34" dirty="0" smtClean="0">
                <a:latin typeface="Times New Roman"/>
                <a:cs typeface="Times New Roman"/>
              </a:rPr>
              <a:t>D</a:t>
            </a:r>
            <a:r>
              <a:rPr sz="1200" spc="0" dirty="0" smtClean="0">
                <a:latin typeface="Times New Roman"/>
                <a:cs typeface="Times New Roman"/>
              </a:rPr>
              <a:t>AD </a:t>
            </a:r>
            <a:r>
              <a:rPr sz="1200" spc="186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48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SALUD</a:t>
            </a:r>
            <a:endParaRPr sz="1200">
              <a:latin typeface="Times New Roman"/>
              <a:cs typeface="Times New Roman"/>
            </a:endParaRPr>
          </a:p>
          <a:p>
            <a:pPr marL="217183" marR="228950" algn="ctr">
              <a:lnSpc>
                <a:spcPct val="96879"/>
              </a:lnSpc>
            </a:pPr>
            <a:r>
              <a:rPr sz="1200" spc="0" dirty="0" smtClean="0">
                <a:latin typeface="Times New Roman"/>
                <a:cs typeface="Times New Roman"/>
              </a:rPr>
              <a:t>OCU</a:t>
            </a:r>
            <a:r>
              <a:rPr sz="1200" spc="-115" dirty="0" smtClean="0">
                <a:latin typeface="Times New Roman"/>
                <a:cs typeface="Times New Roman"/>
              </a:rPr>
              <a:t>P</a:t>
            </a:r>
            <a:r>
              <a:rPr sz="1200" spc="-36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CIONAL</a:t>
            </a:r>
            <a:r>
              <a:rPr sz="1200" spc="1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APLICABLE 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48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LA</a:t>
            </a:r>
            <a:r>
              <a:rPr sz="1200" spc="107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EMPRESA MEGAPROFER</a:t>
            </a:r>
            <a:r>
              <a:rPr sz="1200" spc="123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2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466" y="2979084"/>
            <a:ext cx="2861877" cy="17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5"/>
              </a:lnSpc>
              <a:spcBef>
                <a:spcPts val="63"/>
              </a:spcBef>
            </a:pPr>
            <a:r>
              <a:rPr sz="1200" spc="0" dirty="0" smtClean="0">
                <a:latin typeface="Times New Roman"/>
                <a:cs typeface="Times New Roman"/>
              </a:rPr>
              <a:t>Aut</a:t>
            </a:r>
            <a:r>
              <a:rPr sz="1200" spc="-38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r:</a:t>
            </a:r>
            <a:r>
              <a:rPr sz="1200" spc="77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Ing.</a:t>
            </a:r>
            <a:r>
              <a:rPr sz="1200" spc="13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Adriana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-29" dirty="0" smtClean="0">
                <a:latin typeface="Times New Roman"/>
                <a:cs typeface="Times New Roman"/>
              </a:rPr>
              <a:t>a</a:t>
            </a:r>
            <a:r>
              <a:rPr sz="1200" spc="-154" dirty="0" smtClean="0">
                <a:latin typeface="Times New Roman"/>
                <a:cs typeface="Times New Roman"/>
              </a:rPr>
              <a:t>r</a:t>
            </a:r>
            <a:r>
              <a:rPr sz="1200" spc="-429" dirty="0" smtClean="0">
                <a:latin typeface="Times New Roman"/>
                <a:cs typeface="Times New Roman"/>
              </a:rPr>
              <a:t>´</a:t>
            </a:r>
            <a:r>
              <a:rPr sz="1200" spc="0" dirty="0" smtClean="0">
                <a:latin typeface="Times New Roman"/>
                <a:cs typeface="Times New Roman"/>
              </a:rPr>
              <a:t>ıa</a:t>
            </a:r>
            <a:r>
              <a:rPr sz="1200" spc="89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Guerrero</a:t>
            </a:r>
            <a:r>
              <a:rPr sz="1200" spc="-78" dirty="0" smtClean="0">
                <a:latin typeface="Times New Roman"/>
                <a:cs typeface="Times New Roman"/>
              </a:rPr>
              <a:t> </a:t>
            </a:r>
            <a:r>
              <a:rPr sz="1200" spc="-34" dirty="0" smtClean="0">
                <a:latin typeface="Times New Roman"/>
                <a:cs typeface="Times New Roman"/>
              </a:rPr>
              <a:t>P</a:t>
            </a:r>
            <a:r>
              <a:rPr sz="1200" spc="0" dirty="0" smtClean="0">
                <a:latin typeface="Times New Roman"/>
                <a:cs typeface="Times New Roman"/>
              </a:rPr>
              <a:t>azm</a:t>
            </a:r>
            <a:r>
              <a:rPr sz="1200" spc="4" dirty="0" smtClean="0">
                <a:latin typeface="Times New Roman"/>
                <a:cs typeface="Times New Roman"/>
              </a:rPr>
              <a:t>i</a:t>
            </a:r>
            <a:r>
              <a:rPr sz="1200" spc="-594" dirty="0" smtClean="0">
                <a:latin typeface="Times New Roman"/>
                <a:cs typeface="Times New Roman"/>
              </a:rPr>
              <a:t>n</a:t>
            </a:r>
            <a:r>
              <a:rPr sz="1200" spc="9" dirty="0" smtClean="0">
                <a:latin typeface="Times New Roman"/>
                <a:cs typeface="Times New Roman"/>
              </a:rPr>
              <a:t>˜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245" y="921994"/>
            <a:ext cx="2036368" cy="188569"/>
          </a:xfrm>
          <a:custGeom>
            <a:avLst/>
            <a:gdLst/>
            <a:ahLst/>
            <a:cxnLst/>
            <a:rect l="l" t="t" r="r" b="b"/>
            <a:pathLst>
              <a:path w="2036368" h="188569">
                <a:moveTo>
                  <a:pt x="0" y="188569"/>
                </a:moveTo>
                <a:lnTo>
                  <a:pt x="2036368" y="188569"/>
                </a:lnTo>
                <a:lnTo>
                  <a:pt x="2036368" y="0"/>
                </a:lnTo>
                <a:lnTo>
                  <a:pt x="0" y="0"/>
                </a:lnTo>
                <a:lnTo>
                  <a:pt x="0" y="18856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245" y="1104239"/>
            <a:ext cx="2036368" cy="285711"/>
          </a:xfrm>
          <a:custGeom>
            <a:avLst/>
            <a:gdLst/>
            <a:ahLst/>
            <a:cxnLst/>
            <a:rect l="l" t="t" r="r" b="b"/>
            <a:pathLst>
              <a:path w="2036368" h="285711">
                <a:moveTo>
                  <a:pt x="0" y="285711"/>
                </a:moveTo>
                <a:lnTo>
                  <a:pt x="2036368" y="285711"/>
                </a:lnTo>
                <a:lnTo>
                  <a:pt x="2036368" y="0"/>
                </a:lnTo>
                <a:lnTo>
                  <a:pt x="0" y="0"/>
                </a:lnTo>
                <a:lnTo>
                  <a:pt x="0" y="285711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245" y="1516481"/>
            <a:ext cx="2036368" cy="188569"/>
          </a:xfrm>
          <a:custGeom>
            <a:avLst/>
            <a:gdLst/>
            <a:ahLst/>
            <a:cxnLst/>
            <a:rect l="l" t="t" r="r" b="b"/>
            <a:pathLst>
              <a:path w="2036368" h="188569">
                <a:moveTo>
                  <a:pt x="0" y="188569"/>
                </a:moveTo>
                <a:lnTo>
                  <a:pt x="2036368" y="188569"/>
                </a:lnTo>
                <a:lnTo>
                  <a:pt x="2036368" y="0"/>
                </a:lnTo>
                <a:lnTo>
                  <a:pt x="0" y="0"/>
                </a:lnTo>
                <a:lnTo>
                  <a:pt x="0" y="18856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245" y="1698726"/>
            <a:ext cx="2036368" cy="603465"/>
          </a:xfrm>
          <a:custGeom>
            <a:avLst/>
            <a:gdLst/>
            <a:ahLst/>
            <a:cxnLst/>
            <a:rect l="l" t="t" r="r" b="b"/>
            <a:pathLst>
              <a:path w="2036368" h="603465">
                <a:moveTo>
                  <a:pt x="0" y="603465"/>
                </a:moveTo>
                <a:lnTo>
                  <a:pt x="2036368" y="603465"/>
                </a:lnTo>
                <a:lnTo>
                  <a:pt x="2036368" y="0"/>
                </a:lnTo>
                <a:lnTo>
                  <a:pt x="0" y="0"/>
                </a:lnTo>
                <a:lnTo>
                  <a:pt x="0" y="603465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7036" y="1074470"/>
            <a:ext cx="2036368" cy="188569"/>
          </a:xfrm>
          <a:custGeom>
            <a:avLst/>
            <a:gdLst/>
            <a:ahLst/>
            <a:cxnLst/>
            <a:rect l="l" t="t" r="r" b="b"/>
            <a:pathLst>
              <a:path w="2036368" h="188569">
                <a:moveTo>
                  <a:pt x="0" y="188569"/>
                </a:moveTo>
                <a:lnTo>
                  <a:pt x="2036368" y="188569"/>
                </a:lnTo>
                <a:lnTo>
                  <a:pt x="2036368" y="0"/>
                </a:lnTo>
                <a:lnTo>
                  <a:pt x="0" y="0"/>
                </a:lnTo>
                <a:lnTo>
                  <a:pt x="0" y="18856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7036" y="1256715"/>
            <a:ext cx="2036368" cy="893000"/>
          </a:xfrm>
          <a:custGeom>
            <a:avLst/>
            <a:gdLst/>
            <a:ahLst/>
            <a:cxnLst/>
            <a:rect l="l" t="t" r="r" b="b"/>
            <a:pathLst>
              <a:path w="2036368" h="893000">
                <a:moveTo>
                  <a:pt x="0" y="893000"/>
                </a:moveTo>
                <a:lnTo>
                  <a:pt x="2036368" y="893000"/>
                </a:lnTo>
                <a:lnTo>
                  <a:pt x="2036368" y="0"/>
                </a:lnTo>
                <a:lnTo>
                  <a:pt x="0" y="0"/>
                </a:lnTo>
                <a:lnTo>
                  <a:pt x="0" y="89300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4081" y="2466657"/>
            <a:ext cx="1579880" cy="68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87" y="136811"/>
            <a:ext cx="127446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-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ratamiento</a:t>
            </a:r>
            <a:r>
              <a:rPr sz="6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00" spc="-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alisis</a:t>
            </a:r>
            <a:r>
              <a:rPr sz="6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Resultados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211" y="259124"/>
            <a:ext cx="48627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6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Cuadrado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00" y="472117"/>
            <a:ext cx="106814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Cuadrado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906" y="1131041"/>
            <a:ext cx="613434" cy="225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200" spc="0" baseline="-10870" dirty="0" smtClean="0">
                <a:latin typeface="Times New Roman"/>
                <a:cs typeface="Times New Roman"/>
              </a:rPr>
              <a:t>C</a:t>
            </a:r>
            <a:r>
              <a:rPr sz="1200" spc="-75" baseline="-10870" dirty="0" smtClean="0">
                <a:latin typeface="Times New Roman"/>
                <a:cs typeface="Times New Roman"/>
              </a:rPr>
              <a:t> </a:t>
            </a:r>
            <a:r>
              <a:rPr sz="1200" spc="0" baseline="-10870" dirty="0" smtClean="0">
                <a:latin typeface="Times New Roman"/>
                <a:cs typeface="Times New Roman"/>
              </a:rPr>
              <a:t>a</a:t>
            </a:r>
            <a:r>
              <a:rPr sz="1200" spc="9" baseline="-10870" dirty="0" smtClean="0">
                <a:latin typeface="Times New Roman"/>
                <a:cs typeface="Times New Roman"/>
              </a:rPr>
              <a:t>l</a:t>
            </a:r>
            <a:r>
              <a:rPr sz="1200" spc="0" baseline="-10870" dirty="0" smtClean="0">
                <a:latin typeface="Times New Roman"/>
                <a:cs typeface="Times New Roman"/>
              </a:rPr>
              <a:t>e </a:t>
            </a:r>
            <a:r>
              <a:rPr sz="1200" spc="86" baseline="-10870" dirty="0" smtClean="0">
                <a:latin typeface="Times New Roman"/>
                <a:cs typeface="Times New Roman"/>
              </a:rPr>
              <a:t> </a:t>
            </a:r>
            <a:r>
              <a:rPr sz="1650" spc="0" baseline="10541" dirty="0" smtClean="0">
                <a:latin typeface="Times New Roman"/>
                <a:cs typeface="Times New Roman"/>
              </a:rPr>
              <a:t>=</a:t>
            </a:r>
            <a:r>
              <a:rPr sz="1650" spc="-68" baseline="10541" dirty="0" smtClean="0">
                <a:latin typeface="Times New Roman"/>
                <a:cs typeface="Times New Roman"/>
              </a:rPr>
              <a:t> </a:t>
            </a:r>
            <a:r>
              <a:rPr sz="1650" spc="0" baseline="52705" dirty="0" smtClean="0"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5798" y="1159702"/>
            <a:ext cx="57727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747,76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354" y="1235474"/>
            <a:ext cx="137909" cy="132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25"/>
              </a:lnSpc>
              <a:spcBef>
                <a:spcPts val="46"/>
              </a:spcBef>
            </a:pPr>
            <a:r>
              <a:rPr sz="1200" baseline="3623" dirty="0" smtClean="0">
                <a:latin typeface="Times New Roman"/>
                <a:cs typeface="Times New Roman"/>
              </a:rPr>
              <a:t>f</a:t>
            </a:r>
            <a:r>
              <a:rPr sz="900" baseline="-4831" dirty="0" smtClean="0">
                <a:latin typeface="Times New Roman"/>
                <a:cs typeface="Times New Roman"/>
              </a:rPr>
              <a:t>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5684" y="1464007"/>
            <a:ext cx="1798245" cy="347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440"/>
              </a:lnSpc>
              <a:spcBef>
                <a:spcPts val="72"/>
              </a:spcBef>
            </a:pPr>
            <a:r>
              <a:rPr sz="1200" spc="0" baseline="-3623" dirty="0" smtClean="0">
                <a:latin typeface="Times New Roman"/>
                <a:cs typeface="Times New Roman"/>
              </a:rPr>
              <a:t>e</a:t>
            </a:r>
            <a:r>
              <a:rPr sz="1200" spc="32" baseline="-3623" dirty="0" smtClean="0">
                <a:latin typeface="Times New Roman"/>
                <a:cs typeface="Times New Roman"/>
              </a:rPr>
              <a:t>r</a:t>
            </a:r>
            <a:r>
              <a:rPr sz="1200" spc="0" baseline="-3623" dirty="0" smtClean="0">
                <a:latin typeface="Times New Roman"/>
                <a:cs typeface="Times New Roman"/>
              </a:rPr>
              <a:t>it</a:t>
            </a:r>
            <a:r>
              <a:rPr sz="1200" spc="38" baseline="-3623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=</a:t>
            </a:r>
            <a:r>
              <a:rPr sz="1650" spc="-15" baseline="13176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16,919</a:t>
            </a:r>
            <a:r>
              <a:rPr sz="1650" spc="27" baseline="13176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&lt;</a:t>
            </a:r>
            <a:r>
              <a:rPr sz="1650" spc="-68" baseline="13176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x</a:t>
            </a:r>
            <a:r>
              <a:rPr sz="1200" spc="0" baseline="-7246" dirty="0" smtClean="0">
                <a:latin typeface="Times New Roman"/>
                <a:cs typeface="Times New Roman"/>
              </a:rPr>
              <a:t>ea</a:t>
            </a:r>
            <a:r>
              <a:rPr sz="1200" spc="9" baseline="-7246" dirty="0" smtClean="0">
                <a:latin typeface="Times New Roman"/>
                <a:cs typeface="Times New Roman"/>
              </a:rPr>
              <a:t>l</a:t>
            </a:r>
            <a:r>
              <a:rPr sz="1200" spc="0" baseline="-7246" dirty="0" smtClean="0">
                <a:latin typeface="Times New Roman"/>
                <a:cs typeface="Times New Roman"/>
              </a:rPr>
              <a:t>e </a:t>
            </a:r>
            <a:r>
              <a:rPr sz="1200" spc="167" baseline="-7246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=</a:t>
            </a:r>
            <a:r>
              <a:rPr sz="1650" spc="-68" baseline="13176" dirty="0" smtClean="0">
                <a:latin typeface="Times New Roman"/>
                <a:cs typeface="Times New Roman"/>
              </a:rPr>
              <a:t> </a:t>
            </a:r>
            <a:r>
              <a:rPr sz="1650" spc="0" baseline="13176" dirty="0" smtClean="0">
                <a:latin typeface="Times New Roman"/>
                <a:cs typeface="Times New Roman"/>
              </a:rPr>
              <a:t>747,76</a:t>
            </a:r>
            <a:endParaRPr sz="1100">
              <a:latin typeface="Times New Roman"/>
              <a:cs typeface="Times New Roman"/>
            </a:endParaRPr>
          </a:p>
          <a:p>
            <a:pPr marR="13207" algn="r">
              <a:lnSpc>
                <a:spcPts val="1155"/>
              </a:lnSpc>
            </a:pPr>
            <a:r>
              <a:rPr sz="1650" baseline="5270" dirty="0" smtClean="0">
                <a:latin typeface="Times New Roman"/>
                <a:cs typeface="Times New Roman"/>
              </a:rPr>
              <a:t>H</a:t>
            </a:r>
            <a:r>
              <a:rPr sz="1200" baseline="-3623" dirty="0" smtClean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722" y="1925253"/>
            <a:ext cx="1372986" cy="368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  <a:spcBef>
                <a:spcPts val="5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Grados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Li</a:t>
            </a:r>
            <a:r>
              <a:rPr sz="1100" spc="34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ertad:9</a:t>
            </a:r>
            <a:endParaRPr sz="1100">
              <a:latin typeface="Times New Roman"/>
              <a:cs typeface="Times New Roman"/>
            </a:endParaRPr>
          </a:p>
          <a:p>
            <a:pPr marL="91884" marR="20886">
              <a:lnSpc>
                <a:spcPts val="1184"/>
              </a:lnSpc>
              <a:spcBef>
                <a:spcPts val="31"/>
              </a:spcBef>
            </a:pPr>
            <a:r>
              <a:rPr sz="1200" spc="0" baseline="-21740" dirty="0" smtClean="0">
                <a:latin typeface="Times New Roman"/>
                <a:cs typeface="Times New Roman"/>
              </a:rPr>
              <a:t>C</a:t>
            </a:r>
            <a:r>
              <a:rPr sz="1200" spc="-75" baseline="-21740" dirty="0" smtClean="0">
                <a:latin typeface="Times New Roman"/>
                <a:cs typeface="Times New Roman"/>
              </a:rPr>
              <a:t> </a:t>
            </a:r>
            <a:r>
              <a:rPr sz="1200" spc="33" baseline="-21740" dirty="0" smtClean="0">
                <a:latin typeface="Times New Roman"/>
                <a:cs typeface="Times New Roman"/>
              </a:rPr>
              <a:t>r</a:t>
            </a:r>
            <a:r>
              <a:rPr sz="1200" spc="0" baseline="-21740" dirty="0" smtClean="0">
                <a:latin typeface="Times New Roman"/>
                <a:cs typeface="Times New Roman"/>
              </a:rPr>
              <a:t>it</a:t>
            </a:r>
            <a:r>
              <a:rPr sz="1200" spc="88" baseline="-217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16,919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245" y="1516481"/>
            <a:ext cx="2036368" cy="18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1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Cuadrado</a:t>
            </a:r>
            <a:r>
              <a:rPr sz="1100" spc="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Critico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45" y="1701888"/>
            <a:ext cx="2036368" cy="600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30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Confiabilidad:</a:t>
            </a:r>
            <a:r>
              <a:rPr sz="1100" spc="7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95</a:t>
            </a:r>
            <a:r>
              <a:rPr sz="1100" spc="-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%</a:t>
            </a:r>
            <a:r>
              <a:rPr sz="1100" spc="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(α</a:t>
            </a:r>
            <a:r>
              <a:rPr sz="1100" spc="2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=</a:t>
            </a:r>
            <a:r>
              <a:rPr sz="1100" spc="-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0,05)</a:t>
            </a:r>
            <a:endParaRPr sz="1100">
              <a:latin typeface="Times New Roman"/>
              <a:cs typeface="Times New Roman"/>
            </a:endParaRPr>
          </a:p>
          <a:p>
            <a:pPr marL="46177">
              <a:lnSpc>
                <a:spcPts val="864"/>
              </a:lnSpc>
              <a:spcBef>
                <a:spcPts val="1329"/>
              </a:spcBef>
            </a:pPr>
            <a:r>
              <a:rPr sz="1650" baseline="-21082" dirty="0" smtClean="0">
                <a:latin typeface="Times New Roman"/>
                <a:cs typeface="Times New Roman"/>
              </a:rPr>
              <a:t>x</a:t>
            </a:r>
            <a:r>
              <a:rPr sz="800" dirty="0" smtClean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7036" y="1074470"/>
            <a:ext cx="2036368" cy="18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1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delo</a:t>
            </a:r>
            <a:r>
              <a:rPr sz="1100" spc="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Mate</a:t>
            </a:r>
            <a:r>
              <a:rPr sz="11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100" spc="-5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atico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7036" y="1259878"/>
            <a:ext cx="2036368" cy="88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82"/>
              </a:spcBef>
            </a:pPr>
            <a:endParaRPr sz="1300"/>
          </a:p>
          <a:p>
            <a:pPr marL="92163">
              <a:lnSpc>
                <a:spcPts val="1000"/>
              </a:lnSpc>
            </a:pPr>
            <a:r>
              <a:rPr sz="1650" spc="0" baseline="-21082" dirty="0" smtClean="0">
                <a:latin typeface="Times New Roman"/>
                <a:cs typeface="Times New Roman"/>
              </a:rPr>
              <a:t>x</a:t>
            </a:r>
            <a:r>
              <a:rPr sz="800" spc="0" dirty="0" smtClean="0">
                <a:latin typeface="Times New Roman"/>
                <a:cs typeface="Times New Roman"/>
              </a:rPr>
              <a:t>2                                     </a:t>
            </a:r>
            <a:r>
              <a:rPr sz="800" spc="46" dirty="0" smtClean="0">
                <a:latin typeface="Times New Roman"/>
                <a:cs typeface="Times New Roman"/>
              </a:rPr>
              <a:t> </a:t>
            </a:r>
            <a:r>
              <a:rPr sz="800" spc="0" dirty="0" smtClean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466737" marR="286776" indent="-380415">
              <a:lnSpc>
                <a:spcPts val="1264"/>
              </a:lnSpc>
              <a:spcBef>
                <a:spcPts val="484"/>
              </a:spcBef>
            </a:pPr>
            <a:r>
              <a:rPr sz="1100" spc="-34" dirty="0" smtClean="0">
                <a:latin typeface="Times New Roman"/>
                <a:cs typeface="Times New Roman"/>
              </a:rPr>
              <a:t>Po</a:t>
            </a:r>
            <a:r>
              <a:rPr sz="1100" spc="0" dirty="0" smtClean="0">
                <a:latin typeface="Times New Roman"/>
                <a:cs typeface="Times New Roman"/>
              </a:rPr>
              <a:t>r </a:t>
            </a:r>
            <a:r>
              <a:rPr sz="1100" spc="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</a:t>
            </a:r>
            <a:r>
              <a:rPr sz="1100" spc="1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tanto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2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rechaza</a:t>
            </a:r>
            <a:r>
              <a:rPr sz="1100" spc="2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y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2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acepta</a:t>
            </a:r>
            <a:r>
              <a:rPr sz="1100" spc="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1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</a:t>
            </a:r>
            <a:r>
              <a:rPr sz="1200" spc="0" baseline="-10870" dirty="0" smtClean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245" y="921994"/>
            <a:ext cx="2036368" cy="18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11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Cuadrado</a:t>
            </a:r>
            <a:r>
              <a:rPr sz="1100" spc="13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Calculado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2245" y="1107401"/>
            <a:ext cx="2036368" cy="282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ts val="1100"/>
              </a:lnSpc>
              <a:spcBef>
                <a:spcPts val="90"/>
              </a:spcBef>
            </a:pPr>
            <a:r>
              <a:rPr sz="1650" spc="0" baseline="-21082" dirty="0" smtClean="0">
                <a:latin typeface="Times New Roman"/>
                <a:cs typeface="Times New Roman"/>
              </a:rPr>
              <a:t>x</a:t>
            </a:r>
            <a:r>
              <a:rPr sz="800" spc="0" dirty="0" smtClean="0">
                <a:latin typeface="Times New Roman"/>
                <a:cs typeface="Times New Roman"/>
              </a:rPr>
              <a:t>2                    </a:t>
            </a:r>
            <a:r>
              <a:rPr sz="800" spc="89" dirty="0" smtClean="0">
                <a:latin typeface="Times New Roman"/>
                <a:cs typeface="Times New Roman"/>
              </a:rPr>
              <a:t> </a:t>
            </a:r>
            <a:r>
              <a:rPr sz="1200" spc="-123" baseline="7246" dirty="0" smtClean="0">
                <a:latin typeface="Times New Roman"/>
                <a:cs typeface="Times New Roman"/>
              </a:rPr>
              <a:t> </a:t>
            </a:r>
            <a:r>
              <a:rPr sz="1200" u="sng" spc="0" baseline="7246" dirty="0" smtClean="0">
                <a:latin typeface="Times New Roman"/>
                <a:cs typeface="Times New Roman"/>
              </a:rPr>
              <a:t>f</a:t>
            </a:r>
            <a:r>
              <a:rPr sz="600" u="sng" spc="0" dirty="0" smtClean="0">
                <a:latin typeface="Times New Roman"/>
                <a:cs typeface="Times New Roman"/>
              </a:rPr>
              <a:t>o</a:t>
            </a:r>
            <a:r>
              <a:rPr sz="600" spc="-100" dirty="0" smtClean="0">
                <a:latin typeface="Times New Roman"/>
                <a:cs typeface="Times New Roman"/>
              </a:rPr>
              <a:t> </a:t>
            </a:r>
            <a:r>
              <a:rPr sz="1200" u="sng" spc="0" baseline="7246" dirty="0" smtClean="0">
                <a:latin typeface="Times New Roman"/>
                <a:cs typeface="Times New Roman"/>
              </a:rPr>
              <a:t>−f</a:t>
            </a:r>
            <a:r>
              <a:rPr sz="600" u="sng" spc="0" dirty="0" smtClean="0">
                <a:latin typeface="Times New Roman"/>
                <a:cs typeface="Times New Roman"/>
              </a:rPr>
              <a:t>e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247" y="118150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247" y="156361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247" y="211778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247" y="2499893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882010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587" y="136811"/>
            <a:ext cx="45424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Conclusiones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211" y="259124"/>
            <a:ext cx="454246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Conclusiones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294" y="571967"/>
            <a:ext cx="3879967" cy="50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Luego</a:t>
            </a:r>
            <a:r>
              <a:rPr sz="1100" spc="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ha</a:t>
            </a:r>
            <a:r>
              <a:rPr sz="1100" spc="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er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realizado</a:t>
            </a:r>
            <a:r>
              <a:rPr sz="1100" spc="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investigacion;</a:t>
            </a:r>
            <a:r>
              <a:rPr sz="1100" spc="-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recogido</a:t>
            </a:r>
            <a:r>
              <a:rPr sz="1100" spc="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datos,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tabulado,</a:t>
            </a:r>
            <a:r>
              <a:rPr sz="1100" spc="2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consiguiente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-9" dirty="0" smtClean="0">
                <a:latin typeface="Times New Roman"/>
                <a:cs typeface="Times New Roman"/>
              </a:rPr>
              <a:t>n</a:t>
            </a:r>
            <a:r>
              <a:rPr sz="1100" spc="-53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alisis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puede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lleg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las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siguientes conclusiones: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395" y="1126157"/>
            <a:ext cx="112777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existe</a:t>
            </a:r>
            <a:r>
              <a:rPr sz="1100" spc="4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0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diagn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5993" y="1126157"/>
            <a:ext cx="257509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ostico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estado</a:t>
            </a:r>
            <a:r>
              <a:rPr sz="1100" spc="19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actual</a:t>
            </a:r>
            <a:r>
              <a:rPr sz="1100" spc="1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1298230"/>
            <a:ext cx="272423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materia</a:t>
            </a:r>
            <a:r>
              <a:rPr sz="1100" spc="19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Ocupacional.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1508262"/>
            <a:ext cx="52412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2336" y="1508262"/>
            <a:ext cx="310530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Administr</a:t>
            </a:r>
            <a:r>
              <a:rPr sz="1100" spc="4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tiva</a:t>
            </a:r>
            <a:r>
              <a:rPr sz="1100" spc="1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deficiente</a:t>
            </a:r>
            <a:r>
              <a:rPr sz="1100" spc="5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y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680335"/>
            <a:ext cx="3269901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tiene</a:t>
            </a:r>
            <a:r>
              <a:rPr sz="1100" spc="13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cimiento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-144" dirty="0" smtClean="0">
                <a:latin typeface="Times New Roman"/>
                <a:cs typeface="Times New Roman"/>
              </a:rPr>
              <a:t>l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ıtica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ni</a:t>
            </a:r>
            <a:r>
              <a:rPr sz="1100" spc="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rganizacion.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2062439"/>
            <a:ext cx="1830385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ha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establecido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una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Ocupacional.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8599" y="2062439"/>
            <a:ext cx="170368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-51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ecnica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444544"/>
            <a:ext cx="52412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4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2336" y="2444544"/>
            <a:ext cx="296675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-93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al</a:t>
            </a:r>
            <a:r>
              <a:rPr sz="1100" spc="5" dirty="0" smtClean="0">
                <a:latin typeface="Times New Roman"/>
                <a:cs typeface="Times New Roman"/>
              </a:rPr>
              <a:t>e</a:t>
            </a:r>
            <a:r>
              <a:rPr sz="1100" spc="0" dirty="0" smtClean="0">
                <a:latin typeface="Times New Roman"/>
                <a:cs typeface="Times New Roman"/>
              </a:rPr>
              <a:t>nto</a:t>
            </a:r>
            <a:r>
              <a:rPr sz="1100" spc="8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Humano</a:t>
            </a:r>
            <a:r>
              <a:rPr sz="1100" spc="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existente</a:t>
            </a:r>
            <a:r>
              <a:rPr sz="1100" spc="1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2616629"/>
            <a:ext cx="3429578" cy="546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deficiente.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cuenta</a:t>
            </a:r>
            <a:r>
              <a:rPr sz="1100" spc="2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cedimientos</a:t>
            </a:r>
            <a:r>
              <a:rPr sz="1100" spc="1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Programas</a:t>
            </a:r>
            <a:r>
              <a:rPr sz="1100" spc="2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erativos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90"/>
              </a:spcBef>
            </a:pPr>
            <a:r>
              <a:rPr sz="1100" spc="-9" dirty="0" smtClean="0">
                <a:latin typeface="Times New Roman"/>
                <a:cs typeface="Times New Roman"/>
              </a:rPr>
              <a:t>B</a:t>
            </a:r>
            <a:r>
              <a:rPr sz="1100" spc="-53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asicos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reas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ropias</a:t>
            </a:r>
            <a:r>
              <a:rPr sz="1100" spc="7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actividad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4" dirty="0" smtClean="0">
                <a:latin typeface="Times New Roman"/>
                <a:cs typeface="Times New Roman"/>
              </a:rPr>
              <a:t>s</a:t>
            </a:r>
            <a:r>
              <a:rPr sz="1100" spc="0" dirty="0" smtClean="0">
                <a:latin typeface="Times New Roman"/>
                <a:cs typeface="Times New Roman"/>
              </a:rPr>
              <a:t>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982" y="1351254"/>
            <a:ext cx="134112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287" y="1737334"/>
            <a:ext cx="1508760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00" y="472117"/>
            <a:ext cx="79572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4346" y="1450289"/>
            <a:ext cx="2219325" cy="177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211" y="259124"/>
            <a:ext cx="444833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Intr</a:t>
            </a:r>
            <a:r>
              <a:rPr sz="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duccion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" y="472117"/>
            <a:ext cx="46500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791333"/>
            <a:ext cx="3529377" cy="54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350"/>
              </a:lnSpc>
              <a:spcBef>
                <a:spcPts val="16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“SISTEMA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2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</a:t>
            </a:r>
            <a:r>
              <a:rPr sz="1100" spc="4" dirty="0" smtClean="0">
                <a:latin typeface="Times New Roman"/>
                <a:cs typeface="Times New Roman"/>
              </a:rPr>
              <a:t>I</a:t>
            </a:r>
            <a:r>
              <a:rPr sz="1100" spc="-734" dirty="0" smtClean="0">
                <a:latin typeface="Times New Roman"/>
                <a:cs typeface="Times New Roman"/>
              </a:rPr>
              <a:t>O</a:t>
            </a:r>
            <a:r>
              <a:rPr sz="1650" spc="0" baseline="13176" dirty="0" smtClean="0">
                <a:latin typeface="Times New Roman"/>
                <a:cs typeface="Times New Roman"/>
              </a:rPr>
              <a:t>´</a:t>
            </a:r>
            <a:r>
              <a:rPr sz="1650" spc="-139" baseline="1317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</a:t>
            </a:r>
            <a:r>
              <a:rPr sz="1100" spc="19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2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</a:t>
            </a:r>
            <a:r>
              <a:rPr sz="1100" spc="-29" dirty="0" smtClean="0">
                <a:latin typeface="Times New Roman"/>
                <a:cs typeface="Times New Roman"/>
              </a:rPr>
              <a:t>D</a:t>
            </a:r>
            <a:r>
              <a:rPr sz="1100" spc="0" dirty="0" smtClean="0">
                <a:latin typeface="Times New Roman"/>
                <a:cs typeface="Times New Roman"/>
              </a:rPr>
              <a:t>AD 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 OCU</a:t>
            </a:r>
            <a:r>
              <a:rPr sz="1100" spc="-104" dirty="0" smtClean="0">
                <a:latin typeface="Times New Roman"/>
                <a:cs typeface="Times New Roman"/>
              </a:rPr>
              <a:t>P</a:t>
            </a:r>
            <a:r>
              <a:rPr sz="1100" spc="-31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CIONAL</a:t>
            </a:r>
            <a:r>
              <a:rPr sz="1100" spc="14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APLICABLE </a:t>
            </a:r>
            <a:r>
              <a:rPr sz="1100" spc="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EMPRESA MEGAPROFER</a:t>
            </a:r>
            <a:r>
              <a:rPr sz="1100" spc="11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</a:t>
            </a:r>
            <a:r>
              <a:rPr sz="1100" spc="2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A.”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0600" y="2183510"/>
            <a:ext cx="986789" cy="73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211" y="259124"/>
            <a:ext cx="47216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Antecedentes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" y="472117"/>
            <a:ext cx="1855183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Antecedente</a:t>
            </a:r>
            <a:r>
              <a:rPr sz="1400" spc="3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14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052751"/>
            <a:ext cx="3924565" cy="102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vista</a:t>
            </a:r>
            <a:r>
              <a:rPr sz="1100" spc="1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acelerado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crecimi</a:t>
            </a:r>
            <a:r>
              <a:rPr sz="1100" spc="4" dirty="0" smtClean="0">
                <a:latin typeface="Times New Roman"/>
                <a:cs typeface="Times New Roman"/>
              </a:rPr>
              <a:t>e</a:t>
            </a:r>
            <a:r>
              <a:rPr sz="1100" spc="0" dirty="0" smtClean="0">
                <a:latin typeface="Times New Roman"/>
                <a:cs typeface="Times New Roman"/>
              </a:rPr>
              <a:t>nto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1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rtir</a:t>
            </a:r>
            <a:r>
              <a:rPr sz="1100" spc="1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-554" dirty="0" smtClean="0">
                <a:latin typeface="Times New Roman"/>
                <a:cs typeface="Times New Roman"/>
              </a:rPr>
              <a:t>n</a:t>
            </a:r>
            <a:r>
              <a:rPr sz="1100" spc="9" dirty="0" smtClean="0">
                <a:latin typeface="Times New Roman"/>
                <a:cs typeface="Times New Roman"/>
              </a:rPr>
              <a:t>˜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2008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comienza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tener</a:t>
            </a:r>
            <a:r>
              <a:rPr sz="1100" spc="1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registros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accidentes</a:t>
            </a:r>
            <a:r>
              <a:rPr sz="1100" spc="140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curridos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</a:t>
            </a:r>
            <a:r>
              <a:rPr sz="1100" spc="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lleva</a:t>
            </a:r>
            <a:r>
              <a:rPr sz="1100" spc="-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tom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decision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aplic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0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SGSSO</a:t>
            </a:r>
            <a:r>
              <a:rPr sz="1100" spc="-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 a</a:t>
            </a:r>
            <a:r>
              <a:rPr sz="1100" spc="-554" dirty="0" smtClean="0">
                <a:latin typeface="Times New Roman"/>
                <a:cs typeface="Times New Roman"/>
              </a:rPr>
              <a:t>n</a:t>
            </a:r>
            <a:r>
              <a:rPr sz="1100" spc="9" dirty="0" smtClean="0">
                <a:latin typeface="Times New Roman"/>
                <a:cs typeface="Times New Roman"/>
              </a:rPr>
              <a:t>˜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2014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finalidad</a:t>
            </a:r>
            <a:r>
              <a:rPr sz="1100" spc="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reducir</a:t>
            </a:r>
            <a:r>
              <a:rPr sz="1100" spc="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estos</a:t>
            </a:r>
            <a:r>
              <a:rPr sz="1100" spc="-5" dirty="0" smtClean="0">
                <a:latin typeface="Times New Roman"/>
                <a:cs typeface="Times New Roman"/>
              </a:rPr>
              <a:t> 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ındice</a:t>
            </a:r>
            <a:r>
              <a:rPr sz="1100" spc="4" dirty="0" smtClean="0">
                <a:latin typeface="Times New Roman"/>
                <a:cs typeface="Times New Roman"/>
              </a:rPr>
              <a:t>s</a:t>
            </a:r>
            <a:r>
              <a:rPr sz="1100" spc="0" dirty="0" smtClean="0">
                <a:latin typeface="Times New Roman"/>
                <a:cs typeface="Times New Roman"/>
              </a:rPr>
              <a:t>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-139" dirty="0" smtClean="0">
                <a:latin typeface="Times New Roman"/>
                <a:cs typeface="Times New Roman"/>
              </a:rPr>
              <a:t>s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tener</a:t>
            </a:r>
            <a:r>
              <a:rPr sz="1100" spc="7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 ambiente</a:t>
            </a:r>
            <a:r>
              <a:rPr sz="1100" spc="1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r>
              <a:rPr sz="1100" spc="242" dirty="0" smtClean="0">
                <a:latin typeface="Times New Roman"/>
                <a:cs typeface="Times New Roman"/>
              </a:rPr>
              <a:t> </a:t>
            </a:r>
            <a:r>
              <a:rPr sz="1100" spc="-9" dirty="0" smtClean="0">
                <a:latin typeface="Times New Roman"/>
                <a:cs typeface="Times New Roman"/>
              </a:rPr>
              <a:t>m</a:t>
            </a:r>
            <a:r>
              <a:rPr sz="1100" spc="-53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as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seguro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sus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trabajad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 </a:t>
            </a:r>
            <a:r>
              <a:rPr sz="1100" spc="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evit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-51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erdidas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humanas,</a:t>
            </a:r>
            <a:r>
              <a:rPr sz="1100" spc="2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materiales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economicas</a:t>
            </a:r>
            <a:r>
              <a:rPr sz="1100" spc="5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30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9010" y="1355648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010" y="1358176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7939" y="1358176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8112" y="1358176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8981" y="1358176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9010" y="1532775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9010" y="153531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7939" y="153531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8112" y="153531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8981" y="153531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010" y="1709915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9010" y="171245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7939" y="171245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8112" y="171245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88981" y="1712455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9010" y="1887054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9010" y="1889582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7939" y="1889582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78112" y="1889582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8981" y="1889582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9010" y="2064194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9010" y="206672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7939" y="206672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78112" y="206672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88981" y="206672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9010" y="2241321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9010" y="224386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7939" y="224386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78112" y="224386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88981" y="2243861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9010" y="2418460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9010" y="2420988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47939" y="2420988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78112" y="2420988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88981" y="2420988"/>
            <a:ext cx="0" cy="172072"/>
          </a:xfrm>
          <a:custGeom>
            <a:avLst/>
            <a:gdLst/>
            <a:ahLst/>
            <a:cxnLst/>
            <a:rect l="l" t="t" r="r" b="b"/>
            <a:pathLst>
              <a:path h="172072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9010" y="2595600"/>
            <a:ext cx="2769971" cy="0"/>
          </a:xfrm>
          <a:custGeom>
            <a:avLst/>
            <a:gdLst/>
            <a:ahLst/>
            <a:cxnLst/>
            <a:rect l="l" t="t" r="r" b="b"/>
            <a:pathLst>
              <a:path w="2769971">
                <a:moveTo>
                  <a:pt x="0" y="0"/>
                </a:moveTo>
                <a:lnTo>
                  <a:pt x="27699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5211" y="259124"/>
            <a:ext cx="47216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Antecedentes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300" y="472117"/>
            <a:ext cx="376768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Indices</a:t>
            </a:r>
            <a:r>
              <a:rPr sz="14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accidentes</a:t>
            </a:r>
            <a:r>
              <a:rPr sz="1400" spc="2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resa</a:t>
            </a:r>
            <a:r>
              <a:rPr sz="1400" spc="1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Mega</a:t>
            </a:r>
            <a:r>
              <a:rPr sz="14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rofer</a:t>
            </a:r>
            <a:r>
              <a:rPr sz="1400" spc="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9010" y="1355648"/>
            <a:ext cx="428929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853">
              <a:lnSpc>
                <a:spcPts val="1205"/>
              </a:lnSpc>
              <a:spcBef>
                <a:spcPts val="60"/>
              </a:spcBef>
            </a:pPr>
            <a:r>
              <a:rPr sz="1100" dirty="0" smtClean="0">
                <a:latin typeface="Times New Roman"/>
                <a:cs typeface="Times New Roman"/>
              </a:rPr>
              <a:t>A</a:t>
            </a:r>
            <a:r>
              <a:rPr sz="1100" spc="-554" dirty="0" smtClean="0">
                <a:latin typeface="Times New Roman"/>
                <a:cs typeface="Times New Roman"/>
              </a:rPr>
              <a:t>n</a:t>
            </a:r>
            <a:r>
              <a:rPr sz="1100" spc="9" dirty="0" smtClean="0">
                <a:latin typeface="Times New Roman"/>
                <a:cs typeface="Times New Roman"/>
              </a:rPr>
              <a:t>˜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7939" y="1355648"/>
            <a:ext cx="1230172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07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#</a:t>
            </a:r>
            <a:r>
              <a:rPr sz="1100" spc="-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rabajad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8112" y="1355648"/>
            <a:ext cx="1110869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#</a:t>
            </a:r>
            <a:r>
              <a:rPr sz="1100" spc="-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Accidentes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010" y="1532775"/>
            <a:ext cx="42892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2008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7939" y="1532775"/>
            <a:ext cx="1230172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716" marR="52272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8112" y="1532775"/>
            <a:ext cx="111086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010" y="1709915"/>
            <a:ext cx="42892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2009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7939" y="1709915"/>
            <a:ext cx="1230172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716" marR="52272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70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8112" y="1709915"/>
            <a:ext cx="111086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010" y="1887054"/>
            <a:ext cx="42892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7939" y="1887054"/>
            <a:ext cx="1230172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716" marR="52272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77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112" y="1887054"/>
            <a:ext cx="111086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010" y="2064194"/>
            <a:ext cx="428929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2011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7939" y="2064194"/>
            <a:ext cx="1230172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716" marR="52272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93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8112" y="2064194"/>
            <a:ext cx="1110869" cy="17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010" y="2241321"/>
            <a:ext cx="42892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2012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7939" y="2241321"/>
            <a:ext cx="1230172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084" marR="48808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112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8112" y="2241321"/>
            <a:ext cx="111086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010" y="2418460"/>
            <a:ext cx="42892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920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2013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7939" y="2418460"/>
            <a:ext cx="1230172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084" marR="488088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145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8112" y="2418460"/>
            <a:ext cx="1110869" cy="177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710" marR="497703" algn="ctr">
              <a:lnSpc>
                <a:spcPts val="1205"/>
              </a:lnSpc>
              <a:spcBef>
                <a:spcPts val="6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47" y="173743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247" y="194746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2010" y="2200465"/>
            <a:ext cx="1283970" cy="57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211" y="259124"/>
            <a:ext cx="47216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Antecedentes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00" y="472117"/>
            <a:ext cx="164210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Antecedente</a:t>
            </a:r>
            <a:r>
              <a:rPr sz="1400" spc="3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ersonal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1127897"/>
            <a:ext cx="3828891" cy="50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Debido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al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crecimientos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</a:t>
            </a:r>
            <a:r>
              <a:rPr sz="1100" spc="-554" dirty="0" smtClean="0">
                <a:latin typeface="Times New Roman"/>
                <a:cs typeface="Times New Roman"/>
              </a:rPr>
              <a:t>u</a:t>
            </a:r>
            <a:r>
              <a:rPr sz="1100" spc="9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4" dirty="0" smtClean="0">
                <a:latin typeface="Times New Roman"/>
                <a:cs typeface="Times New Roman"/>
              </a:rPr>
              <a:t>e</a:t>
            </a:r>
            <a:r>
              <a:rPr sz="1100" spc="0" dirty="0" smtClean="0">
                <a:latin typeface="Times New Roman"/>
                <a:cs typeface="Times New Roman"/>
              </a:rPr>
              <a:t>ro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ve</a:t>
            </a:r>
            <a:r>
              <a:rPr sz="1100" spc="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necesidad</a:t>
            </a:r>
            <a:endParaRPr sz="1100">
              <a:latin typeface="Times New Roman"/>
              <a:cs typeface="Times New Roman"/>
            </a:endParaRPr>
          </a:p>
          <a:p>
            <a:pPr marL="12700" marR="379634">
              <a:lnSpc>
                <a:spcPts val="1264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cre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Unidad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Ocupacional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S.A.</a:t>
            </a:r>
            <a:r>
              <a:rPr sz="1100" spc="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constituido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1682087"/>
            <a:ext cx="1218332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Jefe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Unidad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Medico</a:t>
            </a:r>
            <a:r>
              <a:rPr sz="1100" spc="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Ocupacional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247" y="893813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095" y="1001712"/>
            <a:ext cx="1166482" cy="0"/>
          </a:xfrm>
          <a:custGeom>
            <a:avLst/>
            <a:gdLst/>
            <a:ahLst/>
            <a:cxnLst/>
            <a:rect l="l" t="t" r="r" b="b"/>
            <a:pathLst>
              <a:path w="1166482">
                <a:moveTo>
                  <a:pt x="0" y="0"/>
                </a:moveTo>
                <a:lnTo>
                  <a:pt x="1166482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247" y="106588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247" y="1237957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994" y="1398460"/>
            <a:ext cx="2368550" cy="231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11" y="259124"/>
            <a:ext cx="63055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Dise</a:t>
            </a:r>
            <a:r>
              <a:rPr sz="600" spc="-3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˜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SGSSO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00" y="472117"/>
            <a:ext cx="136268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Diagnostico</a:t>
            </a:r>
            <a:r>
              <a:rPr sz="1400" spc="1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inical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838464"/>
            <a:ext cx="1212596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Audit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ria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1010537"/>
            <a:ext cx="132211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u="sng" spc="0" dirty="0" smtClean="0">
                <a:latin typeface="Times New Roman"/>
                <a:cs typeface="Times New Roman"/>
              </a:rPr>
              <a:t>Audit</a:t>
            </a:r>
            <a:r>
              <a:rPr sz="1100" u="sng" spc="-25" dirty="0" smtClean="0">
                <a:latin typeface="Times New Roman"/>
                <a:cs typeface="Times New Roman"/>
              </a:rPr>
              <a:t>o</a:t>
            </a:r>
            <a:r>
              <a:rPr sz="1100" u="sng" spc="0" dirty="0" smtClean="0">
                <a:latin typeface="Times New Roman"/>
                <a:cs typeface="Times New Roman"/>
              </a:rPr>
              <a:t>ria </a:t>
            </a:r>
            <a:r>
              <a:rPr sz="1100" u="sng" spc="57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D</a:t>
            </a:r>
            <a:r>
              <a:rPr sz="1100" u="sng" spc="29" dirty="0" smtClean="0">
                <a:latin typeface="Times New Roman"/>
                <a:cs typeface="Times New Roman"/>
              </a:rPr>
              <a:t>o</a:t>
            </a:r>
            <a:r>
              <a:rPr sz="1100" u="sng" spc="0" dirty="0" smtClean="0">
                <a:latin typeface="Times New Roman"/>
                <a:cs typeface="Times New Roman"/>
              </a:rPr>
              <a:t>cumental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1182609"/>
            <a:ext cx="107534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u="sng" spc="0" dirty="0" smtClean="0">
                <a:latin typeface="Times New Roman"/>
                <a:cs typeface="Times New Roman"/>
                <a:hlinkClick r:id="rId3"/>
              </a:rPr>
              <a:t>Matriz </a:t>
            </a:r>
            <a:r>
              <a:rPr sz="1100" u="sng" spc="128" dirty="0" smtClean="0">
                <a:latin typeface="Times New Roman"/>
                <a:cs typeface="Times New Roman"/>
                <a:hlinkClick r:id="rId3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  <a:hlinkClick r:id="rId3"/>
              </a:rPr>
              <a:t>de </a:t>
            </a:r>
            <a:r>
              <a:rPr sz="1100" u="sng" spc="-169" dirty="0" smtClean="0">
                <a:latin typeface="Times New Roman"/>
                <a:cs typeface="Times New Roman"/>
                <a:hlinkClick r:id="rId3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  <a:hlinkClick r:id="rId3"/>
              </a:rPr>
              <a:t>riesgos</a:t>
            </a:r>
            <a:r>
              <a:rPr sz="1100" spc="0" dirty="0" smtClean="0">
                <a:latin typeface="Times New Roman"/>
                <a:cs typeface="Times New Roman"/>
                <a:hlinkClick r:id="rId3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7095" y="862012"/>
            <a:ext cx="1166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1683" y="1779904"/>
            <a:ext cx="1644650" cy="123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11" y="259124"/>
            <a:ext cx="63055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Dise</a:t>
            </a:r>
            <a:r>
              <a:rPr sz="600" spc="-3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˜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SGSSO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00" y="472117"/>
            <a:ext cx="184151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Implantaci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SGSSO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993303"/>
            <a:ext cx="122631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6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7425" y="993303"/>
            <a:ext cx="228780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aquel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sirve</a:t>
            </a:r>
            <a:r>
              <a:rPr sz="1100" spc="-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como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yuda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1165375"/>
            <a:ext cx="3925305" cy="336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alcanz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metas</a:t>
            </a:r>
            <a:r>
              <a:rPr sz="1100" spc="2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objetivos</a:t>
            </a:r>
            <a:r>
              <a:rPr sz="1100" spc="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una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resa,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base</a:t>
            </a:r>
            <a:r>
              <a:rPr sz="1100" spc="10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una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serie</a:t>
            </a:r>
            <a:r>
              <a:rPr sz="1100" spc="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estrategias, </a:t>
            </a:r>
            <a:r>
              <a:rPr sz="1100" spc="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conllevan</a:t>
            </a:r>
            <a:r>
              <a:rPr sz="1100" spc="-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mej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0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continua</a:t>
            </a:r>
            <a:r>
              <a:rPr sz="1100" spc="1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cesos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1509532"/>
            <a:ext cx="158288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enf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6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basado</a:t>
            </a:r>
            <a:r>
              <a:rPr sz="1100" spc="1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000" y="1509532"/>
            <a:ext cx="105497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disciplina.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138553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247" y="1595564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47" y="1805597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247" y="2015629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247" y="2397734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472117"/>
            <a:ext cx="42572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424" y="472117"/>
            <a:ext cx="124817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administrativa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4" y="1330183"/>
            <a:ext cx="3533395" cy="210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u="sng" spc="-29" dirty="0" smtClean="0">
                <a:latin typeface="Times New Roman"/>
                <a:cs typeface="Times New Roman"/>
              </a:rPr>
              <a:t>P</a:t>
            </a:r>
            <a:r>
              <a:rPr sz="1100" u="sng" spc="0" dirty="0" smtClean="0">
                <a:latin typeface="Times New Roman"/>
                <a:cs typeface="Times New Roman"/>
              </a:rPr>
              <a:t>o</a:t>
            </a:r>
            <a:r>
              <a:rPr sz="1100" u="sng" spc="-139" dirty="0" smtClean="0">
                <a:latin typeface="Times New Roman"/>
                <a:cs typeface="Times New Roman"/>
              </a:rPr>
              <a:t>l</a:t>
            </a:r>
            <a:r>
              <a:rPr sz="1100" u="sng" spc="-404" dirty="0" smtClean="0">
                <a:latin typeface="Times New Roman"/>
                <a:cs typeface="Times New Roman"/>
              </a:rPr>
              <a:t>'</a:t>
            </a:r>
            <a:r>
              <a:rPr sz="1100" u="sng" spc="0" dirty="0" smtClean="0">
                <a:latin typeface="Times New Roman"/>
                <a:cs typeface="Times New Roman"/>
              </a:rPr>
              <a:t>ıtica </a:t>
            </a:r>
            <a:r>
              <a:rPr sz="1100" u="sng" spc="-16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de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seguridad </a:t>
            </a:r>
            <a:r>
              <a:rPr sz="1100" u="sng" spc="104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y </a:t>
            </a:r>
            <a:r>
              <a:rPr sz="1100" u="sng" spc="5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salud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en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el</a:t>
            </a:r>
            <a:r>
              <a:rPr lang="es-EC" sz="1100" u="sng" spc="0" dirty="0" smtClean="0">
                <a:latin typeface="Times New Roman"/>
                <a:cs typeface="Times New Roman"/>
              </a:rPr>
              <a:t> Trabajo</a:t>
            </a:r>
            <a:r>
              <a:rPr sz="1100" u="sng" spc="0" dirty="0" smtClean="0">
                <a:latin typeface="Times New Roman"/>
                <a:cs typeface="Times New Roman"/>
              </a:rPr>
              <a:t> </a:t>
            </a:r>
            <a:r>
              <a:rPr sz="1100" u="sng" spc="-169" dirty="0" smtClean="0">
                <a:latin typeface="Times New Roman"/>
                <a:cs typeface="Times New Roman"/>
              </a:rPr>
              <a:t>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540215"/>
            <a:ext cx="3656610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Planificacion</a:t>
            </a:r>
            <a:r>
              <a:rPr sz="1100" spc="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</a:t>
            </a:r>
            <a:r>
              <a:rPr sz="1100" spc="4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d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Organizacion</a:t>
            </a:r>
            <a:r>
              <a:rPr sz="1100" spc="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1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1960281"/>
            <a:ext cx="1893493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-28" dirty="0" smtClean="0">
                <a:latin typeface="Times New Roman"/>
                <a:cs typeface="Times New Roman"/>
              </a:rPr>
              <a:t>V</a:t>
            </a:r>
            <a:r>
              <a:rPr sz="1100" spc="0" dirty="0" smtClean="0">
                <a:latin typeface="Times New Roman"/>
                <a:cs typeface="Times New Roman"/>
              </a:rPr>
              <a:t>erificacion</a:t>
            </a:r>
            <a:r>
              <a:rPr sz="1100" spc="10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5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1706" y="1960281"/>
            <a:ext cx="173050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2342386"/>
            <a:ext cx="2530761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Mej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ramiento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contin</a:t>
            </a:r>
            <a:r>
              <a:rPr sz="1100" spc="4" dirty="0" smtClean="0">
                <a:latin typeface="Times New Roman"/>
                <a:cs typeface="Times New Roman"/>
              </a:rPr>
              <a:t>u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15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8974" y="2342386"/>
            <a:ext cx="106834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247" y="123261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247" y="161471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247" y="2320734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682" y="2531325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682" y="2683154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682" y="2834982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587" y="136811"/>
            <a:ext cx="60356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Problematizaci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211" y="259124"/>
            <a:ext cx="4266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roblema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00" y="472117"/>
            <a:ext cx="222839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1400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resa</a:t>
            </a:r>
            <a:r>
              <a:rPr sz="1400" spc="18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Mega</a:t>
            </a:r>
            <a:r>
              <a:rPr sz="14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rofer</a:t>
            </a:r>
            <a:r>
              <a:rPr sz="1400" spc="1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sz="1400" spc="1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1177262"/>
            <a:ext cx="3491139" cy="1252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Centro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distribucion</a:t>
            </a:r>
            <a:r>
              <a:rPr sz="1100" spc="5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ferretera</a:t>
            </a:r>
            <a:r>
              <a:rPr sz="1100" spc="1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creada</a:t>
            </a:r>
            <a:r>
              <a:rPr sz="1100" spc="1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-554" dirty="0" smtClean="0">
                <a:latin typeface="Times New Roman"/>
                <a:cs typeface="Times New Roman"/>
              </a:rPr>
              <a:t>n</a:t>
            </a:r>
            <a:r>
              <a:rPr sz="1100" spc="9" dirty="0" smtClean="0">
                <a:latin typeface="Times New Roman"/>
                <a:cs typeface="Times New Roman"/>
              </a:rPr>
              <a:t>˜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1996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2"/>
              </a:spcBef>
            </a:pPr>
            <a:r>
              <a:rPr sz="1100" spc="-9" dirty="0" smtClean="0">
                <a:latin typeface="Times New Roman"/>
                <a:cs typeface="Times New Roman"/>
              </a:rPr>
              <a:t>r</a:t>
            </a:r>
            <a:r>
              <a:rPr sz="1100" spc="-53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apida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expancion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crecimiento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las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mismas</a:t>
            </a:r>
            <a:r>
              <a:rPr sz="1100" spc="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insta</a:t>
            </a:r>
            <a:r>
              <a:rPr sz="1100" spc="4" dirty="0" smtClean="0">
                <a:latin typeface="Times New Roman"/>
                <a:cs typeface="Times New Roman"/>
              </a:rPr>
              <a:t>l</a:t>
            </a:r>
            <a:r>
              <a:rPr sz="1100" spc="0" dirty="0" smtClean="0">
                <a:latin typeface="Times New Roman"/>
                <a:cs typeface="Times New Roman"/>
              </a:rPr>
              <a:t>aciones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reducidas, ha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4" dirty="0" smtClean="0">
                <a:latin typeface="Times New Roman"/>
                <a:cs typeface="Times New Roman"/>
              </a:rPr>
              <a:t>e</a:t>
            </a:r>
            <a:r>
              <a:rPr sz="1100" spc="0" dirty="0" smtClean="0">
                <a:latin typeface="Times New Roman"/>
                <a:cs typeface="Times New Roman"/>
              </a:rPr>
              <a:t>ntado</a:t>
            </a:r>
            <a:r>
              <a:rPr sz="1100" spc="2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incremento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las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esta</a:t>
            </a:r>
            <a:r>
              <a:rPr sz="1100" spc="-139" dirty="0" smtClean="0">
                <a:latin typeface="Times New Roman"/>
                <a:cs typeface="Times New Roman"/>
              </a:rPr>
              <a:t>d</a:t>
            </a:r>
            <a:r>
              <a:rPr sz="1100" spc="-40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ısticas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accidentabilidad,</a:t>
            </a:r>
            <a:r>
              <a:rPr sz="1100" spc="1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ausentismo</a:t>
            </a:r>
            <a:r>
              <a:rPr sz="1100" spc="1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34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ral</a:t>
            </a:r>
            <a:r>
              <a:rPr sz="1100" spc="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una</a:t>
            </a:r>
            <a:r>
              <a:rPr sz="1100" spc="1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alta</a:t>
            </a:r>
            <a:r>
              <a:rPr sz="1100" spc="2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rotaci</a:t>
            </a:r>
            <a:r>
              <a:rPr sz="1100" spc="-54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ersonal.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22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Debido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situaciones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riesgo</a:t>
            </a:r>
            <a:r>
              <a:rPr sz="1100" spc="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484" y="2451567"/>
            <a:ext cx="2449125" cy="455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978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Condiciones</a:t>
            </a:r>
            <a:r>
              <a:rPr sz="1000" spc="-1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y</a:t>
            </a:r>
            <a:r>
              <a:rPr sz="1000" spc="3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actos</a:t>
            </a:r>
            <a:r>
              <a:rPr sz="1000" spc="187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inseguros</a:t>
            </a:r>
            <a:endParaRPr sz="1000">
              <a:latin typeface="Times New Roman"/>
              <a:cs typeface="Times New Roman"/>
            </a:endParaRPr>
          </a:p>
          <a:p>
            <a:pPr marL="12700" marR="18978">
              <a:lnSpc>
                <a:spcPct val="95825"/>
              </a:lnSpc>
            </a:pPr>
            <a:r>
              <a:rPr sz="1000" spc="-9" dirty="0" smtClean="0">
                <a:latin typeface="Times New Roman"/>
                <a:cs typeface="Times New Roman"/>
              </a:rPr>
              <a:t>H</a:t>
            </a:r>
            <a:r>
              <a:rPr sz="1000" spc="-489" dirty="0" smtClean="0">
                <a:latin typeface="Times New Roman"/>
                <a:cs typeface="Times New Roman"/>
              </a:rPr>
              <a:t>´</a:t>
            </a:r>
            <a:r>
              <a:rPr sz="1000" spc="0" dirty="0" smtClean="0">
                <a:latin typeface="Times New Roman"/>
                <a:cs typeface="Times New Roman"/>
              </a:rPr>
              <a:t>abitos</a:t>
            </a:r>
            <a:r>
              <a:rPr sz="1000" spc="8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inc</a:t>
            </a:r>
            <a:r>
              <a:rPr sz="1000" spc="-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rrectos</a:t>
            </a:r>
            <a:r>
              <a:rPr sz="1000" spc="123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</a:t>
            </a:r>
            <a:r>
              <a:rPr sz="1000" spc="9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trabajo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1000" spc="0" dirty="0" smtClean="0">
                <a:latin typeface="Times New Roman"/>
                <a:cs typeface="Times New Roman"/>
              </a:rPr>
              <a:t>Equi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os</a:t>
            </a:r>
            <a:r>
              <a:rPr sz="1000" spc="38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y</a:t>
            </a:r>
            <a:r>
              <a:rPr sz="1000" spc="34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trabajad</a:t>
            </a:r>
            <a:r>
              <a:rPr sz="1000" spc="-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res </a:t>
            </a:r>
            <a:r>
              <a:rPr sz="1000" spc="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la</a:t>
            </a:r>
            <a:r>
              <a:rPr sz="1000" spc="29" dirty="0" smtClean="0">
                <a:latin typeface="Times New Roman"/>
                <a:cs typeface="Times New Roman"/>
              </a:rPr>
              <a:t>b</a:t>
            </a:r>
            <a:r>
              <a:rPr sz="1000" spc="-25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rando</a:t>
            </a:r>
            <a:r>
              <a:rPr sz="1000" spc="125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sin</a:t>
            </a:r>
            <a:r>
              <a:rPr sz="1000" spc="49" dirty="0" smtClean="0">
                <a:latin typeface="Times New Roman"/>
                <a:cs typeface="Times New Roman"/>
              </a:rPr>
              <a:t> </a:t>
            </a:r>
            <a:r>
              <a:rPr sz="1000" spc="-25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rote</a:t>
            </a:r>
            <a:r>
              <a:rPr sz="1000" spc="4" dirty="0" smtClean="0">
                <a:latin typeface="Times New Roman"/>
                <a:cs typeface="Times New Roman"/>
              </a:rPr>
              <a:t>c</a:t>
            </a:r>
            <a:r>
              <a:rPr sz="1000" spc="0" dirty="0" smtClean="0">
                <a:latin typeface="Times New Roman"/>
                <a:cs typeface="Times New Roman"/>
              </a:rPr>
              <a:t>ci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6231" y="2755224"/>
            <a:ext cx="207975" cy="15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5"/>
              </a:lnSpc>
              <a:spcBef>
                <a:spcPts val="53"/>
              </a:spcBef>
            </a:pPr>
            <a:r>
              <a:rPr sz="1000" dirty="0" smtClean="0">
                <a:latin typeface="Times New Roman"/>
                <a:cs typeface="Times New Roman"/>
              </a:rPr>
              <a:t>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247" y="1726603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247" y="2108707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247" y="2490812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47" y="270084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247" y="291087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00" y="472117"/>
            <a:ext cx="121866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-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-5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ıtica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integral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907044"/>
            <a:ext cx="3853677" cy="680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MEGAPROFER</a:t>
            </a:r>
            <a:r>
              <a:rPr sz="1100" spc="10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S.A.</a:t>
            </a:r>
            <a:r>
              <a:rPr sz="1100" spc="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Comercializamos</a:t>
            </a:r>
            <a:r>
              <a:rPr sz="1100" spc="-58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-144" dirty="0" smtClean="0">
                <a:latin typeface="Times New Roman"/>
                <a:cs typeface="Times New Roman"/>
              </a:rPr>
              <a:t>t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ıculos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ferrete</a:t>
            </a:r>
            <a:r>
              <a:rPr sz="1100" spc="-139" dirty="0" smtClean="0">
                <a:latin typeface="Times New Roman"/>
                <a:cs typeface="Times New Roman"/>
              </a:rPr>
              <a:t>r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12700" marR="93302">
              <a:lnSpc>
                <a:spcPts val="1264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nivel</a:t>
            </a:r>
            <a:r>
              <a:rPr sz="1100" spc="-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nacional,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rometidos</a:t>
            </a:r>
            <a:r>
              <a:rPr sz="1100" spc="13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rtalecimiento</a:t>
            </a:r>
            <a:r>
              <a:rPr sz="1100" spc="10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mej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 continua</a:t>
            </a:r>
            <a:r>
              <a:rPr sz="1100" spc="17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nuestros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cesos,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cumpliendo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rmativa Ecuat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riana</a:t>
            </a:r>
            <a:r>
              <a:rPr sz="1100" spc="2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legal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vigente</a:t>
            </a:r>
            <a:r>
              <a:rPr sz="1100" spc="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mediante: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1671254"/>
            <a:ext cx="3630618" cy="1348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Satisfaccion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las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necesidades</a:t>
            </a:r>
            <a:r>
              <a:rPr sz="1100" spc="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nuestros</a:t>
            </a:r>
            <a:r>
              <a:rPr sz="1100" spc="1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clientes</a:t>
            </a:r>
            <a:r>
              <a:rPr sz="1100" spc="6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externos</a:t>
            </a:r>
            <a:r>
              <a:rPr sz="1100" spc="11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internos.</a:t>
            </a:r>
            <a:endParaRPr sz="1100">
              <a:latin typeface="Times New Roman"/>
              <a:cs typeface="Times New Roman"/>
            </a:endParaRPr>
          </a:p>
          <a:p>
            <a:pPr marL="12700" marR="255955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Control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evit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actividades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</a:t>
            </a:r>
            <a:r>
              <a:rPr sz="1100" spc="-139" dirty="0" smtClean="0">
                <a:latin typeface="Times New Roman"/>
                <a:cs typeface="Times New Roman"/>
              </a:rPr>
              <a:t>l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ıcitas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como:</a:t>
            </a:r>
            <a:r>
              <a:rPr sz="1100" spc="6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rcot</a:t>
            </a:r>
            <a:r>
              <a:rPr sz="1100" spc="-9" dirty="0" smtClean="0">
                <a:latin typeface="Times New Roman"/>
                <a:cs typeface="Times New Roman"/>
              </a:rPr>
              <a:t>r</a:t>
            </a:r>
            <a:r>
              <a:rPr sz="1100" spc="-53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afico, contrabando</a:t>
            </a:r>
            <a:r>
              <a:rPr sz="1100" spc="2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terr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rismo.</a:t>
            </a:r>
            <a:endParaRPr sz="1100">
              <a:latin typeface="Times New Roman"/>
              <a:cs typeface="Times New Roman"/>
            </a:endParaRPr>
          </a:p>
          <a:p>
            <a:pPr marL="12700" marR="1467300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Ambiente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34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ral</a:t>
            </a:r>
            <a:r>
              <a:rPr sz="1100" spc="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seguro</a:t>
            </a:r>
            <a:r>
              <a:rPr sz="1100" spc="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saludable. </a:t>
            </a:r>
            <a:endParaRPr sz="1100">
              <a:latin typeface="Times New Roman"/>
              <a:cs typeface="Times New Roman"/>
            </a:endParaRPr>
          </a:p>
          <a:p>
            <a:pPr marL="12700" marR="1467300">
              <a:lnSpc>
                <a:spcPts val="1264"/>
              </a:lnSpc>
              <a:spcBef>
                <a:spcPts val="38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onsabilidad ambiental.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403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Asignacion</a:t>
            </a:r>
            <a:r>
              <a:rPr sz="1100" spc="-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recursos.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3103522"/>
            <a:ext cx="350242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omado</a:t>
            </a:r>
            <a:r>
              <a:rPr sz="1100" spc="18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9" dirty="0" smtClean="0">
                <a:latin typeface="Times New Roman"/>
                <a:cs typeface="Times New Roman"/>
              </a:rPr>
              <a:t>p</a:t>
            </a:r>
            <a:r>
              <a:rPr sz="1100" spc="-53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agina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w</a:t>
            </a:r>
            <a:r>
              <a:rPr sz="1100" spc="0" dirty="0" smtClean="0">
                <a:latin typeface="Times New Roman"/>
                <a:cs typeface="Times New Roman"/>
              </a:rPr>
              <a:t>eb: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  <a:hlinkClick r:id="rId2"/>
              </a:rPr>
              <a:t>http://www.mega</a:t>
            </a:r>
            <a:r>
              <a:rPr sz="1100" spc="-25" dirty="0" smtClean="0">
                <a:latin typeface="Times New Roman"/>
                <a:cs typeface="Times New Roman"/>
                <a:hlinkClick r:id="rId2"/>
              </a:rPr>
              <a:t>p</a:t>
            </a:r>
            <a:r>
              <a:rPr sz="1100" spc="0" dirty="0" smtClean="0">
                <a:latin typeface="Times New Roman"/>
                <a:cs typeface="Times New Roman"/>
                <a:hlinkClick r:id="rId2"/>
              </a:rPr>
              <a:t>rofer.com/</a:t>
            </a:r>
            <a:r>
              <a:rPr sz="1100" spc="-25" dirty="0" smtClean="0">
                <a:latin typeface="Times New Roman"/>
                <a:cs typeface="Times New Roman"/>
                <a:hlinkClick r:id="rId2"/>
              </a:rPr>
              <a:t>w</a:t>
            </a:r>
            <a:r>
              <a:rPr sz="1100" spc="0" dirty="0" smtClean="0">
                <a:latin typeface="Times New Roman"/>
                <a:cs typeface="Times New Roman"/>
                <a:hlinkClick r:id="rId2"/>
              </a:rPr>
              <a:t>eb/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47" y="1790420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00" y="472117"/>
            <a:ext cx="42572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24" y="472117"/>
            <a:ext cx="78182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-6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ecnica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1735072"/>
            <a:ext cx="131237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Identificacion</a:t>
            </a:r>
            <a:r>
              <a:rPr sz="1100" spc="-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,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medici</a:t>
            </a:r>
            <a:r>
              <a:rPr sz="1100" spc="-544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9863" y="1735072"/>
            <a:ext cx="197535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n,</a:t>
            </a:r>
            <a:r>
              <a:rPr sz="1100" spc="12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evaluacion,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control</a:t>
            </a:r>
            <a:r>
              <a:rPr sz="1100" spc="12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vigilancia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1907144"/>
            <a:ext cx="343287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ambiental</a:t>
            </a:r>
            <a:r>
              <a:rPr sz="1100" spc="18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biologica</a:t>
            </a:r>
            <a:r>
              <a:rPr sz="1100" spc="-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fact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rie</a:t>
            </a:r>
            <a:r>
              <a:rPr sz="1100" spc="4" dirty="0" smtClean="0">
                <a:latin typeface="Times New Roman"/>
                <a:cs typeface="Times New Roman"/>
              </a:rPr>
              <a:t>s</a:t>
            </a:r>
            <a:r>
              <a:rPr sz="1100" spc="0" dirty="0" smtClean="0">
                <a:latin typeface="Times New Roman"/>
                <a:cs typeface="Times New Roman"/>
              </a:rPr>
              <a:t>go</a:t>
            </a:r>
            <a:r>
              <a:rPr sz="1100" spc="15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cupacional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47" y="1331887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247" y="171399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247" y="209609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247" y="247820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00" y="472117"/>
            <a:ext cx="425722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424" y="472117"/>
            <a:ext cx="1675428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alento </a:t>
            </a:r>
            <a:r>
              <a:rPr sz="14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Humano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095" y="1229512"/>
            <a:ext cx="3084082" cy="133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Seleccion</a:t>
            </a:r>
            <a:r>
              <a:rPr sz="1100" spc="-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trabajad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 </a:t>
            </a:r>
            <a:r>
              <a:rPr sz="1100" spc="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fun</a:t>
            </a:r>
            <a:r>
              <a:rPr lang="es-EC" sz="1100" spc="0" dirty="0" err="1" smtClean="0">
                <a:latin typeface="Times New Roman"/>
                <a:cs typeface="Times New Roman"/>
              </a:rPr>
              <a:t>ción</a:t>
            </a:r>
            <a:r>
              <a:rPr lang="es-EC" sz="1100" spc="0" dirty="0" smtClean="0">
                <a:latin typeface="Times New Roman"/>
                <a:cs typeface="Times New Roman"/>
              </a:rPr>
              <a:t> de los factores de riesgo ocupacional.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1658643"/>
            <a:ext cx="3441068" cy="110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Inf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rmacion</a:t>
            </a:r>
            <a:r>
              <a:rPr sz="1100" spc="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comunicacion</a:t>
            </a:r>
            <a:r>
              <a:rPr sz="1100" spc="4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</a:t>
            </a:r>
            <a:r>
              <a:rPr sz="1100" spc="4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ema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r>
              <a:rPr sz="1100" spc="-54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12700" marR="11396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Capacitacion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adiestramiento</a:t>
            </a:r>
            <a:r>
              <a:rPr sz="1100" spc="2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so</a:t>
            </a:r>
            <a:r>
              <a:rPr sz="1100" spc="-29" dirty="0" smtClean="0">
                <a:latin typeface="Times New Roman"/>
                <a:cs typeface="Times New Roman"/>
              </a:rPr>
              <a:t>b</a:t>
            </a:r>
            <a:r>
              <a:rPr sz="1100" spc="0" dirty="0" smtClean="0">
                <a:latin typeface="Times New Roman"/>
                <a:cs typeface="Times New Roman"/>
              </a:rPr>
              <a:t>re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</a:t>
            </a:r>
            <a:r>
              <a:rPr sz="1100" spc="4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ema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r>
              <a:rPr sz="1100" spc="-54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  <a:p>
            <a:pPr marL="12700" marR="365316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Incentivos</a:t>
            </a:r>
            <a:r>
              <a:rPr sz="1100" spc="3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acciones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relevantes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relacionada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247" y="111831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247" y="1328343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247" y="153837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247" y="174840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247" y="195844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" y="2340546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247" y="2550579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47" y="276061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247" y="2970644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00" y="472117"/>
            <a:ext cx="3555079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cedimientos</a:t>
            </a:r>
            <a:r>
              <a:rPr sz="1400" spc="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rogramas</a:t>
            </a:r>
            <a:r>
              <a:rPr sz="1400" spc="2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erativos</a:t>
            </a:r>
            <a:r>
              <a:rPr sz="1400" spc="1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-6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asicos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4" y="1062962"/>
            <a:ext cx="3571495" cy="210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u="sng" spc="0" dirty="0" smtClean="0">
                <a:latin typeface="Times New Roman"/>
                <a:cs typeface="Times New Roman"/>
              </a:rPr>
              <a:t>Investigaci</a:t>
            </a:r>
            <a:r>
              <a:rPr sz="1100" u="sng" spc="-544" dirty="0" smtClean="0">
                <a:latin typeface="Times New Roman"/>
                <a:cs typeface="Times New Roman"/>
              </a:rPr>
              <a:t>o</a:t>
            </a:r>
            <a:r>
              <a:rPr sz="1100" u="sng" spc="0" dirty="0" smtClean="0">
                <a:latin typeface="Times New Roman"/>
                <a:cs typeface="Times New Roman"/>
              </a:rPr>
              <a:t> </a:t>
            </a:r>
            <a:r>
              <a:rPr sz="1100" u="sng" spc="177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n </a:t>
            </a:r>
            <a:r>
              <a:rPr sz="1100" u="sng" spc="11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de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incidentes </a:t>
            </a:r>
            <a:r>
              <a:rPr sz="1100" u="sng" spc="104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y </a:t>
            </a:r>
            <a:r>
              <a:rPr sz="1100" u="sng" spc="5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accidentes </a:t>
            </a:r>
            <a:r>
              <a:rPr sz="1100" u="sng" spc="15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de </a:t>
            </a:r>
            <a:r>
              <a:rPr sz="1100" u="sng" spc="-16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trabajo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272995"/>
            <a:ext cx="648467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Investigaci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6680" y="1272995"/>
            <a:ext cx="196805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enfermedades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rofesionales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1483027"/>
            <a:ext cx="2405529" cy="373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Vigilancia</a:t>
            </a:r>
            <a:r>
              <a:rPr sz="1100" spc="-8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trabaja</a:t>
            </a:r>
            <a:r>
              <a:rPr sz="1100" spc="4" dirty="0" smtClean="0">
                <a:latin typeface="Times New Roman"/>
                <a:cs typeface="Times New Roman"/>
              </a:rPr>
              <a:t>d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Plan</a:t>
            </a:r>
            <a:r>
              <a:rPr sz="1100" spc="16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emergencia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1903093"/>
            <a:ext cx="2300567" cy="546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dirty="0" smtClean="0">
                <a:latin typeface="Times New Roman"/>
                <a:cs typeface="Times New Roman"/>
              </a:rPr>
              <a:t>Audit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-139" dirty="0" smtClean="0">
                <a:latin typeface="Times New Roman"/>
                <a:cs typeface="Times New Roman"/>
              </a:rPr>
              <a:t>r</a:t>
            </a:r>
            <a:r>
              <a:rPr sz="1100" spc="-404" dirty="0" smtClean="0">
                <a:latin typeface="Times New Roman"/>
                <a:cs typeface="Times New Roman"/>
              </a:rPr>
              <a:t>'</a:t>
            </a:r>
            <a:r>
              <a:rPr sz="1100" spc="0" dirty="0" smtClean="0">
                <a:latin typeface="Times New Roman"/>
                <a:cs typeface="Times New Roman"/>
              </a:rPr>
              <a:t>ıas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internas</a:t>
            </a:r>
            <a:r>
              <a:rPr sz="1100" spc="1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Ins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ecciones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8781" y="1903093"/>
            <a:ext cx="140225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</a:t>
            </a:r>
            <a:r>
              <a:rPr sz="1100" spc="4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d</a:t>
            </a:r>
            <a:r>
              <a:rPr sz="1100" spc="8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2495230"/>
            <a:ext cx="2935189" cy="584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781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Equi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5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roteccion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individual</a:t>
            </a:r>
            <a:r>
              <a:rPr sz="1100" spc="-8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ropa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Consulta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rticipacion</a:t>
            </a:r>
            <a:r>
              <a:rPr sz="1100" spc="13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</a:t>
            </a:r>
            <a:r>
              <a:rPr sz="1100" spc="4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d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Mantenimiento</a:t>
            </a:r>
            <a:r>
              <a:rPr sz="1100" spc="22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redi</a:t>
            </a:r>
            <a:r>
              <a:rPr sz="1100" spc="4" dirty="0" smtClean="0">
                <a:latin typeface="Times New Roman"/>
                <a:cs typeface="Times New Roman"/>
              </a:rPr>
              <a:t>c</a:t>
            </a:r>
            <a:r>
              <a:rPr sz="1100" spc="0" dirty="0" smtClean="0">
                <a:latin typeface="Times New Roman"/>
                <a:cs typeface="Times New Roman"/>
              </a:rPr>
              <a:t>tivo,</a:t>
            </a:r>
            <a:r>
              <a:rPr sz="1100" spc="5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Preventivo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rrectivo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39380" y="1040180"/>
            <a:ext cx="692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247" y="1251623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208" y="1532318"/>
            <a:ext cx="1625600" cy="125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87" y="136811"/>
            <a:ext cx="362388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Propuesta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211" y="259124"/>
            <a:ext cx="67024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" y="472117"/>
            <a:ext cx="326888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r>
              <a:rPr sz="1400" spc="16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Seguridad</a:t>
            </a:r>
            <a:r>
              <a:rPr sz="1400" spc="18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r>
              <a:rPr sz="1400" spc="1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4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rabajo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1196274"/>
            <a:ext cx="255499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u="sng" spc="0" dirty="0" smtClean="0">
                <a:latin typeface="Times New Roman"/>
                <a:cs typeface="Times New Roman"/>
              </a:rPr>
              <a:t>Manual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de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Seguridad </a:t>
            </a:r>
            <a:r>
              <a:rPr sz="1100" u="sng" spc="104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y </a:t>
            </a:r>
            <a:r>
              <a:rPr sz="1100" u="sng" spc="50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Salud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en </a:t>
            </a:r>
            <a:r>
              <a:rPr sz="1100" u="sng" spc="99" dirty="0" smtClean="0">
                <a:latin typeface="Times New Roman"/>
                <a:cs typeface="Times New Roman"/>
              </a:rPr>
              <a:t> </a:t>
            </a:r>
            <a:r>
              <a:rPr sz="1100" u="sng" spc="0" dirty="0" smtClean="0">
                <a:latin typeface="Times New Roman"/>
                <a:cs typeface="Times New Roman"/>
              </a:rPr>
              <a:t>el </a:t>
            </a:r>
            <a:r>
              <a:rPr sz="1100" u="sng" spc="-169" dirty="0" smtClean="0">
                <a:latin typeface="Times New Roman"/>
                <a:cs typeface="Times New Roman"/>
              </a:rPr>
              <a:t> </a:t>
            </a:r>
            <a:r>
              <a:rPr sz="1100" u="sng" spc="-89" dirty="0" smtClean="0">
                <a:latin typeface="Times New Roman"/>
                <a:cs typeface="Times New Roman"/>
              </a:rPr>
              <a:t>T</a:t>
            </a:r>
            <a:r>
              <a:rPr sz="1100" u="sng" spc="0" dirty="0" smtClean="0">
                <a:latin typeface="Times New Roman"/>
                <a:cs typeface="Times New Roman"/>
              </a:rPr>
              <a:t>rabajo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358" y="1511477"/>
            <a:ext cx="1300480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7089" y="1511477"/>
            <a:ext cx="1300480" cy="97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87" y="136811"/>
            <a:ext cx="38569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Resultados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00" y="472117"/>
            <a:ext cx="2123231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Recon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cimiento</a:t>
            </a:r>
            <a:r>
              <a:rPr sz="1400" spc="1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4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1095893"/>
            <a:ext cx="3535839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2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SGSSO</a:t>
            </a:r>
            <a:r>
              <a:rPr sz="1100" spc="-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S.A.fue</a:t>
            </a:r>
            <a:r>
              <a:rPr sz="1100" spc="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auditado</a:t>
            </a:r>
            <a:r>
              <a:rPr sz="1100" spc="218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IESS</a:t>
            </a:r>
            <a:r>
              <a:rPr sz="1100" spc="-2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resultados</a:t>
            </a:r>
            <a:r>
              <a:rPr sz="1100" spc="1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fueron: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2655160"/>
            <a:ext cx="3602217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  <a:spcBef>
                <a:spcPts val="5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Recon</a:t>
            </a:r>
            <a:r>
              <a:rPr sz="1100" spc="38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cimiento</a:t>
            </a:r>
            <a:r>
              <a:rPr sz="1100" spc="131" dirty="0" smtClean="0">
                <a:latin typeface="Times New Roman"/>
                <a:cs typeface="Times New Roman"/>
              </a:rPr>
              <a:t> 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-34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su</a:t>
            </a:r>
            <a:r>
              <a:rPr sz="1100" spc="2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eficiente</a:t>
            </a:r>
            <a:r>
              <a:rPr sz="1100" spc="10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r>
              <a:rPr sz="1100" spc="-600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1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endParaRPr sz="1100" dirty="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1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Salud </a:t>
            </a:r>
            <a:r>
              <a:rPr sz="1100" spc="7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2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164" dirty="0" smtClean="0">
                <a:latin typeface="Times New Roman"/>
                <a:cs typeface="Times New Roman"/>
              </a:rPr>
              <a:t> </a:t>
            </a:r>
            <a:r>
              <a:rPr sz="1100" spc="-112" dirty="0" err="1" smtClean="0">
                <a:latin typeface="Times New Roman"/>
                <a:cs typeface="Times New Roman"/>
              </a:rPr>
              <a:t>T</a:t>
            </a:r>
            <a:r>
              <a:rPr sz="1100" spc="0" dirty="0" err="1" smtClean="0">
                <a:latin typeface="Times New Roman"/>
                <a:cs typeface="Times New Roman"/>
              </a:rPr>
              <a:t>rabajo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458" y="1166164"/>
            <a:ext cx="3467100" cy="1146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587" y="136811"/>
            <a:ext cx="38569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Resultados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00" y="472117"/>
            <a:ext cx="179489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Gracias</a:t>
            </a:r>
            <a:r>
              <a:rPr sz="1400" spc="7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1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400" spc="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atenci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922729"/>
            <a:ext cx="2384498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cumento</a:t>
            </a:r>
            <a:r>
              <a:rPr sz="1100" spc="1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realizado</a:t>
            </a:r>
            <a:r>
              <a:rPr sz="1100" spc="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exma</a:t>
            </a:r>
            <a:r>
              <a:rPr sz="1100" spc="-29" dirty="0" smtClean="0">
                <a:latin typeface="Times New Roman"/>
                <a:cs typeface="Times New Roman"/>
              </a:rPr>
              <a:t>k</a:t>
            </a:r>
            <a:r>
              <a:rPr sz="1100" spc="0" dirty="0" smtClean="0">
                <a:latin typeface="Times New Roman"/>
                <a:cs typeface="Times New Roman"/>
              </a:rPr>
              <a:t>er</a:t>
            </a:r>
            <a:r>
              <a:rPr sz="1100" spc="1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4.0.3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533130"/>
            <a:ext cx="3981818" cy="745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sz="2050" spc="0" dirty="0" smtClean="0">
                <a:latin typeface="Times New Roman"/>
                <a:cs typeface="Times New Roman"/>
              </a:rPr>
              <a:t>”</a:t>
            </a:r>
            <a:r>
              <a:rPr sz="2050" spc="-159" dirty="0" smtClean="0">
                <a:latin typeface="Times New Roman"/>
                <a:cs typeface="Times New Roman"/>
              </a:rPr>
              <a:t>T</a:t>
            </a:r>
            <a:r>
              <a:rPr sz="2050" spc="54" dirty="0" smtClean="0">
                <a:latin typeface="Times New Roman"/>
                <a:cs typeface="Times New Roman"/>
              </a:rPr>
              <a:t>o</a:t>
            </a:r>
            <a:r>
              <a:rPr sz="2050" spc="0" dirty="0" smtClean="0">
                <a:latin typeface="Times New Roman"/>
                <a:cs typeface="Times New Roman"/>
              </a:rPr>
              <a:t>do</a:t>
            </a:r>
            <a:r>
              <a:rPr sz="2050" spc="108" dirty="0" smtClean="0">
                <a:latin typeface="Times New Roman"/>
                <a:cs typeface="Times New Roman"/>
              </a:rPr>
              <a:t> </a:t>
            </a:r>
            <a:r>
              <a:rPr sz="2050" spc="0" dirty="0" smtClean="0">
                <a:latin typeface="Times New Roman"/>
                <a:cs typeface="Times New Roman"/>
              </a:rPr>
              <a:t>p</a:t>
            </a:r>
            <a:r>
              <a:rPr sz="2050" spc="-50" dirty="0" smtClean="0">
                <a:latin typeface="Times New Roman"/>
                <a:cs typeface="Times New Roman"/>
              </a:rPr>
              <a:t>a</a:t>
            </a:r>
            <a:r>
              <a:rPr sz="2050" spc="0" dirty="0" smtClean="0">
                <a:latin typeface="Times New Roman"/>
                <a:cs typeface="Times New Roman"/>
              </a:rPr>
              <a:t>rece</a:t>
            </a:r>
            <a:r>
              <a:rPr sz="2050" spc="-44" dirty="0" smtClean="0">
                <a:latin typeface="Times New Roman"/>
                <a:cs typeface="Times New Roman"/>
              </a:rPr>
              <a:t> </a:t>
            </a:r>
            <a:r>
              <a:rPr sz="2050" spc="0" dirty="0" err="1" smtClean="0">
                <a:latin typeface="Times New Roman"/>
                <a:cs typeface="Times New Roman"/>
              </a:rPr>
              <a:t>im</a:t>
            </a:r>
            <a:r>
              <a:rPr sz="2050" spc="54" dirty="0" err="1" smtClean="0">
                <a:latin typeface="Times New Roman"/>
                <a:cs typeface="Times New Roman"/>
              </a:rPr>
              <a:t>p</a:t>
            </a:r>
            <a:r>
              <a:rPr sz="2050" spc="0" dirty="0" err="1" smtClean="0">
                <a:latin typeface="Times New Roman"/>
                <a:cs typeface="Times New Roman"/>
              </a:rPr>
              <a:t>osible</a:t>
            </a:r>
            <a:r>
              <a:rPr sz="2050" spc="0" dirty="0" smtClean="0">
                <a:latin typeface="Times New Roman"/>
                <a:cs typeface="Times New Roman"/>
              </a:rPr>
              <a:t>,</a:t>
            </a:r>
            <a:r>
              <a:rPr lang="es-EC" sz="2050" spc="0" dirty="0" smtClean="0">
                <a:latin typeface="Times New Roman"/>
                <a:cs typeface="Times New Roman"/>
              </a:rPr>
              <a:t> hasta que se </a:t>
            </a:r>
            <a:endParaRPr sz="2050" dirty="0">
              <a:latin typeface="Times New Roman"/>
              <a:cs typeface="Times New Roman"/>
            </a:endParaRPr>
          </a:p>
          <a:p>
            <a:pPr marL="12700" marR="39362">
              <a:lnSpc>
                <a:spcPct val="95825"/>
              </a:lnSpc>
              <a:spcBef>
                <a:spcPts val="25"/>
              </a:spcBef>
            </a:pPr>
            <a:r>
              <a:rPr sz="2050" spc="0" dirty="0" smtClean="0">
                <a:latin typeface="Times New Roman"/>
                <a:cs typeface="Times New Roman"/>
              </a:rPr>
              <a:t>lo</a:t>
            </a:r>
            <a:r>
              <a:rPr sz="2050" spc="-35" dirty="0" smtClean="0">
                <a:latin typeface="Times New Roman"/>
                <a:cs typeface="Times New Roman"/>
              </a:rPr>
              <a:t> </a:t>
            </a:r>
            <a:r>
              <a:rPr sz="2050" spc="0" dirty="0" smtClean="0">
                <a:latin typeface="Times New Roman"/>
                <a:cs typeface="Times New Roman"/>
              </a:rPr>
              <a:t>ha</a:t>
            </a:r>
            <a:r>
              <a:rPr sz="2050" spc="4" dirty="0" smtClean="0">
                <a:latin typeface="Times New Roman"/>
                <a:cs typeface="Times New Roman"/>
              </a:rPr>
              <a:t>c</a:t>
            </a:r>
            <a:r>
              <a:rPr sz="2050" spc="0" dirty="0" smtClean="0">
                <a:latin typeface="Times New Roman"/>
                <a:cs typeface="Times New Roman"/>
              </a:rPr>
              <a:t>e”</a:t>
            </a:r>
            <a:endParaRPr sz="2050" dirty="0">
              <a:latin typeface="Times New Roman"/>
              <a:cs typeface="Times New Roman"/>
            </a:endParaRPr>
          </a:p>
          <a:p>
            <a:pPr marL="12700" marR="39362">
              <a:lnSpc>
                <a:spcPts val="115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Nelson</a:t>
            </a:r>
            <a:r>
              <a:rPr sz="1100" spc="-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Mandela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3208" y="1588655"/>
            <a:ext cx="26416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587" y="136811"/>
            <a:ext cx="60356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Problematizaci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211" y="259124"/>
            <a:ext cx="4266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roblema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00" y="472117"/>
            <a:ext cx="1042786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Consecuencia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145511"/>
            <a:ext cx="3731410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  <a:spcBef>
                <a:spcPts val="58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Gener</a:t>
            </a:r>
            <a:r>
              <a:rPr sz="1100" spc="-32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ron</a:t>
            </a:r>
            <a:r>
              <a:rPr sz="1100" spc="10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da</a:t>
            </a:r>
            <a:r>
              <a:rPr sz="1100" spc="-604" dirty="0" smtClean="0">
                <a:latin typeface="Times New Roman"/>
                <a:cs typeface="Times New Roman"/>
              </a:rPr>
              <a:t>n</a:t>
            </a:r>
            <a:r>
              <a:rPr sz="1100" spc="4" dirty="0" smtClean="0">
                <a:latin typeface="Times New Roman"/>
                <a:cs typeface="Times New Roman"/>
              </a:rPr>
              <a:t>˜</a:t>
            </a:r>
            <a:r>
              <a:rPr sz="1100" spc="0" dirty="0" smtClean="0">
                <a:latin typeface="Times New Roman"/>
                <a:cs typeface="Times New Roman"/>
              </a:rPr>
              <a:t>os</a:t>
            </a:r>
            <a:r>
              <a:rPr sz="1100" spc="1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al</a:t>
            </a:r>
            <a:r>
              <a:rPr sz="1100" spc="180" dirty="0" smtClean="0">
                <a:latin typeface="Times New Roman"/>
                <a:cs typeface="Times New Roman"/>
              </a:rPr>
              <a:t> </a:t>
            </a:r>
            <a:r>
              <a:rPr sz="1100" spc="38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ersonal,</a:t>
            </a:r>
            <a:r>
              <a:rPr sz="1100" spc="10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-3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3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ducieron</a:t>
            </a:r>
            <a:r>
              <a:rPr sz="1100" spc="-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situaciones de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1"/>
              </a:spcBef>
            </a:pPr>
            <a:r>
              <a:rPr sz="1100" spc="-34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rden 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legal</a:t>
            </a:r>
            <a:r>
              <a:rPr sz="1100" spc="2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2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deseadas</a:t>
            </a:r>
            <a:r>
              <a:rPr sz="1100" spc="106" dirty="0" smtClean="0">
                <a:latin typeface="Times New Roman"/>
                <a:cs typeface="Times New Roman"/>
              </a:rPr>
              <a:t> 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-34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18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817" y="1192047"/>
            <a:ext cx="3980370" cy="215519"/>
          </a:xfrm>
          <a:custGeom>
            <a:avLst/>
            <a:gdLst/>
            <a:ahLst/>
            <a:cxnLst/>
            <a:rect l="l" t="t" r="r" b="b"/>
            <a:pathLst>
              <a:path w="3980370" h="215519">
                <a:moveTo>
                  <a:pt x="0" y="215519"/>
                </a:moveTo>
                <a:lnTo>
                  <a:pt x="3980370" y="215519"/>
                </a:lnTo>
                <a:lnTo>
                  <a:pt x="3980370" y="0"/>
                </a:lnTo>
                <a:lnTo>
                  <a:pt x="0" y="0"/>
                </a:lnTo>
                <a:lnTo>
                  <a:pt x="0" y="21551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9146" y="1272870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817" y="1401241"/>
            <a:ext cx="3980370" cy="589343"/>
          </a:xfrm>
          <a:custGeom>
            <a:avLst/>
            <a:gdLst/>
            <a:ahLst/>
            <a:cxnLst/>
            <a:rect l="l" t="t" r="r" b="b"/>
            <a:pathLst>
              <a:path w="3980370" h="589343">
                <a:moveTo>
                  <a:pt x="0" y="589343"/>
                </a:moveTo>
                <a:lnTo>
                  <a:pt x="3980370" y="589343"/>
                </a:lnTo>
                <a:lnTo>
                  <a:pt x="3980370" y="0"/>
                </a:lnTo>
                <a:lnTo>
                  <a:pt x="0" y="0"/>
                </a:lnTo>
                <a:lnTo>
                  <a:pt x="0" y="58934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817" y="2117102"/>
            <a:ext cx="3980370" cy="215519"/>
          </a:xfrm>
          <a:custGeom>
            <a:avLst/>
            <a:gdLst/>
            <a:ahLst/>
            <a:cxnLst/>
            <a:rect l="l" t="t" r="r" b="b"/>
            <a:pathLst>
              <a:path w="3980370" h="215519">
                <a:moveTo>
                  <a:pt x="0" y="215518"/>
                </a:moveTo>
                <a:lnTo>
                  <a:pt x="3980370" y="215518"/>
                </a:lnTo>
                <a:lnTo>
                  <a:pt x="3980370" y="0"/>
                </a:lnTo>
                <a:lnTo>
                  <a:pt x="0" y="0"/>
                </a:lnTo>
                <a:lnTo>
                  <a:pt x="0" y="215518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146" y="219793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817" y="2326297"/>
            <a:ext cx="3980370" cy="589343"/>
          </a:xfrm>
          <a:custGeom>
            <a:avLst/>
            <a:gdLst/>
            <a:ahLst/>
            <a:cxnLst/>
            <a:rect l="l" t="t" r="r" b="b"/>
            <a:pathLst>
              <a:path w="3980370" h="589343">
                <a:moveTo>
                  <a:pt x="0" y="589343"/>
                </a:moveTo>
                <a:lnTo>
                  <a:pt x="3980370" y="589343"/>
                </a:lnTo>
                <a:lnTo>
                  <a:pt x="3980370" y="0"/>
                </a:lnTo>
                <a:lnTo>
                  <a:pt x="0" y="0"/>
                </a:lnTo>
                <a:lnTo>
                  <a:pt x="0" y="58934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87" y="136811"/>
            <a:ext cx="60356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Problematizaci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11" y="259124"/>
            <a:ext cx="4266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roblema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00" y="472117"/>
            <a:ext cx="2105667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rque</a:t>
            </a:r>
            <a:r>
              <a:rPr sz="1400" spc="27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400" spc="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sus</a:t>
            </a:r>
            <a:r>
              <a:rPr sz="1400" spc="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interrogantes?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3817" y="2117102"/>
            <a:ext cx="3980370" cy="21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Interrogante?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817" y="2329459"/>
            <a:ext cx="3980370" cy="586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 marR="298089">
              <a:lnSpc>
                <a:spcPts val="1264"/>
              </a:lnSpc>
              <a:spcBef>
                <a:spcPts val="30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¿Como</a:t>
            </a:r>
            <a:r>
              <a:rPr sz="1100" spc="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des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rroll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condiciones</a:t>
            </a:r>
            <a:r>
              <a:rPr sz="1100" spc="-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trabajo</a:t>
            </a:r>
            <a:r>
              <a:rPr sz="1100" spc="24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seguro,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</a:t>
            </a:r>
            <a:r>
              <a:rPr sz="1100" spc="6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5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</a:t>
            </a:r>
            <a:r>
              <a:rPr sz="1100" spc="10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A.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alcance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estado</a:t>
            </a:r>
            <a:r>
              <a:rPr sz="1100" spc="20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bienest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-144" dirty="0" smtClean="0">
                <a:latin typeface="Times New Roman"/>
                <a:cs typeface="Times New Roman"/>
              </a:rPr>
              <a:t>f</a:t>
            </a:r>
            <a:r>
              <a:rPr sz="1100" spc="-40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ısico,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mental</a:t>
            </a:r>
            <a:r>
              <a:rPr sz="1100" spc="17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cial?.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817" y="1192047"/>
            <a:ext cx="3980370" cy="21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rque?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3817" y="1404404"/>
            <a:ext cx="3980370" cy="586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 marR="89786">
              <a:lnSpc>
                <a:spcPts val="1264"/>
              </a:lnSpc>
              <a:spcBef>
                <a:spcPts val="30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Descon</a:t>
            </a:r>
            <a:r>
              <a:rPr sz="1100" spc="34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cimiento</a:t>
            </a:r>
            <a:r>
              <a:rPr sz="1100" spc="51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rte</a:t>
            </a:r>
            <a:r>
              <a:rPr sz="1100" spc="21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Directivos</a:t>
            </a:r>
            <a:r>
              <a:rPr sz="1100" spc="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-89" dirty="0" smtClean="0">
                <a:latin typeface="Times New Roman"/>
                <a:cs typeface="Times New Roman"/>
              </a:rPr>
              <a:t>T</a:t>
            </a:r>
            <a:r>
              <a:rPr sz="1100" spc="0" dirty="0" smtClean="0">
                <a:latin typeface="Times New Roman"/>
                <a:cs typeface="Times New Roman"/>
              </a:rPr>
              <a:t>rabajad</a:t>
            </a:r>
            <a:r>
              <a:rPr sz="1100" spc="-25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res</a:t>
            </a:r>
            <a:r>
              <a:rPr sz="1100" spc="25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</a:t>
            </a:r>
            <a:r>
              <a:rPr sz="1100" spc="10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A.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cedimientos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salud 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cupacional.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23008" y="893152"/>
            <a:ext cx="2425192" cy="215519"/>
          </a:xfrm>
          <a:custGeom>
            <a:avLst/>
            <a:gdLst/>
            <a:ahLst/>
            <a:cxnLst/>
            <a:rect l="l" t="t" r="r" b="b"/>
            <a:pathLst>
              <a:path w="2425191" h="215519">
                <a:moveTo>
                  <a:pt x="0" y="215519"/>
                </a:moveTo>
                <a:lnTo>
                  <a:pt x="2425192" y="215519"/>
                </a:lnTo>
                <a:lnTo>
                  <a:pt x="2425192" y="0"/>
                </a:lnTo>
                <a:lnTo>
                  <a:pt x="0" y="0"/>
                </a:lnTo>
                <a:lnTo>
                  <a:pt x="0" y="21551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23008" y="1102334"/>
            <a:ext cx="2425192" cy="2242667"/>
          </a:xfrm>
          <a:custGeom>
            <a:avLst/>
            <a:gdLst/>
            <a:ahLst/>
            <a:cxnLst/>
            <a:rect l="l" t="t" r="r" b="b"/>
            <a:pathLst>
              <a:path w="2425191" h="2242667">
                <a:moveTo>
                  <a:pt x="0" y="2242667"/>
                </a:moveTo>
                <a:lnTo>
                  <a:pt x="2425192" y="2242667"/>
                </a:lnTo>
                <a:lnTo>
                  <a:pt x="2425192" y="0"/>
                </a:lnTo>
                <a:lnTo>
                  <a:pt x="0" y="0"/>
                </a:lnTo>
                <a:lnTo>
                  <a:pt x="0" y="2242667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15438" y="1288757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15438" y="1670862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15438" y="2052980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5438" y="2435085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5438" y="2817190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36" y="1132992"/>
            <a:ext cx="1841957" cy="188569"/>
          </a:xfrm>
          <a:custGeom>
            <a:avLst/>
            <a:gdLst/>
            <a:ahLst/>
            <a:cxnLst/>
            <a:rect l="l" t="t" r="r" b="b"/>
            <a:pathLst>
              <a:path w="1841957" h="188569">
                <a:moveTo>
                  <a:pt x="0" y="188569"/>
                </a:moveTo>
                <a:lnTo>
                  <a:pt x="1841957" y="188569"/>
                </a:lnTo>
                <a:lnTo>
                  <a:pt x="1841957" y="0"/>
                </a:lnTo>
                <a:lnTo>
                  <a:pt x="0" y="0"/>
                </a:lnTo>
                <a:lnTo>
                  <a:pt x="0" y="18856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36" y="1315250"/>
            <a:ext cx="1841957" cy="761415"/>
          </a:xfrm>
          <a:custGeom>
            <a:avLst/>
            <a:gdLst/>
            <a:ahLst/>
            <a:cxnLst/>
            <a:rect l="l" t="t" r="r" b="b"/>
            <a:pathLst>
              <a:path w="1841957" h="761415">
                <a:moveTo>
                  <a:pt x="0" y="761415"/>
                </a:moveTo>
                <a:lnTo>
                  <a:pt x="1841957" y="761415"/>
                </a:lnTo>
                <a:lnTo>
                  <a:pt x="1841957" y="0"/>
                </a:lnTo>
                <a:lnTo>
                  <a:pt x="0" y="0"/>
                </a:lnTo>
                <a:lnTo>
                  <a:pt x="0" y="761415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626" y="2127262"/>
            <a:ext cx="122555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587" y="136811"/>
            <a:ext cx="60356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Problematizaci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211" y="259124"/>
            <a:ext cx="426659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roblema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300" y="472117"/>
            <a:ext cx="746899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Objetivos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26" y="1542476"/>
            <a:ext cx="33635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096" y="1542476"/>
            <a:ext cx="123803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926" y="1886621"/>
            <a:ext cx="1506673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36" y="1132992"/>
            <a:ext cx="1841957" cy="185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89">
              <a:lnSpc>
                <a:spcPct val="95825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36" y="1318406"/>
            <a:ext cx="1841957" cy="758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89">
              <a:lnSpc>
                <a:spcPct val="95825"/>
              </a:lnSpc>
              <a:spcBef>
                <a:spcPts val="30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Implant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5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  <a:p>
            <a:pPr marL="46189">
              <a:lnSpc>
                <a:spcPct val="95825"/>
              </a:lnSpc>
              <a:spcBef>
                <a:spcPts val="1445"/>
              </a:spcBef>
            </a:pPr>
            <a:r>
              <a:rPr sz="1100" spc="0" dirty="0" smtClean="0">
                <a:latin typeface="Times New Roman"/>
                <a:cs typeface="Times New Roman"/>
              </a:rPr>
              <a:t>Salud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Ocupacional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3008" y="893152"/>
            <a:ext cx="2425191" cy="212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89">
              <a:lnSpc>
                <a:spcPct val="95825"/>
              </a:lnSpc>
              <a:spcBef>
                <a:spcPts val="95"/>
              </a:spcBef>
            </a:pPr>
            <a:r>
              <a:rPr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11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spc="-1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100" spc="-4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ıficos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3008" y="1105503"/>
            <a:ext cx="2425191" cy="22394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endParaRPr sz="900"/>
          </a:p>
          <a:p>
            <a:pPr marL="323278" marR="80239">
              <a:lnSpc>
                <a:spcPts val="1264"/>
              </a:lnSpc>
            </a:pPr>
            <a:r>
              <a:rPr sz="1100" spc="0" dirty="0" smtClean="0">
                <a:latin typeface="Times New Roman"/>
                <a:cs typeface="Times New Roman"/>
              </a:rPr>
              <a:t>Diagnostic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4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el</a:t>
            </a:r>
            <a:r>
              <a:rPr sz="1100" spc="3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estado</a:t>
            </a:r>
            <a:r>
              <a:rPr sz="1100" spc="20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actual</a:t>
            </a:r>
            <a:r>
              <a:rPr sz="1100" spc="1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23278" marR="26844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Establecer</a:t>
            </a:r>
            <a:r>
              <a:rPr sz="1100" spc="1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gestion</a:t>
            </a:r>
            <a:r>
              <a:rPr sz="1100" spc="11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administrativa 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materia</a:t>
            </a:r>
            <a:r>
              <a:rPr sz="1100" spc="19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SSO.</a:t>
            </a:r>
            <a:endParaRPr sz="1100">
              <a:latin typeface="Times New Roman"/>
              <a:cs typeface="Times New Roman"/>
            </a:endParaRPr>
          </a:p>
          <a:p>
            <a:pPr marL="323278" marR="337740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Instaur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r>
              <a:rPr sz="1100" spc="-54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t</a:t>
            </a:r>
            <a:r>
              <a:rPr sz="1100" spc="-51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ecnica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 materia</a:t>
            </a:r>
            <a:r>
              <a:rPr sz="1100" spc="1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SSO.</a:t>
            </a:r>
            <a:endParaRPr sz="1100">
              <a:latin typeface="Times New Roman"/>
              <a:cs typeface="Times New Roman"/>
            </a:endParaRPr>
          </a:p>
          <a:p>
            <a:pPr marL="323278" marR="305985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Dis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oner</a:t>
            </a:r>
            <a:r>
              <a:rPr sz="1100" spc="2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</a:t>
            </a:r>
            <a:r>
              <a:rPr sz="1100" spc="-54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talento humano</a:t>
            </a:r>
            <a:r>
              <a:rPr sz="1100" spc="16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materia</a:t>
            </a:r>
            <a:r>
              <a:rPr sz="1100" spc="1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SSO.</a:t>
            </a:r>
            <a:endParaRPr sz="1100">
              <a:latin typeface="Times New Roman"/>
              <a:cs typeface="Times New Roman"/>
            </a:endParaRPr>
          </a:p>
          <a:p>
            <a:pPr marL="323278" marR="211054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Instituir</a:t>
            </a:r>
            <a:r>
              <a:rPr sz="1100" spc="12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cedimientos</a:t>
            </a:r>
            <a:r>
              <a:rPr sz="1100" spc="10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rogramas</a:t>
            </a:r>
            <a:r>
              <a:rPr sz="1100" spc="14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erativos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-9" dirty="0" smtClean="0">
                <a:latin typeface="Times New Roman"/>
                <a:cs typeface="Times New Roman"/>
              </a:rPr>
              <a:t>b</a:t>
            </a:r>
            <a:r>
              <a:rPr sz="1100" spc="-534" dirty="0" smtClean="0">
                <a:latin typeface="Times New Roman"/>
                <a:cs typeface="Times New Roman"/>
              </a:rPr>
              <a:t>´</a:t>
            </a:r>
            <a:r>
              <a:rPr sz="1100" spc="0" dirty="0" smtClean="0">
                <a:latin typeface="Times New Roman"/>
                <a:cs typeface="Times New Roman"/>
              </a:rPr>
              <a:t>asi</a:t>
            </a:r>
            <a:r>
              <a:rPr sz="1100" spc="4" dirty="0" smtClean="0">
                <a:latin typeface="Times New Roman"/>
                <a:cs typeface="Times New Roman"/>
              </a:rPr>
              <a:t>c</a:t>
            </a:r>
            <a:r>
              <a:rPr sz="1100" spc="0" dirty="0" smtClean="0">
                <a:latin typeface="Times New Roman"/>
                <a:cs typeface="Times New Roman"/>
              </a:rPr>
              <a:t>os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 materia</a:t>
            </a:r>
            <a:r>
              <a:rPr sz="1100" spc="18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SSO.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3008" y="3345002"/>
            <a:ext cx="1023671" cy="6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3046680" y="3345002"/>
            <a:ext cx="1401520" cy="5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6021" y="3345002"/>
            <a:ext cx="43099" cy="6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3359120" y="3345002"/>
            <a:ext cx="1089079" cy="6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1270000000" y="3360914"/>
            <a:ext cx="0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359120" y="3360914"/>
            <a:ext cx="0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817" y="955535"/>
            <a:ext cx="3980370" cy="215519"/>
          </a:xfrm>
          <a:custGeom>
            <a:avLst/>
            <a:gdLst/>
            <a:ahLst/>
            <a:cxnLst/>
            <a:rect l="l" t="t" r="r" b="b"/>
            <a:pathLst>
              <a:path w="3980370" h="215519">
                <a:moveTo>
                  <a:pt x="0" y="215519"/>
                </a:moveTo>
                <a:lnTo>
                  <a:pt x="3980370" y="215519"/>
                </a:lnTo>
                <a:lnTo>
                  <a:pt x="3980370" y="0"/>
                </a:lnTo>
                <a:lnTo>
                  <a:pt x="0" y="0"/>
                </a:lnTo>
                <a:lnTo>
                  <a:pt x="0" y="215519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817" y="1164729"/>
            <a:ext cx="3980370" cy="589343"/>
          </a:xfrm>
          <a:custGeom>
            <a:avLst/>
            <a:gdLst/>
            <a:ahLst/>
            <a:cxnLst/>
            <a:rect l="l" t="t" r="r" b="b"/>
            <a:pathLst>
              <a:path w="3980370" h="589343">
                <a:moveTo>
                  <a:pt x="0" y="589343"/>
                </a:moveTo>
                <a:lnTo>
                  <a:pt x="3980370" y="589343"/>
                </a:lnTo>
                <a:lnTo>
                  <a:pt x="3980370" y="0"/>
                </a:lnTo>
                <a:lnTo>
                  <a:pt x="0" y="0"/>
                </a:lnTo>
                <a:lnTo>
                  <a:pt x="0" y="58934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7708" y="1918563"/>
            <a:ext cx="1752600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587" y="136811"/>
            <a:ext cx="51028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rco </a:t>
            </a:r>
            <a:r>
              <a:rPr sz="6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orico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211" y="259124"/>
            <a:ext cx="32947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Hip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otesis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00" y="472117"/>
            <a:ext cx="722393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Hipotesis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817" y="955535"/>
            <a:ext cx="3980370" cy="21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>
              <a:lnSpc>
                <a:spcPct val="95825"/>
              </a:lnSpc>
              <a:spcBef>
                <a:spcPts val="95"/>
              </a:spcBef>
            </a:pPr>
            <a:r>
              <a:rPr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Hip</a:t>
            </a:r>
            <a:r>
              <a:rPr sz="1100" spc="-5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otesis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3817" y="1167892"/>
            <a:ext cx="3980370" cy="586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 marR="270227" algn="just">
              <a:lnSpc>
                <a:spcPts val="1264"/>
              </a:lnSpc>
              <a:spcBef>
                <a:spcPts val="300"/>
              </a:spcBef>
            </a:pPr>
            <a:r>
              <a:rPr sz="1100" spc="0" dirty="0" smtClean="0">
                <a:latin typeface="Times New Roman"/>
                <a:cs typeface="Times New Roman"/>
              </a:rPr>
              <a:t>¿El</a:t>
            </a:r>
            <a:r>
              <a:rPr sz="1100" spc="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cont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7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con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un</a:t>
            </a:r>
            <a:r>
              <a:rPr sz="1100" spc="7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Sistema</a:t>
            </a:r>
            <a:r>
              <a:rPr sz="1100" spc="11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Gestion</a:t>
            </a:r>
            <a:r>
              <a:rPr sz="1100" spc="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Seguridad</a:t>
            </a:r>
            <a:r>
              <a:rPr sz="1100" spc="5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 Salud Ocupacional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es</a:t>
            </a:r>
            <a:r>
              <a:rPr sz="1100" spc="1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1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causa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no</a:t>
            </a:r>
            <a:r>
              <a:rPr sz="1100" spc="2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aplic</a:t>
            </a:r>
            <a:r>
              <a:rPr sz="1100" spc="-25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medidas</a:t>
            </a:r>
            <a:r>
              <a:rPr sz="1100" spc="34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reventivas que mitiguen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riesgos</a:t>
            </a:r>
            <a:r>
              <a:rPr sz="1100" spc="-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34" dirty="0" smtClean="0">
                <a:latin typeface="Times New Roman"/>
                <a:cs typeface="Times New Roman"/>
              </a:rPr>
              <a:t>b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rales</a:t>
            </a:r>
            <a:r>
              <a:rPr sz="1100" spc="6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r>
              <a:rPr sz="1100" spc="12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Mega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rofer</a:t>
            </a:r>
            <a:r>
              <a:rPr sz="1100" spc="4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S.</a:t>
            </a:r>
            <a:r>
              <a:rPr sz="1100" spc="10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A.?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52" y="951712"/>
            <a:ext cx="1841957" cy="559663"/>
          </a:xfrm>
          <a:custGeom>
            <a:avLst/>
            <a:gdLst/>
            <a:ahLst/>
            <a:cxnLst/>
            <a:rect l="l" t="t" r="r" b="b"/>
            <a:pathLst>
              <a:path w="1841957" h="559663">
                <a:moveTo>
                  <a:pt x="0" y="559663"/>
                </a:moveTo>
                <a:lnTo>
                  <a:pt x="1841957" y="559663"/>
                </a:lnTo>
                <a:lnTo>
                  <a:pt x="1841957" y="0"/>
                </a:lnTo>
                <a:lnTo>
                  <a:pt x="0" y="0"/>
                </a:lnTo>
                <a:lnTo>
                  <a:pt x="0" y="559663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52" y="1505038"/>
            <a:ext cx="1841957" cy="1766227"/>
          </a:xfrm>
          <a:custGeom>
            <a:avLst/>
            <a:gdLst/>
            <a:ahLst/>
            <a:cxnLst/>
            <a:rect l="l" t="t" r="r" b="b"/>
            <a:pathLst>
              <a:path w="1841957" h="1766227">
                <a:moveTo>
                  <a:pt x="0" y="1766227"/>
                </a:moveTo>
                <a:lnTo>
                  <a:pt x="1841957" y="1766227"/>
                </a:lnTo>
                <a:lnTo>
                  <a:pt x="1841957" y="0"/>
                </a:lnTo>
                <a:lnTo>
                  <a:pt x="0" y="0"/>
                </a:lnTo>
                <a:lnTo>
                  <a:pt x="0" y="1766227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470" y="167121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3905" y="2185466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905" y="2489136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905" y="2640965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3905" y="2944622"/>
            <a:ext cx="56235" cy="0"/>
          </a:xfrm>
          <a:custGeom>
            <a:avLst/>
            <a:gdLst/>
            <a:ahLst/>
            <a:cxnLst/>
            <a:rect l="l" t="t" r="r" b="b"/>
            <a:pathLst>
              <a:path w="5623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7505">
            <a:solidFill>
              <a:srgbClr val="333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2416" y="1630311"/>
            <a:ext cx="711200" cy="873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052" y="923518"/>
            <a:ext cx="1647545" cy="532726"/>
          </a:xfrm>
          <a:custGeom>
            <a:avLst/>
            <a:gdLst/>
            <a:ahLst/>
            <a:cxnLst/>
            <a:rect l="l" t="t" r="r" b="b"/>
            <a:pathLst>
              <a:path w="1647545" h="532726">
                <a:moveTo>
                  <a:pt x="0" y="532726"/>
                </a:moveTo>
                <a:lnTo>
                  <a:pt x="1647545" y="532726"/>
                </a:lnTo>
                <a:lnTo>
                  <a:pt x="1647545" y="0"/>
                </a:lnTo>
                <a:lnTo>
                  <a:pt x="0" y="0"/>
                </a:lnTo>
                <a:lnTo>
                  <a:pt x="0" y="532726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9052" y="1449920"/>
            <a:ext cx="1647545" cy="1849539"/>
          </a:xfrm>
          <a:custGeom>
            <a:avLst/>
            <a:gdLst/>
            <a:ahLst/>
            <a:cxnLst/>
            <a:rect l="l" t="t" r="r" b="b"/>
            <a:pathLst>
              <a:path w="1647545" h="1849539">
                <a:moveTo>
                  <a:pt x="0" y="1849539"/>
                </a:moveTo>
                <a:lnTo>
                  <a:pt x="1647545" y="1849539"/>
                </a:lnTo>
                <a:lnTo>
                  <a:pt x="1647545" y="0"/>
                </a:lnTo>
                <a:lnTo>
                  <a:pt x="0" y="0"/>
                </a:lnTo>
                <a:lnTo>
                  <a:pt x="0" y="1849539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1469" y="163633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1469" y="2190521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1469" y="2744698"/>
            <a:ext cx="61569" cy="61569"/>
          </a:xfrm>
          <a:custGeom>
            <a:avLst/>
            <a:gdLst/>
            <a:ahLst/>
            <a:cxnLst/>
            <a:rect l="l" t="t" r="r" b="b"/>
            <a:pathLst>
              <a:path w="61569" h="61569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587" y="136811"/>
            <a:ext cx="51028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rco </a:t>
            </a:r>
            <a:r>
              <a:rPr sz="6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orico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211" y="259124"/>
            <a:ext cx="890351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riables </a:t>
            </a:r>
            <a:r>
              <a:rPr sz="6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Investigaci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00" y="472117"/>
            <a:ext cx="1957104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riables</a:t>
            </a:r>
            <a:r>
              <a:rPr sz="1400" spc="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400" spc="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Investig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ci</a:t>
            </a:r>
            <a:r>
              <a:rPr sz="1400" spc="-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29" y="977186"/>
            <a:ext cx="101334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Sistema</a:t>
            </a:r>
            <a:r>
              <a:rPr sz="1100" spc="1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100" spc="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Gesti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688" y="977186"/>
            <a:ext cx="36618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100" spc="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29" y="1149259"/>
            <a:ext cx="1091369" cy="33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Seguridad</a:t>
            </a:r>
            <a:r>
              <a:rPr sz="11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1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endParaRPr sz="1100">
              <a:latin typeface="Times New Roman"/>
              <a:cs typeface="Times New Roman"/>
            </a:endParaRPr>
          </a:p>
          <a:p>
            <a:pPr marL="12700" marR="20781">
              <a:lnSpc>
                <a:spcPct val="95825"/>
              </a:lnSpc>
              <a:spcBef>
                <a:spcPts val="32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Ocupacional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618" y="1615869"/>
            <a:ext cx="1453230" cy="467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Define res</a:t>
            </a:r>
            <a:r>
              <a:rPr sz="1100" spc="34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onsabilidades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2"/>
              </a:spcBef>
            </a:pPr>
            <a:r>
              <a:rPr sz="1100" spc="0" dirty="0" smtClean="0">
                <a:latin typeface="Times New Roman"/>
                <a:cs typeface="Times New Roman"/>
              </a:rPr>
              <a:t>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1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dos</a:t>
            </a:r>
            <a:r>
              <a:rPr sz="1100" spc="15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niveles</a:t>
            </a:r>
            <a:r>
              <a:rPr sz="1100" spc="-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la</a:t>
            </a:r>
            <a:r>
              <a:rPr sz="1100" spc="74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rganizacion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719" y="2105708"/>
            <a:ext cx="1061191" cy="1062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65"/>
              </a:lnSpc>
              <a:spcBef>
                <a:spcPts val="53"/>
              </a:spcBef>
            </a:pPr>
            <a:r>
              <a:rPr sz="1000" spc="0" dirty="0" smtClean="0">
                <a:latin typeface="Times New Roman"/>
                <a:cs typeface="Times New Roman"/>
              </a:rPr>
              <a:t>Gestion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9658"/>
              </a:lnSpc>
            </a:pPr>
            <a:r>
              <a:rPr sz="1000" spc="0" dirty="0" smtClean="0">
                <a:latin typeface="Times New Roman"/>
                <a:cs typeface="Times New Roman"/>
              </a:rPr>
              <a:t>Administrativa Gestion</a:t>
            </a:r>
            <a:r>
              <a:rPr sz="1000" spc="42" dirty="0" smtClean="0">
                <a:latin typeface="Times New Roman"/>
                <a:cs typeface="Times New Roman"/>
              </a:rPr>
              <a:t> </a:t>
            </a:r>
            <a:r>
              <a:rPr sz="1000" spc="-25" dirty="0" smtClean="0">
                <a:latin typeface="Times New Roman"/>
                <a:cs typeface="Times New Roman"/>
              </a:rPr>
              <a:t>T</a:t>
            </a:r>
            <a:r>
              <a:rPr sz="1000" spc="-469" dirty="0" smtClean="0">
                <a:latin typeface="Times New Roman"/>
                <a:cs typeface="Times New Roman"/>
              </a:rPr>
              <a:t>´</a:t>
            </a:r>
            <a:r>
              <a:rPr sz="1000" spc="0" dirty="0" smtClean="0">
                <a:latin typeface="Times New Roman"/>
                <a:cs typeface="Times New Roman"/>
              </a:rPr>
              <a:t>ecnica Gestion</a:t>
            </a:r>
            <a:r>
              <a:rPr sz="1000" spc="42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Times New Roman"/>
                <a:cs typeface="Times New Roman"/>
              </a:rPr>
              <a:t>del</a:t>
            </a:r>
            <a:r>
              <a:rPr sz="1000" spc="48" dirty="0" smtClean="0">
                <a:latin typeface="Times New Roman"/>
                <a:cs typeface="Times New Roman"/>
              </a:rPr>
              <a:t> </a:t>
            </a:r>
            <a:r>
              <a:rPr sz="1000" spc="-84" dirty="0" smtClean="0">
                <a:latin typeface="Times New Roman"/>
                <a:cs typeface="Times New Roman"/>
              </a:rPr>
              <a:t>T</a:t>
            </a:r>
            <a:r>
              <a:rPr sz="1000" spc="0" dirty="0" smtClean="0">
                <a:latin typeface="Times New Roman"/>
                <a:cs typeface="Times New Roman"/>
              </a:rPr>
              <a:t>alento Humano Pr</a:t>
            </a:r>
            <a:r>
              <a:rPr sz="1000" spc="29" dirty="0" smtClean="0">
                <a:latin typeface="Times New Roman"/>
                <a:cs typeface="Times New Roman"/>
              </a:rPr>
              <a:t>o</a:t>
            </a:r>
            <a:r>
              <a:rPr sz="1000" spc="0" dirty="0" smtClean="0">
                <a:latin typeface="Times New Roman"/>
                <a:cs typeface="Times New Roman"/>
              </a:rPr>
              <a:t>cedimientos o</a:t>
            </a:r>
            <a:r>
              <a:rPr sz="1000" spc="29" dirty="0" smtClean="0">
                <a:latin typeface="Times New Roman"/>
                <a:cs typeface="Times New Roman"/>
              </a:rPr>
              <a:t>p</a:t>
            </a:r>
            <a:r>
              <a:rPr sz="1000" spc="0" dirty="0" smtClean="0">
                <a:latin typeface="Times New Roman"/>
                <a:cs typeface="Times New Roman"/>
              </a:rPr>
              <a:t>erativos</a:t>
            </a:r>
            <a:r>
              <a:rPr sz="1000" spc="126" dirty="0" smtClean="0">
                <a:latin typeface="Times New Roman"/>
                <a:cs typeface="Times New Roman"/>
              </a:rPr>
              <a:t> </a:t>
            </a:r>
            <a:r>
              <a:rPr sz="1000" spc="-9" dirty="0" smtClean="0">
                <a:latin typeface="Times New Roman"/>
                <a:cs typeface="Times New Roman"/>
              </a:rPr>
              <a:t>b</a:t>
            </a:r>
            <a:r>
              <a:rPr sz="1000" spc="-489" dirty="0" smtClean="0">
                <a:latin typeface="Times New Roman"/>
                <a:cs typeface="Times New Roman"/>
              </a:rPr>
              <a:t>´</a:t>
            </a:r>
            <a:r>
              <a:rPr sz="1000" spc="0" dirty="0" smtClean="0">
                <a:latin typeface="Times New Roman"/>
                <a:cs typeface="Times New Roman"/>
              </a:rPr>
              <a:t>asicos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9052" y="923518"/>
            <a:ext cx="1647545" cy="529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177" marR="140443">
              <a:lnSpc>
                <a:spcPts val="1264"/>
              </a:lnSpc>
              <a:spcBef>
                <a:spcPts val="95"/>
              </a:spcBef>
            </a:pP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Medidas</a:t>
            </a:r>
            <a:r>
              <a:rPr sz="1100" spc="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Preventivas</a:t>
            </a:r>
            <a:r>
              <a:rPr sz="1100" spc="14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 mitiguen</a:t>
            </a:r>
            <a:r>
              <a:rPr sz="1100" spc="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sz="11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riesgos la</a:t>
            </a:r>
            <a:r>
              <a:rPr sz="11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1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29052" y="1453083"/>
            <a:ext cx="1647545" cy="1846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0"/>
              </a:spcBef>
            </a:pPr>
            <a:endParaRPr sz="900"/>
          </a:p>
          <a:p>
            <a:pPr marL="323265" marR="38767">
              <a:lnSpc>
                <a:spcPts val="1264"/>
              </a:lnSpc>
            </a:pPr>
            <a:r>
              <a:rPr sz="1100" spc="0" dirty="0" smtClean="0">
                <a:latin typeface="Times New Roman"/>
                <a:cs typeface="Times New Roman"/>
              </a:rPr>
              <a:t>Conjunto</a:t>
            </a:r>
            <a:r>
              <a:rPr sz="1100" spc="13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actividades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r>
              <a:rPr sz="1100" spc="8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medidas adoptadas</a:t>
            </a:r>
            <a:endParaRPr sz="1100">
              <a:latin typeface="Times New Roman"/>
              <a:cs typeface="Times New Roman"/>
            </a:endParaRPr>
          </a:p>
          <a:p>
            <a:pPr marL="323265" marR="84224">
              <a:lnSpc>
                <a:spcPts val="1264"/>
              </a:lnSpc>
              <a:spcBef>
                <a:spcPts val="389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das</a:t>
            </a:r>
            <a:r>
              <a:rPr sz="1100" spc="19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las</a:t>
            </a:r>
            <a:r>
              <a:rPr sz="1100" spc="6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fases</a:t>
            </a:r>
            <a:r>
              <a:rPr sz="1100" spc="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 actividad</a:t>
            </a:r>
            <a:r>
              <a:rPr sz="1100" spc="13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8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la em</a:t>
            </a:r>
            <a:r>
              <a:rPr sz="1100" spc="-30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resa</a:t>
            </a:r>
            <a:endParaRPr sz="1100">
              <a:latin typeface="Times New Roman"/>
              <a:cs typeface="Times New Roman"/>
            </a:endParaRPr>
          </a:p>
          <a:p>
            <a:pPr marL="323265" marR="95280">
              <a:lnSpc>
                <a:spcPts val="1264"/>
              </a:lnSpc>
              <a:spcBef>
                <a:spcPts val="389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Pa</a:t>
            </a:r>
            <a:r>
              <a:rPr sz="1100" spc="0" dirty="0" smtClean="0">
                <a:latin typeface="Times New Roman"/>
                <a:cs typeface="Times New Roman"/>
              </a:rPr>
              <a:t>ra</a:t>
            </a:r>
            <a:r>
              <a:rPr sz="1100" spc="23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evit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</a:t>
            </a:r>
            <a:r>
              <a:rPr sz="1100" spc="11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o disminuir</a:t>
            </a:r>
            <a:r>
              <a:rPr sz="1100" spc="-3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los</a:t>
            </a:r>
            <a:r>
              <a:rPr sz="1100" spc="2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riesgos derivados</a:t>
            </a:r>
            <a:r>
              <a:rPr sz="1100" spc="5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del</a:t>
            </a:r>
            <a:r>
              <a:rPr sz="1100" spc="4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traba</a:t>
            </a:r>
            <a:r>
              <a:rPr sz="1100" spc="4" dirty="0" smtClean="0">
                <a:latin typeface="Times New Roman"/>
                <a:cs typeface="Times New Roman"/>
              </a:rPr>
              <a:t>j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817" y="1149654"/>
            <a:ext cx="3980370" cy="92367"/>
          </a:xfrm>
          <a:custGeom>
            <a:avLst/>
            <a:gdLst/>
            <a:ahLst/>
            <a:cxnLst/>
            <a:rect l="l" t="t" r="r" b="b"/>
            <a:pathLst>
              <a:path w="3980370" h="92367">
                <a:moveTo>
                  <a:pt x="0" y="92367"/>
                </a:moveTo>
                <a:lnTo>
                  <a:pt x="3980370" y="92367"/>
                </a:lnTo>
                <a:lnTo>
                  <a:pt x="3980370" y="0"/>
                </a:lnTo>
                <a:lnTo>
                  <a:pt x="0" y="0"/>
                </a:lnTo>
                <a:lnTo>
                  <a:pt x="0" y="92367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3817" y="1235697"/>
            <a:ext cx="3980370" cy="402983"/>
          </a:xfrm>
          <a:custGeom>
            <a:avLst/>
            <a:gdLst/>
            <a:ahLst/>
            <a:cxnLst/>
            <a:rect l="l" t="t" r="r" b="b"/>
            <a:pathLst>
              <a:path w="3980370" h="402983">
                <a:moveTo>
                  <a:pt x="0" y="402983"/>
                </a:moveTo>
                <a:lnTo>
                  <a:pt x="3980370" y="402983"/>
                </a:lnTo>
                <a:lnTo>
                  <a:pt x="3980370" y="0"/>
                </a:lnTo>
                <a:lnTo>
                  <a:pt x="0" y="0"/>
                </a:lnTo>
                <a:lnTo>
                  <a:pt x="0" y="40298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3817" y="1832267"/>
            <a:ext cx="3980370" cy="92367"/>
          </a:xfrm>
          <a:custGeom>
            <a:avLst/>
            <a:gdLst/>
            <a:ahLst/>
            <a:cxnLst/>
            <a:rect l="l" t="t" r="r" b="b"/>
            <a:pathLst>
              <a:path w="3980370" h="92367">
                <a:moveTo>
                  <a:pt x="0" y="92367"/>
                </a:moveTo>
                <a:lnTo>
                  <a:pt x="3980370" y="92367"/>
                </a:lnTo>
                <a:lnTo>
                  <a:pt x="3980370" y="0"/>
                </a:lnTo>
                <a:lnTo>
                  <a:pt x="0" y="0"/>
                </a:lnTo>
                <a:lnTo>
                  <a:pt x="0" y="92367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817" y="1918309"/>
            <a:ext cx="3980370" cy="402983"/>
          </a:xfrm>
          <a:custGeom>
            <a:avLst/>
            <a:gdLst/>
            <a:ahLst/>
            <a:cxnLst/>
            <a:rect l="l" t="t" r="r" b="b"/>
            <a:pathLst>
              <a:path w="3980370" h="402983">
                <a:moveTo>
                  <a:pt x="0" y="402983"/>
                </a:moveTo>
                <a:lnTo>
                  <a:pt x="3980370" y="402983"/>
                </a:lnTo>
                <a:lnTo>
                  <a:pt x="3980370" y="0"/>
                </a:lnTo>
                <a:lnTo>
                  <a:pt x="0" y="0"/>
                </a:lnTo>
                <a:lnTo>
                  <a:pt x="0" y="40298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817" y="2514866"/>
            <a:ext cx="3980370" cy="92367"/>
          </a:xfrm>
          <a:custGeom>
            <a:avLst/>
            <a:gdLst/>
            <a:ahLst/>
            <a:cxnLst/>
            <a:rect l="l" t="t" r="r" b="b"/>
            <a:pathLst>
              <a:path w="3980370" h="92367">
                <a:moveTo>
                  <a:pt x="0" y="92367"/>
                </a:moveTo>
                <a:lnTo>
                  <a:pt x="3980370" y="92367"/>
                </a:lnTo>
                <a:lnTo>
                  <a:pt x="3980370" y="0"/>
                </a:lnTo>
                <a:lnTo>
                  <a:pt x="0" y="0"/>
                </a:lnTo>
                <a:lnTo>
                  <a:pt x="0" y="92367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3817" y="2600909"/>
            <a:ext cx="3980370" cy="402983"/>
          </a:xfrm>
          <a:custGeom>
            <a:avLst/>
            <a:gdLst/>
            <a:ahLst/>
            <a:cxnLst/>
            <a:rect l="l" t="t" r="r" b="b"/>
            <a:pathLst>
              <a:path w="3980370" h="402983">
                <a:moveTo>
                  <a:pt x="0" y="402983"/>
                </a:moveTo>
                <a:lnTo>
                  <a:pt x="3980370" y="402983"/>
                </a:lnTo>
                <a:lnTo>
                  <a:pt x="3980370" y="0"/>
                </a:lnTo>
                <a:lnTo>
                  <a:pt x="0" y="0"/>
                </a:lnTo>
                <a:lnTo>
                  <a:pt x="0" y="402983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587" y="136811"/>
            <a:ext cx="718045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6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rco </a:t>
            </a:r>
            <a:r>
              <a:rPr sz="6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dol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ogico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211" y="259124"/>
            <a:ext cx="443132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dolo</a:t>
            </a:r>
            <a:r>
              <a:rPr sz="600" spc="-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600" spc="-2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ıa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300" y="472117"/>
            <a:ext cx="9737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1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dolo</a:t>
            </a:r>
            <a:r>
              <a:rPr sz="1400" spc="-1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400" spc="-5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ıa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94" y="1338146"/>
            <a:ext cx="520492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Enf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que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737" y="1423960"/>
            <a:ext cx="281707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Cualitativo:</a:t>
            </a:r>
            <a:r>
              <a:rPr sz="1100" spc="9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Entrevistas</a:t>
            </a:r>
            <a:r>
              <a:rPr sz="1100" spc="19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Jefes</a:t>
            </a:r>
            <a:r>
              <a:rPr sz="1100" spc="111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dep</a:t>
            </a:r>
            <a:r>
              <a:rPr sz="1100" spc="-29" dirty="0" smtClean="0">
                <a:latin typeface="Times New Roman"/>
                <a:cs typeface="Times New Roman"/>
              </a:rPr>
              <a:t>a</a:t>
            </a:r>
            <a:r>
              <a:rPr sz="1100" spc="0" dirty="0" smtClean="0">
                <a:latin typeface="Times New Roman"/>
                <a:cs typeface="Times New Roman"/>
              </a:rPr>
              <a:t>rtamentales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294" y="2020745"/>
            <a:ext cx="653981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dalidad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659" y="2106559"/>
            <a:ext cx="66384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De</a:t>
            </a:r>
            <a:r>
              <a:rPr sz="1100" spc="7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Cam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2703358"/>
            <a:ext cx="466030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oblaci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142" y="2703358"/>
            <a:ext cx="814389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on</a:t>
            </a:r>
            <a:r>
              <a:rPr sz="1100" spc="95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y</a:t>
            </a:r>
            <a:r>
              <a:rPr sz="1100" spc="40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Muestra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8630" y="2789172"/>
            <a:ext cx="1454165" cy="16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100" spc="0" dirty="0" smtClean="0">
                <a:latin typeface="Times New Roman"/>
                <a:cs typeface="Times New Roman"/>
              </a:rPr>
              <a:t>Muestra:</a:t>
            </a:r>
            <a:r>
              <a:rPr sz="1100" spc="167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107</a:t>
            </a:r>
            <a:r>
              <a:rPr sz="1100" spc="7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empleados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3817" y="2514866"/>
            <a:ext cx="3980370" cy="89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313817" y="2604071"/>
            <a:ext cx="3980370" cy="399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681">
              <a:lnSpc>
                <a:spcPts val="1260"/>
              </a:lnSpc>
              <a:spcBef>
                <a:spcPts val="63"/>
              </a:spcBef>
            </a:pPr>
            <a:r>
              <a:rPr sz="1650" baseline="44799" dirty="0" smtClean="0">
                <a:latin typeface="Times New Roman"/>
                <a:cs typeface="Times New Roman"/>
              </a:rPr>
              <a:t>  </a:t>
            </a:r>
            <a:r>
              <a:rPr sz="1650" spc="50" baseline="44799" dirty="0" smtClean="0">
                <a:latin typeface="Times New Roman"/>
                <a:cs typeface="Times New Roman"/>
              </a:rPr>
              <a:t> </a:t>
            </a:r>
            <a:r>
              <a:rPr sz="1100" spc="-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oblacion:</a:t>
            </a:r>
            <a:r>
              <a:rPr sz="1100" spc="118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145</a:t>
            </a:r>
            <a:r>
              <a:rPr sz="1100" spc="73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empleados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817" y="1832267"/>
            <a:ext cx="3980370" cy="89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313817" y="1921471"/>
            <a:ext cx="3980370" cy="399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722">
              <a:lnSpc>
                <a:spcPts val="1260"/>
              </a:lnSpc>
              <a:spcBef>
                <a:spcPts val="63"/>
              </a:spcBef>
            </a:pPr>
            <a:r>
              <a:rPr sz="1650" baseline="44799" dirty="0" smtClean="0">
                <a:latin typeface="Times New Roman"/>
                <a:cs typeface="Times New Roman"/>
              </a:rPr>
              <a:t>  </a:t>
            </a:r>
            <a:r>
              <a:rPr sz="1650" spc="50" baseline="447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D</a:t>
            </a:r>
            <a:r>
              <a:rPr sz="1100" spc="29" dirty="0" smtClean="0">
                <a:latin typeface="Times New Roman"/>
                <a:cs typeface="Times New Roman"/>
              </a:rPr>
              <a:t>o</a:t>
            </a:r>
            <a:r>
              <a:rPr sz="1100" spc="0" dirty="0" smtClean="0">
                <a:latin typeface="Times New Roman"/>
                <a:cs typeface="Times New Roman"/>
              </a:rPr>
              <a:t>cumental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817" y="1149654"/>
            <a:ext cx="3980370" cy="89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"/>
              </a:spcBef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313817" y="1238859"/>
            <a:ext cx="3980370" cy="399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3788">
              <a:lnSpc>
                <a:spcPts val="1260"/>
              </a:lnSpc>
              <a:spcBef>
                <a:spcPts val="63"/>
              </a:spcBef>
            </a:pPr>
            <a:r>
              <a:rPr sz="1650" baseline="44799" dirty="0" smtClean="0">
                <a:latin typeface="Times New Roman"/>
                <a:cs typeface="Times New Roman"/>
              </a:rPr>
              <a:t>  </a:t>
            </a:r>
            <a:r>
              <a:rPr sz="1650" spc="50" baseline="44799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Cuantitativo:</a:t>
            </a:r>
            <a:r>
              <a:rPr sz="1100" spc="266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Encuestas</a:t>
            </a:r>
            <a:r>
              <a:rPr sz="1100" spc="182" dirty="0" smtClean="0">
                <a:latin typeface="Times New Roman"/>
                <a:cs typeface="Times New Roman"/>
              </a:rPr>
              <a:t> </a:t>
            </a:r>
            <a:r>
              <a:rPr sz="1100" spc="0" dirty="0" smtClean="0">
                <a:latin typeface="Times New Roman"/>
                <a:cs typeface="Times New Roman"/>
              </a:rPr>
              <a:t>a</a:t>
            </a:r>
            <a:r>
              <a:rPr sz="1100" spc="124" dirty="0" smtClean="0">
                <a:latin typeface="Times New Roman"/>
                <a:cs typeface="Times New Roman"/>
              </a:rPr>
              <a:t> </a:t>
            </a:r>
            <a:r>
              <a:rPr sz="1100" spc="29" dirty="0" smtClean="0">
                <a:latin typeface="Times New Roman"/>
                <a:cs typeface="Times New Roman"/>
              </a:rPr>
              <a:t>p</a:t>
            </a:r>
            <a:r>
              <a:rPr sz="1100" spc="0" dirty="0" smtClean="0">
                <a:latin typeface="Times New Roman"/>
                <a:cs typeface="Times New Roman"/>
              </a:rPr>
              <a:t>ersonal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3046680" y="3371226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7063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38100"/>
                </a:moveTo>
                <a:lnTo>
                  <a:pt x="25400" y="0"/>
                </a:lnTo>
                <a:lnTo>
                  <a:pt x="0" y="19050"/>
                </a:lnTo>
                <a:lnTo>
                  <a:pt x="2540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4865" y="336726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38100"/>
                </a:moveTo>
                <a:lnTo>
                  <a:pt x="25400" y="1905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5694" y="3381348"/>
            <a:ext cx="43019" cy="30366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6186" y="3371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6347" y="33609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2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6877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7976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4177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877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4177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6877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964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234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234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3439" y="3367264"/>
            <a:ext cx="203202" cy="38100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03202" y="19050"/>
                </a:moveTo>
                <a:lnTo>
                  <a:pt x="177802" y="0"/>
                </a:lnTo>
                <a:lnTo>
                  <a:pt x="177802" y="38100"/>
                </a:lnTo>
                <a:lnTo>
                  <a:pt x="203202" y="19050"/>
                </a:lnTo>
                <a:close/>
              </a:path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964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234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45090" y="33609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7790" y="3373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7790" y="33863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5090" y="33990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7790" y="34117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969" y="3364900"/>
            <a:ext cx="30366" cy="30366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352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8765" y="46907"/>
                </a:lnTo>
                <a:lnTo>
                  <a:pt x="48038" y="36798"/>
                </a:lnTo>
                <a:lnTo>
                  <a:pt x="50800" y="25400"/>
                </a:lnTo>
                <a:lnTo>
                  <a:pt x="46907" y="11928"/>
                </a:lnTo>
                <a:lnTo>
                  <a:pt x="36798" y="2718"/>
                </a:lnTo>
                <a:lnTo>
                  <a:pt x="25400" y="0"/>
                </a:lnTo>
                <a:lnTo>
                  <a:pt x="11928" y="3893"/>
                </a:lnTo>
                <a:lnTo>
                  <a:pt x="2718" y="14001"/>
                </a:lnTo>
                <a:lnTo>
                  <a:pt x="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9112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675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1928" y="46907"/>
                </a:lnTo>
                <a:lnTo>
                  <a:pt x="2718" y="36798"/>
                </a:lnTo>
                <a:lnTo>
                  <a:pt x="0" y="25400"/>
                </a:lnTo>
                <a:lnTo>
                  <a:pt x="3893" y="11928"/>
                </a:lnTo>
                <a:lnTo>
                  <a:pt x="14001" y="2718"/>
                </a:lnTo>
                <a:lnTo>
                  <a:pt x="25400" y="0"/>
                </a:lnTo>
                <a:lnTo>
                  <a:pt x="38872" y="3893"/>
                </a:lnTo>
                <a:lnTo>
                  <a:pt x="48082" y="14001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2315" y="3378695"/>
            <a:ext cx="30480" cy="12699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-12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12"/>
                </a:moveTo>
                <a:lnTo>
                  <a:pt x="0" y="12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2300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4601"/>
            <a:ext cx="4608004" cy="122313"/>
          </a:xfrm>
          <a:custGeom>
            <a:avLst/>
            <a:gdLst/>
            <a:ahLst/>
            <a:cxnLst/>
            <a:rect l="l" t="t" r="r" b="b"/>
            <a:pathLst>
              <a:path w="4608004" h="122313">
                <a:moveTo>
                  <a:pt x="4608004" y="0"/>
                </a:moveTo>
                <a:lnTo>
                  <a:pt x="0" y="0"/>
                </a:lnTo>
                <a:lnTo>
                  <a:pt x="0" y="122313"/>
                </a:lnTo>
                <a:lnTo>
                  <a:pt x="4608004" y="122313"/>
                </a:lnTo>
                <a:lnTo>
                  <a:pt x="460800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66915"/>
            <a:ext cx="4608004" cy="350126"/>
          </a:xfrm>
          <a:custGeom>
            <a:avLst/>
            <a:gdLst/>
            <a:ahLst/>
            <a:cxnLst/>
            <a:rect l="l" t="t" r="r" b="b"/>
            <a:pathLst>
              <a:path w="4608004" h="350126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126" y="1310208"/>
            <a:ext cx="1460499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4955" y="1512862"/>
            <a:ext cx="1994611" cy="117106"/>
          </a:xfrm>
          <a:custGeom>
            <a:avLst/>
            <a:gdLst/>
            <a:ahLst/>
            <a:cxnLst/>
            <a:rect l="l" t="t" r="r" b="b"/>
            <a:pathLst>
              <a:path w="1994611" h="117106">
                <a:moveTo>
                  <a:pt x="0" y="117106"/>
                </a:moveTo>
                <a:lnTo>
                  <a:pt x="1994611" y="117106"/>
                </a:lnTo>
                <a:lnTo>
                  <a:pt x="1994611" y="0"/>
                </a:lnTo>
                <a:lnTo>
                  <a:pt x="0" y="0"/>
                </a:lnTo>
                <a:lnTo>
                  <a:pt x="0" y="117106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4955" y="1623644"/>
            <a:ext cx="1994611" cy="305765"/>
          </a:xfrm>
          <a:custGeom>
            <a:avLst/>
            <a:gdLst/>
            <a:ahLst/>
            <a:cxnLst/>
            <a:rect l="l" t="t" r="r" b="b"/>
            <a:pathLst>
              <a:path w="1994611" h="305765">
                <a:moveTo>
                  <a:pt x="0" y="305765"/>
                </a:moveTo>
                <a:lnTo>
                  <a:pt x="1994611" y="305765"/>
                </a:lnTo>
                <a:lnTo>
                  <a:pt x="1994611" y="0"/>
                </a:lnTo>
                <a:lnTo>
                  <a:pt x="0" y="0"/>
                </a:lnTo>
                <a:lnTo>
                  <a:pt x="0" y="305765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4955" y="2055939"/>
            <a:ext cx="1994611" cy="117106"/>
          </a:xfrm>
          <a:custGeom>
            <a:avLst/>
            <a:gdLst/>
            <a:ahLst/>
            <a:cxnLst/>
            <a:rect l="l" t="t" r="r" b="b"/>
            <a:pathLst>
              <a:path w="1994611" h="117106">
                <a:moveTo>
                  <a:pt x="0" y="117106"/>
                </a:moveTo>
                <a:lnTo>
                  <a:pt x="1994611" y="117106"/>
                </a:lnTo>
                <a:lnTo>
                  <a:pt x="1994611" y="0"/>
                </a:lnTo>
                <a:lnTo>
                  <a:pt x="0" y="0"/>
                </a:lnTo>
                <a:lnTo>
                  <a:pt x="0" y="117106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4955" y="2166721"/>
            <a:ext cx="1994611" cy="305765"/>
          </a:xfrm>
          <a:custGeom>
            <a:avLst/>
            <a:gdLst/>
            <a:ahLst/>
            <a:cxnLst/>
            <a:rect l="l" t="t" r="r" b="b"/>
            <a:pathLst>
              <a:path w="1994611" h="305765">
                <a:moveTo>
                  <a:pt x="0" y="305765"/>
                </a:moveTo>
                <a:lnTo>
                  <a:pt x="1994611" y="305765"/>
                </a:lnTo>
                <a:lnTo>
                  <a:pt x="1994611" y="0"/>
                </a:lnTo>
                <a:lnTo>
                  <a:pt x="0" y="0"/>
                </a:lnTo>
                <a:lnTo>
                  <a:pt x="0" y="305765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300" y="14510"/>
            <a:ext cx="148420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Universidad </a:t>
            </a:r>
            <a:r>
              <a:rPr sz="6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delas</a:t>
            </a:r>
            <a:r>
              <a:rPr sz="600" spc="1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uerzas </a:t>
            </a:r>
            <a:r>
              <a:rPr sz="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Armadas </a:t>
            </a:r>
            <a:r>
              <a:rPr sz="600" spc="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6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ESPE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87" y="136811"/>
            <a:ext cx="1274460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-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ratamiento</a:t>
            </a:r>
            <a:r>
              <a:rPr sz="6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600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600" spc="-3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alisis</a:t>
            </a:r>
            <a:r>
              <a:rPr sz="6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6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Resultados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11" y="259124"/>
            <a:ext cx="745397" cy="101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"/>
              </a:lnSpc>
              <a:spcBef>
                <a:spcPts val="34"/>
              </a:spcBef>
            </a:pPr>
            <a:r>
              <a:rPr sz="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erificacion</a:t>
            </a:r>
            <a:r>
              <a:rPr sz="600" spc="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Hip</a:t>
            </a:r>
            <a:r>
              <a:rPr sz="600" spc="-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´</a:t>
            </a:r>
            <a:r>
              <a:rPr sz="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otesis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00" y="472117"/>
            <a:ext cx="1638715" cy="207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erificacion</a:t>
            </a:r>
            <a:r>
              <a:rPr sz="1400" spc="-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Hipotesis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021" y="3371131"/>
            <a:ext cx="43099" cy="4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6680" y="3386410"/>
            <a:ext cx="43019" cy="15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4955" y="2055939"/>
            <a:ext cx="1994611" cy="1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98">
              <a:lnSpc>
                <a:spcPts val="689"/>
              </a:lnSpc>
              <a:spcBef>
                <a:spcPts val="45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750" baseline="-115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55" y="2169883"/>
            <a:ext cx="1994611" cy="3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98" marR="120621">
              <a:lnSpc>
                <a:spcPct val="96879"/>
              </a:lnSpc>
              <a:spcBef>
                <a:spcPts val="1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El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implement</a:t>
            </a:r>
            <a:r>
              <a:rPr sz="600" spc="-16" dirty="0" smtClean="0">
                <a:latin typeface="Times New Roman"/>
                <a:cs typeface="Times New Roman"/>
              </a:rPr>
              <a:t>a</a:t>
            </a:r>
            <a:r>
              <a:rPr sz="600" spc="0" dirty="0" smtClean="0">
                <a:latin typeface="Times New Roman"/>
                <a:cs typeface="Times New Roman"/>
              </a:rPr>
              <a:t>r</a:t>
            </a:r>
            <a:r>
              <a:rPr sz="600" spc="5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11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Gesti</a:t>
            </a:r>
            <a:r>
              <a:rPr sz="600" spc="-314" dirty="0" smtClean="0">
                <a:latin typeface="Times New Roman"/>
                <a:cs typeface="Times New Roman"/>
              </a:rPr>
              <a:t>´</a:t>
            </a:r>
            <a:r>
              <a:rPr sz="600" spc="0" dirty="0" smtClean="0">
                <a:latin typeface="Times New Roman"/>
                <a:cs typeface="Times New Roman"/>
              </a:rPr>
              <a:t>on</a:t>
            </a:r>
            <a:r>
              <a:rPr sz="600" spc="5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10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Seguridad </a:t>
            </a:r>
            <a:r>
              <a:rPr sz="600" spc="75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y Salud </a:t>
            </a:r>
            <a:r>
              <a:rPr sz="600" spc="10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Ocupacional</a:t>
            </a:r>
            <a:r>
              <a:rPr sz="600" spc="54" dirty="0" smtClean="0">
                <a:latin typeface="Times New Roman"/>
                <a:cs typeface="Times New Roman"/>
              </a:rPr>
              <a:t> </a:t>
            </a:r>
            <a:r>
              <a:rPr sz="600" spc="19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ermiti</a:t>
            </a:r>
            <a:r>
              <a:rPr sz="600" spc="-4" dirty="0" smtClean="0">
                <a:latin typeface="Times New Roman"/>
                <a:cs typeface="Times New Roman"/>
              </a:rPr>
              <a:t>r</a:t>
            </a:r>
            <a:r>
              <a:rPr sz="600" spc="-309" dirty="0" smtClean="0">
                <a:latin typeface="Times New Roman"/>
                <a:cs typeface="Times New Roman"/>
              </a:rPr>
              <a:t>´</a:t>
            </a:r>
            <a:r>
              <a:rPr sz="600" spc="0" dirty="0" smtClean="0">
                <a:latin typeface="Times New Roman"/>
                <a:cs typeface="Times New Roman"/>
              </a:rPr>
              <a:t>a</a:t>
            </a:r>
            <a:r>
              <a:rPr sz="600" spc="5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tener </a:t>
            </a:r>
            <a:r>
              <a:rPr sz="600" spc="4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11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ambiente</a:t>
            </a:r>
            <a:r>
              <a:rPr sz="600" spc="7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 trabajo</a:t>
            </a:r>
            <a:r>
              <a:rPr sz="600" spc="4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sano </a:t>
            </a:r>
            <a:r>
              <a:rPr sz="600" spc="2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y</a:t>
            </a:r>
            <a:r>
              <a:rPr sz="600" spc="55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seguro </a:t>
            </a:r>
            <a:r>
              <a:rPr sz="600" spc="10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en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la</a:t>
            </a:r>
            <a:r>
              <a:rPr sz="600" spc="8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em</a:t>
            </a:r>
            <a:r>
              <a:rPr sz="600" spc="-14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resa </a:t>
            </a:r>
            <a:r>
              <a:rPr sz="600" spc="6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Mega</a:t>
            </a:r>
            <a:r>
              <a:rPr sz="600" spc="-14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rofer 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S.</a:t>
            </a:r>
            <a:r>
              <a:rPr sz="600" spc="10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A.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955" y="1512862"/>
            <a:ext cx="1994611" cy="113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98">
              <a:lnSpc>
                <a:spcPts val="689"/>
              </a:lnSpc>
              <a:spcBef>
                <a:spcPts val="45"/>
              </a:spcBef>
            </a:pPr>
            <a:r>
              <a:rPr sz="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750" baseline="-115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64955" y="1626806"/>
            <a:ext cx="1994611" cy="3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98" marR="36501">
              <a:lnSpc>
                <a:spcPct val="96879"/>
              </a:lnSpc>
              <a:spcBef>
                <a:spcPts val="110"/>
              </a:spcBef>
            </a:pPr>
            <a:r>
              <a:rPr sz="600" spc="0" dirty="0" smtClean="0">
                <a:latin typeface="Times New Roman"/>
                <a:cs typeface="Times New Roman"/>
              </a:rPr>
              <a:t>El</a:t>
            </a:r>
            <a:r>
              <a:rPr sz="600" spc="6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NO</a:t>
            </a:r>
            <a:r>
              <a:rPr sz="600" spc="147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implement</a:t>
            </a:r>
            <a:r>
              <a:rPr sz="600" spc="-16" dirty="0" smtClean="0">
                <a:latin typeface="Times New Roman"/>
                <a:cs typeface="Times New Roman"/>
              </a:rPr>
              <a:t>a</a:t>
            </a:r>
            <a:r>
              <a:rPr sz="600" spc="0" dirty="0" smtClean="0">
                <a:latin typeface="Times New Roman"/>
                <a:cs typeface="Times New Roman"/>
              </a:rPr>
              <a:t>r</a:t>
            </a:r>
            <a:r>
              <a:rPr sz="600" spc="5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11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Sistema </a:t>
            </a:r>
            <a:r>
              <a:rPr sz="600" spc="6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10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Gestion </a:t>
            </a:r>
            <a:r>
              <a:rPr sz="600" spc="15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</a:t>
            </a:r>
            <a:r>
              <a:rPr sz="600" spc="10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Seguridad y</a:t>
            </a:r>
            <a:r>
              <a:rPr sz="600" spc="50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Salud </a:t>
            </a:r>
            <a:r>
              <a:rPr sz="600" spc="10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Ocupacional</a:t>
            </a:r>
            <a:r>
              <a:rPr sz="600" spc="68" dirty="0" smtClean="0">
                <a:latin typeface="Times New Roman"/>
                <a:cs typeface="Times New Roman"/>
              </a:rPr>
              <a:t> </a:t>
            </a:r>
            <a:r>
              <a:rPr sz="600" spc="19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ermiti</a:t>
            </a:r>
            <a:r>
              <a:rPr sz="600" spc="-4" dirty="0" smtClean="0">
                <a:latin typeface="Times New Roman"/>
                <a:cs typeface="Times New Roman"/>
              </a:rPr>
              <a:t>r</a:t>
            </a:r>
            <a:r>
              <a:rPr sz="600" spc="-309" dirty="0" smtClean="0">
                <a:latin typeface="Times New Roman"/>
                <a:cs typeface="Times New Roman"/>
              </a:rPr>
              <a:t>´</a:t>
            </a:r>
            <a:r>
              <a:rPr sz="600" spc="0" dirty="0" smtClean="0">
                <a:latin typeface="Times New Roman"/>
                <a:cs typeface="Times New Roman"/>
              </a:rPr>
              <a:t>a</a:t>
            </a:r>
            <a:r>
              <a:rPr sz="600" spc="5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tener </a:t>
            </a:r>
            <a:r>
              <a:rPr sz="600" spc="4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un</a:t>
            </a:r>
            <a:r>
              <a:rPr sz="600" spc="11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ambiente</a:t>
            </a:r>
            <a:r>
              <a:rPr sz="600" spc="7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de trabajo</a:t>
            </a:r>
            <a:r>
              <a:rPr sz="600" spc="46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sano </a:t>
            </a:r>
            <a:r>
              <a:rPr sz="600" spc="2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y</a:t>
            </a:r>
            <a:r>
              <a:rPr sz="600" spc="55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seguro </a:t>
            </a:r>
            <a:r>
              <a:rPr sz="600" spc="1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en</a:t>
            </a:r>
            <a:r>
              <a:rPr sz="600" spc="9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la</a:t>
            </a:r>
            <a:r>
              <a:rPr sz="600" spc="81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em</a:t>
            </a:r>
            <a:r>
              <a:rPr sz="600" spc="-14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resa </a:t>
            </a:r>
            <a:r>
              <a:rPr sz="600" spc="64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Mega</a:t>
            </a:r>
            <a:r>
              <a:rPr sz="600" spc="-14" dirty="0" smtClean="0">
                <a:latin typeface="Times New Roman"/>
                <a:cs typeface="Times New Roman"/>
              </a:rPr>
              <a:t>p</a:t>
            </a:r>
            <a:r>
              <a:rPr sz="600" spc="0" dirty="0" smtClean="0">
                <a:latin typeface="Times New Roman"/>
                <a:cs typeface="Times New Roman"/>
              </a:rPr>
              <a:t>rofer </a:t>
            </a:r>
            <a:r>
              <a:rPr sz="600" spc="89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S.</a:t>
            </a:r>
            <a:r>
              <a:rPr sz="600" spc="103" dirty="0" smtClean="0">
                <a:latin typeface="Times New Roman"/>
                <a:cs typeface="Times New Roman"/>
              </a:rPr>
              <a:t> </a:t>
            </a:r>
            <a:r>
              <a:rPr sz="600" spc="0" dirty="0" smtClean="0">
                <a:latin typeface="Times New Roman"/>
                <a:cs typeface="Times New Roman"/>
              </a:rPr>
              <a:t>A.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1459</Words>
  <Application>Microsoft Office PowerPoint</Application>
  <PresentationFormat>Personalizado</PresentationFormat>
  <Paragraphs>280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Biostar</dc:creator>
  <cp:lastModifiedBy>Biostar</cp:lastModifiedBy>
  <cp:revision>1</cp:revision>
  <dcterms:modified xsi:type="dcterms:W3CDTF">2015-11-27T22:14:43Z</dcterms:modified>
</cp:coreProperties>
</file>