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2"/>
  </p:sldMasterIdLst>
  <p:notesMasterIdLst>
    <p:notesMasterId r:id="rId53"/>
  </p:notesMasterIdLst>
  <p:handoutMasterIdLst>
    <p:handoutMasterId r:id="rId54"/>
  </p:handoutMasterIdLst>
  <p:sldIdLst>
    <p:sldId id="256" r:id="rId3"/>
    <p:sldId id="283" r:id="rId4"/>
    <p:sldId id="280" r:id="rId5"/>
    <p:sldId id="282" r:id="rId6"/>
    <p:sldId id="286" r:id="rId7"/>
    <p:sldId id="284" r:id="rId8"/>
    <p:sldId id="285" r:id="rId9"/>
    <p:sldId id="287" r:id="rId10"/>
    <p:sldId id="288" r:id="rId11"/>
    <p:sldId id="289" r:id="rId12"/>
    <p:sldId id="290" r:id="rId13"/>
    <p:sldId id="295" r:id="rId14"/>
    <p:sldId id="327" r:id="rId15"/>
    <p:sldId id="328" r:id="rId16"/>
    <p:sldId id="291" r:id="rId17"/>
    <p:sldId id="292" r:id="rId18"/>
    <p:sldId id="293" r:id="rId19"/>
    <p:sldId id="294" r:id="rId20"/>
    <p:sldId id="279" r:id="rId21"/>
    <p:sldId id="296" r:id="rId22"/>
    <p:sldId id="262"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20" r:id="rId46"/>
    <p:sldId id="321" r:id="rId47"/>
    <p:sldId id="322" r:id="rId48"/>
    <p:sldId id="323" r:id="rId49"/>
    <p:sldId id="324" r:id="rId50"/>
    <p:sldId id="326" r:id="rId51"/>
    <p:sldId id="329" r:id="rId5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6" autoAdjust="0"/>
    <p:restoredTop sz="94660"/>
  </p:normalViewPr>
  <p:slideViewPr>
    <p:cSldViewPr>
      <p:cViewPr varScale="1">
        <p:scale>
          <a:sx n="70" d="100"/>
          <a:sy n="70" d="100"/>
        </p:scale>
        <p:origin x="510" y="-72"/>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3" d="2"/>
        <a:sy n="3" d="2"/>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D0034-5C81-46C0-9FFA-D5C4FE0AD240}"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EC"/>
        </a:p>
      </dgm:t>
    </dgm:pt>
    <dgm:pt modelId="{49CBEFC2-D7AE-4F3C-B759-EC24A25477CC}">
      <dgm:prSet phldrT="[Texto]"/>
      <dgm:spPr/>
      <dgm:t>
        <a:bodyPr/>
        <a:lstStyle/>
        <a:p>
          <a:r>
            <a:rPr lang="es-EC" dirty="0" smtClean="0">
              <a:solidFill>
                <a:srgbClr val="0070C0"/>
              </a:solidFill>
              <a:latin typeface="Times New Roman" panose="02020603050405020304" pitchFamily="18" charset="0"/>
              <a:cs typeface="Times New Roman" panose="02020603050405020304" pitchFamily="18" charset="0"/>
            </a:rPr>
            <a:t>América Latina</a:t>
          </a:r>
          <a:endParaRPr lang="es-EC" dirty="0">
            <a:solidFill>
              <a:srgbClr val="0070C0"/>
            </a:solidFill>
            <a:latin typeface="Times New Roman" panose="02020603050405020304" pitchFamily="18" charset="0"/>
            <a:cs typeface="Times New Roman" panose="02020603050405020304" pitchFamily="18" charset="0"/>
          </a:endParaRPr>
        </a:p>
      </dgm:t>
    </dgm:pt>
    <dgm:pt modelId="{03F32B37-3950-4BC7-BAA8-EE6AB0767EB4}" type="parTrans" cxnId="{CA4827F3-5002-47EB-AFE1-3184F7EBFA23}">
      <dgm:prSet/>
      <dgm:spPr/>
      <dgm:t>
        <a:bodyPr/>
        <a:lstStyle/>
        <a:p>
          <a:endParaRPr lang="es-EC"/>
        </a:p>
      </dgm:t>
    </dgm:pt>
    <dgm:pt modelId="{B6CCF959-D849-4EB8-B672-0C974456F21C}" type="sibTrans" cxnId="{CA4827F3-5002-47EB-AFE1-3184F7EBFA23}">
      <dgm:prSet/>
      <dgm:spPr/>
      <dgm:t>
        <a:bodyPr/>
        <a:lstStyle/>
        <a:p>
          <a:endParaRPr lang="es-EC"/>
        </a:p>
      </dgm:t>
    </dgm:pt>
    <dgm:pt modelId="{94CB71A0-0200-4E68-90B0-EBF5C924F0CA}">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Alta informalidad en el sector</a:t>
          </a:r>
          <a:endParaRPr lang="es-EC" sz="1400" dirty="0">
            <a:solidFill>
              <a:schemeClr val="tx2"/>
            </a:solidFill>
            <a:latin typeface="Times New Roman" panose="02020603050405020304" pitchFamily="18" charset="0"/>
            <a:cs typeface="Times New Roman" panose="02020603050405020304" pitchFamily="18" charset="0"/>
          </a:endParaRPr>
        </a:p>
      </dgm:t>
    </dgm:pt>
    <dgm:pt modelId="{5B23D28D-3AF8-4365-B0C7-B3EBD604FB1B}" type="parTrans" cxnId="{26A7625E-C0DD-4C19-AA20-04BAF024183D}">
      <dgm:prSet/>
      <dgm:spPr/>
      <dgm:t>
        <a:bodyPr/>
        <a:lstStyle/>
        <a:p>
          <a:endParaRPr lang="es-EC"/>
        </a:p>
      </dgm:t>
    </dgm:pt>
    <dgm:pt modelId="{4A12D5DB-325C-4B72-A2E5-49905CE62AB3}" type="sibTrans" cxnId="{26A7625E-C0DD-4C19-AA20-04BAF024183D}">
      <dgm:prSet/>
      <dgm:spPr/>
      <dgm:t>
        <a:bodyPr/>
        <a:lstStyle/>
        <a:p>
          <a:endParaRPr lang="es-EC"/>
        </a:p>
      </dgm:t>
    </dgm:pt>
    <dgm:pt modelId="{244EDC89-C1F6-4EE8-894B-6DAE21722826}">
      <dgm:prSet phldrT="[Texto]"/>
      <dgm:spPr/>
      <dgm:t>
        <a:bodyPr/>
        <a:lstStyle/>
        <a:p>
          <a:r>
            <a:rPr lang="es-EC" dirty="0" smtClean="0">
              <a:solidFill>
                <a:srgbClr val="0070C0"/>
              </a:solidFill>
              <a:latin typeface="Times New Roman" panose="02020603050405020304" pitchFamily="18" charset="0"/>
              <a:cs typeface="Times New Roman" panose="02020603050405020304" pitchFamily="18" charset="0"/>
            </a:rPr>
            <a:t>Ecuador</a:t>
          </a:r>
          <a:endParaRPr lang="es-EC" dirty="0">
            <a:solidFill>
              <a:srgbClr val="0070C0"/>
            </a:solidFill>
            <a:latin typeface="Times New Roman" panose="02020603050405020304" pitchFamily="18" charset="0"/>
            <a:cs typeface="Times New Roman" panose="02020603050405020304" pitchFamily="18" charset="0"/>
          </a:endParaRPr>
        </a:p>
      </dgm:t>
    </dgm:pt>
    <dgm:pt modelId="{A8651AA1-0C0C-4777-AE85-4EF091CABF32}" type="parTrans" cxnId="{CB2F5B4A-B0EA-47F3-B3F3-FB8689ACCA2A}">
      <dgm:prSet/>
      <dgm:spPr/>
      <dgm:t>
        <a:bodyPr/>
        <a:lstStyle/>
        <a:p>
          <a:endParaRPr lang="es-EC"/>
        </a:p>
      </dgm:t>
    </dgm:pt>
    <dgm:pt modelId="{AF51E340-5484-4E45-B5DB-2CDA0FA9A506}" type="sibTrans" cxnId="{CB2F5B4A-B0EA-47F3-B3F3-FB8689ACCA2A}">
      <dgm:prSet/>
      <dgm:spPr/>
      <dgm:t>
        <a:bodyPr/>
        <a:lstStyle/>
        <a:p>
          <a:endParaRPr lang="es-EC"/>
        </a:p>
      </dgm:t>
    </dgm:pt>
    <dgm:pt modelId="{6AF1CE85-0EC2-43D7-B497-F248DE2CD0DD}">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Dificultad para acceder a servicios financieros formales</a:t>
          </a:r>
          <a:endParaRPr lang="es-EC" sz="1400" dirty="0">
            <a:solidFill>
              <a:schemeClr val="tx2"/>
            </a:solidFill>
            <a:latin typeface="Times New Roman" panose="02020603050405020304" pitchFamily="18" charset="0"/>
            <a:cs typeface="Times New Roman" panose="02020603050405020304" pitchFamily="18" charset="0"/>
          </a:endParaRPr>
        </a:p>
      </dgm:t>
    </dgm:pt>
    <dgm:pt modelId="{6E51BEC1-E197-4751-AB04-7583445558B5}" type="parTrans" cxnId="{1357793A-5C84-44AA-9E40-AEBBB60F81A5}">
      <dgm:prSet/>
      <dgm:spPr/>
      <dgm:t>
        <a:bodyPr/>
        <a:lstStyle/>
        <a:p>
          <a:endParaRPr lang="es-EC"/>
        </a:p>
      </dgm:t>
    </dgm:pt>
    <dgm:pt modelId="{13D72B99-DB01-416A-8D6A-FD3E4897E3E7}" type="sibTrans" cxnId="{1357793A-5C84-44AA-9E40-AEBBB60F81A5}">
      <dgm:prSet/>
      <dgm:spPr/>
      <dgm:t>
        <a:bodyPr/>
        <a:lstStyle/>
        <a:p>
          <a:endParaRPr lang="es-EC"/>
        </a:p>
      </dgm:t>
    </dgm:pt>
    <dgm:pt modelId="{0F831CE9-FFCA-4E43-A562-44ADB2F39BE0}">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Nivel de informalidad alto</a:t>
          </a:r>
          <a:endParaRPr lang="es-EC" sz="1400" dirty="0">
            <a:solidFill>
              <a:schemeClr val="tx2"/>
            </a:solidFill>
            <a:latin typeface="Times New Roman" panose="02020603050405020304" pitchFamily="18" charset="0"/>
            <a:cs typeface="Times New Roman" panose="02020603050405020304" pitchFamily="18" charset="0"/>
          </a:endParaRPr>
        </a:p>
      </dgm:t>
    </dgm:pt>
    <dgm:pt modelId="{158CC9E2-72A9-4945-93C5-51F26C0D8D09}" type="parTrans" cxnId="{C3158AE1-9926-4FD0-90F7-3CEACFB1836A}">
      <dgm:prSet/>
      <dgm:spPr/>
      <dgm:t>
        <a:bodyPr/>
        <a:lstStyle/>
        <a:p>
          <a:endParaRPr lang="es-EC"/>
        </a:p>
      </dgm:t>
    </dgm:pt>
    <dgm:pt modelId="{D9EC1B83-9808-4709-877F-C768862BC387}" type="sibTrans" cxnId="{C3158AE1-9926-4FD0-90F7-3CEACFB1836A}">
      <dgm:prSet/>
      <dgm:spPr/>
      <dgm:t>
        <a:bodyPr/>
        <a:lstStyle/>
        <a:p>
          <a:endParaRPr lang="es-EC"/>
        </a:p>
      </dgm:t>
    </dgm:pt>
    <dgm:pt modelId="{0D513A16-8ABE-42ED-B799-49E1D84189F3}">
      <dgm:prSet phldrT="[Texto]"/>
      <dgm:spPr/>
      <dgm:t>
        <a:bodyPr/>
        <a:lstStyle/>
        <a:p>
          <a:r>
            <a:rPr lang="es-EC" dirty="0" smtClean="0">
              <a:solidFill>
                <a:srgbClr val="0070C0"/>
              </a:solidFill>
              <a:latin typeface="Times New Roman" panose="02020603050405020304" pitchFamily="18" charset="0"/>
              <a:cs typeface="Times New Roman" panose="02020603050405020304" pitchFamily="18" charset="0"/>
            </a:rPr>
            <a:t>Quito (QDM)</a:t>
          </a:r>
          <a:endParaRPr lang="es-EC" dirty="0">
            <a:solidFill>
              <a:srgbClr val="0070C0"/>
            </a:solidFill>
            <a:latin typeface="Times New Roman" panose="02020603050405020304" pitchFamily="18" charset="0"/>
            <a:cs typeface="Times New Roman" panose="02020603050405020304" pitchFamily="18" charset="0"/>
          </a:endParaRPr>
        </a:p>
      </dgm:t>
    </dgm:pt>
    <dgm:pt modelId="{BF4696E6-F606-4131-B588-E4945293E43F}" type="parTrans" cxnId="{B0FB00F6-2E55-4FEF-A298-193C50814DCD}">
      <dgm:prSet/>
      <dgm:spPr/>
      <dgm:t>
        <a:bodyPr/>
        <a:lstStyle/>
        <a:p>
          <a:endParaRPr lang="es-EC"/>
        </a:p>
      </dgm:t>
    </dgm:pt>
    <dgm:pt modelId="{3A77CF32-CAFF-4AF0-AD5C-1E77068B36FB}" type="sibTrans" cxnId="{B0FB00F6-2E55-4FEF-A298-193C50814DCD}">
      <dgm:prSet/>
      <dgm:spPr/>
      <dgm:t>
        <a:bodyPr/>
        <a:lstStyle/>
        <a:p>
          <a:endParaRPr lang="es-EC"/>
        </a:p>
      </dgm:t>
    </dgm:pt>
    <dgm:pt modelId="{C52AD196-2DF9-4169-B861-68EEDD42599C}">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Problemas similares en el sector</a:t>
          </a:r>
          <a:endParaRPr lang="es-EC" sz="1400" dirty="0">
            <a:solidFill>
              <a:schemeClr val="tx2"/>
            </a:solidFill>
            <a:latin typeface="Times New Roman" panose="02020603050405020304" pitchFamily="18" charset="0"/>
            <a:cs typeface="Times New Roman" panose="02020603050405020304" pitchFamily="18" charset="0"/>
          </a:endParaRPr>
        </a:p>
      </dgm:t>
    </dgm:pt>
    <dgm:pt modelId="{B6DB6491-E856-424A-8DC3-182E27B1DDCF}" type="parTrans" cxnId="{14862105-FEAA-495B-9373-014BABAFD11F}">
      <dgm:prSet/>
      <dgm:spPr/>
      <dgm:t>
        <a:bodyPr/>
        <a:lstStyle/>
        <a:p>
          <a:endParaRPr lang="es-EC"/>
        </a:p>
      </dgm:t>
    </dgm:pt>
    <dgm:pt modelId="{28E9326F-A15E-4B36-A704-E9210E5F0206}" type="sibTrans" cxnId="{14862105-FEAA-495B-9373-014BABAFD11F}">
      <dgm:prSet/>
      <dgm:spPr/>
      <dgm:t>
        <a:bodyPr/>
        <a:lstStyle/>
        <a:p>
          <a:endParaRPr lang="es-EC"/>
        </a:p>
      </dgm:t>
    </dgm:pt>
    <dgm:pt modelId="{72826B47-9908-4505-8132-DABEDBBE0435}">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48% de microempresas requieren financiamiento</a:t>
          </a:r>
          <a:endParaRPr lang="es-EC" sz="1400" dirty="0">
            <a:solidFill>
              <a:schemeClr val="tx2"/>
            </a:solidFill>
            <a:latin typeface="Times New Roman" panose="02020603050405020304" pitchFamily="18" charset="0"/>
            <a:cs typeface="Times New Roman" panose="02020603050405020304" pitchFamily="18" charset="0"/>
          </a:endParaRPr>
        </a:p>
      </dgm:t>
    </dgm:pt>
    <dgm:pt modelId="{AD9C7439-51D6-4007-8CAB-D12800C984BD}" type="parTrans" cxnId="{B6AB925A-5F55-46B1-8EB7-C242E42FA6AB}">
      <dgm:prSet/>
      <dgm:spPr/>
      <dgm:t>
        <a:bodyPr/>
        <a:lstStyle/>
        <a:p>
          <a:endParaRPr lang="es-EC"/>
        </a:p>
      </dgm:t>
    </dgm:pt>
    <dgm:pt modelId="{3F279D9E-1EAB-48D5-AF8F-08800F712B86}" type="sibTrans" cxnId="{B6AB925A-5F55-46B1-8EB7-C242E42FA6AB}">
      <dgm:prSet/>
      <dgm:spPr/>
      <dgm:t>
        <a:bodyPr/>
        <a:lstStyle/>
        <a:p>
          <a:endParaRPr lang="es-EC"/>
        </a:p>
      </dgm:t>
    </dgm:pt>
    <dgm:pt modelId="{C147F31B-CDF9-424F-8DA6-D2CD66F2499E}">
      <dgm:prSet phldrT="[Texto]"/>
      <dgm:spPr/>
      <dgm:t>
        <a:bodyPr/>
        <a:lstStyle/>
        <a:p>
          <a:endParaRPr lang="es-EC" sz="3100" dirty="0"/>
        </a:p>
      </dgm:t>
    </dgm:pt>
    <dgm:pt modelId="{01FA368C-E3BE-4DBA-9625-2B29B80F2328}" type="parTrans" cxnId="{E98DA080-0C60-48F4-BE5F-FDDD147E6E78}">
      <dgm:prSet/>
      <dgm:spPr/>
      <dgm:t>
        <a:bodyPr/>
        <a:lstStyle/>
        <a:p>
          <a:endParaRPr lang="es-EC"/>
        </a:p>
      </dgm:t>
    </dgm:pt>
    <dgm:pt modelId="{171279DE-F2C2-4F2E-A477-B4BC99DD249F}" type="sibTrans" cxnId="{E98DA080-0C60-48F4-BE5F-FDDD147E6E78}">
      <dgm:prSet/>
      <dgm:spPr/>
      <dgm:t>
        <a:bodyPr/>
        <a:lstStyle/>
        <a:p>
          <a:endParaRPr lang="es-EC"/>
        </a:p>
      </dgm:t>
    </dgm:pt>
    <dgm:pt modelId="{4E518171-6C6F-4A8D-B848-15AFAFD86DDC}">
      <dgm:prSet phldrT="[Texto]" custT="1"/>
      <dgm:spPr/>
      <dgm:t>
        <a:bodyPr/>
        <a:lstStyle/>
        <a:p>
          <a:endParaRPr lang="es-EC" sz="1200" dirty="0">
            <a:latin typeface="Times New Roman" panose="02020603050405020304" pitchFamily="18" charset="0"/>
            <a:cs typeface="Times New Roman" panose="02020603050405020304" pitchFamily="18" charset="0"/>
          </a:endParaRPr>
        </a:p>
      </dgm:t>
    </dgm:pt>
    <dgm:pt modelId="{4BD9DC77-FDC7-4200-9394-EDCA1506BD81}" type="parTrans" cxnId="{9618609A-99B3-471C-B148-8E6384B0B0BF}">
      <dgm:prSet/>
      <dgm:spPr/>
      <dgm:t>
        <a:bodyPr/>
        <a:lstStyle/>
        <a:p>
          <a:endParaRPr lang="es-EC"/>
        </a:p>
      </dgm:t>
    </dgm:pt>
    <dgm:pt modelId="{CE8C5A1D-DB38-4C12-80DD-79A9980A7870}" type="sibTrans" cxnId="{9618609A-99B3-471C-B148-8E6384B0B0BF}">
      <dgm:prSet/>
      <dgm:spPr/>
      <dgm:t>
        <a:bodyPr/>
        <a:lstStyle/>
        <a:p>
          <a:endParaRPr lang="es-EC"/>
        </a:p>
      </dgm:t>
    </dgm:pt>
    <dgm:pt modelId="{24D84533-0D17-49EA-9A46-077DBCC8A262}">
      <dgm:prSet phldrT="[Texto]" custT="1"/>
      <dgm:spPr/>
      <dgm:t>
        <a:bodyPr/>
        <a:lstStyle/>
        <a:p>
          <a:endParaRPr lang="es-EC" sz="1200" dirty="0">
            <a:latin typeface="Times New Roman" panose="02020603050405020304" pitchFamily="18" charset="0"/>
            <a:cs typeface="Times New Roman" panose="02020603050405020304" pitchFamily="18" charset="0"/>
          </a:endParaRPr>
        </a:p>
      </dgm:t>
    </dgm:pt>
    <dgm:pt modelId="{3F52B9B1-C731-4BD8-8558-D7D990F6DA4F}" type="parTrans" cxnId="{4DF43DEC-885D-4A5C-8FD5-D5AD1A48602C}">
      <dgm:prSet/>
      <dgm:spPr/>
      <dgm:t>
        <a:bodyPr/>
        <a:lstStyle/>
        <a:p>
          <a:endParaRPr lang="es-EC"/>
        </a:p>
      </dgm:t>
    </dgm:pt>
    <dgm:pt modelId="{E1B475D8-3328-4CAA-AE0C-96AF7743F05A}" type="sibTrans" cxnId="{4DF43DEC-885D-4A5C-8FD5-D5AD1A48602C}">
      <dgm:prSet/>
      <dgm:spPr/>
      <dgm:t>
        <a:bodyPr/>
        <a:lstStyle/>
        <a:p>
          <a:endParaRPr lang="es-EC"/>
        </a:p>
      </dgm:t>
    </dgm:pt>
    <dgm:pt modelId="{98AA8E88-1293-494B-BC4C-E7AAB5526978}">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Baja capacidad empresarial</a:t>
          </a:r>
          <a:endParaRPr lang="es-EC" sz="1400" dirty="0">
            <a:solidFill>
              <a:schemeClr val="tx2"/>
            </a:solidFill>
            <a:latin typeface="Times New Roman" panose="02020603050405020304" pitchFamily="18" charset="0"/>
            <a:cs typeface="Times New Roman" panose="02020603050405020304" pitchFamily="18" charset="0"/>
          </a:endParaRPr>
        </a:p>
      </dgm:t>
    </dgm:pt>
    <dgm:pt modelId="{6022E612-E993-4898-BB69-A7BD1D9672CF}" type="parTrans" cxnId="{588745F1-494B-43FB-8609-1BB08D88F582}">
      <dgm:prSet/>
      <dgm:spPr/>
      <dgm:t>
        <a:bodyPr/>
        <a:lstStyle/>
        <a:p>
          <a:endParaRPr lang="es-EC"/>
        </a:p>
      </dgm:t>
    </dgm:pt>
    <dgm:pt modelId="{BAC964FA-4F96-4EED-89FD-24E4DDD50FCD}" type="sibTrans" cxnId="{588745F1-494B-43FB-8609-1BB08D88F582}">
      <dgm:prSet/>
      <dgm:spPr/>
      <dgm:t>
        <a:bodyPr/>
        <a:lstStyle/>
        <a:p>
          <a:endParaRPr lang="es-EC"/>
        </a:p>
      </dgm:t>
    </dgm:pt>
    <dgm:pt modelId="{AE33B530-AF62-4138-9F38-29C1F6A4EDC5}">
      <dgm:prSet phldrT="[Texto]" custT="1"/>
      <dgm:spPr/>
      <dgm:t>
        <a:bodyPr/>
        <a:lstStyle/>
        <a:p>
          <a:endParaRPr lang="es-EC" sz="1200" dirty="0">
            <a:latin typeface="Times New Roman" panose="02020603050405020304" pitchFamily="18" charset="0"/>
            <a:cs typeface="Times New Roman" panose="02020603050405020304" pitchFamily="18" charset="0"/>
          </a:endParaRPr>
        </a:p>
      </dgm:t>
    </dgm:pt>
    <dgm:pt modelId="{7E5EC24D-CCDD-4614-B52B-98066A53D0F2}" type="parTrans" cxnId="{214D00DB-F999-47A9-A1AA-6A1D79CE153C}">
      <dgm:prSet/>
      <dgm:spPr/>
      <dgm:t>
        <a:bodyPr/>
        <a:lstStyle/>
        <a:p>
          <a:endParaRPr lang="es-EC"/>
        </a:p>
      </dgm:t>
    </dgm:pt>
    <dgm:pt modelId="{C8E01B47-5711-4715-97D3-5CB57C411124}" type="sibTrans" cxnId="{214D00DB-F999-47A9-A1AA-6A1D79CE153C}">
      <dgm:prSet/>
      <dgm:spPr/>
      <dgm:t>
        <a:bodyPr/>
        <a:lstStyle/>
        <a:p>
          <a:endParaRPr lang="es-EC"/>
        </a:p>
      </dgm:t>
    </dgm:pt>
    <dgm:pt modelId="{6BC0B52E-7B54-4E13-A58B-A35149C62D0F}">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Baja capacidad tecnológica</a:t>
          </a:r>
          <a:endParaRPr lang="es-EC" sz="1400" dirty="0">
            <a:solidFill>
              <a:schemeClr val="tx2"/>
            </a:solidFill>
            <a:latin typeface="Times New Roman" panose="02020603050405020304" pitchFamily="18" charset="0"/>
            <a:cs typeface="Times New Roman" panose="02020603050405020304" pitchFamily="18" charset="0"/>
          </a:endParaRPr>
        </a:p>
      </dgm:t>
    </dgm:pt>
    <dgm:pt modelId="{EE6424C0-CAD6-400F-9AB7-1C2CCB1E4C5C}" type="parTrans" cxnId="{08042F60-1454-495A-BED5-2907B844D551}">
      <dgm:prSet/>
      <dgm:spPr/>
      <dgm:t>
        <a:bodyPr/>
        <a:lstStyle/>
        <a:p>
          <a:endParaRPr lang="es-EC"/>
        </a:p>
      </dgm:t>
    </dgm:pt>
    <dgm:pt modelId="{500AF9D3-83A0-46D0-A919-3455ABE390EB}" type="sibTrans" cxnId="{08042F60-1454-495A-BED5-2907B844D551}">
      <dgm:prSet/>
      <dgm:spPr/>
      <dgm:t>
        <a:bodyPr/>
        <a:lstStyle/>
        <a:p>
          <a:endParaRPr lang="es-EC"/>
        </a:p>
      </dgm:t>
    </dgm:pt>
    <dgm:pt modelId="{3AB42057-3D38-4121-AB13-D5A90497225E}">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Bajo nivel educativo</a:t>
          </a:r>
          <a:endParaRPr lang="es-EC" sz="1400" dirty="0">
            <a:solidFill>
              <a:schemeClr val="tx2"/>
            </a:solidFill>
            <a:latin typeface="Times New Roman" panose="02020603050405020304" pitchFamily="18" charset="0"/>
            <a:cs typeface="Times New Roman" panose="02020603050405020304" pitchFamily="18" charset="0"/>
          </a:endParaRPr>
        </a:p>
      </dgm:t>
    </dgm:pt>
    <dgm:pt modelId="{385B5A32-FB12-431A-8546-21A60EAAD6D3}" type="parTrans" cxnId="{CFDBFE7A-88E8-48D6-91AE-DD7951608B49}">
      <dgm:prSet/>
      <dgm:spPr/>
      <dgm:t>
        <a:bodyPr/>
        <a:lstStyle/>
        <a:p>
          <a:endParaRPr lang="es-EC"/>
        </a:p>
      </dgm:t>
    </dgm:pt>
    <dgm:pt modelId="{E8BE2095-5161-4BE9-A032-9F34E7C08BA3}" type="sibTrans" cxnId="{CFDBFE7A-88E8-48D6-91AE-DD7951608B49}">
      <dgm:prSet/>
      <dgm:spPr/>
      <dgm:t>
        <a:bodyPr/>
        <a:lstStyle/>
        <a:p>
          <a:endParaRPr lang="es-EC"/>
        </a:p>
      </dgm:t>
    </dgm:pt>
    <dgm:pt modelId="{22D06F84-8E9E-42EF-81C4-4C3C3F4EC771}">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Problemas financieros</a:t>
          </a:r>
          <a:endParaRPr lang="es-EC" sz="1400" dirty="0">
            <a:solidFill>
              <a:schemeClr val="tx2"/>
            </a:solidFill>
            <a:latin typeface="Times New Roman" panose="02020603050405020304" pitchFamily="18" charset="0"/>
            <a:cs typeface="Times New Roman" panose="02020603050405020304" pitchFamily="18" charset="0"/>
          </a:endParaRPr>
        </a:p>
      </dgm:t>
    </dgm:pt>
    <dgm:pt modelId="{CBBEA2A1-C6D9-4AC0-803E-6C1F5B7BF493}" type="parTrans" cxnId="{3D6173AE-4490-4860-91D9-FAF54F400DC6}">
      <dgm:prSet/>
      <dgm:spPr/>
      <dgm:t>
        <a:bodyPr/>
        <a:lstStyle/>
        <a:p>
          <a:endParaRPr lang="es-EC"/>
        </a:p>
      </dgm:t>
    </dgm:pt>
    <dgm:pt modelId="{E129330C-6D0D-466E-B30D-CE65691CDDFA}" type="sibTrans" cxnId="{3D6173AE-4490-4860-91D9-FAF54F400DC6}">
      <dgm:prSet/>
      <dgm:spPr/>
      <dgm:t>
        <a:bodyPr/>
        <a:lstStyle/>
        <a:p>
          <a:endParaRPr lang="es-EC"/>
        </a:p>
      </dgm:t>
    </dgm:pt>
    <dgm:pt modelId="{3F85ACC1-1934-457A-B569-C6A430060EAB}">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Barreras para el crecimiento</a:t>
          </a:r>
          <a:endParaRPr lang="es-EC" sz="1400" dirty="0">
            <a:solidFill>
              <a:schemeClr val="tx2"/>
            </a:solidFill>
            <a:latin typeface="Times New Roman" panose="02020603050405020304" pitchFamily="18" charset="0"/>
            <a:cs typeface="Times New Roman" panose="02020603050405020304" pitchFamily="18" charset="0"/>
          </a:endParaRPr>
        </a:p>
      </dgm:t>
    </dgm:pt>
    <dgm:pt modelId="{AEE752DB-2192-474E-9C38-0BD06FCA7F58}" type="parTrans" cxnId="{461CE45E-BC5D-4DB2-9477-D642E224DD75}">
      <dgm:prSet/>
      <dgm:spPr/>
      <dgm:t>
        <a:bodyPr/>
        <a:lstStyle/>
        <a:p>
          <a:endParaRPr lang="es-EC"/>
        </a:p>
      </dgm:t>
    </dgm:pt>
    <dgm:pt modelId="{B7972EC8-37C0-4D46-817F-D920B233374F}" type="sibTrans" cxnId="{461CE45E-BC5D-4DB2-9477-D642E224DD75}">
      <dgm:prSet/>
      <dgm:spPr/>
      <dgm:t>
        <a:bodyPr/>
        <a:lstStyle/>
        <a:p>
          <a:endParaRPr lang="es-EC"/>
        </a:p>
      </dgm:t>
    </dgm:pt>
    <dgm:pt modelId="{1293712D-B673-4E00-BE23-946D22576985}">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Sobreabundancia de empresas muy pequeñas</a:t>
          </a:r>
          <a:endParaRPr lang="es-EC" sz="1400" dirty="0">
            <a:solidFill>
              <a:schemeClr val="tx2"/>
            </a:solidFill>
            <a:latin typeface="Times New Roman" panose="02020603050405020304" pitchFamily="18" charset="0"/>
            <a:cs typeface="Times New Roman" panose="02020603050405020304" pitchFamily="18" charset="0"/>
          </a:endParaRPr>
        </a:p>
      </dgm:t>
    </dgm:pt>
    <dgm:pt modelId="{69D45B42-3649-43B7-AFC1-9ECFF9EF1823}" type="parTrans" cxnId="{38055E69-A942-4C37-A0E4-BCD4A98ACF72}">
      <dgm:prSet/>
      <dgm:spPr/>
      <dgm:t>
        <a:bodyPr/>
        <a:lstStyle/>
        <a:p>
          <a:endParaRPr lang="es-EC"/>
        </a:p>
      </dgm:t>
    </dgm:pt>
    <dgm:pt modelId="{FF316597-0F75-4DDB-BFB2-927DCE67E519}" type="sibTrans" cxnId="{38055E69-A942-4C37-A0E4-BCD4A98ACF72}">
      <dgm:prSet/>
      <dgm:spPr/>
      <dgm:t>
        <a:bodyPr/>
        <a:lstStyle/>
        <a:p>
          <a:endParaRPr lang="es-EC"/>
        </a:p>
      </dgm:t>
    </dgm:pt>
    <dgm:pt modelId="{4D0A04AF-5F99-4433-932F-FE2D7F0F8004}">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Baja productividad del sector</a:t>
          </a:r>
          <a:endParaRPr lang="es-EC" sz="1400" dirty="0">
            <a:solidFill>
              <a:schemeClr val="tx2"/>
            </a:solidFill>
            <a:latin typeface="Times New Roman" panose="02020603050405020304" pitchFamily="18" charset="0"/>
            <a:cs typeface="Times New Roman" panose="02020603050405020304" pitchFamily="18" charset="0"/>
          </a:endParaRPr>
        </a:p>
      </dgm:t>
    </dgm:pt>
    <dgm:pt modelId="{0F9EA269-4C4E-4606-99E1-6E144EEBB89E}" type="parTrans" cxnId="{77133A9D-9685-48DF-9A07-21823C8931DE}">
      <dgm:prSet/>
      <dgm:spPr/>
      <dgm:t>
        <a:bodyPr/>
        <a:lstStyle/>
        <a:p>
          <a:endParaRPr lang="es-EC"/>
        </a:p>
      </dgm:t>
    </dgm:pt>
    <dgm:pt modelId="{D61D7FD4-BCF9-4C09-8799-075D86FCC1AB}" type="sibTrans" cxnId="{77133A9D-9685-48DF-9A07-21823C8931DE}">
      <dgm:prSet/>
      <dgm:spPr/>
      <dgm:t>
        <a:bodyPr/>
        <a:lstStyle/>
        <a:p>
          <a:endParaRPr lang="es-EC"/>
        </a:p>
      </dgm:t>
    </dgm:pt>
    <dgm:pt modelId="{F8A7D6B7-7AF8-434C-AC06-E9A43640366B}">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Insuficiente crédito</a:t>
          </a:r>
          <a:endParaRPr lang="es-EC" sz="1400" dirty="0">
            <a:solidFill>
              <a:schemeClr val="tx2"/>
            </a:solidFill>
            <a:latin typeface="Times New Roman" panose="02020603050405020304" pitchFamily="18" charset="0"/>
            <a:cs typeface="Times New Roman" panose="02020603050405020304" pitchFamily="18" charset="0"/>
          </a:endParaRPr>
        </a:p>
      </dgm:t>
    </dgm:pt>
    <dgm:pt modelId="{688D769F-85F2-4905-A124-871E8F8CD20E}" type="parTrans" cxnId="{E227C85E-20DE-4605-9126-CFA8F3236010}">
      <dgm:prSet/>
      <dgm:spPr/>
      <dgm:t>
        <a:bodyPr/>
        <a:lstStyle/>
        <a:p>
          <a:endParaRPr lang="es-EC"/>
        </a:p>
      </dgm:t>
    </dgm:pt>
    <dgm:pt modelId="{F13C7267-B7E1-4E48-AA3A-A2DC4AD9FB04}" type="sibTrans" cxnId="{E227C85E-20DE-4605-9126-CFA8F3236010}">
      <dgm:prSet/>
      <dgm:spPr/>
      <dgm:t>
        <a:bodyPr/>
        <a:lstStyle/>
        <a:p>
          <a:endParaRPr lang="es-EC"/>
        </a:p>
      </dgm:t>
    </dgm:pt>
    <dgm:pt modelId="{367A245F-0521-4288-ABA4-4CACC9C4A926}">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Procesos y reglamentación tributaria</a:t>
          </a:r>
          <a:endParaRPr lang="es-EC" sz="1400" dirty="0">
            <a:solidFill>
              <a:schemeClr val="tx2"/>
            </a:solidFill>
            <a:latin typeface="Times New Roman" panose="02020603050405020304" pitchFamily="18" charset="0"/>
            <a:cs typeface="Times New Roman" panose="02020603050405020304" pitchFamily="18" charset="0"/>
          </a:endParaRPr>
        </a:p>
      </dgm:t>
    </dgm:pt>
    <dgm:pt modelId="{36D06123-FA13-44B2-A882-24B519A5961E}" type="parTrans" cxnId="{AE42830A-CB3C-4C22-93D3-EA1580F00C72}">
      <dgm:prSet/>
      <dgm:spPr/>
      <dgm:t>
        <a:bodyPr/>
        <a:lstStyle/>
        <a:p>
          <a:endParaRPr lang="es-EC"/>
        </a:p>
      </dgm:t>
    </dgm:pt>
    <dgm:pt modelId="{31699E1C-58E4-45DF-B0D0-EDEB9364F932}" type="sibTrans" cxnId="{AE42830A-CB3C-4C22-93D3-EA1580F00C72}">
      <dgm:prSet/>
      <dgm:spPr/>
      <dgm:t>
        <a:bodyPr/>
        <a:lstStyle/>
        <a:p>
          <a:endParaRPr lang="es-EC"/>
        </a:p>
      </dgm:t>
    </dgm:pt>
    <dgm:pt modelId="{EA06B0F3-CEAE-464D-A1EC-EE348B05004B}">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Bajo niel de inversión e innovación</a:t>
          </a:r>
          <a:endParaRPr lang="es-EC" sz="1400" dirty="0">
            <a:solidFill>
              <a:schemeClr val="tx2"/>
            </a:solidFill>
            <a:latin typeface="Times New Roman" panose="02020603050405020304" pitchFamily="18" charset="0"/>
            <a:cs typeface="Times New Roman" panose="02020603050405020304" pitchFamily="18" charset="0"/>
          </a:endParaRPr>
        </a:p>
      </dgm:t>
    </dgm:pt>
    <dgm:pt modelId="{C1CAB6A6-B324-4687-8FCC-3288422FAF7C}" type="parTrans" cxnId="{21B4E207-6FBA-42B2-979D-BC28117B04D5}">
      <dgm:prSet/>
      <dgm:spPr/>
      <dgm:t>
        <a:bodyPr/>
        <a:lstStyle/>
        <a:p>
          <a:endParaRPr lang="es-EC"/>
        </a:p>
      </dgm:t>
    </dgm:pt>
    <dgm:pt modelId="{142BE3BB-6DCE-4826-ADC9-74491431399D}" type="sibTrans" cxnId="{21B4E207-6FBA-42B2-979D-BC28117B04D5}">
      <dgm:prSet/>
      <dgm:spPr/>
      <dgm:t>
        <a:bodyPr/>
        <a:lstStyle/>
        <a:p>
          <a:endParaRPr lang="es-EC"/>
        </a:p>
      </dgm:t>
    </dgm:pt>
    <dgm:pt modelId="{6149515D-AB99-4DBF-B74E-73C0DB66B0AF}">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Dificultades para crecer</a:t>
          </a:r>
          <a:endParaRPr lang="es-EC" sz="1400" dirty="0">
            <a:solidFill>
              <a:schemeClr val="tx2"/>
            </a:solidFill>
            <a:latin typeface="Times New Roman" panose="02020603050405020304" pitchFamily="18" charset="0"/>
            <a:cs typeface="Times New Roman" panose="02020603050405020304" pitchFamily="18" charset="0"/>
          </a:endParaRPr>
        </a:p>
      </dgm:t>
    </dgm:pt>
    <dgm:pt modelId="{B6E3D82D-47ED-4418-883A-DDBEBD10BB49}" type="parTrans" cxnId="{912ADE1F-8984-4672-B79D-7766EA879E1E}">
      <dgm:prSet/>
      <dgm:spPr/>
      <dgm:t>
        <a:bodyPr/>
        <a:lstStyle/>
        <a:p>
          <a:endParaRPr lang="es-EC"/>
        </a:p>
      </dgm:t>
    </dgm:pt>
    <dgm:pt modelId="{54210494-FE4F-47AD-9B2E-129D585ED446}" type="sibTrans" cxnId="{912ADE1F-8984-4672-B79D-7766EA879E1E}">
      <dgm:prSet/>
      <dgm:spPr/>
      <dgm:t>
        <a:bodyPr/>
        <a:lstStyle/>
        <a:p>
          <a:endParaRPr lang="es-EC"/>
        </a:p>
      </dgm:t>
    </dgm:pt>
    <dgm:pt modelId="{F3ED96A6-A2B0-4801-A43C-0CC6D06F87E4}">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Incapacidad para generar ventas y rentabilidad </a:t>
          </a:r>
          <a:endParaRPr lang="es-EC" sz="1400" dirty="0">
            <a:solidFill>
              <a:schemeClr val="tx2"/>
            </a:solidFill>
            <a:latin typeface="Times New Roman" panose="02020603050405020304" pitchFamily="18" charset="0"/>
            <a:cs typeface="Times New Roman" panose="02020603050405020304" pitchFamily="18" charset="0"/>
          </a:endParaRPr>
        </a:p>
      </dgm:t>
    </dgm:pt>
    <dgm:pt modelId="{2E41B738-5E93-4CE2-B5BB-E03EC08C1DB8}" type="parTrans" cxnId="{F33D2AF0-BEA4-4C90-8042-4EB0FA11AA2F}">
      <dgm:prSet/>
      <dgm:spPr/>
      <dgm:t>
        <a:bodyPr/>
        <a:lstStyle/>
        <a:p>
          <a:endParaRPr lang="es-EC"/>
        </a:p>
      </dgm:t>
    </dgm:pt>
    <dgm:pt modelId="{C1D7818E-57F6-4368-8EAD-64D5C24BA5B5}" type="sibTrans" cxnId="{F33D2AF0-BEA4-4C90-8042-4EB0FA11AA2F}">
      <dgm:prSet/>
      <dgm:spPr/>
      <dgm:t>
        <a:bodyPr/>
        <a:lstStyle/>
        <a:p>
          <a:endParaRPr lang="es-EC"/>
        </a:p>
      </dgm:t>
    </dgm:pt>
    <dgm:pt modelId="{03680502-BED5-4A91-94FE-0A32C8A0A4E8}">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Escaso índice de participación en programas de ayuda</a:t>
          </a:r>
          <a:endParaRPr lang="es-EC" sz="1400" dirty="0">
            <a:solidFill>
              <a:schemeClr val="tx2"/>
            </a:solidFill>
            <a:latin typeface="Times New Roman" panose="02020603050405020304" pitchFamily="18" charset="0"/>
            <a:cs typeface="Times New Roman" panose="02020603050405020304" pitchFamily="18" charset="0"/>
          </a:endParaRPr>
        </a:p>
      </dgm:t>
    </dgm:pt>
    <dgm:pt modelId="{E7D4773A-E7DD-40F1-AA67-CBCAD59EF83A}" type="parTrans" cxnId="{169B52CE-AC4D-428A-BCDF-98286A4229D2}">
      <dgm:prSet/>
      <dgm:spPr/>
      <dgm:t>
        <a:bodyPr/>
        <a:lstStyle/>
        <a:p>
          <a:endParaRPr lang="es-EC"/>
        </a:p>
      </dgm:t>
    </dgm:pt>
    <dgm:pt modelId="{3C846339-3747-40E5-BE0F-4221977B7AD6}" type="sibTrans" cxnId="{169B52CE-AC4D-428A-BCDF-98286A4229D2}">
      <dgm:prSet/>
      <dgm:spPr/>
      <dgm:t>
        <a:bodyPr/>
        <a:lstStyle/>
        <a:p>
          <a:endParaRPr lang="es-EC"/>
        </a:p>
      </dgm:t>
    </dgm:pt>
    <dgm:pt modelId="{77BCCFFC-79AF-4E97-9AC9-7B26751A7E01}">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Son pocas las empresas que pueden crecer  y hacerse productivas</a:t>
          </a:r>
          <a:endParaRPr lang="es-EC" sz="1400" dirty="0">
            <a:solidFill>
              <a:schemeClr val="tx2"/>
            </a:solidFill>
            <a:latin typeface="Times New Roman" panose="02020603050405020304" pitchFamily="18" charset="0"/>
            <a:cs typeface="Times New Roman" panose="02020603050405020304" pitchFamily="18" charset="0"/>
          </a:endParaRPr>
        </a:p>
      </dgm:t>
    </dgm:pt>
    <dgm:pt modelId="{F00BEA9D-77C7-411D-BEF1-C09FF63C1BEE}" type="parTrans" cxnId="{B89D9581-93EA-4CE5-87D2-8DFEB33365B9}">
      <dgm:prSet/>
      <dgm:spPr/>
      <dgm:t>
        <a:bodyPr/>
        <a:lstStyle/>
        <a:p>
          <a:endParaRPr lang="es-EC"/>
        </a:p>
      </dgm:t>
    </dgm:pt>
    <dgm:pt modelId="{783DB251-0D71-4189-9BFA-33E1FD665AB6}" type="sibTrans" cxnId="{B89D9581-93EA-4CE5-87D2-8DFEB33365B9}">
      <dgm:prSet/>
      <dgm:spPr/>
      <dgm:t>
        <a:bodyPr/>
        <a:lstStyle/>
        <a:p>
          <a:endParaRPr lang="es-EC"/>
        </a:p>
      </dgm:t>
    </dgm:pt>
    <dgm:pt modelId="{CA758898-BE1E-4E16-9C16-169694ACD76E}">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La mayor parte no tienen registros contables</a:t>
          </a:r>
          <a:endParaRPr lang="es-EC" sz="1400" dirty="0">
            <a:solidFill>
              <a:schemeClr val="tx2"/>
            </a:solidFill>
            <a:latin typeface="Times New Roman" panose="02020603050405020304" pitchFamily="18" charset="0"/>
            <a:cs typeface="Times New Roman" panose="02020603050405020304" pitchFamily="18" charset="0"/>
          </a:endParaRPr>
        </a:p>
      </dgm:t>
    </dgm:pt>
    <dgm:pt modelId="{F424C373-B823-4002-90A6-C1C4AF76E547}" type="parTrans" cxnId="{0E5AA74D-4B48-4B7E-B5E6-546596F58A7A}">
      <dgm:prSet/>
      <dgm:spPr/>
      <dgm:t>
        <a:bodyPr/>
        <a:lstStyle/>
        <a:p>
          <a:endParaRPr lang="es-EC"/>
        </a:p>
      </dgm:t>
    </dgm:pt>
    <dgm:pt modelId="{F98E805A-90E0-4F64-BC7E-678C3AE265FE}" type="sibTrans" cxnId="{0E5AA74D-4B48-4B7E-B5E6-546596F58A7A}">
      <dgm:prSet/>
      <dgm:spPr/>
      <dgm:t>
        <a:bodyPr/>
        <a:lstStyle/>
        <a:p>
          <a:endParaRPr lang="es-EC"/>
        </a:p>
      </dgm:t>
    </dgm:pt>
    <dgm:pt modelId="{8DC6C57A-B294-448B-9B23-9872CD1C7AA8}">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Ausencia de investigación de mercados</a:t>
          </a:r>
          <a:endParaRPr lang="es-EC" sz="1400" dirty="0">
            <a:solidFill>
              <a:schemeClr val="tx2"/>
            </a:solidFill>
            <a:latin typeface="Times New Roman" panose="02020603050405020304" pitchFamily="18" charset="0"/>
            <a:cs typeface="Times New Roman" panose="02020603050405020304" pitchFamily="18" charset="0"/>
          </a:endParaRPr>
        </a:p>
      </dgm:t>
    </dgm:pt>
    <dgm:pt modelId="{56F761DD-93EB-4D8A-A4B3-421C869D6C69}" type="parTrans" cxnId="{FFAB58C4-073E-4E35-89B7-EB39E5E00F98}">
      <dgm:prSet/>
      <dgm:spPr/>
      <dgm:t>
        <a:bodyPr/>
        <a:lstStyle/>
        <a:p>
          <a:endParaRPr lang="es-EC"/>
        </a:p>
      </dgm:t>
    </dgm:pt>
    <dgm:pt modelId="{B2C68CBB-9D63-4FC6-B70F-CE100152F647}" type="sibTrans" cxnId="{FFAB58C4-073E-4E35-89B7-EB39E5E00F98}">
      <dgm:prSet/>
      <dgm:spPr/>
      <dgm:t>
        <a:bodyPr/>
        <a:lstStyle/>
        <a:p>
          <a:endParaRPr lang="es-EC"/>
        </a:p>
      </dgm:t>
    </dgm:pt>
    <dgm:pt modelId="{723D4D92-F495-453A-AE30-A9A593870A70}">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Solo el 2% invierte en capacitación </a:t>
          </a:r>
          <a:endParaRPr lang="es-EC" sz="1400" dirty="0">
            <a:solidFill>
              <a:schemeClr val="tx2"/>
            </a:solidFill>
            <a:latin typeface="Times New Roman" panose="02020603050405020304" pitchFamily="18" charset="0"/>
            <a:cs typeface="Times New Roman" panose="02020603050405020304" pitchFamily="18" charset="0"/>
          </a:endParaRPr>
        </a:p>
      </dgm:t>
    </dgm:pt>
    <dgm:pt modelId="{EC88C1AB-3FF1-4464-B7F7-4FDF9F143F34}" type="parTrans" cxnId="{C2ABF286-89A6-4EEE-8F99-D6FBF486F509}">
      <dgm:prSet/>
      <dgm:spPr/>
      <dgm:t>
        <a:bodyPr/>
        <a:lstStyle/>
        <a:p>
          <a:endParaRPr lang="es-EC"/>
        </a:p>
      </dgm:t>
    </dgm:pt>
    <dgm:pt modelId="{6F5A596F-3940-4162-8463-8574E92F9B1F}" type="sibTrans" cxnId="{C2ABF286-89A6-4EEE-8F99-D6FBF486F509}">
      <dgm:prSet/>
      <dgm:spPr/>
      <dgm:t>
        <a:bodyPr/>
        <a:lstStyle/>
        <a:p>
          <a:endParaRPr lang="es-EC"/>
        </a:p>
      </dgm:t>
    </dgm:pt>
    <dgm:pt modelId="{EA8C5C4F-CD29-463E-9BA0-BD4E886867F1}">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La mayor parte no utilizan TIC’s</a:t>
          </a:r>
          <a:endParaRPr lang="es-EC" sz="1400" dirty="0">
            <a:solidFill>
              <a:schemeClr val="tx2"/>
            </a:solidFill>
            <a:latin typeface="Times New Roman" panose="02020603050405020304" pitchFamily="18" charset="0"/>
            <a:cs typeface="Times New Roman" panose="02020603050405020304" pitchFamily="18" charset="0"/>
          </a:endParaRPr>
        </a:p>
      </dgm:t>
    </dgm:pt>
    <dgm:pt modelId="{D47E9B2D-5CAD-4820-948E-1E3CFD0D3B27}" type="parTrans" cxnId="{EDD8291D-8ED1-49F1-B0DD-F0BA9A1FC6D1}">
      <dgm:prSet/>
      <dgm:spPr/>
      <dgm:t>
        <a:bodyPr/>
        <a:lstStyle/>
        <a:p>
          <a:endParaRPr lang="es-EC"/>
        </a:p>
      </dgm:t>
    </dgm:pt>
    <dgm:pt modelId="{A064A87F-99D8-49F4-9F78-9E9BD2EE72C3}" type="sibTrans" cxnId="{EDD8291D-8ED1-49F1-B0DD-F0BA9A1FC6D1}">
      <dgm:prSet/>
      <dgm:spPr/>
      <dgm:t>
        <a:bodyPr/>
        <a:lstStyle/>
        <a:p>
          <a:endParaRPr lang="es-EC"/>
        </a:p>
      </dgm:t>
    </dgm:pt>
    <dgm:pt modelId="{5931A505-009A-4FE6-B951-8491CE187D1E}">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El 88% no pertenece a gremio alguno</a:t>
          </a:r>
          <a:endParaRPr lang="es-EC" sz="1400" dirty="0">
            <a:solidFill>
              <a:schemeClr val="tx2"/>
            </a:solidFill>
            <a:latin typeface="Times New Roman" panose="02020603050405020304" pitchFamily="18" charset="0"/>
            <a:cs typeface="Times New Roman" panose="02020603050405020304" pitchFamily="18" charset="0"/>
          </a:endParaRPr>
        </a:p>
      </dgm:t>
    </dgm:pt>
    <dgm:pt modelId="{C97DD64F-0746-4E63-9398-D63D5592E460}" type="parTrans" cxnId="{CFC336E0-D6EB-494D-B449-78D8EF5466A9}">
      <dgm:prSet/>
      <dgm:spPr/>
      <dgm:t>
        <a:bodyPr/>
        <a:lstStyle/>
        <a:p>
          <a:endParaRPr lang="es-EC"/>
        </a:p>
      </dgm:t>
    </dgm:pt>
    <dgm:pt modelId="{85DD6601-23B8-4436-93D6-DEC04578051E}" type="sibTrans" cxnId="{CFC336E0-D6EB-494D-B449-78D8EF5466A9}">
      <dgm:prSet/>
      <dgm:spPr/>
      <dgm:t>
        <a:bodyPr/>
        <a:lstStyle/>
        <a:p>
          <a:endParaRPr lang="es-EC"/>
        </a:p>
      </dgm:t>
    </dgm:pt>
    <dgm:pt modelId="{D6EFB10E-944C-42D0-A6F1-7B38E64A8349}">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Limitado potencial de crecimiento</a:t>
          </a:r>
          <a:endParaRPr lang="es-EC" sz="1400" dirty="0">
            <a:solidFill>
              <a:schemeClr val="tx2"/>
            </a:solidFill>
            <a:latin typeface="Times New Roman" panose="02020603050405020304" pitchFamily="18" charset="0"/>
            <a:cs typeface="Times New Roman" panose="02020603050405020304" pitchFamily="18" charset="0"/>
          </a:endParaRPr>
        </a:p>
      </dgm:t>
    </dgm:pt>
    <dgm:pt modelId="{AAC7514D-A301-4F66-8634-0026B4DDDA0A}" type="parTrans" cxnId="{A7413008-49F3-417F-B9FE-00389CC01F02}">
      <dgm:prSet/>
      <dgm:spPr/>
      <dgm:t>
        <a:bodyPr/>
        <a:lstStyle/>
        <a:p>
          <a:endParaRPr lang="es-EC"/>
        </a:p>
      </dgm:t>
    </dgm:pt>
    <dgm:pt modelId="{AA67AE47-C150-402E-9EF5-9FFA7D487DA6}" type="sibTrans" cxnId="{A7413008-49F3-417F-B9FE-00389CC01F02}">
      <dgm:prSet/>
      <dgm:spPr/>
      <dgm:t>
        <a:bodyPr/>
        <a:lstStyle/>
        <a:p>
          <a:endParaRPr lang="es-EC"/>
        </a:p>
      </dgm:t>
    </dgm:pt>
    <dgm:pt modelId="{FE43D37B-D9F1-4109-AADD-75B2119822EF}" type="pres">
      <dgm:prSet presAssocID="{574D0034-5C81-46C0-9FFA-D5C4FE0AD240}" presName="linearFlow" presStyleCnt="0">
        <dgm:presLayoutVars>
          <dgm:dir/>
          <dgm:animLvl val="lvl"/>
          <dgm:resizeHandles/>
        </dgm:presLayoutVars>
      </dgm:prSet>
      <dgm:spPr/>
      <dgm:t>
        <a:bodyPr/>
        <a:lstStyle/>
        <a:p>
          <a:endParaRPr lang="es-EC"/>
        </a:p>
      </dgm:t>
    </dgm:pt>
    <dgm:pt modelId="{9786F9EF-FDE1-4D67-8A3E-B0E1B5B367BF}" type="pres">
      <dgm:prSet presAssocID="{49CBEFC2-D7AE-4F3C-B759-EC24A25477CC}" presName="compositeNode" presStyleCnt="0">
        <dgm:presLayoutVars>
          <dgm:bulletEnabled val="1"/>
        </dgm:presLayoutVars>
      </dgm:prSet>
      <dgm:spPr/>
    </dgm:pt>
    <dgm:pt modelId="{7CEC81D0-2AE9-41C7-AC70-884DEF4CB73B}" type="pres">
      <dgm:prSet presAssocID="{49CBEFC2-D7AE-4F3C-B759-EC24A25477CC}" presName="image" presStyleLbl="fgImgPlace1" presStyleIdx="0" presStyleCnt="3" custLinFactNeighborX="-6077" custLinFactNeighborY="-752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pt>
    <dgm:pt modelId="{E5F2CF48-C09C-4546-95F8-553CA3603E88}" type="pres">
      <dgm:prSet presAssocID="{49CBEFC2-D7AE-4F3C-B759-EC24A25477CC}" presName="childNode" presStyleLbl="node1" presStyleIdx="0" presStyleCnt="3">
        <dgm:presLayoutVars>
          <dgm:bulletEnabled val="1"/>
        </dgm:presLayoutVars>
      </dgm:prSet>
      <dgm:spPr/>
      <dgm:t>
        <a:bodyPr/>
        <a:lstStyle/>
        <a:p>
          <a:endParaRPr lang="es-EC"/>
        </a:p>
      </dgm:t>
    </dgm:pt>
    <dgm:pt modelId="{A6CA3AF5-6C1A-44A4-8A2D-5999A5E2D9C1}" type="pres">
      <dgm:prSet presAssocID="{49CBEFC2-D7AE-4F3C-B759-EC24A25477CC}" presName="parentNode" presStyleLbl="revTx" presStyleIdx="0" presStyleCnt="3">
        <dgm:presLayoutVars>
          <dgm:chMax val="0"/>
          <dgm:bulletEnabled val="1"/>
        </dgm:presLayoutVars>
      </dgm:prSet>
      <dgm:spPr/>
      <dgm:t>
        <a:bodyPr/>
        <a:lstStyle/>
        <a:p>
          <a:endParaRPr lang="es-EC"/>
        </a:p>
      </dgm:t>
    </dgm:pt>
    <dgm:pt modelId="{55592C24-A287-4B16-BA9E-791938EAF6E9}" type="pres">
      <dgm:prSet presAssocID="{B6CCF959-D849-4EB8-B672-0C974456F21C}" presName="sibTrans" presStyleCnt="0"/>
      <dgm:spPr/>
    </dgm:pt>
    <dgm:pt modelId="{901E1B59-8BDD-4AC3-94AE-4EBF37267328}" type="pres">
      <dgm:prSet presAssocID="{244EDC89-C1F6-4EE8-894B-6DAE21722826}" presName="compositeNode" presStyleCnt="0">
        <dgm:presLayoutVars>
          <dgm:bulletEnabled val="1"/>
        </dgm:presLayoutVars>
      </dgm:prSet>
      <dgm:spPr/>
    </dgm:pt>
    <dgm:pt modelId="{24A9C3B4-16A3-431F-B201-8CA112739131}" type="pres">
      <dgm:prSet presAssocID="{244EDC89-C1F6-4EE8-894B-6DAE21722826}" presName="image" presStyleLbl="fgImgPlace1" presStyleIdx="1" presStyleCnt="3" custLinFactNeighborX="3754" custLinFactNeighborY="-15196"/>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t>
        <a:bodyPr/>
        <a:lstStyle/>
        <a:p>
          <a:endParaRPr lang="es-EC"/>
        </a:p>
      </dgm:t>
    </dgm:pt>
    <dgm:pt modelId="{DFA66D96-2CD3-4407-93FB-26D8823ECFAF}" type="pres">
      <dgm:prSet presAssocID="{244EDC89-C1F6-4EE8-894B-6DAE21722826}" presName="childNode" presStyleLbl="node1" presStyleIdx="1" presStyleCnt="3">
        <dgm:presLayoutVars>
          <dgm:bulletEnabled val="1"/>
        </dgm:presLayoutVars>
      </dgm:prSet>
      <dgm:spPr/>
      <dgm:t>
        <a:bodyPr/>
        <a:lstStyle/>
        <a:p>
          <a:endParaRPr lang="es-EC"/>
        </a:p>
      </dgm:t>
    </dgm:pt>
    <dgm:pt modelId="{334FB827-5CE3-4173-8570-684E285BF81D}" type="pres">
      <dgm:prSet presAssocID="{244EDC89-C1F6-4EE8-894B-6DAE21722826}" presName="parentNode" presStyleLbl="revTx" presStyleIdx="1" presStyleCnt="3">
        <dgm:presLayoutVars>
          <dgm:chMax val="0"/>
          <dgm:bulletEnabled val="1"/>
        </dgm:presLayoutVars>
      </dgm:prSet>
      <dgm:spPr/>
      <dgm:t>
        <a:bodyPr/>
        <a:lstStyle/>
        <a:p>
          <a:endParaRPr lang="es-EC"/>
        </a:p>
      </dgm:t>
    </dgm:pt>
    <dgm:pt modelId="{89AF9C25-3849-43BA-8A7C-A842824B3833}" type="pres">
      <dgm:prSet presAssocID="{AF51E340-5484-4E45-B5DB-2CDA0FA9A506}" presName="sibTrans" presStyleCnt="0"/>
      <dgm:spPr/>
    </dgm:pt>
    <dgm:pt modelId="{49084E57-3FC7-447D-9E60-C97602754BF7}" type="pres">
      <dgm:prSet presAssocID="{0D513A16-8ABE-42ED-B799-49E1D84189F3}" presName="compositeNode" presStyleCnt="0">
        <dgm:presLayoutVars>
          <dgm:bulletEnabled val="1"/>
        </dgm:presLayoutVars>
      </dgm:prSet>
      <dgm:spPr/>
    </dgm:pt>
    <dgm:pt modelId="{C0D68A85-3B6E-4547-8A47-6618A520277F}" type="pres">
      <dgm:prSet presAssocID="{0D513A16-8ABE-42ED-B799-49E1D84189F3}"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dgm:spPr>
    </dgm:pt>
    <dgm:pt modelId="{74E29339-8DE4-4A4A-84AD-9E445C6EDC77}" type="pres">
      <dgm:prSet presAssocID="{0D513A16-8ABE-42ED-B799-49E1D84189F3}" presName="childNode" presStyleLbl="node1" presStyleIdx="2" presStyleCnt="3">
        <dgm:presLayoutVars>
          <dgm:bulletEnabled val="1"/>
        </dgm:presLayoutVars>
      </dgm:prSet>
      <dgm:spPr/>
      <dgm:t>
        <a:bodyPr/>
        <a:lstStyle/>
        <a:p>
          <a:endParaRPr lang="es-EC"/>
        </a:p>
      </dgm:t>
    </dgm:pt>
    <dgm:pt modelId="{FAAD28F2-928C-4C13-862E-E184B2467726}" type="pres">
      <dgm:prSet presAssocID="{0D513A16-8ABE-42ED-B799-49E1D84189F3}" presName="parentNode" presStyleLbl="revTx" presStyleIdx="2" presStyleCnt="3">
        <dgm:presLayoutVars>
          <dgm:chMax val="0"/>
          <dgm:bulletEnabled val="1"/>
        </dgm:presLayoutVars>
      </dgm:prSet>
      <dgm:spPr/>
      <dgm:t>
        <a:bodyPr/>
        <a:lstStyle/>
        <a:p>
          <a:endParaRPr lang="es-EC"/>
        </a:p>
      </dgm:t>
    </dgm:pt>
  </dgm:ptLst>
  <dgm:cxnLst>
    <dgm:cxn modelId="{0A510A40-3572-4714-8E4C-481DE2094BE6}" type="presOf" srcId="{D6EFB10E-944C-42D0-A6F1-7B38E64A8349}" destId="{74E29339-8DE4-4A4A-84AD-9E445C6EDC77}" srcOrd="0" destOrd="7" presId="urn:microsoft.com/office/officeart/2005/8/layout/hList2"/>
    <dgm:cxn modelId="{5C88AEC2-5022-4376-8574-0E3384B20CD2}" type="presOf" srcId="{3AB42057-3D38-4121-AB13-D5A90497225E}" destId="{E5F2CF48-C09C-4546-95F8-553CA3603E88}" srcOrd="0" destOrd="3" presId="urn:microsoft.com/office/officeart/2005/8/layout/hList2"/>
    <dgm:cxn modelId="{214D00DB-F999-47A9-A1AA-6A1D79CE153C}" srcId="{49CBEFC2-D7AE-4F3C-B759-EC24A25477CC}" destId="{AE33B530-AF62-4138-9F38-29C1F6A4EDC5}" srcOrd="11" destOrd="0" parTransId="{7E5EC24D-CCDD-4614-B52B-98066A53D0F2}" sibTransId="{C8E01B47-5711-4715-97D3-5CB57C411124}"/>
    <dgm:cxn modelId="{97175DF3-90EE-4BF8-A851-4EE5F290833B}" type="presOf" srcId="{24D84533-0D17-49EA-9A46-077DBCC8A262}" destId="{E5F2CF48-C09C-4546-95F8-553CA3603E88}" srcOrd="0" destOrd="13" presId="urn:microsoft.com/office/officeart/2005/8/layout/hList2"/>
    <dgm:cxn modelId="{3F67602B-25CD-4FDC-B940-34AFFCE43BAC}" type="presOf" srcId="{F8A7D6B7-7AF8-434C-AC06-E9A43640366B}" destId="{E5F2CF48-C09C-4546-95F8-553CA3603E88}" srcOrd="0" destOrd="8" presId="urn:microsoft.com/office/officeart/2005/8/layout/hList2"/>
    <dgm:cxn modelId="{0D011067-05A4-42B2-A337-1123E2383135}" type="presOf" srcId="{6149515D-AB99-4DBF-B74E-73C0DB66B0AF}" destId="{DFA66D96-2CD3-4407-93FB-26D8823ECFAF}" srcOrd="0" destOrd="1" presId="urn:microsoft.com/office/officeart/2005/8/layout/hList2"/>
    <dgm:cxn modelId="{B6AB925A-5F55-46B1-8EB7-C242E42FA6AB}" srcId="{0D513A16-8ABE-42ED-B799-49E1D84189F3}" destId="{72826B47-9908-4505-8132-DABEDBBE0435}" srcOrd="2" destOrd="0" parTransId="{AD9C7439-51D6-4007-8CAB-D12800C984BD}" sibTransId="{3F279D9E-1EAB-48D5-AF8F-08800F712B86}"/>
    <dgm:cxn modelId="{60E38148-9857-4270-B51C-A721EFEECC52}" type="presOf" srcId="{3F85ACC1-1934-457A-B569-C6A430060EAB}" destId="{E5F2CF48-C09C-4546-95F8-553CA3603E88}" srcOrd="0" destOrd="5" presId="urn:microsoft.com/office/officeart/2005/8/layout/hList2"/>
    <dgm:cxn modelId="{C2ABF286-89A6-4EEE-8F99-D6FBF486F509}" srcId="{0D513A16-8ABE-42ED-B799-49E1D84189F3}" destId="{723D4D92-F495-453A-AE30-A9A593870A70}" srcOrd="4" destOrd="0" parTransId="{EC88C1AB-3FF1-4464-B7F7-4FDF9F143F34}" sibTransId="{6F5A596F-3940-4162-8463-8574E92F9B1F}"/>
    <dgm:cxn modelId="{1357793A-5C84-44AA-9E40-AEBBB60F81A5}" srcId="{244EDC89-C1F6-4EE8-894B-6DAE21722826}" destId="{6AF1CE85-0EC2-43D7-B497-F248DE2CD0DD}" srcOrd="0" destOrd="0" parTransId="{6E51BEC1-E197-4751-AB04-7583445558B5}" sibTransId="{13D72B99-DB01-416A-8D6A-FD3E4897E3E7}"/>
    <dgm:cxn modelId="{588745F1-494B-43FB-8609-1BB08D88F582}" srcId="{49CBEFC2-D7AE-4F3C-B759-EC24A25477CC}" destId="{98AA8E88-1293-494B-BC4C-E7AAB5526978}" srcOrd="1" destOrd="0" parTransId="{6022E612-E993-4898-BB69-A7BD1D9672CF}" sibTransId="{BAC964FA-4F96-4EED-89FD-24E4DDD50FCD}"/>
    <dgm:cxn modelId="{26A7625E-C0DD-4C19-AA20-04BAF024183D}" srcId="{49CBEFC2-D7AE-4F3C-B759-EC24A25477CC}" destId="{94CB71A0-0200-4E68-90B0-EBF5C924F0CA}" srcOrd="0" destOrd="0" parTransId="{5B23D28D-3AF8-4365-B0C7-B3EBD604FB1B}" sibTransId="{4A12D5DB-325C-4B72-A2E5-49905CE62AB3}"/>
    <dgm:cxn modelId="{A4F7895E-7DB7-4668-ADCA-7845E9CD3D89}" type="presOf" srcId="{EA06B0F3-CEAE-464D-A1EC-EE348B05004B}" destId="{E5F2CF48-C09C-4546-95F8-553CA3603E88}" srcOrd="0" destOrd="10" presId="urn:microsoft.com/office/officeart/2005/8/layout/hList2"/>
    <dgm:cxn modelId="{AE42830A-CB3C-4C22-93D3-EA1580F00C72}" srcId="{49CBEFC2-D7AE-4F3C-B759-EC24A25477CC}" destId="{367A245F-0521-4288-ABA4-4CACC9C4A926}" srcOrd="9" destOrd="0" parTransId="{36D06123-FA13-44B2-A882-24B519A5961E}" sibTransId="{31699E1C-58E4-45DF-B0D0-EDEB9364F932}"/>
    <dgm:cxn modelId="{7B1FB81E-8A74-4B4F-B9C0-C3EBE46B282F}" type="presOf" srcId="{72826B47-9908-4505-8132-DABEDBBE0435}" destId="{74E29339-8DE4-4A4A-84AD-9E445C6EDC77}" srcOrd="0" destOrd="2" presId="urn:microsoft.com/office/officeart/2005/8/layout/hList2"/>
    <dgm:cxn modelId="{08C37151-9E81-48F9-9E6F-CF130AFFB09F}" type="presOf" srcId="{AE33B530-AF62-4138-9F38-29C1F6A4EDC5}" destId="{E5F2CF48-C09C-4546-95F8-553CA3603E88}" srcOrd="0" destOrd="11" presId="urn:microsoft.com/office/officeart/2005/8/layout/hList2"/>
    <dgm:cxn modelId="{46426FBA-F457-42CD-8F02-7E28B7552B5E}" type="presOf" srcId="{6AF1CE85-0EC2-43D7-B497-F248DE2CD0DD}" destId="{DFA66D96-2CD3-4407-93FB-26D8823ECFAF}" srcOrd="0" destOrd="0" presId="urn:microsoft.com/office/officeart/2005/8/layout/hList2"/>
    <dgm:cxn modelId="{CFC336E0-D6EB-494D-B449-78D8EF5466A9}" srcId="{0D513A16-8ABE-42ED-B799-49E1D84189F3}" destId="{5931A505-009A-4FE6-B951-8491CE187D1E}" srcOrd="6" destOrd="0" parTransId="{C97DD64F-0746-4E63-9398-D63D5592E460}" sibTransId="{85DD6601-23B8-4436-93D6-DEC04578051E}"/>
    <dgm:cxn modelId="{A7413008-49F3-417F-B9FE-00389CC01F02}" srcId="{0D513A16-8ABE-42ED-B799-49E1D84189F3}" destId="{D6EFB10E-944C-42D0-A6F1-7B38E64A8349}" srcOrd="7" destOrd="0" parTransId="{AAC7514D-A301-4F66-8634-0026B4DDDA0A}" sibTransId="{AA67AE47-C150-402E-9EF5-9FFA7D487DA6}"/>
    <dgm:cxn modelId="{9F080CEC-0C5E-4FEC-820A-D6F6EFCD2522}" type="presOf" srcId="{0D513A16-8ABE-42ED-B799-49E1D84189F3}" destId="{FAAD28F2-928C-4C13-862E-E184B2467726}" srcOrd="0" destOrd="0" presId="urn:microsoft.com/office/officeart/2005/8/layout/hList2"/>
    <dgm:cxn modelId="{A13F9C11-5417-4DAB-AFD7-920D76283B29}" type="presOf" srcId="{C147F31B-CDF9-424F-8DA6-D2CD66F2499E}" destId="{E5F2CF48-C09C-4546-95F8-553CA3603E88}" srcOrd="0" destOrd="14" presId="urn:microsoft.com/office/officeart/2005/8/layout/hList2"/>
    <dgm:cxn modelId="{E227C85E-20DE-4605-9126-CFA8F3236010}" srcId="{49CBEFC2-D7AE-4F3C-B759-EC24A25477CC}" destId="{F8A7D6B7-7AF8-434C-AC06-E9A43640366B}" srcOrd="8" destOrd="0" parTransId="{688D769F-85F2-4905-A124-871E8F8CD20E}" sibTransId="{F13C7267-B7E1-4E48-AA3A-A2DC4AD9FB04}"/>
    <dgm:cxn modelId="{F33D2AF0-BEA4-4C90-8042-4EB0FA11AA2F}" srcId="{244EDC89-C1F6-4EE8-894B-6DAE21722826}" destId="{F3ED96A6-A2B0-4801-A43C-0CC6D06F87E4}" srcOrd="2" destOrd="0" parTransId="{2E41B738-5E93-4CE2-B5BB-E03EC08C1DB8}" sibTransId="{C1D7818E-57F6-4368-8EAD-64D5C24BA5B5}"/>
    <dgm:cxn modelId="{3FDF1695-EC32-4A77-85F7-7AE973DE3796}" type="presOf" srcId="{4D0A04AF-5F99-4433-932F-FE2D7F0F8004}" destId="{E5F2CF48-C09C-4546-95F8-553CA3603E88}" srcOrd="0" destOrd="7" presId="urn:microsoft.com/office/officeart/2005/8/layout/hList2"/>
    <dgm:cxn modelId="{9DEE74A6-F17B-497B-8495-3BF9B4D37453}" type="presOf" srcId="{367A245F-0521-4288-ABA4-4CACC9C4A926}" destId="{E5F2CF48-C09C-4546-95F8-553CA3603E88}" srcOrd="0" destOrd="9" presId="urn:microsoft.com/office/officeart/2005/8/layout/hList2"/>
    <dgm:cxn modelId="{14D06DED-C4A6-40DA-AC26-5FD14DD78697}" type="presOf" srcId="{94CB71A0-0200-4E68-90B0-EBF5C924F0CA}" destId="{E5F2CF48-C09C-4546-95F8-553CA3603E88}" srcOrd="0" destOrd="0" presId="urn:microsoft.com/office/officeart/2005/8/layout/hList2"/>
    <dgm:cxn modelId="{E98DA080-0C60-48F4-BE5F-FDDD147E6E78}" srcId="{49CBEFC2-D7AE-4F3C-B759-EC24A25477CC}" destId="{C147F31B-CDF9-424F-8DA6-D2CD66F2499E}" srcOrd="14" destOrd="0" parTransId="{01FA368C-E3BE-4DBA-9625-2B29B80F2328}" sibTransId="{171279DE-F2C2-4F2E-A477-B4BC99DD249F}"/>
    <dgm:cxn modelId="{FFAB58C4-073E-4E35-89B7-EB39E5E00F98}" srcId="{0D513A16-8ABE-42ED-B799-49E1D84189F3}" destId="{8DC6C57A-B294-448B-9B23-9872CD1C7AA8}" srcOrd="3" destOrd="0" parTransId="{56F761DD-93EB-4D8A-A4B3-421C869D6C69}" sibTransId="{B2C68CBB-9D63-4FC6-B70F-CE100152F647}"/>
    <dgm:cxn modelId="{38055E69-A942-4C37-A0E4-BCD4A98ACF72}" srcId="{49CBEFC2-D7AE-4F3C-B759-EC24A25477CC}" destId="{1293712D-B673-4E00-BE23-946D22576985}" srcOrd="6" destOrd="0" parTransId="{69D45B42-3649-43B7-AFC1-9ECFF9EF1823}" sibTransId="{FF316597-0F75-4DDB-BFB2-927DCE67E519}"/>
    <dgm:cxn modelId="{14862105-FEAA-495B-9373-014BABAFD11F}" srcId="{0D513A16-8ABE-42ED-B799-49E1D84189F3}" destId="{C52AD196-2DF9-4169-B861-68EEDD42599C}" srcOrd="0" destOrd="0" parTransId="{B6DB6491-E856-424A-8DC3-182E27B1DDCF}" sibTransId="{28E9326F-A15E-4B36-A704-E9210E5F0206}"/>
    <dgm:cxn modelId="{C20F20BB-5223-48D8-80E6-F34DE9D6B462}" type="presOf" srcId="{0F831CE9-FFCA-4E43-A562-44ADB2F39BE0}" destId="{DFA66D96-2CD3-4407-93FB-26D8823ECFAF}" srcOrd="0" destOrd="3" presId="urn:microsoft.com/office/officeart/2005/8/layout/hList2"/>
    <dgm:cxn modelId="{4DF43DEC-885D-4A5C-8FD5-D5AD1A48602C}" srcId="{49CBEFC2-D7AE-4F3C-B759-EC24A25477CC}" destId="{24D84533-0D17-49EA-9A46-077DBCC8A262}" srcOrd="13" destOrd="0" parTransId="{3F52B9B1-C731-4BD8-8558-D7D990F6DA4F}" sibTransId="{E1B475D8-3328-4CAA-AE0C-96AF7743F05A}"/>
    <dgm:cxn modelId="{EF9CDBFA-7B65-4BEC-8B82-D3E7C358443C}" type="presOf" srcId="{77BCCFFC-79AF-4E97-9AC9-7B26751A7E01}" destId="{DFA66D96-2CD3-4407-93FB-26D8823ECFAF}" srcOrd="0" destOrd="5" presId="urn:microsoft.com/office/officeart/2005/8/layout/hList2"/>
    <dgm:cxn modelId="{CFDBFE7A-88E8-48D6-91AE-DD7951608B49}" srcId="{49CBEFC2-D7AE-4F3C-B759-EC24A25477CC}" destId="{3AB42057-3D38-4121-AB13-D5A90497225E}" srcOrd="3" destOrd="0" parTransId="{385B5A32-FB12-431A-8546-21A60EAAD6D3}" sibTransId="{E8BE2095-5161-4BE9-A032-9F34E7C08BA3}"/>
    <dgm:cxn modelId="{77133A9D-9685-48DF-9A07-21823C8931DE}" srcId="{49CBEFC2-D7AE-4F3C-B759-EC24A25477CC}" destId="{4D0A04AF-5F99-4433-932F-FE2D7F0F8004}" srcOrd="7" destOrd="0" parTransId="{0F9EA269-4C4E-4606-99E1-6E144EEBB89E}" sibTransId="{D61D7FD4-BCF9-4C09-8799-075D86FCC1AB}"/>
    <dgm:cxn modelId="{7310FB59-D00D-4793-84EA-8CA77EBF0025}" type="presOf" srcId="{CA758898-BE1E-4E16-9C16-169694ACD76E}" destId="{74E29339-8DE4-4A4A-84AD-9E445C6EDC77}" srcOrd="0" destOrd="1" presId="urn:microsoft.com/office/officeart/2005/8/layout/hList2"/>
    <dgm:cxn modelId="{2A521144-6C3A-4B02-A55B-C03E736EBE1F}" type="presOf" srcId="{723D4D92-F495-453A-AE30-A9A593870A70}" destId="{74E29339-8DE4-4A4A-84AD-9E445C6EDC77}" srcOrd="0" destOrd="4" presId="urn:microsoft.com/office/officeart/2005/8/layout/hList2"/>
    <dgm:cxn modelId="{3CDF7BE3-7F69-4B3A-8EAC-DE42CB6E8253}" type="presOf" srcId="{5931A505-009A-4FE6-B951-8491CE187D1E}" destId="{74E29339-8DE4-4A4A-84AD-9E445C6EDC77}" srcOrd="0" destOrd="6" presId="urn:microsoft.com/office/officeart/2005/8/layout/hList2"/>
    <dgm:cxn modelId="{633E4463-5913-4603-BC42-66A54065F250}" type="presOf" srcId="{03680502-BED5-4A91-94FE-0A32C8A0A4E8}" destId="{DFA66D96-2CD3-4407-93FB-26D8823ECFAF}" srcOrd="0" destOrd="4" presId="urn:microsoft.com/office/officeart/2005/8/layout/hList2"/>
    <dgm:cxn modelId="{912ADE1F-8984-4672-B79D-7766EA879E1E}" srcId="{244EDC89-C1F6-4EE8-894B-6DAE21722826}" destId="{6149515D-AB99-4DBF-B74E-73C0DB66B0AF}" srcOrd="1" destOrd="0" parTransId="{B6E3D82D-47ED-4418-883A-DDBEBD10BB49}" sibTransId="{54210494-FE4F-47AD-9B2E-129D585ED446}"/>
    <dgm:cxn modelId="{9618609A-99B3-471C-B148-8E6384B0B0BF}" srcId="{49CBEFC2-D7AE-4F3C-B759-EC24A25477CC}" destId="{4E518171-6C6F-4A8D-B848-15AFAFD86DDC}" srcOrd="12" destOrd="0" parTransId="{4BD9DC77-FDC7-4200-9394-EDCA1506BD81}" sibTransId="{CE8C5A1D-DB38-4C12-80DD-79A9980A7870}"/>
    <dgm:cxn modelId="{169B52CE-AC4D-428A-BCDF-98286A4229D2}" srcId="{244EDC89-C1F6-4EE8-894B-6DAE21722826}" destId="{03680502-BED5-4A91-94FE-0A32C8A0A4E8}" srcOrd="4" destOrd="0" parTransId="{E7D4773A-E7DD-40F1-AA67-CBCAD59EF83A}" sibTransId="{3C846339-3747-40E5-BE0F-4221977B7AD6}"/>
    <dgm:cxn modelId="{0C9BBAEE-E8CD-4305-B74D-ACA4BEFE66C1}" type="presOf" srcId="{C52AD196-2DF9-4169-B861-68EEDD42599C}" destId="{74E29339-8DE4-4A4A-84AD-9E445C6EDC77}" srcOrd="0" destOrd="0" presId="urn:microsoft.com/office/officeart/2005/8/layout/hList2"/>
    <dgm:cxn modelId="{8E7D4A8D-FF87-49AF-9AD7-E21CD203A9D0}" type="presOf" srcId="{8DC6C57A-B294-448B-9B23-9872CD1C7AA8}" destId="{74E29339-8DE4-4A4A-84AD-9E445C6EDC77}" srcOrd="0" destOrd="3" presId="urn:microsoft.com/office/officeart/2005/8/layout/hList2"/>
    <dgm:cxn modelId="{742A4E56-63DE-4140-8D46-5B43EAD3903B}" type="presOf" srcId="{98AA8E88-1293-494B-BC4C-E7AAB5526978}" destId="{E5F2CF48-C09C-4546-95F8-553CA3603E88}" srcOrd="0" destOrd="1" presId="urn:microsoft.com/office/officeart/2005/8/layout/hList2"/>
    <dgm:cxn modelId="{BBA7528E-FD05-4A04-8675-44AD8936A9C0}" type="presOf" srcId="{244EDC89-C1F6-4EE8-894B-6DAE21722826}" destId="{334FB827-5CE3-4173-8570-684E285BF81D}" srcOrd="0" destOrd="0" presId="urn:microsoft.com/office/officeart/2005/8/layout/hList2"/>
    <dgm:cxn modelId="{08042F60-1454-495A-BED5-2907B844D551}" srcId="{49CBEFC2-D7AE-4F3C-B759-EC24A25477CC}" destId="{6BC0B52E-7B54-4E13-A58B-A35149C62D0F}" srcOrd="2" destOrd="0" parTransId="{EE6424C0-CAD6-400F-9AB7-1C2CCB1E4C5C}" sibTransId="{500AF9D3-83A0-46D0-A919-3455ABE390EB}"/>
    <dgm:cxn modelId="{B63B917F-9259-43CB-910A-A87A2CCA976E}" type="presOf" srcId="{F3ED96A6-A2B0-4801-A43C-0CC6D06F87E4}" destId="{DFA66D96-2CD3-4407-93FB-26D8823ECFAF}" srcOrd="0" destOrd="2" presId="urn:microsoft.com/office/officeart/2005/8/layout/hList2"/>
    <dgm:cxn modelId="{CA4827F3-5002-47EB-AFE1-3184F7EBFA23}" srcId="{574D0034-5C81-46C0-9FFA-D5C4FE0AD240}" destId="{49CBEFC2-D7AE-4F3C-B759-EC24A25477CC}" srcOrd="0" destOrd="0" parTransId="{03F32B37-3950-4BC7-BAA8-EE6AB0767EB4}" sibTransId="{B6CCF959-D849-4EB8-B672-0C974456F21C}"/>
    <dgm:cxn modelId="{B89D9581-93EA-4CE5-87D2-8DFEB33365B9}" srcId="{244EDC89-C1F6-4EE8-894B-6DAE21722826}" destId="{77BCCFFC-79AF-4E97-9AC9-7B26751A7E01}" srcOrd="5" destOrd="0" parTransId="{F00BEA9D-77C7-411D-BEF1-C09FF63C1BEE}" sibTransId="{783DB251-0D71-4189-9BFA-33E1FD665AB6}"/>
    <dgm:cxn modelId="{B0FB00F6-2E55-4FEF-A298-193C50814DCD}" srcId="{574D0034-5C81-46C0-9FFA-D5C4FE0AD240}" destId="{0D513A16-8ABE-42ED-B799-49E1D84189F3}" srcOrd="2" destOrd="0" parTransId="{BF4696E6-F606-4131-B588-E4945293E43F}" sibTransId="{3A77CF32-CAFF-4AF0-AD5C-1E77068B36FB}"/>
    <dgm:cxn modelId="{C3158AE1-9926-4FD0-90F7-3CEACFB1836A}" srcId="{244EDC89-C1F6-4EE8-894B-6DAE21722826}" destId="{0F831CE9-FFCA-4E43-A562-44ADB2F39BE0}" srcOrd="3" destOrd="0" parTransId="{158CC9E2-72A9-4945-93C5-51F26C0D8D09}" sibTransId="{D9EC1B83-9808-4709-877F-C768862BC387}"/>
    <dgm:cxn modelId="{95F2CBE5-F1FF-4C1C-B231-350C70706D3D}" type="presOf" srcId="{4E518171-6C6F-4A8D-B848-15AFAFD86DDC}" destId="{E5F2CF48-C09C-4546-95F8-553CA3603E88}" srcOrd="0" destOrd="12" presId="urn:microsoft.com/office/officeart/2005/8/layout/hList2"/>
    <dgm:cxn modelId="{CB2F5B4A-B0EA-47F3-B3F3-FB8689ACCA2A}" srcId="{574D0034-5C81-46C0-9FFA-D5C4FE0AD240}" destId="{244EDC89-C1F6-4EE8-894B-6DAE21722826}" srcOrd="1" destOrd="0" parTransId="{A8651AA1-0C0C-4777-AE85-4EF091CABF32}" sibTransId="{AF51E340-5484-4E45-B5DB-2CDA0FA9A506}"/>
    <dgm:cxn modelId="{455E84C8-1958-48A5-ACBA-5B18BCCE2F73}" type="presOf" srcId="{574D0034-5C81-46C0-9FFA-D5C4FE0AD240}" destId="{FE43D37B-D9F1-4109-AADD-75B2119822EF}" srcOrd="0" destOrd="0" presId="urn:microsoft.com/office/officeart/2005/8/layout/hList2"/>
    <dgm:cxn modelId="{0E5AA74D-4B48-4B7E-B5E6-546596F58A7A}" srcId="{0D513A16-8ABE-42ED-B799-49E1D84189F3}" destId="{CA758898-BE1E-4E16-9C16-169694ACD76E}" srcOrd="1" destOrd="0" parTransId="{F424C373-B823-4002-90A6-C1C4AF76E547}" sibTransId="{F98E805A-90E0-4F64-BC7E-678C3AE265FE}"/>
    <dgm:cxn modelId="{461CE45E-BC5D-4DB2-9477-D642E224DD75}" srcId="{49CBEFC2-D7AE-4F3C-B759-EC24A25477CC}" destId="{3F85ACC1-1934-457A-B569-C6A430060EAB}" srcOrd="5" destOrd="0" parTransId="{AEE752DB-2192-474E-9C38-0BD06FCA7F58}" sibTransId="{B7972EC8-37C0-4D46-817F-D920B233374F}"/>
    <dgm:cxn modelId="{EDD8291D-8ED1-49F1-B0DD-F0BA9A1FC6D1}" srcId="{0D513A16-8ABE-42ED-B799-49E1D84189F3}" destId="{EA8C5C4F-CD29-463E-9BA0-BD4E886867F1}" srcOrd="5" destOrd="0" parTransId="{D47E9B2D-5CAD-4820-948E-1E3CFD0D3B27}" sibTransId="{A064A87F-99D8-49F4-9F78-9E9BD2EE72C3}"/>
    <dgm:cxn modelId="{21B4E207-6FBA-42B2-979D-BC28117B04D5}" srcId="{49CBEFC2-D7AE-4F3C-B759-EC24A25477CC}" destId="{EA06B0F3-CEAE-464D-A1EC-EE348B05004B}" srcOrd="10" destOrd="0" parTransId="{C1CAB6A6-B324-4687-8FCC-3288422FAF7C}" sibTransId="{142BE3BB-6DCE-4826-ADC9-74491431399D}"/>
    <dgm:cxn modelId="{44B8662C-0F12-44F6-A83E-D5E6FE7CBFCF}" type="presOf" srcId="{22D06F84-8E9E-42EF-81C4-4C3C3F4EC771}" destId="{E5F2CF48-C09C-4546-95F8-553CA3603E88}" srcOrd="0" destOrd="4" presId="urn:microsoft.com/office/officeart/2005/8/layout/hList2"/>
    <dgm:cxn modelId="{7EFC9861-6B2D-4941-B4C8-1EA4E47A976A}" type="presOf" srcId="{6BC0B52E-7B54-4E13-A58B-A35149C62D0F}" destId="{E5F2CF48-C09C-4546-95F8-553CA3603E88}" srcOrd="0" destOrd="2" presId="urn:microsoft.com/office/officeart/2005/8/layout/hList2"/>
    <dgm:cxn modelId="{BDC5D2D5-5364-4784-8B02-01137A4EF381}" type="presOf" srcId="{49CBEFC2-D7AE-4F3C-B759-EC24A25477CC}" destId="{A6CA3AF5-6C1A-44A4-8A2D-5999A5E2D9C1}" srcOrd="0" destOrd="0" presId="urn:microsoft.com/office/officeart/2005/8/layout/hList2"/>
    <dgm:cxn modelId="{C0793D19-689B-4E14-ABA7-394924180B47}" type="presOf" srcId="{1293712D-B673-4E00-BE23-946D22576985}" destId="{E5F2CF48-C09C-4546-95F8-553CA3603E88}" srcOrd="0" destOrd="6" presId="urn:microsoft.com/office/officeart/2005/8/layout/hList2"/>
    <dgm:cxn modelId="{13C16B8E-3508-4737-8FEE-714281054008}" type="presOf" srcId="{EA8C5C4F-CD29-463E-9BA0-BD4E886867F1}" destId="{74E29339-8DE4-4A4A-84AD-9E445C6EDC77}" srcOrd="0" destOrd="5" presId="urn:microsoft.com/office/officeart/2005/8/layout/hList2"/>
    <dgm:cxn modelId="{3D6173AE-4490-4860-91D9-FAF54F400DC6}" srcId="{49CBEFC2-D7AE-4F3C-B759-EC24A25477CC}" destId="{22D06F84-8E9E-42EF-81C4-4C3C3F4EC771}" srcOrd="4" destOrd="0" parTransId="{CBBEA2A1-C6D9-4AC0-803E-6C1F5B7BF493}" sibTransId="{E129330C-6D0D-466E-B30D-CE65691CDDFA}"/>
    <dgm:cxn modelId="{3B90E885-2587-4328-8FAA-72C5900D9E94}" type="presParOf" srcId="{FE43D37B-D9F1-4109-AADD-75B2119822EF}" destId="{9786F9EF-FDE1-4D67-8A3E-B0E1B5B367BF}" srcOrd="0" destOrd="0" presId="urn:microsoft.com/office/officeart/2005/8/layout/hList2"/>
    <dgm:cxn modelId="{5F2990D9-458D-4BB8-83F4-C93EBA1B5BF4}" type="presParOf" srcId="{9786F9EF-FDE1-4D67-8A3E-B0E1B5B367BF}" destId="{7CEC81D0-2AE9-41C7-AC70-884DEF4CB73B}" srcOrd="0" destOrd="0" presId="urn:microsoft.com/office/officeart/2005/8/layout/hList2"/>
    <dgm:cxn modelId="{22FB0FAA-F269-48E2-AEF4-22E2E47EA8BB}" type="presParOf" srcId="{9786F9EF-FDE1-4D67-8A3E-B0E1B5B367BF}" destId="{E5F2CF48-C09C-4546-95F8-553CA3603E88}" srcOrd="1" destOrd="0" presId="urn:microsoft.com/office/officeart/2005/8/layout/hList2"/>
    <dgm:cxn modelId="{CA73C86A-9290-4CC0-9B46-4331AC412543}" type="presParOf" srcId="{9786F9EF-FDE1-4D67-8A3E-B0E1B5B367BF}" destId="{A6CA3AF5-6C1A-44A4-8A2D-5999A5E2D9C1}" srcOrd="2" destOrd="0" presId="urn:microsoft.com/office/officeart/2005/8/layout/hList2"/>
    <dgm:cxn modelId="{0E75393D-445D-4095-BEBA-3163237347FB}" type="presParOf" srcId="{FE43D37B-D9F1-4109-AADD-75B2119822EF}" destId="{55592C24-A287-4B16-BA9E-791938EAF6E9}" srcOrd="1" destOrd="0" presId="urn:microsoft.com/office/officeart/2005/8/layout/hList2"/>
    <dgm:cxn modelId="{15B1BF3F-CA27-4A47-A6D9-CBFB0840FC46}" type="presParOf" srcId="{FE43D37B-D9F1-4109-AADD-75B2119822EF}" destId="{901E1B59-8BDD-4AC3-94AE-4EBF37267328}" srcOrd="2" destOrd="0" presId="urn:microsoft.com/office/officeart/2005/8/layout/hList2"/>
    <dgm:cxn modelId="{9983500D-49E2-47F3-AFB3-D959715C0420}" type="presParOf" srcId="{901E1B59-8BDD-4AC3-94AE-4EBF37267328}" destId="{24A9C3B4-16A3-431F-B201-8CA112739131}" srcOrd="0" destOrd="0" presId="urn:microsoft.com/office/officeart/2005/8/layout/hList2"/>
    <dgm:cxn modelId="{60F66159-A87C-482E-A9B8-6AEAD0E3975E}" type="presParOf" srcId="{901E1B59-8BDD-4AC3-94AE-4EBF37267328}" destId="{DFA66D96-2CD3-4407-93FB-26D8823ECFAF}" srcOrd="1" destOrd="0" presId="urn:microsoft.com/office/officeart/2005/8/layout/hList2"/>
    <dgm:cxn modelId="{9008C441-6A3C-4A86-87FF-E97BE76E01DD}" type="presParOf" srcId="{901E1B59-8BDD-4AC3-94AE-4EBF37267328}" destId="{334FB827-5CE3-4173-8570-684E285BF81D}" srcOrd="2" destOrd="0" presId="urn:microsoft.com/office/officeart/2005/8/layout/hList2"/>
    <dgm:cxn modelId="{B1DDD679-6CCD-4DE8-BF78-3CCC1D382FD9}" type="presParOf" srcId="{FE43D37B-D9F1-4109-AADD-75B2119822EF}" destId="{89AF9C25-3849-43BA-8A7C-A842824B3833}" srcOrd="3" destOrd="0" presId="urn:microsoft.com/office/officeart/2005/8/layout/hList2"/>
    <dgm:cxn modelId="{DF4F5B6C-1099-4CD0-BC68-87E82BD0802A}" type="presParOf" srcId="{FE43D37B-D9F1-4109-AADD-75B2119822EF}" destId="{49084E57-3FC7-447D-9E60-C97602754BF7}" srcOrd="4" destOrd="0" presId="urn:microsoft.com/office/officeart/2005/8/layout/hList2"/>
    <dgm:cxn modelId="{B09C45E2-0648-4467-94FA-51CBF013970A}" type="presParOf" srcId="{49084E57-3FC7-447D-9E60-C97602754BF7}" destId="{C0D68A85-3B6E-4547-8A47-6618A520277F}" srcOrd="0" destOrd="0" presId="urn:microsoft.com/office/officeart/2005/8/layout/hList2"/>
    <dgm:cxn modelId="{2025328B-3F3A-49CD-9997-11D2A6CCCCE2}" type="presParOf" srcId="{49084E57-3FC7-447D-9E60-C97602754BF7}" destId="{74E29339-8DE4-4A4A-84AD-9E445C6EDC77}" srcOrd="1" destOrd="0" presId="urn:microsoft.com/office/officeart/2005/8/layout/hList2"/>
    <dgm:cxn modelId="{0D23D2DA-3C9A-4579-91DC-5FA922F2FC94}" type="presParOf" srcId="{49084E57-3FC7-447D-9E60-C97602754BF7}" destId="{FAAD28F2-928C-4C13-862E-E184B246772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DB8C7F-37C6-4BC2-8F98-0F42A478E4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B4F4672C-D96A-4CA4-8238-0A0D104554A4}">
      <dgm:prSet phldrT="[Texto]" custT="1"/>
      <dgm:spPr/>
      <dgm:t>
        <a:bodyPr/>
        <a:lstStyle/>
        <a:p>
          <a:pPr algn="just"/>
          <a:r>
            <a:rPr lang="es-EC" sz="1800" b="1" dirty="0" smtClean="0">
              <a:latin typeface="Times New Roman" panose="02020603050405020304" pitchFamily="18" charset="0"/>
              <a:cs typeface="Times New Roman" panose="02020603050405020304" pitchFamily="18" charset="0"/>
            </a:rPr>
            <a:t>3.5 Procedimiento de selección y recolección de datos. </a:t>
          </a:r>
          <a:r>
            <a:rPr lang="es-EC" sz="1800" dirty="0" smtClean="0">
              <a:latin typeface="Times New Roman" panose="02020603050405020304" pitchFamily="18" charset="0"/>
              <a:cs typeface="Times New Roman" panose="02020603050405020304" pitchFamily="18" charset="0"/>
            </a:rPr>
            <a:t>Administrar la encuesta solo a microempresas al por mayor y menor  que no pertenezcan a servicios y manufactura, que dispongan de un establecimiento y RUC. Aleatoria y en campo cubriendo norte, sur, este y oeste. Encuesta en lo posible a gerentes propietarios. Zonificación y planificación. Datos procesados a través del SPSS.</a:t>
          </a:r>
          <a:endParaRPr lang="es-EC" sz="1800" dirty="0">
            <a:latin typeface="Times New Roman" panose="02020603050405020304" pitchFamily="18" charset="0"/>
            <a:cs typeface="Times New Roman" panose="02020603050405020304" pitchFamily="18" charset="0"/>
          </a:endParaRPr>
        </a:p>
      </dgm:t>
    </dgm:pt>
    <dgm:pt modelId="{66E9A61C-3F92-4751-8183-FEEFBC48D9FC}" type="parTrans" cxnId="{FE74FC9A-B6E6-489D-BF21-4FDA5064FE40}">
      <dgm:prSet/>
      <dgm:spPr/>
      <dgm:t>
        <a:bodyPr/>
        <a:lstStyle/>
        <a:p>
          <a:endParaRPr lang="es-EC"/>
        </a:p>
      </dgm:t>
    </dgm:pt>
    <dgm:pt modelId="{24D333F0-4C4D-407C-9E57-C6CAF6059429}" type="sibTrans" cxnId="{FE74FC9A-B6E6-489D-BF21-4FDA5064FE40}">
      <dgm:prSet/>
      <dgm:spPr/>
      <dgm:t>
        <a:bodyPr/>
        <a:lstStyle/>
        <a:p>
          <a:endParaRPr lang="es-EC"/>
        </a:p>
      </dgm:t>
    </dgm:pt>
    <dgm:pt modelId="{418F83C0-78BA-4353-8063-A7882B38EE02}">
      <dgm:prSet phldrT="[Texto]" custT="1"/>
      <dgm:spPr/>
      <dgm:t>
        <a:bodyPr/>
        <a:lstStyle/>
        <a:p>
          <a:pPr algn="just"/>
          <a:r>
            <a:rPr lang="es-EC" sz="2000" b="1" dirty="0" smtClean="0">
              <a:latin typeface="Times New Roman" panose="02020603050405020304" pitchFamily="18" charset="0"/>
              <a:cs typeface="Times New Roman" panose="02020603050405020304" pitchFamily="18" charset="0"/>
            </a:rPr>
            <a:t>3.6 Técnicas e instrumentos de recolección de datos. </a:t>
          </a:r>
          <a:r>
            <a:rPr lang="es-EC" sz="2000" dirty="0" smtClean="0">
              <a:latin typeface="Times New Roman" panose="02020603050405020304" pitchFamily="18" charset="0"/>
              <a:cs typeface="Times New Roman" panose="02020603050405020304" pitchFamily="18" charset="0"/>
            </a:rPr>
            <a:t>Encuesta y la entrevista. Instrumento de medición el cuestionario. Preguntas de dato objetivo, cerradas dicotómicas y cerradas con varias alternativas</a:t>
          </a:r>
          <a:endParaRPr lang="es-EC" sz="2000" dirty="0">
            <a:latin typeface="Times New Roman" panose="02020603050405020304" pitchFamily="18" charset="0"/>
            <a:cs typeface="Times New Roman" panose="02020603050405020304" pitchFamily="18" charset="0"/>
          </a:endParaRPr>
        </a:p>
      </dgm:t>
    </dgm:pt>
    <dgm:pt modelId="{32314BDE-6F7A-404B-A30D-1DF7028BD63E}" type="parTrans" cxnId="{F3FACA54-F27D-47EA-91A3-0F026CFEB69C}">
      <dgm:prSet/>
      <dgm:spPr/>
      <dgm:t>
        <a:bodyPr/>
        <a:lstStyle/>
        <a:p>
          <a:endParaRPr lang="es-EC"/>
        </a:p>
      </dgm:t>
    </dgm:pt>
    <dgm:pt modelId="{94E56CD2-5BE4-4D58-98D8-D5FAA34BF2A0}" type="sibTrans" cxnId="{F3FACA54-F27D-47EA-91A3-0F026CFEB69C}">
      <dgm:prSet/>
      <dgm:spPr/>
      <dgm:t>
        <a:bodyPr/>
        <a:lstStyle/>
        <a:p>
          <a:endParaRPr lang="es-EC"/>
        </a:p>
      </dgm:t>
    </dgm:pt>
    <dgm:pt modelId="{1B90122F-B846-47A5-A4C2-73E8223725FD}">
      <dgm:prSet phldrT="[Texto]" custT="1"/>
      <dgm:spPr/>
      <dgm:t>
        <a:bodyPr/>
        <a:lstStyle/>
        <a:p>
          <a:pPr algn="just"/>
          <a:r>
            <a:rPr lang="es-EC" sz="2000" b="1" dirty="0" smtClean="0">
              <a:latin typeface="Times New Roman" panose="02020603050405020304" pitchFamily="18" charset="0"/>
              <a:cs typeface="Times New Roman" panose="02020603050405020304" pitchFamily="18" charset="0"/>
            </a:rPr>
            <a:t>3.7 Confiabilidad y validez. </a:t>
          </a:r>
          <a:r>
            <a:rPr lang="es-EC" sz="2000" dirty="0" smtClean="0">
              <a:latin typeface="Times New Roman" panose="02020603050405020304" pitchFamily="18" charset="0"/>
              <a:cs typeface="Times New Roman" panose="02020603050405020304" pitchFamily="18" charset="0"/>
            </a:rPr>
            <a:t>Resultados consistentes y coherentes, grado en que un instrumento mide la variable. Datos oficiales INEC. Revisión de expertos en el área de gestión y metodología de la investigación. Prueba piloto</a:t>
          </a:r>
          <a:endParaRPr lang="es-EC" sz="2000" dirty="0">
            <a:latin typeface="Times New Roman" panose="02020603050405020304" pitchFamily="18" charset="0"/>
            <a:cs typeface="Times New Roman" panose="02020603050405020304" pitchFamily="18" charset="0"/>
          </a:endParaRPr>
        </a:p>
      </dgm:t>
    </dgm:pt>
    <dgm:pt modelId="{9A696302-EB5E-437F-A757-F13C3C3F3128}" type="parTrans" cxnId="{F363E882-AD83-4B6E-86BA-9AEFE85431BD}">
      <dgm:prSet/>
      <dgm:spPr/>
      <dgm:t>
        <a:bodyPr/>
        <a:lstStyle/>
        <a:p>
          <a:endParaRPr lang="es-EC"/>
        </a:p>
      </dgm:t>
    </dgm:pt>
    <dgm:pt modelId="{BCE8879F-6AC7-4813-9F4E-983C7377D707}" type="sibTrans" cxnId="{F363E882-AD83-4B6E-86BA-9AEFE85431BD}">
      <dgm:prSet/>
      <dgm:spPr/>
      <dgm:t>
        <a:bodyPr/>
        <a:lstStyle/>
        <a:p>
          <a:endParaRPr lang="es-EC"/>
        </a:p>
      </dgm:t>
    </dgm:pt>
    <dgm:pt modelId="{962B857E-AF18-4504-9997-D748A2A2E6AD}">
      <dgm:prSet custT="1"/>
      <dgm:spPr/>
      <dgm:t>
        <a:bodyPr/>
        <a:lstStyle/>
        <a:p>
          <a:r>
            <a:rPr lang="es-EC" sz="2000" dirty="0" smtClean="0">
              <a:latin typeface="Times New Roman" panose="02020603050405020304" pitchFamily="18" charset="0"/>
              <a:cs typeface="Times New Roman" panose="02020603050405020304" pitchFamily="18" charset="0"/>
            </a:rPr>
            <a:t>3.8 </a:t>
          </a:r>
          <a:r>
            <a:rPr lang="es-EC" sz="2000" b="1" dirty="0" smtClean="0">
              <a:latin typeface="Times New Roman" panose="02020603050405020304" pitchFamily="18" charset="0"/>
              <a:cs typeface="Times New Roman" panose="02020603050405020304" pitchFamily="18" charset="0"/>
            </a:rPr>
            <a:t>Validación del cuestionario</a:t>
          </a:r>
          <a:r>
            <a:rPr lang="es-EC" sz="2000" dirty="0" smtClean="0">
              <a:latin typeface="Times New Roman" panose="02020603050405020304" pitchFamily="18" charset="0"/>
              <a:cs typeface="Times New Roman" panose="02020603050405020304" pitchFamily="18" charset="0"/>
            </a:rPr>
            <a:t>. Coeficiente Alfa de Crombach 0,85 resultado de alta confiabilidad</a:t>
          </a:r>
          <a:endParaRPr lang="es-EC" sz="2000" dirty="0">
            <a:latin typeface="Times New Roman" panose="02020603050405020304" pitchFamily="18" charset="0"/>
            <a:cs typeface="Times New Roman" panose="02020603050405020304" pitchFamily="18" charset="0"/>
          </a:endParaRPr>
        </a:p>
      </dgm:t>
    </dgm:pt>
    <dgm:pt modelId="{8DAA9CF8-DA2E-4591-9245-787585F6B30F}" type="parTrans" cxnId="{D377BD81-986E-4275-A007-02F2BDF8A979}">
      <dgm:prSet/>
      <dgm:spPr/>
      <dgm:t>
        <a:bodyPr/>
        <a:lstStyle/>
        <a:p>
          <a:endParaRPr lang="es-EC"/>
        </a:p>
      </dgm:t>
    </dgm:pt>
    <dgm:pt modelId="{4EB59FBE-CE3E-4152-AEF5-0AD8B0831FCC}" type="sibTrans" cxnId="{D377BD81-986E-4275-A007-02F2BDF8A979}">
      <dgm:prSet/>
      <dgm:spPr/>
      <dgm:t>
        <a:bodyPr/>
        <a:lstStyle/>
        <a:p>
          <a:endParaRPr lang="es-EC"/>
        </a:p>
      </dgm:t>
    </dgm:pt>
    <dgm:pt modelId="{65A2AD06-281A-4C7A-99A1-8E2DBB388C6C}" type="pres">
      <dgm:prSet presAssocID="{10DB8C7F-37C6-4BC2-8F98-0F42A478E406}" presName="linear" presStyleCnt="0">
        <dgm:presLayoutVars>
          <dgm:dir/>
          <dgm:animLvl val="lvl"/>
          <dgm:resizeHandles val="exact"/>
        </dgm:presLayoutVars>
      </dgm:prSet>
      <dgm:spPr/>
      <dgm:t>
        <a:bodyPr/>
        <a:lstStyle/>
        <a:p>
          <a:endParaRPr lang="es-EC"/>
        </a:p>
      </dgm:t>
    </dgm:pt>
    <dgm:pt modelId="{18BEBB8D-CB7A-4D69-BC6C-F47E9071EE20}" type="pres">
      <dgm:prSet presAssocID="{B4F4672C-D96A-4CA4-8238-0A0D104554A4}" presName="parentLin" presStyleCnt="0"/>
      <dgm:spPr/>
    </dgm:pt>
    <dgm:pt modelId="{6D8B9D99-4D94-4761-A033-AE53AA7742A7}" type="pres">
      <dgm:prSet presAssocID="{B4F4672C-D96A-4CA4-8238-0A0D104554A4}" presName="parentLeftMargin" presStyleLbl="node1" presStyleIdx="0" presStyleCnt="4"/>
      <dgm:spPr/>
      <dgm:t>
        <a:bodyPr/>
        <a:lstStyle/>
        <a:p>
          <a:endParaRPr lang="es-EC"/>
        </a:p>
      </dgm:t>
    </dgm:pt>
    <dgm:pt modelId="{0507E9E3-56D9-4EC9-8FD2-7E53C07630A2}" type="pres">
      <dgm:prSet presAssocID="{B4F4672C-D96A-4CA4-8238-0A0D104554A4}" presName="parentText" presStyleLbl="node1" presStyleIdx="0" presStyleCnt="4" custScaleX="104512" custScaleY="556544">
        <dgm:presLayoutVars>
          <dgm:chMax val="0"/>
          <dgm:bulletEnabled val="1"/>
        </dgm:presLayoutVars>
      </dgm:prSet>
      <dgm:spPr/>
      <dgm:t>
        <a:bodyPr/>
        <a:lstStyle/>
        <a:p>
          <a:endParaRPr lang="es-EC"/>
        </a:p>
      </dgm:t>
    </dgm:pt>
    <dgm:pt modelId="{AD970DD7-57ED-4BC2-ABEE-828D15FCD66B}" type="pres">
      <dgm:prSet presAssocID="{B4F4672C-D96A-4CA4-8238-0A0D104554A4}" presName="negativeSpace" presStyleCnt="0"/>
      <dgm:spPr/>
    </dgm:pt>
    <dgm:pt modelId="{9D2BCBD2-F354-4961-A551-2D39987EF98A}" type="pres">
      <dgm:prSet presAssocID="{B4F4672C-D96A-4CA4-8238-0A0D104554A4}" presName="childText" presStyleLbl="conFgAcc1" presStyleIdx="0" presStyleCnt="4">
        <dgm:presLayoutVars>
          <dgm:bulletEnabled val="1"/>
        </dgm:presLayoutVars>
      </dgm:prSet>
      <dgm:spPr/>
      <dgm:t>
        <a:bodyPr/>
        <a:lstStyle/>
        <a:p>
          <a:endParaRPr lang="es-EC"/>
        </a:p>
      </dgm:t>
    </dgm:pt>
    <dgm:pt modelId="{BE080514-8389-4FDF-8732-6229E90FA978}" type="pres">
      <dgm:prSet presAssocID="{24D333F0-4C4D-407C-9E57-C6CAF6059429}" presName="spaceBetweenRectangles" presStyleCnt="0"/>
      <dgm:spPr/>
    </dgm:pt>
    <dgm:pt modelId="{6649E15E-B56A-4676-ABF8-ACE9E4BE3265}" type="pres">
      <dgm:prSet presAssocID="{418F83C0-78BA-4353-8063-A7882B38EE02}" presName="parentLin" presStyleCnt="0"/>
      <dgm:spPr/>
    </dgm:pt>
    <dgm:pt modelId="{56449784-A429-43DC-99D3-4A61847798A0}" type="pres">
      <dgm:prSet presAssocID="{418F83C0-78BA-4353-8063-A7882B38EE02}" presName="parentLeftMargin" presStyleLbl="node1" presStyleIdx="0" presStyleCnt="4"/>
      <dgm:spPr/>
      <dgm:t>
        <a:bodyPr/>
        <a:lstStyle/>
        <a:p>
          <a:endParaRPr lang="es-EC"/>
        </a:p>
      </dgm:t>
    </dgm:pt>
    <dgm:pt modelId="{7B20B300-3B92-46E5-809B-843E1159FB91}" type="pres">
      <dgm:prSet presAssocID="{418F83C0-78BA-4353-8063-A7882B38EE02}" presName="parentText" presStyleLbl="node1" presStyleIdx="1" presStyleCnt="4" custScaleX="102400" custScaleY="443260">
        <dgm:presLayoutVars>
          <dgm:chMax val="0"/>
          <dgm:bulletEnabled val="1"/>
        </dgm:presLayoutVars>
      </dgm:prSet>
      <dgm:spPr/>
      <dgm:t>
        <a:bodyPr/>
        <a:lstStyle/>
        <a:p>
          <a:endParaRPr lang="es-EC"/>
        </a:p>
      </dgm:t>
    </dgm:pt>
    <dgm:pt modelId="{DE8EEC01-5A59-43CD-A9DD-E3B62F882AAA}" type="pres">
      <dgm:prSet presAssocID="{418F83C0-78BA-4353-8063-A7882B38EE02}" presName="negativeSpace" presStyleCnt="0"/>
      <dgm:spPr/>
    </dgm:pt>
    <dgm:pt modelId="{FFB9085E-6E85-4B4D-81FD-7FD8971E7075}" type="pres">
      <dgm:prSet presAssocID="{418F83C0-78BA-4353-8063-A7882B38EE02}" presName="childText" presStyleLbl="conFgAcc1" presStyleIdx="1" presStyleCnt="4">
        <dgm:presLayoutVars>
          <dgm:bulletEnabled val="1"/>
        </dgm:presLayoutVars>
      </dgm:prSet>
      <dgm:spPr/>
      <dgm:t>
        <a:bodyPr/>
        <a:lstStyle/>
        <a:p>
          <a:endParaRPr lang="es-EC"/>
        </a:p>
      </dgm:t>
    </dgm:pt>
    <dgm:pt modelId="{1D22CA9F-00E6-4CD5-B3EE-743D3292907F}" type="pres">
      <dgm:prSet presAssocID="{94E56CD2-5BE4-4D58-98D8-D5FAA34BF2A0}" presName="spaceBetweenRectangles" presStyleCnt="0"/>
      <dgm:spPr/>
    </dgm:pt>
    <dgm:pt modelId="{96F78769-3319-4B3D-9D28-BE87D23618CA}" type="pres">
      <dgm:prSet presAssocID="{1B90122F-B846-47A5-A4C2-73E8223725FD}" presName="parentLin" presStyleCnt="0"/>
      <dgm:spPr/>
    </dgm:pt>
    <dgm:pt modelId="{648C1B19-F4A5-4C1E-ADE9-655E4411D4B5}" type="pres">
      <dgm:prSet presAssocID="{1B90122F-B846-47A5-A4C2-73E8223725FD}" presName="parentLeftMargin" presStyleLbl="node1" presStyleIdx="1" presStyleCnt="4"/>
      <dgm:spPr/>
      <dgm:t>
        <a:bodyPr/>
        <a:lstStyle/>
        <a:p>
          <a:endParaRPr lang="es-EC"/>
        </a:p>
      </dgm:t>
    </dgm:pt>
    <dgm:pt modelId="{8AD4BDEB-B429-4D8E-B936-E0CE7ACA465B}" type="pres">
      <dgm:prSet presAssocID="{1B90122F-B846-47A5-A4C2-73E8223725FD}" presName="parentText" presStyleLbl="node1" presStyleIdx="2" presStyleCnt="4" custScaleX="102402" custScaleY="426930">
        <dgm:presLayoutVars>
          <dgm:chMax val="0"/>
          <dgm:bulletEnabled val="1"/>
        </dgm:presLayoutVars>
      </dgm:prSet>
      <dgm:spPr/>
      <dgm:t>
        <a:bodyPr/>
        <a:lstStyle/>
        <a:p>
          <a:endParaRPr lang="es-EC"/>
        </a:p>
      </dgm:t>
    </dgm:pt>
    <dgm:pt modelId="{379F13D2-481E-486B-8FC2-9F9110978F2A}" type="pres">
      <dgm:prSet presAssocID="{1B90122F-B846-47A5-A4C2-73E8223725FD}" presName="negativeSpace" presStyleCnt="0"/>
      <dgm:spPr/>
    </dgm:pt>
    <dgm:pt modelId="{9D70B80B-C058-4DB3-A2F0-A156B75C0809}" type="pres">
      <dgm:prSet presAssocID="{1B90122F-B846-47A5-A4C2-73E8223725FD}" presName="childText" presStyleLbl="conFgAcc1" presStyleIdx="2" presStyleCnt="4">
        <dgm:presLayoutVars>
          <dgm:bulletEnabled val="1"/>
        </dgm:presLayoutVars>
      </dgm:prSet>
      <dgm:spPr/>
    </dgm:pt>
    <dgm:pt modelId="{FA1CBB7B-7798-4A0F-AE6F-49DA49BC3417}" type="pres">
      <dgm:prSet presAssocID="{BCE8879F-6AC7-4813-9F4E-983C7377D707}" presName="spaceBetweenRectangles" presStyleCnt="0"/>
      <dgm:spPr/>
    </dgm:pt>
    <dgm:pt modelId="{F24C0BE1-A54A-48EA-B1D4-B56059A0A258}" type="pres">
      <dgm:prSet presAssocID="{962B857E-AF18-4504-9997-D748A2A2E6AD}" presName="parentLin" presStyleCnt="0"/>
      <dgm:spPr/>
    </dgm:pt>
    <dgm:pt modelId="{69595F31-5AE8-43B2-BC62-E404A14FCEBC}" type="pres">
      <dgm:prSet presAssocID="{962B857E-AF18-4504-9997-D748A2A2E6AD}" presName="parentLeftMargin" presStyleLbl="node1" presStyleIdx="2" presStyleCnt="4"/>
      <dgm:spPr/>
      <dgm:t>
        <a:bodyPr/>
        <a:lstStyle/>
        <a:p>
          <a:endParaRPr lang="es-EC"/>
        </a:p>
      </dgm:t>
    </dgm:pt>
    <dgm:pt modelId="{819D5BE5-B911-4CC8-812D-D47D53ADD498}" type="pres">
      <dgm:prSet presAssocID="{962B857E-AF18-4504-9997-D748A2A2E6AD}" presName="parentText" presStyleLbl="node1" presStyleIdx="3" presStyleCnt="4" custScaleX="102320" custScaleY="402538" custLinFactNeighborX="-3728" custLinFactNeighborY="-2726">
        <dgm:presLayoutVars>
          <dgm:chMax val="0"/>
          <dgm:bulletEnabled val="1"/>
        </dgm:presLayoutVars>
      </dgm:prSet>
      <dgm:spPr/>
      <dgm:t>
        <a:bodyPr/>
        <a:lstStyle/>
        <a:p>
          <a:endParaRPr lang="es-EC"/>
        </a:p>
      </dgm:t>
    </dgm:pt>
    <dgm:pt modelId="{6FA3F280-4B4B-4A46-9577-932A11F24FEB}" type="pres">
      <dgm:prSet presAssocID="{962B857E-AF18-4504-9997-D748A2A2E6AD}" presName="negativeSpace" presStyleCnt="0"/>
      <dgm:spPr/>
    </dgm:pt>
    <dgm:pt modelId="{C8C99B7C-2DC2-4331-8896-B7235FD2C63A}" type="pres">
      <dgm:prSet presAssocID="{962B857E-AF18-4504-9997-D748A2A2E6AD}" presName="childText" presStyleLbl="conFgAcc1" presStyleIdx="3" presStyleCnt="4">
        <dgm:presLayoutVars>
          <dgm:bulletEnabled val="1"/>
        </dgm:presLayoutVars>
      </dgm:prSet>
      <dgm:spPr/>
    </dgm:pt>
  </dgm:ptLst>
  <dgm:cxnLst>
    <dgm:cxn modelId="{6225A10C-DA5E-49FC-A7E8-65F31231C655}" type="presOf" srcId="{B4F4672C-D96A-4CA4-8238-0A0D104554A4}" destId="{0507E9E3-56D9-4EC9-8FD2-7E53C07630A2}" srcOrd="1" destOrd="0" presId="urn:microsoft.com/office/officeart/2005/8/layout/list1"/>
    <dgm:cxn modelId="{D377BD81-986E-4275-A007-02F2BDF8A979}" srcId="{10DB8C7F-37C6-4BC2-8F98-0F42A478E406}" destId="{962B857E-AF18-4504-9997-D748A2A2E6AD}" srcOrd="3" destOrd="0" parTransId="{8DAA9CF8-DA2E-4591-9245-787585F6B30F}" sibTransId="{4EB59FBE-CE3E-4152-AEF5-0AD8B0831FCC}"/>
    <dgm:cxn modelId="{957F65A0-CDD9-4B4B-9F71-E8D21941D874}" type="presOf" srcId="{962B857E-AF18-4504-9997-D748A2A2E6AD}" destId="{819D5BE5-B911-4CC8-812D-D47D53ADD498}" srcOrd="1" destOrd="0" presId="urn:microsoft.com/office/officeart/2005/8/layout/list1"/>
    <dgm:cxn modelId="{BF596257-25C4-4E55-8B73-C389D0E7CC05}" type="presOf" srcId="{418F83C0-78BA-4353-8063-A7882B38EE02}" destId="{7B20B300-3B92-46E5-809B-843E1159FB91}" srcOrd="1" destOrd="0" presId="urn:microsoft.com/office/officeart/2005/8/layout/list1"/>
    <dgm:cxn modelId="{F363E882-AD83-4B6E-86BA-9AEFE85431BD}" srcId="{10DB8C7F-37C6-4BC2-8F98-0F42A478E406}" destId="{1B90122F-B846-47A5-A4C2-73E8223725FD}" srcOrd="2" destOrd="0" parTransId="{9A696302-EB5E-437F-A757-F13C3C3F3128}" sibTransId="{BCE8879F-6AC7-4813-9F4E-983C7377D707}"/>
    <dgm:cxn modelId="{FE74FC9A-B6E6-489D-BF21-4FDA5064FE40}" srcId="{10DB8C7F-37C6-4BC2-8F98-0F42A478E406}" destId="{B4F4672C-D96A-4CA4-8238-0A0D104554A4}" srcOrd="0" destOrd="0" parTransId="{66E9A61C-3F92-4751-8183-FEEFBC48D9FC}" sibTransId="{24D333F0-4C4D-407C-9E57-C6CAF6059429}"/>
    <dgm:cxn modelId="{DBF95D0D-56F6-4E57-9FB8-B791A25259FC}" type="presOf" srcId="{10DB8C7F-37C6-4BC2-8F98-0F42A478E406}" destId="{65A2AD06-281A-4C7A-99A1-8E2DBB388C6C}" srcOrd="0" destOrd="0" presId="urn:microsoft.com/office/officeart/2005/8/layout/list1"/>
    <dgm:cxn modelId="{02D0D9C5-1AE2-4AFE-9C57-7A9F5BC810B8}" type="presOf" srcId="{962B857E-AF18-4504-9997-D748A2A2E6AD}" destId="{69595F31-5AE8-43B2-BC62-E404A14FCEBC}" srcOrd="0" destOrd="0" presId="urn:microsoft.com/office/officeart/2005/8/layout/list1"/>
    <dgm:cxn modelId="{F3FACA54-F27D-47EA-91A3-0F026CFEB69C}" srcId="{10DB8C7F-37C6-4BC2-8F98-0F42A478E406}" destId="{418F83C0-78BA-4353-8063-A7882B38EE02}" srcOrd="1" destOrd="0" parTransId="{32314BDE-6F7A-404B-A30D-1DF7028BD63E}" sibTransId="{94E56CD2-5BE4-4D58-98D8-D5FAA34BF2A0}"/>
    <dgm:cxn modelId="{FCA74F74-23D6-49AB-BE72-A52E3F0A1082}" type="presOf" srcId="{418F83C0-78BA-4353-8063-A7882B38EE02}" destId="{56449784-A429-43DC-99D3-4A61847798A0}" srcOrd="0" destOrd="0" presId="urn:microsoft.com/office/officeart/2005/8/layout/list1"/>
    <dgm:cxn modelId="{6EA8DAF6-6A45-4E23-A8E5-455C129640D9}" type="presOf" srcId="{1B90122F-B846-47A5-A4C2-73E8223725FD}" destId="{8AD4BDEB-B429-4D8E-B936-E0CE7ACA465B}" srcOrd="1" destOrd="0" presId="urn:microsoft.com/office/officeart/2005/8/layout/list1"/>
    <dgm:cxn modelId="{6DC0B066-437E-410D-AE9C-AC4B9F93D524}" type="presOf" srcId="{1B90122F-B846-47A5-A4C2-73E8223725FD}" destId="{648C1B19-F4A5-4C1E-ADE9-655E4411D4B5}" srcOrd="0" destOrd="0" presId="urn:microsoft.com/office/officeart/2005/8/layout/list1"/>
    <dgm:cxn modelId="{6840BB81-EA4B-40AA-8EE3-3D808396D9E7}" type="presOf" srcId="{B4F4672C-D96A-4CA4-8238-0A0D104554A4}" destId="{6D8B9D99-4D94-4761-A033-AE53AA7742A7}" srcOrd="0" destOrd="0" presId="urn:microsoft.com/office/officeart/2005/8/layout/list1"/>
    <dgm:cxn modelId="{A7E65B42-3BDC-451F-A76F-0B6D4BD4B869}" type="presParOf" srcId="{65A2AD06-281A-4C7A-99A1-8E2DBB388C6C}" destId="{18BEBB8D-CB7A-4D69-BC6C-F47E9071EE20}" srcOrd="0" destOrd="0" presId="urn:microsoft.com/office/officeart/2005/8/layout/list1"/>
    <dgm:cxn modelId="{91D1F01F-F297-4BAA-8CD1-18A63BE8E8E4}" type="presParOf" srcId="{18BEBB8D-CB7A-4D69-BC6C-F47E9071EE20}" destId="{6D8B9D99-4D94-4761-A033-AE53AA7742A7}" srcOrd="0" destOrd="0" presId="urn:microsoft.com/office/officeart/2005/8/layout/list1"/>
    <dgm:cxn modelId="{2CFB077B-D423-4AD1-8509-51D03D0A35C3}" type="presParOf" srcId="{18BEBB8D-CB7A-4D69-BC6C-F47E9071EE20}" destId="{0507E9E3-56D9-4EC9-8FD2-7E53C07630A2}" srcOrd="1" destOrd="0" presId="urn:microsoft.com/office/officeart/2005/8/layout/list1"/>
    <dgm:cxn modelId="{7A48223F-D01F-4D89-9A90-9DE7CFA6FE56}" type="presParOf" srcId="{65A2AD06-281A-4C7A-99A1-8E2DBB388C6C}" destId="{AD970DD7-57ED-4BC2-ABEE-828D15FCD66B}" srcOrd="1" destOrd="0" presId="urn:microsoft.com/office/officeart/2005/8/layout/list1"/>
    <dgm:cxn modelId="{E66E7600-0898-4B11-A32F-1414210DCA9D}" type="presParOf" srcId="{65A2AD06-281A-4C7A-99A1-8E2DBB388C6C}" destId="{9D2BCBD2-F354-4961-A551-2D39987EF98A}" srcOrd="2" destOrd="0" presId="urn:microsoft.com/office/officeart/2005/8/layout/list1"/>
    <dgm:cxn modelId="{5D43C8F7-C354-475E-A9B8-33C7656AE457}" type="presParOf" srcId="{65A2AD06-281A-4C7A-99A1-8E2DBB388C6C}" destId="{BE080514-8389-4FDF-8732-6229E90FA978}" srcOrd="3" destOrd="0" presId="urn:microsoft.com/office/officeart/2005/8/layout/list1"/>
    <dgm:cxn modelId="{EEFC576E-131A-43F9-942A-681DEE6ADDEA}" type="presParOf" srcId="{65A2AD06-281A-4C7A-99A1-8E2DBB388C6C}" destId="{6649E15E-B56A-4676-ABF8-ACE9E4BE3265}" srcOrd="4" destOrd="0" presId="urn:microsoft.com/office/officeart/2005/8/layout/list1"/>
    <dgm:cxn modelId="{F11928A2-FFB2-4D4D-99E3-195A6A923F3D}" type="presParOf" srcId="{6649E15E-B56A-4676-ABF8-ACE9E4BE3265}" destId="{56449784-A429-43DC-99D3-4A61847798A0}" srcOrd="0" destOrd="0" presId="urn:microsoft.com/office/officeart/2005/8/layout/list1"/>
    <dgm:cxn modelId="{25846298-9EEC-452B-B84B-CE020176FB6C}" type="presParOf" srcId="{6649E15E-B56A-4676-ABF8-ACE9E4BE3265}" destId="{7B20B300-3B92-46E5-809B-843E1159FB91}" srcOrd="1" destOrd="0" presId="urn:microsoft.com/office/officeart/2005/8/layout/list1"/>
    <dgm:cxn modelId="{E3D6D388-99E2-4A98-B083-025BE2ADAC0C}" type="presParOf" srcId="{65A2AD06-281A-4C7A-99A1-8E2DBB388C6C}" destId="{DE8EEC01-5A59-43CD-A9DD-E3B62F882AAA}" srcOrd="5" destOrd="0" presId="urn:microsoft.com/office/officeart/2005/8/layout/list1"/>
    <dgm:cxn modelId="{311CBEB4-7B0F-43AC-9FD9-10A9E6F22320}" type="presParOf" srcId="{65A2AD06-281A-4C7A-99A1-8E2DBB388C6C}" destId="{FFB9085E-6E85-4B4D-81FD-7FD8971E7075}" srcOrd="6" destOrd="0" presId="urn:microsoft.com/office/officeart/2005/8/layout/list1"/>
    <dgm:cxn modelId="{051DABCA-63CE-4711-8FE8-0C34CAD3B808}" type="presParOf" srcId="{65A2AD06-281A-4C7A-99A1-8E2DBB388C6C}" destId="{1D22CA9F-00E6-4CD5-B3EE-743D3292907F}" srcOrd="7" destOrd="0" presId="urn:microsoft.com/office/officeart/2005/8/layout/list1"/>
    <dgm:cxn modelId="{101E963A-48EB-447A-A12A-4AB97DE20126}" type="presParOf" srcId="{65A2AD06-281A-4C7A-99A1-8E2DBB388C6C}" destId="{96F78769-3319-4B3D-9D28-BE87D23618CA}" srcOrd="8" destOrd="0" presId="urn:microsoft.com/office/officeart/2005/8/layout/list1"/>
    <dgm:cxn modelId="{83C86667-5CF8-485F-81CC-BE3A5C6ADC23}" type="presParOf" srcId="{96F78769-3319-4B3D-9D28-BE87D23618CA}" destId="{648C1B19-F4A5-4C1E-ADE9-655E4411D4B5}" srcOrd="0" destOrd="0" presId="urn:microsoft.com/office/officeart/2005/8/layout/list1"/>
    <dgm:cxn modelId="{01F5AED1-7570-48F7-9860-F0CE85F7CD52}" type="presParOf" srcId="{96F78769-3319-4B3D-9D28-BE87D23618CA}" destId="{8AD4BDEB-B429-4D8E-B936-E0CE7ACA465B}" srcOrd="1" destOrd="0" presId="urn:microsoft.com/office/officeart/2005/8/layout/list1"/>
    <dgm:cxn modelId="{0C228253-D3F1-411C-BD36-A2ACA87007E3}" type="presParOf" srcId="{65A2AD06-281A-4C7A-99A1-8E2DBB388C6C}" destId="{379F13D2-481E-486B-8FC2-9F9110978F2A}" srcOrd="9" destOrd="0" presId="urn:microsoft.com/office/officeart/2005/8/layout/list1"/>
    <dgm:cxn modelId="{1D245CFD-D754-42C9-BD10-A13299170FDE}" type="presParOf" srcId="{65A2AD06-281A-4C7A-99A1-8E2DBB388C6C}" destId="{9D70B80B-C058-4DB3-A2F0-A156B75C0809}" srcOrd="10" destOrd="0" presId="urn:microsoft.com/office/officeart/2005/8/layout/list1"/>
    <dgm:cxn modelId="{A2140C8E-9D66-4036-8393-1FC0A535AECB}" type="presParOf" srcId="{65A2AD06-281A-4C7A-99A1-8E2DBB388C6C}" destId="{FA1CBB7B-7798-4A0F-AE6F-49DA49BC3417}" srcOrd="11" destOrd="0" presId="urn:microsoft.com/office/officeart/2005/8/layout/list1"/>
    <dgm:cxn modelId="{BECE736A-3722-431A-884D-896B38974719}" type="presParOf" srcId="{65A2AD06-281A-4C7A-99A1-8E2DBB388C6C}" destId="{F24C0BE1-A54A-48EA-B1D4-B56059A0A258}" srcOrd="12" destOrd="0" presId="urn:microsoft.com/office/officeart/2005/8/layout/list1"/>
    <dgm:cxn modelId="{BA150792-E957-4ED3-8F9E-4A9C656D7614}" type="presParOf" srcId="{F24C0BE1-A54A-48EA-B1D4-B56059A0A258}" destId="{69595F31-5AE8-43B2-BC62-E404A14FCEBC}" srcOrd="0" destOrd="0" presId="urn:microsoft.com/office/officeart/2005/8/layout/list1"/>
    <dgm:cxn modelId="{13664FE7-3C6B-4617-B213-043C5A7C7A23}" type="presParOf" srcId="{F24C0BE1-A54A-48EA-B1D4-B56059A0A258}" destId="{819D5BE5-B911-4CC8-812D-D47D53ADD498}" srcOrd="1" destOrd="0" presId="urn:microsoft.com/office/officeart/2005/8/layout/list1"/>
    <dgm:cxn modelId="{74693FF6-F687-44F0-BE76-F327668DA5FF}" type="presParOf" srcId="{65A2AD06-281A-4C7A-99A1-8E2DBB388C6C}" destId="{6FA3F280-4B4B-4A46-9577-932A11F24FEB}" srcOrd="13" destOrd="0" presId="urn:microsoft.com/office/officeart/2005/8/layout/list1"/>
    <dgm:cxn modelId="{2916F1B3-943B-4EF6-AAA5-2D622FAA2F68}" type="presParOf" srcId="{65A2AD06-281A-4C7A-99A1-8E2DBB388C6C}" destId="{C8C99B7C-2DC2-4331-8896-B7235FD2C63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2BCF3-28AA-45EA-B6FB-3E026CDDB4BE}"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s-EC"/>
        </a:p>
      </dgm:t>
    </dgm:pt>
    <dgm:pt modelId="{57A95EED-2696-4EC8-BDC1-4E65DA5C87FD}">
      <dgm:prSet phldrT="[Texto]"/>
      <dgm:spPr/>
      <dgm:t>
        <a:bodyPr/>
        <a:lstStyle/>
        <a:p>
          <a:r>
            <a:rPr lang="es-EC" b="1" dirty="0" smtClean="0">
              <a:latin typeface="Times New Roman" panose="02020603050405020304" pitchFamily="18" charset="0"/>
              <a:cs typeface="Times New Roman" panose="02020603050405020304" pitchFamily="18" charset="0"/>
            </a:rPr>
            <a:t>La microempresa en América Latina y en Ecuador representa el mayor número de empresas dentro sus aparatos productivos</a:t>
          </a:r>
          <a:endParaRPr lang="es-EC" b="1" dirty="0">
            <a:latin typeface="Times New Roman" panose="02020603050405020304" pitchFamily="18" charset="0"/>
            <a:cs typeface="Times New Roman" panose="02020603050405020304" pitchFamily="18" charset="0"/>
          </a:endParaRPr>
        </a:p>
      </dgm:t>
    </dgm:pt>
    <dgm:pt modelId="{D29FD209-C494-48EE-8C76-3A1A7D52BE40}" type="parTrans" cxnId="{F7717EFA-821A-407D-901E-2A19CB9F3820}">
      <dgm:prSet/>
      <dgm:spPr/>
      <dgm:t>
        <a:bodyPr/>
        <a:lstStyle/>
        <a:p>
          <a:endParaRPr lang="es-EC"/>
        </a:p>
      </dgm:t>
    </dgm:pt>
    <dgm:pt modelId="{22CB75B7-CA6E-4F4D-AB5E-CF7BBD583505}" type="sibTrans" cxnId="{F7717EFA-821A-407D-901E-2A19CB9F3820}">
      <dgm:prSet/>
      <dgm:spPr/>
      <dgm:t>
        <a:bodyPr/>
        <a:lstStyle/>
        <a:p>
          <a:endParaRPr lang="es-EC"/>
        </a:p>
      </dgm:t>
    </dgm:pt>
    <dgm:pt modelId="{AA8AA502-2249-4417-9229-6CA751002793}">
      <dgm:prSet phldrT="[Texto]" custT="1"/>
      <dgm:spPr/>
      <dgm:t>
        <a:bodyPr/>
        <a:lstStyle/>
        <a:p>
          <a:r>
            <a:rPr lang="es-EC" sz="1400" dirty="0" smtClean="0">
              <a:solidFill>
                <a:schemeClr val="tx2"/>
              </a:solidFill>
              <a:latin typeface="Times New Roman" panose="02020603050405020304" pitchFamily="18" charset="0"/>
              <a:cs typeface="Times New Roman" panose="02020603050405020304" pitchFamily="18" charset="0"/>
            </a:rPr>
            <a:t>Base de las economías</a:t>
          </a:r>
        </a:p>
        <a:p>
          <a:r>
            <a:rPr lang="es-EC" sz="1400" dirty="0" smtClean="0">
              <a:solidFill>
                <a:schemeClr val="tx2"/>
              </a:solidFill>
              <a:latin typeface="Times New Roman" panose="02020603050405020304" pitchFamily="18" charset="0"/>
              <a:cs typeface="Times New Roman" panose="02020603050405020304" pitchFamily="18" charset="0"/>
            </a:rPr>
            <a:t>Plataforma de lucha contra desempleo y subempleo</a:t>
          </a:r>
        </a:p>
        <a:p>
          <a:r>
            <a:rPr lang="es-EC" sz="1400" dirty="0" smtClean="0">
              <a:solidFill>
                <a:schemeClr val="tx2"/>
              </a:solidFill>
              <a:latin typeface="Times New Roman" panose="02020603050405020304" pitchFamily="18" charset="0"/>
              <a:cs typeface="Times New Roman" panose="02020603050405020304" pitchFamily="18" charset="0"/>
            </a:rPr>
            <a:t>Sector crece en la informalidad</a:t>
          </a:r>
        </a:p>
        <a:p>
          <a:r>
            <a:rPr lang="es-EC" sz="1400" dirty="0" smtClean="0">
              <a:solidFill>
                <a:schemeClr val="tx2"/>
              </a:solidFill>
              <a:latin typeface="Times New Roman" panose="02020603050405020304" pitchFamily="18" charset="0"/>
              <a:cs typeface="Times New Roman" panose="02020603050405020304" pitchFamily="18" charset="0"/>
            </a:rPr>
            <a:t>Baja capacitación y adiestramiento</a:t>
          </a:r>
        </a:p>
        <a:p>
          <a:r>
            <a:rPr lang="es-EC" sz="1400" dirty="0" smtClean="0">
              <a:solidFill>
                <a:schemeClr val="tx2"/>
              </a:solidFill>
              <a:latin typeface="Times New Roman" panose="02020603050405020304" pitchFamily="18" charset="0"/>
              <a:cs typeface="Times New Roman" panose="02020603050405020304" pitchFamily="18" charset="0"/>
            </a:rPr>
            <a:t>Escaso capital</a:t>
          </a:r>
        </a:p>
        <a:p>
          <a:r>
            <a:rPr lang="es-EC" sz="1400" dirty="0" smtClean="0">
              <a:solidFill>
                <a:schemeClr val="tx2"/>
              </a:solidFill>
              <a:latin typeface="Times New Roman" panose="02020603050405020304" pitchFamily="18" charset="0"/>
              <a:cs typeface="Times New Roman" panose="02020603050405020304" pitchFamily="18" charset="0"/>
            </a:rPr>
            <a:t>Aislamiento económico</a:t>
          </a:r>
        </a:p>
        <a:p>
          <a:endParaRPr lang="es-EC" sz="800" dirty="0"/>
        </a:p>
      </dgm:t>
    </dgm:pt>
    <dgm:pt modelId="{676BBD56-C368-4512-9915-624FD4ECF7CC}" type="parTrans" cxnId="{935DCF98-F2F5-42E7-8997-D448724024D2}">
      <dgm:prSet/>
      <dgm:spPr/>
      <dgm:t>
        <a:bodyPr/>
        <a:lstStyle/>
        <a:p>
          <a:endParaRPr lang="es-EC"/>
        </a:p>
      </dgm:t>
    </dgm:pt>
    <dgm:pt modelId="{830FF061-518D-42C8-8F85-04BF9E17F8E7}" type="sibTrans" cxnId="{935DCF98-F2F5-42E7-8997-D448724024D2}">
      <dgm:prSet/>
      <dgm:spPr/>
      <dgm:t>
        <a:bodyPr/>
        <a:lstStyle/>
        <a:p>
          <a:endParaRPr lang="es-EC"/>
        </a:p>
      </dgm:t>
    </dgm:pt>
    <dgm:pt modelId="{1C16AE79-D3E1-45EC-BC6C-7F1DA6D294B5}">
      <dgm:prSet phldrT="[Texto]" custT="1"/>
      <dgm:spPr/>
      <dgm:t>
        <a:bodyPr/>
        <a:lstStyle/>
        <a:p>
          <a:endParaRPr lang="es-EC" sz="1400" dirty="0" smtClean="0"/>
        </a:p>
        <a:p>
          <a:r>
            <a:rPr lang="es-EC" sz="1400" dirty="0" smtClean="0">
              <a:solidFill>
                <a:schemeClr val="tx2"/>
              </a:solidFill>
              <a:latin typeface="Times New Roman" panose="02020603050405020304" pitchFamily="18" charset="0"/>
              <a:cs typeface="Times New Roman" panose="02020603050405020304" pitchFamily="18" charset="0"/>
            </a:rPr>
            <a:t>Metodología de negocios como una herramienta de gestión</a:t>
          </a:r>
        </a:p>
        <a:p>
          <a:r>
            <a:rPr lang="es-EC" sz="1400" dirty="0" smtClean="0">
              <a:solidFill>
                <a:schemeClr val="tx2"/>
              </a:solidFill>
              <a:latin typeface="Times New Roman" panose="02020603050405020304" pitchFamily="18" charset="0"/>
              <a:cs typeface="Times New Roman" panose="02020603050405020304" pitchFamily="18" charset="0"/>
            </a:rPr>
            <a:t>Involucramiento de los actores sociales involucrados</a:t>
          </a:r>
        </a:p>
        <a:p>
          <a:r>
            <a:rPr lang="es-EC" sz="1400" dirty="0" smtClean="0">
              <a:solidFill>
                <a:schemeClr val="tx2"/>
              </a:solidFill>
              <a:latin typeface="Times New Roman" panose="02020603050405020304" pitchFamily="18" charset="0"/>
              <a:cs typeface="Times New Roman" panose="02020603050405020304" pitchFamily="18" charset="0"/>
            </a:rPr>
            <a:t>Entendimiento adecuado de la situación actual del microempresario</a:t>
          </a:r>
        </a:p>
        <a:p>
          <a:r>
            <a:rPr lang="es-EC" sz="1400" dirty="0" smtClean="0">
              <a:solidFill>
                <a:schemeClr val="tx2"/>
              </a:solidFill>
              <a:latin typeface="Times New Roman" panose="02020603050405020304" pitchFamily="18" charset="0"/>
              <a:cs typeface="Times New Roman" panose="02020603050405020304" pitchFamily="18" charset="0"/>
            </a:rPr>
            <a:t>Enfoque en la exploración de las variables de estudio</a:t>
          </a:r>
        </a:p>
        <a:p>
          <a:r>
            <a:rPr lang="es-EC" sz="1400" dirty="0" smtClean="0">
              <a:solidFill>
                <a:schemeClr val="tx2"/>
              </a:solidFill>
              <a:latin typeface="Times New Roman" panose="02020603050405020304" pitchFamily="18" charset="0"/>
              <a:cs typeface="Times New Roman" panose="02020603050405020304" pitchFamily="18" charset="0"/>
            </a:rPr>
            <a:t>Recopilar datos de riesgos operacionales, patrimonio, seguridad y salud ocupacional y uso de TIC’s</a:t>
          </a:r>
        </a:p>
        <a:p>
          <a:r>
            <a:rPr lang="es-EC" sz="1400" dirty="0" smtClean="0">
              <a:solidFill>
                <a:schemeClr val="tx2"/>
              </a:solidFill>
              <a:latin typeface="Times New Roman" panose="02020603050405020304" pitchFamily="18" charset="0"/>
              <a:cs typeface="Times New Roman" panose="02020603050405020304" pitchFamily="18" charset="0"/>
            </a:rPr>
            <a:t>Coadyuvar en la mejora de la situación socioeconómica del microempresario y sus familias</a:t>
          </a:r>
        </a:p>
        <a:p>
          <a:endParaRPr lang="es-EC" sz="1400" dirty="0">
            <a:solidFill>
              <a:schemeClr val="tx2"/>
            </a:solidFill>
          </a:endParaRPr>
        </a:p>
      </dgm:t>
    </dgm:pt>
    <dgm:pt modelId="{DE5B2090-AD4B-42F2-9C0A-C52AE65B6AC3}" type="parTrans" cxnId="{82F12FD6-D74D-473F-8714-C9FCF5841810}">
      <dgm:prSet/>
      <dgm:spPr/>
      <dgm:t>
        <a:bodyPr/>
        <a:lstStyle/>
        <a:p>
          <a:endParaRPr lang="es-EC"/>
        </a:p>
      </dgm:t>
    </dgm:pt>
    <dgm:pt modelId="{00EA4B0C-5A21-484A-AEF8-B6D91642236B}" type="sibTrans" cxnId="{82F12FD6-D74D-473F-8714-C9FCF5841810}">
      <dgm:prSet/>
      <dgm:spPr/>
      <dgm:t>
        <a:bodyPr/>
        <a:lstStyle/>
        <a:p>
          <a:endParaRPr lang="es-EC"/>
        </a:p>
      </dgm:t>
    </dgm:pt>
    <dgm:pt modelId="{F8B7C875-AFE7-49C8-82B9-81CCCD2C3B1A}" type="pres">
      <dgm:prSet presAssocID="{D572BCF3-28AA-45EA-B6FB-3E026CDDB4BE}" presName="layout" presStyleCnt="0">
        <dgm:presLayoutVars>
          <dgm:chMax/>
          <dgm:chPref/>
          <dgm:dir/>
          <dgm:animOne val="branch"/>
          <dgm:animLvl val="lvl"/>
          <dgm:resizeHandles/>
        </dgm:presLayoutVars>
      </dgm:prSet>
      <dgm:spPr/>
      <dgm:t>
        <a:bodyPr/>
        <a:lstStyle/>
        <a:p>
          <a:endParaRPr lang="es-EC"/>
        </a:p>
      </dgm:t>
    </dgm:pt>
    <dgm:pt modelId="{2BEF1B23-88FC-4122-9CB6-4A7FF52644E6}" type="pres">
      <dgm:prSet presAssocID="{57A95EED-2696-4EC8-BDC1-4E65DA5C87FD}" presName="root" presStyleCnt="0">
        <dgm:presLayoutVars>
          <dgm:chMax/>
          <dgm:chPref val="4"/>
        </dgm:presLayoutVars>
      </dgm:prSet>
      <dgm:spPr/>
    </dgm:pt>
    <dgm:pt modelId="{4481F3AB-BF2B-42F7-86D0-A7388155A9F0}" type="pres">
      <dgm:prSet presAssocID="{57A95EED-2696-4EC8-BDC1-4E65DA5C87FD}" presName="rootComposite" presStyleCnt="0">
        <dgm:presLayoutVars/>
      </dgm:prSet>
      <dgm:spPr/>
    </dgm:pt>
    <dgm:pt modelId="{CAF2B891-541E-4508-89AC-B8BC8F084552}" type="pres">
      <dgm:prSet presAssocID="{57A95EED-2696-4EC8-BDC1-4E65DA5C87FD}" presName="rootText" presStyleLbl="node0" presStyleIdx="0" presStyleCnt="1" custLinFactNeighborX="147" custLinFactNeighborY="13167">
        <dgm:presLayoutVars>
          <dgm:chMax/>
          <dgm:chPref val="4"/>
        </dgm:presLayoutVars>
      </dgm:prSet>
      <dgm:spPr/>
      <dgm:t>
        <a:bodyPr/>
        <a:lstStyle/>
        <a:p>
          <a:endParaRPr lang="es-EC"/>
        </a:p>
      </dgm:t>
    </dgm:pt>
    <dgm:pt modelId="{76F62180-6534-4787-A64F-A7C96F9E3AC8}" type="pres">
      <dgm:prSet presAssocID="{57A95EED-2696-4EC8-BDC1-4E65DA5C87FD}" presName="childShape" presStyleCnt="0">
        <dgm:presLayoutVars>
          <dgm:chMax val="0"/>
          <dgm:chPref val="0"/>
        </dgm:presLayoutVars>
      </dgm:prSet>
      <dgm:spPr/>
    </dgm:pt>
    <dgm:pt modelId="{7055EA9C-8D23-49CF-BFA2-78C1340DB295}" type="pres">
      <dgm:prSet presAssocID="{AA8AA502-2249-4417-9229-6CA751002793}" presName="childComposite" presStyleCnt="0">
        <dgm:presLayoutVars>
          <dgm:chMax val="0"/>
          <dgm:chPref val="0"/>
        </dgm:presLayoutVars>
      </dgm:prSet>
      <dgm:spPr/>
    </dgm:pt>
    <dgm:pt modelId="{60413E8F-97F5-4A22-94B1-0B7323302A46}" type="pres">
      <dgm:prSet presAssocID="{AA8AA502-2249-4417-9229-6CA751002793}" presName="Image" presStyleLbl="node1" presStyleIdx="0" presStyleCnt="2" custScaleX="111098" custScaleY="109669" custLinFactNeighborY="3709"/>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s-EC"/>
        </a:p>
      </dgm:t>
    </dgm:pt>
    <dgm:pt modelId="{1BD1254C-8D1C-4AA6-ABE2-5130D4DFA7C0}" type="pres">
      <dgm:prSet presAssocID="{AA8AA502-2249-4417-9229-6CA751002793}" presName="childText" presStyleLbl="lnNode1" presStyleIdx="0" presStyleCnt="2" custScaleY="122809" custLinFactNeighborX="178" custLinFactNeighborY="4763">
        <dgm:presLayoutVars>
          <dgm:chMax val="0"/>
          <dgm:chPref val="0"/>
          <dgm:bulletEnabled val="1"/>
        </dgm:presLayoutVars>
      </dgm:prSet>
      <dgm:spPr/>
      <dgm:t>
        <a:bodyPr/>
        <a:lstStyle/>
        <a:p>
          <a:endParaRPr lang="es-EC"/>
        </a:p>
      </dgm:t>
    </dgm:pt>
    <dgm:pt modelId="{1D945280-329A-47B7-9A87-289354B99520}" type="pres">
      <dgm:prSet presAssocID="{1C16AE79-D3E1-45EC-BC6C-7F1DA6D294B5}" presName="childComposite" presStyleCnt="0">
        <dgm:presLayoutVars>
          <dgm:chMax val="0"/>
          <dgm:chPref val="0"/>
        </dgm:presLayoutVars>
      </dgm:prSet>
      <dgm:spPr/>
    </dgm:pt>
    <dgm:pt modelId="{BB1A6209-6098-42B6-A13A-A839A8A46B05}" type="pres">
      <dgm:prSet presAssocID="{1C16AE79-D3E1-45EC-BC6C-7F1DA6D294B5}" presName="Image" presStyleLbl="node1" presStyleIdx="1" presStyleCnt="2" custScaleX="103782" custScaleY="119579"/>
      <dgm:spPr>
        <a:blipFill>
          <a:blip xmlns:r="http://schemas.openxmlformats.org/officeDocument/2006/relationships" r:embed="rId2">
            <a:extLst>
              <a:ext uri="{28A0092B-C50C-407E-A947-70E740481C1C}">
                <a14:useLocalDpi xmlns:a14="http://schemas.microsoft.com/office/drawing/2010/main" val="0"/>
              </a:ext>
            </a:extLst>
          </a:blip>
          <a:srcRect/>
          <a:stretch>
            <a:fillRect l="-34000" r="-34000"/>
          </a:stretch>
        </a:blipFill>
      </dgm:spPr>
      <dgm:t>
        <a:bodyPr/>
        <a:lstStyle/>
        <a:p>
          <a:endParaRPr lang="es-EC"/>
        </a:p>
      </dgm:t>
    </dgm:pt>
    <dgm:pt modelId="{B470ADC3-D2D5-4459-A01C-4EF889D5666D}" type="pres">
      <dgm:prSet presAssocID="{1C16AE79-D3E1-45EC-BC6C-7F1DA6D294B5}" presName="childText" presStyleLbl="lnNode1" presStyleIdx="1" presStyleCnt="2" custScaleY="148092" custLinFactNeighborY="-4694">
        <dgm:presLayoutVars>
          <dgm:chMax val="0"/>
          <dgm:chPref val="0"/>
          <dgm:bulletEnabled val="1"/>
        </dgm:presLayoutVars>
      </dgm:prSet>
      <dgm:spPr/>
      <dgm:t>
        <a:bodyPr/>
        <a:lstStyle/>
        <a:p>
          <a:endParaRPr lang="es-EC"/>
        </a:p>
      </dgm:t>
    </dgm:pt>
  </dgm:ptLst>
  <dgm:cxnLst>
    <dgm:cxn modelId="{8A0845C7-5937-47DC-A29F-875D8BF6704C}" type="presOf" srcId="{57A95EED-2696-4EC8-BDC1-4E65DA5C87FD}" destId="{CAF2B891-541E-4508-89AC-B8BC8F084552}" srcOrd="0" destOrd="0" presId="urn:microsoft.com/office/officeart/2008/layout/PictureAccentList"/>
    <dgm:cxn modelId="{935DCF98-F2F5-42E7-8997-D448724024D2}" srcId="{57A95EED-2696-4EC8-BDC1-4E65DA5C87FD}" destId="{AA8AA502-2249-4417-9229-6CA751002793}" srcOrd="0" destOrd="0" parTransId="{676BBD56-C368-4512-9915-624FD4ECF7CC}" sibTransId="{830FF061-518D-42C8-8F85-04BF9E17F8E7}"/>
    <dgm:cxn modelId="{E82558A2-40A2-43A0-B4A3-694B14C3C119}" type="presOf" srcId="{AA8AA502-2249-4417-9229-6CA751002793}" destId="{1BD1254C-8D1C-4AA6-ABE2-5130D4DFA7C0}" srcOrd="0" destOrd="0" presId="urn:microsoft.com/office/officeart/2008/layout/PictureAccentList"/>
    <dgm:cxn modelId="{F7717EFA-821A-407D-901E-2A19CB9F3820}" srcId="{D572BCF3-28AA-45EA-B6FB-3E026CDDB4BE}" destId="{57A95EED-2696-4EC8-BDC1-4E65DA5C87FD}" srcOrd="0" destOrd="0" parTransId="{D29FD209-C494-48EE-8C76-3A1A7D52BE40}" sibTransId="{22CB75B7-CA6E-4F4D-AB5E-CF7BBD583505}"/>
    <dgm:cxn modelId="{1E62A434-FB65-42E1-B7CB-8D4070FF140A}" type="presOf" srcId="{D572BCF3-28AA-45EA-B6FB-3E026CDDB4BE}" destId="{F8B7C875-AFE7-49C8-82B9-81CCCD2C3B1A}" srcOrd="0" destOrd="0" presId="urn:microsoft.com/office/officeart/2008/layout/PictureAccentList"/>
    <dgm:cxn modelId="{82F12FD6-D74D-473F-8714-C9FCF5841810}" srcId="{57A95EED-2696-4EC8-BDC1-4E65DA5C87FD}" destId="{1C16AE79-D3E1-45EC-BC6C-7F1DA6D294B5}" srcOrd="1" destOrd="0" parTransId="{DE5B2090-AD4B-42F2-9C0A-C52AE65B6AC3}" sibTransId="{00EA4B0C-5A21-484A-AEF8-B6D91642236B}"/>
    <dgm:cxn modelId="{B7956B16-7073-49B2-A90A-B6561AB6FED3}" type="presOf" srcId="{1C16AE79-D3E1-45EC-BC6C-7F1DA6D294B5}" destId="{B470ADC3-D2D5-4459-A01C-4EF889D5666D}" srcOrd="0" destOrd="0" presId="urn:microsoft.com/office/officeart/2008/layout/PictureAccentList"/>
    <dgm:cxn modelId="{8D3A52A2-023E-42B4-AD0F-6A68358228FA}" type="presParOf" srcId="{F8B7C875-AFE7-49C8-82B9-81CCCD2C3B1A}" destId="{2BEF1B23-88FC-4122-9CB6-4A7FF52644E6}" srcOrd="0" destOrd="0" presId="urn:microsoft.com/office/officeart/2008/layout/PictureAccentList"/>
    <dgm:cxn modelId="{465BBB63-1ACD-40C1-AE3C-3A67300B9C17}" type="presParOf" srcId="{2BEF1B23-88FC-4122-9CB6-4A7FF52644E6}" destId="{4481F3AB-BF2B-42F7-86D0-A7388155A9F0}" srcOrd="0" destOrd="0" presId="urn:microsoft.com/office/officeart/2008/layout/PictureAccentList"/>
    <dgm:cxn modelId="{F8DD8C89-E88F-41EE-85CA-56EB97826A8D}" type="presParOf" srcId="{4481F3AB-BF2B-42F7-86D0-A7388155A9F0}" destId="{CAF2B891-541E-4508-89AC-B8BC8F084552}" srcOrd="0" destOrd="0" presId="urn:microsoft.com/office/officeart/2008/layout/PictureAccentList"/>
    <dgm:cxn modelId="{D393DAE6-DFF9-4441-B9B6-94E51B5412D0}" type="presParOf" srcId="{2BEF1B23-88FC-4122-9CB6-4A7FF52644E6}" destId="{76F62180-6534-4787-A64F-A7C96F9E3AC8}" srcOrd="1" destOrd="0" presId="urn:microsoft.com/office/officeart/2008/layout/PictureAccentList"/>
    <dgm:cxn modelId="{26079AFF-4A7D-442F-AAF2-607D67B5FBD4}" type="presParOf" srcId="{76F62180-6534-4787-A64F-A7C96F9E3AC8}" destId="{7055EA9C-8D23-49CF-BFA2-78C1340DB295}" srcOrd="0" destOrd="0" presId="urn:microsoft.com/office/officeart/2008/layout/PictureAccentList"/>
    <dgm:cxn modelId="{78797FE5-84FF-4F76-A686-063D9254FB75}" type="presParOf" srcId="{7055EA9C-8D23-49CF-BFA2-78C1340DB295}" destId="{60413E8F-97F5-4A22-94B1-0B7323302A46}" srcOrd="0" destOrd="0" presId="urn:microsoft.com/office/officeart/2008/layout/PictureAccentList"/>
    <dgm:cxn modelId="{D041ED02-90FB-40F2-8187-C01094784D9E}" type="presParOf" srcId="{7055EA9C-8D23-49CF-BFA2-78C1340DB295}" destId="{1BD1254C-8D1C-4AA6-ABE2-5130D4DFA7C0}" srcOrd="1" destOrd="0" presId="urn:microsoft.com/office/officeart/2008/layout/PictureAccentList"/>
    <dgm:cxn modelId="{2BBE09D9-3D2C-477E-94F6-FAA7E8FF3040}" type="presParOf" srcId="{76F62180-6534-4787-A64F-A7C96F9E3AC8}" destId="{1D945280-329A-47B7-9A87-289354B99520}" srcOrd="1" destOrd="0" presId="urn:microsoft.com/office/officeart/2008/layout/PictureAccentList"/>
    <dgm:cxn modelId="{26F16CC9-2D76-4523-BA85-7069C06844B3}" type="presParOf" srcId="{1D945280-329A-47B7-9A87-289354B99520}" destId="{BB1A6209-6098-42B6-A13A-A839A8A46B05}" srcOrd="0" destOrd="0" presId="urn:microsoft.com/office/officeart/2008/layout/PictureAccentList"/>
    <dgm:cxn modelId="{86F51516-3995-4321-AC0E-DD764710CF4C}" type="presParOf" srcId="{1D945280-329A-47B7-9A87-289354B99520}" destId="{B470ADC3-D2D5-4459-A01C-4EF889D5666D}"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60A982-8064-4977-A286-B16D7D969EC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AF55431A-33E7-4C3E-B1F8-31AF4A54B19F}">
      <dgm:prSet phldrT="[Texto]"/>
      <dgm:spPr/>
      <dgm:t>
        <a:bodyPr/>
        <a:lstStyle/>
        <a:p>
          <a:pPr algn="just"/>
          <a:r>
            <a:rPr lang="es-EC" dirty="0" smtClean="0">
              <a:latin typeface="Times New Roman" panose="02020603050405020304" pitchFamily="18" charset="0"/>
              <a:cs typeface="Times New Roman" panose="02020603050405020304" pitchFamily="18" charset="0"/>
            </a:rPr>
            <a:t>1. CEPAL, 2009. Manual de la Micro, Pequeña y Mediana Empresa, una contribución a la mejora de los sistemas de información y el desarrollo </a:t>
          </a:r>
          <a:endParaRPr lang="es-EC" dirty="0">
            <a:latin typeface="Times New Roman" panose="02020603050405020304" pitchFamily="18" charset="0"/>
            <a:cs typeface="Times New Roman" panose="02020603050405020304" pitchFamily="18" charset="0"/>
          </a:endParaRPr>
        </a:p>
      </dgm:t>
    </dgm:pt>
    <dgm:pt modelId="{68A30CEE-1BAD-47DA-9608-7556EBF1024F}" type="parTrans" cxnId="{B893A654-536B-43CD-B81F-6FA5689DFB02}">
      <dgm:prSet/>
      <dgm:spPr/>
      <dgm:t>
        <a:bodyPr/>
        <a:lstStyle/>
        <a:p>
          <a:endParaRPr lang="es-EC"/>
        </a:p>
      </dgm:t>
    </dgm:pt>
    <dgm:pt modelId="{BD019025-0615-437F-8705-513A71157E4F}" type="sibTrans" cxnId="{B893A654-536B-43CD-B81F-6FA5689DFB02}">
      <dgm:prSet/>
      <dgm:spPr/>
      <dgm:t>
        <a:bodyPr/>
        <a:lstStyle/>
        <a:p>
          <a:endParaRPr lang="es-EC"/>
        </a:p>
      </dgm:t>
    </dgm:pt>
    <dgm:pt modelId="{67662179-59CD-4DCC-9A77-3FC70ED31575}">
      <dgm:prSet phldrT="[Texto]" custT="1"/>
      <dgm:spPr/>
      <dgm:t>
        <a:bodyPr/>
        <a:lstStyle/>
        <a:p>
          <a:r>
            <a:rPr lang="es-EC" sz="2000" dirty="0" smtClean="0">
              <a:latin typeface="Times New Roman" panose="02020603050405020304" pitchFamily="18" charset="0"/>
              <a:cs typeface="Times New Roman" panose="02020603050405020304" pitchFamily="18" charset="0"/>
            </a:rPr>
            <a:t>Enfoque</a:t>
          </a:r>
        </a:p>
        <a:p>
          <a:endParaRPr lang="es-EC" sz="1100" dirty="0" smtClean="0">
            <a:latin typeface="Times New Roman" panose="02020603050405020304" pitchFamily="18" charset="0"/>
            <a:cs typeface="Times New Roman" panose="02020603050405020304" pitchFamily="18" charset="0"/>
          </a:endParaRPr>
        </a:p>
        <a:p>
          <a:endParaRPr lang="es-EC" sz="1100" dirty="0" smtClean="0">
            <a:latin typeface="Times New Roman" panose="02020603050405020304" pitchFamily="18" charset="0"/>
            <a:cs typeface="Times New Roman" panose="02020603050405020304" pitchFamily="18" charset="0"/>
          </a:endParaRPr>
        </a:p>
        <a:p>
          <a:endParaRPr lang="es-EC" sz="1100" dirty="0" smtClean="0">
            <a:latin typeface="Times New Roman" panose="02020603050405020304" pitchFamily="18" charset="0"/>
            <a:cs typeface="Times New Roman" panose="02020603050405020304" pitchFamily="18" charset="0"/>
          </a:endParaRPr>
        </a:p>
        <a:p>
          <a:r>
            <a:rPr lang="es-EC" sz="1600" dirty="0" smtClean="0">
              <a:latin typeface="Times New Roman" panose="02020603050405020304" pitchFamily="18" charset="0"/>
              <a:cs typeface="Times New Roman" panose="02020603050405020304" pitchFamily="18" charset="0"/>
            </a:rPr>
            <a:t>MIPYMES Centroamérica</a:t>
          </a:r>
        </a:p>
        <a:p>
          <a:endParaRPr lang="es-EC" sz="1100" dirty="0" smtClean="0">
            <a:latin typeface="Times New Roman" panose="02020603050405020304" pitchFamily="18" charset="0"/>
            <a:cs typeface="Times New Roman" panose="02020603050405020304" pitchFamily="18" charset="0"/>
          </a:endParaRPr>
        </a:p>
        <a:p>
          <a:endParaRPr lang="es-EC" sz="1100" dirty="0">
            <a:latin typeface="Times New Roman" panose="02020603050405020304" pitchFamily="18" charset="0"/>
            <a:cs typeface="Times New Roman" panose="02020603050405020304" pitchFamily="18" charset="0"/>
          </a:endParaRPr>
        </a:p>
      </dgm:t>
    </dgm:pt>
    <dgm:pt modelId="{7640E62B-393E-4929-96DB-9AD070E237B7}" type="parTrans" cxnId="{80B16B59-6C8B-43CA-AEEA-BE1E9B8A32CF}">
      <dgm:prSet/>
      <dgm:spPr/>
      <dgm:t>
        <a:bodyPr/>
        <a:lstStyle/>
        <a:p>
          <a:endParaRPr lang="es-EC"/>
        </a:p>
      </dgm:t>
    </dgm:pt>
    <dgm:pt modelId="{5D95E0BB-66DB-47E2-95AE-6441B5BD9E63}" type="sibTrans" cxnId="{80B16B59-6C8B-43CA-AEEA-BE1E9B8A32CF}">
      <dgm:prSet/>
      <dgm:spPr/>
      <dgm:t>
        <a:bodyPr/>
        <a:lstStyle/>
        <a:p>
          <a:endParaRPr lang="es-EC"/>
        </a:p>
      </dgm:t>
    </dgm:pt>
    <dgm:pt modelId="{B02867B5-0A03-4752-A0F0-8618FAF75A4C}">
      <dgm:prSet phldrT="[Texto]" custT="1"/>
      <dgm:spPr/>
      <dgm:t>
        <a:bodyPr/>
        <a:lstStyle/>
        <a:p>
          <a:pPr algn="ctr"/>
          <a:r>
            <a:rPr lang="es-EC" sz="1800" dirty="0" smtClean="0">
              <a:latin typeface="Times New Roman" panose="02020603050405020304" pitchFamily="18" charset="0"/>
              <a:cs typeface="Times New Roman" panose="02020603050405020304" pitchFamily="18" charset="0"/>
            </a:rPr>
            <a:t>Problema y planteamiento</a:t>
          </a: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smtClean="0">
            <a:latin typeface="Times New Roman" panose="02020603050405020304" pitchFamily="18" charset="0"/>
            <a:cs typeface="Times New Roman" panose="02020603050405020304" pitchFamily="18" charset="0"/>
          </a:endParaRPr>
        </a:p>
        <a:p>
          <a:pPr algn="l"/>
          <a:r>
            <a:rPr lang="es-EC" sz="1400" dirty="0" smtClean="0">
              <a:latin typeface="Times New Roman" panose="02020603050405020304" pitchFamily="18" charset="0"/>
              <a:cs typeface="Times New Roman" panose="02020603050405020304" pitchFamily="18" charset="0"/>
            </a:rPr>
            <a:t>Imposibilidad de realizar economías a escala</a:t>
          </a:r>
        </a:p>
        <a:p>
          <a:pPr algn="l"/>
          <a:r>
            <a:rPr lang="es-EC" sz="1400" dirty="0" smtClean="0">
              <a:latin typeface="Times New Roman" panose="02020603050405020304" pitchFamily="18" charset="0"/>
              <a:cs typeface="Times New Roman" panose="02020603050405020304" pitchFamily="18" charset="0"/>
            </a:rPr>
            <a:t>Incorporar a las MIPYMES a la economía de los países</a:t>
          </a:r>
        </a:p>
        <a:p>
          <a:pPr algn="l"/>
          <a:r>
            <a:rPr lang="es-EC" sz="1400" dirty="0" smtClean="0">
              <a:latin typeface="Times New Roman" panose="02020603050405020304" pitchFamily="18" charset="0"/>
              <a:cs typeface="Times New Roman" panose="02020603050405020304" pitchFamily="18" charset="0"/>
            </a:rPr>
            <a:t>El conocimiento fuente principal de nuevos esquemas de producción</a:t>
          </a: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a:latin typeface="Times New Roman" panose="02020603050405020304" pitchFamily="18" charset="0"/>
            <a:cs typeface="Times New Roman" panose="02020603050405020304" pitchFamily="18" charset="0"/>
          </a:endParaRPr>
        </a:p>
      </dgm:t>
    </dgm:pt>
    <dgm:pt modelId="{77D9B099-A2E9-4C74-B983-AFB1B8DAA710}" type="parTrans" cxnId="{24D7F7D6-3CC6-4DC8-87F6-07DC50355E47}">
      <dgm:prSet/>
      <dgm:spPr/>
      <dgm:t>
        <a:bodyPr/>
        <a:lstStyle/>
        <a:p>
          <a:endParaRPr lang="es-EC"/>
        </a:p>
      </dgm:t>
    </dgm:pt>
    <dgm:pt modelId="{1A28335B-821D-40F7-8397-1B7F48F3AF9D}" type="sibTrans" cxnId="{24D7F7D6-3CC6-4DC8-87F6-07DC50355E47}">
      <dgm:prSet/>
      <dgm:spPr/>
      <dgm:t>
        <a:bodyPr/>
        <a:lstStyle/>
        <a:p>
          <a:endParaRPr lang="es-EC"/>
        </a:p>
      </dgm:t>
    </dgm:pt>
    <dgm:pt modelId="{90DEFE23-7CA1-4FAE-84D7-0026EB707DE3}">
      <dgm:prSet phldrT="[Texto]" custT="1"/>
      <dgm:spPr/>
      <dgm:t>
        <a:bodyPr/>
        <a:lstStyle/>
        <a:p>
          <a:pPr algn="ctr"/>
          <a:r>
            <a:rPr lang="es-EC" sz="2000" dirty="0" smtClean="0">
              <a:latin typeface="Times New Roman" panose="02020603050405020304" pitchFamily="18" charset="0"/>
              <a:cs typeface="Times New Roman" panose="02020603050405020304" pitchFamily="18" charset="0"/>
            </a:rPr>
            <a:t>Aportes</a:t>
          </a:r>
        </a:p>
        <a:p>
          <a:pPr algn="ctr"/>
          <a:endParaRPr lang="es-EC" sz="1400" dirty="0" smtClean="0">
            <a:latin typeface="Times New Roman" panose="02020603050405020304" pitchFamily="18" charset="0"/>
            <a:cs typeface="Times New Roman" panose="02020603050405020304" pitchFamily="18" charset="0"/>
          </a:endParaRPr>
        </a:p>
        <a:p>
          <a:pPr algn="l"/>
          <a:r>
            <a:rPr lang="es-EC" sz="1400" dirty="0" smtClean="0">
              <a:latin typeface="Times New Roman" panose="02020603050405020304" pitchFamily="18" charset="0"/>
              <a:cs typeface="Times New Roman" panose="02020603050405020304" pitchFamily="18" charset="0"/>
            </a:rPr>
            <a:t>Integración económica horizontal y vertical: Clúster, Red y Proyecto Territorial</a:t>
          </a:r>
        </a:p>
        <a:p>
          <a:pPr algn="l"/>
          <a:r>
            <a:rPr lang="es-EC" sz="1400" dirty="0" smtClean="0">
              <a:latin typeface="Times New Roman" panose="02020603050405020304" pitchFamily="18" charset="0"/>
              <a:cs typeface="Times New Roman" panose="02020603050405020304" pitchFamily="18" charset="0"/>
            </a:rPr>
            <a:t>Incrementar ventajas captando las ventajas de las grandes empresas</a:t>
          </a:r>
        </a:p>
        <a:p>
          <a:pPr algn="l"/>
          <a:r>
            <a:rPr lang="es-EC" sz="1400" dirty="0" smtClean="0">
              <a:latin typeface="Times New Roman" panose="02020603050405020304" pitchFamily="18" charset="0"/>
              <a:cs typeface="Times New Roman" panose="02020603050405020304" pitchFamily="18" charset="0"/>
            </a:rPr>
            <a:t>Interacción universidades y centros tecnológicos y la movilidad de talento humano</a:t>
          </a:r>
        </a:p>
        <a:p>
          <a:pPr algn="l"/>
          <a:r>
            <a:rPr lang="es-EC" sz="1400" dirty="0" smtClean="0">
              <a:latin typeface="Times New Roman" panose="02020603050405020304" pitchFamily="18" charset="0"/>
              <a:cs typeface="Times New Roman" panose="02020603050405020304" pitchFamily="18" charset="0"/>
            </a:rPr>
            <a:t>Indicadores de gestión  aporte a la reducción dela pobreza, generación de empleo y participación en el PIB</a:t>
          </a:r>
        </a:p>
        <a:p>
          <a:pPr algn="l"/>
          <a:endParaRPr lang="es-EC" sz="1400" dirty="0" smtClean="0">
            <a:latin typeface="Times New Roman" panose="02020603050405020304" pitchFamily="18" charset="0"/>
            <a:cs typeface="Times New Roman" panose="02020603050405020304" pitchFamily="18" charset="0"/>
          </a:endParaRPr>
        </a:p>
        <a:p>
          <a:pPr algn="ctr"/>
          <a:endParaRPr lang="es-EC" sz="1100" dirty="0">
            <a:latin typeface="Times New Roman" panose="02020603050405020304" pitchFamily="18" charset="0"/>
            <a:cs typeface="Times New Roman" panose="02020603050405020304" pitchFamily="18" charset="0"/>
          </a:endParaRPr>
        </a:p>
      </dgm:t>
    </dgm:pt>
    <dgm:pt modelId="{CF2962B6-A36C-4698-80E5-F2A83C78A2B7}" type="parTrans" cxnId="{2E313702-94F3-4B84-8ED7-771717182AB3}">
      <dgm:prSet/>
      <dgm:spPr/>
      <dgm:t>
        <a:bodyPr/>
        <a:lstStyle/>
        <a:p>
          <a:endParaRPr lang="es-EC"/>
        </a:p>
      </dgm:t>
    </dgm:pt>
    <dgm:pt modelId="{EFF7AEF2-A8A6-48B5-8B0A-5D827E372F35}" type="sibTrans" cxnId="{2E313702-94F3-4B84-8ED7-771717182AB3}">
      <dgm:prSet/>
      <dgm:spPr/>
      <dgm:t>
        <a:bodyPr/>
        <a:lstStyle/>
        <a:p>
          <a:endParaRPr lang="es-EC"/>
        </a:p>
      </dgm:t>
    </dgm:pt>
    <dgm:pt modelId="{2A4ED6EC-A6D3-4104-B8FD-5FAC95DD9199}" type="pres">
      <dgm:prSet presAssocID="{1060A982-8064-4977-A286-B16D7D969EC8}" presName="composite" presStyleCnt="0">
        <dgm:presLayoutVars>
          <dgm:chMax val="1"/>
          <dgm:dir/>
          <dgm:resizeHandles val="exact"/>
        </dgm:presLayoutVars>
      </dgm:prSet>
      <dgm:spPr/>
      <dgm:t>
        <a:bodyPr/>
        <a:lstStyle/>
        <a:p>
          <a:endParaRPr lang="es-EC"/>
        </a:p>
      </dgm:t>
    </dgm:pt>
    <dgm:pt modelId="{915E2A25-F5E9-4633-BC4F-B9A6F1E386D8}" type="pres">
      <dgm:prSet presAssocID="{AF55431A-33E7-4C3E-B1F8-31AF4A54B19F}" presName="roof" presStyleLbl="dkBgShp" presStyleIdx="0" presStyleCnt="2" custLinFactNeighborY="-3406"/>
      <dgm:spPr/>
      <dgm:t>
        <a:bodyPr/>
        <a:lstStyle/>
        <a:p>
          <a:endParaRPr lang="es-EC"/>
        </a:p>
      </dgm:t>
    </dgm:pt>
    <dgm:pt modelId="{DD915A6C-01C2-41AC-8079-326260121394}" type="pres">
      <dgm:prSet presAssocID="{AF55431A-33E7-4C3E-B1F8-31AF4A54B19F}" presName="pillars" presStyleCnt="0"/>
      <dgm:spPr/>
    </dgm:pt>
    <dgm:pt modelId="{7A6A57D5-54BF-4298-82D0-DBB219AE3FC1}" type="pres">
      <dgm:prSet presAssocID="{AF55431A-33E7-4C3E-B1F8-31AF4A54B19F}" presName="pillar1" presStyleLbl="node1" presStyleIdx="0" presStyleCnt="3">
        <dgm:presLayoutVars>
          <dgm:bulletEnabled val="1"/>
        </dgm:presLayoutVars>
      </dgm:prSet>
      <dgm:spPr/>
      <dgm:t>
        <a:bodyPr/>
        <a:lstStyle/>
        <a:p>
          <a:endParaRPr lang="es-EC"/>
        </a:p>
      </dgm:t>
    </dgm:pt>
    <dgm:pt modelId="{C3F0B1A1-B38B-4EA1-836D-E4B3868B9EB9}" type="pres">
      <dgm:prSet presAssocID="{B02867B5-0A03-4752-A0F0-8618FAF75A4C}" presName="pillarX" presStyleLbl="node1" presStyleIdx="1" presStyleCnt="3">
        <dgm:presLayoutVars>
          <dgm:bulletEnabled val="1"/>
        </dgm:presLayoutVars>
      </dgm:prSet>
      <dgm:spPr/>
      <dgm:t>
        <a:bodyPr/>
        <a:lstStyle/>
        <a:p>
          <a:endParaRPr lang="es-EC"/>
        </a:p>
      </dgm:t>
    </dgm:pt>
    <dgm:pt modelId="{3CA26068-DD5F-436B-A1EE-333468A35AD2}" type="pres">
      <dgm:prSet presAssocID="{90DEFE23-7CA1-4FAE-84D7-0026EB707DE3}" presName="pillarX" presStyleLbl="node1" presStyleIdx="2" presStyleCnt="3">
        <dgm:presLayoutVars>
          <dgm:bulletEnabled val="1"/>
        </dgm:presLayoutVars>
      </dgm:prSet>
      <dgm:spPr/>
      <dgm:t>
        <a:bodyPr/>
        <a:lstStyle/>
        <a:p>
          <a:endParaRPr lang="es-EC"/>
        </a:p>
      </dgm:t>
    </dgm:pt>
    <dgm:pt modelId="{8E97E1EB-6BCF-4087-A654-34D2AE176FFC}" type="pres">
      <dgm:prSet presAssocID="{AF55431A-33E7-4C3E-B1F8-31AF4A54B19F}" presName="base" presStyleLbl="dkBgShp" presStyleIdx="1" presStyleCnt="2"/>
      <dgm:spPr/>
    </dgm:pt>
  </dgm:ptLst>
  <dgm:cxnLst>
    <dgm:cxn modelId="{F298038B-59B1-4A65-B9BA-F3C149C6C1FB}" type="presOf" srcId="{90DEFE23-7CA1-4FAE-84D7-0026EB707DE3}" destId="{3CA26068-DD5F-436B-A1EE-333468A35AD2}" srcOrd="0" destOrd="0" presId="urn:microsoft.com/office/officeart/2005/8/layout/hList3"/>
    <dgm:cxn modelId="{32D908CE-FEC8-435A-80D2-0ED5D66FAF60}" type="presOf" srcId="{B02867B5-0A03-4752-A0F0-8618FAF75A4C}" destId="{C3F0B1A1-B38B-4EA1-836D-E4B3868B9EB9}" srcOrd="0" destOrd="0" presId="urn:microsoft.com/office/officeart/2005/8/layout/hList3"/>
    <dgm:cxn modelId="{09A5AF92-C63E-4631-ADEC-6036367C4947}" type="presOf" srcId="{1060A982-8064-4977-A286-B16D7D969EC8}" destId="{2A4ED6EC-A6D3-4104-B8FD-5FAC95DD9199}" srcOrd="0" destOrd="0" presId="urn:microsoft.com/office/officeart/2005/8/layout/hList3"/>
    <dgm:cxn modelId="{80B16B59-6C8B-43CA-AEEA-BE1E9B8A32CF}" srcId="{AF55431A-33E7-4C3E-B1F8-31AF4A54B19F}" destId="{67662179-59CD-4DCC-9A77-3FC70ED31575}" srcOrd="0" destOrd="0" parTransId="{7640E62B-393E-4929-96DB-9AD070E237B7}" sibTransId="{5D95E0BB-66DB-47E2-95AE-6441B5BD9E63}"/>
    <dgm:cxn modelId="{F1D8F0D9-832F-41F0-B451-00403DA6B985}" type="presOf" srcId="{67662179-59CD-4DCC-9A77-3FC70ED31575}" destId="{7A6A57D5-54BF-4298-82D0-DBB219AE3FC1}" srcOrd="0" destOrd="0" presId="urn:microsoft.com/office/officeart/2005/8/layout/hList3"/>
    <dgm:cxn modelId="{2E313702-94F3-4B84-8ED7-771717182AB3}" srcId="{AF55431A-33E7-4C3E-B1F8-31AF4A54B19F}" destId="{90DEFE23-7CA1-4FAE-84D7-0026EB707DE3}" srcOrd="2" destOrd="0" parTransId="{CF2962B6-A36C-4698-80E5-F2A83C78A2B7}" sibTransId="{EFF7AEF2-A8A6-48B5-8B0A-5D827E372F35}"/>
    <dgm:cxn modelId="{B893A654-536B-43CD-B81F-6FA5689DFB02}" srcId="{1060A982-8064-4977-A286-B16D7D969EC8}" destId="{AF55431A-33E7-4C3E-B1F8-31AF4A54B19F}" srcOrd="0" destOrd="0" parTransId="{68A30CEE-1BAD-47DA-9608-7556EBF1024F}" sibTransId="{BD019025-0615-437F-8705-513A71157E4F}"/>
    <dgm:cxn modelId="{F0A38966-977A-4051-8095-076E81EF404E}" type="presOf" srcId="{AF55431A-33E7-4C3E-B1F8-31AF4A54B19F}" destId="{915E2A25-F5E9-4633-BC4F-B9A6F1E386D8}" srcOrd="0" destOrd="0" presId="urn:microsoft.com/office/officeart/2005/8/layout/hList3"/>
    <dgm:cxn modelId="{24D7F7D6-3CC6-4DC8-87F6-07DC50355E47}" srcId="{AF55431A-33E7-4C3E-B1F8-31AF4A54B19F}" destId="{B02867B5-0A03-4752-A0F0-8618FAF75A4C}" srcOrd="1" destOrd="0" parTransId="{77D9B099-A2E9-4C74-B983-AFB1B8DAA710}" sibTransId="{1A28335B-821D-40F7-8397-1B7F48F3AF9D}"/>
    <dgm:cxn modelId="{8897E6ED-F821-459F-913F-3E91143B2CB7}" type="presParOf" srcId="{2A4ED6EC-A6D3-4104-B8FD-5FAC95DD9199}" destId="{915E2A25-F5E9-4633-BC4F-B9A6F1E386D8}" srcOrd="0" destOrd="0" presId="urn:microsoft.com/office/officeart/2005/8/layout/hList3"/>
    <dgm:cxn modelId="{ADB958F3-BE39-438A-9313-F0F6049C1F05}" type="presParOf" srcId="{2A4ED6EC-A6D3-4104-B8FD-5FAC95DD9199}" destId="{DD915A6C-01C2-41AC-8079-326260121394}" srcOrd="1" destOrd="0" presId="urn:microsoft.com/office/officeart/2005/8/layout/hList3"/>
    <dgm:cxn modelId="{B7ED593E-41FB-40AB-BA79-CFC4F32E450E}" type="presParOf" srcId="{DD915A6C-01C2-41AC-8079-326260121394}" destId="{7A6A57D5-54BF-4298-82D0-DBB219AE3FC1}" srcOrd="0" destOrd="0" presId="urn:microsoft.com/office/officeart/2005/8/layout/hList3"/>
    <dgm:cxn modelId="{AE8D6513-5ED0-4AC8-A81A-8D4F35703BB0}" type="presParOf" srcId="{DD915A6C-01C2-41AC-8079-326260121394}" destId="{C3F0B1A1-B38B-4EA1-836D-E4B3868B9EB9}" srcOrd="1" destOrd="0" presId="urn:microsoft.com/office/officeart/2005/8/layout/hList3"/>
    <dgm:cxn modelId="{55217A4A-8C4C-423F-8797-4662C15085EF}" type="presParOf" srcId="{DD915A6C-01C2-41AC-8079-326260121394}" destId="{3CA26068-DD5F-436B-A1EE-333468A35AD2}" srcOrd="2" destOrd="0" presId="urn:microsoft.com/office/officeart/2005/8/layout/hList3"/>
    <dgm:cxn modelId="{DB7340CC-5443-4AFC-BDCA-285F3ACEFE39}" type="presParOf" srcId="{2A4ED6EC-A6D3-4104-B8FD-5FAC95DD9199}" destId="{8E97E1EB-6BCF-4087-A654-34D2AE176FF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60A982-8064-4977-A286-B16D7D969EC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AF55431A-33E7-4C3E-B1F8-31AF4A54B19F}">
      <dgm:prSet phldrT="[Texto]"/>
      <dgm:spPr/>
      <dgm:t>
        <a:bodyPr/>
        <a:lstStyle/>
        <a:p>
          <a:pPr algn="just"/>
          <a:r>
            <a:rPr lang="es-EC" dirty="0" smtClean="0">
              <a:latin typeface="Times New Roman" panose="02020603050405020304" pitchFamily="18" charset="0"/>
              <a:cs typeface="Times New Roman" panose="02020603050405020304" pitchFamily="18" charset="0"/>
            </a:rPr>
            <a:t>2. CIAM, 2014. Modelo de gestión empresarial para micro y pequeñas empresas en negocios verdes en Panamá</a:t>
          </a:r>
          <a:endParaRPr lang="es-EC" dirty="0">
            <a:latin typeface="Times New Roman" panose="02020603050405020304" pitchFamily="18" charset="0"/>
            <a:cs typeface="Times New Roman" panose="02020603050405020304" pitchFamily="18" charset="0"/>
          </a:endParaRPr>
        </a:p>
      </dgm:t>
    </dgm:pt>
    <dgm:pt modelId="{68A30CEE-1BAD-47DA-9608-7556EBF1024F}" type="parTrans" cxnId="{B893A654-536B-43CD-B81F-6FA5689DFB02}">
      <dgm:prSet/>
      <dgm:spPr/>
      <dgm:t>
        <a:bodyPr/>
        <a:lstStyle/>
        <a:p>
          <a:endParaRPr lang="es-EC"/>
        </a:p>
      </dgm:t>
    </dgm:pt>
    <dgm:pt modelId="{BD019025-0615-437F-8705-513A71157E4F}" type="sibTrans" cxnId="{B893A654-536B-43CD-B81F-6FA5689DFB02}">
      <dgm:prSet/>
      <dgm:spPr/>
      <dgm:t>
        <a:bodyPr/>
        <a:lstStyle/>
        <a:p>
          <a:endParaRPr lang="es-EC"/>
        </a:p>
      </dgm:t>
    </dgm:pt>
    <dgm:pt modelId="{90DEFE23-7CA1-4FAE-84D7-0026EB707DE3}">
      <dgm:prSet phldrT="[Texto]" custT="1"/>
      <dgm:spPr/>
      <dgm:t>
        <a:bodyPr/>
        <a:lstStyle/>
        <a:p>
          <a:pPr algn="ctr"/>
          <a:r>
            <a:rPr lang="es-EC" sz="1800" dirty="0" smtClean="0">
              <a:latin typeface="Times New Roman" panose="02020603050405020304" pitchFamily="18" charset="0"/>
              <a:cs typeface="Times New Roman" panose="02020603050405020304" pitchFamily="18" charset="0"/>
            </a:rPr>
            <a:t>Hallazgos</a:t>
          </a:r>
        </a:p>
        <a:p>
          <a:pPr algn="ctr"/>
          <a:endParaRPr lang="es-EC" sz="1800" dirty="0" smtClean="0">
            <a:latin typeface="Times New Roman" panose="02020603050405020304" pitchFamily="18" charset="0"/>
            <a:cs typeface="Times New Roman" panose="02020603050405020304" pitchFamily="18" charset="0"/>
          </a:endParaRPr>
        </a:p>
        <a:p>
          <a:pPr algn="ctr"/>
          <a:r>
            <a:rPr lang="es-EC" sz="1400" dirty="0" smtClean="0">
              <a:latin typeface="Times New Roman" panose="02020603050405020304" pitchFamily="18" charset="0"/>
              <a:cs typeface="Times New Roman" panose="02020603050405020304" pitchFamily="18" charset="0"/>
            </a:rPr>
            <a:t>Integración económica horizontal y vertical: Clúster, Red y Proyecto Territorial</a:t>
          </a:r>
        </a:p>
        <a:p>
          <a:pPr algn="ctr"/>
          <a:r>
            <a:rPr lang="es-EC" sz="1400" dirty="0" smtClean="0">
              <a:latin typeface="Times New Roman" panose="02020603050405020304" pitchFamily="18" charset="0"/>
              <a:cs typeface="Times New Roman" panose="02020603050405020304" pitchFamily="18" charset="0"/>
            </a:rPr>
            <a:t>Incrementar ventajas captando las ventajas de las grandes empresas</a:t>
          </a:r>
        </a:p>
        <a:p>
          <a:pPr algn="ctr"/>
          <a:r>
            <a:rPr lang="es-EC" sz="1400" dirty="0" smtClean="0">
              <a:latin typeface="Times New Roman" panose="02020603050405020304" pitchFamily="18" charset="0"/>
              <a:cs typeface="Times New Roman" panose="02020603050405020304" pitchFamily="18" charset="0"/>
            </a:rPr>
            <a:t>Interacción universidades y centros tecnológicos y la movilidad de talento humano</a:t>
          </a:r>
        </a:p>
        <a:p>
          <a:pPr algn="ctr"/>
          <a:r>
            <a:rPr lang="es-EC" sz="1400" dirty="0" smtClean="0">
              <a:latin typeface="Times New Roman" panose="02020603050405020304" pitchFamily="18" charset="0"/>
              <a:cs typeface="Times New Roman" panose="02020603050405020304" pitchFamily="18" charset="0"/>
            </a:rPr>
            <a:t>Indicadores de gestión  aporte a la reducción dela pobreza, generación de empleo y participación en el PIB</a:t>
          </a:r>
        </a:p>
        <a:p>
          <a:pPr algn="ctr"/>
          <a:endParaRPr lang="es-EC" sz="2000" dirty="0" smtClean="0">
            <a:latin typeface="Times New Roman" panose="02020603050405020304" pitchFamily="18" charset="0"/>
            <a:cs typeface="Times New Roman" panose="02020603050405020304" pitchFamily="18" charset="0"/>
          </a:endParaRPr>
        </a:p>
      </dgm:t>
    </dgm:pt>
    <dgm:pt modelId="{CF2962B6-A36C-4698-80E5-F2A83C78A2B7}" type="parTrans" cxnId="{2E313702-94F3-4B84-8ED7-771717182AB3}">
      <dgm:prSet/>
      <dgm:spPr/>
      <dgm:t>
        <a:bodyPr/>
        <a:lstStyle/>
        <a:p>
          <a:endParaRPr lang="es-EC"/>
        </a:p>
      </dgm:t>
    </dgm:pt>
    <dgm:pt modelId="{EFF7AEF2-A8A6-48B5-8B0A-5D827E372F35}" type="sibTrans" cxnId="{2E313702-94F3-4B84-8ED7-771717182AB3}">
      <dgm:prSet/>
      <dgm:spPr/>
      <dgm:t>
        <a:bodyPr/>
        <a:lstStyle/>
        <a:p>
          <a:endParaRPr lang="es-EC"/>
        </a:p>
      </dgm:t>
    </dgm:pt>
    <dgm:pt modelId="{B02867B5-0A03-4752-A0F0-8618FAF75A4C}">
      <dgm:prSet phldrT="[Texto]" custT="1"/>
      <dgm:spPr/>
      <dgm:t>
        <a:bodyPr/>
        <a:lstStyle/>
        <a:p>
          <a:pPr algn="ctr"/>
          <a:r>
            <a:rPr lang="es-EC" sz="1800" dirty="0" smtClean="0">
              <a:latin typeface="Times New Roman" panose="02020603050405020304" pitchFamily="18" charset="0"/>
              <a:cs typeface="Times New Roman" panose="02020603050405020304" pitchFamily="18" charset="0"/>
            </a:rPr>
            <a:t>Problema y planteamiento</a:t>
          </a:r>
        </a:p>
        <a:p>
          <a:pPr algn="ctr"/>
          <a:endParaRPr lang="es-EC" sz="1100" dirty="0" smtClean="0">
            <a:latin typeface="Times New Roman" panose="02020603050405020304" pitchFamily="18" charset="0"/>
            <a:cs typeface="Times New Roman" panose="02020603050405020304" pitchFamily="18" charset="0"/>
          </a:endParaRPr>
        </a:p>
        <a:p>
          <a:pPr algn="l"/>
          <a:r>
            <a:rPr lang="es-EC" sz="1400" dirty="0" smtClean="0">
              <a:latin typeface="Times New Roman" panose="02020603050405020304" pitchFamily="18" charset="0"/>
              <a:cs typeface="Times New Roman" panose="02020603050405020304" pitchFamily="18" charset="0"/>
            </a:rPr>
            <a:t>Empujar a las empresas de modelos tradicionales a invertir en alternativas diferentes </a:t>
          </a:r>
        </a:p>
        <a:p>
          <a:pPr algn="l"/>
          <a:endParaRPr lang="es-EC" sz="1400" dirty="0" smtClean="0">
            <a:latin typeface="Times New Roman" panose="02020603050405020304" pitchFamily="18" charset="0"/>
            <a:cs typeface="Times New Roman" panose="02020603050405020304" pitchFamily="18" charset="0"/>
          </a:endParaRPr>
        </a:p>
        <a:p>
          <a:pPr algn="l"/>
          <a:r>
            <a:rPr lang="es-EC" sz="1400" dirty="0" smtClean="0">
              <a:latin typeface="Times New Roman" panose="02020603050405020304" pitchFamily="18" charset="0"/>
              <a:cs typeface="Times New Roman" panose="02020603050405020304" pitchFamily="18" charset="0"/>
            </a:rPr>
            <a:t>Aprovechar los recursos naturales de forma responsable e inclusión social pilares del proyecto</a:t>
          </a:r>
        </a:p>
        <a:p>
          <a:pPr algn="l"/>
          <a:endParaRPr lang="es-EC" sz="1400" dirty="0" smtClean="0">
            <a:latin typeface="Times New Roman" panose="02020603050405020304" pitchFamily="18" charset="0"/>
            <a:cs typeface="Times New Roman" panose="02020603050405020304" pitchFamily="18" charset="0"/>
          </a:endParaRPr>
        </a:p>
        <a:p>
          <a:pPr algn="l"/>
          <a:r>
            <a:rPr lang="es-EC" sz="1400" dirty="0" smtClean="0">
              <a:latin typeface="Times New Roman" panose="02020603050405020304" pitchFamily="18" charset="0"/>
              <a:cs typeface="Times New Roman" panose="02020603050405020304" pitchFamily="18" charset="0"/>
            </a:rPr>
            <a:t>Incorporar a la economía a toda la población, especialmente a las familias pobres y nativas</a:t>
          </a:r>
          <a:endParaRPr lang="es-EC" sz="1100" dirty="0" smtClean="0">
            <a:latin typeface="Times New Roman" panose="02020603050405020304" pitchFamily="18" charset="0"/>
            <a:cs typeface="Times New Roman" panose="02020603050405020304" pitchFamily="18" charset="0"/>
          </a:endParaRPr>
        </a:p>
        <a:p>
          <a:pPr algn="ctr"/>
          <a:endParaRPr lang="es-EC" sz="1100" dirty="0">
            <a:latin typeface="Times New Roman" panose="02020603050405020304" pitchFamily="18" charset="0"/>
            <a:cs typeface="Times New Roman" panose="02020603050405020304" pitchFamily="18" charset="0"/>
          </a:endParaRPr>
        </a:p>
      </dgm:t>
    </dgm:pt>
    <dgm:pt modelId="{1A28335B-821D-40F7-8397-1B7F48F3AF9D}" type="sibTrans" cxnId="{24D7F7D6-3CC6-4DC8-87F6-07DC50355E47}">
      <dgm:prSet/>
      <dgm:spPr/>
      <dgm:t>
        <a:bodyPr/>
        <a:lstStyle/>
        <a:p>
          <a:endParaRPr lang="es-EC"/>
        </a:p>
      </dgm:t>
    </dgm:pt>
    <dgm:pt modelId="{77D9B099-A2E9-4C74-B983-AFB1B8DAA710}" type="parTrans" cxnId="{24D7F7D6-3CC6-4DC8-87F6-07DC50355E47}">
      <dgm:prSet/>
      <dgm:spPr/>
      <dgm:t>
        <a:bodyPr/>
        <a:lstStyle/>
        <a:p>
          <a:endParaRPr lang="es-EC"/>
        </a:p>
      </dgm:t>
    </dgm:pt>
    <dgm:pt modelId="{67662179-59CD-4DCC-9A77-3FC70ED31575}">
      <dgm:prSet phldrT="[Texto]" custT="1"/>
      <dgm:spPr/>
      <dgm:t>
        <a:bodyPr/>
        <a:lstStyle/>
        <a:p>
          <a:r>
            <a:rPr lang="es-EC" sz="2000" dirty="0" smtClean="0">
              <a:latin typeface="Times New Roman" panose="02020603050405020304" pitchFamily="18" charset="0"/>
              <a:cs typeface="Times New Roman" panose="02020603050405020304" pitchFamily="18" charset="0"/>
            </a:rPr>
            <a:t>Enfoque</a:t>
          </a:r>
        </a:p>
        <a:p>
          <a:endParaRPr lang="es-EC" sz="1100" dirty="0" smtClean="0">
            <a:latin typeface="Times New Roman" panose="02020603050405020304" pitchFamily="18" charset="0"/>
            <a:cs typeface="Times New Roman" panose="02020603050405020304" pitchFamily="18" charset="0"/>
          </a:endParaRPr>
        </a:p>
        <a:p>
          <a:endParaRPr lang="es-EC" sz="1100" dirty="0" smtClean="0">
            <a:latin typeface="Times New Roman" panose="02020603050405020304" pitchFamily="18" charset="0"/>
            <a:cs typeface="Times New Roman" panose="02020603050405020304" pitchFamily="18" charset="0"/>
          </a:endParaRPr>
        </a:p>
        <a:p>
          <a:endParaRPr lang="es-EC" sz="1100" dirty="0" smtClean="0">
            <a:latin typeface="Times New Roman" panose="02020603050405020304" pitchFamily="18" charset="0"/>
            <a:cs typeface="Times New Roman" panose="02020603050405020304" pitchFamily="18" charset="0"/>
          </a:endParaRPr>
        </a:p>
        <a:p>
          <a:r>
            <a:rPr lang="es-EC" sz="1600" dirty="0" smtClean="0">
              <a:latin typeface="Times New Roman" panose="02020603050405020304" pitchFamily="18" charset="0"/>
              <a:cs typeface="Times New Roman" panose="02020603050405020304" pitchFamily="18" charset="0"/>
            </a:rPr>
            <a:t>MIPES de ecoturismo, artesanías y los cultivos orgánicos</a:t>
          </a:r>
        </a:p>
        <a:p>
          <a:endParaRPr lang="es-EC" sz="1100" dirty="0" smtClean="0">
            <a:latin typeface="Times New Roman" panose="02020603050405020304" pitchFamily="18" charset="0"/>
            <a:cs typeface="Times New Roman" panose="02020603050405020304" pitchFamily="18" charset="0"/>
          </a:endParaRPr>
        </a:p>
        <a:p>
          <a:endParaRPr lang="es-EC" sz="1100" dirty="0">
            <a:latin typeface="Times New Roman" panose="02020603050405020304" pitchFamily="18" charset="0"/>
            <a:cs typeface="Times New Roman" panose="02020603050405020304" pitchFamily="18" charset="0"/>
          </a:endParaRPr>
        </a:p>
      </dgm:t>
    </dgm:pt>
    <dgm:pt modelId="{5D95E0BB-66DB-47E2-95AE-6441B5BD9E63}" type="sibTrans" cxnId="{80B16B59-6C8B-43CA-AEEA-BE1E9B8A32CF}">
      <dgm:prSet/>
      <dgm:spPr/>
      <dgm:t>
        <a:bodyPr/>
        <a:lstStyle/>
        <a:p>
          <a:endParaRPr lang="es-EC"/>
        </a:p>
      </dgm:t>
    </dgm:pt>
    <dgm:pt modelId="{7640E62B-393E-4929-96DB-9AD070E237B7}" type="parTrans" cxnId="{80B16B59-6C8B-43CA-AEEA-BE1E9B8A32CF}">
      <dgm:prSet/>
      <dgm:spPr/>
      <dgm:t>
        <a:bodyPr/>
        <a:lstStyle/>
        <a:p>
          <a:endParaRPr lang="es-EC"/>
        </a:p>
      </dgm:t>
    </dgm:pt>
    <dgm:pt modelId="{2A4ED6EC-A6D3-4104-B8FD-5FAC95DD9199}" type="pres">
      <dgm:prSet presAssocID="{1060A982-8064-4977-A286-B16D7D969EC8}" presName="composite" presStyleCnt="0">
        <dgm:presLayoutVars>
          <dgm:chMax val="1"/>
          <dgm:dir/>
          <dgm:resizeHandles val="exact"/>
        </dgm:presLayoutVars>
      </dgm:prSet>
      <dgm:spPr/>
      <dgm:t>
        <a:bodyPr/>
        <a:lstStyle/>
        <a:p>
          <a:endParaRPr lang="es-EC"/>
        </a:p>
      </dgm:t>
    </dgm:pt>
    <dgm:pt modelId="{915E2A25-F5E9-4633-BC4F-B9A6F1E386D8}" type="pres">
      <dgm:prSet presAssocID="{AF55431A-33E7-4C3E-B1F8-31AF4A54B19F}" presName="roof" presStyleLbl="dkBgShp" presStyleIdx="0" presStyleCnt="2" custLinFactNeighborY="-4431"/>
      <dgm:spPr/>
      <dgm:t>
        <a:bodyPr/>
        <a:lstStyle/>
        <a:p>
          <a:endParaRPr lang="es-EC"/>
        </a:p>
      </dgm:t>
    </dgm:pt>
    <dgm:pt modelId="{DD915A6C-01C2-41AC-8079-326260121394}" type="pres">
      <dgm:prSet presAssocID="{AF55431A-33E7-4C3E-B1F8-31AF4A54B19F}" presName="pillars" presStyleCnt="0"/>
      <dgm:spPr/>
    </dgm:pt>
    <dgm:pt modelId="{7A6A57D5-54BF-4298-82D0-DBB219AE3FC1}" type="pres">
      <dgm:prSet presAssocID="{AF55431A-33E7-4C3E-B1F8-31AF4A54B19F}" presName="pillar1" presStyleLbl="node1" presStyleIdx="0" presStyleCnt="3">
        <dgm:presLayoutVars>
          <dgm:bulletEnabled val="1"/>
        </dgm:presLayoutVars>
      </dgm:prSet>
      <dgm:spPr/>
      <dgm:t>
        <a:bodyPr/>
        <a:lstStyle/>
        <a:p>
          <a:endParaRPr lang="es-EC"/>
        </a:p>
      </dgm:t>
    </dgm:pt>
    <dgm:pt modelId="{C3F0B1A1-B38B-4EA1-836D-E4B3868B9EB9}" type="pres">
      <dgm:prSet presAssocID="{B02867B5-0A03-4752-A0F0-8618FAF75A4C}" presName="pillarX" presStyleLbl="node1" presStyleIdx="1" presStyleCnt="3">
        <dgm:presLayoutVars>
          <dgm:bulletEnabled val="1"/>
        </dgm:presLayoutVars>
      </dgm:prSet>
      <dgm:spPr/>
      <dgm:t>
        <a:bodyPr/>
        <a:lstStyle/>
        <a:p>
          <a:endParaRPr lang="es-EC"/>
        </a:p>
      </dgm:t>
    </dgm:pt>
    <dgm:pt modelId="{3CA26068-DD5F-436B-A1EE-333468A35AD2}" type="pres">
      <dgm:prSet presAssocID="{90DEFE23-7CA1-4FAE-84D7-0026EB707DE3}" presName="pillarX" presStyleLbl="node1" presStyleIdx="2" presStyleCnt="3">
        <dgm:presLayoutVars>
          <dgm:bulletEnabled val="1"/>
        </dgm:presLayoutVars>
      </dgm:prSet>
      <dgm:spPr/>
      <dgm:t>
        <a:bodyPr/>
        <a:lstStyle/>
        <a:p>
          <a:endParaRPr lang="es-EC"/>
        </a:p>
      </dgm:t>
    </dgm:pt>
    <dgm:pt modelId="{8E97E1EB-6BCF-4087-A654-34D2AE176FFC}" type="pres">
      <dgm:prSet presAssocID="{AF55431A-33E7-4C3E-B1F8-31AF4A54B19F}" presName="base" presStyleLbl="dkBgShp" presStyleIdx="1" presStyleCnt="2"/>
      <dgm:spPr/>
    </dgm:pt>
  </dgm:ptLst>
  <dgm:cxnLst>
    <dgm:cxn modelId="{6CA04858-CF60-4855-8036-76C3BE06BE3F}" type="presOf" srcId="{AF55431A-33E7-4C3E-B1F8-31AF4A54B19F}" destId="{915E2A25-F5E9-4633-BC4F-B9A6F1E386D8}" srcOrd="0" destOrd="0" presId="urn:microsoft.com/office/officeart/2005/8/layout/hList3"/>
    <dgm:cxn modelId="{20EBCC32-CF48-4CEA-9D92-3FCEA3B56F29}" type="presOf" srcId="{B02867B5-0A03-4752-A0F0-8618FAF75A4C}" destId="{C3F0B1A1-B38B-4EA1-836D-E4B3868B9EB9}" srcOrd="0" destOrd="0" presId="urn:microsoft.com/office/officeart/2005/8/layout/hList3"/>
    <dgm:cxn modelId="{B13502A9-CA7A-4D6C-9683-0DA7D2F0994C}" type="presOf" srcId="{67662179-59CD-4DCC-9A77-3FC70ED31575}" destId="{7A6A57D5-54BF-4298-82D0-DBB219AE3FC1}" srcOrd="0" destOrd="0" presId="urn:microsoft.com/office/officeart/2005/8/layout/hList3"/>
    <dgm:cxn modelId="{FF917464-585A-42CB-8F85-AAF36CE954CC}" type="presOf" srcId="{90DEFE23-7CA1-4FAE-84D7-0026EB707DE3}" destId="{3CA26068-DD5F-436B-A1EE-333468A35AD2}" srcOrd="0" destOrd="0" presId="urn:microsoft.com/office/officeart/2005/8/layout/hList3"/>
    <dgm:cxn modelId="{07B70E96-63CA-4F37-A20A-07AC97E41D37}" type="presOf" srcId="{1060A982-8064-4977-A286-B16D7D969EC8}" destId="{2A4ED6EC-A6D3-4104-B8FD-5FAC95DD9199}" srcOrd="0" destOrd="0" presId="urn:microsoft.com/office/officeart/2005/8/layout/hList3"/>
    <dgm:cxn modelId="{80B16B59-6C8B-43CA-AEEA-BE1E9B8A32CF}" srcId="{AF55431A-33E7-4C3E-B1F8-31AF4A54B19F}" destId="{67662179-59CD-4DCC-9A77-3FC70ED31575}" srcOrd="0" destOrd="0" parTransId="{7640E62B-393E-4929-96DB-9AD070E237B7}" sibTransId="{5D95E0BB-66DB-47E2-95AE-6441B5BD9E63}"/>
    <dgm:cxn modelId="{2E313702-94F3-4B84-8ED7-771717182AB3}" srcId="{AF55431A-33E7-4C3E-B1F8-31AF4A54B19F}" destId="{90DEFE23-7CA1-4FAE-84D7-0026EB707DE3}" srcOrd="2" destOrd="0" parTransId="{CF2962B6-A36C-4698-80E5-F2A83C78A2B7}" sibTransId="{EFF7AEF2-A8A6-48B5-8B0A-5D827E372F35}"/>
    <dgm:cxn modelId="{B893A654-536B-43CD-B81F-6FA5689DFB02}" srcId="{1060A982-8064-4977-A286-B16D7D969EC8}" destId="{AF55431A-33E7-4C3E-B1F8-31AF4A54B19F}" srcOrd="0" destOrd="0" parTransId="{68A30CEE-1BAD-47DA-9608-7556EBF1024F}" sibTransId="{BD019025-0615-437F-8705-513A71157E4F}"/>
    <dgm:cxn modelId="{24D7F7D6-3CC6-4DC8-87F6-07DC50355E47}" srcId="{AF55431A-33E7-4C3E-B1F8-31AF4A54B19F}" destId="{B02867B5-0A03-4752-A0F0-8618FAF75A4C}" srcOrd="1" destOrd="0" parTransId="{77D9B099-A2E9-4C74-B983-AFB1B8DAA710}" sibTransId="{1A28335B-821D-40F7-8397-1B7F48F3AF9D}"/>
    <dgm:cxn modelId="{70FD7B8F-18B6-4EED-9EDC-FED134DF35B3}" type="presParOf" srcId="{2A4ED6EC-A6D3-4104-B8FD-5FAC95DD9199}" destId="{915E2A25-F5E9-4633-BC4F-B9A6F1E386D8}" srcOrd="0" destOrd="0" presId="urn:microsoft.com/office/officeart/2005/8/layout/hList3"/>
    <dgm:cxn modelId="{72373492-E910-49ED-BF03-DDAEBA21DABB}" type="presParOf" srcId="{2A4ED6EC-A6D3-4104-B8FD-5FAC95DD9199}" destId="{DD915A6C-01C2-41AC-8079-326260121394}" srcOrd="1" destOrd="0" presId="urn:microsoft.com/office/officeart/2005/8/layout/hList3"/>
    <dgm:cxn modelId="{CC249539-3DE4-4D50-92E2-5B83C55027FD}" type="presParOf" srcId="{DD915A6C-01C2-41AC-8079-326260121394}" destId="{7A6A57D5-54BF-4298-82D0-DBB219AE3FC1}" srcOrd="0" destOrd="0" presId="urn:microsoft.com/office/officeart/2005/8/layout/hList3"/>
    <dgm:cxn modelId="{2CF1A89D-4FF1-4D30-A788-7AD7260E2585}" type="presParOf" srcId="{DD915A6C-01C2-41AC-8079-326260121394}" destId="{C3F0B1A1-B38B-4EA1-836D-E4B3868B9EB9}" srcOrd="1" destOrd="0" presId="urn:microsoft.com/office/officeart/2005/8/layout/hList3"/>
    <dgm:cxn modelId="{A3BDAC1E-B81C-4F13-8F34-132C95108F6C}" type="presParOf" srcId="{DD915A6C-01C2-41AC-8079-326260121394}" destId="{3CA26068-DD5F-436B-A1EE-333468A35AD2}" srcOrd="2" destOrd="0" presId="urn:microsoft.com/office/officeart/2005/8/layout/hList3"/>
    <dgm:cxn modelId="{A256CEBA-1B26-4755-BF20-A809665DC327}" type="presParOf" srcId="{2A4ED6EC-A6D3-4104-B8FD-5FAC95DD9199}" destId="{8E97E1EB-6BCF-4087-A654-34D2AE176FF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60A982-8064-4977-A286-B16D7D969EC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AF55431A-33E7-4C3E-B1F8-31AF4A54B19F}">
      <dgm:prSet phldrT="[Texto]"/>
      <dgm:spPr/>
      <dgm:t>
        <a:bodyPr/>
        <a:lstStyle/>
        <a:p>
          <a:pPr algn="just"/>
          <a:r>
            <a:rPr lang="es-EC" dirty="0" smtClean="0">
              <a:latin typeface="Times New Roman" panose="02020603050405020304" pitchFamily="18" charset="0"/>
              <a:cs typeface="Times New Roman" panose="02020603050405020304" pitchFamily="18" charset="0"/>
            </a:rPr>
            <a:t>3. USAID, 2005. Microempresas y microfinanzas en Ecuador</a:t>
          </a:r>
          <a:endParaRPr lang="es-EC" dirty="0">
            <a:latin typeface="Times New Roman" panose="02020603050405020304" pitchFamily="18" charset="0"/>
            <a:cs typeface="Times New Roman" panose="02020603050405020304" pitchFamily="18" charset="0"/>
          </a:endParaRPr>
        </a:p>
      </dgm:t>
    </dgm:pt>
    <dgm:pt modelId="{68A30CEE-1BAD-47DA-9608-7556EBF1024F}" type="parTrans" cxnId="{B893A654-536B-43CD-B81F-6FA5689DFB02}">
      <dgm:prSet/>
      <dgm:spPr/>
      <dgm:t>
        <a:bodyPr/>
        <a:lstStyle/>
        <a:p>
          <a:endParaRPr lang="es-EC"/>
        </a:p>
      </dgm:t>
    </dgm:pt>
    <dgm:pt modelId="{BD019025-0615-437F-8705-513A71157E4F}" type="sibTrans" cxnId="{B893A654-536B-43CD-B81F-6FA5689DFB02}">
      <dgm:prSet/>
      <dgm:spPr/>
      <dgm:t>
        <a:bodyPr/>
        <a:lstStyle/>
        <a:p>
          <a:endParaRPr lang="es-EC"/>
        </a:p>
      </dgm:t>
    </dgm:pt>
    <dgm:pt modelId="{B02867B5-0A03-4752-A0F0-8618FAF75A4C}">
      <dgm:prSet phldrT="[Texto]" custT="1"/>
      <dgm:spPr/>
      <dgm:t>
        <a:bodyPr/>
        <a:lstStyle/>
        <a:p>
          <a:pPr algn="ctr"/>
          <a:r>
            <a:rPr lang="es-EC" sz="1800" dirty="0" smtClean="0">
              <a:latin typeface="Times New Roman" panose="02020603050405020304" pitchFamily="18" charset="0"/>
              <a:cs typeface="Times New Roman" panose="02020603050405020304" pitchFamily="18" charset="0"/>
            </a:rPr>
            <a:t>Problema y planteamiento</a:t>
          </a:r>
        </a:p>
        <a:p>
          <a:pPr algn="ctr"/>
          <a:endParaRPr lang="es-EC" sz="1100" dirty="0" smtClean="0">
            <a:latin typeface="Times New Roman" panose="02020603050405020304" pitchFamily="18" charset="0"/>
            <a:cs typeface="Times New Roman" panose="02020603050405020304" pitchFamily="18" charset="0"/>
          </a:endParaRPr>
        </a:p>
        <a:p>
          <a:pPr algn="l"/>
          <a:r>
            <a:rPr lang="es-EC" sz="1400" dirty="0" smtClean="0">
              <a:latin typeface="Times New Roman" panose="02020603050405020304" pitchFamily="18" charset="0"/>
              <a:cs typeface="Times New Roman" panose="02020603050405020304" pitchFamily="18" charset="0"/>
            </a:rPr>
            <a:t>Establecer la importancia y participación en la economía del País</a:t>
          </a:r>
        </a:p>
        <a:p>
          <a:pPr algn="l"/>
          <a:endParaRPr lang="es-EC" sz="1400" dirty="0" smtClean="0">
            <a:latin typeface="Times New Roman" panose="02020603050405020304" pitchFamily="18" charset="0"/>
            <a:cs typeface="Times New Roman" panose="02020603050405020304" pitchFamily="18" charset="0"/>
          </a:endParaRPr>
        </a:p>
        <a:p>
          <a:pPr algn="l"/>
          <a:r>
            <a:rPr lang="es-EC" sz="1400" dirty="0" smtClean="0">
              <a:latin typeface="Times New Roman" panose="02020603050405020304" pitchFamily="18" charset="0"/>
              <a:cs typeface="Times New Roman" panose="02020603050405020304" pitchFamily="18" charset="0"/>
            </a:rPr>
            <a:t>Calcular el número total de microempresas en el área urbana (646,084)</a:t>
          </a:r>
        </a:p>
        <a:p>
          <a:pPr algn="l"/>
          <a:endParaRPr lang="es-EC" sz="1400" dirty="0" smtClean="0">
            <a:latin typeface="Times New Roman" panose="02020603050405020304" pitchFamily="18" charset="0"/>
            <a:cs typeface="Times New Roman" panose="02020603050405020304" pitchFamily="18" charset="0"/>
          </a:endParaRPr>
        </a:p>
        <a:p>
          <a:pPr algn="l"/>
          <a:r>
            <a:rPr lang="es-EC" sz="1400" dirty="0" smtClean="0">
              <a:latin typeface="Times New Roman" panose="02020603050405020304" pitchFamily="18" charset="0"/>
              <a:cs typeface="Times New Roman" panose="02020603050405020304" pitchFamily="18" charset="0"/>
            </a:rPr>
            <a:t>Generan trabajo al 25% PEA ocupada</a:t>
          </a:r>
        </a:p>
        <a:p>
          <a:pPr algn="l"/>
          <a:r>
            <a:rPr lang="es-EC" sz="1400" dirty="0" smtClean="0">
              <a:latin typeface="Times New Roman" panose="02020603050405020304" pitchFamily="18" charset="0"/>
              <a:cs typeface="Times New Roman" panose="02020603050405020304" pitchFamily="18" charset="0"/>
            </a:rPr>
            <a:t>Ventas 25% PIB ecuatoriano</a:t>
          </a: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a:latin typeface="Times New Roman" panose="02020603050405020304" pitchFamily="18" charset="0"/>
            <a:cs typeface="Times New Roman" panose="02020603050405020304" pitchFamily="18" charset="0"/>
          </a:endParaRPr>
        </a:p>
      </dgm:t>
    </dgm:pt>
    <dgm:pt modelId="{77D9B099-A2E9-4C74-B983-AFB1B8DAA710}" type="parTrans" cxnId="{24D7F7D6-3CC6-4DC8-87F6-07DC50355E47}">
      <dgm:prSet/>
      <dgm:spPr/>
      <dgm:t>
        <a:bodyPr/>
        <a:lstStyle/>
        <a:p>
          <a:endParaRPr lang="es-EC"/>
        </a:p>
      </dgm:t>
    </dgm:pt>
    <dgm:pt modelId="{1A28335B-821D-40F7-8397-1B7F48F3AF9D}" type="sibTrans" cxnId="{24D7F7D6-3CC6-4DC8-87F6-07DC50355E47}">
      <dgm:prSet/>
      <dgm:spPr/>
      <dgm:t>
        <a:bodyPr/>
        <a:lstStyle/>
        <a:p>
          <a:endParaRPr lang="es-EC"/>
        </a:p>
      </dgm:t>
    </dgm:pt>
    <dgm:pt modelId="{90DEFE23-7CA1-4FAE-84D7-0026EB707DE3}">
      <dgm:prSet phldrT="[Texto]" custT="1"/>
      <dgm:spPr/>
      <dgm:t>
        <a:bodyPr/>
        <a:lstStyle/>
        <a:p>
          <a:pPr algn="ctr"/>
          <a:r>
            <a:rPr lang="es-EC" sz="1800" dirty="0" smtClean="0">
              <a:latin typeface="Times New Roman" panose="02020603050405020304" pitchFamily="18" charset="0"/>
              <a:cs typeface="Times New Roman" panose="02020603050405020304" pitchFamily="18" charset="0"/>
            </a:rPr>
            <a:t>Hallazgos</a:t>
          </a:r>
        </a:p>
        <a:p>
          <a:pPr algn="l"/>
          <a:r>
            <a:rPr lang="es-EC" sz="1400" dirty="0" smtClean="0">
              <a:latin typeface="Times New Roman" panose="02020603050405020304" pitchFamily="18" charset="0"/>
              <a:cs typeface="Times New Roman" panose="02020603050405020304" pitchFamily="18" charset="0"/>
            </a:rPr>
            <a:t>Es un segmento relativamente aislado.</a:t>
          </a:r>
        </a:p>
        <a:p>
          <a:pPr algn="l"/>
          <a:r>
            <a:rPr lang="es-EC" sz="1400" dirty="0" smtClean="0">
              <a:latin typeface="Times New Roman" panose="02020603050405020304" pitchFamily="18" charset="0"/>
              <a:cs typeface="Times New Roman" panose="02020603050405020304" pitchFamily="18" charset="0"/>
            </a:rPr>
            <a:t>Genera fundamentalmente autoempleo</a:t>
          </a:r>
        </a:p>
        <a:p>
          <a:pPr algn="l"/>
          <a:r>
            <a:rPr lang="es-EC" sz="1400" dirty="0" smtClean="0">
              <a:latin typeface="Times New Roman" panose="02020603050405020304" pitchFamily="18" charset="0"/>
              <a:cs typeface="Times New Roman" panose="02020603050405020304" pitchFamily="18" charset="0"/>
            </a:rPr>
            <a:t>Informalidad, más del 70% no disponen de RUC o RISE, causa del aislamiento.</a:t>
          </a:r>
        </a:p>
        <a:p>
          <a:pPr algn="l"/>
          <a:r>
            <a:rPr lang="es-EC" sz="1400" dirty="0" smtClean="0">
              <a:latin typeface="Times New Roman" panose="02020603050405020304" pitchFamily="18" charset="0"/>
              <a:cs typeface="Times New Roman" panose="02020603050405020304" pitchFamily="18" charset="0"/>
            </a:rPr>
            <a:t>Actividad económica en un mercado de marcada competencia</a:t>
          </a:r>
        </a:p>
        <a:p>
          <a:pPr algn="l"/>
          <a:r>
            <a:rPr lang="es-EC" sz="1400" dirty="0" smtClean="0">
              <a:latin typeface="Times New Roman" panose="02020603050405020304" pitchFamily="18" charset="0"/>
              <a:cs typeface="Times New Roman" panose="02020603050405020304" pitchFamily="18" charset="0"/>
            </a:rPr>
            <a:t>Financiamiento: Ventas, ahorros  y préstamos de familiares, amigos y prestamistas informales</a:t>
          </a:r>
        </a:p>
        <a:p>
          <a:pPr algn="l"/>
          <a:r>
            <a:rPr lang="es-EC" sz="1400" dirty="0" smtClean="0">
              <a:latin typeface="Times New Roman" panose="02020603050405020304" pitchFamily="18" charset="0"/>
              <a:cs typeface="Times New Roman" panose="02020603050405020304" pitchFamily="18" charset="0"/>
            </a:rPr>
            <a:t>Se advierte posible sobreendeudamiento del  segmento</a:t>
          </a:r>
        </a:p>
        <a:p>
          <a:pPr algn="ctr"/>
          <a:endParaRPr lang="es-EC" sz="1100" dirty="0">
            <a:latin typeface="Times New Roman" panose="02020603050405020304" pitchFamily="18" charset="0"/>
            <a:cs typeface="Times New Roman" panose="02020603050405020304" pitchFamily="18" charset="0"/>
          </a:endParaRPr>
        </a:p>
      </dgm:t>
    </dgm:pt>
    <dgm:pt modelId="{CF2962B6-A36C-4698-80E5-F2A83C78A2B7}" type="parTrans" cxnId="{2E313702-94F3-4B84-8ED7-771717182AB3}">
      <dgm:prSet/>
      <dgm:spPr/>
      <dgm:t>
        <a:bodyPr/>
        <a:lstStyle/>
        <a:p>
          <a:endParaRPr lang="es-EC"/>
        </a:p>
      </dgm:t>
    </dgm:pt>
    <dgm:pt modelId="{EFF7AEF2-A8A6-48B5-8B0A-5D827E372F35}" type="sibTrans" cxnId="{2E313702-94F3-4B84-8ED7-771717182AB3}">
      <dgm:prSet/>
      <dgm:spPr/>
      <dgm:t>
        <a:bodyPr/>
        <a:lstStyle/>
        <a:p>
          <a:endParaRPr lang="es-EC"/>
        </a:p>
      </dgm:t>
    </dgm:pt>
    <dgm:pt modelId="{67662179-59CD-4DCC-9A77-3FC70ED31575}">
      <dgm:prSet phldrT="[Texto]" custT="1"/>
      <dgm:spPr/>
      <dgm:t>
        <a:bodyPr/>
        <a:lstStyle/>
        <a:p>
          <a:r>
            <a:rPr lang="es-EC" sz="2000" dirty="0" smtClean="0">
              <a:latin typeface="Times New Roman" panose="02020603050405020304" pitchFamily="18" charset="0"/>
              <a:cs typeface="Times New Roman" panose="02020603050405020304" pitchFamily="18" charset="0"/>
            </a:rPr>
            <a:t>Enfoque</a:t>
          </a:r>
        </a:p>
        <a:p>
          <a:endParaRPr lang="es-EC" sz="1100" dirty="0" smtClean="0">
            <a:latin typeface="Times New Roman" panose="02020603050405020304" pitchFamily="18" charset="0"/>
            <a:cs typeface="Times New Roman" panose="02020603050405020304" pitchFamily="18" charset="0"/>
          </a:endParaRPr>
        </a:p>
        <a:p>
          <a:endParaRPr lang="es-EC" sz="1100" dirty="0" smtClean="0">
            <a:latin typeface="Times New Roman" panose="02020603050405020304" pitchFamily="18" charset="0"/>
            <a:cs typeface="Times New Roman" panose="02020603050405020304" pitchFamily="18" charset="0"/>
          </a:endParaRPr>
        </a:p>
        <a:p>
          <a:endParaRPr lang="es-EC" sz="1100" dirty="0" smtClean="0">
            <a:latin typeface="Times New Roman" panose="02020603050405020304" pitchFamily="18" charset="0"/>
            <a:cs typeface="Times New Roman" panose="02020603050405020304" pitchFamily="18" charset="0"/>
          </a:endParaRPr>
        </a:p>
        <a:p>
          <a:r>
            <a:rPr lang="es-EC" sz="1600" dirty="0" smtClean="0">
              <a:latin typeface="Times New Roman" panose="02020603050405020304" pitchFamily="18" charset="0"/>
              <a:cs typeface="Times New Roman" panose="02020603050405020304" pitchFamily="18" charset="0"/>
            </a:rPr>
            <a:t>Población de microempresas en el sector urbano y caracterización</a:t>
          </a:r>
        </a:p>
        <a:p>
          <a:endParaRPr lang="es-EC" sz="1100" dirty="0" smtClean="0">
            <a:latin typeface="Times New Roman" panose="02020603050405020304" pitchFamily="18" charset="0"/>
            <a:cs typeface="Times New Roman" panose="02020603050405020304" pitchFamily="18" charset="0"/>
          </a:endParaRPr>
        </a:p>
        <a:p>
          <a:endParaRPr lang="es-EC" sz="1100" dirty="0">
            <a:latin typeface="Times New Roman" panose="02020603050405020304" pitchFamily="18" charset="0"/>
            <a:cs typeface="Times New Roman" panose="02020603050405020304" pitchFamily="18" charset="0"/>
          </a:endParaRPr>
        </a:p>
      </dgm:t>
    </dgm:pt>
    <dgm:pt modelId="{5D95E0BB-66DB-47E2-95AE-6441B5BD9E63}" type="sibTrans" cxnId="{80B16B59-6C8B-43CA-AEEA-BE1E9B8A32CF}">
      <dgm:prSet/>
      <dgm:spPr/>
      <dgm:t>
        <a:bodyPr/>
        <a:lstStyle/>
        <a:p>
          <a:endParaRPr lang="es-EC"/>
        </a:p>
      </dgm:t>
    </dgm:pt>
    <dgm:pt modelId="{7640E62B-393E-4929-96DB-9AD070E237B7}" type="parTrans" cxnId="{80B16B59-6C8B-43CA-AEEA-BE1E9B8A32CF}">
      <dgm:prSet/>
      <dgm:spPr/>
      <dgm:t>
        <a:bodyPr/>
        <a:lstStyle/>
        <a:p>
          <a:endParaRPr lang="es-EC"/>
        </a:p>
      </dgm:t>
    </dgm:pt>
    <dgm:pt modelId="{2A4ED6EC-A6D3-4104-B8FD-5FAC95DD9199}" type="pres">
      <dgm:prSet presAssocID="{1060A982-8064-4977-A286-B16D7D969EC8}" presName="composite" presStyleCnt="0">
        <dgm:presLayoutVars>
          <dgm:chMax val="1"/>
          <dgm:dir/>
          <dgm:resizeHandles val="exact"/>
        </dgm:presLayoutVars>
      </dgm:prSet>
      <dgm:spPr/>
      <dgm:t>
        <a:bodyPr/>
        <a:lstStyle/>
        <a:p>
          <a:endParaRPr lang="es-EC"/>
        </a:p>
      </dgm:t>
    </dgm:pt>
    <dgm:pt modelId="{915E2A25-F5E9-4633-BC4F-B9A6F1E386D8}" type="pres">
      <dgm:prSet presAssocID="{AF55431A-33E7-4C3E-B1F8-31AF4A54B19F}" presName="roof" presStyleLbl="dkBgShp" presStyleIdx="0" presStyleCnt="2" custLinFactNeighborY="-3406"/>
      <dgm:spPr/>
      <dgm:t>
        <a:bodyPr/>
        <a:lstStyle/>
        <a:p>
          <a:endParaRPr lang="es-EC"/>
        </a:p>
      </dgm:t>
    </dgm:pt>
    <dgm:pt modelId="{DD915A6C-01C2-41AC-8079-326260121394}" type="pres">
      <dgm:prSet presAssocID="{AF55431A-33E7-4C3E-B1F8-31AF4A54B19F}" presName="pillars" presStyleCnt="0"/>
      <dgm:spPr/>
    </dgm:pt>
    <dgm:pt modelId="{7A6A57D5-54BF-4298-82D0-DBB219AE3FC1}" type="pres">
      <dgm:prSet presAssocID="{AF55431A-33E7-4C3E-B1F8-31AF4A54B19F}" presName="pillar1" presStyleLbl="node1" presStyleIdx="0" presStyleCnt="3">
        <dgm:presLayoutVars>
          <dgm:bulletEnabled val="1"/>
        </dgm:presLayoutVars>
      </dgm:prSet>
      <dgm:spPr/>
      <dgm:t>
        <a:bodyPr/>
        <a:lstStyle/>
        <a:p>
          <a:endParaRPr lang="es-EC"/>
        </a:p>
      </dgm:t>
    </dgm:pt>
    <dgm:pt modelId="{C3F0B1A1-B38B-4EA1-836D-E4B3868B9EB9}" type="pres">
      <dgm:prSet presAssocID="{B02867B5-0A03-4752-A0F0-8618FAF75A4C}" presName="pillarX" presStyleLbl="node1" presStyleIdx="1" presStyleCnt="3">
        <dgm:presLayoutVars>
          <dgm:bulletEnabled val="1"/>
        </dgm:presLayoutVars>
      </dgm:prSet>
      <dgm:spPr/>
      <dgm:t>
        <a:bodyPr/>
        <a:lstStyle/>
        <a:p>
          <a:endParaRPr lang="es-EC"/>
        </a:p>
      </dgm:t>
    </dgm:pt>
    <dgm:pt modelId="{3CA26068-DD5F-436B-A1EE-333468A35AD2}" type="pres">
      <dgm:prSet presAssocID="{90DEFE23-7CA1-4FAE-84D7-0026EB707DE3}" presName="pillarX" presStyleLbl="node1" presStyleIdx="2" presStyleCnt="3">
        <dgm:presLayoutVars>
          <dgm:bulletEnabled val="1"/>
        </dgm:presLayoutVars>
      </dgm:prSet>
      <dgm:spPr/>
      <dgm:t>
        <a:bodyPr/>
        <a:lstStyle/>
        <a:p>
          <a:endParaRPr lang="es-EC"/>
        </a:p>
      </dgm:t>
    </dgm:pt>
    <dgm:pt modelId="{8E97E1EB-6BCF-4087-A654-34D2AE176FFC}" type="pres">
      <dgm:prSet presAssocID="{AF55431A-33E7-4C3E-B1F8-31AF4A54B19F}" presName="base" presStyleLbl="dkBgShp" presStyleIdx="1" presStyleCnt="2"/>
      <dgm:spPr/>
    </dgm:pt>
  </dgm:ptLst>
  <dgm:cxnLst>
    <dgm:cxn modelId="{0122A049-A570-449E-9CEE-965C75B24E84}" type="presOf" srcId="{67662179-59CD-4DCC-9A77-3FC70ED31575}" destId="{7A6A57D5-54BF-4298-82D0-DBB219AE3FC1}" srcOrd="0" destOrd="0" presId="urn:microsoft.com/office/officeart/2005/8/layout/hList3"/>
    <dgm:cxn modelId="{2E313702-94F3-4B84-8ED7-771717182AB3}" srcId="{AF55431A-33E7-4C3E-B1F8-31AF4A54B19F}" destId="{90DEFE23-7CA1-4FAE-84D7-0026EB707DE3}" srcOrd="2" destOrd="0" parTransId="{CF2962B6-A36C-4698-80E5-F2A83C78A2B7}" sibTransId="{EFF7AEF2-A8A6-48B5-8B0A-5D827E372F35}"/>
    <dgm:cxn modelId="{B893A654-536B-43CD-B81F-6FA5689DFB02}" srcId="{1060A982-8064-4977-A286-B16D7D969EC8}" destId="{AF55431A-33E7-4C3E-B1F8-31AF4A54B19F}" srcOrd="0" destOrd="0" parTransId="{68A30CEE-1BAD-47DA-9608-7556EBF1024F}" sibTransId="{BD019025-0615-437F-8705-513A71157E4F}"/>
    <dgm:cxn modelId="{F87BB045-ED91-4945-A430-2862CF2A8F0A}" type="presOf" srcId="{AF55431A-33E7-4C3E-B1F8-31AF4A54B19F}" destId="{915E2A25-F5E9-4633-BC4F-B9A6F1E386D8}" srcOrd="0" destOrd="0" presId="urn:microsoft.com/office/officeart/2005/8/layout/hList3"/>
    <dgm:cxn modelId="{484D241B-5213-4E7B-B9B3-5B0528F94972}" type="presOf" srcId="{90DEFE23-7CA1-4FAE-84D7-0026EB707DE3}" destId="{3CA26068-DD5F-436B-A1EE-333468A35AD2}" srcOrd="0" destOrd="0" presId="urn:microsoft.com/office/officeart/2005/8/layout/hList3"/>
    <dgm:cxn modelId="{80B16B59-6C8B-43CA-AEEA-BE1E9B8A32CF}" srcId="{AF55431A-33E7-4C3E-B1F8-31AF4A54B19F}" destId="{67662179-59CD-4DCC-9A77-3FC70ED31575}" srcOrd="0" destOrd="0" parTransId="{7640E62B-393E-4929-96DB-9AD070E237B7}" sibTransId="{5D95E0BB-66DB-47E2-95AE-6441B5BD9E63}"/>
    <dgm:cxn modelId="{24D7F7D6-3CC6-4DC8-87F6-07DC50355E47}" srcId="{AF55431A-33E7-4C3E-B1F8-31AF4A54B19F}" destId="{B02867B5-0A03-4752-A0F0-8618FAF75A4C}" srcOrd="1" destOrd="0" parTransId="{77D9B099-A2E9-4C74-B983-AFB1B8DAA710}" sibTransId="{1A28335B-821D-40F7-8397-1B7F48F3AF9D}"/>
    <dgm:cxn modelId="{EE4CBDA6-F537-4A94-AC46-A9FA55B84738}" type="presOf" srcId="{1060A982-8064-4977-A286-B16D7D969EC8}" destId="{2A4ED6EC-A6D3-4104-B8FD-5FAC95DD9199}" srcOrd="0" destOrd="0" presId="urn:microsoft.com/office/officeart/2005/8/layout/hList3"/>
    <dgm:cxn modelId="{1F7CF81F-D897-4DBA-8559-680AD7E4B6E7}" type="presOf" srcId="{B02867B5-0A03-4752-A0F0-8618FAF75A4C}" destId="{C3F0B1A1-B38B-4EA1-836D-E4B3868B9EB9}" srcOrd="0" destOrd="0" presId="urn:microsoft.com/office/officeart/2005/8/layout/hList3"/>
    <dgm:cxn modelId="{FF1F335B-7FC1-497C-817E-2D90D488D0D9}" type="presParOf" srcId="{2A4ED6EC-A6D3-4104-B8FD-5FAC95DD9199}" destId="{915E2A25-F5E9-4633-BC4F-B9A6F1E386D8}" srcOrd="0" destOrd="0" presId="urn:microsoft.com/office/officeart/2005/8/layout/hList3"/>
    <dgm:cxn modelId="{099861F0-E867-4FB4-B16B-DF4A50EA1054}" type="presParOf" srcId="{2A4ED6EC-A6D3-4104-B8FD-5FAC95DD9199}" destId="{DD915A6C-01C2-41AC-8079-326260121394}" srcOrd="1" destOrd="0" presId="urn:microsoft.com/office/officeart/2005/8/layout/hList3"/>
    <dgm:cxn modelId="{11C1ABE4-24FC-45CC-AA61-EB21DCD2B317}" type="presParOf" srcId="{DD915A6C-01C2-41AC-8079-326260121394}" destId="{7A6A57D5-54BF-4298-82D0-DBB219AE3FC1}" srcOrd="0" destOrd="0" presId="urn:microsoft.com/office/officeart/2005/8/layout/hList3"/>
    <dgm:cxn modelId="{50633738-06BF-4DA7-B956-180780A5CC16}" type="presParOf" srcId="{DD915A6C-01C2-41AC-8079-326260121394}" destId="{C3F0B1A1-B38B-4EA1-836D-E4B3868B9EB9}" srcOrd="1" destOrd="0" presId="urn:microsoft.com/office/officeart/2005/8/layout/hList3"/>
    <dgm:cxn modelId="{C4CC9794-7DB3-47B4-9EF7-E4B53CA54D10}" type="presParOf" srcId="{DD915A6C-01C2-41AC-8079-326260121394}" destId="{3CA26068-DD5F-436B-A1EE-333468A35AD2}" srcOrd="2" destOrd="0" presId="urn:microsoft.com/office/officeart/2005/8/layout/hList3"/>
    <dgm:cxn modelId="{485B7D62-82AD-430A-B983-211C4BB4BEC6}" type="presParOf" srcId="{2A4ED6EC-A6D3-4104-B8FD-5FAC95DD9199}" destId="{8E97E1EB-6BCF-4087-A654-34D2AE176FF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60A982-8064-4977-A286-B16D7D969EC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AF55431A-33E7-4C3E-B1F8-31AF4A54B19F}">
      <dgm:prSet phldrT="[Texto]"/>
      <dgm:spPr/>
      <dgm:t>
        <a:bodyPr/>
        <a:lstStyle/>
        <a:p>
          <a:pPr algn="just"/>
          <a:r>
            <a:rPr lang="es-EC" dirty="0" smtClean="0">
              <a:latin typeface="Times New Roman" panose="02020603050405020304" pitchFamily="18" charset="0"/>
              <a:cs typeface="Times New Roman" panose="02020603050405020304" pitchFamily="18" charset="0"/>
            </a:rPr>
            <a:t>4. Mariño Wilson, 2013. Modelo de gestión de liquidez centuria</a:t>
          </a:r>
          <a:endParaRPr lang="es-EC" dirty="0">
            <a:latin typeface="Times New Roman" panose="02020603050405020304" pitchFamily="18" charset="0"/>
            <a:cs typeface="Times New Roman" panose="02020603050405020304" pitchFamily="18" charset="0"/>
          </a:endParaRPr>
        </a:p>
      </dgm:t>
    </dgm:pt>
    <dgm:pt modelId="{68A30CEE-1BAD-47DA-9608-7556EBF1024F}" type="parTrans" cxnId="{B893A654-536B-43CD-B81F-6FA5689DFB02}">
      <dgm:prSet/>
      <dgm:spPr/>
      <dgm:t>
        <a:bodyPr/>
        <a:lstStyle/>
        <a:p>
          <a:endParaRPr lang="es-EC"/>
        </a:p>
      </dgm:t>
    </dgm:pt>
    <dgm:pt modelId="{BD019025-0615-437F-8705-513A71157E4F}" type="sibTrans" cxnId="{B893A654-536B-43CD-B81F-6FA5689DFB02}">
      <dgm:prSet/>
      <dgm:spPr/>
      <dgm:t>
        <a:bodyPr/>
        <a:lstStyle/>
        <a:p>
          <a:endParaRPr lang="es-EC"/>
        </a:p>
      </dgm:t>
    </dgm:pt>
    <dgm:pt modelId="{B02867B5-0A03-4752-A0F0-8618FAF75A4C}">
      <dgm:prSet phldrT="[Texto]" custT="1"/>
      <dgm:spPr/>
      <dgm:t>
        <a:bodyPr/>
        <a:lstStyle/>
        <a:p>
          <a:pPr algn="ctr"/>
          <a:r>
            <a:rPr lang="es-EC" sz="1800" dirty="0" smtClean="0">
              <a:latin typeface="Times New Roman" panose="02020603050405020304" pitchFamily="18" charset="0"/>
              <a:cs typeface="Times New Roman" panose="02020603050405020304" pitchFamily="18" charset="0"/>
            </a:rPr>
            <a:t>Problema y planteamiento</a:t>
          </a: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smtClean="0">
            <a:latin typeface="Times New Roman" panose="02020603050405020304" pitchFamily="18" charset="0"/>
            <a:cs typeface="Times New Roman" panose="02020603050405020304" pitchFamily="18" charset="0"/>
          </a:endParaRPr>
        </a:p>
        <a:p>
          <a:pPr algn="l"/>
          <a:r>
            <a:rPr lang="es-EC" sz="1400" dirty="0" smtClean="0">
              <a:latin typeface="Times New Roman" panose="02020603050405020304" pitchFamily="18" charset="0"/>
              <a:cs typeface="Times New Roman" panose="02020603050405020304" pitchFamily="18" charset="0"/>
            </a:rPr>
            <a:t>Insuficiente liquidez en las MIPYMES</a:t>
          </a:r>
        </a:p>
        <a:p>
          <a:pPr algn="l"/>
          <a:endParaRPr lang="es-EC" sz="1400" dirty="0" smtClean="0">
            <a:latin typeface="Times New Roman" panose="02020603050405020304" pitchFamily="18" charset="0"/>
            <a:cs typeface="Times New Roman" panose="02020603050405020304" pitchFamily="18" charset="0"/>
          </a:endParaRPr>
        </a:p>
        <a:p>
          <a:pPr algn="l"/>
          <a:r>
            <a:rPr lang="es-EC" sz="1400" dirty="0" smtClean="0">
              <a:latin typeface="Times New Roman" panose="02020603050405020304" pitchFamily="18" charset="0"/>
              <a:cs typeface="Times New Roman" panose="02020603050405020304" pitchFamily="18" charset="0"/>
            </a:rPr>
            <a:t>Modelo de liquidez centuria</a:t>
          </a:r>
        </a:p>
        <a:p>
          <a:pPr algn="l"/>
          <a:endParaRPr lang="es-EC" sz="1400" dirty="0" smtClean="0">
            <a:latin typeface="Times New Roman" panose="02020603050405020304" pitchFamily="18" charset="0"/>
            <a:cs typeface="Times New Roman" panose="02020603050405020304" pitchFamily="18" charset="0"/>
          </a:endParaRP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smtClean="0">
            <a:latin typeface="Times New Roman" panose="02020603050405020304" pitchFamily="18" charset="0"/>
            <a:cs typeface="Times New Roman" panose="02020603050405020304" pitchFamily="18" charset="0"/>
          </a:endParaRPr>
        </a:p>
        <a:p>
          <a:pPr algn="ctr"/>
          <a:endParaRPr lang="es-EC" sz="1100" dirty="0">
            <a:latin typeface="Times New Roman" panose="02020603050405020304" pitchFamily="18" charset="0"/>
            <a:cs typeface="Times New Roman" panose="02020603050405020304" pitchFamily="18" charset="0"/>
          </a:endParaRPr>
        </a:p>
      </dgm:t>
    </dgm:pt>
    <dgm:pt modelId="{77D9B099-A2E9-4C74-B983-AFB1B8DAA710}" type="parTrans" cxnId="{24D7F7D6-3CC6-4DC8-87F6-07DC50355E47}">
      <dgm:prSet/>
      <dgm:spPr/>
      <dgm:t>
        <a:bodyPr/>
        <a:lstStyle/>
        <a:p>
          <a:endParaRPr lang="es-EC"/>
        </a:p>
      </dgm:t>
    </dgm:pt>
    <dgm:pt modelId="{1A28335B-821D-40F7-8397-1B7F48F3AF9D}" type="sibTrans" cxnId="{24D7F7D6-3CC6-4DC8-87F6-07DC50355E47}">
      <dgm:prSet/>
      <dgm:spPr/>
      <dgm:t>
        <a:bodyPr/>
        <a:lstStyle/>
        <a:p>
          <a:endParaRPr lang="es-EC"/>
        </a:p>
      </dgm:t>
    </dgm:pt>
    <dgm:pt modelId="{90DEFE23-7CA1-4FAE-84D7-0026EB707DE3}">
      <dgm:prSet phldrT="[Texto]" custT="1"/>
      <dgm:spPr/>
      <dgm:t>
        <a:bodyPr/>
        <a:lstStyle/>
        <a:p>
          <a:pPr algn="ctr"/>
          <a:r>
            <a:rPr lang="es-EC" sz="1800" dirty="0" smtClean="0">
              <a:latin typeface="Times New Roman" panose="02020603050405020304" pitchFamily="18" charset="0"/>
              <a:cs typeface="Times New Roman" panose="02020603050405020304" pitchFamily="18" charset="0"/>
            </a:rPr>
            <a:t>Aportes</a:t>
          </a:r>
        </a:p>
        <a:p>
          <a:pPr algn="l"/>
          <a:r>
            <a:rPr lang="es-EC" sz="1400" dirty="0" smtClean="0">
              <a:latin typeface="Times New Roman" panose="02020603050405020304" pitchFamily="18" charset="0"/>
              <a:cs typeface="Times New Roman" panose="02020603050405020304" pitchFamily="18" charset="0"/>
            </a:rPr>
            <a:t>Libro que sustenta su propuesta en cuatro ejes: Planificación, gestión operacional, gestión comercial y gestión financiera</a:t>
          </a:r>
        </a:p>
        <a:p>
          <a:pPr algn="l"/>
          <a:r>
            <a:rPr lang="es-EC" sz="1400" dirty="0" smtClean="0">
              <a:latin typeface="Times New Roman" panose="02020603050405020304" pitchFamily="18" charset="0"/>
              <a:cs typeface="Times New Roman" panose="02020603050405020304" pitchFamily="18" charset="0"/>
            </a:rPr>
            <a:t>Propone cinco herramientas:</a:t>
          </a:r>
        </a:p>
        <a:p>
          <a:pPr algn="l"/>
          <a:r>
            <a:rPr lang="es-EC" sz="1400" dirty="0" smtClean="0">
              <a:latin typeface="Times New Roman" panose="02020603050405020304" pitchFamily="18" charset="0"/>
              <a:cs typeface="Times New Roman" panose="02020603050405020304" pitchFamily="18" charset="0"/>
            </a:rPr>
            <a:t>Realizar un buen diagnóstico de la liquidez empresarial.</a:t>
          </a:r>
        </a:p>
        <a:p>
          <a:pPr algn="l"/>
          <a:r>
            <a:rPr lang="es-EC" sz="1400" dirty="0" smtClean="0">
              <a:latin typeface="Times New Roman" panose="02020603050405020304" pitchFamily="18" charset="0"/>
              <a:cs typeface="Times New Roman" panose="02020603050405020304" pitchFamily="18" charset="0"/>
            </a:rPr>
            <a:t>Análisis de las cuentas por cobrar</a:t>
          </a:r>
        </a:p>
        <a:p>
          <a:pPr algn="l"/>
          <a:r>
            <a:rPr lang="es-EC" sz="1400" dirty="0" smtClean="0">
              <a:latin typeface="Times New Roman" panose="02020603050405020304" pitchFamily="18" charset="0"/>
              <a:cs typeface="Times New Roman" panose="02020603050405020304" pitchFamily="18" charset="0"/>
            </a:rPr>
            <a:t>Gestión de cobranzas</a:t>
          </a:r>
        </a:p>
        <a:p>
          <a:pPr algn="l"/>
          <a:r>
            <a:rPr lang="es-EC" sz="1400" dirty="0" smtClean="0">
              <a:latin typeface="Times New Roman" panose="02020603050405020304" pitchFamily="18" charset="0"/>
              <a:cs typeface="Times New Roman" panose="02020603050405020304" pitchFamily="18" charset="0"/>
            </a:rPr>
            <a:t>Gestión de inventarios</a:t>
          </a:r>
        </a:p>
        <a:p>
          <a:pPr algn="l"/>
          <a:r>
            <a:rPr lang="es-EC" sz="1400" dirty="0" smtClean="0">
              <a:latin typeface="Times New Roman" panose="02020603050405020304" pitchFamily="18" charset="0"/>
              <a:cs typeface="Times New Roman" panose="02020603050405020304" pitchFamily="18" charset="0"/>
            </a:rPr>
            <a:t>Monitoreo permanente de la liquidez</a:t>
          </a:r>
          <a:endParaRPr lang="es-EC" sz="1100" dirty="0">
            <a:latin typeface="Times New Roman" panose="02020603050405020304" pitchFamily="18" charset="0"/>
            <a:cs typeface="Times New Roman" panose="02020603050405020304" pitchFamily="18" charset="0"/>
          </a:endParaRPr>
        </a:p>
      </dgm:t>
    </dgm:pt>
    <dgm:pt modelId="{CF2962B6-A36C-4698-80E5-F2A83C78A2B7}" type="parTrans" cxnId="{2E313702-94F3-4B84-8ED7-771717182AB3}">
      <dgm:prSet/>
      <dgm:spPr/>
      <dgm:t>
        <a:bodyPr/>
        <a:lstStyle/>
        <a:p>
          <a:endParaRPr lang="es-EC"/>
        </a:p>
      </dgm:t>
    </dgm:pt>
    <dgm:pt modelId="{EFF7AEF2-A8A6-48B5-8B0A-5D827E372F35}" type="sibTrans" cxnId="{2E313702-94F3-4B84-8ED7-771717182AB3}">
      <dgm:prSet/>
      <dgm:spPr/>
      <dgm:t>
        <a:bodyPr/>
        <a:lstStyle/>
        <a:p>
          <a:endParaRPr lang="es-EC"/>
        </a:p>
      </dgm:t>
    </dgm:pt>
    <dgm:pt modelId="{67662179-59CD-4DCC-9A77-3FC70ED31575}">
      <dgm:prSet phldrT="[Texto]" custT="1"/>
      <dgm:spPr/>
      <dgm:t>
        <a:bodyPr/>
        <a:lstStyle/>
        <a:p>
          <a:r>
            <a:rPr lang="es-EC" sz="2000" dirty="0" smtClean="0">
              <a:latin typeface="Times New Roman" panose="02020603050405020304" pitchFamily="18" charset="0"/>
              <a:cs typeface="Times New Roman" panose="02020603050405020304" pitchFamily="18" charset="0"/>
            </a:rPr>
            <a:t>Enfoque</a:t>
          </a:r>
        </a:p>
        <a:p>
          <a:endParaRPr lang="es-EC" sz="2000" dirty="0" smtClean="0">
            <a:latin typeface="Times New Roman" panose="02020603050405020304" pitchFamily="18" charset="0"/>
            <a:cs typeface="Times New Roman" panose="02020603050405020304" pitchFamily="18" charset="0"/>
          </a:endParaRPr>
        </a:p>
        <a:p>
          <a:r>
            <a:rPr lang="es-EC" sz="2000" dirty="0" smtClean="0">
              <a:latin typeface="Times New Roman" panose="02020603050405020304" pitchFamily="18" charset="0"/>
              <a:cs typeface="Times New Roman" panose="02020603050405020304" pitchFamily="18" charset="0"/>
            </a:rPr>
            <a:t>Liquidez en las MIPYMES</a:t>
          </a:r>
          <a:endParaRPr lang="es-EC" sz="1100" dirty="0" smtClean="0">
            <a:latin typeface="Times New Roman" panose="02020603050405020304" pitchFamily="18" charset="0"/>
            <a:cs typeface="Times New Roman" panose="02020603050405020304" pitchFamily="18" charset="0"/>
          </a:endParaRPr>
        </a:p>
        <a:p>
          <a:endParaRPr lang="es-EC" sz="1100" dirty="0" smtClean="0">
            <a:latin typeface="Times New Roman" panose="02020603050405020304" pitchFamily="18" charset="0"/>
            <a:cs typeface="Times New Roman" panose="02020603050405020304" pitchFamily="18" charset="0"/>
          </a:endParaRPr>
        </a:p>
        <a:p>
          <a:endParaRPr lang="es-EC" sz="1100" dirty="0" smtClean="0">
            <a:latin typeface="Times New Roman" panose="02020603050405020304" pitchFamily="18" charset="0"/>
            <a:cs typeface="Times New Roman" panose="02020603050405020304" pitchFamily="18" charset="0"/>
          </a:endParaRPr>
        </a:p>
        <a:p>
          <a:r>
            <a:rPr lang="es-EC" sz="1100" dirty="0" smtClean="0">
              <a:latin typeface="Times New Roman" panose="02020603050405020304" pitchFamily="18" charset="0"/>
              <a:cs typeface="Times New Roman" panose="02020603050405020304" pitchFamily="18" charset="0"/>
            </a:rPr>
            <a:t>	</a:t>
          </a:r>
        </a:p>
        <a:p>
          <a:endParaRPr lang="es-EC" sz="1100" dirty="0">
            <a:latin typeface="Times New Roman" panose="02020603050405020304" pitchFamily="18" charset="0"/>
            <a:cs typeface="Times New Roman" panose="02020603050405020304" pitchFamily="18" charset="0"/>
          </a:endParaRPr>
        </a:p>
      </dgm:t>
    </dgm:pt>
    <dgm:pt modelId="{5D95E0BB-66DB-47E2-95AE-6441B5BD9E63}" type="sibTrans" cxnId="{80B16B59-6C8B-43CA-AEEA-BE1E9B8A32CF}">
      <dgm:prSet/>
      <dgm:spPr/>
      <dgm:t>
        <a:bodyPr/>
        <a:lstStyle/>
        <a:p>
          <a:endParaRPr lang="es-EC"/>
        </a:p>
      </dgm:t>
    </dgm:pt>
    <dgm:pt modelId="{7640E62B-393E-4929-96DB-9AD070E237B7}" type="parTrans" cxnId="{80B16B59-6C8B-43CA-AEEA-BE1E9B8A32CF}">
      <dgm:prSet/>
      <dgm:spPr/>
      <dgm:t>
        <a:bodyPr/>
        <a:lstStyle/>
        <a:p>
          <a:endParaRPr lang="es-EC"/>
        </a:p>
      </dgm:t>
    </dgm:pt>
    <dgm:pt modelId="{2A4ED6EC-A6D3-4104-B8FD-5FAC95DD9199}" type="pres">
      <dgm:prSet presAssocID="{1060A982-8064-4977-A286-B16D7D969EC8}" presName="composite" presStyleCnt="0">
        <dgm:presLayoutVars>
          <dgm:chMax val="1"/>
          <dgm:dir/>
          <dgm:resizeHandles val="exact"/>
        </dgm:presLayoutVars>
      </dgm:prSet>
      <dgm:spPr/>
      <dgm:t>
        <a:bodyPr/>
        <a:lstStyle/>
        <a:p>
          <a:endParaRPr lang="es-EC"/>
        </a:p>
      </dgm:t>
    </dgm:pt>
    <dgm:pt modelId="{915E2A25-F5E9-4633-BC4F-B9A6F1E386D8}" type="pres">
      <dgm:prSet presAssocID="{AF55431A-33E7-4C3E-B1F8-31AF4A54B19F}" presName="roof" presStyleLbl="dkBgShp" presStyleIdx="0" presStyleCnt="2"/>
      <dgm:spPr/>
      <dgm:t>
        <a:bodyPr/>
        <a:lstStyle/>
        <a:p>
          <a:endParaRPr lang="es-EC"/>
        </a:p>
      </dgm:t>
    </dgm:pt>
    <dgm:pt modelId="{DD915A6C-01C2-41AC-8079-326260121394}" type="pres">
      <dgm:prSet presAssocID="{AF55431A-33E7-4C3E-B1F8-31AF4A54B19F}" presName="pillars" presStyleCnt="0"/>
      <dgm:spPr/>
    </dgm:pt>
    <dgm:pt modelId="{7A6A57D5-54BF-4298-82D0-DBB219AE3FC1}" type="pres">
      <dgm:prSet presAssocID="{AF55431A-33E7-4C3E-B1F8-31AF4A54B19F}" presName="pillar1" presStyleLbl="node1" presStyleIdx="0" presStyleCnt="3" custLinFactNeighborX="-147" custLinFactNeighborY="74">
        <dgm:presLayoutVars>
          <dgm:bulletEnabled val="1"/>
        </dgm:presLayoutVars>
      </dgm:prSet>
      <dgm:spPr/>
      <dgm:t>
        <a:bodyPr/>
        <a:lstStyle/>
        <a:p>
          <a:endParaRPr lang="es-EC"/>
        </a:p>
      </dgm:t>
    </dgm:pt>
    <dgm:pt modelId="{C3F0B1A1-B38B-4EA1-836D-E4B3868B9EB9}" type="pres">
      <dgm:prSet presAssocID="{B02867B5-0A03-4752-A0F0-8618FAF75A4C}" presName="pillarX" presStyleLbl="node1" presStyleIdx="1" presStyleCnt="3" custLinFactNeighborY="74">
        <dgm:presLayoutVars>
          <dgm:bulletEnabled val="1"/>
        </dgm:presLayoutVars>
      </dgm:prSet>
      <dgm:spPr/>
      <dgm:t>
        <a:bodyPr/>
        <a:lstStyle/>
        <a:p>
          <a:endParaRPr lang="es-EC"/>
        </a:p>
      </dgm:t>
    </dgm:pt>
    <dgm:pt modelId="{3CA26068-DD5F-436B-A1EE-333468A35AD2}" type="pres">
      <dgm:prSet presAssocID="{90DEFE23-7CA1-4FAE-84D7-0026EB707DE3}" presName="pillarX" presStyleLbl="node1" presStyleIdx="2" presStyleCnt="3">
        <dgm:presLayoutVars>
          <dgm:bulletEnabled val="1"/>
        </dgm:presLayoutVars>
      </dgm:prSet>
      <dgm:spPr/>
      <dgm:t>
        <a:bodyPr/>
        <a:lstStyle/>
        <a:p>
          <a:endParaRPr lang="es-EC"/>
        </a:p>
      </dgm:t>
    </dgm:pt>
    <dgm:pt modelId="{8E97E1EB-6BCF-4087-A654-34D2AE176FFC}" type="pres">
      <dgm:prSet presAssocID="{AF55431A-33E7-4C3E-B1F8-31AF4A54B19F}" presName="base" presStyleLbl="dkBgShp" presStyleIdx="1" presStyleCnt="2"/>
      <dgm:spPr/>
    </dgm:pt>
  </dgm:ptLst>
  <dgm:cxnLst>
    <dgm:cxn modelId="{06089D79-9817-49A9-AD27-0AA45ED22B9A}" type="presOf" srcId="{B02867B5-0A03-4752-A0F0-8618FAF75A4C}" destId="{C3F0B1A1-B38B-4EA1-836D-E4B3868B9EB9}" srcOrd="0" destOrd="0" presId="urn:microsoft.com/office/officeart/2005/8/layout/hList3"/>
    <dgm:cxn modelId="{A1C828FD-B7C2-4649-AE53-DCC2A4236BF7}" type="presOf" srcId="{67662179-59CD-4DCC-9A77-3FC70ED31575}" destId="{7A6A57D5-54BF-4298-82D0-DBB219AE3FC1}" srcOrd="0" destOrd="0" presId="urn:microsoft.com/office/officeart/2005/8/layout/hList3"/>
    <dgm:cxn modelId="{F2E6AED3-97D9-47CE-979F-42CC92004C53}" type="presOf" srcId="{AF55431A-33E7-4C3E-B1F8-31AF4A54B19F}" destId="{915E2A25-F5E9-4633-BC4F-B9A6F1E386D8}" srcOrd="0" destOrd="0" presId="urn:microsoft.com/office/officeart/2005/8/layout/hList3"/>
    <dgm:cxn modelId="{80B16B59-6C8B-43CA-AEEA-BE1E9B8A32CF}" srcId="{AF55431A-33E7-4C3E-B1F8-31AF4A54B19F}" destId="{67662179-59CD-4DCC-9A77-3FC70ED31575}" srcOrd="0" destOrd="0" parTransId="{7640E62B-393E-4929-96DB-9AD070E237B7}" sibTransId="{5D95E0BB-66DB-47E2-95AE-6441B5BD9E63}"/>
    <dgm:cxn modelId="{2E313702-94F3-4B84-8ED7-771717182AB3}" srcId="{AF55431A-33E7-4C3E-B1F8-31AF4A54B19F}" destId="{90DEFE23-7CA1-4FAE-84D7-0026EB707DE3}" srcOrd="2" destOrd="0" parTransId="{CF2962B6-A36C-4698-80E5-F2A83C78A2B7}" sibTransId="{EFF7AEF2-A8A6-48B5-8B0A-5D827E372F35}"/>
    <dgm:cxn modelId="{75D4824D-7D8C-47C2-AB1D-D102491F3404}" type="presOf" srcId="{90DEFE23-7CA1-4FAE-84D7-0026EB707DE3}" destId="{3CA26068-DD5F-436B-A1EE-333468A35AD2}" srcOrd="0" destOrd="0" presId="urn:microsoft.com/office/officeart/2005/8/layout/hList3"/>
    <dgm:cxn modelId="{9DDA6BE7-6BFC-4B56-AD96-00ABD643B664}" type="presOf" srcId="{1060A982-8064-4977-A286-B16D7D969EC8}" destId="{2A4ED6EC-A6D3-4104-B8FD-5FAC95DD9199}" srcOrd="0" destOrd="0" presId="urn:microsoft.com/office/officeart/2005/8/layout/hList3"/>
    <dgm:cxn modelId="{B893A654-536B-43CD-B81F-6FA5689DFB02}" srcId="{1060A982-8064-4977-A286-B16D7D969EC8}" destId="{AF55431A-33E7-4C3E-B1F8-31AF4A54B19F}" srcOrd="0" destOrd="0" parTransId="{68A30CEE-1BAD-47DA-9608-7556EBF1024F}" sibTransId="{BD019025-0615-437F-8705-513A71157E4F}"/>
    <dgm:cxn modelId="{24D7F7D6-3CC6-4DC8-87F6-07DC50355E47}" srcId="{AF55431A-33E7-4C3E-B1F8-31AF4A54B19F}" destId="{B02867B5-0A03-4752-A0F0-8618FAF75A4C}" srcOrd="1" destOrd="0" parTransId="{77D9B099-A2E9-4C74-B983-AFB1B8DAA710}" sibTransId="{1A28335B-821D-40F7-8397-1B7F48F3AF9D}"/>
    <dgm:cxn modelId="{0B8AA296-3751-4909-A4CC-5CA79587AC3A}" type="presParOf" srcId="{2A4ED6EC-A6D3-4104-B8FD-5FAC95DD9199}" destId="{915E2A25-F5E9-4633-BC4F-B9A6F1E386D8}" srcOrd="0" destOrd="0" presId="urn:microsoft.com/office/officeart/2005/8/layout/hList3"/>
    <dgm:cxn modelId="{728BD52F-FDA6-4A19-A72D-C46B69313E06}" type="presParOf" srcId="{2A4ED6EC-A6D3-4104-B8FD-5FAC95DD9199}" destId="{DD915A6C-01C2-41AC-8079-326260121394}" srcOrd="1" destOrd="0" presId="urn:microsoft.com/office/officeart/2005/8/layout/hList3"/>
    <dgm:cxn modelId="{67FDE64B-695B-4DFF-8881-E0F3DE8D4815}" type="presParOf" srcId="{DD915A6C-01C2-41AC-8079-326260121394}" destId="{7A6A57D5-54BF-4298-82D0-DBB219AE3FC1}" srcOrd="0" destOrd="0" presId="urn:microsoft.com/office/officeart/2005/8/layout/hList3"/>
    <dgm:cxn modelId="{D937EC4D-170E-44D9-A1FC-FCD42386CE08}" type="presParOf" srcId="{DD915A6C-01C2-41AC-8079-326260121394}" destId="{C3F0B1A1-B38B-4EA1-836D-E4B3868B9EB9}" srcOrd="1" destOrd="0" presId="urn:microsoft.com/office/officeart/2005/8/layout/hList3"/>
    <dgm:cxn modelId="{720AB4FD-FE28-4FC1-B0CD-91EA713A608E}" type="presParOf" srcId="{DD915A6C-01C2-41AC-8079-326260121394}" destId="{3CA26068-DD5F-436B-A1EE-333468A35AD2}" srcOrd="2" destOrd="0" presId="urn:microsoft.com/office/officeart/2005/8/layout/hList3"/>
    <dgm:cxn modelId="{CB768A61-7FCF-4A63-A220-51E265F48434}" type="presParOf" srcId="{2A4ED6EC-A6D3-4104-B8FD-5FAC95DD9199}" destId="{8E97E1EB-6BCF-4087-A654-34D2AE176FF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8656F9-BA8C-4E6D-9A31-022834F9EB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BABE8AEA-3AC5-466F-9FB5-AD886620BD6B}">
      <dgm:prSet phldrT="[Texto]" custT="1"/>
      <dgm:spPr/>
      <dgm:t>
        <a:bodyPr/>
        <a:lstStyle/>
        <a:p>
          <a:r>
            <a:rPr lang="es-EC" sz="2000" dirty="0" smtClean="0">
              <a:latin typeface="Times New Roman" panose="02020603050405020304" pitchFamily="18" charset="0"/>
              <a:cs typeface="Times New Roman" panose="02020603050405020304" pitchFamily="18" charset="0"/>
            </a:rPr>
            <a:t>Osterwalder y Pigneur, 2010. “Modelo de negocios es el fundamento lógico de cómo una organización  crea, entrega y captura valor“ Modelo de Canvas</a:t>
          </a:r>
          <a:endParaRPr lang="es-EC" sz="2000" dirty="0">
            <a:latin typeface="Times New Roman" panose="02020603050405020304" pitchFamily="18" charset="0"/>
            <a:cs typeface="Times New Roman" panose="02020603050405020304" pitchFamily="18" charset="0"/>
          </a:endParaRPr>
        </a:p>
      </dgm:t>
    </dgm:pt>
    <dgm:pt modelId="{07B8D3AD-4B39-4ED3-A56A-ED356B622131}" type="parTrans" cxnId="{D93E9A80-6FA8-40B8-8CB2-1907071B1C33}">
      <dgm:prSet/>
      <dgm:spPr/>
      <dgm:t>
        <a:bodyPr/>
        <a:lstStyle/>
        <a:p>
          <a:endParaRPr lang="es-EC"/>
        </a:p>
      </dgm:t>
    </dgm:pt>
    <dgm:pt modelId="{31A8E17B-68FC-4C07-95E2-557BE90131B1}" type="sibTrans" cxnId="{D93E9A80-6FA8-40B8-8CB2-1907071B1C33}">
      <dgm:prSet/>
      <dgm:spPr/>
      <dgm:t>
        <a:bodyPr/>
        <a:lstStyle/>
        <a:p>
          <a:endParaRPr lang="es-EC"/>
        </a:p>
      </dgm:t>
    </dgm:pt>
    <dgm:pt modelId="{97213DF3-70CD-4D0B-B262-16C3404D739E}">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Coria, Pastor y Torres, 2013. “La metodología está compuesta por todos los procedimientos dirigidos por las reglas  que arrojan conocimiento objetivo que pueden justificarse tanto teórica como empíricamente” a fin de aplicar en la gestión de los negocios. </a:t>
          </a:r>
          <a:endParaRPr lang="es-EC" sz="2000" dirty="0">
            <a:latin typeface="Times New Roman" panose="02020603050405020304" pitchFamily="18" charset="0"/>
            <a:cs typeface="Times New Roman" panose="02020603050405020304" pitchFamily="18" charset="0"/>
          </a:endParaRPr>
        </a:p>
      </dgm:t>
    </dgm:pt>
    <dgm:pt modelId="{56060C2A-6914-4AD6-911C-CC6399710F5F}" type="parTrans" cxnId="{A7319450-34AD-495D-BF97-AC1975B728FE}">
      <dgm:prSet/>
      <dgm:spPr/>
      <dgm:t>
        <a:bodyPr/>
        <a:lstStyle/>
        <a:p>
          <a:endParaRPr lang="es-EC"/>
        </a:p>
      </dgm:t>
    </dgm:pt>
    <dgm:pt modelId="{D0C58E0A-C5DF-4C46-8922-AAB79D53576B}" type="sibTrans" cxnId="{A7319450-34AD-495D-BF97-AC1975B728FE}">
      <dgm:prSet/>
      <dgm:spPr/>
      <dgm:t>
        <a:bodyPr/>
        <a:lstStyle/>
        <a:p>
          <a:endParaRPr lang="es-EC"/>
        </a:p>
      </dgm:t>
    </dgm:pt>
    <dgm:pt modelId="{69F26EFB-5E5B-4BB4-9B07-ACBD216167CF}">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Porter, 2006.  Plantea su cadena de valor, que se sustenta en los procesos misionales, procesos gobernantes  y los procesos de apoyo</a:t>
          </a:r>
          <a:endParaRPr lang="es-EC" sz="2000" dirty="0">
            <a:latin typeface="Times New Roman" panose="02020603050405020304" pitchFamily="18" charset="0"/>
            <a:cs typeface="Times New Roman" panose="02020603050405020304" pitchFamily="18" charset="0"/>
          </a:endParaRPr>
        </a:p>
      </dgm:t>
    </dgm:pt>
    <dgm:pt modelId="{03E5AEE4-E061-4599-A815-F79A25EA286E}" type="parTrans" cxnId="{F702F3AE-9364-407D-983D-B8FF800F0720}">
      <dgm:prSet/>
      <dgm:spPr/>
      <dgm:t>
        <a:bodyPr/>
        <a:lstStyle/>
        <a:p>
          <a:endParaRPr lang="es-EC"/>
        </a:p>
      </dgm:t>
    </dgm:pt>
    <dgm:pt modelId="{01C39DD1-31CB-428F-9F9D-572798A350B3}" type="sibTrans" cxnId="{F702F3AE-9364-407D-983D-B8FF800F0720}">
      <dgm:prSet/>
      <dgm:spPr/>
      <dgm:t>
        <a:bodyPr/>
        <a:lstStyle/>
        <a:p>
          <a:endParaRPr lang="es-EC"/>
        </a:p>
      </dgm:t>
    </dgm:pt>
    <dgm:pt modelId="{E8631443-2FDB-47E0-8116-F890C3F0C670}" type="pres">
      <dgm:prSet presAssocID="{698656F9-BA8C-4E6D-9A31-022834F9EB7A}" presName="linear" presStyleCnt="0">
        <dgm:presLayoutVars>
          <dgm:dir/>
          <dgm:animLvl val="lvl"/>
          <dgm:resizeHandles val="exact"/>
        </dgm:presLayoutVars>
      </dgm:prSet>
      <dgm:spPr/>
      <dgm:t>
        <a:bodyPr/>
        <a:lstStyle/>
        <a:p>
          <a:endParaRPr lang="es-EC"/>
        </a:p>
      </dgm:t>
    </dgm:pt>
    <dgm:pt modelId="{6B57BA36-E5AC-4577-8EFB-511C7FE76ACE}" type="pres">
      <dgm:prSet presAssocID="{BABE8AEA-3AC5-466F-9FB5-AD886620BD6B}" presName="parentLin" presStyleCnt="0"/>
      <dgm:spPr/>
    </dgm:pt>
    <dgm:pt modelId="{05E46375-DC31-4A03-BA28-5D22610F2CB8}" type="pres">
      <dgm:prSet presAssocID="{BABE8AEA-3AC5-466F-9FB5-AD886620BD6B}" presName="parentLeftMargin" presStyleLbl="node1" presStyleIdx="0" presStyleCnt="3"/>
      <dgm:spPr/>
      <dgm:t>
        <a:bodyPr/>
        <a:lstStyle/>
        <a:p>
          <a:endParaRPr lang="es-EC"/>
        </a:p>
      </dgm:t>
    </dgm:pt>
    <dgm:pt modelId="{363994ED-1977-4F83-8C0E-5E0BF1BBF8CE}" type="pres">
      <dgm:prSet presAssocID="{BABE8AEA-3AC5-466F-9FB5-AD886620BD6B}" presName="parentText" presStyleLbl="node1" presStyleIdx="0" presStyleCnt="3" custScaleX="112123" custScaleY="144514" custLinFactNeighborX="-3753" custLinFactNeighborY="21660">
        <dgm:presLayoutVars>
          <dgm:chMax val="0"/>
          <dgm:bulletEnabled val="1"/>
        </dgm:presLayoutVars>
      </dgm:prSet>
      <dgm:spPr/>
      <dgm:t>
        <a:bodyPr/>
        <a:lstStyle/>
        <a:p>
          <a:endParaRPr lang="es-EC"/>
        </a:p>
      </dgm:t>
    </dgm:pt>
    <dgm:pt modelId="{CB3AD73D-E229-4893-B226-2A4F6D12DF51}" type="pres">
      <dgm:prSet presAssocID="{BABE8AEA-3AC5-466F-9FB5-AD886620BD6B}" presName="negativeSpace" presStyleCnt="0"/>
      <dgm:spPr/>
    </dgm:pt>
    <dgm:pt modelId="{B29B299E-1D83-4441-84F7-F078827C3771}" type="pres">
      <dgm:prSet presAssocID="{BABE8AEA-3AC5-466F-9FB5-AD886620BD6B}" presName="childText" presStyleLbl="conFgAcc1" presStyleIdx="0" presStyleCnt="3">
        <dgm:presLayoutVars>
          <dgm:bulletEnabled val="1"/>
        </dgm:presLayoutVars>
      </dgm:prSet>
      <dgm:spPr/>
    </dgm:pt>
    <dgm:pt modelId="{078D5251-0001-4CAF-BFA4-B4250E01C43D}" type="pres">
      <dgm:prSet presAssocID="{31A8E17B-68FC-4C07-95E2-557BE90131B1}" presName="spaceBetweenRectangles" presStyleCnt="0"/>
      <dgm:spPr/>
    </dgm:pt>
    <dgm:pt modelId="{00815406-1220-4E6E-8E9B-9E3DDAB24A30}" type="pres">
      <dgm:prSet presAssocID="{97213DF3-70CD-4D0B-B262-16C3404D739E}" presName="parentLin" presStyleCnt="0"/>
      <dgm:spPr/>
    </dgm:pt>
    <dgm:pt modelId="{02ECCD43-F7D6-4FAF-A3A0-23324C99511D}" type="pres">
      <dgm:prSet presAssocID="{97213DF3-70CD-4D0B-B262-16C3404D739E}" presName="parentLeftMargin" presStyleLbl="node1" presStyleIdx="0" presStyleCnt="3"/>
      <dgm:spPr/>
      <dgm:t>
        <a:bodyPr/>
        <a:lstStyle/>
        <a:p>
          <a:endParaRPr lang="es-EC"/>
        </a:p>
      </dgm:t>
    </dgm:pt>
    <dgm:pt modelId="{A4DB23F5-DC94-44B4-AD8D-9F4F4836E78C}" type="pres">
      <dgm:prSet presAssocID="{97213DF3-70CD-4D0B-B262-16C3404D739E}" presName="parentText" presStyleLbl="node1" presStyleIdx="1" presStyleCnt="3" custScaleX="112123" custScaleY="144514">
        <dgm:presLayoutVars>
          <dgm:chMax val="0"/>
          <dgm:bulletEnabled val="1"/>
        </dgm:presLayoutVars>
      </dgm:prSet>
      <dgm:spPr/>
      <dgm:t>
        <a:bodyPr/>
        <a:lstStyle/>
        <a:p>
          <a:endParaRPr lang="es-EC"/>
        </a:p>
      </dgm:t>
    </dgm:pt>
    <dgm:pt modelId="{23741826-2D9F-446D-898B-C55033BEEE54}" type="pres">
      <dgm:prSet presAssocID="{97213DF3-70CD-4D0B-B262-16C3404D739E}" presName="negativeSpace" presStyleCnt="0"/>
      <dgm:spPr/>
    </dgm:pt>
    <dgm:pt modelId="{C8D6E8A0-F4BB-416E-8359-C4D4EF09C18A}" type="pres">
      <dgm:prSet presAssocID="{97213DF3-70CD-4D0B-B262-16C3404D739E}" presName="childText" presStyleLbl="conFgAcc1" presStyleIdx="1" presStyleCnt="3">
        <dgm:presLayoutVars>
          <dgm:bulletEnabled val="1"/>
        </dgm:presLayoutVars>
      </dgm:prSet>
      <dgm:spPr/>
    </dgm:pt>
    <dgm:pt modelId="{B4B81337-F5E1-4BA7-81AF-2272A9DEB70C}" type="pres">
      <dgm:prSet presAssocID="{D0C58E0A-C5DF-4C46-8922-AAB79D53576B}" presName="spaceBetweenRectangles" presStyleCnt="0"/>
      <dgm:spPr/>
    </dgm:pt>
    <dgm:pt modelId="{127E871B-6026-469E-8266-62FA5419475D}" type="pres">
      <dgm:prSet presAssocID="{69F26EFB-5E5B-4BB4-9B07-ACBD216167CF}" presName="parentLin" presStyleCnt="0"/>
      <dgm:spPr/>
    </dgm:pt>
    <dgm:pt modelId="{C4E65DDD-F7FE-47C8-873F-A87D082F0AB7}" type="pres">
      <dgm:prSet presAssocID="{69F26EFB-5E5B-4BB4-9B07-ACBD216167CF}" presName="parentLeftMargin" presStyleLbl="node1" presStyleIdx="1" presStyleCnt="3"/>
      <dgm:spPr/>
      <dgm:t>
        <a:bodyPr/>
        <a:lstStyle/>
        <a:p>
          <a:endParaRPr lang="es-EC"/>
        </a:p>
      </dgm:t>
    </dgm:pt>
    <dgm:pt modelId="{43828F5A-F1A2-49CE-A7D8-7BA7F3407142}" type="pres">
      <dgm:prSet presAssocID="{69F26EFB-5E5B-4BB4-9B07-ACBD216167CF}" presName="parentText" presStyleLbl="node1" presStyleIdx="2" presStyleCnt="3" custScaleX="112123" custScaleY="144514">
        <dgm:presLayoutVars>
          <dgm:chMax val="0"/>
          <dgm:bulletEnabled val="1"/>
        </dgm:presLayoutVars>
      </dgm:prSet>
      <dgm:spPr/>
      <dgm:t>
        <a:bodyPr/>
        <a:lstStyle/>
        <a:p>
          <a:endParaRPr lang="es-EC"/>
        </a:p>
      </dgm:t>
    </dgm:pt>
    <dgm:pt modelId="{682E370C-7F14-4441-9E8C-956595823342}" type="pres">
      <dgm:prSet presAssocID="{69F26EFB-5E5B-4BB4-9B07-ACBD216167CF}" presName="negativeSpace" presStyleCnt="0"/>
      <dgm:spPr/>
    </dgm:pt>
    <dgm:pt modelId="{471DF286-DC0D-46C1-A35C-3AE58C0C101E}" type="pres">
      <dgm:prSet presAssocID="{69F26EFB-5E5B-4BB4-9B07-ACBD216167CF}" presName="childText" presStyleLbl="conFgAcc1" presStyleIdx="2" presStyleCnt="3">
        <dgm:presLayoutVars>
          <dgm:bulletEnabled val="1"/>
        </dgm:presLayoutVars>
      </dgm:prSet>
      <dgm:spPr/>
    </dgm:pt>
  </dgm:ptLst>
  <dgm:cxnLst>
    <dgm:cxn modelId="{457C5AD0-0B18-4016-A45B-0EF08AFDBA53}" type="presOf" srcId="{BABE8AEA-3AC5-466F-9FB5-AD886620BD6B}" destId="{05E46375-DC31-4A03-BA28-5D22610F2CB8}" srcOrd="0" destOrd="0" presId="urn:microsoft.com/office/officeart/2005/8/layout/list1"/>
    <dgm:cxn modelId="{79E15992-5575-4703-A807-BD91D6A18E0C}" type="presOf" srcId="{97213DF3-70CD-4D0B-B262-16C3404D739E}" destId="{02ECCD43-F7D6-4FAF-A3A0-23324C99511D}" srcOrd="0" destOrd="0" presId="urn:microsoft.com/office/officeart/2005/8/layout/list1"/>
    <dgm:cxn modelId="{14E5BE88-5698-4758-B85C-DDE46A7F3F0C}" type="presOf" srcId="{69F26EFB-5E5B-4BB4-9B07-ACBD216167CF}" destId="{C4E65DDD-F7FE-47C8-873F-A87D082F0AB7}" srcOrd="0" destOrd="0" presId="urn:microsoft.com/office/officeart/2005/8/layout/list1"/>
    <dgm:cxn modelId="{A7319450-34AD-495D-BF97-AC1975B728FE}" srcId="{698656F9-BA8C-4E6D-9A31-022834F9EB7A}" destId="{97213DF3-70CD-4D0B-B262-16C3404D739E}" srcOrd="1" destOrd="0" parTransId="{56060C2A-6914-4AD6-911C-CC6399710F5F}" sibTransId="{D0C58E0A-C5DF-4C46-8922-AAB79D53576B}"/>
    <dgm:cxn modelId="{D93E9A80-6FA8-40B8-8CB2-1907071B1C33}" srcId="{698656F9-BA8C-4E6D-9A31-022834F9EB7A}" destId="{BABE8AEA-3AC5-466F-9FB5-AD886620BD6B}" srcOrd="0" destOrd="0" parTransId="{07B8D3AD-4B39-4ED3-A56A-ED356B622131}" sibTransId="{31A8E17B-68FC-4C07-95E2-557BE90131B1}"/>
    <dgm:cxn modelId="{A1F6077A-D977-470B-965E-4A886E51D5AA}" type="presOf" srcId="{69F26EFB-5E5B-4BB4-9B07-ACBD216167CF}" destId="{43828F5A-F1A2-49CE-A7D8-7BA7F3407142}" srcOrd="1" destOrd="0" presId="urn:microsoft.com/office/officeart/2005/8/layout/list1"/>
    <dgm:cxn modelId="{D03C5CB8-E212-446A-9461-5B92C5F05F61}" type="presOf" srcId="{698656F9-BA8C-4E6D-9A31-022834F9EB7A}" destId="{E8631443-2FDB-47E0-8116-F890C3F0C670}" srcOrd="0" destOrd="0" presId="urn:microsoft.com/office/officeart/2005/8/layout/list1"/>
    <dgm:cxn modelId="{F702F3AE-9364-407D-983D-B8FF800F0720}" srcId="{698656F9-BA8C-4E6D-9A31-022834F9EB7A}" destId="{69F26EFB-5E5B-4BB4-9B07-ACBD216167CF}" srcOrd="2" destOrd="0" parTransId="{03E5AEE4-E061-4599-A815-F79A25EA286E}" sibTransId="{01C39DD1-31CB-428F-9F9D-572798A350B3}"/>
    <dgm:cxn modelId="{46D7BD9F-2096-4D3C-9393-29141D3168C8}" type="presOf" srcId="{97213DF3-70CD-4D0B-B262-16C3404D739E}" destId="{A4DB23F5-DC94-44B4-AD8D-9F4F4836E78C}" srcOrd="1" destOrd="0" presId="urn:microsoft.com/office/officeart/2005/8/layout/list1"/>
    <dgm:cxn modelId="{F5A118F4-368C-47D9-8C79-2488EEC652D4}" type="presOf" srcId="{BABE8AEA-3AC5-466F-9FB5-AD886620BD6B}" destId="{363994ED-1977-4F83-8C0E-5E0BF1BBF8CE}" srcOrd="1" destOrd="0" presId="urn:microsoft.com/office/officeart/2005/8/layout/list1"/>
    <dgm:cxn modelId="{BC55D97F-D585-4CBA-9F63-83EEADD70148}" type="presParOf" srcId="{E8631443-2FDB-47E0-8116-F890C3F0C670}" destId="{6B57BA36-E5AC-4577-8EFB-511C7FE76ACE}" srcOrd="0" destOrd="0" presId="urn:microsoft.com/office/officeart/2005/8/layout/list1"/>
    <dgm:cxn modelId="{417A6F08-7F97-4B78-9D76-7AB31444754A}" type="presParOf" srcId="{6B57BA36-E5AC-4577-8EFB-511C7FE76ACE}" destId="{05E46375-DC31-4A03-BA28-5D22610F2CB8}" srcOrd="0" destOrd="0" presId="urn:microsoft.com/office/officeart/2005/8/layout/list1"/>
    <dgm:cxn modelId="{EC0D508B-2A08-4A80-B2AF-4D94A5AA85D9}" type="presParOf" srcId="{6B57BA36-E5AC-4577-8EFB-511C7FE76ACE}" destId="{363994ED-1977-4F83-8C0E-5E0BF1BBF8CE}" srcOrd="1" destOrd="0" presId="urn:microsoft.com/office/officeart/2005/8/layout/list1"/>
    <dgm:cxn modelId="{9009FA6F-8833-4BBB-A78F-6157700E4C50}" type="presParOf" srcId="{E8631443-2FDB-47E0-8116-F890C3F0C670}" destId="{CB3AD73D-E229-4893-B226-2A4F6D12DF51}" srcOrd="1" destOrd="0" presId="urn:microsoft.com/office/officeart/2005/8/layout/list1"/>
    <dgm:cxn modelId="{432F0C74-56C8-430C-A009-CD800AFC2E56}" type="presParOf" srcId="{E8631443-2FDB-47E0-8116-F890C3F0C670}" destId="{B29B299E-1D83-4441-84F7-F078827C3771}" srcOrd="2" destOrd="0" presId="urn:microsoft.com/office/officeart/2005/8/layout/list1"/>
    <dgm:cxn modelId="{D7108071-17A5-44CC-8C63-0734EA2F5A55}" type="presParOf" srcId="{E8631443-2FDB-47E0-8116-F890C3F0C670}" destId="{078D5251-0001-4CAF-BFA4-B4250E01C43D}" srcOrd="3" destOrd="0" presId="urn:microsoft.com/office/officeart/2005/8/layout/list1"/>
    <dgm:cxn modelId="{750F5280-F6C0-4213-96D7-32910C007906}" type="presParOf" srcId="{E8631443-2FDB-47E0-8116-F890C3F0C670}" destId="{00815406-1220-4E6E-8E9B-9E3DDAB24A30}" srcOrd="4" destOrd="0" presId="urn:microsoft.com/office/officeart/2005/8/layout/list1"/>
    <dgm:cxn modelId="{08A2283E-14E9-4AF0-A2BE-2C70DDD33247}" type="presParOf" srcId="{00815406-1220-4E6E-8E9B-9E3DDAB24A30}" destId="{02ECCD43-F7D6-4FAF-A3A0-23324C99511D}" srcOrd="0" destOrd="0" presId="urn:microsoft.com/office/officeart/2005/8/layout/list1"/>
    <dgm:cxn modelId="{0E70DA6F-ABCA-484D-B46B-9B1540035D15}" type="presParOf" srcId="{00815406-1220-4E6E-8E9B-9E3DDAB24A30}" destId="{A4DB23F5-DC94-44B4-AD8D-9F4F4836E78C}" srcOrd="1" destOrd="0" presId="urn:microsoft.com/office/officeart/2005/8/layout/list1"/>
    <dgm:cxn modelId="{D29952EA-4396-4571-8442-4595C43D94C8}" type="presParOf" srcId="{E8631443-2FDB-47E0-8116-F890C3F0C670}" destId="{23741826-2D9F-446D-898B-C55033BEEE54}" srcOrd="5" destOrd="0" presId="urn:microsoft.com/office/officeart/2005/8/layout/list1"/>
    <dgm:cxn modelId="{B0149D5F-F25C-463F-909D-782EF3A013A8}" type="presParOf" srcId="{E8631443-2FDB-47E0-8116-F890C3F0C670}" destId="{C8D6E8A0-F4BB-416E-8359-C4D4EF09C18A}" srcOrd="6" destOrd="0" presId="urn:microsoft.com/office/officeart/2005/8/layout/list1"/>
    <dgm:cxn modelId="{816A4217-CFF4-41AA-B10B-3441C7AF22F6}" type="presParOf" srcId="{E8631443-2FDB-47E0-8116-F890C3F0C670}" destId="{B4B81337-F5E1-4BA7-81AF-2272A9DEB70C}" srcOrd="7" destOrd="0" presId="urn:microsoft.com/office/officeart/2005/8/layout/list1"/>
    <dgm:cxn modelId="{CA9623F5-52C1-4338-AF0B-2879EB541D52}" type="presParOf" srcId="{E8631443-2FDB-47E0-8116-F890C3F0C670}" destId="{127E871B-6026-469E-8266-62FA5419475D}" srcOrd="8" destOrd="0" presId="urn:microsoft.com/office/officeart/2005/8/layout/list1"/>
    <dgm:cxn modelId="{27CE0FF8-1FB9-4EB7-82D2-C88267494B41}" type="presParOf" srcId="{127E871B-6026-469E-8266-62FA5419475D}" destId="{C4E65DDD-F7FE-47C8-873F-A87D082F0AB7}" srcOrd="0" destOrd="0" presId="urn:microsoft.com/office/officeart/2005/8/layout/list1"/>
    <dgm:cxn modelId="{0190C68B-7B81-46E5-91AB-E5E2E2D3B87D}" type="presParOf" srcId="{127E871B-6026-469E-8266-62FA5419475D}" destId="{43828F5A-F1A2-49CE-A7D8-7BA7F3407142}" srcOrd="1" destOrd="0" presId="urn:microsoft.com/office/officeart/2005/8/layout/list1"/>
    <dgm:cxn modelId="{36FFF5EA-000A-43E9-B081-DD690323DDCB}" type="presParOf" srcId="{E8631443-2FDB-47E0-8116-F890C3F0C670}" destId="{682E370C-7F14-4441-9E8C-956595823342}" srcOrd="9" destOrd="0" presId="urn:microsoft.com/office/officeart/2005/8/layout/list1"/>
    <dgm:cxn modelId="{7F470FB3-6467-4EB0-A17C-656D90786188}" type="presParOf" srcId="{E8631443-2FDB-47E0-8116-F890C3F0C670}" destId="{471DF286-DC0D-46C1-A35C-3AE58C0C101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8656F9-BA8C-4E6D-9A31-022834F9EB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BABE8AEA-3AC5-466F-9FB5-AD886620BD6B}">
      <dgm:prSet phldrT="[Texto]" custT="1"/>
      <dgm:spPr/>
      <dgm:t>
        <a:bodyPr/>
        <a:lstStyle/>
        <a:p>
          <a:r>
            <a:rPr lang="es-EC" sz="2000" dirty="0" smtClean="0">
              <a:latin typeface="Times New Roman" panose="02020603050405020304" pitchFamily="18" charset="0"/>
              <a:cs typeface="Times New Roman" panose="02020603050405020304" pitchFamily="18" charset="0"/>
            </a:rPr>
            <a:t>Osterwalder y Pigneur, 2010. “Modelo de negocios es el fundamento lógico de cómo una organización  crea, entrega y captura valor“ Modelo de Canvas</a:t>
          </a:r>
          <a:endParaRPr lang="es-EC" sz="2000" dirty="0">
            <a:latin typeface="Times New Roman" panose="02020603050405020304" pitchFamily="18" charset="0"/>
            <a:cs typeface="Times New Roman" panose="02020603050405020304" pitchFamily="18" charset="0"/>
          </a:endParaRPr>
        </a:p>
      </dgm:t>
    </dgm:pt>
    <dgm:pt modelId="{07B8D3AD-4B39-4ED3-A56A-ED356B622131}" type="parTrans" cxnId="{D93E9A80-6FA8-40B8-8CB2-1907071B1C33}">
      <dgm:prSet/>
      <dgm:spPr/>
      <dgm:t>
        <a:bodyPr/>
        <a:lstStyle/>
        <a:p>
          <a:endParaRPr lang="es-EC"/>
        </a:p>
      </dgm:t>
    </dgm:pt>
    <dgm:pt modelId="{31A8E17B-68FC-4C07-95E2-557BE90131B1}" type="sibTrans" cxnId="{D93E9A80-6FA8-40B8-8CB2-1907071B1C33}">
      <dgm:prSet/>
      <dgm:spPr/>
      <dgm:t>
        <a:bodyPr/>
        <a:lstStyle/>
        <a:p>
          <a:endParaRPr lang="es-EC"/>
        </a:p>
      </dgm:t>
    </dgm:pt>
    <dgm:pt modelId="{97213DF3-70CD-4D0B-B262-16C3404D739E}">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Coria, Pastor y Torres, 2013. “La metodología está compuesta por todos los procedimientos dirigidos por las reglas  que arrojan conocimiento objetivo que pueden justificarse tanto teórica como empíricamente” a fin de aplicar en la gestión de los negocios. </a:t>
          </a:r>
          <a:endParaRPr lang="es-EC" sz="2000" dirty="0">
            <a:latin typeface="Times New Roman" panose="02020603050405020304" pitchFamily="18" charset="0"/>
            <a:cs typeface="Times New Roman" panose="02020603050405020304" pitchFamily="18" charset="0"/>
          </a:endParaRPr>
        </a:p>
      </dgm:t>
    </dgm:pt>
    <dgm:pt modelId="{56060C2A-6914-4AD6-911C-CC6399710F5F}" type="parTrans" cxnId="{A7319450-34AD-495D-BF97-AC1975B728FE}">
      <dgm:prSet/>
      <dgm:spPr/>
      <dgm:t>
        <a:bodyPr/>
        <a:lstStyle/>
        <a:p>
          <a:endParaRPr lang="es-EC"/>
        </a:p>
      </dgm:t>
    </dgm:pt>
    <dgm:pt modelId="{D0C58E0A-C5DF-4C46-8922-AAB79D53576B}" type="sibTrans" cxnId="{A7319450-34AD-495D-BF97-AC1975B728FE}">
      <dgm:prSet/>
      <dgm:spPr/>
      <dgm:t>
        <a:bodyPr/>
        <a:lstStyle/>
        <a:p>
          <a:endParaRPr lang="es-EC"/>
        </a:p>
      </dgm:t>
    </dgm:pt>
    <dgm:pt modelId="{69F26EFB-5E5B-4BB4-9B07-ACBD216167CF}">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Porter, 2006.  Plantea su cadena de valor, que se sustenta en los procesos misionales, procesos gobernantes  y los procesos de apoyo</a:t>
          </a:r>
          <a:endParaRPr lang="es-EC" sz="2000" dirty="0">
            <a:latin typeface="Times New Roman" panose="02020603050405020304" pitchFamily="18" charset="0"/>
            <a:cs typeface="Times New Roman" panose="02020603050405020304" pitchFamily="18" charset="0"/>
          </a:endParaRPr>
        </a:p>
      </dgm:t>
    </dgm:pt>
    <dgm:pt modelId="{03E5AEE4-E061-4599-A815-F79A25EA286E}" type="parTrans" cxnId="{F702F3AE-9364-407D-983D-B8FF800F0720}">
      <dgm:prSet/>
      <dgm:spPr/>
      <dgm:t>
        <a:bodyPr/>
        <a:lstStyle/>
        <a:p>
          <a:endParaRPr lang="es-EC"/>
        </a:p>
      </dgm:t>
    </dgm:pt>
    <dgm:pt modelId="{01C39DD1-31CB-428F-9F9D-572798A350B3}" type="sibTrans" cxnId="{F702F3AE-9364-407D-983D-B8FF800F0720}">
      <dgm:prSet/>
      <dgm:spPr/>
      <dgm:t>
        <a:bodyPr/>
        <a:lstStyle/>
        <a:p>
          <a:endParaRPr lang="es-EC"/>
        </a:p>
      </dgm:t>
    </dgm:pt>
    <dgm:pt modelId="{E8631443-2FDB-47E0-8116-F890C3F0C670}" type="pres">
      <dgm:prSet presAssocID="{698656F9-BA8C-4E6D-9A31-022834F9EB7A}" presName="linear" presStyleCnt="0">
        <dgm:presLayoutVars>
          <dgm:dir/>
          <dgm:animLvl val="lvl"/>
          <dgm:resizeHandles val="exact"/>
        </dgm:presLayoutVars>
      </dgm:prSet>
      <dgm:spPr/>
      <dgm:t>
        <a:bodyPr/>
        <a:lstStyle/>
        <a:p>
          <a:endParaRPr lang="es-EC"/>
        </a:p>
      </dgm:t>
    </dgm:pt>
    <dgm:pt modelId="{6B57BA36-E5AC-4577-8EFB-511C7FE76ACE}" type="pres">
      <dgm:prSet presAssocID="{BABE8AEA-3AC5-466F-9FB5-AD886620BD6B}" presName="parentLin" presStyleCnt="0"/>
      <dgm:spPr/>
    </dgm:pt>
    <dgm:pt modelId="{05E46375-DC31-4A03-BA28-5D22610F2CB8}" type="pres">
      <dgm:prSet presAssocID="{BABE8AEA-3AC5-466F-9FB5-AD886620BD6B}" presName="parentLeftMargin" presStyleLbl="node1" presStyleIdx="0" presStyleCnt="3"/>
      <dgm:spPr/>
      <dgm:t>
        <a:bodyPr/>
        <a:lstStyle/>
        <a:p>
          <a:endParaRPr lang="es-EC"/>
        </a:p>
      </dgm:t>
    </dgm:pt>
    <dgm:pt modelId="{363994ED-1977-4F83-8C0E-5E0BF1BBF8CE}" type="pres">
      <dgm:prSet presAssocID="{BABE8AEA-3AC5-466F-9FB5-AD886620BD6B}" presName="parentText" presStyleLbl="node1" presStyleIdx="0" presStyleCnt="3" custScaleX="112123" custScaleY="144514" custLinFactNeighborX="-3753" custLinFactNeighborY="21660">
        <dgm:presLayoutVars>
          <dgm:chMax val="0"/>
          <dgm:bulletEnabled val="1"/>
        </dgm:presLayoutVars>
      </dgm:prSet>
      <dgm:spPr/>
      <dgm:t>
        <a:bodyPr/>
        <a:lstStyle/>
        <a:p>
          <a:endParaRPr lang="es-EC"/>
        </a:p>
      </dgm:t>
    </dgm:pt>
    <dgm:pt modelId="{CB3AD73D-E229-4893-B226-2A4F6D12DF51}" type="pres">
      <dgm:prSet presAssocID="{BABE8AEA-3AC5-466F-9FB5-AD886620BD6B}" presName="negativeSpace" presStyleCnt="0"/>
      <dgm:spPr/>
    </dgm:pt>
    <dgm:pt modelId="{B29B299E-1D83-4441-84F7-F078827C3771}" type="pres">
      <dgm:prSet presAssocID="{BABE8AEA-3AC5-466F-9FB5-AD886620BD6B}" presName="childText" presStyleLbl="conFgAcc1" presStyleIdx="0" presStyleCnt="3">
        <dgm:presLayoutVars>
          <dgm:bulletEnabled val="1"/>
        </dgm:presLayoutVars>
      </dgm:prSet>
      <dgm:spPr/>
    </dgm:pt>
    <dgm:pt modelId="{078D5251-0001-4CAF-BFA4-B4250E01C43D}" type="pres">
      <dgm:prSet presAssocID="{31A8E17B-68FC-4C07-95E2-557BE90131B1}" presName="spaceBetweenRectangles" presStyleCnt="0"/>
      <dgm:spPr/>
    </dgm:pt>
    <dgm:pt modelId="{00815406-1220-4E6E-8E9B-9E3DDAB24A30}" type="pres">
      <dgm:prSet presAssocID="{97213DF3-70CD-4D0B-B262-16C3404D739E}" presName="parentLin" presStyleCnt="0"/>
      <dgm:spPr/>
    </dgm:pt>
    <dgm:pt modelId="{02ECCD43-F7D6-4FAF-A3A0-23324C99511D}" type="pres">
      <dgm:prSet presAssocID="{97213DF3-70CD-4D0B-B262-16C3404D739E}" presName="parentLeftMargin" presStyleLbl="node1" presStyleIdx="0" presStyleCnt="3"/>
      <dgm:spPr/>
      <dgm:t>
        <a:bodyPr/>
        <a:lstStyle/>
        <a:p>
          <a:endParaRPr lang="es-EC"/>
        </a:p>
      </dgm:t>
    </dgm:pt>
    <dgm:pt modelId="{A4DB23F5-DC94-44B4-AD8D-9F4F4836E78C}" type="pres">
      <dgm:prSet presAssocID="{97213DF3-70CD-4D0B-B262-16C3404D739E}" presName="parentText" presStyleLbl="node1" presStyleIdx="1" presStyleCnt="3" custScaleX="112123" custScaleY="144514">
        <dgm:presLayoutVars>
          <dgm:chMax val="0"/>
          <dgm:bulletEnabled val="1"/>
        </dgm:presLayoutVars>
      </dgm:prSet>
      <dgm:spPr/>
      <dgm:t>
        <a:bodyPr/>
        <a:lstStyle/>
        <a:p>
          <a:endParaRPr lang="es-EC"/>
        </a:p>
      </dgm:t>
    </dgm:pt>
    <dgm:pt modelId="{23741826-2D9F-446D-898B-C55033BEEE54}" type="pres">
      <dgm:prSet presAssocID="{97213DF3-70CD-4D0B-B262-16C3404D739E}" presName="negativeSpace" presStyleCnt="0"/>
      <dgm:spPr/>
    </dgm:pt>
    <dgm:pt modelId="{C8D6E8A0-F4BB-416E-8359-C4D4EF09C18A}" type="pres">
      <dgm:prSet presAssocID="{97213DF3-70CD-4D0B-B262-16C3404D739E}" presName="childText" presStyleLbl="conFgAcc1" presStyleIdx="1" presStyleCnt="3">
        <dgm:presLayoutVars>
          <dgm:bulletEnabled val="1"/>
        </dgm:presLayoutVars>
      </dgm:prSet>
      <dgm:spPr/>
    </dgm:pt>
    <dgm:pt modelId="{B4B81337-F5E1-4BA7-81AF-2272A9DEB70C}" type="pres">
      <dgm:prSet presAssocID="{D0C58E0A-C5DF-4C46-8922-AAB79D53576B}" presName="spaceBetweenRectangles" presStyleCnt="0"/>
      <dgm:spPr/>
    </dgm:pt>
    <dgm:pt modelId="{127E871B-6026-469E-8266-62FA5419475D}" type="pres">
      <dgm:prSet presAssocID="{69F26EFB-5E5B-4BB4-9B07-ACBD216167CF}" presName="parentLin" presStyleCnt="0"/>
      <dgm:spPr/>
    </dgm:pt>
    <dgm:pt modelId="{C4E65DDD-F7FE-47C8-873F-A87D082F0AB7}" type="pres">
      <dgm:prSet presAssocID="{69F26EFB-5E5B-4BB4-9B07-ACBD216167CF}" presName="parentLeftMargin" presStyleLbl="node1" presStyleIdx="1" presStyleCnt="3"/>
      <dgm:spPr/>
      <dgm:t>
        <a:bodyPr/>
        <a:lstStyle/>
        <a:p>
          <a:endParaRPr lang="es-EC"/>
        </a:p>
      </dgm:t>
    </dgm:pt>
    <dgm:pt modelId="{43828F5A-F1A2-49CE-A7D8-7BA7F3407142}" type="pres">
      <dgm:prSet presAssocID="{69F26EFB-5E5B-4BB4-9B07-ACBD216167CF}" presName="parentText" presStyleLbl="node1" presStyleIdx="2" presStyleCnt="3" custScaleX="112123" custScaleY="144514">
        <dgm:presLayoutVars>
          <dgm:chMax val="0"/>
          <dgm:bulletEnabled val="1"/>
        </dgm:presLayoutVars>
      </dgm:prSet>
      <dgm:spPr/>
      <dgm:t>
        <a:bodyPr/>
        <a:lstStyle/>
        <a:p>
          <a:endParaRPr lang="es-EC"/>
        </a:p>
      </dgm:t>
    </dgm:pt>
    <dgm:pt modelId="{682E370C-7F14-4441-9E8C-956595823342}" type="pres">
      <dgm:prSet presAssocID="{69F26EFB-5E5B-4BB4-9B07-ACBD216167CF}" presName="negativeSpace" presStyleCnt="0"/>
      <dgm:spPr/>
    </dgm:pt>
    <dgm:pt modelId="{471DF286-DC0D-46C1-A35C-3AE58C0C101E}" type="pres">
      <dgm:prSet presAssocID="{69F26EFB-5E5B-4BB4-9B07-ACBD216167CF}" presName="childText" presStyleLbl="conFgAcc1" presStyleIdx="2" presStyleCnt="3">
        <dgm:presLayoutVars>
          <dgm:bulletEnabled val="1"/>
        </dgm:presLayoutVars>
      </dgm:prSet>
      <dgm:spPr/>
    </dgm:pt>
  </dgm:ptLst>
  <dgm:cxnLst>
    <dgm:cxn modelId="{EAA0C829-67CD-45D5-A93E-6FC7D11EDDED}" type="presOf" srcId="{97213DF3-70CD-4D0B-B262-16C3404D739E}" destId="{A4DB23F5-DC94-44B4-AD8D-9F4F4836E78C}" srcOrd="1" destOrd="0" presId="urn:microsoft.com/office/officeart/2005/8/layout/list1"/>
    <dgm:cxn modelId="{D93E9A80-6FA8-40B8-8CB2-1907071B1C33}" srcId="{698656F9-BA8C-4E6D-9A31-022834F9EB7A}" destId="{BABE8AEA-3AC5-466F-9FB5-AD886620BD6B}" srcOrd="0" destOrd="0" parTransId="{07B8D3AD-4B39-4ED3-A56A-ED356B622131}" sibTransId="{31A8E17B-68FC-4C07-95E2-557BE90131B1}"/>
    <dgm:cxn modelId="{5EE90E23-3D6C-4F35-B305-C8F893B638D6}" type="presOf" srcId="{BABE8AEA-3AC5-466F-9FB5-AD886620BD6B}" destId="{05E46375-DC31-4A03-BA28-5D22610F2CB8}" srcOrd="0" destOrd="0" presId="urn:microsoft.com/office/officeart/2005/8/layout/list1"/>
    <dgm:cxn modelId="{E514C83F-17FC-4A43-B2AD-9312A9E28937}" type="presOf" srcId="{BABE8AEA-3AC5-466F-9FB5-AD886620BD6B}" destId="{363994ED-1977-4F83-8C0E-5E0BF1BBF8CE}" srcOrd="1" destOrd="0" presId="urn:microsoft.com/office/officeart/2005/8/layout/list1"/>
    <dgm:cxn modelId="{A7319450-34AD-495D-BF97-AC1975B728FE}" srcId="{698656F9-BA8C-4E6D-9A31-022834F9EB7A}" destId="{97213DF3-70CD-4D0B-B262-16C3404D739E}" srcOrd="1" destOrd="0" parTransId="{56060C2A-6914-4AD6-911C-CC6399710F5F}" sibTransId="{D0C58E0A-C5DF-4C46-8922-AAB79D53576B}"/>
    <dgm:cxn modelId="{C9298791-D8AC-4B7D-8134-831DE82E71D8}" type="presOf" srcId="{69F26EFB-5E5B-4BB4-9B07-ACBD216167CF}" destId="{C4E65DDD-F7FE-47C8-873F-A87D082F0AB7}" srcOrd="0" destOrd="0" presId="urn:microsoft.com/office/officeart/2005/8/layout/list1"/>
    <dgm:cxn modelId="{5866D2B5-652B-4453-98FE-31BF53C07DD8}" type="presOf" srcId="{698656F9-BA8C-4E6D-9A31-022834F9EB7A}" destId="{E8631443-2FDB-47E0-8116-F890C3F0C670}" srcOrd="0" destOrd="0" presId="urn:microsoft.com/office/officeart/2005/8/layout/list1"/>
    <dgm:cxn modelId="{C9DDFBDE-04C9-4813-A7BD-EC48B2CD929E}" type="presOf" srcId="{69F26EFB-5E5B-4BB4-9B07-ACBD216167CF}" destId="{43828F5A-F1A2-49CE-A7D8-7BA7F3407142}" srcOrd="1" destOrd="0" presId="urn:microsoft.com/office/officeart/2005/8/layout/list1"/>
    <dgm:cxn modelId="{E631A7D5-4D8C-4674-B6F2-C2FB9625D1F1}" type="presOf" srcId="{97213DF3-70CD-4D0B-B262-16C3404D739E}" destId="{02ECCD43-F7D6-4FAF-A3A0-23324C99511D}" srcOrd="0" destOrd="0" presId="urn:microsoft.com/office/officeart/2005/8/layout/list1"/>
    <dgm:cxn modelId="{F702F3AE-9364-407D-983D-B8FF800F0720}" srcId="{698656F9-BA8C-4E6D-9A31-022834F9EB7A}" destId="{69F26EFB-5E5B-4BB4-9B07-ACBD216167CF}" srcOrd="2" destOrd="0" parTransId="{03E5AEE4-E061-4599-A815-F79A25EA286E}" sibTransId="{01C39DD1-31CB-428F-9F9D-572798A350B3}"/>
    <dgm:cxn modelId="{A6B252F7-27AE-462E-8DEB-9DA06A8E0270}" type="presParOf" srcId="{E8631443-2FDB-47E0-8116-F890C3F0C670}" destId="{6B57BA36-E5AC-4577-8EFB-511C7FE76ACE}" srcOrd="0" destOrd="0" presId="urn:microsoft.com/office/officeart/2005/8/layout/list1"/>
    <dgm:cxn modelId="{6308B20E-116C-41C7-8902-358BBFA04128}" type="presParOf" srcId="{6B57BA36-E5AC-4577-8EFB-511C7FE76ACE}" destId="{05E46375-DC31-4A03-BA28-5D22610F2CB8}" srcOrd="0" destOrd="0" presId="urn:microsoft.com/office/officeart/2005/8/layout/list1"/>
    <dgm:cxn modelId="{EED8C2F5-C243-4C3C-90D9-9804898708C8}" type="presParOf" srcId="{6B57BA36-E5AC-4577-8EFB-511C7FE76ACE}" destId="{363994ED-1977-4F83-8C0E-5E0BF1BBF8CE}" srcOrd="1" destOrd="0" presId="urn:microsoft.com/office/officeart/2005/8/layout/list1"/>
    <dgm:cxn modelId="{C3EF5DAB-9955-4654-93BA-101C84C1FD51}" type="presParOf" srcId="{E8631443-2FDB-47E0-8116-F890C3F0C670}" destId="{CB3AD73D-E229-4893-B226-2A4F6D12DF51}" srcOrd="1" destOrd="0" presId="urn:microsoft.com/office/officeart/2005/8/layout/list1"/>
    <dgm:cxn modelId="{4563E26D-71FA-43B2-B4E8-9F24A4797FF4}" type="presParOf" srcId="{E8631443-2FDB-47E0-8116-F890C3F0C670}" destId="{B29B299E-1D83-4441-84F7-F078827C3771}" srcOrd="2" destOrd="0" presId="urn:microsoft.com/office/officeart/2005/8/layout/list1"/>
    <dgm:cxn modelId="{8938FE4A-2B00-4FAC-88A8-13A7606DEB83}" type="presParOf" srcId="{E8631443-2FDB-47E0-8116-F890C3F0C670}" destId="{078D5251-0001-4CAF-BFA4-B4250E01C43D}" srcOrd="3" destOrd="0" presId="urn:microsoft.com/office/officeart/2005/8/layout/list1"/>
    <dgm:cxn modelId="{A5291ED3-9057-4754-BA52-0AE0D1AB62D3}" type="presParOf" srcId="{E8631443-2FDB-47E0-8116-F890C3F0C670}" destId="{00815406-1220-4E6E-8E9B-9E3DDAB24A30}" srcOrd="4" destOrd="0" presId="urn:microsoft.com/office/officeart/2005/8/layout/list1"/>
    <dgm:cxn modelId="{A2BDA023-75AF-48E9-877D-893059173D08}" type="presParOf" srcId="{00815406-1220-4E6E-8E9B-9E3DDAB24A30}" destId="{02ECCD43-F7D6-4FAF-A3A0-23324C99511D}" srcOrd="0" destOrd="0" presId="urn:microsoft.com/office/officeart/2005/8/layout/list1"/>
    <dgm:cxn modelId="{9B17F3A9-17AC-4E8F-945D-64FF7F0453BA}" type="presParOf" srcId="{00815406-1220-4E6E-8E9B-9E3DDAB24A30}" destId="{A4DB23F5-DC94-44B4-AD8D-9F4F4836E78C}" srcOrd="1" destOrd="0" presId="urn:microsoft.com/office/officeart/2005/8/layout/list1"/>
    <dgm:cxn modelId="{DEF4BA16-B034-4793-8AB1-7FAB05540BDC}" type="presParOf" srcId="{E8631443-2FDB-47E0-8116-F890C3F0C670}" destId="{23741826-2D9F-446D-898B-C55033BEEE54}" srcOrd="5" destOrd="0" presId="urn:microsoft.com/office/officeart/2005/8/layout/list1"/>
    <dgm:cxn modelId="{2C6A4E98-BD6B-46D9-A9A2-943C78263BEB}" type="presParOf" srcId="{E8631443-2FDB-47E0-8116-F890C3F0C670}" destId="{C8D6E8A0-F4BB-416E-8359-C4D4EF09C18A}" srcOrd="6" destOrd="0" presId="urn:microsoft.com/office/officeart/2005/8/layout/list1"/>
    <dgm:cxn modelId="{ECCE4F37-15A4-444C-9FFB-1B86CF755F39}" type="presParOf" srcId="{E8631443-2FDB-47E0-8116-F890C3F0C670}" destId="{B4B81337-F5E1-4BA7-81AF-2272A9DEB70C}" srcOrd="7" destOrd="0" presId="urn:microsoft.com/office/officeart/2005/8/layout/list1"/>
    <dgm:cxn modelId="{66327C36-C9BF-4401-927A-55665BC0087F}" type="presParOf" srcId="{E8631443-2FDB-47E0-8116-F890C3F0C670}" destId="{127E871B-6026-469E-8266-62FA5419475D}" srcOrd="8" destOrd="0" presId="urn:microsoft.com/office/officeart/2005/8/layout/list1"/>
    <dgm:cxn modelId="{342D52AF-D0EB-40FA-B150-43507D52C6C4}" type="presParOf" srcId="{127E871B-6026-469E-8266-62FA5419475D}" destId="{C4E65DDD-F7FE-47C8-873F-A87D082F0AB7}" srcOrd="0" destOrd="0" presId="urn:microsoft.com/office/officeart/2005/8/layout/list1"/>
    <dgm:cxn modelId="{CD0B64B0-DF7F-4136-A8AD-8072B792F1B3}" type="presParOf" srcId="{127E871B-6026-469E-8266-62FA5419475D}" destId="{43828F5A-F1A2-49CE-A7D8-7BA7F3407142}" srcOrd="1" destOrd="0" presId="urn:microsoft.com/office/officeart/2005/8/layout/list1"/>
    <dgm:cxn modelId="{ED8D1604-DA8F-42F3-B81A-38E8030BC080}" type="presParOf" srcId="{E8631443-2FDB-47E0-8116-F890C3F0C670}" destId="{682E370C-7F14-4441-9E8C-956595823342}" srcOrd="9" destOrd="0" presId="urn:microsoft.com/office/officeart/2005/8/layout/list1"/>
    <dgm:cxn modelId="{21D13C2D-9E56-4568-B6BB-1966D6540DE1}" type="presParOf" srcId="{E8631443-2FDB-47E0-8116-F890C3F0C670}" destId="{471DF286-DC0D-46C1-A35C-3AE58C0C101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DB8C7F-37C6-4BC2-8F98-0F42A478E4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B4F4672C-D96A-4CA4-8238-0A0D104554A4}">
      <dgm:prSet phldrT="[Texto]" custT="1"/>
      <dgm:spPr/>
      <dgm:t>
        <a:bodyPr/>
        <a:lstStyle/>
        <a:p>
          <a:r>
            <a:rPr lang="es-EC" sz="2000" dirty="0" smtClean="0">
              <a:latin typeface="Times New Roman" panose="02020603050405020304" pitchFamily="18" charset="0"/>
              <a:cs typeface="Times New Roman" panose="02020603050405020304" pitchFamily="18" charset="0"/>
            </a:rPr>
            <a:t>3.1 Tipo de investigación. Exploratorio descriptivo</a:t>
          </a:r>
          <a:endParaRPr lang="es-EC" sz="2000" dirty="0">
            <a:latin typeface="Times New Roman" panose="02020603050405020304" pitchFamily="18" charset="0"/>
            <a:cs typeface="Times New Roman" panose="02020603050405020304" pitchFamily="18" charset="0"/>
          </a:endParaRPr>
        </a:p>
      </dgm:t>
    </dgm:pt>
    <dgm:pt modelId="{66E9A61C-3F92-4751-8183-FEEFBC48D9FC}" type="parTrans" cxnId="{FE74FC9A-B6E6-489D-BF21-4FDA5064FE40}">
      <dgm:prSet/>
      <dgm:spPr/>
      <dgm:t>
        <a:bodyPr/>
        <a:lstStyle/>
        <a:p>
          <a:endParaRPr lang="es-EC"/>
        </a:p>
      </dgm:t>
    </dgm:pt>
    <dgm:pt modelId="{24D333F0-4C4D-407C-9E57-C6CAF6059429}" type="sibTrans" cxnId="{FE74FC9A-B6E6-489D-BF21-4FDA5064FE40}">
      <dgm:prSet/>
      <dgm:spPr/>
      <dgm:t>
        <a:bodyPr/>
        <a:lstStyle/>
        <a:p>
          <a:endParaRPr lang="es-EC"/>
        </a:p>
      </dgm:t>
    </dgm:pt>
    <dgm:pt modelId="{418F83C0-78BA-4353-8063-A7882B38EE02}">
      <dgm:prSet phldrT="[Texto]" custT="1"/>
      <dgm:spPr/>
      <dgm:t>
        <a:bodyPr/>
        <a:lstStyle/>
        <a:p>
          <a:r>
            <a:rPr lang="es-EC" sz="2000" dirty="0" smtClean="0">
              <a:latin typeface="Times New Roman" panose="02020603050405020304" pitchFamily="18" charset="0"/>
              <a:cs typeface="Times New Roman" panose="02020603050405020304" pitchFamily="18" charset="0"/>
            </a:rPr>
            <a:t>3.2 Diseño. No experimental o aplicada</a:t>
          </a:r>
          <a:endParaRPr lang="es-EC" sz="2000" dirty="0">
            <a:latin typeface="Times New Roman" panose="02020603050405020304" pitchFamily="18" charset="0"/>
            <a:cs typeface="Times New Roman" panose="02020603050405020304" pitchFamily="18" charset="0"/>
          </a:endParaRPr>
        </a:p>
      </dgm:t>
    </dgm:pt>
    <dgm:pt modelId="{32314BDE-6F7A-404B-A30D-1DF7028BD63E}" type="parTrans" cxnId="{F3FACA54-F27D-47EA-91A3-0F026CFEB69C}">
      <dgm:prSet/>
      <dgm:spPr/>
      <dgm:t>
        <a:bodyPr/>
        <a:lstStyle/>
        <a:p>
          <a:endParaRPr lang="es-EC"/>
        </a:p>
      </dgm:t>
    </dgm:pt>
    <dgm:pt modelId="{94E56CD2-5BE4-4D58-98D8-D5FAA34BF2A0}" type="sibTrans" cxnId="{F3FACA54-F27D-47EA-91A3-0F026CFEB69C}">
      <dgm:prSet/>
      <dgm:spPr/>
      <dgm:t>
        <a:bodyPr/>
        <a:lstStyle/>
        <a:p>
          <a:endParaRPr lang="es-EC"/>
        </a:p>
      </dgm:t>
    </dgm:pt>
    <dgm:pt modelId="{1B90122F-B846-47A5-A4C2-73E8223725FD}">
      <dgm:prSet phldrT="[Texto]" custT="1"/>
      <dgm:spPr/>
      <dgm:t>
        <a:bodyPr/>
        <a:lstStyle/>
        <a:p>
          <a:r>
            <a:rPr lang="es-EC" sz="2000" dirty="0" smtClean="0">
              <a:latin typeface="Times New Roman" panose="02020603050405020304" pitchFamily="18" charset="0"/>
              <a:cs typeface="Times New Roman" panose="02020603050405020304" pitchFamily="18" charset="0"/>
            </a:rPr>
            <a:t>3.3 Población. Las microempresas de comercio del DMQ (47,677)</a:t>
          </a:r>
          <a:endParaRPr lang="es-EC" sz="2000" dirty="0">
            <a:latin typeface="Times New Roman" panose="02020603050405020304" pitchFamily="18" charset="0"/>
            <a:cs typeface="Times New Roman" panose="02020603050405020304" pitchFamily="18" charset="0"/>
          </a:endParaRPr>
        </a:p>
      </dgm:t>
    </dgm:pt>
    <dgm:pt modelId="{9A696302-EB5E-437F-A757-F13C3C3F3128}" type="parTrans" cxnId="{F363E882-AD83-4B6E-86BA-9AEFE85431BD}">
      <dgm:prSet/>
      <dgm:spPr/>
      <dgm:t>
        <a:bodyPr/>
        <a:lstStyle/>
        <a:p>
          <a:endParaRPr lang="es-EC"/>
        </a:p>
      </dgm:t>
    </dgm:pt>
    <dgm:pt modelId="{BCE8879F-6AC7-4813-9F4E-983C7377D707}" type="sibTrans" cxnId="{F363E882-AD83-4B6E-86BA-9AEFE85431BD}">
      <dgm:prSet/>
      <dgm:spPr/>
      <dgm:t>
        <a:bodyPr/>
        <a:lstStyle/>
        <a:p>
          <a:endParaRPr lang="es-EC"/>
        </a:p>
      </dgm:t>
    </dgm:pt>
    <dgm:pt modelId="{962B857E-AF18-4504-9997-D748A2A2E6AD}">
      <dgm:prSet custT="1"/>
      <dgm:spPr/>
      <dgm:t>
        <a:bodyPr/>
        <a:lstStyle/>
        <a:p>
          <a:pPr algn="just"/>
          <a:r>
            <a:rPr lang="es-EC" sz="2000" dirty="0" smtClean="0">
              <a:latin typeface="Times New Roman" panose="02020603050405020304" pitchFamily="18" charset="0"/>
              <a:cs typeface="Times New Roman" panose="02020603050405020304" pitchFamily="18" charset="0"/>
            </a:rPr>
            <a:t>3.4 Muestra. Parte de la población. Método aleatorio simple cuando se conoce el tamaño de la población. Prueba piloto (177 microempresas)</a:t>
          </a:r>
          <a:endParaRPr lang="es-EC" sz="2000" dirty="0">
            <a:latin typeface="Times New Roman" panose="02020603050405020304" pitchFamily="18" charset="0"/>
            <a:cs typeface="Times New Roman" panose="02020603050405020304" pitchFamily="18" charset="0"/>
          </a:endParaRPr>
        </a:p>
      </dgm:t>
    </dgm:pt>
    <dgm:pt modelId="{8DAA9CF8-DA2E-4591-9245-787585F6B30F}" type="parTrans" cxnId="{D377BD81-986E-4275-A007-02F2BDF8A979}">
      <dgm:prSet/>
      <dgm:spPr/>
      <dgm:t>
        <a:bodyPr/>
        <a:lstStyle/>
        <a:p>
          <a:endParaRPr lang="es-EC"/>
        </a:p>
      </dgm:t>
    </dgm:pt>
    <dgm:pt modelId="{4EB59FBE-CE3E-4152-AEF5-0AD8B0831FCC}" type="sibTrans" cxnId="{D377BD81-986E-4275-A007-02F2BDF8A979}">
      <dgm:prSet/>
      <dgm:spPr/>
      <dgm:t>
        <a:bodyPr/>
        <a:lstStyle/>
        <a:p>
          <a:endParaRPr lang="es-EC"/>
        </a:p>
      </dgm:t>
    </dgm:pt>
    <dgm:pt modelId="{65A2AD06-281A-4C7A-99A1-8E2DBB388C6C}" type="pres">
      <dgm:prSet presAssocID="{10DB8C7F-37C6-4BC2-8F98-0F42A478E406}" presName="linear" presStyleCnt="0">
        <dgm:presLayoutVars>
          <dgm:dir/>
          <dgm:animLvl val="lvl"/>
          <dgm:resizeHandles val="exact"/>
        </dgm:presLayoutVars>
      </dgm:prSet>
      <dgm:spPr/>
      <dgm:t>
        <a:bodyPr/>
        <a:lstStyle/>
        <a:p>
          <a:endParaRPr lang="es-EC"/>
        </a:p>
      </dgm:t>
    </dgm:pt>
    <dgm:pt modelId="{18BEBB8D-CB7A-4D69-BC6C-F47E9071EE20}" type="pres">
      <dgm:prSet presAssocID="{B4F4672C-D96A-4CA4-8238-0A0D104554A4}" presName="parentLin" presStyleCnt="0"/>
      <dgm:spPr/>
    </dgm:pt>
    <dgm:pt modelId="{6D8B9D99-4D94-4761-A033-AE53AA7742A7}" type="pres">
      <dgm:prSet presAssocID="{B4F4672C-D96A-4CA4-8238-0A0D104554A4}" presName="parentLeftMargin" presStyleLbl="node1" presStyleIdx="0" presStyleCnt="4"/>
      <dgm:spPr/>
      <dgm:t>
        <a:bodyPr/>
        <a:lstStyle/>
        <a:p>
          <a:endParaRPr lang="es-EC"/>
        </a:p>
      </dgm:t>
    </dgm:pt>
    <dgm:pt modelId="{0507E9E3-56D9-4EC9-8FD2-7E53C07630A2}" type="pres">
      <dgm:prSet presAssocID="{B4F4672C-D96A-4CA4-8238-0A0D104554A4}" presName="parentText" presStyleLbl="node1" presStyleIdx="0" presStyleCnt="4" custScaleX="100289" custScaleY="343860">
        <dgm:presLayoutVars>
          <dgm:chMax val="0"/>
          <dgm:bulletEnabled val="1"/>
        </dgm:presLayoutVars>
      </dgm:prSet>
      <dgm:spPr/>
      <dgm:t>
        <a:bodyPr/>
        <a:lstStyle/>
        <a:p>
          <a:endParaRPr lang="es-EC"/>
        </a:p>
      </dgm:t>
    </dgm:pt>
    <dgm:pt modelId="{AD970DD7-57ED-4BC2-ABEE-828D15FCD66B}" type="pres">
      <dgm:prSet presAssocID="{B4F4672C-D96A-4CA4-8238-0A0D104554A4}" presName="negativeSpace" presStyleCnt="0"/>
      <dgm:spPr/>
    </dgm:pt>
    <dgm:pt modelId="{9D2BCBD2-F354-4961-A551-2D39987EF98A}" type="pres">
      <dgm:prSet presAssocID="{B4F4672C-D96A-4CA4-8238-0A0D104554A4}" presName="childText" presStyleLbl="conFgAcc1" presStyleIdx="0" presStyleCnt="4">
        <dgm:presLayoutVars>
          <dgm:bulletEnabled val="1"/>
        </dgm:presLayoutVars>
      </dgm:prSet>
      <dgm:spPr/>
      <dgm:t>
        <a:bodyPr/>
        <a:lstStyle/>
        <a:p>
          <a:endParaRPr lang="es-EC"/>
        </a:p>
      </dgm:t>
    </dgm:pt>
    <dgm:pt modelId="{BE080514-8389-4FDF-8732-6229E90FA978}" type="pres">
      <dgm:prSet presAssocID="{24D333F0-4C4D-407C-9E57-C6CAF6059429}" presName="spaceBetweenRectangles" presStyleCnt="0"/>
      <dgm:spPr/>
    </dgm:pt>
    <dgm:pt modelId="{6649E15E-B56A-4676-ABF8-ACE9E4BE3265}" type="pres">
      <dgm:prSet presAssocID="{418F83C0-78BA-4353-8063-A7882B38EE02}" presName="parentLin" presStyleCnt="0"/>
      <dgm:spPr/>
    </dgm:pt>
    <dgm:pt modelId="{56449784-A429-43DC-99D3-4A61847798A0}" type="pres">
      <dgm:prSet presAssocID="{418F83C0-78BA-4353-8063-A7882B38EE02}" presName="parentLeftMargin" presStyleLbl="node1" presStyleIdx="0" presStyleCnt="4"/>
      <dgm:spPr/>
      <dgm:t>
        <a:bodyPr/>
        <a:lstStyle/>
        <a:p>
          <a:endParaRPr lang="es-EC"/>
        </a:p>
      </dgm:t>
    </dgm:pt>
    <dgm:pt modelId="{7B20B300-3B92-46E5-809B-843E1159FB91}" type="pres">
      <dgm:prSet presAssocID="{418F83C0-78BA-4353-8063-A7882B38EE02}" presName="parentText" presStyleLbl="node1" presStyleIdx="1" presStyleCnt="4" custScaleX="100289" custScaleY="351714">
        <dgm:presLayoutVars>
          <dgm:chMax val="0"/>
          <dgm:bulletEnabled val="1"/>
        </dgm:presLayoutVars>
      </dgm:prSet>
      <dgm:spPr/>
      <dgm:t>
        <a:bodyPr/>
        <a:lstStyle/>
        <a:p>
          <a:endParaRPr lang="es-EC"/>
        </a:p>
      </dgm:t>
    </dgm:pt>
    <dgm:pt modelId="{DE8EEC01-5A59-43CD-A9DD-E3B62F882AAA}" type="pres">
      <dgm:prSet presAssocID="{418F83C0-78BA-4353-8063-A7882B38EE02}" presName="negativeSpace" presStyleCnt="0"/>
      <dgm:spPr/>
    </dgm:pt>
    <dgm:pt modelId="{FFB9085E-6E85-4B4D-81FD-7FD8971E7075}" type="pres">
      <dgm:prSet presAssocID="{418F83C0-78BA-4353-8063-A7882B38EE02}" presName="childText" presStyleLbl="conFgAcc1" presStyleIdx="1" presStyleCnt="4">
        <dgm:presLayoutVars>
          <dgm:bulletEnabled val="1"/>
        </dgm:presLayoutVars>
      </dgm:prSet>
      <dgm:spPr/>
      <dgm:t>
        <a:bodyPr/>
        <a:lstStyle/>
        <a:p>
          <a:endParaRPr lang="es-EC"/>
        </a:p>
      </dgm:t>
    </dgm:pt>
    <dgm:pt modelId="{1D22CA9F-00E6-4CD5-B3EE-743D3292907F}" type="pres">
      <dgm:prSet presAssocID="{94E56CD2-5BE4-4D58-98D8-D5FAA34BF2A0}" presName="spaceBetweenRectangles" presStyleCnt="0"/>
      <dgm:spPr/>
    </dgm:pt>
    <dgm:pt modelId="{96F78769-3319-4B3D-9D28-BE87D23618CA}" type="pres">
      <dgm:prSet presAssocID="{1B90122F-B846-47A5-A4C2-73E8223725FD}" presName="parentLin" presStyleCnt="0"/>
      <dgm:spPr/>
    </dgm:pt>
    <dgm:pt modelId="{648C1B19-F4A5-4C1E-ADE9-655E4411D4B5}" type="pres">
      <dgm:prSet presAssocID="{1B90122F-B846-47A5-A4C2-73E8223725FD}" presName="parentLeftMargin" presStyleLbl="node1" presStyleIdx="1" presStyleCnt="4"/>
      <dgm:spPr/>
      <dgm:t>
        <a:bodyPr/>
        <a:lstStyle/>
        <a:p>
          <a:endParaRPr lang="es-EC"/>
        </a:p>
      </dgm:t>
    </dgm:pt>
    <dgm:pt modelId="{8AD4BDEB-B429-4D8E-B936-E0CE7ACA465B}" type="pres">
      <dgm:prSet presAssocID="{1B90122F-B846-47A5-A4C2-73E8223725FD}" presName="parentText" presStyleLbl="node1" presStyleIdx="2" presStyleCnt="4" custScaleX="100291" custScaleY="334749">
        <dgm:presLayoutVars>
          <dgm:chMax val="0"/>
          <dgm:bulletEnabled val="1"/>
        </dgm:presLayoutVars>
      </dgm:prSet>
      <dgm:spPr/>
      <dgm:t>
        <a:bodyPr/>
        <a:lstStyle/>
        <a:p>
          <a:endParaRPr lang="es-EC"/>
        </a:p>
      </dgm:t>
    </dgm:pt>
    <dgm:pt modelId="{379F13D2-481E-486B-8FC2-9F9110978F2A}" type="pres">
      <dgm:prSet presAssocID="{1B90122F-B846-47A5-A4C2-73E8223725FD}" presName="negativeSpace" presStyleCnt="0"/>
      <dgm:spPr/>
    </dgm:pt>
    <dgm:pt modelId="{9D70B80B-C058-4DB3-A2F0-A156B75C0809}" type="pres">
      <dgm:prSet presAssocID="{1B90122F-B846-47A5-A4C2-73E8223725FD}" presName="childText" presStyleLbl="conFgAcc1" presStyleIdx="2" presStyleCnt="4">
        <dgm:presLayoutVars>
          <dgm:bulletEnabled val="1"/>
        </dgm:presLayoutVars>
      </dgm:prSet>
      <dgm:spPr/>
    </dgm:pt>
    <dgm:pt modelId="{FA1CBB7B-7798-4A0F-AE6F-49DA49BC3417}" type="pres">
      <dgm:prSet presAssocID="{BCE8879F-6AC7-4813-9F4E-983C7377D707}" presName="spaceBetweenRectangles" presStyleCnt="0"/>
      <dgm:spPr/>
    </dgm:pt>
    <dgm:pt modelId="{F24C0BE1-A54A-48EA-B1D4-B56059A0A258}" type="pres">
      <dgm:prSet presAssocID="{962B857E-AF18-4504-9997-D748A2A2E6AD}" presName="parentLin" presStyleCnt="0"/>
      <dgm:spPr/>
    </dgm:pt>
    <dgm:pt modelId="{69595F31-5AE8-43B2-BC62-E404A14FCEBC}" type="pres">
      <dgm:prSet presAssocID="{962B857E-AF18-4504-9997-D748A2A2E6AD}" presName="parentLeftMargin" presStyleLbl="node1" presStyleIdx="2" presStyleCnt="4"/>
      <dgm:spPr/>
      <dgm:t>
        <a:bodyPr/>
        <a:lstStyle/>
        <a:p>
          <a:endParaRPr lang="es-EC"/>
        </a:p>
      </dgm:t>
    </dgm:pt>
    <dgm:pt modelId="{819D5BE5-B911-4CC8-812D-D47D53ADD498}" type="pres">
      <dgm:prSet presAssocID="{962B857E-AF18-4504-9997-D748A2A2E6AD}" presName="parentText" presStyleLbl="node1" presStyleIdx="3" presStyleCnt="4" custScaleX="100823" custScaleY="316826" custLinFactNeighborX="-3728" custLinFactNeighborY="-2726">
        <dgm:presLayoutVars>
          <dgm:chMax val="0"/>
          <dgm:bulletEnabled val="1"/>
        </dgm:presLayoutVars>
      </dgm:prSet>
      <dgm:spPr/>
      <dgm:t>
        <a:bodyPr/>
        <a:lstStyle/>
        <a:p>
          <a:endParaRPr lang="es-EC"/>
        </a:p>
      </dgm:t>
    </dgm:pt>
    <dgm:pt modelId="{6FA3F280-4B4B-4A46-9577-932A11F24FEB}" type="pres">
      <dgm:prSet presAssocID="{962B857E-AF18-4504-9997-D748A2A2E6AD}" presName="negativeSpace" presStyleCnt="0"/>
      <dgm:spPr/>
    </dgm:pt>
    <dgm:pt modelId="{C8C99B7C-2DC2-4331-8896-B7235FD2C63A}" type="pres">
      <dgm:prSet presAssocID="{962B857E-AF18-4504-9997-D748A2A2E6AD}" presName="childText" presStyleLbl="conFgAcc1" presStyleIdx="3" presStyleCnt="4">
        <dgm:presLayoutVars>
          <dgm:bulletEnabled val="1"/>
        </dgm:presLayoutVars>
      </dgm:prSet>
      <dgm:spPr/>
    </dgm:pt>
  </dgm:ptLst>
  <dgm:cxnLst>
    <dgm:cxn modelId="{D377BD81-986E-4275-A007-02F2BDF8A979}" srcId="{10DB8C7F-37C6-4BC2-8F98-0F42A478E406}" destId="{962B857E-AF18-4504-9997-D748A2A2E6AD}" srcOrd="3" destOrd="0" parTransId="{8DAA9CF8-DA2E-4591-9245-787585F6B30F}" sibTransId="{4EB59FBE-CE3E-4152-AEF5-0AD8B0831FCC}"/>
    <dgm:cxn modelId="{08556136-9D9A-4492-A475-FBEF5F241494}" type="presOf" srcId="{962B857E-AF18-4504-9997-D748A2A2E6AD}" destId="{69595F31-5AE8-43B2-BC62-E404A14FCEBC}" srcOrd="0" destOrd="0" presId="urn:microsoft.com/office/officeart/2005/8/layout/list1"/>
    <dgm:cxn modelId="{F363E882-AD83-4B6E-86BA-9AEFE85431BD}" srcId="{10DB8C7F-37C6-4BC2-8F98-0F42A478E406}" destId="{1B90122F-B846-47A5-A4C2-73E8223725FD}" srcOrd="2" destOrd="0" parTransId="{9A696302-EB5E-437F-A757-F13C3C3F3128}" sibTransId="{BCE8879F-6AC7-4813-9F4E-983C7377D707}"/>
    <dgm:cxn modelId="{41831B6C-4869-4C08-84FA-1D9FD8DB5AC3}" type="presOf" srcId="{B4F4672C-D96A-4CA4-8238-0A0D104554A4}" destId="{0507E9E3-56D9-4EC9-8FD2-7E53C07630A2}" srcOrd="1" destOrd="0" presId="urn:microsoft.com/office/officeart/2005/8/layout/list1"/>
    <dgm:cxn modelId="{FE74FC9A-B6E6-489D-BF21-4FDA5064FE40}" srcId="{10DB8C7F-37C6-4BC2-8F98-0F42A478E406}" destId="{B4F4672C-D96A-4CA4-8238-0A0D104554A4}" srcOrd="0" destOrd="0" parTransId="{66E9A61C-3F92-4751-8183-FEEFBC48D9FC}" sibTransId="{24D333F0-4C4D-407C-9E57-C6CAF6059429}"/>
    <dgm:cxn modelId="{FF9E3922-6867-4195-8699-FA5C42827797}" type="presOf" srcId="{418F83C0-78BA-4353-8063-A7882B38EE02}" destId="{56449784-A429-43DC-99D3-4A61847798A0}" srcOrd="0" destOrd="0" presId="urn:microsoft.com/office/officeart/2005/8/layout/list1"/>
    <dgm:cxn modelId="{904E025A-B129-4F34-8285-8268A2B47E28}" type="presOf" srcId="{1B90122F-B846-47A5-A4C2-73E8223725FD}" destId="{8AD4BDEB-B429-4D8E-B936-E0CE7ACA465B}" srcOrd="1" destOrd="0" presId="urn:microsoft.com/office/officeart/2005/8/layout/list1"/>
    <dgm:cxn modelId="{28912B13-9BAF-4C9C-9A3E-1E6C6F081253}" type="presOf" srcId="{962B857E-AF18-4504-9997-D748A2A2E6AD}" destId="{819D5BE5-B911-4CC8-812D-D47D53ADD498}" srcOrd="1" destOrd="0" presId="urn:microsoft.com/office/officeart/2005/8/layout/list1"/>
    <dgm:cxn modelId="{AEA5C54B-CBDF-4D9D-BBD6-B377C6BF8824}" type="presOf" srcId="{10DB8C7F-37C6-4BC2-8F98-0F42A478E406}" destId="{65A2AD06-281A-4C7A-99A1-8E2DBB388C6C}" srcOrd="0" destOrd="0" presId="urn:microsoft.com/office/officeart/2005/8/layout/list1"/>
    <dgm:cxn modelId="{F3FACA54-F27D-47EA-91A3-0F026CFEB69C}" srcId="{10DB8C7F-37C6-4BC2-8F98-0F42A478E406}" destId="{418F83C0-78BA-4353-8063-A7882B38EE02}" srcOrd="1" destOrd="0" parTransId="{32314BDE-6F7A-404B-A30D-1DF7028BD63E}" sibTransId="{94E56CD2-5BE4-4D58-98D8-D5FAA34BF2A0}"/>
    <dgm:cxn modelId="{E2D90D5A-3B92-4921-81F5-BAD570BBC6C8}" type="presOf" srcId="{B4F4672C-D96A-4CA4-8238-0A0D104554A4}" destId="{6D8B9D99-4D94-4761-A033-AE53AA7742A7}" srcOrd="0" destOrd="0" presId="urn:microsoft.com/office/officeart/2005/8/layout/list1"/>
    <dgm:cxn modelId="{E174D97D-9280-43FD-9C81-8A3CDE0C9CA0}" type="presOf" srcId="{418F83C0-78BA-4353-8063-A7882B38EE02}" destId="{7B20B300-3B92-46E5-809B-843E1159FB91}" srcOrd="1" destOrd="0" presId="urn:microsoft.com/office/officeart/2005/8/layout/list1"/>
    <dgm:cxn modelId="{6673ACDE-B6FB-451C-AF55-8BC59A3DCBBA}" type="presOf" srcId="{1B90122F-B846-47A5-A4C2-73E8223725FD}" destId="{648C1B19-F4A5-4C1E-ADE9-655E4411D4B5}" srcOrd="0" destOrd="0" presId="urn:microsoft.com/office/officeart/2005/8/layout/list1"/>
    <dgm:cxn modelId="{B6E4C04E-EBD7-40D2-9F20-8A2C826AB894}" type="presParOf" srcId="{65A2AD06-281A-4C7A-99A1-8E2DBB388C6C}" destId="{18BEBB8D-CB7A-4D69-BC6C-F47E9071EE20}" srcOrd="0" destOrd="0" presId="urn:microsoft.com/office/officeart/2005/8/layout/list1"/>
    <dgm:cxn modelId="{3FF113A1-C3B5-4B0C-A31E-9778215601CB}" type="presParOf" srcId="{18BEBB8D-CB7A-4D69-BC6C-F47E9071EE20}" destId="{6D8B9D99-4D94-4761-A033-AE53AA7742A7}" srcOrd="0" destOrd="0" presId="urn:microsoft.com/office/officeart/2005/8/layout/list1"/>
    <dgm:cxn modelId="{F0DE63B9-B7B0-4B10-818B-C08FEF53E6EA}" type="presParOf" srcId="{18BEBB8D-CB7A-4D69-BC6C-F47E9071EE20}" destId="{0507E9E3-56D9-4EC9-8FD2-7E53C07630A2}" srcOrd="1" destOrd="0" presId="urn:microsoft.com/office/officeart/2005/8/layout/list1"/>
    <dgm:cxn modelId="{B79B27F1-DEFB-4CA5-93F5-39C280748AEB}" type="presParOf" srcId="{65A2AD06-281A-4C7A-99A1-8E2DBB388C6C}" destId="{AD970DD7-57ED-4BC2-ABEE-828D15FCD66B}" srcOrd="1" destOrd="0" presId="urn:microsoft.com/office/officeart/2005/8/layout/list1"/>
    <dgm:cxn modelId="{FF2FC224-52D6-48E2-8475-6138297EC527}" type="presParOf" srcId="{65A2AD06-281A-4C7A-99A1-8E2DBB388C6C}" destId="{9D2BCBD2-F354-4961-A551-2D39987EF98A}" srcOrd="2" destOrd="0" presId="urn:microsoft.com/office/officeart/2005/8/layout/list1"/>
    <dgm:cxn modelId="{38F3BE36-97E1-4210-9AAC-DB581CC604DE}" type="presParOf" srcId="{65A2AD06-281A-4C7A-99A1-8E2DBB388C6C}" destId="{BE080514-8389-4FDF-8732-6229E90FA978}" srcOrd="3" destOrd="0" presId="urn:microsoft.com/office/officeart/2005/8/layout/list1"/>
    <dgm:cxn modelId="{64B5D2DD-7322-435B-B355-2E34E7FB79B0}" type="presParOf" srcId="{65A2AD06-281A-4C7A-99A1-8E2DBB388C6C}" destId="{6649E15E-B56A-4676-ABF8-ACE9E4BE3265}" srcOrd="4" destOrd="0" presId="urn:microsoft.com/office/officeart/2005/8/layout/list1"/>
    <dgm:cxn modelId="{65DC0451-4CF0-43BA-ABBF-0E1ED3092CB9}" type="presParOf" srcId="{6649E15E-B56A-4676-ABF8-ACE9E4BE3265}" destId="{56449784-A429-43DC-99D3-4A61847798A0}" srcOrd="0" destOrd="0" presId="urn:microsoft.com/office/officeart/2005/8/layout/list1"/>
    <dgm:cxn modelId="{025C49A4-486A-4ED4-8C7D-220581A1DAB4}" type="presParOf" srcId="{6649E15E-B56A-4676-ABF8-ACE9E4BE3265}" destId="{7B20B300-3B92-46E5-809B-843E1159FB91}" srcOrd="1" destOrd="0" presId="urn:microsoft.com/office/officeart/2005/8/layout/list1"/>
    <dgm:cxn modelId="{88D8896C-07C1-4D39-B95D-FBC90F1C2075}" type="presParOf" srcId="{65A2AD06-281A-4C7A-99A1-8E2DBB388C6C}" destId="{DE8EEC01-5A59-43CD-A9DD-E3B62F882AAA}" srcOrd="5" destOrd="0" presId="urn:microsoft.com/office/officeart/2005/8/layout/list1"/>
    <dgm:cxn modelId="{E5FE9357-53F5-4386-ABCD-806D36675175}" type="presParOf" srcId="{65A2AD06-281A-4C7A-99A1-8E2DBB388C6C}" destId="{FFB9085E-6E85-4B4D-81FD-7FD8971E7075}" srcOrd="6" destOrd="0" presId="urn:microsoft.com/office/officeart/2005/8/layout/list1"/>
    <dgm:cxn modelId="{670B85D8-628C-42F0-8407-B829DBC2EB72}" type="presParOf" srcId="{65A2AD06-281A-4C7A-99A1-8E2DBB388C6C}" destId="{1D22CA9F-00E6-4CD5-B3EE-743D3292907F}" srcOrd="7" destOrd="0" presId="urn:microsoft.com/office/officeart/2005/8/layout/list1"/>
    <dgm:cxn modelId="{2AB45929-9C2A-42C9-917E-52ABEC9FD9AF}" type="presParOf" srcId="{65A2AD06-281A-4C7A-99A1-8E2DBB388C6C}" destId="{96F78769-3319-4B3D-9D28-BE87D23618CA}" srcOrd="8" destOrd="0" presId="urn:microsoft.com/office/officeart/2005/8/layout/list1"/>
    <dgm:cxn modelId="{95D5A49D-9ADF-4046-8B4F-C2975A6BB5C1}" type="presParOf" srcId="{96F78769-3319-4B3D-9D28-BE87D23618CA}" destId="{648C1B19-F4A5-4C1E-ADE9-655E4411D4B5}" srcOrd="0" destOrd="0" presId="urn:microsoft.com/office/officeart/2005/8/layout/list1"/>
    <dgm:cxn modelId="{D18E1E0E-AD53-449D-86F7-643A6B0BB334}" type="presParOf" srcId="{96F78769-3319-4B3D-9D28-BE87D23618CA}" destId="{8AD4BDEB-B429-4D8E-B936-E0CE7ACA465B}" srcOrd="1" destOrd="0" presId="urn:microsoft.com/office/officeart/2005/8/layout/list1"/>
    <dgm:cxn modelId="{388E1BF1-BF8A-4F5E-A639-EF2B479F1998}" type="presParOf" srcId="{65A2AD06-281A-4C7A-99A1-8E2DBB388C6C}" destId="{379F13D2-481E-486B-8FC2-9F9110978F2A}" srcOrd="9" destOrd="0" presId="urn:microsoft.com/office/officeart/2005/8/layout/list1"/>
    <dgm:cxn modelId="{DCC965B3-A4AD-4685-8E96-A848ECBA4558}" type="presParOf" srcId="{65A2AD06-281A-4C7A-99A1-8E2DBB388C6C}" destId="{9D70B80B-C058-4DB3-A2F0-A156B75C0809}" srcOrd="10" destOrd="0" presId="urn:microsoft.com/office/officeart/2005/8/layout/list1"/>
    <dgm:cxn modelId="{8FA440D4-6757-42EA-9D69-EF5E10CD8435}" type="presParOf" srcId="{65A2AD06-281A-4C7A-99A1-8E2DBB388C6C}" destId="{FA1CBB7B-7798-4A0F-AE6F-49DA49BC3417}" srcOrd="11" destOrd="0" presId="urn:microsoft.com/office/officeart/2005/8/layout/list1"/>
    <dgm:cxn modelId="{EA75C057-BF6C-4714-B5FE-3B083AF3A9E9}" type="presParOf" srcId="{65A2AD06-281A-4C7A-99A1-8E2DBB388C6C}" destId="{F24C0BE1-A54A-48EA-B1D4-B56059A0A258}" srcOrd="12" destOrd="0" presId="urn:microsoft.com/office/officeart/2005/8/layout/list1"/>
    <dgm:cxn modelId="{F41E419A-DAAC-4E24-96B2-9B83B4C02809}" type="presParOf" srcId="{F24C0BE1-A54A-48EA-B1D4-B56059A0A258}" destId="{69595F31-5AE8-43B2-BC62-E404A14FCEBC}" srcOrd="0" destOrd="0" presId="urn:microsoft.com/office/officeart/2005/8/layout/list1"/>
    <dgm:cxn modelId="{AEBE88D5-06E4-4718-B74A-D860AAB35F74}" type="presParOf" srcId="{F24C0BE1-A54A-48EA-B1D4-B56059A0A258}" destId="{819D5BE5-B911-4CC8-812D-D47D53ADD498}" srcOrd="1" destOrd="0" presId="urn:microsoft.com/office/officeart/2005/8/layout/list1"/>
    <dgm:cxn modelId="{E1D256C5-A988-4ECA-9BBC-54DBE6B1FC05}" type="presParOf" srcId="{65A2AD06-281A-4C7A-99A1-8E2DBB388C6C}" destId="{6FA3F280-4B4B-4A46-9577-932A11F24FEB}" srcOrd="13" destOrd="0" presId="urn:microsoft.com/office/officeart/2005/8/layout/list1"/>
    <dgm:cxn modelId="{C87B7CE5-51C8-41DE-BC0D-7155BCD1C062}" type="presParOf" srcId="{65A2AD06-281A-4C7A-99A1-8E2DBB388C6C}" destId="{C8C99B7C-2DC2-4331-8896-B7235FD2C63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A3AF5-6C1A-44A4-8A2D-5999A5E2D9C1}">
      <dsp:nvSpPr>
        <dsp:cNvPr id="0" name=""/>
        <dsp:cNvSpPr/>
      </dsp:nvSpPr>
      <dsp:spPr>
        <a:xfrm rot="16200000">
          <a:off x="-1624226" y="2531368"/>
          <a:ext cx="3831803" cy="469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3876" bIns="0" numCol="1" spcCol="1270" anchor="t" anchorCtr="0">
          <a:noAutofit/>
        </a:bodyPr>
        <a:lstStyle/>
        <a:p>
          <a:pPr lvl="0" algn="r" defTabSz="1555750">
            <a:lnSpc>
              <a:spcPct val="90000"/>
            </a:lnSpc>
            <a:spcBef>
              <a:spcPct val="0"/>
            </a:spcBef>
            <a:spcAft>
              <a:spcPct val="35000"/>
            </a:spcAft>
          </a:pPr>
          <a:r>
            <a:rPr lang="es-EC" sz="3500" kern="1200" dirty="0" smtClean="0">
              <a:solidFill>
                <a:srgbClr val="0070C0"/>
              </a:solidFill>
              <a:latin typeface="Times New Roman" panose="02020603050405020304" pitchFamily="18" charset="0"/>
              <a:cs typeface="Times New Roman" panose="02020603050405020304" pitchFamily="18" charset="0"/>
            </a:rPr>
            <a:t>América Latina</a:t>
          </a:r>
          <a:endParaRPr lang="es-EC" sz="3500" kern="1200" dirty="0">
            <a:solidFill>
              <a:srgbClr val="0070C0"/>
            </a:solidFill>
            <a:latin typeface="Times New Roman" panose="02020603050405020304" pitchFamily="18" charset="0"/>
            <a:cs typeface="Times New Roman" panose="02020603050405020304" pitchFamily="18" charset="0"/>
          </a:endParaRPr>
        </a:p>
      </dsp:txBody>
      <dsp:txXfrm>
        <a:off x="-1624226" y="2531368"/>
        <a:ext cx="3831803" cy="469277"/>
      </dsp:txXfrm>
    </dsp:sp>
    <dsp:sp modelId="{E5F2CF48-C09C-4546-95F8-553CA3603E88}">
      <dsp:nvSpPr>
        <dsp:cNvPr id="0" name=""/>
        <dsp:cNvSpPr/>
      </dsp:nvSpPr>
      <dsp:spPr>
        <a:xfrm>
          <a:off x="526314" y="850105"/>
          <a:ext cx="2337498" cy="38318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13876"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Alta informalidad en el sector</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Baja capacidad empresarial</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Baja capacidad tecnológica</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Bajo nivel educativo</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Problemas financieros</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Barreras para el crecimiento</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Sobreabundancia de empresas muy pequeñas</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Baja productividad del sector</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Insuficiente crédito</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Procesos y reglamentación tributaria</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Bajo niel de inversión e innovación</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s-EC"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s-EC"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s-EC" sz="1200" kern="1200" dirty="0">
            <a:latin typeface="Times New Roman" panose="02020603050405020304" pitchFamily="18" charset="0"/>
            <a:cs typeface="Times New Roman" panose="02020603050405020304" pitchFamily="18" charset="0"/>
          </a:endParaRPr>
        </a:p>
        <a:p>
          <a:pPr marL="285750" lvl="1" indent="-285750" algn="l" defTabSz="1377950">
            <a:lnSpc>
              <a:spcPct val="90000"/>
            </a:lnSpc>
            <a:spcBef>
              <a:spcPct val="0"/>
            </a:spcBef>
            <a:spcAft>
              <a:spcPct val="15000"/>
            </a:spcAft>
            <a:buChar char="••"/>
          </a:pPr>
          <a:endParaRPr lang="es-EC" sz="3100" kern="1200" dirty="0"/>
        </a:p>
      </dsp:txBody>
      <dsp:txXfrm>
        <a:off x="526314" y="850105"/>
        <a:ext cx="2337498" cy="3831803"/>
      </dsp:txXfrm>
    </dsp:sp>
    <dsp:sp modelId="{7CEC81D0-2AE9-41C7-AC70-884DEF4CB73B}">
      <dsp:nvSpPr>
        <dsp:cNvPr id="0" name=""/>
        <dsp:cNvSpPr/>
      </dsp:nvSpPr>
      <dsp:spPr>
        <a:xfrm>
          <a:off x="0" y="160042"/>
          <a:ext cx="938554" cy="93855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4FB827-5CE3-4173-8570-684E285BF81D}">
      <dsp:nvSpPr>
        <dsp:cNvPr id="0" name=""/>
        <dsp:cNvSpPr/>
      </dsp:nvSpPr>
      <dsp:spPr>
        <a:xfrm rot="16200000">
          <a:off x="1792149" y="2531368"/>
          <a:ext cx="3831803" cy="469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3876" bIns="0" numCol="1" spcCol="1270" anchor="t" anchorCtr="0">
          <a:noAutofit/>
        </a:bodyPr>
        <a:lstStyle/>
        <a:p>
          <a:pPr lvl="0" algn="r" defTabSz="1555750">
            <a:lnSpc>
              <a:spcPct val="90000"/>
            </a:lnSpc>
            <a:spcBef>
              <a:spcPct val="0"/>
            </a:spcBef>
            <a:spcAft>
              <a:spcPct val="35000"/>
            </a:spcAft>
          </a:pPr>
          <a:r>
            <a:rPr lang="es-EC" sz="3500" kern="1200" dirty="0" smtClean="0">
              <a:solidFill>
                <a:srgbClr val="0070C0"/>
              </a:solidFill>
              <a:latin typeface="Times New Roman" panose="02020603050405020304" pitchFamily="18" charset="0"/>
              <a:cs typeface="Times New Roman" panose="02020603050405020304" pitchFamily="18" charset="0"/>
            </a:rPr>
            <a:t>Ecuador</a:t>
          </a:r>
          <a:endParaRPr lang="es-EC" sz="3500" kern="1200" dirty="0">
            <a:solidFill>
              <a:srgbClr val="0070C0"/>
            </a:solidFill>
            <a:latin typeface="Times New Roman" panose="02020603050405020304" pitchFamily="18" charset="0"/>
            <a:cs typeface="Times New Roman" panose="02020603050405020304" pitchFamily="18" charset="0"/>
          </a:endParaRPr>
        </a:p>
      </dsp:txBody>
      <dsp:txXfrm>
        <a:off x="1792149" y="2531368"/>
        <a:ext cx="3831803" cy="469277"/>
      </dsp:txXfrm>
    </dsp:sp>
    <dsp:sp modelId="{DFA66D96-2CD3-4407-93FB-26D8823ECFAF}">
      <dsp:nvSpPr>
        <dsp:cNvPr id="0" name=""/>
        <dsp:cNvSpPr/>
      </dsp:nvSpPr>
      <dsp:spPr>
        <a:xfrm>
          <a:off x="3942689" y="850105"/>
          <a:ext cx="2337498" cy="38318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13876"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Dificultad para acceder a servicios financieros formales</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Dificultades para crecer</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Incapacidad para generar ventas y rentabilidad </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Nivel de informalidad alto</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Escaso índice de participación en programas de ayuda</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Son pocas las empresas que pueden crecer  y hacerse productivas</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3942689" y="850105"/>
        <a:ext cx="2337498" cy="3831803"/>
      </dsp:txXfrm>
    </dsp:sp>
    <dsp:sp modelId="{24A9C3B4-16A3-431F-B201-8CA112739131}">
      <dsp:nvSpPr>
        <dsp:cNvPr id="0" name=""/>
        <dsp:cNvSpPr/>
      </dsp:nvSpPr>
      <dsp:spPr>
        <a:xfrm>
          <a:off x="3508645" y="88036"/>
          <a:ext cx="938554" cy="93855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AD28F2-928C-4C13-862E-E184B2467726}">
      <dsp:nvSpPr>
        <dsp:cNvPr id="0" name=""/>
        <dsp:cNvSpPr/>
      </dsp:nvSpPr>
      <dsp:spPr>
        <a:xfrm rot="16200000">
          <a:off x="5208524" y="2531368"/>
          <a:ext cx="3831803" cy="469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3876" bIns="0" numCol="1" spcCol="1270" anchor="t" anchorCtr="0">
          <a:noAutofit/>
        </a:bodyPr>
        <a:lstStyle/>
        <a:p>
          <a:pPr lvl="0" algn="r" defTabSz="1555750">
            <a:lnSpc>
              <a:spcPct val="90000"/>
            </a:lnSpc>
            <a:spcBef>
              <a:spcPct val="0"/>
            </a:spcBef>
            <a:spcAft>
              <a:spcPct val="35000"/>
            </a:spcAft>
          </a:pPr>
          <a:r>
            <a:rPr lang="es-EC" sz="3500" kern="1200" dirty="0" smtClean="0">
              <a:solidFill>
                <a:srgbClr val="0070C0"/>
              </a:solidFill>
              <a:latin typeface="Times New Roman" panose="02020603050405020304" pitchFamily="18" charset="0"/>
              <a:cs typeface="Times New Roman" panose="02020603050405020304" pitchFamily="18" charset="0"/>
            </a:rPr>
            <a:t>Quito (QDM)</a:t>
          </a:r>
          <a:endParaRPr lang="es-EC" sz="3500" kern="1200" dirty="0">
            <a:solidFill>
              <a:srgbClr val="0070C0"/>
            </a:solidFill>
            <a:latin typeface="Times New Roman" panose="02020603050405020304" pitchFamily="18" charset="0"/>
            <a:cs typeface="Times New Roman" panose="02020603050405020304" pitchFamily="18" charset="0"/>
          </a:endParaRPr>
        </a:p>
      </dsp:txBody>
      <dsp:txXfrm>
        <a:off x="5208524" y="2531368"/>
        <a:ext cx="3831803" cy="469277"/>
      </dsp:txXfrm>
    </dsp:sp>
    <dsp:sp modelId="{74E29339-8DE4-4A4A-84AD-9E445C6EDC77}">
      <dsp:nvSpPr>
        <dsp:cNvPr id="0" name=""/>
        <dsp:cNvSpPr/>
      </dsp:nvSpPr>
      <dsp:spPr>
        <a:xfrm>
          <a:off x="7359064" y="850105"/>
          <a:ext cx="2337498" cy="38318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13876"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Problemas similares en el sector</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La mayor parte no tienen registros contables</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48% de microempresas requieren financiamiento</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Ausencia de investigación de mercados</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Solo el 2% invierte en capacitación </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La mayor parte no utilizan TIC’s</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El 88% no pertenece a gremio alguno</a:t>
          </a:r>
          <a:endParaRPr lang="es-EC" sz="1400" kern="1200" dirty="0">
            <a:solidFill>
              <a:schemeClr val="tx2"/>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2"/>
              </a:solidFill>
              <a:latin typeface="Times New Roman" panose="02020603050405020304" pitchFamily="18" charset="0"/>
              <a:cs typeface="Times New Roman" panose="02020603050405020304" pitchFamily="18" charset="0"/>
            </a:rPr>
            <a:t>Limitado potencial de crecimiento</a:t>
          </a:r>
          <a:endParaRPr lang="es-EC" sz="1400" kern="1200" dirty="0">
            <a:solidFill>
              <a:schemeClr val="tx2"/>
            </a:solidFill>
            <a:latin typeface="Times New Roman" panose="02020603050405020304" pitchFamily="18" charset="0"/>
            <a:cs typeface="Times New Roman" panose="02020603050405020304" pitchFamily="18" charset="0"/>
          </a:endParaRPr>
        </a:p>
      </dsp:txBody>
      <dsp:txXfrm>
        <a:off x="7359064" y="850105"/>
        <a:ext cx="2337498" cy="3831803"/>
      </dsp:txXfrm>
    </dsp:sp>
    <dsp:sp modelId="{C0D68A85-3B6E-4547-8A47-6618A520277F}">
      <dsp:nvSpPr>
        <dsp:cNvPr id="0" name=""/>
        <dsp:cNvSpPr/>
      </dsp:nvSpPr>
      <dsp:spPr>
        <a:xfrm>
          <a:off x="6889787" y="230659"/>
          <a:ext cx="938554" cy="93855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BCBD2-F354-4961-A551-2D39987EF98A}">
      <dsp:nvSpPr>
        <dsp:cNvPr id="0" name=""/>
        <dsp:cNvSpPr/>
      </dsp:nvSpPr>
      <dsp:spPr>
        <a:xfrm>
          <a:off x="0" y="1355261"/>
          <a:ext cx="9753602"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7E9E3-56D9-4EC9-8FD2-7E53C07630A2}">
      <dsp:nvSpPr>
        <dsp:cNvPr id="0" name=""/>
        <dsp:cNvSpPr/>
      </dsp:nvSpPr>
      <dsp:spPr>
        <a:xfrm>
          <a:off x="487203" y="9475"/>
          <a:ext cx="7128610" cy="14786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lvl="0" algn="just"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3.5 Procedimiento de selección y recolección de datos. </a:t>
          </a:r>
          <a:r>
            <a:rPr lang="es-EC" sz="1800" kern="1200" dirty="0" smtClean="0">
              <a:latin typeface="Times New Roman" panose="02020603050405020304" pitchFamily="18" charset="0"/>
              <a:cs typeface="Times New Roman" panose="02020603050405020304" pitchFamily="18" charset="0"/>
            </a:rPr>
            <a:t>Administrar la encuesta solo a microempresas al por mayor y menor  que no pertenezcan a servicios y manufactura, que dispongan de un establecimiento y RUC. Aleatoria y en campo cubriendo norte, sur, este y oeste. Encuesta en lo posible a gerentes propietarios. Zonificación y planificación. Datos procesados a través del SPSS.</a:t>
          </a:r>
          <a:endParaRPr lang="es-EC" sz="1800" kern="1200" dirty="0">
            <a:latin typeface="Times New Roman" panose="02020603050405020304" pitchFamily="18" charset="0"/>
            <a:cs typeface="Times New Roman" panose="02020603050405020304" pitchFamily="18" charset="0"/>
          </a:endParaRPr>
        </a:p>
      </dsp:txBody>
      <dsp:txXfrm>
        <a:off x="559384" y="81656"/>
        <a:ext cx="6984248" cy="1334264"/>
      </dsp:txXfrm>
    </dsp:sp>
    <dsp:sp modelId="{FFB9085E-6E85-4B4D-81FD-7FD8971E7075}">
      <dsp:nvSpPr>
        <dsp:cNvPr id="0" name=""/>
        <dsp:cNvSpPr/>
      </dsp:nvSpPr>
      <dsp:spPr>
        <a:xfrm>
          <a:off x="0" y="2675474"/>
          <a:ext cx="9753602"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20B300-3B92-46E5-809B-843E1159FB91}">
      <dsp:nvSpPr>
        <dsp:cNvPr id="0" name=""/>
        <dsp:cNvSpPr/>
      </dsp:nvSpPr>
      <dsp:spPr>
        <a:xfrm>
          <a:off x="487203" y="1630661"/>
          <a:ext cx="6984554" cy="11776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lvl="0" algn="just"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3.6 Técnicas e instrumentos de recolección de datos. </a:t>
          </a:r>
          <a:r>
            <a:rPr lang="es-EC" sz="2000" kern="1200" dirty="0" smtClean="0">
              <a:latin typeface="Times New Roman" panose="02020603050405020304" pitchFamily="18" charset="0"/>
              <a:cs typeface="Times New Roman" panose="02020603050405020304" pitchFamily="18" charset="0"/>
            </a:rPr>
            <a:t>Encuesta y la entrevista. Instrumento de medición el cuestionario. Preguntas de dato objetivo, cerradas dicotómicas y cerradas con varias alternativas</a:t>
          </a:r>
          <a:endParaRPr lang="es-EC" sz="2000" kern="1200" dirty="0">
            <a:latin typeface="Times New Roman" panose="02020603050405020304" pitchFamily="18" charset="0"/>
            <a:cs typeface="Times New Roman" panose="02020603050405020304" pitchFamily="18" charset="0"/>
          </a:endParaRPr>
        </a:p>
      </dsp:txBody>
      <dsp:txXfrm>
        <a:off x="544691" y="1688149"/>
        <a:ext cx="6869578" cy="1062677"/>
      </dsp:txXfrm>
    </dsp:sp>
    <dsp:sp modelId="{9D70B80B-C058-4DB3-A2F0-A156B75C0809}">
      <dsp:nvSpPr>
        <dsp:cNvPr id="0" name=""/>
        <dsp:cNvSpPr/>
      </dsp:nvSpPr>
      <dsp:spPr>
        <a:xfrm>
          <a:off x="0" y="3952301"/>
          <a:ext cx="9753602"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D4BDEB-B429-4D8E-B936-E0CE7ACA465B}">
      <dsp:nvSpPr>
        <dsp:cNvPr id="0" name=""/>
        <dsp:cNvSpPr/>
      </dsp:nvSpPr>
      <dsp:spPr>
        <a:xfrm>
          <a:off x="487203" y="2950874"/>
          <a:ext cx="6984690" cy="11342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lvl="0" algn="just"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3.7 Confiabilidad y validez. </a:t>
          </a:r>
          <a:r>
            <a:rPr lang="es-EC" sz="2000" kern="1200" dirty="0" smtClean="0">
              <a:latin typeface="Times New Roman" panose="02020603050405020304" pitchFamily="18" charset="0"/>
              <a:cs typeface="Times New Roman" panose="02020603050405020304" pitchFamily="18" charset="0"/>
            </a:rPr>
            <a:t>Resultados consistentes y coherentes, grado en que un instrumento mide la variable. Datos oficiales INEC. Revisión de expertos en el área de gestión y metodología de la investigación. Prueba piloto</a:t>
          </a:r>
          <a:endParaRPr lang="es-EC" sz="2000" kern="1200" dirty="0">
            <a:latin typeface="Times New Roman" panose="02020603050405020304" pitchFamily="18" charset="0"/>
            <a:cs typeface="Times New Roman" panose="02020603050405020304" pitchFamily="18" charset="0"/>
          </a:endParaRPr>
        </a:p>
      </dsp:txBody>
      <dsp:txXfrm>
        <a:off x="542573" y="3006244"/>
        <a:ext cx="6873950" cy="1023527"/>
      </dsp:txXfrm>
    </dsp:sp>
    <dsp:sp modelId="{C8C99B7C-2DC2-4331-8896-B7235FD2C63A}">
      <dsp:nvSpPr>
        <dsp:cNvPr id="0" name=""/>
        <dsp:cNvSpPr/>
      </dsp:nvSpPr>
      <dsp:spPr>
        <a:xfrm>
          <a:off x="0" y="5164324"/>
          <a:ext cx="9753602"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9D5BE5-B911-4CC8-812D-D47D53ADD498}">
      <dsp:nvSpPr>
        <dsp:cNvPr id="0" name=""/>
        <dsp:cNvSpPr/>
      </dsp:nvSpPr>
      <dsp:spPr>
        <a:xfrm>
          <a:off x="469040" y="4220459"/>
          <a:ext cx="6979097" cy="10694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3.8 </a:t>
          </a:r>
          <a:r>
            <a:rPr lang="es-EC" sz="2000" b="1" kern="1200" dirty="0" smtClean="0">
              <a:latin typeface="Times New Roman" panose="02020603050405020304" pitchFamily="18" charset="0"/>
              <a:cs typeface="Times New Roman" panose="02020603050405020304" pitchFamily="18" charset="0"/>
            </a:rPr>
            <a:t>Validación del cuestionario</a:t>
          </a:r>
          <a:r>
            <a:rPr lang="es-EC" sz="2000" kern="1200" dirty="0" smtClean="0">
              <a:latin typeface="Times New Roman" panose="02020603050405020304" pitchFamily="18" charset="0"/>
              <a:cs typeface="Times New Roman" panose="02020603050405020304" pitchFamily="18" charset="0"/>
            </a:rPr>
            <a:t>. Coeficiente Alfa de Crombach 0,85 resultado de alta confiabilidad</a:t>
          </a:r>
          <a:endParaRPr lang="es-EC" sz="2000" kern="1200" dirty="0">
            <a:latin typeface="Times New Roman" panose="02020603050405020304" pitchFamily="18" charset="0"/>
            <a:cs typeface="Times New Roman" panose="02020603050405020304" pitchFamily="18" charset="0"/>
          </a:endParaRPr>
        </a:p>
      </dsp:txBody>
      <dsp:txXfrm>
        <a:off x="521247" y="4272666"/>
        <a:ext cx="6874683" cy="965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2B891-541E-4508-89AC-B8BC8F084552}">
      <dsp:nvSpPr>
        <dsp:cNvPr id="0" name=""/>
        <dsp:cNvSpPr/>
      </dsp:nvSpPr>
      <dsp:spPr>
        <a:xfrm>
          <a:off x="58158" y="218945"/>
          <a:ext cx="9085904" cy="1490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b="1" kern="1200" dirty="0" smtClean="0">
              <a:latin typeface="Times New Roman" panose="02020603050405020304" pitchFamily="18" charset="0"/>
              <a:cs typeface="Times New Roman" panose="02020603050405020304" pitchFamily="18" charset="0"/>
            </a:rPr>
            <a:t>La microempresa en América Latina y en Ecuador representa el mayor número de empresas dentro sus aparatos productivos</a:t>
          </a:r>
          <a:endParaRPr lang="es-EC" sz="3300" b="1" kern="1200" dirty="0">
            <a:latin typeface="Times New Roman" panose="02020603050405020304" pitchFamily="18" charset="0"/>
            <a:cs typeface="Times New Roman" panose="02020603050405020304" pitchFamily="18" charset="0"/>
          </a:endParaRPr>
        </a:p>
      </dsp:txBody>
      <dsp:txXfrm>
        <a:off x="101815" y="262602"/>
        <a:ext cx="8998590" cy="1403235"/>
      </dsp:txXfrm>
    </dsp:sp>
    <dsp:sp modelId="{60413E8F-97F5-4A22-94B1-0B7323302A46}">
      <dsp:nvSpPr>
        <dsp:cNvPr id="0" name=""/>
        <dsp:cNvSpPr/>
      </dsp:nvSpPr>
      <dsp:spPr>
        <a:xfrm>
          <a:off x="3446" y="1934746"/>
          <a:ext cx="1655970" cy="163467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1254C-8D1C-4AA6-ABE2-5130D4DFA7C0}">
      <dsp:nvSpPr>
        <dsp:cNvPr id="0" name=""/>
        <dsp:cNvSpPr/>
      </dsp:nvSpPr>
      <dsp:spPr>
        <a:xfrm>
          <a:off x="1669586" y="1852527"/>
          <a:ext cx="7505922" cy="183052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Base de las economías</a:t>
          </a:r>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Plataforma de lucha contra desempleo y subempleo</a:t>
          </a:r>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Sector crece en la informalidad</a:t>
          </a:r>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Baja capacitación y adiestramiento</a:t>
          </a:r>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Escaso capital</a:t>
          </a:r>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Aislamiento económico</a:t>
          </a:r>
        </a:p>
        <a:p>
          <a:pPr lvl="0" algn="ctr" defTabSz="622300">
            <a:lnSpc>
              <a:spcPct val="90000"/>
            </a:lnSpc>
            <a:spcBef>
              <a:spcPct val="0"/>
            </a:spcBef>
            <a:spcAft>
              <a:spcPct val="35000"/>
            </a:spcAft>
          </a:pPr>
          <a:endParaRPr lang="es-EC" sz="800" kern="1200" dirty="0"/>
        </a:p>
      </dsp:txBody>
      <dsp:txXfrm>
        <a:off x="1758961" y="1941902"/>
        <a:ext cx="7327172" cy="1651778"/>
      </dsp:txXfrm>
    </dsp:sp>
    <dsp:sp modelId="{BB1A6209-6098-42B6-A13A-A839A8A46B05}">
      <dsp:nvSpPr>
        <dsp:cNvPr id="0" name=""/>
        <dsp:cNvSpPr/>
      </dsp:nvSpPr>
      <dsp:spPr>
        <a:xfrm>
          <a:off x="57971" y="4003427"/>
          <a:ext cx="1546921" cy="1782383"/>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70ADC3-D2D5-4459-A01C-4EF889D5666D}">
      <dsp:nvSpPr>
        <dsp:cNvPr id="0" name=""/>
        <dsp:cNvSpPr/>
      </dsp:nvSpPr>
      <dsp:spPr>
        <a:xfrm>
          <a:off x="1666139" y="3720960"/>
          <a:ext cx="7505922" cy="220738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s-EC" sz="1400" kern="1200" dirty="0" smtClean="0"/>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Metodología de negocios como una herramienta de gestión</a:t>
          </a:r>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Involucramiento de los actores sociales involucrados</a:t>
          </a:r>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Entendimiento adecuado de la situación actual del microempresario</a:t>
          </a:r>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Enfoque en la exploración de las variables de estudio</a:t>
          </a:r>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Recopilar datos de riesgos operacionales, patrimonio, seguridad y salud ocupacional y uso de TIC’s</a:t>
          </a:r>
        </a:p>
        <a:p>
          <a:pPr lvl="0" algn="ctr" defTabSz="622300">
            <a:lnSpc>
              <a:spcPct val="90000"/>
            </a:lnSpc>
            <a:spcBef>
              <a:spcPct val="0"/>
            </a:spcBef>
            <a:spcAft>
              <a:spcPct val="35000"/>
            </a:spcAft>
          </a:pPr>
          <a:r>
            <a:rPr lang="es-EC" sz="1400" kern="1200" dirty="0" smtClean="0">
              <a:solidFill>
                <a:schemeClr val="tx2"/>
              </a:solidFill>
              <a:latin typeface="Times New Roman" panose="02020603050405020304" pitchFamily="18" charset="0"/>
              <a:cs typeface="Times New Roman" panose="02020603050405020304" pitchFamily="18" charset="0"/>
            </a:rPr>
            <a:t>Coadyuvar en la mejora de la situación socioeconómica del microempresario y sus familias</a:t>
          </a:r>
        </a:p>
        <a:p>
          <a:pPr lvl="0" algn="ctr" defTabSz="622300">
            <a:lnSpc>
              <a:spcPct val="90000"/>
            </a:lnSpc>
            <a:spcBef>
              <a:spcPct val="0"/>
            </a:spcBef>
            <a:spcAft>
              <a:spcPct val="35000"/>
            </a:spcAft>
          </a:pPr>
          <a:endParaRPr lang="es-EC" sz="1400" kern="1200" dirty="0">
            <a:solidFill>
              <a:schemeClr val="tx2"/>
            </a:solidFill>
          </a:endParaRPr>
        </a:p>
      </dsp:txBody>
      <dsp:txXfrm>
        <a:off x="1773914" y="3828735"/>
        <a:ext cx="7290372" cy="1991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2A25-F5E9-4633-BC4F-B9A6F1E386D8}">
      <dsp:nvSpPr>
        <dsp:cNvPr id="0" name=""/>
        <dsp:cNvSpPr/>
      </dsp:nvSpPr>
      <dsp:spPr>
        <a:xfrm>
          <a:off x="0" y="0"/>
          <a:ext cx="8125883" cy="16251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pPr>
          <a:r>
            <a:rPr lang="es-EC" sz="3100" kern="1200" dirty="0" smtClean="0">
              <a:latin typeface="Times New Roman" panose="02020603050405020304" pitchFamily="18" charset="0"/>
              <a:cs typeface="Times New Roman" panose="02020603050405020304" pitchFamily="18" charset="0"/>
            </a:rPr>
            <a:t>1. CEPAL, 2009. Manual de la Micro, Pequeña y Mediana Empresa, una contribución a la mejora de los sistemas de información y el desarrollo </a:t>
          </a:r>
          <a:endParaRPr lang="es-EC" sz="3100" kern="1200" dirty="0">
            <a:latin typeface="Times New Roman" panose="02020603050405020304" pitchFamily="18" charset="0"/>
            <a:cs typeface="Times New Roman" panose="02020603050405020304" pitchFamily="18" charset="0"/>
          </a:endParaRPr>
        </a:p>
      </dsp:txBody>
      <dsp:txXfrm>
        <a:off x="0" y="0"/>
        <a:ext cx="8125883" cy="1625176"/>
      </dsp:txXfrm>
    </dsp:sp>
    <dsp:sp modelId="{7A6A57D5-54BF-4298-82D0-DBB219AE3FC1}">
      <dsp:nvSpPr>
        <dsp:cNvPr id="0" name=""/>
        <dsp:cNvSpPr/>
      </dsp:nvSpPr>
      <dsp:spPr>
        <a:xfrm>
          <a:off x="3967" y="1625176"/>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Enfoque</a:t>
          </a: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MIPYMES Centroamérica</a:t>
          </a: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a:latin typeface="Times New Roman" panose="02020603050405020304" pitchFamily="18" charset="0"/>
            <a:cs typeface="Times New Roman" panose="02020603050405020304" pitchFamily="18" charset="0"/>
          </a:endParaRPr>
        </a:p>
      </dsp:txBody>
      <dsp:txXfrm>
        <a:off x="3967" y="1625176"/>
        <a:ext cx="2705982" cy="3412871"/>
      </dsp:txXfrm>
    </dsp:sp>
    <dsp:sp modelId="{C3F0B1A1-B38B-4EA1-836D-E4B3868B9EB9}">
      <dsp:nvSpPr>
        <dsp:cNvPr id="0" name=""/>
        <dsp:cNvSpPr/>
      </dsp:nvSpPr>
      <dsp:spPr>
        <a:xfrm>
          <a:off x="2709950" y="1625176"/>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Problema y planteamiento</a:t>
          </a: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Imposibilidad de realizar economías a escala</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Incorporar a las MIPYMES a la economía de los países</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El conocimiento fuente principal de nuevos esquemas de producción</a:t>
          </a: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a:latin typeface="Times New Roman" panose="02020603050405020304" pitchFamily="18" charset="0"/>
            <a:cs typeface="Times New Roman" panose="02020603050405020304" pitchFamily="18" charset="0"/>
          </a:endParaRPr>
        </a:p>
      </dsp:txBody>
      <dsp:txXfrm>
        <a:off x="2709950" y="1625176"/>
        <a:ext cx="2705982" cy="3412871"/>
      </dsp:txXfrm>
    </dsp:sp>
    <dsp:sp modelId="{3CA26068-DD5F-436B-A1EE-333468A35AD2}">
      <dsp:nvSpPr>
        <dsp:cNvPr id="0" name=""/>
        <dsp:cNvSpPr/>
      </dsp:nvSpPr>
      <dsp:spPr>
        <a:xfrm>
          <a:off x="5415932" y="1625176"/>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Aportes</a:t>
          </a:r>
        </a:p>
        <a:p>
          <a:pPr lvl="0" algn="ctr" defTabSz="889000">
            <a:lnSpc>
              <a:spcPct val="90000"/>
            </a:lnSpc>
            <a:spcBef>
              <a:spcPct val="0"/>
            </a:spcBef>
            <a:spcAft>
              <a:spcPct val="35000"/>
            </a:spcAft>
          </a:pPr>
          <a:endParaRPr lang="es-EC" sz="1400" kern="1200" dirty="0" smtClean="0">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Integración económica horizontal y vertical: Clúster, Red y Proyecto Territorial</a:t>
          </a:r>
        </a:p>
        <a:p>
          <a:pPr lvl="0" algn="l" defTabSz="8890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Incrementar ventajas captando las ventajas de las grandes empresas</a:t>
          </a:r>
        </a:p>
        <a:p>
          <a:pPr lvl="0" algn="l" defTabSz="8890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Interacción universidades y centros tecnológicos y la movilidad de talento humano</a:t>
          </a:r>
        </a:p>
        <a:p>
          <a:pPr lvl="0" algn="l" defTabSz="8890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Indicadores de gestión  aporte a la reducción dela pobreza, generación de empleo y participación en el PIB</a:t>
          </a:r>
        </a:p>
        <a:p>
          <a:pPr lvl="0" algn="l" defTabSz="889000">
            <a:lnSpc>
              <a:spcPct val="90000"/>
            </a:lnSpc>
            <a:spcBef>
              <a:spcPct val="0"/>
            </a:spcBef>
            <a:spcAft>
              <a:spcPct val="35000"/>
            </a:spcAft>
          </a:pPr>
          <a:endParaRPr lang="es-EC" sz="14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a:latin typeface="Times New Roman" panose="02020603050405020304" pitchFamily="18" charset="0"/>
            <a:cs typeface="Times New Roman" panose="02020603050405020304" pitchFamily="18" charset="0"/>
          </a:endParaRPr>
        </a:p>
      </dsp:txBody>
      <dsp:txXfrm>
        <a:off x="5415932" y="1625176"/>
        <a:ext cx="2705982" cy="3412871"/>
      </dsp:txXfrm>
    </dsp:sp>
    <dsp:sp modelId="{8E97E1EB-6BCF-4087-A654-34D2AE176FFC}">
      <dsp:nvSpPr>
        <dsp:cNvPr id="0" name=""/>
        <dsp:cNvSpPr/>
      </dsp:nvSpPr>
      <dsp:spPr>
        <a:xfrm>
          <a:off x="0" y="5038048"/>
          <a:ext cx="8125883" cy="3792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2A25-F5E9-4633-BC4F-B9A6F1E386D8}">
      <dsp:nvSpPr>
        <dsp:cNvPr id="0" name=""/>
        <dsp:cNvSpPr/>
      </dsp:nvSpPr>
      <dsp:spPr>
        <a:xfrm>
          <a:off x="0" y="0"/>
          <a:ext cx="8125883" cy="16251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just" defTabSz="1511300">
            <a:lnSpc>
              <a:spcPct val="90000"/>
            </a:lnSpc>
            <a:spcBef>
              <a:spcPct val="0"/>
            </a:spcBef>
            <a:spcAft>
              <a:spcPct val="35000"/>
            </a:spcAft>
          </a:pPr>
          <a:r>
            <a:rPr lang="es-EC" sz="3400" kern="1200" dirty="0" smtClean="0">
              <a:latin typeface="Times New Roman" panose="02020603050405020304" pitchFamily="18" charset="0"/>
              <a:cs typeface="Times New Roman" panose="02020603050405020304" pitchFamily="18" charset="0"/>
            </a:rPr>
            <a:t>2. CIAM, 2014. Modelo de gestión empresarial para micro y pequeñas empresas en negocios verdes en Panamá</a:t>
          </a:r>
          <a:endParaRPr lang="es-EC" sz="3400" kern="1200" dirty="0">
            <a:latin typeface="Times New Roman" panose="02020603050405020304" pitchFamily="18" charset="0"/>
            <a:cs typeface="Times New Roman" panose="02020603050405020304" pitchFamily="18" charset="0"/>
          </a:endParaRPr>
        </a:p>
      </dsp:txBody>
      <dsp:txXfrm>
        <a:off x="0" y="0"/>
        <a:ext cx="8125883" cy="1625176"/>
      </dsp:txXfrm>
    </dsp:sp>
    <dsp:sp modelId="{7A6A57D5-54BF-4298-82D0-DBB219AE3FC1}">
      <dsp:nvSpPr>
        <dsp:cNvPr id="0" name=""/>
        <dsp:cNvSpPr/>
      </dsp:nvSpPr>
      <dsp:spPr>
        <a:xfrm>
          <a:off x="3967" y="1625176"/>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Enfoque</a:t>
          </a: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MIPES de ecoturismo, artesanías y los cultivos orgánicos</a:t>
          </a: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a:latin typeface="Times New Roman" panose="02020603050405020304" pitchFamily="18" charset="0"/>
            <a:cs typeface="Times New Roman" panose="02020603050405020304" pitchFamily="18" charset="0"/>
          </a:endParaRPr>
        </a:p>
      </dsp:txBody>
      <dsp:txXfrm>
        <a:off x="3967" y="1625176"/>
        <a:ext cx="2705982" cy="3412871"/>
      </dsp:txXfrm>
    </dsp:sp>
    <dsp:sp modelId="{C3F0B1A1-B38B-4EA1-836D-E4B3868B9EB9}">
      <dsp:nvSpPr>
        <dsp:cNvPr id="0" name=""/>
        <dsp:cNvSpPr/>
      </dsp:nvSpPr>
      <dsp:spPr>
        <a:xfrm>
          <a:off x="2709950" y="1625176"/>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Problema y planteamiento</a:t>
          </a: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Empujar a las empresas de modelos tradicionales a invertir en alternativas diferentes </a:t>
          </a:r>
        </a:p>
        <a:p>
          <a:pPr lvl="0" algn="l" defTabSz="800100">
            <a:lnSpc>
              <a:spcPct val="90000"/>
            </a:lnSpc>
            <a:spcBef>
              <a:spcPct val="0"/>
            </a:spcBef>
            <a:spcAft>
              <a:spcPct val="35000"/>
            </a:spcAft>
          </a:pPr>
          <a:endParaRPr lang="es-EC" sz="1400"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Aprovechar los recursos naturales de forma responsable e inclusión social pilares del proyecto</a:t>
          </a:r>
        </a:p>
        <a:p>
          <a:pPr lvl="0" algn="l" defTabSz="800100">
            <a:lnSpc>
              <a:spcPct val="90000"/>
            </a:lnSpc>
            <a:spcBef>
              <a:spcPct val="0"/>
            </a:spcBef>
            <a:spcAft>
              <a:spcPct val="35000"/>
            </a:spcAft>
          </a:pPr>
          <a:endParaRPr lang="es-EC" sz="1400"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Incorporar a la economía a toda la población, especialmente a las familias pobres y nativas</a:t>
          </a: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a:latin typeface="Times New Roman" panose="02020603050405020304" pitchFamily="18" charset="0"/>
            <a:cs typeface="Times New Roman" panose="02020603050405020304" pitchFamily="18" charset="0"/>
          </a:endParaRPr>
        </a:p>
      </dsp:txBody>
      <dsp:txXfrm>
        <a:off x="2709950" y="1625176"/>
        <a:ext cx="2705982" cy="3412871"/>
      </dsp:txXfrm>
    </dsp:sp>
    <dsp:sp modelId="{3CA26068-DD5F-436B-A1EE-333468A35AD2}">
      <dsp:nvSpPr>
        <dsp:cNvPr id="0" name=""/>
        <dsp:cNvSpPr/>
      </dsp:nvSpPr>
      <dsp:spPr>
        <a:xfrm>
          <a:off x="5415932" y="1625176"/>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Hallazgos</a:t>
          </a:r>
        </a:p>
        <a:p>
          <a:pPr lvl="0" algn="ctr" defTabSz="800100">
            <a:lnSpc>
              <a:spcPct val="90000"/>
            </a:lnSpc>
            <a:spcBef>
              <a:spcPct val="0"/>
            </a:spcBef>
            <a:spcAft>
              <a:spcPct val="35000"/>
            </a:spcAft>
          </a:pPr>
          <a:endParaRPr lang="es-EC"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Integración económica horizontal y vertical: Clúster, Red y Proyecto Territorial</a:t>
          </a:r>
        </a:p>
        <a:p>
          <a:pPr lvl="0" algn="ctr"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Incrementar ventajas captando las ventajas de las grandes empresas</a:t>
          </a:r>
        </a:p>
        <a:p>
          <a:pPr lvl="0" algn="ctr"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Interacción universidades y centros tecnológicos y la movilidad de talento humano</a:t>
          </a:r>
        </a:p>
        <a:p>
          <a:pPr lvl="0" algn="ctr"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Indicadores de gestión  aporte a la reducción dela pobreza, generación de empleo y participación en el PIB</a:t>
          </a:r>
        </a:p>
        <a:p>
          <a:pPr lvl="0" algn="ctr" defTabSz="800100">
            <a:lnSpc>
              <a:spcPct val="90000"/>
            </a:lnSpc>
            <a:spcBef>
              <a:spcPct val="0"/>
            </a:spcBef>
            <a:spcAft>
              <a:spcPct val="35000"/>
            </a:spcAft>
          </a:pPr>
          <a:endParaRPr lang="es-EC" sz="2000" kern="1200" dirty="0" smtClean="0">
            <a:latin typeface="Times New Roman" panose="02020603050405020304" pitchFamily="18" charset="0"/>
            <a:cs typeface="Times New Roman" panose="02020603050405020304" pitchFamily="18" charset="0"/>
          </a:endParaRPr>
        </a:p>
      </dsp:txBody>
      <dsp:txXfrm>
        <a:off x="5415932" y="1625176"/>
        <a:ext cx="2705982" cy="3412871"/>
      </dsp:txXfrm>
    </dsp:sp>
    <dsp:sp modelId="{8E97E1EB-6BCF-4087-A654-34D2AE176FFC}">
      <dsp:nvSpPr>
        <dsp:cNvPr id="0" name=""/>
        <dsp:cNvSpPr/>
      </dsp:nvSpPr>
      <dsp:spPr>
        <a:xfrm>
          <a:off x="0" y="5038048"/>
          <a:ext cx="8125883" cy="3792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2A25-F5E9-4633-BC4F-B9A6F1E386D8}">
      <dsp:nvSpPr>
        <dsp:cNvPr id="0" name=""/>
        <dsp:cNvSpPr/>
      </dsp:nvSpPr>
      <dsp:spPr>
        <a:xfrm>
          <a:off x="0" y="0"/>
          <a:ext cx="8125883" cy="16251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just" defTabSz="2044700">
            <a:lnSpc>
              <a:spcPct val="90000"/>
            </a:lnSpc>
            <a:spcBef>
              <a:spcPct val="0"/>
            </a:spcBef>
            <a:spcAft>
              <a:spcPct val="35000"/>
            </a:spcAft>
          </a:pPr>
          <a:r>
            <a:rPr lang="es-EC" sz="4600" kern="1200" dirty="0" smtClean="0">
              <a:latin typeface="Times New Roman" panose="02020603050405020304" pitchFamily="18" charset="0"/>
              <a:cs typeface="Times New Roman" panose="02020603050405020304" pitchFamily="18" charset="0"/>
            </a:rPr>
            <a:t>3. USAID, 2005. Microempresas y microfinanzas en Ecuador</a:t>
          </a:r>
          <a:endParaRPr lang="es-EC" sz="4600" kern="1200" dirty="0">
            <a:latin typeface="Times New Roman" panose="02020603050405020304" pitchFamily="18" charset="0"/>
            <a:cs typeface="Times New Roman" panose="02020603050405020304" pitchFamily="18" charset="0"/>
          </a:endParaRPr>
        </a:p>
      </dsp:txBody>
      <dsp:txXfrm>
        <a:off x="0" y="0"/>
        <a:ext cx="8125883" cy="1625176"/>
      </dsp:txXfrm>
    </dsp:sp>
    <dsp:sp modelId="{7A6A57D5-54BF-4298-82D0-DBB219AE3FC1}">
      <dsp:nvSpPr>
        <dsp:cNvPr id="0" name=""/>
        <dsp:cNvSpPr/>
      </dsp:nvSpPr>
      <dsp:spPr>
        <a:xfrm>
          <a:off x="3967" y="1625176"/>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Enfoque</a:t>
          </a: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Población de microempresas en el sector urbano y caracterización</a:t>
          </a: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a:latin typeface="Times New Roman" panose="02020603050405020304" pitchFamily="18" charset="0"/>
            <a:cs typeface="Times New Roman" panose="02020603050405020304" pitchFamily="18" charset="0"/>
          </a:endParaRPr>
        </a:p>
      </dsp:txBody>
      <dsp:txXfrm>
        <a:off x="3967" y="1625176"/>
        <a:ext cx="2705982" cy="3412871"/>
      </dsp:txXfrm>
    </dsp:sp>
    <dsp:sp modelId="{C3F0B1A1-B38B-4EA1-836D-E4B3868B9EB9}">
      <dsp:nvSpPr>
        <dsp:cNvPr id="0" name=""/>
        <dsp:cNvSpPr/>
      </dsp:nvSpPr>
      <dsp:spPr>
        <a:xfrm>
          <a:off x="2709950" y="1625176"/>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Problema y planteamiento</a:t>
          </a: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Establecer la importancia y participación en la economía del País</a:t>
          </a:r>
        </a:p>
        <a:p>
          <a:pPr lvl="0" algn="l" defTabSz="800100">
            <a:lnSpc>
              <a:spcPct val="90000"/>
            </a:lnSpc>
            <a:spcBef>
              <a:spcPct val="0"/>
            </a:spcBef>
            <a:spcAft>
              <a:spcPct val="35000"/>
            </a:spcAft>
          </a:pPr>
          <a:endParaRPr lang="es-EC" sz="1400"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Calcular el número total de microempresas en el área urbana (646,084)</a:t>
          </a:r>
        </a:p>
        <a:p>
          <a:pPr lvl="0" algn="l" defTabSz="800100">
            <a:lnSpc>
              <a:spcPct val="90000"/>
            </a:lnSpc>
            <a:spcBef>
              <a:spcPct val="0"/>
            </a:spcBef>
            <a:spcAft>
              <a:spcPct val="35000"/>
            </a:spcAft>
          </a:pPr>
          <a:endParaRPr lang="es-EC" sz="1400"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Generan trabajo al 25% PEA ocupada</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Ventas 25% PIB ecuatoriano</a:t>
          </a: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a:latin typeface="Times New Roman" panose="02020603050405020304" pitchFamily="18" charset="0"/>
            <a:cs typeface="Times New Roman" panose="02020603050405020304" pitchFamily="18" charset="0"/>
          </a:endParaRPr>
        </a:p>
      </dsp:txBody>
      <dsp:txXfrm>
        <a:off x="2709950" y="1625176"/>
        <a:ext cx="2705982" cy="3412871"/>
      </dsp:txXfrm>
    </dsp:sp>
    <dsp:sp modelId="{3CA26068-DD5F-436B-A1EE-333468A35AD2}">
      <dsp:nvSpPr>
        <dsp:cNvPr id="0" name=""/>
        <dsp:cNvSpPr/>
      </dsp:nvSpPr>
      <dsp:spPr>
        <a:xfrm>
          <a:off x="5415932" y="1625176"/>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Hallazgos</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Es un segmento relativamente aislado.</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Genera fundamentalmente autoempleo</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Informalidad, más del 70% no disponen de RUC o RISE, causa del aislamiento.</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Actividad económica en un mercado de marcada competencia</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Financiamiento: Ventas, ahorros  y préstamos de familiares, amigos y prestamistas informales</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Se advierte posible sobreendeudamiento del  segmento</a:t>
          </a:r>
        </a:p>
        <a:p>
          <a:pPr lvl="0" algn="ctr" defTabSz="800100">
            <a:lnSpc>
              <a:spcPct val="90000"/>
            </a:lnSpc>
            <a:spcBef>
              <a:spcPct val="0"/>
            </a:spcBef>
            <a:spcAft>
              <a:spcPct val="35000"/>
            </a:spcAft>
          </a:pPr>
          <a:endParaRPr lang="es-EC" sz="1100" kern="1200" dirty="0">
            <a:latin typeface="Times New Roman" panose="02020603050405020304" pitchFamily="18" charset="0"/>
            <a:cs typeface="Times New Roman" panose="02020603050405020304" pitchFamily="18" charset="0"/>
          </a:endParaRPr>
        </a:p>
      </dsp:txBody>
      <dsp:txXfrm>
        <a:off x="5415932" y="1625176"/>
        <a:ext cx="2705982" cy="3412871"/>
      </dsp:txXfrm>
    </dsp:sp>
    <dsp:sp modelId="{8E97E1EB-6BCF-4087-A654-34D2AE176FFC}">
      <dsp:nvSpPr>
        <dsp:cNvPr id="0" name=""/>
        <dsp:cNvSpPr/>
      </dsp:nvSpPr>
      <dsp:spPr>
        <a:xfrm>
          <a:off x="0" y="5038048"/>
          <a:ext cx="8125883" cy="3792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2A25-F5E9-4633-BC4F-B9A6F1E386D8}">
      <dsp:nvSpPr>
        <dsp:cNvPr id="0" name=""/>
        <dsp:cNvSpPr/>
      </dsp:nvSpPr>
      <dsp:spPr>
        <a:xfrm>
          <a:off x="0" y="0"/>
          <a:ext cx="8125883" cy="16251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just" defTabSz="2044700">
            <a:lnSpc>
              <a:spcPct val="90000"/>
            </a:lnSpc>
            <a:spcBef>
              <a:spcPct val="0"/>
            </a:spcBef>
            <a:spcAft>
              <a:spcPct val="35000"/>
            </a:spcAft>
          </a:pPr>
          <a:r>
            <a:rPr lang="es-EC" sz="4600" kern="1200" dirty="0" smtClean="0">
              <a:latin typeface="Times New Roman" panose="02020603050405020304" pitchFamily="18" charset="0"/>
              <a:cs typeface="Times New Roman" panose="02020603050405020304" pitchFamily="18" charset="0"/>
            </a:rPr>
            <a:t>4. Mariño Wilson, 2013. Modelo de gestión de liquidez centuria</a:t>
          </a:r>
          <a:endParaRPr lang="es-EC" sz="4600" kern="1200" dirty="0">
            <a:latin typeface="Times New Roman" panose="02020603050405020304" pitchFamily="18" charset="0"/>
            <a:cs typeface="Times New Roman" panose="02020603050405020304" pitchFamily="18" charset="0"/>
          </a:endParaRPr>
        </a:p>
      </dsp:txBody>
      <dsp:txXfrm>
        <a:off x="0" y="0"/>
        <a:ext cx="8125883" cy="1625176"/>
      </dsp:txXfrm>
    </dsp:sp>
    <dsp:sp modelId="{7A6A57D5-54BF-4298-82D0-DBB219AE3FC1}">
      <dsp:nvSpPr>
        <dsp:cNvPr id="0" name=""/>
        <dsp:cNvSpPr/>
      </dsp:nvSpPr>
      <dsp:spPr>
        <a:xfrm>
          <a:off x="0" y="1627702"/>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Enfoque</a:t>
          </a:r>
        </a:p>
        <a:p>
          <a:pPr lvl="0" algn="ctr" defTabSz="889000">
            <a:lnSpc>
              <a:spcPct val="90000"/>
            </a:lnSpc>
            <a:spcBef>
              <a:spcPct val="0"/>
            </a:spcBef>
            <a:spcAft>
              <a:spcPct val="35000"/>
            </a:spcAft>
          </a:pPr>
          <a:endParaRPr lang="es-EC" sz="20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Liquidez en las MIPYMES</a:t>
          </a: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	</a:t>
          </a:r>
        </a:p>
        <a:p>
          <a:pPr lvl="0" algn="ctr" defTabSz="889000">
            <a:lnSpc>
              <a:spcPct val="90000"/>
            </a:lnSpc>
            <a:spcBef>
              <a:spcPct val="0"/>
            </a:spcBef>
            <a:spcAft>
              <a:spcPct val="35000"/>
            </a:spcAft>
          </a:pPr>
          <a:endParaRPr lang="es-EC" sz="1100" kern="1200" dirty="0">
            <a:latin typeface="Times New Roman" panose="02020603050405020304" pitchFamily="18" charset="0"/>
            <a:cs typeface="Times New Roman" panose="02020603050405020304" pitchFamily="18" charset="0"/>
          </a:endParaRPr>
        </a:p>
      </dsp:txBody>
      <dsp:txXfrm>
        <a:off x="0" y="1627702"/>
        <a:ext cx="2705982" cy="3412871"/>
      </dsp:txXfrm>
    </dsp:sp>
    <dsp:sp modelId="{C3F0B1A1-B38B-4EA1-836D-E4B3868B9EB9}">
      <dsp:nvSpPr>
        <dsp:cNvPr id="0" name=""/>
        <dsp:cNvSpPr/>
      </dsp:nvSpPr>
      <dsp:spPr>
        <a:xfrm>
          <a:off x="2709950" y="1627702"/>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Problema y planteamiento</a:t>
          </a: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Insuficiente liquidez en las MIPYMES</a:t>
          </a:r>
        </a:p>
        <a:p>
          <a:pPr lvl="0" algn="l" defTabSz="800100">
            <a:lnSpc>
              <a:spcPct val="90000"/>
            </a:lnSpc>
            <a:spcBef>
              <a:spcPct val="0"/>
            </a:spcBef>
            <a:spcAft>
              <a:spcPct val="35000"/>
            </a:spcAft>
          </a:pPr>
          <a:endParaRPr lang="es-EC" sz="1400"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Modelo de liquidez centuria</a:t>
          </a:r>
        </a:p>
        <a:p>
          <a:pPr lvl="0" algn="l" defTabSz="800100">
            <a:lnSpc>
              <a:spcPct val="90000"/>
            </a:lnSpc>
            <a:spcBef>
              <a:spcPct val="0"/>
            </a:spcBef>
            <a:spcAft>
              <a:spcPct val="35000"/>
            </a:spcAft>
          </a:pPr>
          <a:endParaRPr lang="es-EC" sz="14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es-EC" sz="1100" kern="1200" dirty="0">
            <a:latin typeface="Times New Roman" panose="02020603050405020304" pitchFamily="18" charset="0"/>
            <a:cs typeface="Times New Roman" panose="02020603050405020304" pitchFamily="18" charset="0"/>
          </a:endParaRPr>
        </a:p>
      </dsp:txBody>
      <dsp:txXfrm>
        <a:off x="2709950" y="1627702"/>
        <a:ext cx="2705982" cy="3412871"/>
      </dsp:txXfrm>
    </dsp:sp>
    <dsp:sp modelId="{3CA26068-DD5F-436B-A1EE-333468A35AD2}">
      <dsp:nvSpPr>
        <dsp:cNvPr id="0" name=""/>
        <dsp:cNvSpPr/>
      </dsp:nvSpPr>
      <dsp:spPr>
        <a:xfrm>
          <a:off x="5415932" y="1625176"/>
          <a:ext cx="2705982" cy="34128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Aportes</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Libro que sustenta su propuesta en cuatro ejes: Planificación, gestión operacional, gestión comercial y gestión financiera</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Propone cinco herramientas:</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Realizar un buen diagnóstico de la liquidez empresarial.</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Análisis de las cuentas por cobrar</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Gestión de cobranzas</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Gestión de inventarios</a:t>
          </a:r>
        </a:p>
        <a:p>
          <a:pPr lvl="0" algn="l" defTabSz="8001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Monitoreo permanente de la liquidez</a:t>
          </a:r>
          <a:endParaRPr lang="es-EC" sz="1100" kern="1200" dirty="0">
            <a:latin typeface="Times New Roman" panose="02020603050405020304" pitchFamily="18" charset="0"/>
            <a:cs typeface="Times New Roman" panose="02020603050405020304" pitchFamily="18" charset="0"/>
          </a:endParaRPr>
        </a:p>
      </dsp:txBody>
      <dsp:txXfrm>
        <a:off x="5415932" y="1625176"/>
        <a:ext cx="2705982" cy="3412871"/>
      </dsp:txXfrm>
    </dsp:sp>
    <dsp:sp modelId="{8E97E1EB-6BCF-4087-A654-34D2AE176FFC}">
      <dsp:nvSpPr>
        <dsp:cNvPr id="0" name=""/>
        <dsp:cNvSpPr/>
      </dsp:nvSpPr>
      <dsp:spPr>
        <a:xfrm>
          <a:off x="0" y="5038048"/>
          <a:ext cx="8125883" cy="3792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B299E-1D83-4441-84F7-F078827C3771}">
      <dsp:nvSpPr>
        <dsp:cNvPr id="0" name=""/>
        <dsp:cNvSpPr/>
      </dsp:nvSpPr>
      <dsp:spPr>
        <a:xfrm>
          <a:off x="0" y="936969"/>
          <a:ext cx="8125883"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3994ED-1977-4F83-8C0E-5E0BF1BBF8CE}">
      <dsp:nvSpPr>
        <dsp:cNvPr id="0" name=""/>
        <dsp:cNvSpPr/>
      </dsp:nvSpPr>
      <dsp:spPr>
        <a:xfrm>
          <a:off x="391045" y="270268"/>
          <a:ext cx="6377688" cy="13224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Osterwalder y Pigneur, 2010. “Modelo de negocios es el fundamento lógico de cómo una organización  crea, entrega y captura valor“ Modelo de Canvas</a:t>
          </a:r>
          <a:endParaRPr lang="es-EC" sz="2000" kern="1200" dirty="0">
            <a:latin typeface="Times New Roman" panose="02020603050405020304" pitchFamily="18" charset="0"/>
            <a:cs typeface="Times New Roman" panose="02020603050405020304" pitchFamily="18" charset="0"/>
          </a:endParaRPr>
        </a:p>
      </dsp:txBody>
      <dsp:txXfrm>
        <a:off x="455603" y="334826"/>
        <a:ext cx="6248572" cy="1193360"/>
      </dsp:txXfrm>
    </dsp:sp>
    <dsp:sp modelId="{C8D6E8A0-F4BB-416E-8359-C4D4EF09C18A}">
      <dsp:nvSpPr>
        <dsp:cNvPr id="0" name=""/>
        <dsp:cNvSpPr/>
      </dsp:nvSpPr>
      <dsp:spPr>
        <a:xfrm>
          <a:off x="0" y="2750486"/>
          <a:ext cx="8125883"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B23F5-DC94-44B4-AD8D-9F4F4836E78C}">
      <dsp:nvSpPr>
        <dsp:cNvPr id="0" name=""/>
        <dsp:cNvSpPr/>
      </dsp:nvSpPr>
      <dsp:spPr>
        <a:xfrm>
          <a:off x="406294" y="1885569"/>
          <a:ext cx="6377688" cy="13224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lvl="0" algn="just"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Coria, Pastor y Torres, 2013. “La metodología está compuesta por todos los procedimientos dirigidos por las reglas  que arrojan conocimiento objetivo que pueden justificarse tanto teórica como empíricamente” a fin de aplicar en la gestión de los negocios. </a:t>
          </a:r>
          <a:endParaRPr lang="es-EC" sz="2000" kern="1200" dirty="0">
            <a:latin typeface="Times New Roman" panose="02020603050405020304" pitchFamily="18" charset="0"/>
            <a:cs typeface="Times New Roman" panose="02020603050405020304" pitchFamily="18" charset="0"/>
          </a:endParaRPr>
        </a:p>
      </dsp:txBody>
      <dsp:txXfrm>
        <a:off x="470852" y="1950127"/>
        <a:ext cx="6248572" cy="1193360"/>
      </dsp:txXfrm>
    </dsp:sp>
    <dsp:sp modelId="{471DF286-DC0D-46C1-A35C-3AE58C0C101E}">
      <dsp:nvSpPr>
        <dsp:cNvPr id="0" name=""/>
        <dsp:cNvSpPr/>
      </dsp:nvSpPr>
      <dsp:spPr>
        <a:xfrm>
          <a:off x="0" y="4564002"/>
          <a:ext cx="8125883"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828F5A-F1A2-49CE-A7D8-7BA7F3407142}">
      <dsp:nvSpPr>
        <dsp:cNvPr id="0" name=""/>
        <dsp:cNvSpPr/>
      </dsp:nvSpPr>
      <dsp:spPr>
        <a:xfrm>
          <a:off x="406294" y="3699086"/>
          <a:ext cx="6377688" cy="13224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lvl="0" algn="just"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Porter, 2006.  Plantea su cadena de valor, que se sustenta en los procesos misionales, procesos gobernantes  y los procesos de apoyo</a:t>
          </a:r>
          <a:endParaRPr lang="es-EC" sz="2000" kern="1200" dirty="0">
            <a:latin typeface="Times New Roman" panose="02020603050405020304" pitchFamily="18" charset="0"/>
            <a:cs typeface="Times New Roman" panose="02020603050405020304" pitchFamily="18" charset="0"/>
          </a:endParaRPr>
        </a:p>
      </dsp:txBody>
      <dsp:txXfrm>
        <a:off x="470852" y="3763644"/>
        <a:ext cx="6248572" cy="1193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B299E-1D83-4441-84F7-F078827C3771}">
      <dsp:nvSpPr>
        <dsp:cNvPr id="0" name=""/>
        <dsp:cNvSpPr/>
      </dsp:nvSpPr>
      <dsp:spPr>
        <a:xfrm>
          <a:off x="0" y="936969"/>
          <a:ext cx="8125883"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3994ED-1977-4F83-8C0E-5E0BF1BBF8CE}">
      <dsp:nvSpPr>
        <dsp:cNvPr id="0" name=""/>
        <dsp:cNvSpPr/>
      </dsp:nvSpPr>
      <dsp:spPr>
        <a:xfrm>
          <a:off x="391045" y="270268"/>
          <a:ext cx="6377688" cy="13224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Osterwalder y Pigneur, 2010. “Modelo de negocios es el fundamento lógico de cómo una organización  crea, entrega y captura valor“ Modelo de Canvas</a:t>
          </a:r>
          <a:endParaRPr lang="es-EC" sz="2000" kern="1200" dirty="0">
            <a:latin typeface="Times New Roman" panose="02020603050405020304" pitchFamily="18" charset="0"/>
            <a:cs typeface="Times New Roman" panose="02020603050405020304" pitchFamily="18" charset="0"/>
          </a:endParaRPr>
        </a:p>
      </dsp:txBody>
      <dsp:txXfrm>
        <a:off x="455603" y="334826"/>
        <a:ext cx="6248572" cy="1193360"/>
      </dsp:txXfrm>
    </dsp:sp>
    <dsp:sp modelId="{C8D6E8A0-F4BB-416E-8359-C4D4EF09C18A}">
      <dsp:nvSpPr>
        <dsp:cNvPr id="0" name=""/>
        <dsp:cNvSpPr/>
      </dsp:nvSpPr>
      <dsp:spPr>
        <a:xfrm>
          <a:off x="0" y="2750486"/>
          <a:ext cx="8125883"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B23F5-DC94-44B4-AD8D-9F4F4836E78C}">
      <dsp:nvSpPr>
        <dsp:cNvPr id="0" name=""/>
        <dsp:cNvSpPr/>
      </dsp:nvSpPr>
      <dsp:spPr>
        <a:xfrm>
          <a:off x="406294" y="1885569"/>
          <a:ext cx="6377688" cy="13224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lvl="0" algn="just"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Coria, Pastor y Torres, 2013. “La metodología está compuesta por todos los procedimientos dirigidos por las reglas  que arrojan conocimiento objetivo que pueden justificarse tanto teórica como empíricamente” a fin de aplicar en la gestión de los negocios. </a:t>
          </a:r>
          <a:endParaRPr lang="es-EC" sz="2000" kern="1200" dirty="0">
            <a:latin typeface="Times New Roman" panose="02020603050405020304" pitchFamily="18" charset="0"/>
            <a:cs typeface="Times New Roman" panose="02020603050405020304" pitchFamily="18" charset="0"/>
          </a:endParaRPr>
        </a:p>
      </dsp:txBody>
      <dsp:txXfrm>
        <a:off x="470852" y="1950127"/>
        <a:ext cx="6248572" cy="1193360"/>
      </dsp:txXfrm>
    </dsp:sp>
    <dsp:sp modelId="{471DF286-DC0D-46C1-A35C-3AE58C0C101E}">
      <dsp:nvSpPr>
        <dsp:cNvPr id="0" name=""/>
        <dsp:cNvSpPr/>
      </dsp:nvSpPr>
      <dsp:spPr>
        <a:xfrm>
          <a:off x="0" y="4564002"/>
          <a:ext cx="8125883"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828F5A-F1A2-49CE-A7D8-7BA7F3407142}">
      <dsp:nvSpPr>
        <dsp:cNvPr id="0" name=""/>
        <dsp:cNvSpPr/>
      </dsp:nvSpPr>
      <dsp:spPr>
        <a:xfrm>
          <a:off x="406294" y="3699086"/>
          <a:ext cx="6377688" cy="13224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lvl="0" algn="just"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Porter, 2006.  Plantea su cadena de valor, que se sustenta en los procesos misionales, procesos gobernantes  y los procesos de apoyo</a:t>
          </a:r>
          <a:endParaRPr lang="es-EC" sz="2000" kern="1200" dirty="0">
            <a:latin typeface="Times New Roman" panose="02020603050405020304" pitchFamily="18" charset="0"/>
            <a:cs typeface="Times New Roman" panose="02020603050405020304" pitchFamily="18" charset="0"/>
          </a:endParaRPr>
        </a:p>
      </dsp:txBody>
      <dsp:txXfrm>
        <a:off x="470852" y="3763644"/>
        <a:ext cx="6248572" cy="11933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BCBD2-F354-4961-A551-2D39987EF98A}">
      <dsp:nvSpPr>
        <dsp:cNvPr id="0" name=""/>
        <dsp:cNvSpPr/>
      </dsp:nvSpPr>
      <dsp:spPr>
        <a:xfrm>
          <a:off x="0" y="1148511"/>
          <a:ext cx="9753602"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7E9E3-56D9-4EC9-8FD2-7E53C07630A2}">
      <dsp:nvSpPr>
        <dsp:cNvPr id="0" name=""/>
        <dsp:cNvSpPr/>
      </dsp:nvSpPr>
      <dsp:spPr>
        <a:xfrm>
          <a:off x="487203" y="194288"/>
          <a:ext cx="6840566" cy="1116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3.1 Tipo de investigación. Exploratorio descriptivo</a:t>
          </a:r>
          <a:endParaRPr lang="es-EC" sz="2000" kern="1200" dirty="0">
            <a:latin typeface="Times New Roman" panose="02020603050405020304" pitchFamily="18" charset="0"/>
            <a:cs typeface="Times New Roman" panose="02020603050405020304" pitchFamily="18" charset="0"/>
          </a:endParaRPr>
        </a:p>
      </dsp:txBody>
      <dsp:txXfrm>
        <a:off x="541710" y="248795"/>
        <a:ext cx="6731552" cy="1007568"/>
      </dsp:txXfrm>
    </dsp:sp>
    <dsp:sp modelId="{FFB9085E-6E85-4B4D-81FD-7FD8971E7075}">
      <dsp:nvSpPr>
        <dsp:cNvPr id="0" name=""/>
        <dsp:cNvSpPr/>
      </dsp:nvSpPr>
      <dsp:spPr>
        <a:xfrm>
          <a:off x="0" y="2464836"/>
          <a:ext cx="9753602"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20B300-3B92-46E5-809B-843E1159FB91}">
      <dsp:nvSpPr>
        <dsp:cNvPr id="0" name=""/>
        <dsp:cNvSpPr/>
      </dsp:nvSpPr>
      <dsp:spPr>
        <a:xfrm>
          <a:off x="487203" y="1485111"/>
          <a:ext cx="6840566" cy="11420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3.2 Diseño. No experimental o aplicada</a:t>
          </a:r>
          <a:endParaRPr lang="es-EC" sz="2000" kern="1200" dirty="0">
            <a:latin typeface="Times New Roman" panose="02020603050405020304" pitchFamily="18" charset="0"/>
            <a:cs typeface="Times New Roman" panose="02020603050405020304" pitchFamily="18" charset="0"/>
          </a:endParaRPr>
        </a:p>
      </dsp:txBody>
      <dsp:txXfrm>
        <a:off x="542955" y="1540863"/>
        <a:ext cx="6729062" cy="1030581"/>
      </dsp:txXfrm>
    </dsp:sp>
    <dsp:sp modelId="{9D70B80B-C058-4DB3-A2F0-A156B75C0809}">
      <dsp:nvSpPr>
        <dsp:cNvPr id="0" name=""/>
        <dsp:cNvSpPr/>
      </dsp:nvSpPr>
      <dsp:spPr>
        <a:xfrm>
          <a:off x="0" y="3726073"/>
          <a:ext cx="9753602"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D4BDEB-B429-4D8E-B936-E0CE7ACA465B}">
      <dsp:nvSpPr>
        <dsp:cNvPr id="0" name=""/>
        <dsp:cNvSpPr/>
      </dsp:nvSpPr>
      <dsp:spPr>
        <a:xfrm>
          <a:off x="487203" y="2801436"/>
          <a:ext cx="6840702" cy="1086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3.3 Población. Las microempresas de comercio del DMQ (47,677)</a:t>
          </a:r>
          <a:endParaRPr lang="es-EC" sz="2000" kern="1200" dirty="0">
            <a:latin typeface="Times New Roman" panose="02020603050405020304" pitchFamily="18" charset="0"/>
            <a:cs typeface="Times New Roman" panose="02020603050405020304" pitchFamily="18" charset="0"/>
          </a:endParaRPr>
        </a:p>
      </dsp:txBody>
      <dsp:txXfrm>
        <a:off x="540266" y="2854499"/>
        <a:ext cx="6734576" cy="980870"/>
      </dsp:txXfrm>
    </dsp:sp>
    <dsp:sp modelId="{C8C99B7C-2DC2-4331-8896-B7235FD2C63A}">
      <dsp:nvSpPr>
        <dsp:cNvPr id="0" name=""/>
        <dsp:cNvSpPr/>
      </dsp:nvSpPr>
      <dsp:spPr>
        <a:xfrm>
          <a:off x="0" y="4929111"/>
          <a:ext cx="9753602"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9D5BE5-B911-4CC8-812D-D47D53ADD498}">
      <dsp:nvSpPr>
        <dsp:cNvPr id="0" name=""/>
        <dsp:cNvSpPr/>
      </dsp:nvSpPr>
      <dsp:spPr>
        <a:xfrm>
          <a:off x="469040" y="4053821"/>
          <a:ext cx="6876989" cy="1028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lvl="0" algn="just"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3.4 Muestra. Parte de la población. Método aleatorio simple cuando se conoce el tamaño de la población. Prueba piloto (177 microempresas)</a:t>
          </a:r>
          <a:endParaRPr lang="es-EC" sz="2000" kern="1200" dirty="0">
            <a:latin typeface="Times New Roman" panose="02020603050405020304" pitchFamily="18" charset="0"/>
            <a:cs typeface="Times New Roman" panose="02020603050405020304" pitchFamily="18" charset="0"/>
          </a:endParaRPr>
        </a:p>
      </dsp:txBody>
      <dsp:txXfrm>
        <a:off x="519262" y="4104043"/>
        <a:ext cx="6776545" cy="928353"/>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s-EC"/>
              <a:t>14/09/2016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‹Nº›</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s-EC"/>
              <a:t>14/09/2016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‹Nº›</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1</a:t>
            </a:fld>
            <a:endParaRPr lang="es-EC" dirty="0"/>
          </a:p>
        </p:txBody>
      </p:sp>
    </p:spTree>
    <p:extLst>
      <p:ext uri="{BB962C8B-B14F-4D97-AF65-F5344CB8AC3E}">
        <p14:creationId xmlns:p14="http://schemas.microsoft.com/office/powerpoint/2010/main" val="142246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10</a:t>
            </a:fld>
            <a:endParaRPr lang="es-EC" dirty="0"/>
          </a:p>
        </p:txBody>
      </p:sp>
    </p:spTree>
    <p:extLst>
      <p:ext uri="{BB962C8B-B14F-4D97-AF65-F5344CB8AC3E}">
        <p14:creationId xmlns:p14="http://schemas.microsoft.com/office/powerpoint/2010/main" val="311477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11</a:t>
            </a:fld>
            <a:endParaRPr lang="es-EC" dirty="0"/>
          </a:p>
        </p:txBody>
      </p:sp>
    </p:spTree>
    <p:extLst>
      <p:ext uri="{BB962C8B-B14F-4D97-AF65-F5344CB8AC3E}">
        <p14:creationId xmlns:p14="http://schemas.microsoft.com/office/powerpoint/2010/main" val="1225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12</a:t>
            </a:fld>
            <a:endParaRPr lang="es-EC" dirty="0"/>
          </a:p>
        </p:txBody>
      </p:sp>
    </p:spTree>
    <p:extLst>
      <p:ext uri="{BB962C8B-B14F-4D97-AF65-F5344CB8AC3E}">
        <p14:creationId xmlns:p14="http://schemas.microsoft.com/office/powerpoint/2010/main" val="348800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13</a:t>
            </a:fld>
            <a:endParaRPr lang="es-EC" dirty="0"/>
          </a:p>
        </p:txBody>
      </p:sp>
    </p:spTree>
    <p:extLst>
      <p:ext uri="{BB962C8B-B14F-4D97-AF65-F5344CB8AC3E}">
        <p14:creationId xmlns:p14="http://schemas.microsoft.com/office/powerpoint/2010/main" val="280852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14</a:t>
            </a:fld>
            <a:endParaRPr lang="es-EC" dirty="0"/>
          </a:p>
        </p:txBody>
      </p:sp>
    </p:spTree>
    <p:extLst>
      <p:ext uri="{BB962C8B-B14F-4D97-AF65-F5344CB8AC3E}">
        <p14:creationId xmlns:p14="http://schemas.microsoft.com/office/powerpoint/2010/main" val="91916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15</a:t>
            </a:fld>
            <a:endParaRPr lang="es-EC" dirty="0"/>
          </a:p>
        </p:txBody>
      </p:sp>
    </p:spTree>
    <p:extLst>
      <p:ext uri="{BB962C8B-B14F-4D97-AF65-F5344CB8AC3E}">
        <p14:creationId xmlns:p14="http://schemas.microsoft.com/office/powerpoint/2010/main" val="112730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16</a:t>
            </a:fld>
            <a:endParaRPr lang="es-EC" dirty="0"/>
          </a:p>
        </p:txBody>
      </p:sp>
    </p:spTree>
    <p:extLst>
      <p:ext uri="{BB962C8B-B14F-4D97-AF65-F5344CB8AC3E}">
        <p14:creationId xmlns:p14="http://schemas.microsoft.com/office/powerpoint/2010/main" val="192248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17</a:t>
            </a:fld>
            <a:endParaRPr lang="es-EC" dirty="0"/>
          </a:p>
        </p:txBody>
      </p:sp>
    </p:spTree>
    <p:extLst>
      <p:ext uri="{BB962C8B-B14F-4D97-AF65-F5344CB8AC3E}">
        <p14:creationId xmlns:p14="http://schemas.microsoft.com/office/powerpoint/2010/main" val="4226464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18</a:t>
            </a:fld>
            <a:endParaRPr lang="es-EC" dirty="0"/>
          </a:p>
        </p:txBody>
      </p:sp>
    </p:spTree>
    <p:extLst>
      <p:ext uri="{BB962C8B-B14F-4D97-AF65-F5344CB8AC3E}">
        <p14:creationId xmlns:p14="http://schemas.microsoft.com/office/powerpoint/2010/main" val="344748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21</a:t>
            </a:fld>
            <a:endParaRPr lang="en-US" sz="1200" b="0" i="0" dirty="0">
              <a:latin typeface="Century Gothic"/>
              <a:ea typeface="+mn-ea"/>
              <a:cs typeface="+mn-cs"/>
            </a:endParaRPr>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Poca</a:t>
            </a:r>
            <a:r>
              <a:rPr lang="es-EC" baseline="0" dirty="0" smtClean="0"/>
              <a:t> participación en cadenas productivas</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2</a:t>
            </a:fld>
            <a:endParaRPr lang="es-EC" dirty="0"/>
          </a:p>
        </p:txBody>
      </p:sp>
    </p:spTree>
    <p:extLst>
      <p:ext uri="{BB962C8B-B14F-4D97-AF65-F5344CB8AC3E}">
        <p14:creationId xmlns:p14="http://schemas.microsoft.com/office/powerpoint/2010/main" val="583572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22</a:t>
            </a:fld>
            <a:endParaRPr lang="en-US" sz="1200" b="0" i="0" dirty="0">
              <a:latin typeface="Century Gothic"/>
              <a:ea typeface="+mn-ea"/>
              <a:cs typeface="+mn-cs"/>
            </a:endParaRPr>
          </a:p>
        </p:txBody>
      </p:sp>
    </p:spTree>
    <p:extLst>
      <p:ext uri="{BB962C8B-B14F-4D97-AF65-F5344CB8AC3E}">
        <p14:creationId xmlns:p14="http://schemas.microsoft.com/office/powerpoint/2010/main" val="2044879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23</a:t>
            </a:fld>
            <a:endParaRPr lang="en-US" sz="1200" b="0" i="0" dirty="0">
              <a:latin typeface="Century Gothic"/>
              <a:ea typeface="+mn-ea"/>
              <a:cs typeface="+mn-cs"/>
            </a:endParaRPr>
          </a:p>
        </p:txBody>
      </p:sp>
    </p:spTree>
    <p:extLst>
      <p:ext uri="{BB962C8B-B14F-4D97-AF65-F5344CB8AC3E}">
        <p14:creationId xmlns:p14="http://schemas.microsoft.com/office/powerpoint/2010/main" val="1779056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24</a:t>
            </a:fld>
            <a:endParaRPr lang="en-US" sz="1200" b="0" i="0" dirty="0">
              <a:latin typeface="Century Gothic"/>
              <a:ea typeface="+mn-ea"/>
              <a:cs typeface="+mn-cs"/>
            </a:endParaRPr>
          </a:p>
        </p:txBody>
      </p:sp>
    </p:spTree>
    <p:extLst>
      <p:ext uri="{BB962C8B-B14F-4D97-AF65-F5344CB8AC3E}">
        <p14:creationId xmlns:p14="http://schemas.microsoft.com/office/powerpoint/2010/main" val="1288331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25</a:t>
            </a:fld>
            <a:endParaRPr lang="en-US" sz="1200" b="0" i="0" dirty="0">
              <a:latin typeface="Century Gothic"/>
              <a:ea typeface="+mn-ea"/>
              <a:cs typeface="+mn-cs"/>
            </a:endParaRPr>
          </a:p>
        </p:txBody>
      </p:sp>
    </p:spTree>
    <p:extLst>
      <p:ext uri="{BB962C8B-B14F-4D97-AF65-F5344CB8AC3E}">
        <p14:creationId xmlns:p14="http://schemas.microsoft.com/office/powerpoint/2010/main" val="324032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26</a:t>
            </a:fld>
            <a:endParaRPr lang="en-US" sz="1200" b="0" i="0" dirty="0">
              <a:latin typeface="Century Gothic"/>
              <a:ea typeface="+mn-ea"/>
              <a:cs typeface="+mn-cs"/>
            </a:endParaRPr>
          </a:p>
        </p:txBody>
      </p:sp>
    </p:spTree>
    <p:extLst>
      <p:ext uri="{BB962C8B-B14F-4D97-AF65-F5344CB8AC3E}">
        <p14:creationId xmlns:p14="http://schemas.microsoft.com/office/powerpoint/2010/main" val="3754445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27</a:t>
            </a:fld>
            <a:endParaRPr lang="en-US" sz="1200" b="0" i="0" dirty="0">
              <a:latin typeface="Century Gothic"/>
              <a:ea typeface="+mn-ea"/>
              <a:cs typeface="+mn-cs"/>
            </a:endParaRPr>
          </a:p>
        </p:txBody>
      </p:sp>
    </p:spTree>
    <p:extLst>
      <p:ext uri="{BB962C8B-B14F-4D97-AF65-F5344CB8AC3E}">
        <p14:creationId xmlns:p14="http://schemas.microsoft.com/office/powerpoint/2010/main" val="3490874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28</a:t>
            </a:fld>
            <a:endParaRPr lang="en-US" sz="1200" b="0" i="0" dirty="0">
              <a:latin typeface="Century Gothic"/>
              <a:ea typeface="+mn-ea"/>
              <a:cs typeface="+mn-cs"/>
            </a:endParaRPr>
          </a:p>
        </p:txBody>
      </p:sp>
    </p:spTree>
    <p:extLst>
      <p:ext uri="{BB962C8B-B14F-4D97-AF65-F5344CB8AC3E}">
        <p14:creationId xmlns:p14="http://schemas.microsoft.com/office/powerpoint/2010/main" val="129590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29</a:t>
            </a:fld>
            <a:endParaRPr lang="en-US" sz="1200" b="0" i="0" dirty="0">
              <a:latin typeface="Century Gothic"/>
              <a:ea typeface="+mn-ea"/>
              <a:cs typeface="+mn-cs"/>
            </a:endParaRPr>
          </a:p>
        </p:txBody>
      </p:sp>
    </p:spTree>
    <p:extLst>
      <p:ext uri="{BB962C8B-B14F-4D97-AF65-F5344CB8AC3E}">
        <p14:creationId xmlns:p14="http://schemas.microsoft.com/office/powerpoint/2010/main" val="151981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30</a:t>
            </a:fld>
            <a:endParaRPr lang="en-US" sz="1200" b="0" i="0" dirty="0">
              <a:latin typeface="Century Gothic"/>
              <a:ea typeface="+mn-ea"/>
              <a:cs typeface="+mn-cs"/>
            </a:endParaRPr>
          </a:p>
        </p:txBody>
      </p:sp>
    </p:spTree>
    <p:extLst>
      <p:ext uri="{BB962C8B-B14F-4D97-AF65-F5344CB8AC3E}">
        <p14:creationId xmlns:p14="http://schemas.microsoft.com/office/powerpoint/2010/main" val="228544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31</a:t>
            </a:fld>
            <a:endParaRPr lang="en-US" sz="1200" b="0" i="0" dirty="0">
              <a:latin typeface="Century Gothic"/>
              <a:ea typeface="+mn-ea"/>
              <a:cs typeface="+mn-cs"/>
            </a:endParaRPr>
          </a:p>
        </p:txBody>
      </p:sp>
    </p:spTree>
    <p:extLst>
      <p:ext uri="{BB962C8B-B14F-4D97-AF65-F5344CB8AC3E}">
        <p14:creationId xmlns:p14="http://schemas.microsoft.com/office/powerpoint/2010/main" val="87798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Problemas financieros:</a:t>
            </a:r>
            <a:r>
              <a:rPr lang="es-EC" baseline="0" dirty="0" smtClean="0"/>
              <a:t> </a:t>
            </a:r>
            <a:r>
              <a:rPr lang="es-EC" dirty="0" smtClean="0"/>
              <a:t>Cobranzas,</a:t>
            </a:r>
            <a:r>
              <a:rPr lang="es-EC" baseline="0" dirty="0" smtClean="0"/>
              <a:t> falta de capital de trabajo, capital propio y recursos de crédito</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3</a:t>
            </a:fld>
            <a:endParaRPr lang="es-EC" dirty="0"/>
          </a:p>
        </p:txBody>
      </p:sp>
    </p:spTree>
    <p:extLst>
      <p:ext uri="{BB962C8B-B14F-4D97-AF65-F5344CB8AC3E}">
        <p14:creationId xmlns:p14="http://schemas.microsoft.com/office/powerpoint/2010/main" val="2614877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32</a:t>
            </a:fld>
            <a:endParaRPr lang="en-US" sz="1200" b="0" i="0" dirty="0">
              <a:latin typeface="Century Gothic"/>
              <a:ea typeface="+mn-ea"/>
              <a:cs typeface="+mn-cs"/>
            </a:endParaRPr>
          </a:p>
        </p:txBody>
      </p:sp>
    </p:spTree>
    <p:extLst>
      <p:ext uri="{BB962C8B-B14F-4D97-AF65-F5344CB8AC3E}">
        <p14:creationId xmlns:p14="http://schemas.microsoft.com/office/powerpoint/2010/main" val="1121622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33</a:t>
            </a:fld>
            <a:endParaRPr lang="en-US" sz="1200" b="0" i="0" dirty="0">
              <a:latin typeface="Century Gothic"/>
              <a:ea typeface="+mn-ea"/>
              <a:cs typeface="+mn-cs"/>
            </a:endParaRPr>
          </a:p>
        </p:txBody>
      </p:sp>
    </p:spTree>
    <p:extLst>
      <p:ext uri="{BB962C8B-B14F-4D97-AF65-F5344CB8AC3E}">
        <p14:creationId xmlns:p14="http://schemas.microsoft.com/office/powerpoint/2010/main" val="3267132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34</a:t>
            </a:fld>
            <a:endParaRPr lang="en-US" sz="1200" b="0" i="0" dirty="0">
              <a:latin typeface="Century Gothic"/>
              <a:ea typeface="+mn-ea"/>
              <a:cs typeface="+mn-cs"/>
            </a:endParaRPr>
          </a:p>
        </p:txBody>
      </p:sp>
    </p:spTree>
    <p:extLst>
      <p:ext uri="{BB962C8B-B14F-4D97-AF65-F5344CB8AC3E}">
        <p14:creationId xmlns:p14="http://schemas.microsoft.com/office/powerpoint/2010/main" val="111299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35</a:t>
            </a:fld>
            <a:endParaRPr lang="en-US" sz="1200" b="0" i="0" dirty="0">
              <a:latin typeface="Century Gothic"/>
              <a:ea typeface="+mn-ea"/>
              <a:cs typeface="+mn-cs"/>
            </a:endParaRPr>
          </a:p>
        </p:txBody>
      </p:sp>
    </p:spTree>
    <p:extLst>
      <p:ext uri="{BB962C8B-B14F-4D97-AF65-F5344CB8AC3E}">
        <p14:creationId xmlns:p14="http://schemas.microsoft.com/office/powerpoint/2010/main" val="2203791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36</a:t>
            </a:fld>
            <a:endParaRPr lang="en-US" sz="1200" b="0" i="0" dirty="0">
              <a:latin typeface="Century Gothic"/>
              <a:ea typeface="+mn-ea"/>
              <a:cs typeface="+mn-cs"/>
            </a:endParaRPr>
          </a:p>
        </p:txBody>
      </p:sp>
    </p:spTree>
    <p:extLst>
      <p:ext uri="{BB962C8B-B14F-4D97-AF65-F5344CB8AC3E}">
        <p14:creationId xmlns:p14="http://schemas.microsoft.com/office/powerpoint/2010/main" val="1214992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37</a:t>
            </a:fld>
            <a:endParaRPr lang="en-US" sz="1200" b="0" i="0" dirty="0">
              <a:latin typeface="Century Gothic"/>
              <a:ea typeface="+mn-ea"/>
              <a:cs typeface="+mn-cs"/>
            </a:endParaRPr>
          </a:p>
        </p:txBody>
      </p:sp>
    </p:spTree>
    <p:extLst>
      <p:ext uri="{BB962C8B-B14F-4D97-AF65-F5344CB8AC3E}">
        <p14:creationId xmlns:p14="http://schemas.microsoft.com/office/powerpoint/2010/main" val="2639564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38</a:t>
            </a:fld>
            <a:endParaRPr lang="en-US" sz="1200" b="0" i="0" dirty="0">
              <a:latin typeface="Century Gothic"/>
              <a:ea typeface="+mn-ea"/>
              <a:cs typeface="+mn-cs"/>
            </a:endParaRPr>
          </a:p>
        </p:txBody>
      </p:sp>
    </p:spTree>
    <p:extLst>
      <p:ext uri="{BB962C8B-B14F-4D97-AF65-F5344CB8AC3E}">
        <p14:creationId xmlns:p14="http://schemas.microsoft.com/office/powerpoint/2010/main" val="2432246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39</a:t>
            </a:fld>
            <a:endParaRPr lang="en-US" sz="1200" b="0" i="0" dirty="0">
              <a:latin typeface="Century Gothic"/>
              <a:ea typeface="+mn-ea"/>
              <a:cs typeface="+mn-cs"/>
            </a:endParaRPr>
          </a:p>
        </p:txBody>
      </p:sp>
    </p:spTree>
    <p:extLst>
      <p:ext uri="{BB962C8B-B14F-4D97-AF65-F5344CB8AC3E}">
        <p14:creationId xmlns:p14="http://schemas.microsoft.com/office/powerpoint/2010/main" val="580621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40</a:t>
            </a:fld>
            <a:endParaRPr lang="en-US" sz="1200" b="0" i="0" dirty="0">
              <a:latin typeface="Century Gothic"/>
              <a:ea typeface="+mn-ea"/>
              <a:cs typeface="+mn-cs"/>
            </a:endParaRPr>
          </a:p>
        </p:txBody>
      </p:sp>
    </p:spTree>
    <p:extLst>
      <p:ext uri="{BB962C8B-B14F-4D97-AF65-F5344CB8AC3E}">
        <p14:creationId xmlns:p14="http://schemas.microsoft.com/office/powerpoint/2010/main" val="894911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41</a:t>
            </a:fld>
            <a:endParaRPr lang="en-US" sz="1200" b="0" i="0" dirty="0">
              <a:latin typeface="Century Gothic"/>
              <a:ea typeface="+mn-ea"/>
              <a:cs typeface="+mn-cs"/>
            </a:endParaRPr>
          </a:p>
        </p:txBody>
      </p:sp>
    </p:spTree>
    <p:extLst>
      <p:ext uri="{BB962C8B-B14F-4D97-AF65-F5344CB8AC3E}">
        <p14:creationId xmlns:p14="http://schemas.microsoft.com/office/powerpoint/2010/main" val="10427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4</a:t>
            </a:fld>
            <a:endParaRPr lang="es-EC" dirty="0"/>
          </a:p>
        </p:txBody>
      </p:sp>
    </p:spTree>
    <p:extLst>
      <p:ext uri="{BB962C8B-B14F-4D97-AF65-F5344CB8AC3E}">
        <p14:creationId xmlns:p14="http://schemas.microsoft.com/office/powerpoint/2010/main" val="3809422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42</a:t>
            </a:fld>
            <a:endParaRPr lang="en-US" sz="1200" b="0" i="0" dirty="0">
              <a:latin typeface="Century Gothic"/>
              <a:ea typeface="+mn-ea"/>
              <a:cs typeface="+mn-cs"/>
            </a:endParaRPr>
          </a:p>
        </p:txBody>
      </p:sp>
    </p:spTree>
    <p:extLst>
      <p:ext uri="{BB962C8B-B14F-4D97-AF65-F5344CB8AC3E}">
        <p14:creationId xmlns:p14="http://schemas.microsoft.com/office/powerpoint/2010/main" val="1929437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Evaluación,</a:t>
            </a:r>
            <a:r>
              <a:rPr lang="en-US" baseline="0" dirty="0" smtClean="0"/>
              <a:t> seguimiento y acompañamiento</a:t>
            </a:r>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43</a:t>
            </a:fld>
            <a:endParaRPr lang="en-US" sz="1200" b="0" i="0" dirty="0">
              <a:latin typeface="Century Gothic"/>
              <a:ea typeface="+mn-ea"/>
              <a:cs typeface="+mn-cs"/>
            </a:endParaRPr>
          </a:p>
        </p:txBody>
      </p:sp>
    </p:spTree>
    <p:extLst>
      <p:ext uri="{BB962C8B-B14F-4D97-AF65-F5344CB8AC3E}">
        <p14:creationId xmlns:p14="http://schemas.microsoft.com/office/powerpoint/2010/main" val="2413894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Evaluación,</a:t>
            </a:r>
            <a:r>
              <a:rPr lang="en-US" baseline="0" dirty="0" smtClean="0"/>
              <a:t> seguimiento y acompañamiento</a:t>
            </a:r>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44</a:t>
            </a:fld>
            <a:endParaRPr lang="en-US" sz="1200" b="0" i="0" dirty="0">
              <a:latin typeface="Century Gothic"/>
              <a:ea typeface="+mn-ea"/>
              <a:cs typeface="+mn-cs"/>
            </a:endParaRPr>
          </a:p>
        </p:txBody>
      </p:sp>
    </p:spTree>
    <p:extLst>
      <p:ext uri="{BB962C8B-B14F-4D97-AF65-F5344CB8AC3E}">
        <p14:creationId xmlns:p14="http://schemas.microsoft.com/office/powerpoint/2010/main" val="1498977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Evaluación,</a:t>
            </a:r>
            <a:r>
              <a:rPr lang="en-US" baseline="0" dirty="0" smtClean="0"/>
              <a:t> seguimiento y acompañamiento</a:t>
            </a:r>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45</a:t>
            </a:fld>
            <a:endParaRPr lang="en-US" sz="1200" b="0" i="0" dirty="0">
              <a:latin typeface="Century Gothic"/>
              <a:ea typeface="+mn-ea"/>
              <a:cs typeface="+mn-cs"/>
            </a:endParaRPr>
          </a:p>
        </p:txBody>
      </p:sp>
    </p:spTree>
    <p:extLst>
      <p:ext uri="{BB962C8B-B14F-4D97-AF65-F5344CB8AC3E}">
        <p14:creationId xmlns:p14="http://schemas.microsoft.com/office/powerpoint/2010/main" val="3388904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Evaluación,</a:t>
            </a:r>
            <a:r>
              <a:rPr lang="en-US" baseline="0" dirty="0" smtClean="0"/>
              <a:t> seguimiento y acompañamiento</a:t>
            </a:r>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46</a:t>
            </a:fld>
            <a:endParaRPr lang="en-US" sz="1200" b="0" i="0" dirty="0">
              <a:latin typeface="Century Gothic"/>
              <a:ea typeface="+mn-ea"/>
              <a:cs typeface="+mn-cs"/>
            </a:endParaRPr>
          </a:p>
        </p:txBody>
      </p:sp>
    </p:spTree>
    <p:extLst>
      <p:ext uri="{BB962C8B-B14F-4D97-AF65-F5344CB8AC3E}">
        <p14:creationId xmlns:p14="http://schemas.microsoft.com/office/powerpoint/2010/main" val="2934000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Evaluación,</a:t>
            </a:r>
            <a:r>
              <a:rPr lang="en-US" baseline="0" dirty="0" smtClean="0"/>
              <a:t> seguimiento y acompañamiento</a:t>
            </a:r>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47</a:t>
            </a:fld>
            <a:endParaRPr lang="en-US" sz="1200" b="0" i="0" dirty="0">
              <a:latin typeface="Century Gothic"/>
              <a:ea typeface="+mn-ea"/>
              <a:cs typeface="+mn-cs"/>
            </a:endParaRPr>
          </a:p>
        </p:txBody>
      </p:sp>
    </p:spTree>
    <p:extLst>
      <p:ext uri="{BB962C8B-B14F-4D97-AF65-F5344CB8AC3E}">
        <p14:creationId xmlns:p14="http://schemas.microsoft.com/office/powerpoint/2010/main" val="4278739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Evaluación,</a:t>
            </a:r>
            <a:r>
              <a:rPr lang="en-US" baseline="0" dirty="0" smtClean="0"/>
              <a:t> seguimiento y acompañamiento</a:t>
            </a:r>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48</a:t>
            </a:fld>
            <a:endParaRPr lang="en-US" sz="1200" b="0" i="0" dirty="0">
              <a:latin typeface="Century Gothic"/>
              <a:ea typeface="+mn-ea"/>
              <a:cs typeface="+mn-cs"/>
            </a:endParaRPr>
          </a:p>
        </p:txBody>
      </p:sp>
    </p:spTree>
    <p:extLst>
      <p:ext uri="{BB962C8B-B14F-4D97-AF65-F5344CB8AC3E}">
        <p14:creationId xmlns:p14="http://schemas.microsoft.com/office/powerpoint/2010/main" val="1861323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Evaluación,</a:t>
            </a:r>
            <a:r>
              <a:rPr lang="en-US" baseline="0" dirty="0" smtClean="0"/>
              <a:t> seguimiento y acompañamiento</a:t>
            </a:r>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49</a:t>
            </a:fld>
            <a:endParaRPr lang="en-US" sz="1200" b="0" i="0" dirty="0">
              <a:latin typeface="Century Gothic"/>
              <a:ea typeface="+mn-ea"/>
              <a:cs typeface="+mn-cs"/>
            </a:endParaRPr>
          </a:p>
        </p:txBody>
      </p:sp>
    </p:spTree>
    <p:extLst>
      <p:ext uri="{BB962C8B-B14F-4D97-AF65-F5344CB8AC3E}">
        <p14:creationId xmlns:p14="http://schemas.microsoft.com/office/powerpoint/2010/main" val="118334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5</a:t>
            </a:fld>
            <a:endParaRPr lang="es-EC" dirty="0"/>
          </a:p>
        </p:txBody>
      </p:sp>
    </p:spTree>
    <p:extLst>
      <p:ext uri="{BB962C8B-B14F-4D97-AF65-F5344CB8AC3E}">
        <p14:creationId xmlns:p14="http://schemas.microsoft.com/office/powerpoint/2010/main" val="82761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6</a:t>
            </a:fld>
            <a:endParaRPr lang="es-EC" dirty="0"/>
          </a:p>
        </p:txBody>
      </p:sp>
    </p:spTree>
    <p:extLst>
      <p:ext uri="{BB962C8B-B14F-4D97-AF65-F5344CB8AC3E}">
        <p14:creationId xmlns:p14="http://schemas.microsoft.com/office/powerpoint/2010/main" val="53596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7</a:t>
            </a:fld>
            <a:endParaRPr lang="es-EC" dirty="0"/>
          </a:p>
        </p:txBody>
      </p:sp>
    </p:spTree>
    <p:extLst>
      <p:ext uri="{BB962C8B-B14F-4D97-AF65-F5344CB8AC3E}">
        <p14:creationId xmlns:p14="http://schemas.microsoft.com/office/powerpoint/2010/main" val="117168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Otro</a:t>
            </a:r>
            <a:r>
              <a:rPr lang="es-EC" baseline="0" dirty="0" smtClean="0"/>
              <a:t> antecedente Luis Tobar. La competitividad de la microempresa de Cuenca. Revista Internacional de Administración y Finanzas</a:t>
            </a:r>
            <a:endParaRPr lang="es-EC" dirty="0" smtClean="0"/>
          </a:p>
          <a:p>
            <a:endParaRPr lang="es-EC" dirty="0" smtClean="0"/>
          </a:p>
          <a:p>
            <a:r>
              <a:rPr lang="es-EC" dirty="0" smtClean="0"/>
              <a:t>Empresas</a:t>
            </a:r>
            <a:r>
              <a:rPr lang="es-EC" baseline="0" dirty="0" smtClean="0"/>
              <a:t> más grandes rol e empresas anclas. Financiamiento… Actividades transversales</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8</a:t>
            </a:fld>
            <a:endParaRPr lang="es-EC" dirty="0"/>
          </a:p>
        </p:txBody>
      </p:sp>
    </p:spTree>
    <p:extLst>
      <p:ext uri="{BB962C8B-B14F-4D97-AF65-F5344CB8AC3E}">
        <p14:creationId xmlns:p14="http://schemas.microsoft.com/office/powerpoint/2010/main" val="120417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Baja</a:t>
            </a:r>
            <a:endParaRPr lang="es-EC" dirty="0"/>
          </a:p>
        </p:txBody>
      </p:sp>
      <p:sp>
        <p:nvSpPr>
          <p:cNvPr id="4" name="Marcador de número de diapositiva 3"/>
          <p:cNvSpPr>
            <a:spLocks noGrp="1"/>
          </p:cNvSpPr>
          <p:nvPr>
            <p:ph type="sldNum" sz="quarter" idx="10"/>
          </p:nvPr>
        </p:nvSpPr>
        <p:spPr/>
        <p:txBody>
          <a:bodyPr/>
          <a:lstStyle/>
          <a:p>
            <a:fld id="{69C971FF-EF28-4195-A575-329446EFAA55}" type="slidenum">
              <a:rPr lang="es-EC" smtClean="0"/>
              <a:t>9</a:t>
            </a:fld>
            <a:endParaRPr lang="es-EC" dirty="0"/>
          </a:p>
        </p:txBody>
      </p:sp>
    </p:spTree>
    <p:extLst>
      <p:ext uri="{BB962C8B-B14F-4D97-AF65-F5344CB8AC3E}">
        <p14:creationId xmlns:p14="http://schemas.microsoft.com/office/powerpoint/2010/main" val="93799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213" name="map"/>
          <p:cNvGrpSpPr>
            <a:grpSpLocks noChangeAspect="1"/>
          </p:cNvGrpSpPr>
          <p:nvPr/>
        </p:nvGrpSpPr>
        <p:grpSpPr bwMode="auto">
          <a:xfrm>
            <a:off x="2363787" y="0"/>
            <a:ext cx="9386888" cy="6521450"/>
            <a:chOff x="1489" y="0"/>
            <a:chExt cx="5913" cy="4108"/>
          </a:xfrm>
        </p:grpSpPr>
        <p:grpSp>
          <p:nvGrpSpPr>
            <p:cNvPr id="214" name="Group 417"/>
            <p:cNvGrpSpPr>
              <a:grpSpLocks/>
            </p:cNvGrpSpPr>
            <p:nvPr/>
          </p:nvGrpSpPr>
          <p:grpSpPr bwMode="auto">
            <a:xfrm>
              <a:off x="1489" y="0"/>
              <a:ext cx="5257" cy="4108"/>
              <a:chOff x="1489" y="0"/>
              <a:chExt cx="5257" cy="4108"/>
            </a:xfrm>
          </p:grpSpPr>
          <p:sp>
            <p:nvSpPr>
              <p:cNvPr id="216" name="Freeform 217"/>
              <p:cNvSpPr>
                <a:spLocks/>
              </p:cNvSpPr>
              <p:nvPr/>
            </p:nvSpPr>
            <p:spPr bwMode="auto">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17" name="Freeform 218"/>
              <p:cNvSpPr>
                <a:spLocks/>
              </p:cNvSpPr>
              <p:nvPr/>
            </p:nvSpPr>
            <p:spPr bwMode="auto">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18" name="Freeform 219"/>
              <p:cNvSpPr>
                <a:spLocks/>
              </p:cNvSpPr>
              <p:nvPr/>
            </p:nvSpPr>
            <p:spPr bwMode="auto">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19" name="Freeform 220"/>
              <p:cNvSpPr>
                <a:spLocks/>
              </p:cNvSpPr>
              <p:nvPr/>
            </p:nvSpPr>
            <p:spPr bwMode="auto">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20" name="Freeform 221"/>
              <p:cNvSpPr>
                <a:spLocks/>
              </p:cNvSpPr>
              <p:nvPr/>
            </p:nvSpPr>
            <p:spPr bwMode="auto">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21" name="Freeform 222"/>
              <p:cNvSpPr>
                <a:spLocks/>
              </p:cNvSpPr>
              <p:nvPr/>
            </p:nvSpPr>
            <p:spPr bwMode="auto">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22" name="Freeform 223"/>
              <p:cNvSpPr>
                <a:spLocks noEditPoints="1"/>
              </p:cNvSpPr>
              <p:nvPr/>
            </p:nvSpPr>
            <p:spPr bwMode="auto">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23" name="Freeform 224"/>
              <p:cNvSpPr>
                <a:spLocks/>
              </p:cNvSpPr>
              <p:nvPr/>
            </p:nvSpPr>
            <p:spPr bwMode="auto">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24" name="Freeform 225"/>
              <p:cNvSpPr>
                <a:spLocks/>
              </p:cNvSpPr>
              <p:nvPr/>
            </p:nvSpPr>
            <p:spPr bwMode="auto">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25" name="Freeform 226"/>
              <p:cNvSpPr>
                <a:spLocks/>
              </p:cNvSpPr>
              <p:nvPr/>
            </p:nvSpPr>
            <p:spPr bwMode="auto">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26" name="Freeform 227"/>
              <p:cNvSpPr>
                <a:spLocks/>
              </p:cNvSpPr>
              <p:nvPr/>
            </p:nvSpPr>
            <p:spPr bwMode="auto">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27" name="Freeform 228"/>
              <p:cNvSpPr>
                <a:spLocks/>
              </p:cNvSpPr>
              <p:nvPr/>
            </p:nvSpPr>
            <p:spPr bwMode="auto">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28" name="Freeform 229"/>
              <p:cNvSpPr>
                <a:spLocks/>
              </p:cNvSpPr>
              <p:nvPr/>
            </p:nvSpPr>
            <p:spPr bwMode="auto">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29" name="Freeform 230"/>
              <p:cNvSpPr>
                <a:spLocks/>
              </p:cNvSpPr>
              <p:nvPr/>
            </p:nvSpPr>
            <p:spPr bwMode="auto">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30" name="Freeform 231"/>
              <p:cNvSpPr>
                <a:spLocks/>
              </p:cNvSpPr>
              <p:nvPr/>
            </p:nvSpPr>
            <p:spPr bwMode="auto">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31" name="Freeform 232"/>
              <p:cNvSpPr>
                <a:spLocks/>
              </p:cNvSpPr>
              <p:nvPr/>
            </p:nvSpPr>
            <p:spPr bwMode="auto">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32" name="Freeform 233"/>
              <p:cNvSpPr>
                <a:spLocks/>
              </p:cNvSpPr>
              <p:nvPr/>
            </p:nvSpPr>
            <p:spPr bwMode="auto">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33" name="Freeform 234"/>
              <p:cNvSpPr>
                <a:spLocks/>
              </p:cNvSpPr>
              <p:nvPr/>
            </p:nvSpPr>
            <p:spPr bwMode="auto">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34" name="Freeform 235"/>
              <p:cNvSpPr>
                <a:spLocks/>
              </p:cNvSpPr>
              <p:nvPr/>
            </p:nvSpPr>
            <p:spPr bwMode="auto">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35" name="Freeform 236"/>
              <p:cNvSpPr>
                <a:spLocks/>
              </p:cNvSpPr>
              <p:nvPr/>
            </p:nvSpPr>
            <p:spPr bwMode="auto">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36" name="Freeform 237"/>
              <p:cNvSpPr>
                <a:spLocks/>
              </p:cNvSpPr>
              <p:nvPr/>
            </p:nvSpPr>
            <p:spPr bwMode="auto">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37" name="Freeform 238"/>
              <p:cNvSpPr>
                <a:spLocks/>
              </p:cNvSpPr>
              <p:nvPr/>
            </p:nvSpPr>
            <p:spPr bwMode="auto">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38" name="Freeform 239"/>
              <p:cNvSpPr>
                <a:spLocks/>
              </p:cNvSpPr>
              <p:nvPr/>
            </p:nvSpPr>
            <p:spPr bwMode="auto">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39" name="Freeform 240"/>
              <p:cNvSpPr>
                <a:spLocks/>
              </p:cNvSpPr>
              <p:nvPr/>
            </p:nvSpPr>
            <p:spPr bwMode="auto">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40" name="Freeform 241"/>
              <p:cNvSpPr>
                <a:spLocks/>
              </p:cNvSpPr>
              <p:nvPr/>
            </p:nvSpPr>
            <p:spPr bwMode="auto">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41" name="Freeform 242"/>
              <p:cNvSpPr>
                <a:spLocks/>
              </p:cNvSpPr>
              <p:nvPr/>
            </p:nvSpPr>
            <p:spPr bwMode="auto">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42" name="Freeform 243"/>
              <p:cNvSpPr>
                <a:spLocks/>
              </p:cNvSpPr>
              <p:nvPr/>
            </p:nvSpPr>
            <p:spPr bwMode="auto">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43" name="Freeform 244"/>
              <p:cNvSpPr>
                <a:spLocks/>
              </p:cNvSpPr>
              <p:nvPr/>
            </p:nvSpPr>
            <p:spPr bwMode="auto">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44" name="Freeform 245"/>
              <p:cNvSpPr>
                <a:spLocks/>
              </p:cNvSpPr>
              <p:nvPr/>
            </p:nvSpPr>
            <p:spPr bwMode="auto">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45" name="Freeform 246"/>
              <p:cNvSpPr>
                <a:spLocks/>
              </p:cNvSpPr>
              <p:nvPr/>
            </p:nvSpPr>
            <p:spPr bwMode="auto">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46" name="Freeform 247"/>
              <p:cNvSpPr>
                <a:spLocks/>
              </p:cNvSpPr>
              <p:nvPr/>
            </p:nvSpPr>
            <p:spPr bwMode="auto">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47" name="Freeform 248"/>
              <p:cNvSpPr>
                <a:spLocks/>
              </p:cNvSpPr>
              <p:nvPr/>
            </p:nvSpPr>
            <p:spPr bwMode="auto">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48" name="Freeform 249"/>
              <p:cNvSpPr>
                <a:spLocks/>
              </p:cNvSpPr>
              <p:nvPr/>
            </p:nvSpPr>
            <p:spPr bwMode="auto">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49" name="Freeform 250"/>
              <p:cNvSpPr>
                <a:spLocks/>
              </p:cNvSpPr>
              <p:nvPr/>
            </p:nvSpPr>
            <p:spPr bwMode="auto">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50" name="Freeform 251"/>
              <p:cNvSpPr>
                <a:spLocks/>
              </p:cNvSpPr>
              <p:nvPr/>
            </p:nvSpPr>
            <p:spPr bwMode="auto">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51" name="Freeform 252"/>
              <p:cNvSpPr>
                <a:spLocks/>
              </p:cNvSpPr>
              <p:nvPr/>
            </p:nvSpPr>
            <p:spPr bwMode="auto">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52" name="Freeform 253"/>
              <p:cNvSpPr>
                <a:spLocks/>
              </p:cNvSpPr>
              <p:nvPr/>
            </p:nvSpPr>
            <p:spPr bwMode="auto">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53" name="Freeform 254"/>
              <p:cNvSpPr>
                <a:spLocks/>
              </p:cNvSpPr>
              <p:nvPr/>
            </p:nvSpPr>
            <p:spPr bwMode="auto">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54" name="Freeform 255"/>
              <p:cNvSpPr>
                <a:spLocks/>
              </p:cNvSpPr>
              <p:nvPr/>
            </p:nvSpPr>
            <p:spPr bwMode="auto">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55" name="Freeform 256"/>
              <p:cNvSpPr>
                <a:spLocks/>
              </p:cNvSpPr>
              <p:nvPr/>
            </p:nvSpPr>
            <p:spPr bwMode="auto">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56" name="Freeform 257"/>
              <p:cNvSpPr>
                <a:spLocks/>
              </p:cNvSpPr>
              <p:nvPr/>
            </p:nvSpPr>
            <p:spPr bwMode="auto">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57" name="Freeform 258"/>
              <p:cNvSpPr>
                <a:spLocks/>
              </p:cNvSpPr>
              <p:nvPr/>
            </p:nvSpPr>
            <p:spPr bwMode="auto">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58" name="Freeform 259"/>
              <p:cNvSpPr>
                <a:spLocks/>
              </p:cNvSpPr>
              <p:nvPr/>
            </p:nvSpPr>
            <p:spPr bwMode="auto">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59" name="Freeform 260"/>
              <p:cNvSpPr>
                <a:spLocks/>
              </p:cNvSpPr>
              <p:nvPr/>
            </p:nvSpPr>
            <p:spPr bwMode="auto">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60" name="Freeform 261"/>
              <p:cNvSpPr>
                <a:spLocks/>
              </p:cNvSpPr>
              <p:nvPr/>
            </p:nvSpPr>
            <p:spPr bwMode="auto">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61" name="Freeform 262"/>
              <p:cNvSpPr>
                <a:spLocks/>
              </p:cNvSpPr>
              <p:nvPr/>
            </p:nvSpPr>
            <p:spPr bwMode="auto">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62" name="Freeform 263"/>
              <p:cNvSpPr>
                <a:spLocks/>
              </p:cNvSpPr>
              <p:nvPr/>
            </p:nvSpPr>
            <p:spPr bwMode="auto">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63" name="Freeform 264"/>
              <p:cNvSpPr>
                <a:spLocks/>
              </p:cNvSpPr>
              <p:nvPr/>
            </p:nvSpPr>
            <p:spPr bwMode="auto">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64" name="Freeform 265"/>
              <p:cNvSpPr>
                <a:spLocks/>
              </p:cNvSpPr>
              <p:nvPr/>
            </p:nvSpPr>
            <p:spPr bwMode="auto">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65" name="Freeform 266"/>
              <p:cNvSpPr>
                <a:spLocks/>
              </p:cNvSpPr>
              <p:nvPr/>
            </p:nvSpPr>
            <p:spPr bwMode="auto">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66" name="Freeform 267"/>
              <p:cNvSpPr>
                <a:spLocks/>
              </p:cNvSpPr>
              <p:nvPr/>
            </p:nvSpPr>
            <p:spPr bwMode="auto">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67" name="Freeform 268"/>
              <p:cNvSpPr>
                <a:spLocks/>
              </p:cNvSpPr>
              <p:nvPr/>
            </p:nvSpPr>
            <p:spPr bwMode="auto">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68" name="Freeform 269"/>
              <p:cNvSpPr>
                <a:spLocks/>
              </p:cNvSpPr>
              <p:nvPr/>
            </p:nvSpPr>
            <p:spPr bwMode="auto">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69" name="Freeform 270"/>
              <p:cNvSpPr>
                <a:spLocks/>
              </p:cNvSpPr>
              <p:nvPr/>
            </p:nvSpPr>
            <p:spPr bwMode="auto">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70" name="Freeform 271"/>
              <p:cNvSpPr>
                <a:spLocks/>
              </p:cNvSpPr>
              <p:nvPr/>
            </p:nvSpPr>
            <p:spPr bwMode="auto">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71" name="Freeform 272"/>
              <p:cNvSpPr>
                <a:spLocks/>
              </p:cNvSpPr>
              <p:nvPr/>
            </p:nvSpPr>
            <p:spPr bwMode="auto">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72" name="Freeform 273"/>
              <p:cNvSpPr>
                <a:spLocks/>
              </p:cNvSpPr>
              <p:nvPr/>
            </p:nvSpPr>
            <p:spPr bwMode="auto">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73" name="Freeform 274"/>
              <p:cNvSpPr>
                <a:spLocks/>
              </p:cNvSpPr>
              <p:nvPr/>
            </p:nvSpPr>
            <p:spPr bwMode="auto">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74" name="Freeform 275"/>
              <p:cNvSpPr>
                <a:spLocks/>
              </p:cNvSpPr>
              <p:nvPr/>
            </p:nvSpPr>
            <p:spPr bwMode="auto">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75" name="Freeform 276"/>
              <p:cNvSpPr>
                <a:spLocks/>
              </p:cNvSpPr>
              <p:nvPr/>
            </p:nvSpPr>
            <p:spPr bwMode="auto">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76" name="Freeform 277"/>
              <p:cNvSpPr>
                <a:spLocks/>
              </p:cNvSpPr>
              <p:nvPr/>
            </p:nvSpPr>
            <p:spPr bwMode="auto">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77" name="Freeform 278"/>
              <p:cNvSpPr>
                <a:spLocks/>
              </p:cNvSpPr>
              <p:nvPr/>
            </p:nvSpPr>
            <p:spPr bwMode="auto">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78" name="Freeform 279"/>
              <p:cNvSpPr>
                <a:spLocks/>
              </p:cNvSpPr>
              <p:nvPr/>
            </p:nvSpPr>
            <p:spPr bwMode="auto">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79" name="Freeform 280"/>
              <p:cNvSpPr>
                <a:spLocks/>
              </p:cNvSpPr>
              <p:nvPr/>
            </p:nvSpPr>
            <p:spPr bwMode="auto">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80" name="Freeform 281"/>
              <p:cNvSpPr>
                <a:spLocks/>
              </p:cNvSpPr>
              <p:nvPr/>
            </p:nvSpPr>
            <p:spPr bwMode="auto">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81" name="Freeform 282"/>
              <p:cNvSpPr>
                <a:spLocks/>
              </p:cNvSpPr>
              <p:nvPr/>
            </p:nvSpPr>
            <p:spPr bwMode="auto">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82" name="Freeform 283"/>
              <p:cNvSpPr>
                <a:spLocks/>
              </p:cNvSpPr>
              <p:nvPr/>
            </p:nvSpPr>
            <p:spPr bwMode="auto">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83" name="Freeform 284"/>
              <p:cNvSpPr>
                <a:spLocks/>
              </p:cNvSpPr>
              <p:nvPr/>
            </p:nvSpPr>
            <p:spPr bwMode="auto">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84" name="Freeform 285"/>
              <p:cNvSpPr>
                <a:spLocks/>
              </p:cNvSpPr>
              <p:nvPr/>
            </p:nvSpPr>
            <p:spPr bwMode="auto">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85" name="Freeform 286"/>
              <p:cNvSpPr>
                <a:spLocks/>
              </p:cNvSpPr>
              <p:nvPr/>
            </p:nvSpPr>
            <p:spPr bwMode="auto">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86" name="Freeform 287"/>
              <p:cNvSpPr>
                <a:spLocks/>
              </p:cNvSpPr>
              <p:nvPr/>
            </p:nvSpPr>
            <p:spPr bwMode="auto">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87" name="Freeform 288"/>
              <p:cNvSpPr>
                <a:spLocks/>
              </p:cNvSpPr>
              <p:nvPr/>
            </p:nvSpPr>
            <p:spPr bwMode="auto">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88" name="Freeform 289"/>
              <p:cNvSpPr>
                <a:spLocks/>
              </p:cNvSpPr>
              <p:nvPr/>
            </p:nvSpPr>
            <p:spPr bwMode="auto">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89" name="Freeform 290"/>
              <p:cNvSpPr>
                <a:spLocks/>
              </p:cNvSpPr>
              <p:nvPr/>
            </p:nvSpPr>
            <p:spPr bwMode="auto">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90" name="Freeform 291"/>
              <p:cNvSpPr>
                <a:spLocks/>
              </p:cNvSpPr>
              <p:nvPr/>
            </p:nvSpPr>
            <p:spPr bwMode="auto">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91" name="Freeform 292"/>
              <p:cNvSpPr>
                <a:spLocks/>
              </p:cNvSpPr>
              <p:nvPr/>
            </p:nvSpPr>
            <p:spPr bwMode="auto">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92" name="Freeform 293"/>
              <p:cNvSpPr>
                <a:spLocks/>
              </p:cNvSpPr>
              <p:nvPr/>
            </p:nvSpPr>
            <p:spPr bwMode="auto">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93" name="Freeform 294"/>
              <p:cNvSpPr>
                <a:spLocks/>
              </p:cNvSpPr>
              <p:nvPr/>
            </p:nvSpPr>
            <p:spPr bwMode="auto">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94" name="Freeform 295"/>
              <p:cNvSpPr>
                <a:spLocks/>
              </p:cNvSpPr>
              <p:nvPr/>
            </p:nvSpPr>
            <p:spPr bwMode="auto">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95" name="Freeform 296"/>
              <p:cNvSpPr>
                <a:spLocks/>
              </p:cNvSpPr>
              <p:nvPr/>
            </p:nvSpPr>
            <p:spPr bwMode="auto">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96" name="Freeform 297"/>
              <p:cNvSpPr>
                <a:spLocks/>
              </p:cNvSpPr>
              <p:nvPr/>
            </p:nvSpPr>
            <p:spPr bwMode="auto">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97" name="Freeform 298"/>
              <p:cNvSpPr>
                <a:spLocks/>
              </p:cNvSpPr>
              <p:nvPr/>
            </p:nvSpPr>
            <p:spPr bwMode="auto">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98" name="Freeform 299"/>
              <p:cNvSpPr>
                <a:spLocks/>
              </p:cNvSpPr>
              <p:nvPr/>
            </p:nvSpPr>
            <p:spPr bwMode="auto">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99" name="Freeform 300"/>
              <p:cNvSpPr>
                <a:spLocks/>
              </p:cNvSpPr>
              <p:nvPr/>
            </p:nvSpPr>
            <p:spPr bwMode="auto">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00" name="Freeform 301"/>
              <p:cNvSpPr>
                <a:spLocks/>
              </p:cNvSpPr>
              <p:nvPr/>
            </p:nvSpPr>
            <p:spPr bwMode="auto">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01" name="Freeform 302"/>
              <p:cNvSpPr>
                <a:spLocks/>
              </p:cNvSpPr>
              <p:nvPr/>
            </p:nvSpPr>
            <p:spPr bwMode="auto">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02" name="Freeform 303"/>
              <p:cNvSpPr>
                <a:spLocks/>
              </p:cNvSpPr>
              <p:nvPr/>
            </p:nvSpPr>
            <p:spPr bwMode="auto">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03" name="Freeform 304"/>
              <p:cNvSpPr>
                <a:spLocks/>
              </p:cNvSpPr>
              <p:nvPr/>
            </p:nvSpPr>
            <p:spPr bwMode="auto">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04" name="Freeform 305"/>
              <p:cNvSpPr>
                <a:spLocks/>
              </p:cNvSpPr>
              <p:nvPr/>
            </p:nvSpPr>
            <p:spPr bwMode="auto">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05" name="Freeform 306"/>
              <p:cNvSpPr>
                <a:spLocks/>
              </p:cNvSpPr>
              <p:nvPr/>
            </p:nvSpPr>
            <p:spPr bwMode="auto">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06" name="Freeform 307"/>
              <p:cNvSpPr>
                <a:spLocks/>
              </p:cNvSpPr>
              <p:nvPr/>
            </p:nvSpPr>
            <p:spPr bwMode="auto">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07" name="Freeform 308"/>
              <p:cNvSpPr>
                <a:spLocks/>
              </p:cNvSpPr>
              <p:nvPr/>
            </p:nvSpPr>
            <p:spPr bwMode="auto">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08" name="Freeform 309"/>
              <p:cNvSpPr>
                <a:spLocks/>
              </p:cNvSpPr>
              <p:nvPr/>
            </p:nvSpPr>
            <p:spPr bwMode="auto">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09" name="Freeform 310"/>
              <p:cNvSpPr>
                <a:spLocks/>
              </p:cNvSpPr>
              <p:nvPr/>
            </p:nvSpPr>
            <p:spPr bwMode="auto">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10" name="Freeform 311"/>
              <p:cNvSpPr>
                <a:spLocks/>
              </p:cNvSpPr>
              <p:nvPr/>
            </p:nvSpPr>
            <p:spPr bwMode="auto">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11" name="Freeform 312"/>
              <p:cNvSpPr>
                <a:spLocks/>
              </p:cNvSpPr>
              <p:nvPr/>
            </p:nvSpPr>
            <p:spPr bwMode="auto">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12" name="Freeform 313"/>
              <p:cNvSpPr>
                <a:spLocks/>
              </p:cNvSpPr>
              <p:nvPr/>
            </p:nvSpPr>
            <p:spPr bwMode="auto">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13" name="Freeform 314"/>
              <p:cNvSpPr>
                <a:spLocks/>
              </p:cNvSpPr>
              <p:nvPr/>
            </p:nvSpPr>
            <p:spPr bwMode="auto">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14" name="Freeform 315"/>
              <p:cNvSpPr>
                <a:spLocks/>
              </p:cNvSpPr>
              <p:nvPr/>
            </p:nvSpPr>
            <p:spPr bwMode="auto">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15" name="Freeform 316"/>
              <p:cNvSpPr>
                <a:spLocks/>
              </p:cNvSpPr>
              <p:nvPr/>
            </p:nvSpPr>
            <p:spPr bwMode="auto">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16" name="Freeform 317"/>
              <p:cNvSpPr>
                <a:spLocks/>
              </p:cNvSpPr>
              <p:nvPr/>
            </p:nvSpPr>
            <p:spPr bwMode="auto">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17" name="Freeform 318"/>
              <p:cNvSpPr>
                <a:spLocks/>
              </p:cNvSpPr>
              <p:nvPr/>
            </p:nvSpPr>
            <p:spPr bwMode="auto">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18" name="Freeform 319"/>
              <p:cNvSpPr>
                <a:spLocks/>
              </p:cNvSpPr>
              <p:nvPr/>
            </p:nvSpPr>
            <p:spPr bwMode="auto">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19" name="Freeform 320"/>
              <p:cNvSpPr>
                <a:spLocks/>
              </p:cNvSpPr>
              <p:nvPr/>
            </p:nvSpPr>
            <p:spPr bwMode="auto">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20" name="Freeform 321"/>
              <p:cNvSpPr>
                <a:spLocks/>
              </p:cNvSpPr>
              <p:nvPr/>
            </p:nvSpPr>
            <p:spPr bwMode="auto">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21" name="Freeform 322"/>
              <p:cNvSpPr>
                <a:spLocks/>
              </p:cNvSpPr>
              <p:nvPr/>
            </p:nvSpPr>
            <p:spPr bwMode="auto">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22" name="Freeform 323"/>
              <p:cNvSpPr>
                <a:spLocks/>
              </p:cNvSpPr>
              <p:nvPr/>
            </p:nvSpPr>
            <p:spPr bwMode="auto">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23" name="Freeform 324"/>
              <p:cNvSpPr>
                <a:spLocks/>
              </p:cNvSpPr>
              <p:nvPr/>
            </p:nvSpPr>
            <p:spPr bwMode="auto">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24" name="Freeform 325"/>
              <p:cNvSpPr>
                <a:spLocks/>
              </p:cNvSpPr>
              <p:nvPr/>
            </p:nvSpPr>
            <p:spPr bwMode="auto">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25" name="Freeform 326"/>
              <p:cNvSpPr>
                <a:spLocks/>
              </p:cNvSpPr>
              <p:nvPr/>
            </p:nvSpPr>
            <p:spPr bwMode="auto">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26" name="Freeform 327"/>
              <p:cNvSpPr>
                <a:spLocks/>
              </p:cNvSpPr>
              <p:nvPr/>
            </p:nvSpPr>
            <p:spPr bwMode="auto">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27" name="Freeform 328"/>
              <p:cNvSpPr>
                <a:spLocks/>
              </p:cNvSpPr>
              <p:nvPr/>
            </p:nvSpPr>
            <p:spPr bwMode="auto">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28" name="Freeform 329"/>
              <p:cNvSpPr>
                <a:spLocks/>
              </p:cNvSpPr>
              <p:nvPr/>
            </p:nvSpPr>
            <p:spPr bwMode="auto">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29" name="Freeform 330"/>
              <p:cNvSpPr>
                <a:spLocks/>
              </p:cNvSpPr>
              <p:nvPr/>
            </p:nvSpPr>
            <p:spPr bwMode="auto">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30" name="Freeform 331"/>
              <p:cNvSpPr>
                <a:spLocks/>
              </p:cNvSpPr>
              <p:nvPr/>
            </p:nvSpPr>
            <p:spPr bwMode="auto">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31" name="Freeform 332"/>
              <p:cNvSpPr>
                <a:spLocks/>
              </p:cNvSpPr>
              <p:nvPr/>
            </p:nvSpPr>
            <p:spPr bwMode="auto">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32" name="Freeform 333"/>
              <p:cNvSpPr>
                <a:spLocks/>
              </p:cNvSpPr>
              <p:nvPr/>
            </p:nvSpPr>
            <p:spPr bwMode="auto">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33" name="Freeform 334"/>
              <p:cNvSpPr>
                <a:spLocks/>
              </p:cNvSpPr>
              <p:nvPr/>
            </p:nvSpPr>
            <p:spPr bwMode="auto">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34" name="Freeform 335"/>
              <p:cNvSpPr>
                <a:spLocks/>
              </p:cNvSpPr>
              <p:nvPr/>
            </p:nvSpPr>
            <p:spPr bwMode="auto">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35" name="Freeform 336"/>
              <p:cNvSpPr>
                <a:spLocks/>
              </p:cNvSpPr>
              <p:nvPr/>
            </p:nvSpPr>
            <p:spPr bwMode="auto">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36" name="Freeform 337"/>
              <p:cNvSpPr>
                <a:spLocks/>
              </p:cNvSpPr>
              <p:nvPr/>
            </p:nvSpPr>
            <p:spPr bwMode="auto">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37" name="Freeform 338"/>
              <p:cNvSpPr>
                <a:spLocks/>
              </p:cNvSpPr>
              <p:nvPr/>
            </p:nvSpPr>
            <p:spPr bwMode="auto">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38" name="Freeform 339"/>
              <p:cNvSpPr>
                <a:spLocks/>
              </p:cNvSpPr>
              <p:nvPr/>
            </p:nvSpPr>
            <p:spPr bwMode="auto">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39" name="Freeform 340"/>
              <p:cNvSpPr>
                <a:spLocks/>
              </p:cNvSpPr>
              <p:nvPr/>
            </p:nvSpPr>
            <p:spPr bwMode="auto">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40" name="Freeform 341"/>
              <p:cNvSpPr>
                <a:spLocks/>
              </p:cNvSpPr>
              <p:nvPr/>
            </p:nvSpPr>
            <p:spPr bwMode="auto">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41" name="Freeform 342"/>
              <p:cNvSpPr>
                <a:spLocks/>
              </p:cNvSpPr>
              <p:nvPr/>
            </p:nvSpPr>
            <p:spPr bwMode="auto">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42" name="Freeform 343"/>
              <p:cNvSpPr>
                <a:spLocks/>
              </p:cNvSpPr>
              <p:nvPr/>
            </p:nvSpPr>
            <p:spPr bwMode="auto">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43" name="Freeform 344"/>
              <p:cNvSpPr>
                <a:spLocks/>
              </p:cNvSpPr>
              <p:nvPr/>
            </p:nvSpPr>
            <p:spPr bwMode="auto">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44" name="Freeform 345"/>
              <p:cNvSpPr>
                <a:spLocks/>
              </p:cNvSpPr>
              <p:nvPr/>
            </p:nvSpPr>
            <p:spPr bwMode="auto">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45" name="Freeform 346"/>
              <p:cNvSpPr>
                <a:spLocks/>
              </p:cNvSpPr>
              <p:nvPr/>
            </p:nvSpPr>
            <p:spPr bwMode="auto">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46" name="Freeform 347"/>
              <p:cNvSpPr>
                <a:spLocks/>
              </p:cNvSpPr>
              <p:nvPr/>
            </p:nvSpPr>
            <p:spPr bwMode="auto">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47" name="Freeform 348"/>
              <p:cNvSpPr>
                <a:spLocks/>
              </p:cNvSpPr>
              <p:nvPr/>
            </p:nvSpPr>
            <p:spPr bwMode="auto">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48" name="Freeform 349"/>
              <p:cNvSpPr>
                <a:spLocks/>
              </p:cNvSpPr>
              <p:nvPr/>
            </p:nvSpPr>
            <p:spPr bwMode="auto">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49" name="Freeform 350"/>
              <p:cNvSpPr>
                <a:spLocks/>
              </p:cNvSpPr>
              <p:nvPr/>
            </p:nvSpPr>
            <p:spPr bwMode="auto">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50" name="Freeform 351"/>
              <p:cNvSpPr>
                <a:spLocks/>
              </p:cNvSpPr>
              <p:nvPr/>
            </p:nvSpPr>
            <p:spPr bwMode="auto">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51" name="Freeform 352"/>
              <p:cNvSpPr>
                <a:spLocks/>
              </p:cNvSpPr>
              <p:nvPr/>
            </p:nvSpPr>
            <p:spPr bwMode="auto">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52" name="Freeform 353"/>
              <p:cNvSpPr>
                <a:spLocks/>
              </p:cNvSpPr>
              <p:nvPr/>
            </p:nvSpPr>
            <p:spPr bwMode="auto">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53" name="Freeform 354"/>
              <p:cNvSpPr>
                <a:spLocks/>
              </p:cNvSpPr>
              <p:nvPr/>
            </p:nvSpPr>
            <p:spPr bwMode="auto">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54" name="Freeform 355"/>
              <p:cNvSpPr>
                <a:spLocks/>
              </p:cNvSpPr>
              <p:nvPr/>
            </p:nvSpPr>
            <p:spPr bwMode="auto">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55" name="Freeform 356"/>
              <p:cNvSpPr>
                <a:spLocks/>
              </p:cNvSpPr>
              <p:nvPr/>
            </p:nvSpPr>
            <p:spPr bwMode="auto">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56" name="Freeform 357"/>
              <p:cNvSpPr>
                <a:spLocks/>
              </p:cNvSpPr>
              <p:nvPr/>
            </p:nvSpPr>
            <p:spPr bwMode="auto">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57" name="Freeform 358"/>
              <p:cNvSpPr>
                <a:spLocks/>
              </p:cNvSpPr>
              <p:nvPr/>
            </p:nvSpPr>
            <p:spPr bwMode="auto">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58" name="Freeform 359"/>
              <p:cNvSpPr>
                <a:spLocks/>
              </p:cNvSpPr>
              <p:nvPr/>
            </p:nvSpPr>
            <p:spPr bwMode="auto">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59" name="Freeform 360"/>
              <p:cNvSpPr>
                <a:spLocks/>
              </p:cNvSpPr>
              <p:nvPr/>
            </p:nvSpPr>
            <p:spPr bwMode="auto">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60" name="Freeform 361"/>
              <p:cNvSpPr>
                <a:spLocks/>
              </p:cNvSpPr>
              <p:nvPr/>
            </p:nvSpPr>
            <p:spPr bwMode="auto">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61" name="Freeform 362"/>
              <p:cNvSpPr>
                <a:spLocks/>
              </p:cNvSpPr>
              <p:nvPr/>
            </p:nvSpPr>
            <p:spPr bwMode="auto">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62" name="Freeform 363"/>
              <p:cNvSpPr>
                <a:spLocks/>
              </p:cNvSpPr>
              <p:nvPr/>
            </p:nvSpPr>
            <p:spPr bwMode="auto">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63" name="Freeform 364"/>
              <p:cNvSpPr>
                <a:spLocks/>
              </p:cNvSpPr>
              <p:nvPr/>
            </p:nvSpPr>
            <p:spPr bwMode="auto">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64" name="Freeform 365"/>
              <p:cNvSpPr>
                <a:spLocks/>
              </p:cNvSpPr>
              <p:nvPr/>
            </p:nvSpPr>
            <p:spPr bwMode="auto">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65" name="Freeform 366"/>
              <p:cNvSpPr>
                <a:spLocks/>
              </p:cNvSpPr>
              <p:nvPr/>
            </p:nvSpPr>
            <p:spPr bwMode="auto">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66" name="Freeform 367"/>
              <p:cNvSpPr>
                <a:spLocks/>
              </p:cNvSpPr>
              <p:nvPr/>
            </p:nvSpPr>
            <p:spPr bwMode="auto">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67" name="Freeform 368"/>
              <p:cNvSpPr>
                <a:spLocks/>
              </p:cNvSpPr>
              <p:nvPr/>
            </p:nvSpPr>
            <p:spPr bwMode="auto">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68" name="Freeform 369"/>
              <p:cNvSpPr>
                <a:spLocks/>
              </p:cNvSpPr>
              <p:nvPr/>
            </p:nvSpPr>
            <p:spPr bwMode="auto">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69" name="Freeform 370"/>
              <p:cNvSpPr>
                <a:spLocks/>
              </p:cNvSpPr>
              <p:nvPr/>
            </p:nvSpPr>
            <p:spPr bwMode="auto">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70" name="Freeform 371"/>
              <p:cNvSpPr>
                <a:spLocks/>
              </p:cNvSpPr>
              <p:nvPr/>
            </p:nvSpPr>
            <p:spPr bwMode="auto">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71" name="Freeform 372"/>
              <p:cNvSpPr>
                <a:spLocks/>
              </p:cNvSpPr>
              <p:nvPr/>
            </p:nvSpPr>
            <p:spPr bwMode="auto">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72" name="Freeform 373"/>
              <p:cNvSpPr>
                <a:spLocks/>
              </p:cNvSpPr>
              <p:nvPr/>
            </p:nvSpPr>
            <p:spPr bwMode="auto">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73" name="Freeform 374"/>
              <p:cNvSpPr>
                <a:spLocks/>
              </p:cNvSpPr>
              <p:nvPr/>
            </p:nvSpPr>
            <p:spPr bwMode="auto">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74" name="Freeform 375"/>
              <p:cNvSpPr>
                <a:spLocks/>
              </p:cNvSpPr>
              <p:nvPr/>
            </p:nvSpPr>
            <p:spPr bwMode="auto">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75" name="Freeform 376"/>
              <p:cNvSpPr>
                <a:spLocks/>
              </p:cNvSpPr>
              <p:nvPr/>
            </p:nvSpPr>
            <p:spPr bwMode="auto">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76" name="Freeform 377"/>
              <p:cNvSpPr>
                <a:spLocks/>
              </p:cNvSpPr>
              <p:nvPr/>
            </p:nvSpPr>
            <p:spPr bwMode="auto">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77" name="Freeform 378"/>
              <p:cNvSpPr>
                <a:spLocks/>
              </p:cNvSpPr>
              <p:nvPr/>
            </p:nvSpPr>
            <p:spPr bwMode="auto">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78" name="Freeform 379"/>
              <p:cNvSpPr>
                <a:spLocks/>
              </p:cNvSpPr>
              <p:nvPr/>
            </p:nvSpPr>
            <p:spPr bwMode="auto">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79" name="Freeform 380"/>
              <p:cNvSpPr>
                <a:spLocks/>
              </p:cNvSpPr>
              <p:nvPr/>
            </p:nvSpPr>
            <p:spPr bwMode="auto">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80" name="Freeform 381"/>
              <p:cNvSpPr>
                <a:spLocks/>
              </p:cNvSpPr>
              <p:nvPr/>
            </p:nvSpPr>
            <p:spPr bwMode="auto">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81" name="Freeform 382"/>
              <p:cNvSpPr>
                <a:spLocks/>
              </p:cNvSpPr>
              <p:nvPr/>
            </p:nvSpPr>
            <p:spPr bwMode="auto">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82" name="Freeform 383"/>
              <p:cNvSpPr>
                <a:spLocks/>
              </p:cNvSpPr>
              <p:nvPr/>
            </p:nvSpPr>
            <p:spPr bwMode="auto">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83" name="Freeform 384"/>
              <p:cNvSpPr>
                <a:spLocks/>
              </p:cNvSpPr>
              <p:nvPr/>
            </p:nvSpPr>
            <p:spPr bwMode="auto">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84" name="Freeform 385"/>
              <p:cNvSpPr>
                <a:spLocks/>
              </p:cNvSpPr>
              <p:nvPr/>
            </p:nvSpPr>
            <p:spPr bwMode="auto">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85" name="Freeform 386"/>
              <p:cNvSpPr>
                <a:spLocks/>
              </p:cNvSpPr>
              <p:nvPr/>
            </p:nvSpPr>
            <p:spPr bwMode="auto">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86" name="Freeform 387"/>
              <p:cNvSpPr>
                <a:spLocks/>
              </p:cNvSpPr>
              <p:nvPr/>
            </p:nvSpPr>
            <p:spPr bwMode="auto">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87" name="Freeform 388"/>
              <p:cNvSpPr>
                <a:spLocks/>
              </p:cNvSpPr>
              <p:nvPr/>
            </p:nvSpPr>
            <p:spPr bwMode="auto">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88" name="Freeform 389"/>
              <p:cNvSpPr>
                <a:spLocks/>
              </p:cNvSpPr>
              <p:nvPr/>
            </p:nvSpPr>
            <p:spPr bwMode="auto">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89" name="Freeform 390"/>
              <p:cNvSpPr>
                <a:spLocks/>
              </p:cNvSpPr>
              <p:nvPr/>
            </p:nvSpPr>
            <p:spPr bwMode="auto">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90" name="Freeform 391"/>
              <p:cNvSpPr>
                <a:spLocks/>
              </p:cNvSpPr>
              <p:nvPr/>
            </p:nvSpPr>
            <p:spPr bwMode="auto">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91" name="Freeform 392"/>
              <p:cNvSpPr>
                <a:spLocks/>
              </p:cNvSpPr>
              <p:nvPr/>
            </p:nvSpPr>
            <p:spPr bwMode="auto">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92" name="Freeform 393"/>
              <p:cNvSpPr>
                <a:spLocks/>
              </p:cNvSpPr>
              <p:nvPr/>
            </p:nvSpPr>
            <p:spPr bwMode="auto">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93" name="Freeform 394"/>
              <p:cNvSpPr>
                <a:spLocks/>
              </p:cNvSpPr>
              <p:nvPr/>
            </p:nvSpPr>
            <p:spPr bwMode="auto">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94" name="Freeform 395"/>
              <p:cNvSpPr>
                <a:spLocks/>
              </p:cNvSpPr>
              <p:nvPr/>
            </p:nvSpPr>
            <p:spPr bwMode="auto">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95" name="Freeform 396"/>
              <p:cNvSpPr>
                <a:spLocks/>
              </p:cNvSpPr>
              <p:nvPr/>
            </p:nvSpPr>
            <p:spPr bwMode="auto">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96" name="Freeform 397"/>
              <p:cNvSpPr>
                <a:spLocks/>
              </p:cNvSpPr>
              <p:nvPr/>
            </p:nvSpPr>
            <p:spPr bwMode="auto">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97" name="Freeform 398"/>
              <p:cNvSpPr>
                <a:spLocks/>
              </p:cNvSpPr>
              <p:nvPr/>
            </p:nvSpPr>
            <p:spPr bwMode="auto">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98" name="Freeform 399"/>
              <p:cNvSpPr>
                <a:spLocks/>
              </p:cNvSpPr>
              <p:nvPr/>
            </p:nvSpPr>
            <p:spPr bwMode="auto">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399" name="Freeform 400"/>
              <p:cNvSpPr>
                <a:spLocks/>
              </p:cNvSpPr>
              <p:nvPr/>
            </p:nvSpPr>
            <p:spPr bwMode="auto">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00" name="Freeform 401"/>
              <p:cNvSpPr>
                <a:spLocks/>
              </p:cNvSpPr>
              <p:nvPr/>
            </p:nvSpPr>
            <p:spPr bwMode="auto">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01" name="Freeform 402"/>
              <p:cNvSpPr>
                <a:spLocks/>
              </p:cNvSpPr>
              <p:nvPr/>
            </p:nvSpPr>
            <p:spPr bwMode="auto">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02" name="Freeform 403"/>
              <p:cNvSpPr>
                <a:spLocks/>
              </p:cNvSpPr>
              <p:nvPr/>
            </p:nvSpPr>
            <p:spPr bwMode="auto">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03" name="Freeform 404"/>
              <p:cNvSpPr>
                <a:spLocks/>
              </p:cNvSpPr>
              <p:nvPr/>
            </p:nvSpPr>
            <p:spPr bwMode="auto">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04" name="Freeform 405"/>
              <p:cNvSpPr>
                <a:spLocks/>
              </p:cNvSpPr>
              <p:nvPr/>
            </p:nvSpPr>
            <p:spPr bwMode="auto">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05" name="Freeform 406"/>
              <p:cNvSpPr>
                <a:spLocks/>
              </p:cNvSpPr>
              <p:nvPr/>
            </p:nvSpPr>
            <p:spPr bwMode="auto">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06" name="Freeform 407"/>
              <p:cNvSpPr>
                <a:spLocks/>
              </p:cNvSpPr>
              <p:nvPr/>
            </p:nvSpPr>
            <p:spPr bwMode="auto">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07" name="Freeform 408"/>
              <p:cNvSpPr>
                <a:spLocks/>
              </p:cNvSpPr>
              <p:nvPr/>
            </p:nvSpPr>
            <p:spPr bwMode="auto">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08" name="Freeform 409"/>
              <p:cNvSpPr>
                <a:spLocks/>
              </p:cNvSpPr>
              <p:nvPr/>
            </p:nvSpPr>
            <p:spPr bwMode="auto">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09" name="Freeform 410"/>
              <p:cNvSpPr>
                <a:spLocks/>
              </p:cNvSpPr>
              <p:nvPr/>
            </p:nvSpPr>
            <p:spPr bwMode="auto">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10" name="Freeform 411"/>
              <p:cNvSpPr>
                <a:spLocks/>
              </p:cNvSpPr>
              <p:nvPr/>
            </p:nvSpPr>
            <p:spPr bwMode="auto">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11" name="Freeform 412"/>
              <p:cNvSpPr>
                <a:spLocks/>
              </p:cNvSpPr>
              <p:nvPr/>
            </p:nvSpPr>
            <p:spPr bwMode="auto">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12" name="Freeform 413"/>
              <p:cNvSpPr>
                <a:spLocks/>
              </p:cNvSpPr>
              <p:nvPr/>
            </p:nvSpPr>
            <p:spPr bwMode="auto">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13" name="Freeform 414"/>
              <p:cNvSpPr>
                <a:spLocks/>
              </p:cNvSpPr>
              <p:nvPr/>
            </p:nvSpPr>
            <p:spPr bwMode="auto">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14" name="Freeform 415"/>
              <p:cNvSpPr>
                <a:spLocks/>
              </p:cNvSpPr>
              <p:nvPr/>
            </p:nvSpPr>
            <p:spPr bwMode="auto">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415" name="Freeform 416"/>
              <p:cNvSpPr>
                <a:spLocks/>
              </p:cNvSpPr>
              <p:nvPr/>
            </p:nvSpPr>
            <p:spPr bwMode="auto">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grpSp>
        <p:sp>
          <p:nvSpPr>
            <p:cNvPr id="215" name="Freeform 418"/>
            <p:cNvSpPr>
              <a:spLocks noEditPoints="1"/>
            </p:cNvSpPr>
            <p:nvPr/>
          </p:nvSpPr>
          <p:spPr bwMode="auto">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s-ES" smtClean="0"/>
              <a:t>Haga clic para modificar el estilo de título del patrón</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EDF33987-6305-4E2A-BF18-EF013ECE927B}" type="datetimeFigureOut">
              <a:rPr lang="es-EC"/>
              <a:t>14/09/2016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‹Nº›</a:t>
            </a:fld>
            <a:endParaRPr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EDF33987-6305-4E2A-BF18-EF013ECE927B}" type="datetimeFigureOut">
              <a:rPr lang="es-EC"/>
              <a:t>14/09/2016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‹Nº›</a:t>
            </a:fld>
            <a:endParaRPr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EDF33987-6305-4E2A-BF18-EF013ECE927B}" type="datetimeFigureOut">
              <a:rPr lang="es-EC"/>
              <a:t>14/09/2016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‹Nº›</a:t>
            </a:fld>
            <a:endParaRPr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DF33987-6305-4E2A-BF18-EF013ECE927B}" type="datetimeFigureOut">
              <a:rPr lang="es-EC"/>
              <a:t>14/09/2016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‹Nº›</a:t>
            </a:fld>
            <a:endParaRPr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EDF33987-6305-4E2A-BF18-EF013ECE927B}" type="datetimeFigureOut">
              <a:rPr lang="es-EC"/>
              <a:t>14/09/2016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36C87F6-986D-49E6-AF40-1B3A1EE8064D}" type="slidenum">
              <a:rPr/>
              <a:t>‹Nº›</a:t>
            </a:fld>
            <a:endParaRPr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EDF33987-6305-4E2A-BF18-EF013ECE927B}" type="datetimeFigureOut">
              <a:rPr lang="es-EC"/>
              <a:t>14/09/2016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F36C87F6-986D-49E6-AF40-1B3A1EE8064D}" type="slidenum">
              <a:rPr/>
              <a:t>‹Nº›</a:t>
            </a:fld>
            <a:endParaRPr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EDF33987-6305-4E2A-BF18-EF013ECE927B}" type="datetimeFigureOut">
              <a:rPr lang="es-EC"/>
              <a:t>14/09/2016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F36C87F6-986D-49E6-AF40-1B3A1EE8064D}" type="slidenum">
              <a:rPr/>
              <a:t>‹Nº›</a:t>
            </a:fld>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s-EC"/>
              <a:t>14/09/2016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F36C87F6-986D-49E6-AF40-1B3A1EE8064D}" type="slidenum">
              <a:rPr/>
              <a:t>‹Nº›</a:t>
            </a:fld>
            <a:endParaRPr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s-ES" smtClean="0"/>
              <a:t>Haga clic para modificar el estilo de título del patrón</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F33987-6305-4E2A-BF18-EF013ECE927B}" type="datetimeFigureOut">
              <a:rPr lang="es-EC"/>
              <a:t>14/09/2016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36C87F6-986D-49E6-AF40-1B3A1EE8064D}" type="slidenum">
              <a:rPr/>
              <a:t>‹Nº›</a:t>
            </a:fld>
            <a:endParaRPr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F33987-6305-4E2A-BF18-EF013ECE927B}" type="datetimeFigureOut">
              <a:rPr lang="es-EC"/>
              <a:t>14/09/2016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36C87F6-986D-49E6-AF40-1B3A1EE8064D}" type="slidenum">
              <a:rPr/>
              <a:t>‹Nº›</a:t>
            </a:fld>
            <a:endParaRPr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s-EC"/>
              <a:pPr/>
              <a:t>14/09/2016</a:t>
            </a:fld>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‹Nº›</a:t>
            </a:fld>
            <a:endParaRPr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file:///C:\Users\FERNANDO%20SANTILLAN\Documents\Fernando\MGP\Estadisticas\Modelo_Canvas.xlsx!Hoja1!F2C2:F16C10"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file:///C:\Users\FERNANDO%20SANTILLAN\Documents\Fernando\MGP\Estadisticas\Cuadro_Operacional_y_Cuestionario_V2FS.xlsx!Cuadro_Operacional_R0105201%20(2!F1C1:F34C5"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file:///C:\Users\FERNANDO%20SANTILLAN\Documents\Fernando\MGP\Estadisticas\Cuadro_Operacional_y_Cuestionario_V2FS.xlsx!Cuadro_Operacional_R0105201%20(2!F35C1:F67C5"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file:///C:\Users\FERNANDO%20SANTILLAN\Documents\Fernando\MGP\Estadisticas\Cuadro_Operacional_y_Cuestionario_V2FS.xlsx!Cuadro_Operacional_R0105201%20(2!F68C1:F95C5"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file:///C:\Users\FERNANDO%20SANTILLAN\Documents\Fernando\MGP\Estadisticas\Encuesta\Estudio_Mercado\Estadistica_Estudio_Mercado.xlsx!Agremiaci&#243;n!F12C1:F26C7" TargetMode="External"/><Relationship Id="rId5" Type="http://schemas.openxmlformats.org/officeDocument/2006/relationships/image" Target="../media/image12.emf"/><Relationship Id="rId4" Type="http://schemas.openxmlformats.org/officeDocument/2006/relationships/oleObject" Target="file:///C:\Users\FERNANDO%20SANTILLAN\Documents\Fernando\MGP\Estadisticas\Encuesta\Estudio_Mercado\Estadistica_Estudio_Mercado.xlsx!Socios!F12C2:F27C8"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file:///C:\Users\FERNANDO%20SANTILLAN\Documents\Fernando\MGP\Estadisticas\Encuesta\Estudio_Mercado\Estadistica_Estudio_Mercado.xlsx!Planificaci&#243;n!F8C16:F25C22" TargetMode="External"/><Relationship Id="rId5" Type="http://schemas.openxmlformats.org/officeDocument/2006/relationships/image" Target="../media/image14.emf"/><Relationship Id="rId4" Type="http://schemas.openxmlformats.org/officeDocument/2006/relationships/oleObject" Target="file:///C:\Users\FERNANDO%20SANTILLAN\Documents\Fernando\MGP\Estadisticas\Encuesta\Estudio_Mercado\Estadistica_Estudio_Mercado.xlsx!Planificaci&#243;n!F8C1:F25C7"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oleObject" Target="file:///C:\Users\FERNANDO%20SANTILLAN\Documents\Fernando\MGP\Estadisticas\Encuesta\Estudio_Mercado\Estadistica_Estudio_Mercado.xlsx!Financiamiento!F10C1:F27C9"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7.emf"/><Relationship Id="rId4" Type="http://schemas.openxmlformats.org/officeDocument/2006/relationships/oleObject" Target="file:///C:\Users\FERNANDO%20SANTILLAN\Documents\Fernando\MGP\Estadisticas\Encuesta\Estudio_Mercado\Estadistica_Estudio_Mercado.xlsx!TTHH!F13C1:F27C8"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file:///C:\Users\FERNANDO%20SANTILLAN\Documents\Fernando\MGP\Estadisticas\Encuesta\Estudio_Mercado\Estadistica_Estudio_Mercado.xlsx!TTHH!F85C10:F89C16" TargetMode="External"/><Relationship Id="rId5" Type="http://schemas.openxmlformats.org/officeDocument/2006/relationships/image" Target="../media/image18.emf"/><Relationship Id="rId4" Type="http://schemas.openxmlformats.org/officeDocument/2006/relationships/oleObject" Target="file:///C:\Users\FERNANDO%20SANTILLAN\Documents\Fernando\MGP\Estadisticas\Encuesta\Estudio_Mercado\Estadistica_Estudio_Mercado.xlsx!TTHH!F13C12:F26C18"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file:///C:\Users\FERNANDO%20SANTILLAN\Documents\Fernando\MGP\Estadisticas\Encuesta\Estudio_Mercado\Estadistica_Estudio_Mercado.xlsx!TTHH!F106C11:F123C19" TargetMode="External"/><Relationship Id="rId5" Type="http://schemas.openxmlformats.org/officeDocument/2006/relationships/image" Target="../media/image20.emf"/><Relationship Id="rId4" Type="http://schemas.openxmlformats.org/officeDocument/2006/relationships/oleObject" Target="file:///C:\Users\FERNANDO%20SANTILLAN\Documents\Fernando\MGP\Estadisticas\Encuesta\Estudio_Mercado\Estadistica_Estudio_Mercado.xlsx!TTHH!F105C1:F121C7"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2.emf"/><Relationship Id="rId4" Type="http://schemas.openxmlformats.org/officeDocument/2006/relationships/oleObject" Target="file:///C:\Users\FERNANDO%20SANTILLAN\Documents\Fernando\MGP\Estadisticas\Encuesta\Estudio_Mercado\Estadistica_Estudio_Mercado.xlsx!TTHH!F136C1:F152C8"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file:///C:\Users\FERNANDO%20SANTILLAN\Documents\Fernando\MGP\Estadisticas\Encuesta\Estudio_Mercado\Estadistica_Estudio_Mercado.xlsx!Normativa!F43C9:F59C15" TargetMode="External"/><Relationship Id="rId5" Type="http://schemas.openxmlformats.org/officeDocument/2006/relationships/image" Target="../media/image23.emf"/><Relationship Id="rId4" Type="http://schemas.openxmlformats.org/officeDocument/2006/relationships/oleObject" Target="file:///C:\Users\FERNANDO%20SANTILLAN\Documents\Fernando\MGP\Estadisticas\Encuesta\Estudio_Mercado\Estadistica_Estudio_Mercado.xlsx!Plan%20de%20negocios!F1C7:F13C13"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5.emf"/><Relationship Id="rId4" Type="http://schemas.openxmlformats.org/officeDocument/2006/relationships/oleObject" Target="file:///C:\Users\FERNANDO%20SANTILLAN\Documents\Fernando\MGP\Estadisticas\Encuesta\Estudio_Mercado\Estadistica_Estudio_Mercado.xlsx!TIC's!F12C1:F29C11"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file:///C:\Users\FERNANDO%20SANTILLAN\Documents\Fernando\MGP\Estadisticas\&#193;rbol_de_Problemaa.xlsx!Hoja2!F5C2:F26C10"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file:///C:\Users\FERNANDO%20SANTILLAN\Documents\Fernando\MGP\Estadisticas\Encuesta\Estudio_Mercado\Estadistica_Estudio_Mercado.xlsx!Mercado!F40C1:F55C10" TargetMode="External"/><Relationship Id="rId5" Type="http://schemas.openxmlformats.org/officeDocument/2006/relationships/image" Target="../media/image26.emf"/><Relationship Id="rId4" Type="http://schemas.openxmlformats.org/officeDocument/2006/relationships/oleObject" Target="file:///C:\Users\FERNANDO%20SANTILLAN\Documents\Fernando\MGP\Estadisticas\Encuesta\Estudio_Mercado\Estadistica_Estudio_Mercado.xlsx!Mercado!F11C3:F27C9"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8.emf"/><Relationship Id="rId4" Type="http://schemas.openxmlformats.org/officeDocument/2006/relationships/oleObject" Target="file:///C:\Users\FERNANDO%20SANTILLAN\Documents\Fernando\MGP\Estadisticas\Encuesta\Estudio_Mercado\Estadistica_Estudio_Mercado.xlsx!Mercado!F98C1:F113C8"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file:///C:\Users\FERNANDO%20SANTILLAN\Documents\Fernando\MGP\Estadisticas\Encuesta\Estudio_Mercado\Estadistica_Estudio_Mercado.xlsx!Clientes!F11C1:F26C7" TargetMode="External"/><Relationship Id="rId5" Type="http://schemas.openxmlformats.org/officeDocument/2006/relationships/image" Target="../media/image29.emf"/><Relationship Id="rId4" Type="http://schemas.openxmlformats.org/officeDocument/2006/relationships/oleObject" Target="file:///C:\Users\FERNANDO%20SANTILLAN\Documents\Fernando\MGP\Estadisticas\Encuesta\Estudio_Mercado\Estadistica_Estudio_Mercado.xlsx!Clientes!F11C9:F26C17"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1.emf"/><Relationship Id="rId4" Type="http://schemas.openxmlformats.org/officeDocument/2006/relationships/oleObject" Target="file:///C:\Users\FERNANDO%20SANTILLAN\Documents\Fernando\MGP\Estadisticas\Encuesta\Estudio_Mercado\Estadistica_Estudio_Mercado.xlsx!Gesti&#243;n_Financiera!F11C3:F27C10"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2.emf"/><Relationship Id="rId4" Type="http://schemas.openxmlformats.org/officeDocument/2006/relationships/oleObject" Target="file:///C:\Users\FERNANDO%20SANTILLAN\Documents\Fernando\MGP\Estadisticas\Encuesta\Estudio_Mercado\Estadistica_Estudio_Mercado.xlsx!Gesti&#243;n_Financiera!F41C3:F57C10"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file:///C:\Users\FERNANDO%20SANTILLAN\Documents\Fernando\MGP\Estadisticas\Encuesta\Estudio_Mercado\Estadistica_Estudio_Mercado.xlsx!Gesti&#243;n_Financiera!F59C6:F73C12"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5.emf"/><Relationship Id="rId5" Type="http://schemas.openxmlformats.org/officeDocument/2006/relationships/oleObject" Target="file:///C:\Users\FERNANDO%20SANTILLAN\Documents\Fernando\MGP\Estadisticas\Encuesta\Estudio_Mercado\Estadistica_Estudio_Mercado.xlsx!Gesti&#243;n_Financiera!F96C1:F112C9" TargetMode="Externa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36.emf"/><Relationship Id="rId5" Type="http://schemas.openxmlformats.org/officeDocument/2006/relationships/oleObject" Target="file:///C:\Users\FERNANDO%20SANTILLAN\Documents\Fernando\MGP\Estadisticas\Encuesta\Estudio_Mercado\Estadistica_Estudio_Mercado.xlsx!Respaldo_Liquidez!F11C1:F26C11" TargetMode="Externa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7.emf"/><Relationship Id="rId5" Type="http://schemas.openxmlformats.org/officeDocument/2006/relationships/oleObject" Target="file:///C:\Users\FERNANDO%20SANTILLAN\Documents\Fernando\MGP\Estadisticas\Encuesta\Estudio_Mercado\Estadistica_Estudio_Mercado.xlsx!Respaldo_Liquidez!F29C11:F40C17" TargetMode="Externa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38.emf"/><Relationship Id="rId5" Type="http://schemas.openxmlformats.org/officeDocument/2006/relationships/oleObject" Target="file:///C:\Users\FERNANDO%20SANTILLAN\Documents\Fernando\MGP\Estadisticas\Encuesta\Estudio_Mercado\Estadistica_Estudio_Mercado.xlsx!Respaldo_Liquidez!F11C12:F26C18" TargetMode="Externa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9.emf"/><Relationship Id="rId5" Type="http://schemas.openxmlformats.org/officeDocument/2006/relationships/oleObject" Target="file:///C:\Users\FERNANDO%20SANTILLAN\Documents\Fernando\MGP\Estadisticas\Encuesta\Estudio_Mercado\Estadistica_Estudio_Mercado.xlsx!Respaldo_Liquidez!F55C1:F70C9" TargetMode="Externa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40.emf"/><Relationship Id="rId5" Type="http://schemas.openxmlformats.org/officeDocument/2006/relationships/oleObject" Target="file:///C:\Users\FERNANDO%20SANTILLAN\Documents\Fernando\MGP\Estadisticas\Encuesta\Estudio_Mercado\Estadistica_Estudio_Mercado.xlsx!Respaldo_Liquidez!F54C11:F69C18" TargetMode="Externa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41.emf"/><Relationship Id="rId5" Type="http://schemas.openxmlformats.org/officeDocument/2006/relationships/oleObject" Target="file:///C:\Users\FERNANDO%20SANTILLAN\Documents\Fernando\MGP\Estadisticas\Encuesta\Estudio_Mercado\Estadistica_Estudio_Mercado.xlsx!Respaldo_Liquidez!F54C19:F69C26" TargetMode="Externa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42.emf"/><Relationship Id="rId5" Type="http://schemas.openxmlformats.org/officeDocument/2006/relationships/oleObject" Target="file:///C:\Users\FERNANDO%20SANTILLAN\Documents\Fernando\MGP\Estadisticas\Encuesta\Propuesta\Propuesta.xlsx!Propuesta!F1C1:F32C10" TargetMode="Externa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3117303"/>
            <a:ext cx="9753600" cy="2183905"/>
          </a:xfrm>
        </p:spPr>
        <p:txBody>
          <a:bodyPr>
            <a:normAutofit/>
          </a:bodyPr>
          <a:lstStyle/>
          <a:p>
            <a:pPr algn="ctr" defTabSz="914400">
              <a:lnSpc>
                <a:spcPct val="90000"/>
              </a:lnSpc>
              <a:spcBef>
                <a:spcPts val="0"/>
              </a:spcBef>
              <a:buNone/>
            </a:pPr>
            <a:r>
              <a:rPr lang="es-ES" sz="3600" b="1" dirty="0" smtClean="0">
                <a:solidFill>
                  <a:srgbClr val="0070C0"/>
                </a:solidFill>
                <a:latin typeface="Times New Roman" panose="02020603050405020304" pitchFamily="18" charset="0"/>
                <a:cs typeface="Times New Roman" panose="02020603050405020304" pitchFamily="18" charset="0"/>
              </a:rPr>
              <a:t>Metodología DE NEGOCIOS Y SU EFECTO EN LA LIQUIDEZ DEL MICROEMPRESARIO DE LA CIUDAD DE QUITO</a:t>
            </a:r>
            <a:endParaRPr lang="es-ES" sz="36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1341884" y="1005696"/>
            <a:ext cx="8712968" cy="1631216"/>
          </a:xfrm>
          <a:prstGeom prst="rect">
            <a:avLst/>
          </a:prstGeom>
          <a:noFill/>
        </p:spPr>
        <p:txBody>
          <a:bodyPr wrap="square" rtlCol="0">
            <a:spAutoFit/>
          </a:bodyPr>
          <a:lstStyle/>
          <a:p>
            <a:pPr algn="ctr"/>
            <a:r>
              <a:rPr lang="es-EC" sz="3600" b="1" dirty="0" smtClean="0">
                <a:solidFill>
                  <a:srgbClr val="0070C0"/>
                </a:solidFill>
                <a:latin typeface="Times New Roman" panose="02020603050405020304" pitchFamily="18" charset="0"/>
                <a:cs typeface="Times New Roman" panose="02020603050405020304" pitchFamily="18" charset="0"/>
              </a:rPr>
              <a:t>Universidad de las Fuerzas Armadas ESPE</a:t>
            </a:r>
            <a:endParaRPr lang="es-EC" sz="2400" b="1" dirty="0" smtClean="0">
              <a:solidFill>
                <a:srgbClr val="0070C0"/>
              </a:solidFill>
              <a:latin typeface="Times New Roman" panose="02020603050405020304" pitchFamily="18" charset="0"/>
              <a:cs typeface="Times New Roman" panose="02020603050405020304" pitchFamily="18" charset="0"/>
            </a:endParaRPr>
          </a:p>
          <a:p>
            <a:pPr algn="ctr"/>
            <a:r>
              <a:rPr lang="es-EC" sz="3200" b="1" dirty="0" smtClean="0">
                <a:solidFill>
                  <a:srgbClr val="0070C0"/>
                </a:solidFill>
                <a:latin typeface="Times New Roman" panose="02020603050405020304" pitchFamily="18" charset="0"/>
                <a:cs typeface="Times New Roman" panose="02020603050405020304" pitchFamily="18" charset="0"/>
              </a:rPr>
              <a:t>Unidad de Gestión de Posgrados</a:t>
            </a:r>
          </a:p>
          <a:p>
            <a:pPr algn="ctr"/>
            <a:r>
              <a:rPr lang="es-EC" sz="3200" b="1" dirty="0" smtClean="0">
                <a:solidFill>
                  <a:srgbClr val="0070C0"/>
                </a:solidFill>
                <a:latin typeface="Times New Roman" panose="02020603050405020304" pitchFamily="18" charset="0"/>
                <a:cs typeface="Times New Roman" panose="02020603050405020304" pitchFamily="18" charset="0"/>
              </a:rPr>
              <a:t>Programa de maestría en gestión de proyectos</a:t>
            </a:r>
            <a:endParaRPr lang="es-EC" sz="3200" b="1" dirty="0">
              <a:solidFill>
                <a:srgbClr val="0070C0"/>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6382444" y="5552190"/>
            <a:ext cx="5256584" cy="757130"/>
          </a:xfrm>
          <a:prstGeom prst="rect">
            <a:avLst/>
          </a:prstGeom>
          <a:noFill/>
        </p:spPr>
        <p:txBody>
          <a:bodyPr wrap="square" rtlCol="0">
            <a:spAutoFit/>
          </a:bodyPr>
          <a:lstStyle/>
          <a:p>
            <a:pPr>
              <a:lnSpc>
                <a:spcPct val="90000"/>
              </a:lnSpc>
            </a:pPr>
            <a:r>
              <a:rPr lang="es-EC" sz="2400" b="1" dirty="0" smtClean="0">
                <a:solidFill>
                  <a:srgbClr val="0070C0"/>
                </a:solidFill>
                <a:latin typeface="Times New Roman" panose="02020603050405020304" pitchFamily="18" charset="0"/>
                <a:cs typeface="Times New Roman" panose="02020603050405020304" pitchFamily="18" charset="0"/>
              </a:rPr>
              <a:t>Maestrante: </a:t>
            </a:r>
            <a:r>
              <a:rPr lang="es-EC" sz="2400" dirty="0" smtClean="0">
                <a:solidFill>
                  <a:srgbClr val="0070C0"/>
                </a:solidFill>
                <a:latin typeface="Times New Roman" panose="02020603050405020304" pitchFamily="18" charset="0"/>
                <a:cs typeface="Times New Roman" panose="02020603050405020304" pitchFamily="18" charset="0"/>
              </a:rPr>
              <a:t>Fernando Santillán </a:t>
            </a:r>
          </a:p>
          <a:p>
            <a:pPr>
              <a:lnSpc>
                <a:spcPct val="90000"/>
              </a:lnSpc>
            </a:pPr>
            <a:r>
              <a:rPr lang="es-EC" sz="2400" b="1" dirty="0" smtClean="0">
                <a:solidFill>
                  <a:srgbClr val="0070C0"/>
                </a:solidFill>
                <a:latin typeface="Times New Roman" panose="02020603050405020304" pitchFamily="18" charset="0"/>
                <a:cs typeface="Times New Roman" panose="02020603050405020304" pitchFamily="18" charset="0"/>
              </a:rPr>
              <a:t>Director:</a:t>
            </a:r>
            <a:r>
              <a:rPr lang="es-EC" sz="2400" dirty="0" smtClean="0">
                <a:solidFill>
                  <a:srgbClr val="0070C0"/>
                </a:solidFill>
                <a:latin typeface="Times New Roman" panose="02020603050405020304" pitchFamily="18" charset="0"/>
                <a:cs typeface="Times New Roman" panose="02020603050405020304" pitchFamily="18" charset="0"/>
              </a:rPr>
              <a:t> Dr.  Ender Carrasquero, PhD</a:t>
            </a:r>
          </a:p>
        </p:txBody>
      </p:sp>
      <p:pic>
        <p:nvPicPr>
          <p:cNvPr id="5" name="Imagen 4"/>
          <p:cNvPicPr/>
          <p:nvPr/>
        </p:nvPicPr>
        <p:blipFill rotWithShape="1">
          <a:blip r:embed="rId3"/>
          <a:srcRect l="32672" t="20534" r="32717" b="59724"/>
          <a:stretch/>
        </p:blipFill>
        <p:spPr bwMode="auto">
          <a:xfrm>
            <a:off x="0" y="6091"/>
            <a:ext cx="2494012" cy="9955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116632"/>
            <a:ext cx="9753600" cy="1325562"/>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2.2 antecedentes</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endParaRPr lang="es-EC" dirty="0" smtClean="0"/>
          </a:p>
          <a:p>
            <a:pPr marL="45720" indent="0" algn="just">
              <a:buNone/>
            </a:pPr>
            <a:endParaRPr lang="es-EC" dirty="0" smtClean="0"/>
          </a:p>
          <a:p>
            <a:pPr marL="45720" indent="0">
              <a:buNone/>
            </a:pPr>
            <a:endParaRPr lang="es-EC" dirty="0" smtClean="0"/>
          </a:p>
        </p:txBody>
      </p:sp>
      <p:graphicFrame>
        <p:nvGraphicFramePr>
          <p:cNvPr id="6" name="Diagrama 5"/>
          <p:cNvGraphicFramePr/>
          <p:nvPr>
            <p:extLst>
              <p:ext uri="{D42A27DB-BD31-4B8C-83A1-F6EECF244321}">
                <p14:modId xmlns:p14="http://schemas.microsoft.com/office/powerpoint/2010/main" val="452294678"/>
              </p:ext>
            </p:extLst>
          </p:nvPr>
        </p:nvGraphicFramePr>
        <p:xfrm>
          <a:off x="2031471" y="1340768"/>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77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260648"/>
            <a:ext cx="9753600" cy="821506"/>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2.2 bases teóricas</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endParaRPr lang="es-EC" dirty="0" smtClean="0"/>
          </a:p>
          <a:p>
            <a:pPr marL="45720" indent="0" algn="just">
              <a:buNone/>
            </a:pPr>
            <a:endParaRPr lang="es-EC" dirty="0" smtClean="0"/>
          </a:p>
          <a:p>
            <a:pPr marL="45720" indent="0">
              <a:buNone/>
            </a:pPr>
            <a:endParaRPr lang="es-EC" dirty="0" smtClean="0"/>
          </a:p>
        </p:txBody>
      </p:sp>
      <p:graphicFrame>
        <p:nvGraphicFramePr>
          <p:cNvPr id="4" name="Diagrama 3"/>
          <p:cNvGraphicFramePr/>
          <p:nvPr>
            <p:extLst>
              <p:ext uri="{D42A27DB-BD31-4B8C-83A1-F6EECF244321}">
                <p14:modId xmlns:p14="http://schemas.microsoft.com/office/powerpoint/2010/main" val="2942753803"/>
              </p:ext>
            </p:extLst>
          </p:nvPr>
        </p:nvGraphicFramePr>
        <p:xfrm>
          <a:off x="2031471" y="1180096"/>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2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260648"/>
            <a:ext cx="9753600" cy="821506"/>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2.2 bases teóricas</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endParaRPr lang="es-EC" dirty="0" smtClean="0"/>
          </a:p>
          <a:p>
            <a:pPr marL="45720" indent="0" algn="just">
              <a:buNone/>
            </a:pPr>
            <a:endParaRPr lang="es-EC" dirty="0" smtClean="0"/>
          </a:p>
          <a:p>
            <a:pPr marL="45720" indent="0">
              <a:buNone/>
            </a:pPr>
            <a:endParaRPr lang="es-EC" dirty="0" smtClean="0"/>
          </a:p>
        </p:txBody>
      </p:sp>
      <p:graphicFrame>
        <p:nvGraphicFramePr>
          <p:cNvPr id="4" name="Diagrama 3"/>
          <p:cNvGraphicFramePr/>
          <p:nvPr>
            <p:extLst>
              <p:ext uri="{D42A27DB-BD31-4B8C-83A1-F6EECF244321}">
                <p14:modId xmlns:p14="http://schemas.microsoft.com/office/powerpoint/2010/main" val="1591744956"/>
              </p:ext>
            </p:extLst>
          </p:nvPr>
        </p:nvGraphicFramePr>
        <p:xfrm>
          <a:off x="2031471" y="1180096"/>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33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260648"/>
            <a:ext cx="9753600" cy="821506"/>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2.2 bases teóricas</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r>
              <a:rPr lang="es-EC" b="1" dirty="0" smtClean="0">
                <a:solidFill>
                  <a:srgbClr val="0070C0"/>
                </a:solidFill>
              </a:rPr>
              <a:t>Metodología de negocios</a:t>
            </a:r>
          </a:p>
          <a:p>
            <a:pPr marL="45720" indent="0" algn="just">
              <a:buNone/>
            </a:pPr>
            <a:r>
              <a:rPr lang="es-EC" dirty="0" smtClean="0">
                <a:solidFill>
                  <a:srgbClr val="0070C0"/>
                </a:solidFill>
              </a:rPr>
              <a:t>Su </a:t>
            </a:r>
            <a:r>
              <a:rPr lang="es-EC" dirty="0">
                <a:solidFill>
                  <a:srgbClr val="0070C0"/>
                </a:solidFill>
              </a:rPr>
              <a:t>concepto no es muy común; sin embargo, su origen está en la gestión del  conocimiento; en ese marco, Coria et al.(2013) Señalan que “la metodología está compuesta por todos los procedimientos escrutables, pertinentes, es decir, todos los procedimientos dirigidos por las reglas que arrojan conocimiento objetivo y que pueden justificarse tanto teórica como empíricamente” a fin de aplicar en la gestión de los negocios, como herramienta de toma de decisiones  a fin de incrementar la probabilidad de éxito de los mismos.</a:t>
            </a:r>
            <a:endParaRPr lang="es-EC" dirty="0" smtClean="0">
              <a:solidFill>
                <a:srgbClr val="0070C0"/>
              </a:solidFill>
            </a:endParaRPr>
          </a:p>
          <a:p>
            <a:pPr marL="45720" indent="0" algn="just">
              <a:buNone/>
            </a:pPr>
            <a:endParaRPr lang="es-EC" dirty="0" smtClean="0">
              <a:solidFill>
                <a:srgbClr val="0070C0"/>
              </a:solidFill>
            </a:endParaRPr>
          </a:p>
          <a:p>
            <a:pPr marL="45720" indent="0">
              <a:buNone/>
            </a:pPr>
            <a:endParaRPr lang="es-EC" dirty="0" smtClean="0"/>
          </a:p>
        </p:txBody>
      </p:sp>
    </p:spTree>
    <p:extLst>
      <p:ext uri="{BB962C8B-B14F-4D97-AF65-F5344CB8AC3E}">
        <p14:creationId xmlns:p14="http://schemas.microsoft.com/office/powerpoint/2010/main" val="6931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260648"/>
            <a:ext cx="9753600" cy="821506"/>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2.2 bases teóricas</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217614" y="1484784"/>
            <a:ext cx="9753600" cy="4343400"/>
          </a:xfrm>
        </p:spPr>
        <p:txBody>
          <a:bodyPr>
            <a:normAutofit/>
          </a:bodyPr>
          <a:lstStyle/>
          <a:p>
            <a:pPr marL="45720" indent="0" algn="just">
              <a:buNone/>
            </a:pPr>
            <a:r>
              <a:rPr lang="es-EC" b="1" dirty="0" smtClean="0">
                <a:solidFill>
                  <a:srgbClr val="0070C0"/>
                </a:solidFill>
              </a:rPr>
              <a:t>Liquidez</a:t>
            </a:r>
          </a:p>
          <a:p>
            <a:pPr marL="45720" indent="0" algn="just">
              <a:buNone/>
            </a:pPr>
            <a:r>
              <a:rPr lang="es-EC" dirty="0" smtClean="0">
                <a:solidFill>
                  <a:srgbClr val="0070C0"/>
                </a:solidFill>
              </a:rPr>
              <a:t>Rosenberg </a:t>
            </a:r>
            <a:r>
              <a:rPr lang="es-EC" dirty="0">
                <a:solidFill>
                  <a:srgbClr val="0070C0"/>
                </a:solidFill>
              </a:rPr>
              <a:t>(1996) manifiesta que es la capacidad de convertirse rápidamente en dinero. Normalmente, los activos de una empresa son considerados como líquidos cuando están en partidas de caja, bancos, cuentas por cobrar, inventarios. Para cumplir el objetivo de la liquidez que es el de lograr un equilibrio entre la recuperación de los ingresos por ventas y el pago de las obligaciones financieras a corto plazo, es necesario definir una política de gestión enmarcada en una eficiente control del efectivo, el cobro de las cuentas por cobrar acorde a los plazos y montos negociados y los pagos de las obligaciones a proveedores y acreedores oportunamente</a:t>
            </a:r>
            <a:r>
              <a:rPr lang="es-EC" dirty="0" smtClean="0">
                <a:solidFill>
                  <a:srgbClr val="0070C0"/>
                </a:solidFill>
              </a:rPr>
              <a:t>.</a:t>
            </a:r>
          </a:p>
          <a:p>
            <a:pPr marL="45720" indent="0" algn="just">
              <a:buNone/>
            </a:pPr>
            <a:endParaRPr lang="es-EC" dirty="0" smtClean="0">
              <a:solidFill>
                <a:srgbClr val="0070C0"/>
              </a:solidFill>
            </a:endParaRPr>
          </a:p>
          <a:p>
            <a:pPr marL="45720" indent="0" algn="just">
              <a:buNone/>
            </a:pPr>
            <a:endParaRPr lang="es-EC" dirty="0" smtClean="0"/>
          </a:p>
          <a:p>
            <a:pPr marL="45720" indent="0">
              <a:buNone/>
            </a:pPr>
            <a:endParaRPr lang="es-EC" dirty="0" smtClean="0"/>
          </a:p>
        </p:txBody>
      </p:sp>
    </p:spTree>
    <p:extLst>
      <p:ext uri="{BB962C8B-B14F-4D97-AF65-F5344CB8AC3E}">
        <p14:creationId xmlns:p14="http://schemas.microsoft.com/office/powerpoint/2010/main" val="284013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116632"/>
            <a:ext cx="9753600" cy="1325562"/>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2.3 Modelo de canvas</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endParaRPr lang="es-EC" dirty="0" smtClean="0"/>
          </a:p>
          <a:p>
            <a:pPr marL="45720" indent="0" algn="just">
              <a:buNone/>
            </a:pPr>
            <a:endParaRPr lang="es-EC" dirty="0" smtClean="0"/>
          </a:p>
          <a:p>
            <a:pPr marL="45720" indent="0">
              <a:buNone/>
            </a:pPr>
            <a:endParaRPr lang="es-EC" dirty="0" smtClean="0"/>
          </a:p>
        </p:txBody>
      </p:sp>
      <p:graphicFrame>
        <p:nvGraphicFramePr>
          <p:cNvPr id="4" name="Objeto 3"/>
          <p:cNvGraphicFramePr>
            <a:graphicFrameLocks noChangeAspect="1"/>
          </p:cNvGraphicFramePr>
          <p:nvPr>
            <p:extLst>
              <p:ext uri="{D42A27DB-BD31-4B8C-83A1-F6EECF244321}">
                <p14:modId xmlns:p14="http://schemas.microsoft.com/office/powerpoint/2010/main" val="3394250854"/>
              </p:ext>
            </p:extLst>
          </p:nvPr>
        </p:nvGraphicFramePr>
        <p:xfrm>
          <a:off x="1413892" y="1772816"/>
          <a:ext cx="9427566" cy="4285257"/>
        </p:xfrm>
        <a:graphic>
          <a:graphicData uri="http://schemas.openxmlformats.org/presentationml/2006/ole">
            <mc:AlternateContent xmlns:mc="http://schemas.openxmlformats.org/markup-compatibility/2006">
              <mc:Choice xmlns:v="urn:schemas-microsoft-com:vml" Requires="v">
                <p:oleObj spid="_x0000_s3101" name="Hoja de cálculo" r:id="rId4" imgW="6181809" imgH="2809942" progId="Excel.Sheet.12">
                  <p:link updateAutomatic="1"/>
                </p:oleObj>
              </mc:Choice>
              <mc:Fallback>
                <p:oleObj name="Hoja de cálculo" r:id="rId4" imgW="6181809" imgH="2809942" progId="Excel.Sheet.12">
                  <p:link updateAutomatic="1"/>
                  <p:pic>
                    <p:nvPicPr>
                      <p:cNvPr id="0" name=""/>
                      <p:cNvPicPr/>
                      <p:nvPr/>
                    </p:nvPicPr>
                    <p:blipFill>
                      <a:blip r:embed="rId5"/>
                      <a:stretch>
                        <a:fillRect/>
                      </a:stretch>
                    </p:blipFill>
                    <p:spPr>
                      <a:xfrm>
                        <a:off x="1413892" y="1772816"/>
                        <a:ext cx="9427566" cy="4285257"/>
                      </a:xfrm>
                      <a:prstGeom prst="rect">
                        <a:avLst/>
                      </a:prstGeom>
                    </p:spPr>
                  </p:pic>
                </p:oleObj>
              </mc:Fallback>
            </mc:AlternateContent>
          </a:graphicData>
        </a:graphic>
      </p:graphicFrame>
    </p:spTree>
    <p:extLst>
      <p:ext uri="{BB962C8B-B14F-4D97-AF65-F5344CB8AC3E}">
        <p14:creationId xmlns:p14="http://schemas.microsoft.com/office/powerpoint/2010/main" val="134481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99392"/>
            <a:ext cx="9753600" cy="821506"/>
          </a:xfrm>
        </p:spPr>
        <p:txBody>
          <a:bodyPr>
            <a:normAutofit/>
          </a:bodyPr>
          <a:lstStyle/>
          <a:p>
            <a:r>
              <a:rPr lang="es-EC" sz="3200" b="1" dirty="0" smtClean="0">
                <a:solidFill>
                  <a:srgbClr val="0070C0"/>
                </a:solidFill>
                <a:latin typeface="Times New Roman" panose="02020603050405020304" pitchFamily="18" charset="0"/>
                <a:cs typeface="Times New Roman" panose="02020603050405020304" pitchFamily="18" charset="0"/>
              </a:rPr>
              <a:t>2.4 Operacionalización de variables</a:t>
            </a:r>
            <a:endParaRPr lang="es-EC" sz="3200"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endParaRPr lang="es-EC" dirty="0" smtClean="0"/>
          </a:p>
          <a:p>
            <a:pPr marL="45720" indent="0" algn="just">
              <a:buNone/>
            </a:pPr>
            <a:endParaRPr lang="es-EC" dirty="0" smtClean="0"/>
          </a:p>
          <a:p>
            <a:pPr marL="45720" indent="0">
              <a:buNone/>
            </a:pPr>
            <a:endParaRPr lang="es-EC" dirty="0" smtClean="0"/>
          </a:p>
        </p:txBody>
      </p:sp>
      <p:graphicFrame>
        <p:nvGraphicFramePr>
          <p:cNvPr id="5" name="Objeto 4"/>
          <p:cNvGraphicFramePr>
            <a:graphicFrameLocks noChangeAspect="1"/>
          </p:cNvGraphicFramePr>
          <p:nvPr>
            <p:extLst>
              <p:ext uri="{D42A27DB-BD31-4B8C-83A1-F6EECF244321}">
                <p14:modId xmlns:p14="http://schemas.microsoft.com/office/powerpoint/2010/main" val="3533221045"/>
              </p:ext>
            </p:extLst>
          </p:nvPr>
        </p:nvGraphicFramePr>
        <p:xfrm>
          <a:off x="1701924" y="758197"/>
          <a:ext cx="8490146" cy="6077348"/>
        </p:xfrm>
        <a:graphic>
          <a:graphicData uri="http://schemas.openxmlformats.org/presentationml/2006/ole">
            <mc:AlternateContent xmlns:mc="http://schemas.openxmlformats.org/markup-compatibility/2006">
              <mc:Choice xmlns:v="urn:schemas-microsoft-com:vml" Requires="v">
                <p:oleObj spid="_x0000_s4125" name="Hoja de cálculo" r:id="rId4" imgW="8915285" imgH="6381569" progId="Excel.Sheet.12">
                  <p:link updateAutomatic="1"/>
                </p:oleObj>
              </mc:Choice>
              <mc:Fallback>
                <p:oleObj name="Hoja de cálculo" r:id="rId4" imgW="8915285" imgH="6381569" progId="Excel.Sheet.12">
                  <p:link updateAutomatic="1"/>
                  <p:pic>
                    <p:nvPicPr>
                      <p:cNvPr id="0" name=""/>
                      <p:cNvPicPr/>
                      <p:nvPr/>
                    </p:nvPicPr>
                    <p:blipFill>
                      <a:blip r:embed="rId5"/>
                      <a:stretch>
                        <a:fillRect/>
                      </a:stretch>
                    </p:blipFill>
                    <p:spPr>
                      <a:xfrm>
                        <a:off x="1701924" y="758197"/>
                        <a:ext cx="8490146" cy="6077348"/>
                      </a:xfrm>
                      <a:prstGeom prst="rect">
                        <a:avLst/>
                      </a:prstGeom>
                    </p:spPr>
                  </p:pic>
                </p:oleObj>
              </mc:Fallback>
            </mc:AlternateContent>
          </a:graphicData>
        </a:graphic>
      </p:graphicFrame>
    </p:spTree>
    <p:extLst>
      <p:ext uri="{BB962C8B-B14F-4D97-AF65-F5344CB8AC3E}">
        <p14:creationId xmlns:p14="http://schemas.microsoft.com/office/powerpoint/2010/main" val="410665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99392"/>
            <a:ext cx="9753600" cy="821506"/>
          </a:xfrm>
        </p:spPr>
        <p:txBody>
          <a:bodyPr>
            <a:normAutofit/>
          </a:bodyPr>
          <a:lstStyle/>
          <a:p>
            <a:r>
              <a:rPr lang="es-EC" sz="3200" b="1" dirty="0" smtClean="0">
                <a:solidFill>
                  <a:srgbClr val="0070C0"/>
                </a:solidFill>
                <a:latin typeface="Times New Roman" panose="02020603050405020304" pitchFamily="18" charset="0"/>
                <a:cs typeface="Times New Roman" panose="02020603050405020304" pitchFamily="18" charset="0"/>
              </a:rPr>
              <a:t>2.4 Operacionalización de variables</a:t>
            </a:r>
            <a:endParaRPr lang="es-EC" sz="3200"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endParaRPr lang="es-EC" dirty="0" smtClean="0"/>
          </a:p>
          <a:p>
            <a:pPr marL="45720" indent="0" algn="just">
              <a:buNone/>
            </a:pPr>
            <a:endParaRPr lang="es-EC" dirty="0" smtClean="0"/>
          </a:p>
          <a:p>
            <a:pPr marL="45720" indent="0">
              <a:buNone/>
            </a:pPr>
            <a:endParaRPr lang="es-EC" dirty="0" smtClean="0"/>
          </a:p>
        </p:txBody>
      </p:sp>
      <p:graphicFrame>
        <p:nvGraphicFramePr>
          <p:cNvPr id="4" name="Objeto 3"/>
          <p:cNvGraphicFramePr>
            <a:graphicFrameLocks noChangeAspect="1"/>
          </p:cNvGraphicFramePr>
          <p:nvPr>
            <p:extLst>
              <p:ext uri="{D42A27DB-BD31-4B8C-83A1-F6EECF244321}">
                <p14:modId xmlns:p14="http://schemas.microsoft.com/office/powerpoint/2010/main" val="1188589203"/>
              </p:ext>
            </p:extLst>
          </p:nvPr>
        </p:nvGraphicFramePr>
        <p:xfrm>
          <a:off x="1849341" y="752946"/>
          <a:ext cx="8490146" cy="5995712"/>
        </p:xfrm>
        <a:graphic>
          <a:graphicData uri="http://schemas.openxmlformats.org/presentationml/2006/ole">
            <mc:AlternateContent xmlns:mc="http://schemas.openxmlformats.org/markup-compatibility/2006">
              <mc:Choice xmlns:v="urn:schemas-microsoft-com:vml" Requires="v">
                <p:oleObj spid="_x0000_s5149" name="Hoja de cálculo" r:id="rId4" imgW="8915285" imgH="6295974" progId="Excel.Sheet.12">
                  <p:link updateAutomatic="1"/>
                </p:oleObj>
              </mc:Choice>
              <mc:Fallback>
                <p:oleObj name="Hoja de cálculo" r:id="rId4" imgW="8915285" imgH="6295974" progId="Excel.Sheet.12">
                  <p:link updateAutomatic="1"/>
                  <p:pic>
                    <p:nvPicPr>
                      <p:cNvPr id="0" name=""/>
                      <p:cNvPicPr/>
                      <p:nvPr/>
                    </p:nvPicPr>
                    <p:blipFill>
                      <a:blip r:embed="rId5"/>
                      <a:stretch>
                        <a:fillRect/>
                      </a:stretch>
                    </p:blipFill>
                    <p:spPr>
                      <a:xfrm>
                        <a:off x="1849341" y="752946"/>
                        <a:ext cx="8490146" cy="5995712"/>
                      </a:xfrm>
                      <a:prstGeom prst="rect">
                        <a:avLst/>
                      </a:prstGeom>
                    </p:spPr>
                  </p:pic>
                </p:oleObj>
              </mc:Fallback>
            </mc:AlternateContent>
          </a:graphicData>
        </a:graphic>
      </p:graphicFrame>
    </p:spTree>
    <p:extLst>
      <p:ext uri="{BB962C8B-B14F-4D97-AF65-F5344CB8AC3E}">
        <p14:creationId xmlns:p14="http://schemas.microsoft.com/office/powerpoint/2010/main" val="418527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99392"/>
            <a:ext cx="9753600" cy="821506"/>
          </a:xfrm>
        </p:spPr>
        <p:txBody>
          <a:bodyPr>
            <a:normAutofit/>
          </a:bodyPr>
          <a:lstStyle/>
          <a:p>
            <a:r>
              <a:rPr lang="es-EC" sz="3200" b="1" dirty="0" smtClean="0">
                <a:solidFill>
                  <a:srgbClr val="0070C0"/>
                </a:solidFill>
                <a:latin typeface="Times New Roman" panose="02020603050405020304" pitchFamily="18" charset="0"/>
                <a:cs typeface="Times New Roman" panose="02020603050405020304" pitchFamily="18" charset="0"/>
              </a:rPr>
              <a:t>2.4 Operacionalización de variables</a:t>
            </a:r>
            <a:endParaRPr lang="es-EC" sz="3200"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endParaRPr lang="es-EC" dirty="0" smtClean="0"/>
          </a:p>
          <a:p>
            <a:pPr marL="45720" indent="0" algn="just">
              <a:buNone/>
            </a:pPr>
            <a:endParaRPr lang="es-EC" dirty="0" smtClean="0"/>
          </a:p>
          <a:p>
            <a:pPr marL="45720" indent="0">
              <a:buNone/>
            </a:pPr>
            <a:endParaRPr lang="es-EC" dirty="0" smtClean="0"/>
          </a:p>
        </p:txBody>
      </p:sp>
      <p:graphicFrame>
        <p:nvGraphicFramePr>
          <p:cNvPr id="4" name="Objeto 3"/>
          <p:cNvGraphicFramePr>
            <a:graphicFrameLocks noChangeAspect="1"/>
          </p:cNvGraphicFramePr>
          <p:nvPr>
            <p:extLst>
              <p:ext uri="{D42A27DB-BD31-4B8C-83A1-F6EECF244321}">
                <p14:modId xmlns:p14="http://schemas.microsoft.com/office/powerpoint/2010/main" val="642496326"/>
              </p:ext>
            </p:extLst>
          </p:nvPr>
        </p:nvGraphicFramePr>
        <p:xfrm>
          <a:off x="1394599" y="908720"/>
          <a:ext cx="9399629" cy="5774345"/>
        </p:xfrm>
        <a:graphic>
          <a:graphicData uri="http://schemas.openxmlformats.org/presentationml/2006/ole">
            <mc:AlternateContent xmlns:mc="http://schemas.openxmlformats.org/markup-compatibility/2006">
              <mc:Choice xmlns:v="urn:schemas-microsoft-com:vml" Requires="v">
                <p:oleObj spid="_x0000_s6173" name="Hoja de cálculo" r:id="rId4" imgW="8915285" imgH="5476973" progId="Excel.Sheet.12">
                  <p:link updateAutomatic="1"/>
                </p:oleObj>
              </mc:Choice>
              <mc:Fallback>
                <p:oleObj name="Hoja de cálculo" r:id="rId4" imgW="8915285" imgH="5476973" progId="Excel.Sheet.12">
                  <p:link updateAutomatic="1"/>
                  <p:pic>
                    <p:nvPicPr>
                      <p:cNvPr id="0" name=""/>
                      <p:cNvPicPr/>
                      <p:nvPr/>
                    </p:nvPicPr>
                    <p:blipFill>
                      <a:blip r:embed="rId5"/>
                      <a:stretch>
                        <a:fillRect/>
                      </a:stretch>
                    </p:blipFill>
                    <p:spPr>
                      <a:xfrm>
                        <a:off x="1394599" y="908720"/>
                        <a:ext cx="9399629" cy="5774345"/>
                      </a:xfrm>
                      <a:prstGeom prst="rect">
                        <a:avLst/>
                      </a:prstGeom>
                    </p:spPr>
                  </p:pic>
                </p:oleObj>
              </mc:Fallback>
            </mc:AlternateContent>
          </a:graphicData>
        </a:graphic>
      </p:graphicFrame>
    </p:spTree>
    <p:extLst>
      <p:ext uri="{BB962C8B-B14F-4D97-AF65-F5344CB8AC3E}">
        <p14:creationId xmlns:p14="http://schemas.microsoft.com/office/powerpoint/2010/main" val="139117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17614" y="188640"/>
            <a:ext cx="9753600" cy="691480"/>
          </a:xfrm>
        </p:spPr>
        <p:txBody>
          <a:bodyPr>
            <a:normAutofit/>
          </a:bodyPr>
          <a:lstStyle/>
          <a:p>
            <a:r>
              <a:rPr lang="es-EC" sz="2800" b="1" dirty="0" smtClean="0">
                <a:solidFill>
                  <a:srgbClr val="0070C0"/>
                </a:solidFill>
                <a:latin typeface="Times New Roman" panose="02020603050405020304" pitchFamily="18" charset="0"/>
                <a:cs typeface="Times New Roman" panose="02020603050405020304" pitchFamily="18" charset="0"/>
              </a:rPr>
              <a:t>3. Metodología y técnicas de investigación</a:t>
            </a:r>
            <a:endParaRPr lang="es-EC"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4094847198"/>
              </p:ext>
            </p:extLst>
          </p:nvPr>
        </p:nvGraphicFramePr>
        <p:xfrm>
          <a:off x="1217612" y="1052736"/>
          <a:ext cx="975360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7453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303238"/>
            <a:ext cx="9753600" cy="1325562"/>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1.1 Planteamiento del problema</a:t>
            </a:r>
            <a:endParaRPr lang="es-EC"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351283424"/>
              </p:ext>
            </p:extLst>
          </p:nvPr>
        </p:nvGraphicFramePr>
        <p:xfrm>
          <a:off x="1217613" y="1828800"/>
          <a:ext cx="9753600" cy="49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00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188640"/>
            <a:ext cx="9753600" cy="691480"/>
          </a:xfrm>
        </p:spPr>
        <p:txBody>
          <a:bodyPr>
            <a:normAutofit/>
          </a:bodyPr>
          <a:lstStyle/>
          <a:p>
            <a:r>
              <a:rPr lang="es-EC" sz="2800" b="1" dirty="0" smtClean="0">
                <a:solidFill>
                  <a:srgbClr val="0070C0"/>
                </a:solidFill>
                <a:latin typeface="Times New Roman" panose="02020603050405020304" pitchFamily="18" charset="0"/>
                <a:cs typeface="Times New Roman" panose="02020603050405020304" pitchFamily="18" charset="0"/>
              </a:rPr>
              <a:t>3. Metodología y técnicas de investigación</a:t>
            </a:r>
            <a:endParaRPr lang="es-EC"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2747833783"/>
              </p:ext>
            </p:extLst>
          </p:nvPr>
        </p:nvGraphicFramePr>
        <p:xfrm>
          <a:off x="1217612" y="1052736"/>
          <a:ext cx="975360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735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4.1 Dimensión infraestructura</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214121735"/>
              </p:ext>
            </p:extLst>
          </p:nvPr>
        </p:nvGraphicFramePr>
        <p:xfrm>
          <a:off x="639252" y="2329960"/>
          <a:ext cx="5311144" cy="3783603"/>
        </p:xfrm>
        <a:graphic>
          <a:graphicData uri="http://schemas.openxmlformats.org/presentationml/2006/ole">
            <mc:AlternateContent xmlns:mc="http://schemas.openxmlformats.org/markup-compatibility/2006">
              <mc:Choice xmlns:v="urn:schemas-microsoft-com:vml" Requires="v">
                <p:oleObj spid="_x0000_s7220" name="Hoja de cálculo" r:id="rId4" imgW="4305405" imgH="3067105" progId="Excel.Sheet.12">
                  <p:link updateAutomatic="1"/>
                </p:oleObj>
              </mc:Choice>
              <mc:Fallback>
                <p:oleObj name="Hoja de cálculo" r:id="rId4" imgW="4305405" imgH="3067105" progId="Excel.Sheet.12">
                  <p:link updateAutomatic="1"/>
                  <p:pic>
                    <p:nvPicPr>
                      <p:cNvPr id="0" name=""/>
                      <p:cNvPicPr/>
                      <p:nvPr/>
                    </p:nvPicPr>
                    <p:blipFill>
                      <a:blip r:embed="rId5"/>
                      <a:stretch>
                        <a:fillRect/>
                      </a:stretch>
                    </p:blipFill>
                    <p:spPr>
                      <a:xfrm>
                        <a:off x="639252" y="2329960"/>
                        <a:ext cx="5311144" cy="3783603"/>
                      </a:xfrm>
                      <a:prstGeom prst="rect">
                        <a:avLst/>
                      </a:prstGeom>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1709899685"/>
              </p:ext>
            </p:extLst>
          </p:nvPr>
        </p:nvGraphicFramePr>
        <p:xfrm>
          <a:off x="5860191" y="2135114"/>
          <a:ext cx="6328634" cy="3949167"/>
        </p:xfrm>
        <a:graphic>
          <a:graphicData uri="http://schemas.openxmlformats.org/presentationml/2006/ole">
            <mc:AlternateContent xmlns:mc="http://schemas.openxmlformats.org/markup-compatibility/2006">
              <mc:Choice xmlns:v="urn:schemas-microsoft-com:vml" Requires="v">
                <p:oleObj spid="_x0000_s7221" name="Hoja de cálculo" r:id="rId6" imgW="4838711" imgH="3019594" progId="Excel.Sheet.12">
                  <p:link updateAutomatic="1"/>
                </p:oleObj>
              </mc:Choice>
              <mc:Fallback>
                <p:oleObj name="Hoja de cálculo" r:id="rId6" imgW="4838711" imgH="3019594" progId="Excel.Sheet.12">
                  <p:link updateAutomatic="1"/>
                  <p:pic>
                    <p:nvPicPr>
                      <p:cNvPr id="0" name=""/>
                      <p:cNvPicPr/>
                      <p:nvPr/>
                    </p:nvPicPr>
                    <p:blipFill>
                      <a:blip r:embed="rId7"/>
                      <a:stretch>
                        <a:fillRect/>
                      </a:stretch>
                    </p:blipFill>
                    <p:spPr>
                      <a:xfrm>
                        <a:off x="5860191" y="2135114"/>
                        <a:ext cx="6328634" cy="3949167"/>
                      </a:xfrm>
                      <a:prstGeom prst="rect">
                        <a:avLst/>
                      </a:prstGeom>
                    </p:spPr>
                  </p:pic>
                </p:oleObj>
              </mc:Fallback>
            </mc:AlternateContent>
          </a:graphicData>
        </a:graphic>
      </p:graphicFrame>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4.1 Dimensión infraestructura</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337109567"/>
              </p:ext>
            </p:extLst>
          </p:nvPr>
        </p:nvGraphicFramePr>
        <p:xfrm>
          <a:off x="903952" y="2348880"/>
          <a:ext cx="5297739" cy="3823320"/>
        </p:xfrm>
        <a:graphic>
          <a:graphicData uri="http://schemas.openxmlformats.org/presentationml/2006/ole">
            <mc:AlternateContent xmlns:mc="http://schemas.openxmlformats.org/markup-compatibility/2006">
              <mc:Choice xmlns:v="urn:schemas-microsoft-com:vml" Requires="v">
                <p:oleObj spid="_x0000_s8244" name="Hoja de cálculo" r:id="rId4" imgW="4962392" imgH="3581431" progId="Excel.Sheet.12">
                  <p:link updateAutomatic="1"/>
                </p:oleObj>
              </mc:Choice>
              <mc:Fallback>
                <p:oleObj name="Hoja de cálculo" r:id="rId4" imgW="4962392" imgH="3581431" progId="Excel.Sheet.12">
                  <p:link updateAutomatic="1"/>
                  <p:pic>
                    <p:nvPicPr>
                      <p:cNvPr id="0" name=""/>
                      <p:cNvPicPr/>
                      <p:nvPr/>
                    </p:nvPicPr>
                    <p:blipFill>
                      <a:blip r:embed="rId5"/>
                      <a:stretch>
                        <a:fillRect/>
                      </a:stretch>
                    </p:blipFill>
                    <p:spPr>
                      <a:xfrm>
                        <a:off x="903952" y="2348880"/>
                        <a:ext cx="5297739" cy="3823320"/>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729402144"/>
              </p:ext>
            </p:extLst>
          </p:nvPr>
        </p:nvGraphicFramePr>
        <p:xfrm>
          <a:off x="6070983" y="2348880"/>
          <a:ext cx="5063865" cy="3823320"/>
        </p:xfrm>
        <a:graphic>
          <a:graphicData uri="http://schemas.openxmlformats.org/presentationml/2006/ole">
            <mc:AlternateContent xmlns:mc="http://schemas.openxmlformats.org/markup-compatibility/2006">
              <mc:Choice xmlns:v="urn:schemas-microsoft-com:vml" Requires="v">
                <p:oleObj spid="_x0000_s8245" name="Hoja de cálculo" r:id="rId6" imgW="4743396" imgH="3581431" progId="Excel.Sheet.12">
                  <p:link updateAutomatic="1"/>
                </p:oleObj>
              </mc:Choice>
              <mc:Fallback>
                <p:oleObj name="Hoja de cálculo" r:id="rId6" imgW="4743396" imgH="3581431" progId="Excel.Sheet.12">
                  <p:link updateAutomatic="1"/>
                  <p:pic>
                    <p:nvPicPr>
                      <p:cNvPr id="0" name=""/>
                      <p:cNvPicPr/>
                      <p:nvPr/>
                    </p:nvPicPr>
                    <p:blipFill>
                      <a:blip r:embed="rId7"/>
                      <a:stretch>
                        <a:fillRect/>
                      </a:stretch>
                    </p:blipFill>
                    <p:spPr>
                      <a:xfrm>
                        <a:off x="6070983" y="2348880"/>
                        <a:ext cx="5063865" cy="3823320"/>
                      </a:xfrm>
                      <a:prstGeom prst="rect">
                        <a:avLst/>
                      </a:prstGeom>
                    </p:spPr>
                  </p:pic>
                </p:oleObj>
              </mc:Fallback>
            </mc:AlternateContent>
          </a:graphicData>
        </a:graphic>
      </p:graphicFrame>
    </p:spTree>
    <p:extLst>
      <p:ext uri="{BB962C8B-B14F-4D97-AF65-F5344CB8AC3E}">
        <p14:creationId xmlns:p14="http://schemas.microsoft.com/office/powerpoint/2010/main" val="82386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4.1 Dimensión infraestructura</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991060788"/>
              </p:ext>
            </p:extLst>
          </p:nvPr>
        </p:nvGraphicFramePr>
        <p:xfrm>
          <a:off x="2582731" y="2444237"/>
          <a:ext cx="7023366" cy="3744416"/>
        </p:xfrm>
        <a:graphic>
          <a:graphicData uri="http://schemas.openxmlformats.org/presentationml/2006/ole">
            <mc:AlternateContent xmlns:mc="http://schemas.openxmlformats.org/markup-compatibility/2006">
              <mc:Choice xmlns:v="urn:schemas-microsoft-com:vml" Requires="v">
                <p:oleObj spid="_x0000_s9251" name="Hoja de cálculo" r:id="rId4" imgW="6467374" imgH="3447948" progId="Excel.Sheet.12">
                  <p:link updateAutomatic="1"/>
                </p:oleObj>
              </mc:Choice>
              <mc:Fallback>
                <p:oleObj name="Hoja de cálculo" r:id="rId4" imgW="6467374" imgH="3447948" progId="Excel.Sheet.12">
                  <p:link updateAutomatic="1"/>
                  <p:pic>
                    <p:nvPicPr>
                      <p:cNvPr id="0" name=""/>
                      <p:cNvPicPr/>
                      <p:nvPr/>
                    </p:nvPicPr>
                    <p:blipFill>
                      <a:blip r:embed="rId5"/>
                      <a:stretch>
                        <a:fillRect/>
                      </a:stretch>
                    </p:blipFill>
                    <p:spPr>
                      <a:xfrm>
                        <a:off x="2582731" y="2444237"/>
                        <a:ext cx="7023366" cy="3744416"/>
                      </a:xfrm>
                      <a:prstGeom prst="rect">
                        <a:avLst/>
                      </a:prstGeom>
                    </p:spPr>
                  </p:pic>
                </p:oleObj>
              </mc:Fallback>
            </mc:AlternateContent>
          </a:graphicData>
        </a:graphic>
      </p:graphicFrame>
    </p:spTree>
    <p:extLst>
      <p:ext uri="{BB962C8B-B14F-4D97-AF65-F5344CB8AC3E}">
        <p14:creationId xmlns:p14="http://schemas.microsoft.com/office/powerpoint/2010/main" val="52812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b="1" dirty="0">
                <a:solidFill>
                  <a:srgbClr val="0070C0"/>
                </a:solidFill>
                <a:latin typeface="Times New Roman" panose="02020603050405020304" pitchFamily="18" charset="0"/>
                <a:cs typeface="Times New Roman" panose="02020603050405020304" pitchFamily="18" charset="0"/>
              </a:rPr>
              <a:t>4. Principales resultados</a:t>
            </a:r>
          </a:p>
        </p:txBody>
      </p:sp>
      <p:sp>
        <p:nvSpPr>
          <p:cNvPr id="3" name="Content Placeholder 2"/>
          <p:cNvSpPr>
            <a:spLocks noGrp="1"/>
          </p:cNvSpPr>
          <p:nvPr>
            <p:ph idx="1"/>
          </p:nvPr>
        </p:nvSpPr>
        <p:spPr/>
        <p:txBody>
          <a:bodyPr>
            <a:normAutofit/>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4.1 Dimensión </a:t>
            </a:r>
            <a:r>
              <a:rPr lang="es-ES" b="1" dirty="0">
                <a:solidFill>
                  <a:srgbClr val="0070C0"/>
                </a:solidFill>
                <a:latin typeface="Times New Roman" panose="02020603050405020304" pitchFamily="18" charset="0"/>
                <a:cs typeface="Times New Roman" panose="02020603050405020304" pitchFamily="18" charset="0"/>
              </a:rPr>
              <a:t>infraestructura</a:t>
            </a:r>
          </a:p>
        </p:txBody>
      </p:sp>
      <p:graphicFrame>
        <p:nvGraphicFramePr>
          <p:cNvPr id="2" name="Objeto 1"/>
          <p:cNvGraphicFramePr>
            <a:graphicFrameLocks noChangeAspect="1"/>
          </p:cNvGraphicFramePr>
          <p:nvPr>
            <p:extLst>
              <p:ext uri="{D42A27DB-BD31-4B8C-83A1-F6EECF244321}">
                <p14:modId xmlns:p14="http://schemas.microsoft.com/office/powerpoint/2010/main" val="382413018"/>
              </p:ext>
            </p:extLst>
          </p:nvPr>
        </p:nvGraphicFramePr>
        <p:xfrm>
          <a:off x="3074988" y="2473325"/>
          <a:ext cx="6053137" cy="3698875"/>
        </p:xfrm>
        <a:graphic>
          <a:graphicData uri="http://schemas.openxmlformats.org/presentationml/2006/ole">
            <mc:AlternateContent xmlns:mc="http://schemas.openxmlformats.org/markup-compatibility/2006">
              <mc:Choice xmlns:v="urn:schemas-microsoft-com:vml" Requires="v">
                <p:oleObj spid="_x0000_s10267" name="Hoja de cálculo" r:id="rId4" imgW="5143565" imgH="3143274" progId="Excel.Sheet.12">
                  <p:link updateAutomatic="1"/>
                </p:oleObj>
              </mc:Choice>
              <mc:Fallback>
                <p:oleObj name="Hoja de cálculo" r:id="rId4" imgW="5143565" imgH="3143274" progId="Excel.Sheet.12">
                  <p:link updateAutomatic="1"/>
                  <p:pic>
                    <p:nvPicPr>
                      <p:cNvPr id="0" name=""/>
                      <p:cNvPicPr/>
                      <p:nvPr/>
                    </p:nvPicPr>
                    <p:blipFill>
                      <a:blip r:embed="rId5"/>
                      <a:stretch>
                        <a:fillRect/>
                      </a:stretch>
                    </p:blipFill>
                    <p:spPr>
                      <a:xfrm>
                        <a:off x="3074988" y="2473325"/>
                        <a:ext cx="6053137" cy="3698875"/>
                      </a:xfrm>
                      <a:prstGeom prst="rect">
                        <a:avLst/>
                      </a:prstGeom>
                    </p:spPr>
                  </p:pic>
                </p:oleObj>
              </mc:Fallback>
            </mc:AlternateContent>
          </a:graphicData>
        </a:graphic>
      </p:graphicFrame>
    </p:spTree>
    <p:extLst>
      <p:ext uri="{BB962C8B-B14F-4D97-AF65-F5344CB8AC3E}">
        <p14:creationId xmlns:p14="http://schemas.microsoft.com/office/powerpoint/2010/main" val="177832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b="1" dirty="0">
                <a:solidFill>
                  <a:srgbClr val="0070C0"/>
                </a:solidFill>
                <a:latin typeface="Times New Roman" panose="02020603050405020304" pitchFamily="18" charset="0"/>
                <a:cs typeface="Times New Roman" panose="02020603050405020304" pitchFamily="18" charset="0"/>
              </a:rPr>
              <a:t>4. Principales resultados</a:t>
            </a:r>
          </a:p>
        </p:txBody>
      </p:sp>
      <p:sp>
        <p:nvSpPr>
          <p:cNvPr id="3" name="Content Placeholder 2"/>
          <p:cNvSpPr>
            <a:spLocks noGrp="1"/>
          </p:cNvSpPr>
          <p:nvPr>
            <p:ph idx="1"/>
          </p:nvPr>
        </p:nvSpPr>
        <p:spPr/>
        <p:txBody>
          <a:bodyPr>
            <a:normAutofit/>
          </a:bodyPr>
          <a:lstStyle/>
          <a:p>
            <a:pPr marL="45720" indent="0">
              <a:buClr>
                <a:srgbClr val="545454"/>
              </a:buClr>
              <a:buNone/>
            </a:pPr>
            <a:r>
              <a:rPr lang="es-ES" b="1" dirty="0" smtClean="0">
                <a:solidFill>
                  <a:srgbClr val="0070C0"/>
                </a:solidFill>
                <a:latin typeface="Times New Roman" panose="02020603050405020304" pitchFamily="18" charset="0"/>
                <a:cs typeface="Times New Roman" panose="02020603050405020304" pitchFamily="18" charset="0"/>
              </a:rPr>
              <a:t>4.1 Dimensión </a:t>
            </a:r>
            <a:r>
              <a:rPr lang="es-ES" b="1" dirty="0">
                <a:solidFill>
                  <a:srgbClr val="0070C0"/>
                </a:solidFill>
                <a:latin typeface="Times New Roman" panose="02020603050405020304" pitchFamily="18" charset="0"/>
                <a:cs typeface="Times New Roman" panose="02020603050405020304" pitchFamily="18" charset="0"/>
              </a:rPr>
              <a:t>infraestructura</a:t>
            </a:r>
          </a:p>
        </p:txBody>
      </p:sp>
      <p:graphicFrame>
        <p:nvGraphicFramePr>
          <p:cNvPr id="5" name="Objeto 4"/>
          <p:cNvGraphicFramePr>
            <a:graphicFrameLocks noChangeAspect="1"/>
          </p:cNvGraphicFramePr>
          <p:nvPr>
            <p:extLst>
              <p:ext uri="{D42A27DB-BD31-4B8C-83A1-F6EECF244321}">
                <p14:modId xmlns:p14="http://schemas.microsoft.com/office/powerpoint/2010/main" val="2561986932"/>
              </p:ext>
            </p:extLst>
          </p:nvPr>
        </p:nvGraphicFramePr>
        <p:xfrm>
          <a:off x="981843" y="2492897"/>
          <a:ext cx="5251609" cy="3730454"/>
        </p:xfrm>
        <a:graphic>
          <a:graphicData uri="http://schemas.openxmlformats.org/presentationml/2006/ole">
            <mc:AlternateContent xmlns:mc="http://schemas.openxmlformats.org/markup-compatibility/2006">
              <mc:Choice xmlns:v="urn:schemas-microsoft-com:vml" Requires="v">
                <p:oleObj spid="_x0000_s11312" name="Hoja de cálculo" r:id="rId4" imgW="4143522" imgH="2943048" progId="Excel.Sheet.12">
                  <p:link updateAutomatic="1"/>
                </p:oleObj>
              </mc:Choice>
              <mc:Fallback>
                <p:oleObj name="Hoja de cálculo" r:id="rId4" imgW="4143522" imgH="2943048" progId="Excel.Sheet.12">
                  <p:link updateAutomatic="1"/>
                  <p:pic>
                    <p:nvPicPr>
                      <p:cNvPr id="0" name=""/>
                      <p:cNvPicPr/>
                      <p:nvPr/>
                    </p:nvPicPr>
                    <p:blipFill>
                      <a:blip r:embed="rId5"/>
                      <a:stretch>
                        <a:fillRect/>
                      </a:stretch>
                    </p:blipFill>
                    <p:spPr>
                      <a:xfrm>
                        <a:off x="981843" y="2492897"/>
                        <a:ext cx="5251609" cy="3730454"/>
                      </a:xfrm>
                      <a:prstGeom prst="rect">
                        <a:avLst/>
                      </a:prstGeom>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660080944"/>
              </p:ext>
            </p:extLst>
          </p:nvPr>
        </p:nvGraphicFramePr>
        <p:xfrm>
          <a:off x="6310435" y="2348881"/>
          <a:ext cx="5473981" cy="3824488"/>
        </p:xfrm>
        <a:graphic>
          <a:graphicData uri="http://schemas.openxmlformats.org/presentationml/2006/ole">
            <mc:AlternateContent xmlns:mc="http://schemas.openxmlformats.org/markup-compatibility/2006">
              <mc:Choice xmlns:v="urn:schemas-microsoft-com:vml" Requires="v">
                <p:oleObj spid="_x0000_s11313" name="Hoja de cálculo" r:id="rId6" imgW="3572015" imgH="2495464" progId="Excel.Sheet.12">
                  <p:link updateAutomatic="1"/>
                </p:oleObj>
              </mc:Choice>
              <mc:Fallback>
                <p:oleObj name="Hoja de cálculo" r:id="rId6" imgW="3572015" imgH="2495464" progId="Excel.Sheet.12">
                  <p:link updateAutomatic="1"/>
                  <p:pic>
                    <p:nvPicPr>
                      <p:cNvPr id="0" name=""/>
                      <p:cNvPicPr/>
                      <p:nvPr/>
                    </p:nvPicPr>
                    <p:blipFill>
                      <a:blip r:embed="rId7"/>
                      <a:stretch>
                        <a:fillRect/>
                      </a:stretch>
                    </p:blipFill>
                    <p:spPr>
                      <a:xfrm>
                        <a:off x="6310435" y="2348881"/>
                        <a:ext cx="5473981" cy="3824488"/>
                      </a:xfrm>
                      <a:prstGeom prst="rect">
                        <a:avLst/>
                      </a:prstGeom>
                    </p:spPr>
                  </p:pic>
                </p:oleObj>
              </mc:Fallback>
            </mc:AlternateContent>
          </a:graphicData>
        </a:graphic>
      </p:graphicFrame>
    </p:spTree>
    <p:extLst>
      <p:ext uri="{BB962C8B-B14F-4D97-AF65-F5344CB8AC3E}">
        <p14:creationId xmlns:p14="http://schemas.microsoft.com/office/powerpoint/2010/main" val="35639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1764" y="1600200"/>
            <a:ext cx="11089232" cy="4925144"/>
          </a:xfrm>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4.1 Dimensión infraestructura</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4102050908"/>
              </p:ext>
            </p:extLst>
          </p:nvPr>
        </p:nvGraphicFramePr>
        <p:xfrm>
          <a:off x="405780" y="2136676"/>
          <a:ext cx="6010444" cy="3967262"/>
        </p:xfrm>
        <a:graphic>
          <a:graphicData uri="http://schemas.openxmlformats.org/presentationml/2006/ole">
            <mc:AlternateContent xmlns:mc="http://schemas.openxmlformats.org/markup-compatibility/2006">
              <mc:Choice xmlns:v="urn:schemas-microsoft-com:vml" Requires="v">
                <p:oleObj spid="_x0000_s12346" name="Hoja de cálculo" r:id="rId4" imgW="4934025" imgH="3257526" progId="Excel.Sheet.12">
                  <p:link updateAutomatic="1"/>
                </p:oleObj>
              </mc:Choice>
              <mc:Fallback>
                <p:oleObj name="Hoja de cálculo" r:id="rId4" imgW="4934025" imgH="3257526" progId="Excel.Sheet.12">
                  <p:link updateAutomatic="1"/>
                  <p:pic>
                    <p:nvPicPr>
                      <p:cNvPr id="0" name=""/>
                      <p:cNvPicPr/>
                      <p:nvPr/>
                    </p:nvPicPr>
                    <p:blipFill>
                      <a:blip r:embed="rId5"/>
                      <a:stretch>
                        <a:fillRect/>
                      </a:stretch>
                    </p:blipFill>
                    <p:spPr>
                      <a:xfrm>
                        <a:off x="405780" y="2136676"/>
                        <a:ext cx="6010444" cy="3967262"/>
                      </a:xfrm>
                      <a:prstGeom prst="rect">
                        <a:avLst/>
                      </a:prstGeom>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2242592380"/>
              </p:ext>
            </p:extLst>
          </p:nvPr>
        </p:nvGraphicFramePr>
        <p:xfrm>
          <a:off x="6328920" y="2204864"/>
          <a:ext cx="5837899" cy="3899074"/>
        </p:xfrm>
        <a:graphic>
          <a:graphicData uri="http://schemas.openxmlformats.org/presentationml/2006/ole">
            <mc:AlternateContent xmlns:mc="http://schemas.openxmlformats.org/markup-compatibility/2006">
              <mc:Choice xmlns:v="urn:schemas-microsoft-com:vml" Requires="v">
                <p:oleObj spid="_x0000_s12347" name="Hoja de cálculo" r:id="rId6" imgW="5191222" imgH="3467179" progId="Excel.Sheet.12">
                  <p:link updateAutomatic="1"/>
                </p:oleObj>
              </mc:Choice>
              <mc:Fallback>
                <p:oleObj name="Hoja de cálculo" r:id="rId6" imgW="5191222" imgH="3467179" progId="Excel.Sheet.12">
                  <p:link updateAutomatic="1"/>
                  <p:pic>
                    <p:nvPicPr>
                      <p:cNvPr id="0" name=""/>
                      <p:cNvPicPr/>
                      <p:nvPr/>
                    </p:nvPicPr>
                    <p:blipFill>
                      <a:blip r:embed="rId7"/>
                      <a:stretch>
                        <a:fillRect/>
                      </a:stretch>
                    </p:blipFill>
                    <p:spPr>
                      <a:xfrm>
                        <a:off x="6328920" y="2204864"/>
                        <a:ext cx="5837899" cy="3899074"/>
                      </a:xfrm>
                      <a:prstGeom prst="rect">
                        <a:avLst/>
                      </a:prstGeom>
                    </p:spPr>
                  </p:pic>
                </p:oleObj>
              </mc:Fallback>
            </mc:AlternateContent>
          </a:graphicData>
        </a:graphic>
      </p:graphicFrame>
    </p:spTree>
    <p:extLst>
      <p:ext uri="{BB962C8B-B14F-4D97-AF65-F5344CB8AC3E}">
        <p14:creationId xmlns:p14="http://schemas.microsoft.com/office/powerpoint/2010/main" val="389296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sz="4000" b="1" i="0" baseline="0" dirty="0" smtClean="0">
                <a:solidFill>
                  <a:srgbClr val="0070C0"/>
                </a:solidFill>
                <a:latin typeface="Century Gothic"/>
                <a:ea typeface="+mj-ea"/>
                <a:cs typeface="+mj-cs"/>
              </a:rPr>
              <a:t>4. Principales resultados</a:t>
            </a:r>
            <a:endParaRPr lang="es-ES" sz="4000" b="1" i="0" baseline="0" dirty="0">
              <a:solidFill>
                <a:srgbClr val="0070C0"/>
              </a:solidFill>
              <a:latin typeface="Century Gothic"/>
              <a:ea typeface="+mj-ea"/>
              <a:cs typeface="+mj-cs"/>
            </a:endParaRPr>
          </a:p>
        </p:txBody>
      </p:sp>
      <p:sp>
        <p:nvSpPr>
          <p:cNvPr id="3" name="Content Placeholder 2"/>
          <p:cNvSpPr>
            <a:spLocks noGrp="1"/>
          </p:cNvSpPr>
          <p:nvPr>
            <p:ph idx="1"/>
          </p:nvPr>
        </p:nvSpPr>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4.1 Dimensión infraestructura</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1043175254"/>
              </p:ext>
            </p:extLst>
          </p:nvPr>
        </p:nvGraphicFramePr>
        <p:xfrm>
          <a:off x="3005138" y="2257425"/>
          <a:ext cx="6180137" cy="3914775"/>
        </p:xfrm>
        <a:graphic>
          <a:graphicData uri="http://schemas.openxmlformats.org/presentationml/2006/ole">
            <mc:AlternateContent xmlns:mc="http://schemas.openxmlformats.org/markup-compatibility/2006">
              <mc:Choice xmlns:v="urn:schemas-microsoft-com:vml" Requires="v">
                <p:oleObj spid="_x0000_s13338" name="Hoja de cálculo" r:id="rId4" imgW="5143565" imgH="3257526" progId="Excel.Sheet.12">
                  <p:link updateAutomatic="1"/>
                </p:oleObj>
              </mc:Choice>
              <mc:Fallback>
                <p:oleObj name="Hoja de cálculo" r:id="rId4" imgW="5143565" imgH="3257526" progId="Excel.Sheet.12">
                  <p:link updateAutomatic="1"/>
                  <p:pic>
                    <p:nvPicPr>
                      <p:cNvPr id="0" name=""/>
                      <p:cNvPicPr/>
                      <p:nvPr/>
                    </p:nvPicPr>
                    <p:blipFill>
                      <a:blip r:embed="rId5"/>
                      <a:stretch>
                        <a:fillRect/>
                      </a:stretch>
                    </p:blipFill>
                    <p:spPr>
                      <a:xfrm>
                        <a:off x="3005138" y="2257425"/>
                        <a:ext cx="6180137" cy="3914775"/>
                      </a:xfrm>
                      <a:prstGeom prst="rect">
                        <a:avLst/>
                      </a:prstGeom>
                    </p:spPr>
                  </p:pic>
                </p:oleObj>
              </mc:Fallback>
            </mc:AlternateContent>
          </a:graphicData>
        </a:graphic>
      </p:graphicFrame>
    </p:spTree>
    <p:extLst>
      <p:ext uri="{BB962C8B-B14F-4D97-AF65-F5344CB8AC3E}">
        <p14:creationId xmlns:p14="http://schemas.microsoft.com/office/powerpoint/2010/main" val="423778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4.1 Dimensión infraestructura</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011348505"/>
              </p:ext>
            </p:extLst>
          </p:nvPr>
        </p:nvGraphicFramePr>
        <p:xfrm>
          <a:off x="693812" y="2326778"/>
          <a:ext cx="6354762" cy="3550493"/>
        </p:xfrm>
        <a:graphic>
          <a:graphicData uri="http://schemas.openxmlformats.org/presentationml/2006/ole">
            <mc:AlternateContent xmlns:mc="http://schemas.openxmlformats.org/markup-compatibility/2006">
              <mc:Choice xmlns:v="urn:schemas-microsoft-com:vml" Requires="v">
                <p:oleObj spid="_x0000_s14396" name="Hoja de cálculo" r:id="rId4" imgW="5343649" imgH="2781284" progId="Excel.Sheet.12">
                  <p:link updateAutomatic="1"/>
                </p:oleObj>
              </mc:Choice>
              <mc:Fallback>
                <p:oleObj name="Hoja de cálculo" r:id="rId4" imgW="5343649" imgH="2781284" progId="Excel.Sheet.12">
                  <p:link updateAutomatic="1"/>
                  <p:pic>
                    <p:nvPicPr>
                      <p:cNvPr id="0" name=""/>
                      <p:cNvPicPr/>
                      <p:nvPr/>
                    </p:nvPicPr>
                    <p:blipFill>
                      <a:blip r:embed="rId5"/>
                      <a:stretch>
                        <a:fillRect/>
                      </a:stretch>
                    </p:blipFill>
                    <p:spPr>
                      <a:xfrm>
                        <a:off x="693812" y="2326778"/>
                        <a:ext cx="6354762" cy="3550493"/>
                      </a:xfrm>
                      <a:prstGeom prst="rect">
                        <a:avLst/>
                      </a:prstGeom>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950906273"/>
              </p:ext>
            </p:extLst>
          </p:nvPr>
        </p:nvGraphicFramePr>
        <p:xfrm>
          <a:off x="6886500" y="2326779"/>
          <a:ext cx="4763468" cy="3473574"/>
        </p:xfrm>
        <a:graphic>
          <a:graphicData uri="http://schemas.openxmlformats.org/presentationml/2006/ole">
            <mc:AlternateContent xmlns:mc="http://schemas.openxmlformats.org/markup-compatibility/2006">
              <mc:Choice xmlns:v="urn:schemas-microsoft-com:vml" Requires="v">
                <p:oleObj spid="_x0000_s14397" name="Hoja de cálculo" r:id="rId6" imgW="4467288" imgH="3257526" progId="Excel.Sheet.12">
                  <p:link updateAutomatic="1"/>
                </p:oleObj>
              </mc:Choice>
              <mc:Fallback>
                <p:oleObj name="Hoja de cálculo" r:id="rId6" imgW="4467288" imgH="3257526" progId="Excel.Sheet.12">
                  <p:link updateAutomatic="1"/>
                  <p:pic>
                    <p:nvPicPr>
                      <p:cNvPr id="0" name=""/>
                      <p:cNvPicPr/>
                      <p:nvPr/>
                    </p:nvPicPr>
                    <p:blipFill>
                      <a:blip r:embed="rId7"/>
                      <a:stretch>
                        <a:fillRect/>
                      </a:stretch>
                    </p:blipFill>
                    <p:spPr>
                      <a:xfrm>
                        <a:off x="6886500" y="2326779"/>
                        <a:ext cx="4763468" cy="3473574"/>
                      </a:xfrm>
                      <a:prstGeom prst="rect">
                        <a:avLst/>
                      </a:prstGeom>
                    </p:spPr>
                  </p:pic>
                </p:oleObj>
              </mc:Fallback>
            </mc:AlternateContent>
          </a:graphicData>
        </a:graphic>
      </p:graphicFrame>
    </p:spTree>
    <p:extLst>
      <p:ext uri="{BB962C8B-B14F-4D97-AF65-F5344CB8AC3E}">
        <p14:creationId xmlns:p14="http://schemas.microsoft.com/office/powerpoint/2010/main" val="85018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4.1 Dimensión infraestructura</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1515096970"/>
              </p:ext>
            </p:extLst>
          </p:nvPr>
        </p:nvGraphicFramePr>
        <p:xfrm>
          <a:off x="2395538" y="2362200"/>
          <a:ext cx="7397750" cy="4038600"/>
        </p:xfrm>
        <a:graphic>
          <a:graphicData uri="http://schemas.openxmlformats.org/presentationml/2006/ole">
            <mc:AlternateContent xmlns:mc="http://schemas.openxmlformats.org/markup-compatibility/2006">
              <mc:Choice xmlns:v="urn:schemas-microsoft-com:vml" Requires="v">
                <p:oleObj spid="_x0000_s15391" name="Hoja de cálculo" r:id="rId4" imgW="6314947" imgH="3447948" progId="Excel.Sheet.12">
                  <p:link updateAutomatic="1"/>
                </p:oleObj>
              </mc:Choice>
              <mc:Fallback>
                <p:oleObj name="Hoja de cálculo" r:id="rId4" imgW="6314947" imgH="3447948" progId="Excel.Sheet.12">
                  <p:link updateAutomatic="1"/>
                  <p:pic>
                    <p:nvPicPr>
                      <p:cNvPr id="0" name=""/>
                      <p:cNvPicPr/>
                      <p:nvPr/>
                    </p:nvPicPr>
                    <p:blipFill>
                      <a:blip r:embed="rId5"/>
                      <a:stretch>
                        <a:fillRect/>
                      </a:stretch>
                    </p:blipFill>
                    <p:spPr>
                      <a:xfrm>
                        <a:off x="2395538" y="2362200"/>
                        <a:ext cx="7397750" cy="4038600"/>
                      </a:xfrm>
                      <a:prstGeom prst="rect">
                        <a:avLst/>
                      </a:prstGeom>
                    </p:spPr>
                  </p:pic>
                </p:oleObj>
              </mc:Fallback>
            </mc:AlternateContent>
          </a:graphicData>
        </a:graphic>
      </p:graphicFrame>
    </p:spTree>
    <p:extLst>
      <p:ext uri="{BB962C8B-B14F-4D97-AF65-F5344CB8AC3E}">
        <p14:creationId xmlns:p14="http://schemas.microsoft.com/office/powerpoint/2010/main" val="381445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116632"/>
            <a:ext cx="9753600" cy="874886"/>
          </a:xfrm>
        </p:spPr>
        <p:txBody>
          <a:bodyPr>
            <a:normAutofit/>
          </a:bodyPr>
          <a:lstStyle/>
          <a:p>
            <a:r>
              <a:rPr lang="es-EC" b="1" dirty="0" smtClean="0">
                <a:solidFill>
                  <a:srgbClr val="0070C0"/>
                </a:solidFill>
                <a:latin typeface="Times New Roman" panose="02020603050405020304" pitchFamily="18" charset="0"/>
                <a:cs typeface="Times New Roman" panose="02020603050405020304" pitchFamily="18" charset="0"/>
              </a:rPr>
              <a:t>1.2 Árbol del problema</a:t>
            </a:r>
            <a:endParaRPr lang="es-EC" b="1" dirty="0">
              <a:solidFill>
                <a:srgbClr val="0070C0"/>
              </a:solidFill>
              <a:latin typeface="Times New Roman" panose="02020603050405020304" pitchFamily="18" charset="0"/>
              <a:cs typeface="Times New Roman" panose="02020603050405020304" pitchFamily="18" charset="0"/>
            </a:endParaRPr>
          </a:p>
        </p:txBody>
      </p:sp>
      <p:graphicFrame>
        <p:nvGraphicFramePr>
          <p:cNvPr id="30" name="Objeto 29"/>
          <p:cNvGraphicFramePr>
            <a:graphicFrameLocks noChangeAspect="1"/>
          </p:cNvGraphicFramePr>
          <p:nvPr>
            <p:extLst>
              <p:ext uri="{D42A27DB-BD31-4B8C-83A1-F6EECF244321}">
                <p14:modId xmlns:p14="http://schemas.microsoft.com/office/powerpoint/2010/main" val="1738427155"/>
              </p:ext>
            </p:extLst>
          </p:nvPr>
        </p:nvGraphicFramePr>
        <p:xfrm>
          <a:off x="2011811" y="1390650"/>
          <a:ext cx="8165205" cy="4994252"/>
        </p:xfrm>
        <a:graphic>
          <a:graphicData uri="http://schemas.openxmlformats.org/presentationml/2006/ole">
            <mc:AlternateContent xmlns:mc="http://schemas.openxmlformats.org/markup-compatibility/2006">
              <mc:Choice xmlns:v="urn:schemas-microsoft-com:vml" Requires="v">
                <p:oleObj spid="_x0000_s2090" name="Hoja de cálculo" r:id="rId4" imgW="6867542" imgH="4200584" progId="Excel.Sheet.12">
                  <p:link updateAutomatic="1"/>
                </p:oleObj>
              </mc:Choice>
              <mc:Fallback>
                <p:oleObj name="Hoja de cálculo" r:id="rId4" imgW="6867542" imgH="4200584" progId="Excel.Sheet.12">
                  <p:link updateAutomatic="1"/>
                  <p:pic>
                    <p:nvPicPr>
                      <p:cNvPr id="0" name=""/>
                      <p:cNvPicPr/>
                      <p:nvPr/>
                    </p:nvPicPr>
                    <p:blipFill>
                      <a:blip r:embed="rId5"/>
                      <a:stretch>
                        <a:fillRect/>
                      </a:stretch>
                    </p:blipFill>
                    <p:spPr>
                      <a:xfrm>
                        <a:off x="2011811" y="1390650"/>
                        <a:ext cx="8165205" cy="4994252"/>
                      </a:xfrm>
                      <a:prstGeom prst="rect">
                        <a:avLst/>
                      </a:prstGeom>
                    </p:spPr>
                  </p:pic>
                </p:oleObj>
              </mc:Fallback>
            </mc:AlternateContent>
          </a:graphicData>
        </a:graphic>
      </p:graphicFrame>
    </p:spTree>
    <p:extLst>
      <p:ext uri="{BB962C8B-B14F-4D97-AF65-F5344CB8AC3E}">
        <p14:creationId xmlns:p14="http://schemas.microsoft.com/office/powerpoint/2010/main" val="269599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4.2 Dimensión Mercado</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985094754"/>
              </p:ext>
            </p:extLst>
          </p:nvPr>
        </p:nvGraphicFramePr>
        <p:xfrm>
          <a:off x="436243" y="2549060"/>
          <a:ext cx="4839063" cy="3384375"/>
        </p:xfrm>
        <a:graphic>
          <a:graphicData uri="http://schemas.openxmlformats.org/presentationml/2006/ole">
            <mc:AlternateContent xmlns:mc="http://schemas.openxmlformats.org/markup-compatibility/2006">
              <mc:Choice xmlns:v="urn:schemas-microsoft-com:vml" Requires="v">
                <p:oleObj spid="_x0000_s16442" name="Hoja de cálculo" r:id="rId4" imgW="4657538" imgH="3257526" progId="Excel.Sheet.12">
                  <p:link updateAutomatic="1"/>
                </p:oleObj>
              </mc:Choice>
              <mc:Fallback>
                <p:oleObj name="Hoja de cálculo" r:id="rId4" imgW="4657538" imgH="3257526" progId="Excel.Sheet.12">
                  <p:link updateAutomatic="1"/>
                  <p:pic>
                    <p:nvPicPr>
                      <p:cNvPr id="0" name=""/>
                      <p:cNvPicPr/>
                      <p:nvPr/>
                    </p:nvPicPr>
                    <p:blipFill>
                      <a:blip r:embed="rId5"/>
                      <a:stretch>
                        <a:fillRect/>
                      </a:stretch>
                    </p:blipFill>
                    <p:spPr>
                      <a:xfrm>
                        <a:off x="436243" y="2549060"/>
                        <a:ext cx="4839063" cy="3384375"/>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523270710"/>
              </p:ext>
            </p:extLst>
          </p:nvPr>
        </p:nvGraphicFramePr>
        <p:xfrm>
          <a:off x="5437440" y="2568194"/>
          <a:ext cx="6751385" cy="3365241"/>
        </p:xfrm>
        <a:graphic>
          <a:graphicData uri="http://schemas.openxmlformats.org/presentationml/2006/ole">
            <mc:AlternateContent xmlns:mc="http://schemas.openxmlformats.org/markup-compatibility/2006">
              <mc:Choice xmlns:v="urn:schemas-microsoft-com:vml" Requires="v">
                <p:oleObj spid="_x0000_s16443" name="Hoja de cálculo" r:id="rId6" imgW="6153064" imgH="3067105" progId="Excel.Sheet.12">
                  <p:link updateAutomatic="1"/>
                </p:oleObj>
              </mc:Choice>
              <mc:Fallback>
                <p:oleObj name="Hoja de cálculo" r:id="rId6" imgW="6153064" imgH="3067105" progId="Excel.Sheet.12">
                  <p:link updateAutomatic="1"/>
                  <p:pic>
                    <p:nvPicPr>
                      <p:cNvPr id="0" name=""/>
                      <p:cNvPicPr/>
                      <p:nvPr/>
                    </p:nvPicPr>
                    <p:blipFill>
                      <a:blip r:embed="rId7"/>
                      <a:stretch>
                        <a:fillRect/>
                      </a:stretch>
                    </p:blipFill>
                    <p:spPr>
                      <a:xfrm>
                        <a:off x="5437440" y="2568194"/>
                        <a:ext cx="6751385" cy="3365241"/>
                      </a:xfrm>
                      <a:prstGeom prst="rect">
                        <a:avLst/>
                      </a:prstGeom>
                    </p:spPr>
                  </p:pic>
                </p:oleObj>
              </mc:Fallback>
            </mc:AlternateContent>
          </a:graphicData>
        </a:graphic>
      </p:graphicFrame>
    </p:spTree>
    <p:extLst>
      <p:ext uri="{BB962C8B-B14F-4D97-AF65-F5344CB8AC3E}">
        <p14:creationId xmlns:p14="http://schemas.microsoft.com/office/powerpoint/2010/main" val="34516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4.2 Dimensión Mercado</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956439763"/>
              </p:ext>
            </p:extLst>
          </p:nvPr>
        </p:nvGraphicFramePr>
        <p:xfrm>
          <a:off x="3142084" y="2495126"/>
          <a:ext cx="5904656" cy="3699026"/>
        </p:xfrm>
        <a:graphic>
          <a:graphicData uri="http://schemas.openxmlformats.org/presentationml/2006/ole">
            <mc:AlternateContent xmlns:mc="http://schemas.openxmlformats.org/markup-compatibility/2006">
              <mc:Choice xmlns:v="urn:schemas-microsoft-com:vml" Requires="v">
                <p:oleObj spid="_x0000_s17457" name="Hoja de cálculo" r:id="rId4" imgW="4895823" imgH="3067105" progId="Excel.Sheet.12">
                  <p:link updateAutomatic="1"/>
                </p:oleObj>
              </mc:Choice>
              <mc:Fallback>
                <p:oleObj name="Hoja de cálculo" r:id="rId4" imgW="4895823" imgH="3067105" progId="Excel.Sheet.12">
                  <p:link updateAutomatic="1"/>
                  <p:pic>
                    <p:nvPicPr>
                      <p:cNvPr id="0" name=""/>
                      <p:cNvPicPr/>
                      <p:nvPr/>
                    </p:nvPicPr>
                    <p:blipFill>
                      <a:blip r:embed="rId5"/>
                      <a:stretch>
                        <a:fillRect/>
                      </a:stretch>
                    </p:blipFill>
                    <p:spPr>
                      <a:xfrm>
                        <a:off x="3142084" y="2495126"/>
                        <a:ext cx="5904656" cy="3699026"/>
                      </a:xfrm>
                      <a:prstGeom prst="rect">
                        <a:avLst/>
                      </a:prstGeom>
                    </p:spPr>
                  </p:pic>
                </p:oleObj>
              </mc:Fallback>
            </mc:AlternateContent>
          </a:graphicData>
        </a:graphic>
      </p:graphicFrame>
    </p:spTree>
    <p:extLst>
      <p:ext uri="{BB962C8B-B14F-4D97-AF65-F5344CB8AC3E}">
        <p14:creationId xmlns:p14="http://schemas.microsoft.com/office/powerpoint/2010/main" val="30526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4.2 Dimensión Mercado</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686278824"/>
              </p:ext>
            </p:extLst>
          </p:nvPr>
        </p:nvGraphicFramePr>
        <p:xfrm>
          <a:off x="5590356" y="2232927"/>
          <a:ext cx="6540363" cy="3786361"/>
        </p:xfrm>
        <a:graphic>
          <a:graphicData uri="http://schemas.openxmlformats.org/presentationml/2006/ole">
            <mc:AlternateContent xmlns:mc="http://schemas.openxmlformats.org/markup-compatibility/2006">
              <mc:Choice xmlns:v="urn:schemas-microsoft-com:vml" Requires="v">
                <p:oleObj spid="_x0000_s18486" name="Hoja de cálculo" r:id="rId4" imgW="5553189" imgH="3067105" progId="Excel.Sheet.12">
                  <p:link updateAutomatic="1"/>
                </p:oleObj>
              </mc:Choice>
              <mc:Fallback>
                <p:oleObj name="Hoja de cálculo" r:id="rId4" imgW="5553189" imgH="3067105" progId="Excel.Sheet.12">
                  <p:link updateAutomatic="1"/>
                  <p:pic>
                    <p:nvPicPr>
                      <p:cNvPr id="0" name=""/>
                      <p:cNvPicPr/>
                      <p:nvPr/>
                    </p:nvPicPr>
                    <p:blipFill>
                      <a:blip r:embed="rId5"/>
                      <a:stretch>
                        <a:fillRect/>
                      </a:stretch>
                    </p:blipFill>
                    <p:spPr>
                      <a:xfrm>
                        <a:off x="5590356" y="2232927"/>
                        <a:ext cx="6540363" cy="3786361"/>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3081616006"/>
              </p:ext>
            </p:extLst>
          </p:nvPr>
        </p:nvGraphicFramePr>
        <p:xfrm>
          <a:off x="621268" y="2232928"/>
          <a:ext cx="5134674" cy="3757648"/>
        </p:xfrm>
        <a:graphic>
          <a:graphicData uri="http://schemas.openxmlformats.org/presentationml/2006/ole">
            <mc:AlternateContent xmlns:mc="http://schemas.openxmlformats.org/markup-compatibility/2006">
              <mc:Choice xmlns:v="urn:schemas-microsoft-com:vml" Requires="v">
                <p:oleObj spid="_x0000_s18487" name="Hoja de cálculo" r:id="rId6" imgW="4191179" imgH="3067105" progId="Excel.Sheet.12">
                  <p:link updateAutomatic="1"/>
                </p:oleObj>
              </mc:Choice>
              <mc:Fallback>
                <p:oleObj name="Hoja de cálculo" r:id="rId6" imgW="4191179" imgH="3067105" progId="Excel.Sheet.12">
                  <p:link updateAutomatic="1"/>
                  <p:pic>
                    <p:nvPicPr>
                      <p:cNvPr id="0" name=""/>
                      <p:cNvPicPr/>
                      <p:nvPr/>
                    </p:nvPicPr>
                    <p:blipFill>
                      <a:blip r:embed="rId7"/>
                      <a:stretch>
                        <a:fillRect/>
                      </a:stretch>
                    </p:blipFill>
                    <p:spPr>
                      <a:xfrm>
                        <a:off x="621268" y="2232928"/>
                        <a:ext cx="5134674" cy="3757648"/>
                      </a:xfrm>
                      <a:prstGeom prst="rect">
                        <a:avLst/>
                      </a:prstGeom>
                    </p:spPr>
                  </p:pic>
                </p:oleObj>
              </mc:Fallback>
            </mc:AlternateContent>
          </a:graphicData>
        </a:graphic>
      </p:graphicFrame>
    </p:spTree>
    <p:extLst>
      <p:ext uri="{BB962C8B-B14F-4D97-AF65-F5344CB8AC3E}">
        <p14:creationId xmlns:p14="http://schemas.microsoft.com/office/powerpoint/2010/main" val="6193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88640"/>
            <a:ext cx="9753600" cy="907504"/>
          </a:xfrm>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53852" y="1096144"/>
            <a:ext cx="9917362" cy="5076056"/>
          </a:xfrm>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4.3 Dimensión finanzas</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838902471"/>
              </p:ext>
            </p:extLst>
          </p:nvPr>
        </p:nvGraphicFramePr>
        <p:xfrm>
          <a:off x="2255338" y="1606894"/>
          <a:ext cx="7943530" cy="4966522"/>
        </p:xfrm>
        <a:graphic>
          <a:graphicData uri="http://schemas.openxmlformats.org/presentationml/2006/ole">
            <mc:AlternateContent xmlns:mc="http://schemas.openxmlformats.org/markup-compatibility/2006">
              <mc:Choice xmlns:v="urn:schemas-microsoft-com:vml" Requires="v">
                <p:oleObj spid="_x0000_s21531" name="Hoja de cálculo" r:id="rId4" imgW="5210133" imgH="3257526" progId="Excel.Sheet.12">
                  <p:link updateAutomatic="1"/>
                </p:oleObj>
              </mc:Choice>
              <mc:Fallback>
                <p:oleObj name="Hoja de cálculo" r:id="rId4" imgW="5210133" imgH="3257526" progId="Excel.Sheet.12">
                  <p:link updateAutomatic="1"/>
                  <p:pic>
                    <p:nvPicPr>
                      <p:cNvPr id="0" name=""/>
                      <p:cNvPicPr/>
                      <p:nvPr/>
                    </p:nvPicPr>
                    <p:blipFill>
                      <a:blip r:embed="rId5"/>
                      <a:stretch>
                        <a:fillRect/>
                      </a:stretch>
                    </p:blipFill>
                    <p:spPr>
                      <a:xfrm>
                        <a:off x="2255338" y="1606894"/>
                        <a:ext cx="7943530" cy="4966522"/>
                      </a:xfrm>
                      <a:prstGeom prst="rect">
                        <a:avLst/>
                      </a:prstGeom>
                    </p:spPr>
                  </p:pic>
                </p:oleObj>
              </mc:Fallback>
            </mc:AlternateContent>
          </a:graphicData>
        </a:graphic>
      </p:graphicFrame>
    </p:spTree>
    <p:extLst>
      <p:ext uri="{BB962C8B-B14F-4D97-AF65-F5344CB8AC3E}">
        <p14:creationId xmlns:p14="http://schemas.microsoft.com/office/powerpoint/2010/main" val="191731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88640"/>
            <a:ext cx="9753600" cy="691480"/>
          </a:xfrm>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53852" y="1052736"/>
            <a:ext cx="9917362" cy="5119464"/>
          </a:xfrm>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4.3 Dimensión finanzas</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2096595541"/>
              </p:ext>
            </p:extLst>
          </p:nvPr>
        </p:nvGraphicFramePr>
        <p:xfrm>
          <a:off x="2252723" y="1643336"/>
          <a:ext cx="7519619" cy="4701480"/>
        </p:xfrm>
        <a:graphic>
          <a:graphicData uri="http://schemas.openxmlformats.org/presentationml/2006/ole">
            <mc:AlternateContent xmlns:mc="http://schemas.openxmlformats.org/markup-compatibility/2006">
              <mc:Choice xmlns:v="urn:schemas-microsoft-com:vml" Requires="v">
                <p:oleObj spid="_x0000_s19485" name="Hoja de cálculo" r:id="rId4" imgW="5210133" imgH="3257526" progId="Excel.Sheet.12">
                  <p:link updateAutomatic="1"/>
                </p:oleObj>
              </mc:Choice>
              <mc:Fallback>
                <p:oleObj name="Hoja de cálculo" r:id="rId4" imgW="5210133" imgH="3257526" progId="Excel.Sheet.12">
                  <p:link updateAutomatic="1"/>
                  <p:pic>
                    <p:nvPicPr>
                      <p:cNvPr id="0" name=""/>
                      <p:cNvPicPr/>
                      <p:nvPr/>
                    </p:nvPicPr>
                    <p:blipFill>
                      <a:blip r:embed="rId5"/>
                      <a:stretch>
                        <a:fillRect/>
                      </a:stretch>
                    </p:blipFill>
                    <p:spPr>
                      <a:xfrm>
                        <a:off x="2252723" y="1643336"/>
                        <a:ext cx="7519619" cy="4701480"/>
                      </a:xfrm>
                      <a:prstGeom prst="rect">
                        <a:avLst/>
                      </a:prstGeom>
                    </p:spPr>
                  </p:pic>
                </p:oleObj>
              </mc:Fallback>
            </mc:AlternateContent>
          </a:graphicData>
        </a:graphic>
      </p:graphicFrame>
    </p:spTree>
    <p:extLst>
      <p:ext uri="{BB962C8B-B14F-4D97-AF65-F5344CB8AC3E}">
        <p14:creationId xmlns:p14="http://schemas.microsoft.com/office/powerpoint/2010/main" val="277560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4.3 Dimensión finanzas</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2266361645"/>
              </p:ext>
            </p:extLst>
          </p:nvPr>
        </p:nvGraphicFramePr>
        <p:xfrm>
          <a:off x="2450239" y="1628800"/>
          <a:ext cx="6836555" cy="5065200"/>
        </p:xfrm>
        <a:graphic>
          <a:graphicData uri="http://schemas.openxmlformats.org/presentationml/2006/ole">
            <mc:AlternateContent xmlns:mc="http://schemas.openxmlformats.org/markup-compatibility/2006">
              <mc:Choice xmlns:v="urn:schemas-microsoft-com:vml" Requires="v">
                <p:oleObj spid="_x0000_s20510" name="Hoja de cálculo" r:id="rId4" imgW="4447998" imgH="3295611" progId="Excel.Sheet.12">
                  <p:link updateAutomatic="1"/>
                </p:oleObj>
              </mc:Choice>
              <mc:Fallback>
                <p:oleObj name="Hoja de cálculo" r:id="rId4" imgW="4447998" imgH="3295611" progId="Excel.Sheet.12">
                  <p:link updateAutomatic="1"/>
                  <p:pic>
                    <p:nvPicPr>
                      <p:cNvPr id="0" name=""/>
                      <p:cNvPicPr/>
                      <p:nvPr/>
                    </p:nvPicPr>
                    <p:blipFill>
                      <a:blip r:embed="rId5"/>
                      <a:stretch>
                        <a:fillRect/>
                      </a:stretch>
                    </p:blipFill>
                    <p:spPr>
                      <a:xfrm>
                        <a:off x="2450239" y="1628800"/>
                        <a:ext cx="6836555" cy="5065200"/>
                      </a:xfrm>
                      <a:prstGeom prst="rect">
                        <a:avLst/>
                      </a:prstGeom>
                    </p:spPr>
                  </p:pic>
                </p:oleObj>
              </mc:Fallback>
            </mc:AlternateContent>
          </a:graphicData>
        </a:graphic>
      </p:graphicFrame>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6"/>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6"/>
          <a:stretch>
            <a:fillRect/>
          </a:stretch>
        </p:blipFill>
        <p:spPr>
          <a:xfrm>
            <a:off x="3665538" y="12334875"/>
            <a:ext cx="5214937" cy="3049588"/>
          </a:xfrm>
          <a:prstGeom prst="rect">
            <a:avLst/>
          </a:prstGeom>
          <a:ln>
            <a:solidFill>
              <a:sysClr val="windowText" lastClr="000000"/>
            </a:solidFill>
          </a:ln>
        </p:spPr>
      </p:pic>
    </p:spTree>
    <p:extLst>
      <p:ext uri="{BB962C8B-B14F-4D97-AF65-F5344CB8AC3E}">
        <p14:creationId xmlns:p14="http://schemas.microsoft.com/office/powerpoint/2010/main" val="427250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4.3 Dimensión finanzas </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4"/>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4"/>
          <a:stretch>
            <a:fillRect/>
          </a:stretch>
        </p:blipFill>
        <p:spPr>
          <a:xfrm>
            <a:off x="3665538" y="12334875"/>
            <a:ext cx="5214937" cy="3049588"/>
          </a:xfrm>
          <a:prstGeom prst="rect">
            <a:avLst/>
          </a:prstGeom>
          <a:ln>
            <a:solidFill>
              <a:sysClr val="windowText" lastClr="000000"/>
            </a:solidFill>
          </a:ln>
        </p:spPr>
      </p:pic>
      <p:graphicFrame>
        <p:nvGraphicFramePr>
          <p:cNvPr id="2" name="Objeto 1"/>
          <p:cNvGraphicFramePr>
            <a:graphicFrameLocks noChangeAspect="1"/>
          </p:cNvGraphicFramePr>
          <p:nvPr>
            <p:extLst>
              <p:ext uri="{D42A27DB-BD31-4B8C-83A1-F6EECF244321}">
                <p14:modId xmlns:p14="http://schemas.microsoft.com/office/powerpoint/2010/main" val="1213444687"/>
              </p:ext>
            </p:extLst>
          </p:nvPr>
        </p:nvGraphicFramePr>
        <p:xfrm>
          <a:off x="1919288" y="1476375"/>
          <a:ext cx="8709025" cy="4989513"/>
        </p:xfrm>
        <a:graphic>
          <a:graphicData uri="http://schemas.openxmlformats.org/presentationml/2006/ole">
            <mc:AlternateContent xmlns:mc="http://schemas.openxmlformats.org/markup-compatibility/2006">
              <mc:Choice xmlns:v="urn:schemas-microsoft-com:vml" Requires="v">
                <p:oleObj spid="_x0000_s22554" name="Hoja de cálculo" r:id="rId5" imgW="5686326" imgH="3257526" progId="Excel.Sheet.12">
                  <p:link updateAutomatic="1"/>
                </p:oleObj>
              </mc:Choice>
              <mc:Fallback>
                <p:oleObj name="Hoja de cálculo" r:id="rId5" imgW="5686326" imgH="3257526" progId="Excel.Sheet.12">
                  <p:link updateAutomatic="1"/>
                  <p:pic>
                    <p:nvPicPr>
                      <p:cNvPr id="0" name=""/>
                      <p:cNvPicPr/>
                      <p:nvPr/>
                    </p:nvPicPr>
                    <p:blipFill>
                      <a:blip r:embed="rId6"/>
                      <a:stretch>
                        <a:fillRect/>
                      </a:stretch>
                    </p:blipFill>
                    <p:spPr>
                      <a:xfrm>
                        <a:off x="1919288" y="1476375"/>
                        <a:ext cx="8709025" cy="4989513"/>
                      </a:xfrm>
                      <a:prstGeom prst="rect">
                        <a:avLst/>
                      </a:prstGeom>
                    </p:spPr>
                  </p:pic>
                </p:oleObj>
              </mc:Fallback>
            </mc:AlternateContent>
          </a:graphicData>
        </a:graphic>
      </p:graphicFrame>
    </p:spTree>
    <p:extLst>
      <p:ext uri="{BB962C8B-B14F-4D97-AF65-F5344CB8AC3E}">
        <p14:creationId xmlns:p14="http://schemas.microsoft.com/office/powerpoint/2010/main" val="395106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4.3.1 Dimensión finanzas – respaldo liquidez</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4"/>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4"/>
          <a:stretch>
            <a:fillRect/>
          </a:stretch>
        </p:blipFill>
        <p:spPr>
          <a:xfrm>
            <a:off x="3665538" y="12334875"/>
            <a:ext cx="5214937" cy="3049588"/>
          </a:xfrm>
          <a:prstGeom prst="rect">
            <a:avLst/>
          </a:prstGeom>
          <a:ln>
            <a:solidFill>
              <a:sysClr val="windowText" lastClr="000000"/>
            </a:solidFill>
          </a:ln>
        </p:spPr>
      </p:pic>
      <p:graphicFrame>
        <p:nvGraphicFramePr>
          <p:cNvPr id="5" name="Objeto 4"/>
          <p:cNvGraphicFramePr>
            <a:graphicFrameLocks noChangeAspect="1"/>
          </p:cNvGraphicFramePr>
          <p:nvPr>
            <p:extLst>
              <p:ext uri="{D42A27DB-BD31-4B8C-83A1-F6EECF244321}">
                <p14:modId xmlns:p14="http://schemas.microsoft.com/office/powerpoint/2010/main" val="1006989862"/>
              </p:ext>
            </p:extLst>
          </p:nvPr>
        </p:nvGraphicFramePr>
        <p:xfrm>
          <a:off x="2461694" y="1895474"/>
          <a:ext cx="7265437" cy="4061581"/>
        </p:xfrm>
        <a:graphic>
          <a:graphicData uri="http://schemas.openxmlformats.org/presentationml/2006/ole">
            <mc:AlternateContent xmlns:mc="http://schemas.openxmlformats.org/markup-compatibility/2006">
              <mc:Choice xmlns:v="urn:schemas-microsoft-com:vml" Requires="v">
                <p:oleObj spid="_x0000_s23580" name="Hoja de cálculo" r:id="rId5" imgW="5486242" imgH="3067105" progId="Excel.Sheet.12">
                  <p:link updateAutomatic="1"/>
                </p:oleObj>
              </mc:Choice>
              <mc:Fallback>
                <p:oleObj name="Hoja de cálculo" r:id="rId5" imgW="5486242" imgH="3067105" progId="Excel.Sheet.12">
                  <p:link updateAutomatic="1"/>
                  <p:pic>
                    <p:nvPicPr>
                      <p:cNvPr id="0" name=""/>
                      <p:cNvPicPr/>
                      <p:nvPr/>
                    </p:nvPicPr>
                    <p:blipFill>
                      <a:blip r:embed="rId6"/>
                      <a:stretch>
                        <a:fillRect/>
                      </a:stretch>
                    </p:blipFill>
                    <p:spPr>
                      <a:xfrm>
                        <a:off x="2461694" y="1895474"/>
                        <a:ext cx="7265437" cy="4061581"/>
                      </a:xfrm>
                      <a:prstGeom prst="rect">
                        <a:avLst/>
                      </a:prstGeom>
                    </p:spPr>
                  </p:pic>
                </p:oleObj>
              </mc:Fallback>
            </mc:AlternateContent>
          </a:graphicData>
        </a:graphic>
      </p:graphicFrame>
    </p:spTree>
    <p:extLst>
      <p:ext uri="{BB962C8B-B14F-4D97-AF65-F5344CB8AC3E}">
        <p14:creationId xmlns:p14="http://schemas.microsoft.com/office/powerpoint/2010/main" val="226887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4.3.1 Dimensión finanzas – respaldo liquidez</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4"/>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4"/>
          <a:stretch>
            <a:fillRect/>
          </a:stretch>
        </p:blipFill>
        <p:spPr>
          <a:xfrm>
            <a:off x="3665538" y="12334875"/>
            <a:ext cx="5214937" cy="3049588"/>
          </a:xfrm>
          <a:prstGeom prst="rect">
            <a:avLst/>
          </a:prstGeom>
          <a:ln>
            <a:solidFill>
              <a:sysClr val="windowText" lastClr="000000"/>
            </a:solidFill>
          </a:ln>
        </p:spPr>
      </p:pic>
      <p:graphicFrame>
        <p:nvGraphicFramePr>
          <p:cNvPr id="5" name="Objeto 4"/>
          <p:cNvGraphicFramePr>
            <a:graphicFrameLocks noChangeAspect="1"/>
          </p:cNvGraphicFramePr>
          <p:nvPr>
            <p:extLst>
              <p:ext uri="{D42A27DB-BD31-4B8C-83A1-F6EECF244321}">
                <p14:modId xmlns:p14="http://schemas.microsoft.com/office/powerpoint/2010/main" val="691109524"/>
              </p:ext>
            </p:extLst>
          </p:nvPr>
        </p:nvGraphicFramePr>
        <p:xfrm>
          <a:off x="2902326" y="1781175"/>
          <a:ext cx="6432445" cy="4407180"/>
        </p:xfrm>
        <a:graphic>
          <a:graphicData uri="http://schemas.openxmlformats.org/presentationml/2006/ole">
            <mc:AlternateContent xmlns:mc="http://schemas.openxmlformats.org/markup-compatibility/2006">
              <mc:Choice xmlns:v="urn:schemas-microsoft-com:vml" Requires="v">
                <p:oleObj spid="_x0000_s24604" name="Hoja de cálculo" r:id="rId5" imgW="4809965" imgH="3295611" progId="Excel.Sheet.12">
                  <p:link updateAutomatic="1"/>
                </p:oleObj>
              </mc:Choice>
              <mc:Fallback>
                <p:oleObj name="Hoja de cálculo" r:id="rId5" imgW="4809965" imgH="3295611" progId="Excel.Sheet.12">
                  <p:link updateAutomatic="1"/>
                  <p:pic>
                    <p:nvPicPr>
                      <p:cNvPr id="0" name=""/>
                      <p:cNvPicPr/>
                      <p:nvPr/>
                    </p:nvPicPr>
                    <p:blipFill>
                      <a:blip r:embed="rId6"/>
                      <a:stretch>
                        <a:fillRect/>
                      </a:stretch>
                    </p:blipFill>
                    <p:spPr>
                      <a:xfrm>
                        <a:off x="2902326" y="1781175"/>
                        <a:ext cx="6432445" cy="4407180"/>
                      </a:xfrm>
                      <a:prstGeom prst="rect">
                        <a:avLst/>
                      </a:prstGeom>
                    </p:spPr>
                  </p:pic>
                </p:oleObj>
              </mc:Fallback>
            </mc:AlternateContent>
          </a:graphicData>
        </a:graphic>
      </p:graphicFrame>
    </p:spTree>
    <p:extLst>
      <p:ext uri="{BB962C8B-B14F-4D97-AF65-F5344CB8AC3E}">
        <p14:creationId xmlns:p14="http://schemas.microsoft.com/office/powerpoint/2010/main" val="136766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4.3.1 Dimensión finanzas – respaldo liquidez</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4"/>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4"/>
          <a:stretch>
            <a:fillRect/>
          </a:stretch>
        </p:blipFill>
        <p:spPr>
          <a:xfrm>
            <a:off x="3665538" y="12334875"/>
            <a:ext cx="5214937" cy="3049588"/>
          </a:xfrm>
          <a:prstGeom prst="rect">
            <a:avLst/>
          </a:prstGeom>
          <a:ln>
            <a:solidFill>
              <a:sysClr val="windowText" lastClr="000000"/>
            </a:solidFill>
          </a:ln>
        </p:spPr>
      </p:pic>
      <p:graphicFrame>
        <p:nvGraphicFramePr>
          <p:cNvPr id="6" name="Objeto 5"/>
          <p:cNvGraphicFramePr>
            <a:graphicFrameLocks noChangeAspect="1"/>
          </p:cNvGraphicFramePr>
          <p:nvPr>
            <p:extLst>
              <p:ext uri="{D42A27DB-BD31-4B8C-83A1-F6EECF244321}">
                <p14:modId xmlns:p14="http://schemas.microsoft.com/office/powerpoint/2010/main" val="4079345742"/>
              </p:ext>
            </p:extLst>
          </p:nvPr>
        </p:nvGraphicFramePr>
        <p:xfrm>
          <a:off x="2959208" y="1895475"/>
          <a:ext cx="6627596" cy="4276725"/>
        </p:xfrm>
        <a:graphic>
          <a:graphicData uri="http://schemas.openxmlformats.org/presentationml/2006/ole">
            <mc:AlternateContent xmlns:mc="http://schemas.openxmlformats.org/markup-compatibility/2006">
              <mc:Choice xmlns:v="urn:schemas-microsoft-com:vml" Requires="v">
                <p:oleObj spid="_x0000_s25627" name="Hoja de cálculo" r:id="rId5" imgW="4752852" imgH="3067105" progId="Excel.Sheet.12">
                  <p:link updateAutomatic="1"/>
                </p:oleObj>
              </mc:Choice>
              <mc:Fallback>
                <p:oleObj name="Hoja de cálculo" r:id="rId5" imgW="4752852" imgH="3067105" progId="Excel.Sheet.12">
                  <p:link updateAutomatic="1"/>
                  <p:pic>
                    <p:nvPicPr>
                      <p:cNvPr id="0" name=""/>
                      <p:cNvPicPr/>
                      <p:nvPr/>
                    </p:nvPicPr>
                    <p:blipFill>
                      <a:blip r:embed="rId6"/>
                      <a:stretch>
                        <a:fillRect/>
                      </a:stretch>
                    </p:blipFill>
                    <p:spPr>
                      <a:xfrm>
                        <a:off x="2959208" y="1895475"/>
                        <a:ext cx="6627596" cy="4276725"/>
                      </a:xfrm>
                      <a:prstGeom prst="rect">
                        <a:avLst/>
                      </a:prstGeom>
                    </p:spPr>
                  </p:pic>
                </p:oleObj>
              </mc:Fallback>
            </mc:AlternateContent>
          </a:graphicData>
        </a:graphic>
      </p:graphicFrame>
    </p:spTree>
    <p:extLst>
      <p:ext uri="{BB962C8B-B14F-4D97-AF65-F5344CB8AC3E}">
        <p14:creationId xmlns:p14="http://schemas.microsoft.com/office/powerpoint/2010/main" val="412929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17329"/>
            <a:ext cx="9753600" cy="1325562"/>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1.3 OBJETIVOS</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buNone/>
            </a:pPr>
            <a:r>
              <a:rPr lang="es-EC" b="1" dirty="0" smtClean="0">
                <a:solidFill>
                  <a:srgbClr val="0070C0"/>
                </a:solidFill>
                <a:latin typeface="Times New Roman" panose="02020603050405020304" pitchFamily="18" charset="0"/>
                <a:cs typeface="Times New Roman" panose="02020603050405020304" pitchFamily="18" charset="0"/>
              </a:rPr>
              <a:t>1.3.1 Central</a:t>
            </a:r>
          </a:p>
          <a:p>
            <a:pPr marL="45720" indent="0" algn="just">
              <a:lnSpc>
                <a:spcPct val="200000"/>
              </a:lnSpc>
              <a:buNone/>
            </a:pPr>
            <a:r>
              <a:rPr lang="es-EC" dirty="0" smtClean="0">
                <a:solidFill>
                  <a:srgbClr val="0070C0"/>
                </a:solidFill>
                <a:latin typeface="Times New Roman" panose="02020603050405020304" pitchFamily="18" charset="0"/>
                <a:cs typeface="Times New Roman" panose="02020603050405020304" pitchFamily="18" charset="0"/>
              </a:rPr>
              <a:t>Formular </a:t>
            </a:r>
            <a:r>
              <a:rPr lang="es-EC" dirty="0">
                <a:solidFill>
                  <a:srgbClr val="0070C0"/>
                </a:solidFill>
                <a:latin typeface="Times New Roman" panose="02020603050405020304" pitchFamily="18" charset="0"/>
                <a:cs typeface="Times New Roman" panose="02020603050405020304" pitchFamily="18" charset="0"/>
              </a:rPr>
              <a:t>una metodología de negocios para </a:t>
            </a:r>
            <a:r>
              <a:rPr lang="es-EC" dirty="0" smtClean="0">
                <a:solidFill>
                  <a:srgbClr val="0070C0"/>
                </a:solidFill>
                <a:latin typeface="Times New Roman" panose="02020603050405020304" pitchFamily="18" charset="0"/>
                <a:cs typeface="Times New Roman" panose="02020603050405020304" pitchFamily="18" charset="0"/>
              </a:rPr>
              <a:t>el microempresario </a:t>
            </a:r>
            <a:r>
              <a:rPr lang="es-EC" dirty="0">
                <a:solidFill>
                  <a:srgbClr val="0070C0"/>
                </a:solidFill>
                <a:latin typeface="Times New Roman" panose="02020603050405020304" pitchFamily="18" charset="0"/>
                <a:cs typeface="Times New Roman" panose="02020603050405020304" pitchFamily="18" charset="0"/>
              </a:rPr>
              <a:t>dedicado </a:t>
            </a:r>
            <a:r>
              <a:rPr lang="es-EC" dirty="0" smtClean="0">
                <a:solidFill>
                  <a:srgbClr val="0070C0"/>
                </a:solidFill>
                <a:latin typeface="Times New Roman" panose="02020603050405020304" pitchFamily="18" charset="0"/>
                <a:cs typeface="Times New Roman" panose="02020603050405020304" pitchFamily="18" charset="0"/>
              </a:rPr>
              <a:t>al </a:t>
            </a:r>
            <a:r>
              <a:rPr lang="es-EC" dirty="0">
                <a:solidFill>
                  <a:srgbClr val="0070C0"/>
                </a:solidFill>
                <a:latin typeface="Times New Roman" panose="02020603050405020304" pitchFamily="18" charset="0"/>
                <a:cs typeface="Times New Roman" panose="02020603050405020304" pitchFamily="18" charset="0"/>
              </a:rPr>
              <a:t>comercio del DMQ,  a través del estudio de su gestión empresarial, </a:t>
            </a:r>
            <a:r>
              <a:rPr lang="es-EC" dirty="0" smtClean="0">
                <a:solidFill>
                  <a:srgbClr val="0070C0"/>
                </a:solidFill>
                <a:latin typeface="Times New Roman" panose="02020603050405020304" pitchFamily="18" charset="0"/>
                <a:cs typeface="Times New Roman" panose="02020603050405020304" pitchFamily="18" charset="0"/>
              </a:rPr>
              <a:t>para </a:t>
            </a:r>
            <a:r>
              <a:rPr lang="es-EC" dirty="0">
                <a:solidFill>
                  <a:srgbClr val="0070C0"/>
                </a:solidFill>
                <a:latin typeface="Times New Roman" panose="02020603050405020304" pitchFamily="18" charset="0"/>
                <a:cs typeface="Times New Roman" panose="02020603050405020304" pitchFamily="18" charset="0"/>
              </a:rPr>
              <a:t>identificar falencias y oportunidades de mejora, tendientes a </a:t>
            </a:r>
            <a:r>
              <a:rPr lang="es-EC" dirty="0" smtClean="0">
                <a:solidFill>
                  <a:srgbClr val="0070C0"/>
                </a:solidFill>
                <a:latin typeface="Times New Roman" panose="02020603050405020304" pitchFamily="18" charset="0"/>
                <a:cs typeface="Times New Roman" panose="02020603050405020304" pitchFamily="18" charset="0"/>
              </a:rPr>
              <a:t>formular </a:t>
            </a:r>
            <a:r>
              <a:rPr lang="es-EC" dirty="0">
                <a:solidFill>
                  <a:srgbClr val="0070C0"/>
                </a:solidFill>
                <a:latin typeface="Times New Roman" panose="02020603050405020304" pitchFamily="18" charset="0"/>
                <a:cs typeface="Times New Roman" panose="02020603050405020304" pitchFamily="18" charset="0"/>
              </a:rPr>
              <a:t>estrategias que posibiliten </a:t>
            </a:r>
            <a:r>
              <a:rPr lang="es-EC" dirty="0" smtClean="0">
                <a:solidFill>
                  <a:srgbClr val="0070C0"/>
                </a:solidFill>
                <a:latin typeface="Times New Roman" panose="02020603050405020304" pitchFamily="18" charset="0"/>
                <a:cs typeface="Times New Roman" panose="02020603050405020304" pitchFamily="18" charset="0"/>
              </a:rPr>
              <a:t>una operación adecuada y una mayor liquidez</a:t>
            </a:r>
            <a:endParaRPr lang="es-EC" dirty="0">
              <a:solidFill>
                <a:srgbClr val="0070C0"/>
              </a:solidFill>
              <a:latin typeface="Times New Roman" panose="02020603050405020304" pitchFamily="18" charset="0"/>
              <a:cs typeface="Times New Roman" panose="02020603050405020304" pitchFamily="18" charset="0"/>
            </a:endParaRPr>
          </a:p>
          <a:p>
            <a:pPr marL="45720" indent="0" algn="just">
              <a:lnSpc>
                <a:spcPct val="200000"/>
              </a:lnSpc>
              <a:buNone/>
            </a:pPr>
            <a:endParaRPr lang="es-EC" dirty="0" smtClean="0">
              <a:latin typeface="Times New Roman" panose="02020603050405020304" pitchFamily="18" charset="0"/>
              <a:cs typeface="Times New Roman" panose="02020603050405020304" pitchFamily="18" charset="0"/>
            </a:endParaRPr>
          </a:p>
          <a:p>
            <a:pPr marL="45720" indent="0">
              <a:buNone/>
            </a:pPr>
            <a:endParaRPr lang="es-EC" dirty="0" smtClean="0"/>
          </a:p>
        </p:txBody>
      </p:sp>
    </p:spTree>
    <p:extLst>
      <p:ext uri="{BB962C8B-B14F-4D97-AF65-F5344CB8AC3E}">
        <p14:creationId xmlns:p14="http://schemas.microsoft.com/office/powerpoint/2010/main" val="3388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4.3.1 Dimensión finanzas – respaldo liquidez</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4"/>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4"/>
          <a:stretch>
            <a:fillRect/>
          </a:stretch>
        </p:blipFill>
        <p:spPr>
          <a:xfrm>
            <a:off x="3665538" y="12334875"/>
            <a:ext cx="5214937" cy="3049588"/>
          </a:xfrm>
          <a:prstGeom prst="rect">
            <a:avLst/>
          </a:prstGeom>
          <a:ln>
            <a:solidFill>
              <a:sysClr val="windowText" lastClr="000000"/>
            </a:solidFill>
          </a:ln>
        </p:spPr>
      </p:pic>
      <p:graphicFrame>
        <p:nvGraphicFramePr>
          <p:cNvPr id="2" name="Objeto 1"/>
          <p:cNvGraphicFramePr>
            <a:graphicFrameLocks noChangeAspect="1"/>
          </p:cNvGraphicFramePr>
          <p:nvPr>
            <p:extLst>
              <p:ext uri="{D42A27DB-BD31-4B8C-83A1-F6EECF244321}">
                <p14:modId xmlns:p14="http://schemas.microsoft.com/office/powerpoint/2010/main" val="2931729871"/>
              </p:ext>
            </p:extLst>
          </p:nvPr>
        </p:nvGraphicFramePr>
        <p:xfrm>
          <a:off x="3278997" y="1924689"/>
          <a:ext cx="5988017" cy="4099680"/>
        </p:xfrm>
        <a:graphic>
          <a:graphicData uri="http://schemas.openxmlformats.org/presentationml/2006/ole">
            <mc:AlternateContent xmlns:mc="http://schemas.openxmlformats.org/markup-compatibility/2006">
              <mc:Choice xmlns:v="urn:schemas-microsoft-com:vml" Requires="v">
                <p:oleObj spid="_x0000_s26653" name="Hoja de cálculo" r:id="rId5" imgW="4590969" imgH="3143274" progId="Excel.Sheet.12">
                  <p:link updateAutomatic="1"/>
                </p:oleObj>
              </mc:Choice>
              <mc:Fallback>
                <p:oleObj name="Hoja de cálculo" r:id="rId5" imgW="4590969" imgH="3143274" progId="Excel.Sheet.12">
                  <p:link updateAutomatic="1"/>
                  <p:pic>
                    <p:nvPicPr>
                      <p:cNvPr id="0" name=""/>
                      <p:cNvPicPr/>
                      <p:nvPr/>
                    </p:nvPicPr>
                    <p:blipFill>
                      <a:blip r:embed="rId6"/>
                      <a:stretch>
                        <a:fillRect/>
                      </a:stretch>
                    </p:blipFill>
                    <p:spPr>
                      <a:xfrm>
                        <a:off x="3278997" y="1924689"/>
                        <a:ext cx="5988017" cy="4099680"/>
                      </a:xfrm>
                      <a:prstGeom prst="rect">
                        <a:avLst/>
                      </a:prstGeom>
                    </p:spPr>
                  </p:pic>
                </p:oleObj>
              </mc:Fallback>
            </mc:AlternateContent>
          </a:graphicData>
        </a:graphic>
      </p:graphicFrame>
    </p:spTree>
    <p:extLst>
      <p:ext uri="{BB962C8B-B14F-4D97-AF65-F5344CB8AC3E}">
        <p14:creationId xmlns:p14="http://schemas.microsoft.com/office/powerpoint/2010/main" val="325451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4. Principales resultados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4.3.1 Dimensión finanzas – respaldo liquidez</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4"/>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4"/>
          <a:stretch>
            <a:fillRect/>
          </a:stretch>
        </p:blipFill>
        <p:spPr>
          <a:xfrm>
            <a:off x="3665538" y="12334875"/>
            <a:ext cx="5214937" cy="3049588"/>
          </a:xfrm>
          <a:prstGeom prst="rect">
            <a:avLst/>
          </a:prstGeom>
          <a:ln>
            <a:solidFill>
              <a:sysClr val="windowText" lastClr="000000"/>
            </a:solidFill>
          </a:ln>
        </p:spPr>
      </p:pic>
      <p:graphicFrame>
        <p:nvGraphicFramePr>
          <p:cNvPr id="2" name="Objeto 1"/>
          <p:cNvGraphicFramePr>
            <a:graphicFrameLocks noChangeAspect="1"/>
          </p:cNvGraphicFramePr>
          <p:nvPr>
            <p:extLst>
              <p:ext uri="{D42A27DB-BD31-4B8C-83A1-F6EECF244321}">
                <p14:modId xmlns:p14="http://schemas.microsoft.com/office/powerpoint/2010/main" val="1026491907"/>
              </p:ext>
            </p:extLst>
          </p:nvPr>
        </p:nvGraphicFramePr>
        <p:xfrm>
          <a:off x="3070076" y="1747838"/>
          <a:ext cx="6843348" cy="4424362"/>
        </p:xfrm>
        <a:graphic>
          <a:graphicData uri="http://schemas.openxmlformats.org/presentationml/2006/ole">
            <mc:AlternateContent xmlns:mc="http://schemas.openxmlformats.org/markup-compatibility/2006">
              <mc:Choice xmlns:v="urn:schemas-microsoft-com:vml" Requires="v">
                <p:oleObj spid="_x0000_s27675" name="Hoja de cálculo" r:id="rId5" imgW="5200678" imgH="3362352" progId="Excel.Sheet.12">
                  <p:link updateAutomatic="1"/>
                </p:oleObj>
              </mc:Choice>
              <mc:Fallback>
                <p:oleObj name="Hoja de cálculo" r:id="rId5" imgW="5200678" imgH="3362352" progId="Excel.Sheet.12">
                  <p:link updateAutomatic="1"/>
                  <p:pic>
                    <p:nvPicPr>
                      <p:cNvPr id="0" name=""/>
                      <p:cNvPicPr/>
                      <p:nvPr/>
                    </p:nvPicPr>
                    <p:blipFill>
                      <a:blip r:embed="rId6"/>
                      <a:stretch>
                        <a:fillRect/>
                      </a:stretch>
                    </p:blipFill>
                    <p:spPr>
                      <a:xfrm>
                        <a:off x="3070076" y="1747838"/>
                        <a:ext cx="6843348" cy="4424362"/>
                      </a:xfrm>
                      <a:prstGeom prst="rect">
                        <a:avLst/>
                      </a:prstGeom>
                    </p:spPr>
                  </p:pic>
                </p:oleObj>
              </mc:Fallback>
            </mc:AlternateContent>
          </a:graphicData>
        </a:graphic>
      </p:graphicFrame>
    </p:spTree>
    <p:extLst>
      <p:ext uri="{BB962C8B-B14F-4D97-AF65-F5344CB8AC3E}">
        <p14:creationId xmlns:p14="http://schemas.microsoft.com/office/powerpoint/2010/main" val="213523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sz="4000" b="1" i="0" baseline="0" dirty="0" smtClean="0">
                <a:solidFill>
                  <a:srgbClr val="0070C0"/>
                </a:solidFill>
                <a:latin typeface="Century Gothic"/>
                <a:ea typeface="+mj-ea"/>
                <a:cs typeface="+mj-cs"/>
              </a:rPr>
              <a:t>4. Principales resultados</a:t>
            </a:r>
            <a:endParaRPr lang="es-ES" sz="4000" b="1" i="0" baseline="0" dirty="0">
              <a:solidFill>
                <a:srgbClr val="0070C0"/>
              </a:solidFill>
              <a:latin typeface="Century Gothic"/>
              <a:ea typeface="+mj-ea"/>
              <a:cs typeface="+mj-cs"/>
            </a:endParaRPr>
          </a:p>
        </p:txBody>
      </p:sp>
      <p:sp>
        <p:nvSpPr>
          <p:cNvPr id="3" name="Content Placeholder 2"/>
          <p:cNvSpPr>
            <a:spLocks noGrp="1"/>
          </p:cNvSpPr>
          <p:nvPr>
            <p:ph idx="1"/>
          </p:nvPr>
        </p:nvSpPr>
        <p:spPr>
          <a:xfrm>
            <a:off x="765820" y="1052736"/>
            <a:ext cx="10205394" cy="5119464"/>
          </a:xfrm>
        </p:spPr>
        <p:txBody>
          <a:bodyPr/>
          <a:lstStyle/>
          <a:p>
            <a:pPr marL="45720" indent="0" algn="l" defTabSz="914400">
              <a:lnSpc>
                <a:spcPct val="90000"/>
              </a:lnSpc>
              <a:spcBef>
                <a:spcPts val="1800"/>
              </a:spcBef>
              <a:buClr>
                <a:srgbClr val="545454"/>
              </a:buClr>
              <a:buSzPct val="80000"/>
              <a:buNone/>
            </a:pPr>
            <a:r>
              <a:rPr lang="es-ES" b="1" dirty="0" smtClean="0">
                <a:solidFill>
                  <a:srgbClr val="0070C0"/>
                </a:solidFill>
                <a:latin typeface="Times New Roman" panose="02020603050405020304" pitchFamily="18" charset="0"/>
                <a:cs typeface="Times New Roman" panose="02020603050405020304" pitchFamily="18" charset="0"/>
              </a:rPr>
              <a:t>4.3.1 Dimensión finanzas – respaldo liquidez</a:t>
            </a:r>
            <a:endParaRPr lang="es-ES" sz="2400" b="1" i="0"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4"/>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4"/>
          <a:stretch>
            <a:fillRect/>
          </a:stretch>
        </p:blipFill>
        <p:spPr>
          <a:xfrm>
            <a:off x="3665538" y="12334875"/>
            <a:ext cx="5214937" cy="3049588"/>
          </a:xfrm>
          <a:prstGeom prst="rect">
            <a:avLst/>
          </a:prstGeom>
          <a:ln>
            <a:solidFill>
              <a:sysClr val="windowText" lastClr="000000"/>
            </a:solidFill>
          </a:ln>
        </p:spPr>
      </p:pic>
      <p:graphicFrame>
        <p:nvGraphicFramePr>
          <p:cNvPr id="2" name="Objeto 1"/>
          <p:cNvGraphicFramePr>
            <a:graphicFrameLocks noChangeAspect="1"/>
          </p:cNvGraphicFramePr>
          <p:nvPr>
            <p:extLst>
              <p:ext uri="{D42A27DB-BD31-4B8C-83A1-F6EECF244321}">
                <p14:modId xmlns:p14="http://schemas.microsoft.com/office/powerpoint/2010/main" val="728310586"/>
              </p:ext>
            </p:extLst>
          </p:nvPr>
        </p:nvGraphicFramePr>
        <p:xfrm>
          <a:off x="2359399" y="1556792"/>
          <a:ext cx="7770498" cy="4602325"/>
        </p:xfrm>
        <a:graphic>
          <a:graphicData uri="http://schemas.openxmlformats.org/presentationml/2006/ole">
            <mc:AlternateContent xmlns:mc="http://schemas.openxmlformats.org/markup-compatibility/2006">
              <mc:Choice xmlns:v="urn:schemas-microsoft-com:vml" Requires="v">
                <p:oleObj spid="_x0000_s28699" name="Hoja de cálculo" r:id="rId5" imgW="5676871" imgH="3362352" progId="Excel.Sheet.12">
                  <p:link updateAutomatic="1"/>
                </p:oleObj>
              </mc:Choice>
              <mc:Fallback>
                <p:oleObj name="Hoja de cálculo" r:id="rId5" imgW="5676871" imgH="3362352" progId="Excel.Sheet.12">
                  <p:link updateAutomatic="1"/>
                  <p:pic>
                    <p:nvPicPr>
                      <p:cNvPr id="0" name=""/>
                      <p:cNvPicPr/>
                      <p:nvPr/>
                    </p:nvPicPr>
                    <p:blipFill>
                      <a:blip r:embed="rId6"/>
                      <a:stretch>
                        <a:fillRect/>
                      </a:stretch>
                    </p:blipFill>
                    <p:spPr>
                      <a:xfrm>
                        <a:off x="2359399" y="1556792"/>
                        <a:ext cx="7770498" cy="4602325"/>
                      </a:xfrm>
                      <a:prstGeom prst="rect">
                        <a:avLst/>
                      </a:prstGeom>
                    </p:spPr>
                  </p:pic>
                </p:oleObj>
              </mc:Fallback>
            </mc:AlternateContent>
          </a:graphicData>
        </a:graphic>
      </p:graphicFrame>
    </p:spTree>
    <p:extLst>
      <p:ext uri="{BB962C8B-B14F-4D97-AF65-F5344CB8AC3E}">
        <p14:creationId xmlns:p14="http://schemas.microsoft.com/office/powerpoint/2010/main" val="92037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b="1" dirty="0">
                <a:solidFill>
                  <a:srgbClr val="0070C0"/>
                </a:solidFill>
                <a:latin typeface="Times New Roman" panose="02020603050405020304" pitchFamily="18" charset="0"/>
                <a:cs typeface="Times New Roman" panose="02020603050405020304" pitchFamily="18" charset="0"/>
              </a:rPr>
              <a:t>5</a:t>
            </a:r>
            <a:r>
              <a:rPr lang="es-ES" sz="4000" b="1" i="0" baseline="0" dirty="0" smtClean="0">
                <a:solidFill>
                  <a:srgbClr val="0070C0"/>
                </a:solidFill>
                <a:latin typeface="Times New Roman" panose="02020603050405020304" pitchFamily="18" charset="0"/>
                <a:cs typeface="Times New Roman" panose="02020603050405020304" pitchFamily="18" charset="0"/>
              </a:rPr>
              <a:t>.1 </a:t>
            </a:r>
            <a:r>
              <a:rPr lang="es-ES" b="1" dirty="0" smtClean="0">
                <a:solidFill>
                  <a:srgbClr val="0070C0"/>
                </a:solidFill>
                <a:latin typeface="Times New Roman" panose="02020603050405020304" pitchFamily="18" charset="0"/>
                <a:cs typeface="Times New Roman" panose="02020603050405020304" pitchFamily="18" charset="0"/>
              </a:rPr>
              <a:t>Conclusiones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lstStyle/>
          <a:p>
            <a:pPr marL="45720" indent="0" algn="just">
              <a:lnSpc>
                <a:spcPct val="150000"/>
              </a:lnSpc>
              <a:buClr>
                <a:srgbClr val="545454"/>
              </a:buClr>
              <a:buNone/>
            </a:pPr>
            <a:r>
              <a:rPr lang="es-EC" b="1" dirty="0" smtClean="0">
                <a:solidFill>
                  <a:srgbClr val="0070C0"/>
                </a:solidFill>
                <a:latin typeface="Times New Roman" panose="02020603050405020304" pitchFamily="18" charset="0"/>
                <a:cs typeface="Times New Roman" panose="02020603050405020304" pitchFamily="18" charset="0"/>
              </a:rPr>
              <a:t>5.1.1</a:t>
            </a:r>
            <a:r>
              <a:rPr lang="es-EC" b="1" dirty="0" smtClean="0"/>
              <a:t> </a:t>
            </a:r>
            <a:r>
              <a:rPr lang="es-EC" dirty="0" smtClean="0">
                <a:solidFill>
                  <a:srgbClr val="0070C0"/>
                </a:solidFill>
              </a:rPr>
              <a:t>A </a:t>
            </a:r>
            <a:r>
              <a:rPr lang="es-EC" dirty="0">
                <a:solidFill>
                  <a:srgbClr val="0070C0"/>
                </a:solidFill>
              </a:rPr>
              <a:t>pesar de que las microempresas constituyen la base de la economía urbana, </a:t>
            </a:r>
            <a:r>
              <a:rPr lang="es-EC" dirty="0" smtClean="0">
                <a:solidFill>
                  <a:srgbClr val="0070C0"/>
                </a:solidFill>
              </a:rPr>
              <a:t>existe </a:t>
            </a:r>
            <a:r>
              <a:rPr lang="es-EC" dirty="0">
                <a:solidFill>
                  <a:srgbClr val="0070C0"/>
                </a:solidFill>
              </a:rPr>
              <a:t>insuficiente investigación y aportes al respecto; </a:t>
            </a:r>
            <a:r>
              <a:rPr lang="es-EC" dirty="0" smtClean="0">
                <a:solidFill>
                  <a:srgbClr val="0070C0"/>
                </a:solidFill>
              </a:rPr>
              <a:t>por tal razón </a:t>
            </a:r>
            <a:r>
              <a:rPr lang="es-EC" dirty="0">
                <a:solidFill>
                  <a:srgbClr val="0070C0"/>
                </a:solidFill>
              </a:rPr>
              <a:t>se ha caracterizado y propuesto una metodología de negocios, que implementada podría impulsar el </a:t>
            </a:r>
            <a:r>
              <a:rPr lang="es-EC" dirty="0" smtClean="0">
                <a:solidFill>
                  <a:srgbClr val="0070C0"/>
                </a:solidFill>
              </a:rPr>
              <a:t>desarrollo, </a:t>
            </a:r>
            <a:r>
              <a:rPr lang="es-EC" dirty="0">
                <a:solidFill>
                  <a:srgbClr val="0070C0"/>
                </a:solidFill>
              </a:rPr>
              <a:t>de este segmento de la </a:t>
            </a:r>
            <a:r>
              <a:rPr lang="es-EC" dirty="0" smtClean="0">
                <a:solidFill>
                  <a:srgbClr val="0070C0"/>
                </a:solidFill>
              </a:rPr>
              <a:t>economía nacional, </a:t>
            </a:r>
            <a:r>
              <a:rPr lang="es-EC" dirty="0">
                <a:solidFill>
                  <a:srgbClr val="0070C0"/>
                </a:solidFill>
              </a:rPr>
              <a:t>aunque a nivel latinoamericano organismos internacionales si han realizado </a:t>
            </a:r>
            <a:r>
              <a:rPr lang="es-EC" dirty="0" smtClean="0">
                <a:solidFill>
                  <a:srgbClr val="0070C0"/>
                </a:solidFill>
              </a:rPr>
              <a:t>estudios técnicos e </a:t>
            </a:r>
            <a:r>
              <a:rPr lang="es-EC" dirty="0">
                <a:solidFill>
                  <a:srgbClr val="0070C0"/>
                </a:solidFill>
              </a:rPr>
              <a:t>interesantes relativos a </a:t>
            </a:r>
            <a:r>
              <a:rPr lang="es-EC" dirty="0" smtClean="0">
                <a:solidFill>
                  <a:srgbClr val="0070C0"/>
                </a:solidFill>
              </a:rPr>
              <a:t>las </a:t>
            </a:r>
            <a:r>
              <a:rPr lang="es-EC" dirty="0" smtClean="0">
                <a:solidFill>
                  <a:srgbClr val="0070C0"/>
                </a:solidFill>
              </a:rPr>
              <a:t>MIPYMES principalmente; </a:t>
            </a:r>
            <a:r>
              <a:rPr lang="es-EC" dirty="0" smtClean="0">
                <a:solidFill>
                  <a:srgbClr val="0070C0"/>
                </a:solidFill>
              </a:rPr>
              <a:t>no obstante, </a:t>
            </a:r>
            <a:r>
              <a:rPr lang="es-EC" dirty="0">
                <a:solidFill>
                  <a:srgbClr val="0070C0"/>
                </a:solidFill>
              </a:rPr>
              <a:t>el </a:t>
            </a:r>
            <a:r>
              <a:rPr lang="es-EC" dirty="0" smtClean="0">
                <a:solidFill>
                  <a:srgbClr val="0070C0"/>
                </a:solidFill>
              </a:rPr>
              <a:t>segmento </a:t>
            </a:r>
            <a:r>
              <a:rPr lang="es-EC" dirty="0">
                <a:solidFill>
                  <a:srgbClr val="0070C0"/>
                </a:solidFill>
              </a:rPr>
              <a:t>merece mayor atención y una mejor articulación de esfuerzos </a:t>
            </a:r>
            <a:endParaRPr lang="es-ES" sz="2400" b="0" i="0" dirty="0">
              <a:solidFill>
                <a:srgbClr val="0070C0"/>
              </a:solidFill>
              <a:latin typeface="Century Gothic"/>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3"/>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3"/>
          <a:stretch>
            <a:fillRect/>
          </a:stretch>
        </p:blipFill>
        <p:spPr>
          <a:xfrm>
            <a:off x="3665538" y="12334875"/>
            <a:ext cx="5214937" cy="3049588"/>
          </a:xfrm>
          <a:prstGeom prst="rect">
            <a:avLst/>
          </a:prstGeom>
          <a:ln>
            <a:solidFill>
              <a:sysClr val="windowText" lastClr="000000"/>
            </a:solidFill>
          </a:ln>
        </p:spPr>
      </p:pic>
    </p:spTree>
    <p:extLst>
      <p:ext uri="{BB962C8B-B14F-4D97-AF65-F5344CB8AC3E}">
        <p14:creationId xmlns:p14="http://schemas.microsoft.com/office/powerpoint/2010/main" val="282692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sz="4000" b="1" i="0" baseline="0" dirty="0" smtClean="0">
                <a:solidFill>
                  <a:srgbClr val="0070C0"/>
                </a:solidFill>
                <a:latin typeface="Century Gothic"/>
              </a:rPr>
              <a:t>5.1</a:t>
            </a:r>
            <a:r>
              <a:rPr lang="es-ES" b="1" dirty="0" smtClean="0">
                <a:solidFill>
                  <a:srgbClr val="0070C0"/>
                </a:solidFill>
                <a:latin typeface="Century Gothic"/>
              </a:rPr>
              <a:t>Conclusiones</a:t>
            </a:r>
            <a:endParaRPr lang="es-ES" sz="4000" b="1" i="0" baseline="0" dirty="0">
              <a:solidFill>
                <a:srgbClr val="0070C0"/>
              </a:solidFill>
              <a:latin typeface="Century Gothic"/>
            </a:endParaRPr>
          </a:p>
        </p:txBody>
      </p:sp>
      <p:sp>
        <p:nvSpPr>
          <p:cNvPr id="3" name="Content Placeholder 2"/>
          <p:cNvSpPr>
            <a:spLocks noGrp="1"/>
          </p:cNvSpPr>
          <p:nvPr>
            <p:ph idx="1"/>
          </p:nvPr>
        </p:nvSpPr>
        <p:spPr>
          <a:xfrm>
            <a:off x="765820" y="1052736"/>
            <a:ext cx="10205394" cy="5119464"/>
          </a:xfrm>
        </p:spPr>
        <p:txBody>
          <a:bodyPr/>
          <a:lstStyle/>
          <a:p>
            <a:pPr marL="45720" indent="0" algn="just">
              <a:lnSpc>
                <a:spcPct val="150000"/>
              </a:lnSpc>
              <a:buClr>
                <a:srgbClr val="545454"/>
              </a:buClr>
              <a:buNone/>
            </a:pPr>
            <a:r>
              <a:rPr lang="es-EC" b="1" dirty="0" smtClean="0">
                <a:solidFill>
                  <a:srgbClr val="0070C0"/>
                </a:solidFill>
                <a:latin typeface="Times New Roman" panose="02020603050405020304" pitchFamily="18" charset="0"/>
                <a:cs typeface="Times New Roman" panose="02020603050405020304" pitchFamily="18" charset="0"/>
              </a:rPr>
              <a:t>5.1.2</a:t>
            </a:r>
            <a:r>
              <a:rPr lang="es-EC" dirty="0" smtClean="0"/>
              <a:t> </a:t>
            </a:r>
            <a:r>
              <a:rPr lang="es-EC" dirty="0" smtClean="0">
                <a:solidFill>
                  <a:srgbClr val="0070C0"/>
                </a:solidFill>
              </a:rPr>
              <a:t>En </a:t>
            </a:r>
            <a:r>
              <a:rPr lang="es-EC" dirty="0">
                <a:solidFill>
                  <a:srgbClr val="0070C0"/>
                </a:solidFill>
              </a:rPr>
              <a:t>relación a la caracterización de la gestión de la microempresa de comercio del DMQ, se concluye que se desenvuelve en un escenario de aislamiento con los principales actores sociales, </a:t>
            </a:r>
            <a:r>
              <a:rPr lang="es-EC" dirty="0" smtClean="0">
                <a:solidFill>
                  <a:srgbClr val="0070C0"/>
                </a:solidFill>
              </a:rPr>
              <a:t>como: Cámara </a:t>
            </a:r>
            <a:r>
              <a:rPr lang="es-EC" dirty="0">
                <a:solidFill>
                  <a:srgbClr val="0070C0"/>
                </a:solidFill>
              </a:rPr>
              <a:t>de microempresarios, asociaciones de comerciantes,  cámara de comercio, instituciones públicas y privadas y la universidad; sin embargo, se genera cierta vinculación con los proveedores y el SFN, </a:t>
            </a:r>
            <a:r>
              <a:rPr lang="es-EC" dirty="0" smtClean="0">
                <a:solidFill>
                  <a:srgbClr val="0070C0"/>
                </a:solidFill>
              </a:rPr>
              <a:t>evidenciándose más </a:t>
            </a:r>
            <a:r>
              <a:rPr lang="es-EC" dirty="0">
                <a:solidFill>
                  <a:srgbClr val="0070C0"/>
                </a:solidFill>
              </a:rPr>
              <a:t>la primera que la segunda.</a:t>
            </a:r>
            <a:endParaRPr lang="es-ES" sz="2400" b="0" i="0" dirty="0">
              <a:solidFill>
                <a:srgbClr val="0070C0"/>
              </a:solidFill>
              <a:latin typeface="Century Gothic"/>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3"/>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3"/>
          <a:stretch>
            <a:fillRect/>
          </a:stretch>
        </p:blipFill>
        <p:spPr>
          <a:xfrm>
            <a:off x="3665538" y="12334875"/>
            <a:ext cx="5214937" cy="3049588"/>
          </a:xfrm>
          <a:prstGeom prst="rect">
            <a:avLst/>
          </a:prstGeom>
          <a:ln>
            <a:solidFill>
              <a:sysClr val="windowText" lastClr="000000"/>
            </a:solidFill>
          </a:ln>
        </p:spPr>
      </p:pic>
    </p:spTree>
    <p:extLst>
      <p:ext uri="{BB962C8B-B14F-4D97-AF65-F5344CB8AC3E}">
        <p14:creationId xmlns:p14="http://schemas.microsoft.com/office/powerpoint/2010/main" val="33459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sz="4000" b="1" i="0" baseline="0" dirty="0" smtClean="0">
                <a:solidFill>
                  <a:srgbClr val="0070C0"/>
                </a:solidFill>
                <a:latin typeface="Times New Roman" panose="02020603050405020304" pitchFamily="18" charset="0"/>
                <a:cs typeface="Times New Roman" panose="02020603050405020304" pitchFamily="18" charset="0"/>
              </a:rPr>
              <a:t>5.1</a:t>
            </a:r>
            <a:r>
              <a:rPr lang="es-ES" sz="4000" b="1" i="0" dirty="0" smtClean="0">
                <a:solidFill>
                  <a:srgbClr val="0070C0"/>
                </a:solidFill>
                <a:latin typeface="Times New Roman" panose="02020603050405020304" pitchFamily="18" charset="0"/>
                <a:cs typeface="Times New Roman" panose="02020603050405020304" pitchFamily="18" charset="0"/>
              </a:rPr>
              <a:t> </a:t>
            </a:r>
            <a:r>
              <a:rPr lang="es-ES" b="1" dirty="0" smtClean="0">
                <a:solidFill>
                  <a:srgbClr val="0070C0"/>
                </a:solidFill>
                <a:latin typeface="Times New Roman" panose="02020603050405020304" pitchFamily="18" charset="0"/>
                <a:cs typeface="Times New Roman" panose="02020603050405020304" pitchFamily="18" charset="0"/>
              </a:rPr>
              <a:t>Conclusiones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lstStyle/>
          <a:p>
            <a:pPr marL="45720" indent="0" algn="just">
              <a:lnSpc>
                <a:spcPct val="150000"/>
              </a:lnSpc>
              <a:buClr>
                <a:srgbClr val="545454"/>
              </a:buClr>
              <a:buNone/>
            </a:pPr>
            <a:r>
              <a:rPr lang="es-EC" b="1" dirty="0" smtClean="0">
                <a:solidFill>
                  <a:srgbClr val="0070C0"/>
                </a:solidFill>
                <a:latin typeface="Times New Roman" panose="02020603050405020304" pitchFamily="18" charset="0"/>
                <a:cs typeface="Times New Roman" panose="02020603050405020304" pitchFamily="18" charset="0"/>
              </a:rPr>
              <a:t>5.1.3</a:t>
            </a:r>
            <a:r>
              <a:rPr lang="es-EC" b="1" dirty="0" smtClean="0"/>
              <a:t> </a:t>
            </a:r>
            <a:r>
              <a:rPr lang="es-EC" dirty="0" smtClean="0">
                <a:solidFill>
                  <a:srgbClr val="0070C0"/>
                </a:solidFill>
              </a:rPr>
              <a:t>De </a:t>
            </a:r>
            <a:r>
              <a:rPr lang="es-EC" dirty="0">
                <a:solidFill>
                  <a:srgbClr val="0070C0"/>
                </a:solidFill>
              </a:rPr>
              <a:t>otro lado, a pesar de que se evidenció índices altos de cumplimiento de permisos legales, obligaciones tributarias y patronales, </a:t>
            </a:r>
            <a:r>
              <a:rPr lang="es-EC" dirty="0" smtClean="0">
                <a:solidFill>
                  <a:srgbClr val="0070C0"/>
                </a:solidFill>
              </a:rPr>
              <a:t>lo que provoca </a:t>
            </a:r>
            <a:r>
              <a:rPr lang="es-EC" dirty="0">
                <a:solidFill>
                  <a:srgbClr val="0070C0"/>
                </a:solidFill>
              </a:rPr>
              <a:t>en gran </a:t>
            </a:r>
            <a:r>
              <a:rPr lang="es-EC" dirty="0" smtClean="0">
                <a:solidFill>
                  <a:srgbClr val="0070C0"/>
                </a:solidFill>
              </a:rPr>
              <a:t>parte un </a:t>
            </a:r>
            <a:r>
              <a:rPr lang="es-EC" dirty="0">
                <a:solidFill>
                  <a:srgbClr val="0070C0"/>
                </a:solidFill>
              </a:rPr>
              <a:t>efecto positivo del control </a:t>
            </a:r>
            <a:r>
              <a:rPr lang="es-EC" dirty="0" smtClean="0">
                <a:solidFill>
                  <a:srgbClr val="0070C0"/>
                </a:solidFill>
              </a:rPr>
              <a:t>gubernamental; sin embargo,  </a:t>
            </a:r>
            <a:r>
              <a:rPr lang="es-EC" dirty="0">
                <a:solidFill>
                  <a:srgbClr val="0070C0"/>
                </a:solidFill>
              </a:rPr>
              <a:t>en la gestión empresarial la mayoría se maneja en función de hábitos de gestión y no precisamente  de normativas y </a:t>
            </a:r>
            <a:r>
              <a:rPr lang="es-EC" dirty="0" smtClean="0">
                <a:solidFill>
                  <a:srgbClr val="0070C0"/>
                </a:solidFill>
              </a:rPr>
              <a:t>políticas </a:t>
            </a:r>
            <a:r>
              <a:rPr lang="es-EC" dirty="0" smtClean="0">
                <a:solidFill>
                  <a:srgbClr val="0070C0"/>
                </a:solidFill>
              </a:rPr>
              <a:t>diseñadas formalmente </a:t>
            </a:r>
            <a:r>
              <a:rPr lang="es-EC" dirty="0" smtClean="0">
                <a:solidFill>
                  <a:srgbClr val="0070C0"/>
                </a:solidFill>
              </a:rPr>
              <a:t>para la microempresa. </a:t>
            </a:r>
            <a:r>
              <a:rPr lang="es-EC" dirty="0">
                <a:solidFill>
                  <a:srgbClr val="0070C0"/>
                </a:solidFill>
              </a:rPr>
              <a:t>Se ha ratificado la ausencia de </a:t>
            </a:r>
            <a:r>
              <a:rPr lang="es-EC" dirty="0" smtClean="0">
                <a:solidFill>
                  <a:srgbClr val="0070C0"/>
                </a:solidFill>
              </a:rPr>
              <a:t>capacitación, </a:t>
            </a:r>
            <a:r>
              <a:rPr lang="es-EC" dirty="0">
                <a:solidFill>
                  <a:srgbClr val="0070C0"/>
                </a:solidFill>
              </a:rPr>
              <a:t>lo que </a:t>
            </a:r>
            <a:r>
              <a:rPr lang="es-EC" dirty="0" smtClean="0">
                <a:solidFill>
                  <a:srgbClr val="0070C0"/>
                </a:solidFill>
              </a:rPr>
              <a:t>deriva en </a:t>
            </a:r>
            <a:r>
              <a:rPr lang="es-EC" dirty="0">
                <a:solidFill>
                  <a:srgbClr val="0070C0"/>
                </a:solidFill>
              </a:rPr>
              <a:t>limitaciones </a:t>
            </a:r>
            <a:r>
              <a:rPr lang="es-EC" dirty="0" smtClean="0">
                <a:solidFill>
                  <a:srgbClr val="0070C0"/>
                </a:solidFill>
              </a:rPr>
              <a:t>de </a:t>
            </a:r>
            <a:r>
              <a:rPr lang="es-EC" dirty="0">
                <a:solidFill>
                  <a:srgbClr val="0070C0"/>
                </a:solidFill>
              </a:rPr>
              <a:t>habilidades directivas.</a:t>
            </a:r>
          </a:p>
          <a:p>
            <a:pPr marL="45720" indent="0" algn="just">
              <a:lnSpc>
                <a:spcPct val="150000"/>
              </a:lnSpc>
              <a:buClr>
                <a:srgbClr val="545454"/>
              </a:buClr>
              <a:buNone/>
            </a:pPr>
            <a:endParaRPr lang="es-ES" sz="2400" b="0" i="0" dirty="0">
              <a:solidFill>
                <a:srgbClr val="545454"/>
              </a:solidFill>
              <a:latin typeface="Century Gothic"/>
              <a:ea typeface="+mn-ea"/>
              <a:cs typeface="+mn-cs"/>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3"/>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3"/>
          <a:stretch>
            <a:fillRect/>
          </a:stretch>
        </p:blipFill>
        <p:spPr>
          <a:xfrm>
            <a:off x="3665538" y="12334875"/>
            <a:ext cx="5214937" cy="3049588"/>
          </a:xfrm>
          <a:prstGeom prst="rect">
            <a:avLst/>
          </a:prstGeom>
          <a:ln>
            <a:solidFill>
              <a:sysClr val="windowText" lastClr="000000"/>
            </a:solidFill>
          </a:ln>
        </p:spPr>
      </p:pic>
    </p:spTree>
    <p:extLst>
      <p:ext uri="{BB962C8B-B14F-4D97-AF65-F5344CB8AC3E}">
        <p14:creationId xmlns:p14="http://schemas.microsoft.com/office/powerpoint/2010/main" val="5141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b="1" dirty="0">
                <a:solidFill>
                  <a:srgbClr val="0070C0"/>
                </a:solidFill>
                <a:latin typeface="Times New Roman" panose="02020603050405020304" pitchFamily="18" charset="0"/>
                <a:cs typeface="Times New Roman" panose="02020603050405020304" pitchFamily="18" charset="0"/>
              </a:rPr>
              <a:t>5</a:t>
            </a:r>
            <a:r>
              <a:rPr lang="es-ES" sz="4000" b="1" i="0" baseline="0" dirty="0" smtClean="0">
                <a:solidFill>
                  <a:srgbClr val="0070C0"/>
                </a:solidFill>
                <a:latin typeface="Times New Roman" panose="02020603050405020304" pitchFamily="18" charset="0"/>
                <a:cs typeface="Times New Roman" panose="02020603050405020304" pitchFamily="18" charset="0"/>
              </a:rPr>
              <a:t>.2 </a:t>
            </a:r>
            <a:r>
              <a:rPr lang="es-ES" b="1" dirty="0" smtClean="0">
                <a:solidFill>
                  <a:srgbClr val="0070C0"/>
                </a:solidFill>
                <a:latin typeface="Times New Roman" panose="02020603050405020304" pitchFamily="18" charset="0"/>
                <a:cs typeface="Times New Roman" panose="02020603050405020304" pitchFamily="18" charset="0"/>
              </a:rPr>
              <a:t>recomendaciones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normAutofit fontScale="92500"/>
          </a:bodyPr>
          <a:lstStyle/>
          <a:p>
            <a:pPr marL="45720" indent="0" algn="just">
              <a:lnSpc>
                <a:spcPct val="150000"/>
              </a:lnSpc>
              <a:buClr>
                <a:srgbClr val="545454"/>
              </a:buClr>
              <a:buNone/>
            </a:pPr>
            <a:r>
              <a:rPr lang="es-EC" b="1" dirty="0" smtClean="0">
                <a:solidFill>
                  <a:srgbClr val="0070C0"/>
                </a:solidFill>
                <a:latin typeface="Times New Roman" panose="02020603050405020304" pitchFamily="18" charset="0"/>
                <a:cs typeface="Times New Roman" panose="02020603050405020304" pitchFamily="18" charset="0"/>
              </a:rPr>
              <a:t>5.2.1</a:t>
            </a:r>
            <a:r>
              <a:rPr lang="es-EC" dirty="0" smtClean="0"/>
              <a:t> </a:t>
            </a:r>
            <a:r>
              <a:rPr lang="es-EC" dirty="0" smtClean="0">
                <a:solidFill>
                  <a:srgbClr val="0070C0"/>
                </a:solidFill>
              </a:rPr>
              <a:t>El </a:t>
            </a:r>
            <a:r>
              <a:rPr lang="es-EC" dirty="0">
                <a:solidFill>
                  <a:srgbClr val="0070C0"/>
                </a:solidFill>
              </a:rPr>
              <a:t>sector de la microempresa de comercio del DMQ, merece mayor atención y apoyo, para impulsar </a:t>
            </a:r>
            <a:r>
              <a:rPr lang="es-EC" dirty="0" smtClean="0">
                <a:solidFill>
                  <a:srgbClr val="0070C0"/>
                </a:solidFill>
              </a:rPr>
              <a:t>su </a:t>
            </a:r>
            <a:r>
              <a:rPr lang="es-EC" dirty="0">
                <a:solidFill>
                  <a:srgbClr val="0070C0"/>
                </a:solidFill>
              </a:rPr>
              <a:t>formalización, inclusión </a:t>
            </a:r>
            <a:r>
              <a:rPr lang="es-EC" dirty="0" smtClean="0">
                <a:solidFill>
                  <a:srgbClr val="0070C0"/>
                </a:solidFill>
              </a:rPr>
              <a:t>y buena </a:t>
            </a:r>
            <a:r>
              <a:rPr lang="es-EC" dirty="0">
                <a:solidFill>
                  <a:srgbClr val="0070C0"/>
                </a:solidFill>
              </a:rPr>
              <a:t>gestión empresarial; en ese sentido,  un factor favorable es </a:t>
            </a:r>
            <a:r>
              <a:rPr lang="es-EC" dirty="0" smtClean="0">
                <a:solidFill>
                  <a:srgbClr val="0070C0"/>
                </a:solidFill>
              </a:rPr>
              <a:t>que existen </a:t>
            </a:r>
            <a:r>
              <a:rPr lang="es-EC" dirty="0">
                <a:solidFill>
                  <a:srgbClr val="0070C0"/>
                </a:solidFill>
              </a:rPr>
              <a:t>instituciones públicas y privadas que disponen de recursos y capacidades para hacerlo, por </a:t>
            </a:r>
            <a:r>
              <a:rPr lang="es-EC" dirty="0" smtClean="0">
                <a:solidFill>
                  <a:srgbClr val="0070C0"/>
                </a:solidFill>
              </a:rPr>
              <a:t>eso es </a:t>
            </a:r>
            <a:r>
              <a:rPr lang="es-EC" dirty="0">
                <a:solidFill>
                  <a:srgbClr val="0070C0"/>
                </a:solidFill>
              </a:rPr>
              <a:t>importante reactivar a los organismos gremiales para que </a:t>
            </a:r>
            <a:r>
              <a:rPr lang="es-EC" dirty="0" smtClean="0">
                <a:solidFill>
                  <a:srgbClr val="0070C0"/>
                </a:solidFill>
              </a:rPr>
              <a:t>trabajen conjuntamente, </a:t>
            </a:r>
            <a:r>
              <a:rPr lang="es-EC" dirty="0">
                <a:solidFill>
                  <a:srgbClr val="0070C0"/>
                </a:solidFill>
              </a:rPr>
              <a:t>en un ámbito de focalización de intereses colectivos y no particulares, </a:t>
            </a:r>
            <a:r>
              <a:rPr lang="es-EC" dirty="0" smtClean="0">
                <a:solidFill>
                  <a:srgbClr val="0070C0"/>
                </a:solidFill>
              </a:rPr>
              <a:t>escenario en el que un requisito indispensable </a:t>
            </a:r>
            <a:r>
              <a:rPr lang="es-EC" dirty="0">
                <a:solidFill>
                  <a:srgbClr val="0070C0"/>
                </a:solidFill>
              </a:rPr>
              <a:t>es una agenda planificada y una eficiente articulación de esfuerzos</a:t>
            </a:r>
            <a:r>
              <a:rPr lang="es-EC" dirty="0" smtClean="0">
                <a:solidFill>
                  <a:srgbClr val="0070C0"/>
                </a:solidFill>
              </a:rPr>
              <a:t>. La relación deber ser “ganar –ganar”</a:t>
            </a:r>
            <a:endParaRPr lang="es-EC" dirty="0">
              <a:solidFill>
                <a:srgbClr val="0070C0"/>
              </a:solidFill>
            </a:endParaRPr>
          </a:p>
          <a:p>
            <a:pPr marL="45720" indent="0" algn="just">
              <a:lnSpc>
                <a:spcPct val="150000"/>
              </a:lnSpc>
              <a:buClr>
                <a:srgbClr val="545454"/>
              </a:buClr>
              <a:buNone/>
            </a:pPr>
            <a:endParaRPr lang="es-ES" sz="2400" b="0" i="0" dirty="0">
              <a:solidFill>
                <a:srgbClr val="545454"/>
              </a:solidFill>
              <a:latin typeface="Century Gothic"/>
              <a:ea typeface="+mn-ea"/>
              <a:cs typeface="+mn-cs"/>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3"/>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3"/>
          <a:stretch>
            <a:fillRect/>
          </a:stretch>
        </p:blipFill>
        <p:spPr>
          <a:xfrm>
            <a:off x="3665538" y="12334875"/>
            <a:ext cx="5214937" cy="3049588"/>
          </a:xfrm>
          <a:prstGeom prst="rect">
            <a:avLst/>
          </a:prstGeom>
          <a:ln>
            <a:solidFill>
              <a:sysClr val="windowText" lastClr="000000"/>
            </a:solidFill>
          </a:ln>
        </p:spPr>
      </p:pic>
    </p:spTree>
    <p:extLst>
      <p:ext uri="{BB962C8B-B14F-4D97-AF65-F5344CB8AC3E}">
        <p14:creationId xmlns:p14="http://schemas.microsoft.com/office/powerpoint/2010/main" val="70585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sz="4000" b="1" i="0" baseline="0" dirty="0" smtClean="0">
                <a:solidFill>
                  <a:srgbClr val="0070C0"/>
                </a:solidFill>
                <a:latin typeface="Century Gothic"/>
                <a:ea typeface="+mj-ea"/>
                <a:cs typeface="+mj-cs"/>
              </a:rPr>
              <a:t>5.2</a:t>
            </a:r>
            <a:r>
              <a:rPr lang="es-ES" sz="4000" b="0" i="0" baseline="0" dirty="0" smtClean="0">
                <a:solidFill>
                  <a:srgbClr val="545454">
                    <a:lumMod val="50000"/>
                  </a:srgbClr>
                </a:solidFill>
                <a:latin typeface="Century Gothic"/>
                <a:ea typeface="+mj-ea"/>
                <a:cs typeface="+mj-cs"/>
              </a:rPr>
              <a:t> </a:t>
            </a:r>
            <a:r>
              <a:rPr lang="es-ES" b="1" dirty="0" smtClean="0">
                <a:solidFill>
                  <a:srgbClr val="0070C0"/>
                </a:solidFill>
                <a:latin typeface="Times New Roman" panose="02020603050405020304" pitchFamily="18" charset="0"/>
                <a:cs typeface="Times New Roman" panose="02020603050405020304" pitchFamily="18" charset="0"/>
              </a:rPr>
              <a:t>recomendaciones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normAutofit fontScale="92500" lnSpcReduction="10000"/>
          </a:bodyPr>
          <a:lstStyle/>
          <a:p>
            <a:pPr marL="45720" indent="0" algn="just">
              <a:lnSpc>
                <a:spcPct val="150000"/>
              </a:lnSpc>
              <a:buClr>
                <a:srgbClr val="545454"/>
              </a:buClr>
              <a:buNone/>
            </a:pPr>
            <a:r>
              <a:rPr lang="es-EC" sz="2600" b="1" dirty="0" smtClean="0">
                <a:solidFill>
                  <a:srgbClr val="0070C0"/>
                </a:solidFill>
                <a:latin typeface="Times New Roman" panose="02020603050405020304" pitchFamily="18" charset="0"/>
                <a:cs typeface="Times New Roman" panose="02020603050405020304" pitchFamily="18" charset="0"/>
              </a:rPr>
              <a:t>5.2.2</a:t>
            </a:r>
            <a:r>
              <a:rPr lang="es-EC" dirty="0" smtClean="0"/>
              <a:t> </a:t>
            </a:r>
            <a:r>
              <a:rPr lang="es-EC" dirty="0" smtClean="0">
                <a:solidFill>
                  <a:srgbClr val="0070C0"/>
                </a:solidFill>
              </a:rPr>
              <a:t>Frente </a:t>
            </a:r>
            <a:r>
              <a:rPr lang="es-EC" dirty="0">
                <a:solidFill>
                  <a:srgbClr val="0070C0"/>
                </a:solidFill>
              </a:rPr>
              <a:t>al </a:t>
            </a:r>
            <a:r>
              <a:rPr lang="es-EC" dirty="0" smtClean="0">
                <a:solidFill>
                  <a:srgbClr val="0070C0"/>
                </a:solidFill>
              </a:rPr>
              <a:t>aislamiento de los </a:t>
            </a:r>
            <a:r>
              <a:rPr lang="es-EC" dirty="0">
                <a:solidFill>
                  <a:srgbClr val="0070C0"/>
                </a:solidFill>
              </a:rPr>
              <a:t>principales actores sociales, se recomienda desplegar un plan de inserción, en </a:t>
            </a:r>
            <a:r>
              <a:rPr lang="es-EC" dirty="0" smtClean="0">
                <a:solidFill>
                  <a:srgbClr val="0070C0"/>
                </a:solidFill>
              </a:rPr>
              <a:t>el que </a:t>
            </a:r>
            <a:r>
              <a:rPr lang="es-EC" dirty="0">
                <a:solidFill>
                  <a:srgbClr val="0070C0"/>
                </a:solidFill>
              </a:rPr>
              <a:t>las cámaras de microempresas y las asociaciones de comerciantes deben liderar el proceso, apoyados en un fuerte apoyo gubernamental central y local, en donde el primero aporte con regulaciones tendientes al desarrollo de las microempresas y los gobiernos locales con </a:t>
            </a:r>
            <a:r>
              <a:rPr lang="es-EC" dirty="0" smtClean="0">
                <a:solidFill>
                  <a:srgbClr val="0070C0"/>
                </a:solidFill>
              </a:rPr>
              <a:t>capacitación, difusión y control; </a:t>
            </a:r>
            <a:r>
              <a:rPr lang="es-EC" dirty="0">
                <a:solidFill>
                  <a:srgbClr val="0070C0"/>
                </a:solidFill>
              </a:rPr>
              <a:t>la universidad con la potencialización de destrezas </a:t>
            </a:r>
            <a:r>
              <a:rPr lang="es-EC" dirty="0" smtClean="0">
                <a:solidFill>
                  <a:srgbClr val="0070C0"/>
                </a:solidFill>
              </a:rPr>
              <a:t>directivas e </a:t>
            </a:r>
            <a:r>
              <a:rPr lang="es-EC" dirty="0">
                <a:solidFill>
                  <a:srgbClr val="0070C0"/>
                </a:solidFill>
              </a:rPr>
              <a:t>investigación y </a:t>
            </a:r>
            <a:r>
              <a:rPr lang="es-EC" dirty="0" smtClean="0">
                <a:solidFill>
                  <a:srgbClr val="0070C0"/>
                </a:solidFill>
              </a:rPr>
              <a:t>desarrollo. </a:t>
            </a:r>
            <a:r>
              <a:rPr lang="es-EC" dirty="0">
                <a:solidFill>
                  <a:srgbClr val="0070C0"/>
                </a:solidFill>
              </a:rPr>
              <a:t>El SFN, con la oferta de productos </a:t>
            </a:r>
            <a:r>
              <a:rPr lang="es-EC" dirty="0" smtClean="0">
                <a:solidFill>
                  <a:srgbClr val="0070C0"/>
                </a:solidFill>
              </a:rPr>
              <a:t>y/servicios de acuerdo a demanda real del </a:t>
            </a:r>
            <a:r>
              <a:rPr lang="es-EC" dirty="0">
                <a:solidFill>
                  <a:srgbClr val="0070C0"/>
                </a:solidFill>
              </a:rPr>
              <a:t>sector a </a:t>
            </a:r>
            <a:r>
              <a:rPr lang="es-EC" dirty="0" smtClean="0">
                <a:solidFill>
                  <a:srgbClr val="0070C0"/>
                </a:solidFill>
              </a:rPr>
              <a:t>precios adecuados, </a:t>
            </a:r>
            <a:r>
              <a:rPr lang="es-EC" dirty="0" smtClean="0">
                <a:solidFill>
                  <a:srgbClr val="0070C0"/>
                </a:solidFill>
              </a:rPr>
              <a:t>acompañados de </a:t>
            </a:r>
            <a:r>
              <a:rPr lang="es-EC" dirty="0" smtClean="0">
                <a:solidFill>
                  <a:srgbClr val="0070C0"/>
                </a:solidFill>
              </a:rPr>
              <a:t>educación </a:t>
            </a:r>
            <a:r>
              <a:rPr lang="es-EC" dirty="0">
                <a:solidFill>
                  <a:srgbClr val="0070C0"/>
                </a:solidFill>
              </a:rPr>
              <a:t>financiera y seguimiento.</a:t>
            </a:r>
          </a:p>
          <a:p>
            <a:pPr marL="45720" indent="0" algn="just">
              <a:lnSpc>
                <a:spcPct val="150000"/>
              </a:lnSpc>
              <a:buClr>
                <a:srgbClr val="545454"/>
              </a:buClr>
              <a:buNone/>
            </a:pPr>
            <a:endParaRPr lang="es-ES" sz="2400" b="0" i="0" dirty="0">
              <a:solidFill>
                <a:srgbClr val="545454"/>
              </a:solidFill>
              <a:latin typeface="Century Gothic"/>
              <a:ea typeface="+mn-ea"/>
              <a:cs typeface="+mn-cs"/>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3"/>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3"/>
          <a:stretch>
            <a:fillRect/>
          </a:stretch>
        </p:blipFill>
        <p:spPr>
          <a:xfrm>
            <a:off x="3665538" y="12334875"/>
            <a:ext cx="5214937" cy="3049588"/>
          </a:xfrm>
          <a:prstGeom prst="rect">
            <a:avLst/>
          </a:prstGeom>
          <a:ln>
            <a:solidFill>
              <a:sysClr val="windowText" lastClr="000000"/>
            </a:solidFill>
          </a:ln>
        </p:spPr>
      </p:pic>
    </p:spTree>
    <p:extLst>
      <p:ext uri="{BB962C8B-B14F-4D97-AF65-F5344CB8AC3E}">
        <p14:creationId xmlns:p14="http://schemas.microsoft.com/office/powerpoint/2010/main" val="338592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16632"/>
            <a:ext cx="9753600" cy="763488"/>
          </a:xfrm>
        </p:spPr>
        <p:txBody>
          <a:bodyPr>
            <a:normAutofit/>
          </a:bodyPr>
          <a:lstStyle/>
          <a:p>
            <a:pPr algn="l" defTabSz="914400">
              <a:lnSpc>
                <a:spcPct val="90000"/>
              </a:lnSpc>
              <a:spcBef>
                <a:spcPts val="0"/>
              </a:spcBef>
              <a:buNone/>
            </a:pPr>
            <a:r>
              <a:rPr lang="es-ES" b="1" dirty="0">
                <a:solidFill>
                  <a:srgbClr val="0070C0"/>
                </a:solidFill>
                <a:latin typeface="Times New Roman" panose="02020603050405020304" pitchFamily="18" charset="0"/>
                <a:cs typeface="Times New Roman" panose="02020603050405020304" pitchFamily="18" charset="0"/>
              </a:rPr>
              <a:t>5</a:t>
            </a:r>
            <a:r>
              <a:rPr lang="es-ES" sz="4000" b="1" i="0" baseline="0" dirty="0" smtClean="0">
                <a:solidFill>
                  <a:srgbClr val="0070C0"/>
                </a:solidFill>
                <a:latin typeface="Times New Roman" panose="02020603050405020304" pitchFamily="18" charset="0"/>
                <a:cs typeface="Times New Roman" panose="02020603050405020304" pitchFamily="18" charset="0"/>
              </a:rPr>
              <a:t>.2 </a:t>
            </a:r>
            <a:r>
              <a:rPr lang="es-ES" b="1" dirty="0" smtClean="0">
                <a:solidFill>
                  <a:srgbClr val="0070C0"/>
                </a:solidFill>
                <a:latin typeface="Times New Roman" panose="02020603050405020304" pitchFamily="18" charset="0"/>
                <a:cs typeface="Times New Roman" panose="02020603050405020304" pitchFamily="18" charset="0"/>
              </a:rPr>
              <a:t>recomendaciones</a:t>
            </a:r>
            <a:endParaRPr lang="es-ES" sz="4000" b="1" i="0" baseline="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5820" y="1052736"/>
            <a:ext cx="10205394" cy="5119464"/>
          </a:xfrm>
        </p:spPr>
        <p:txBody>
          <a:bodyPr/>
          <a:lstStyle/>
          <a:p>
            <a:pPr marL="45720" indent="0" algn="just">
              <a:lnSpc>
                <a:spcPct val="150000"/>
              </a:lnSpc>
              <a:buClr>
                <a:srgbClr val="545454"/>
              </a:buClr>
              <a:buNone/>
            </a:pPr>
            <a:r>
              <a:rPr lang="es-EC" b="1" dirty="0" smtClean="0">
                <a:solidFill>
                  <a:srgbClr val="0070C0"/>
                </a:solidFill>
                <a:latin typeface="Times New Roman" panose="02020603050405020304" pitchFamily="18" charset="0"/>
                <a:cs typeface="Times New Roman" panose="02020603050405020304" pitchFamily="18" charset="0"/>
              </a:rPr>
              <a:t>5.2.3</a:t>
            </a:r>
            <a:r>
              <a:rPr lang="es-EC" dirty="0" smtClean="0"/>
              <a:t> </a:t>
            </a:r>
            <a:r>
              <a:rPr lang="es-EC" dirty="0" smtClean="0">
                <a:solidFill>
                  <a:srgbClr val="0070C0"/>
                </a:solidFill>
              </a:rPr>
              <a:t>En </a:t>
            </a:r>
            <a:r>
              <a:rPr lang="es-EC" dirty="0">
                <a:solidFill>
                  <a:srgbClr val="0070C0"/>
                </a:solidFill>
              </a:rPr>
              <a:t>la gestión financiera, se recomienda </a:t>
            </a:r>
            <a:r>
              <a:rPr lang="es-EC" dirty="0" smtClean="0">
                <a:solidFill>
                  <a:srgbClr val="0070C0"/>
                </a:solidFill>
              </a:rPr>
              <a:t>implementar la </a:t>
            </a:r>
            <a:r>
              <a:rPr lang="es-EC" dirty="0">
                <a:solidFill>
                  <a:srgbClr val="0070C0"/>
                </a:solidFill>
              </a:rPr>
              <a:t>contabilidad como herramienta de </a:t>
            </a:r>
            <a:r>
              <a:rPr lang="es-EC" dirty="0" smtClean="0">
                <a:solidFill>
                  <a:srgbClr val="0070C0"/>
                </a:solidFill>
              </a:rPr>
              <a:t>información y gestión, </a:t>
            </a:r>
            <a:r>
              <a:rPr lang="es-EC" dirty="0">
                <a:solidFill>
                  <a:srgbClr val="0070C0"/>
                </a:solidFill>
              </a:rPr>
              <a:t>normar políticas y </a:t>
            </a:r>
            <a:r>
              <a:rPr lang="es-EC" dirty="0" smtClean="0">
                <a:solidFill>
                  <a:srgbClr val="0070C0"/>
                </a:solidFill>
              </a:rPr>
              <a:t>procedimientos, gestionar </a:t>
            </a:r>
            <a:r>
              <a:rPr lang="es-EC" dirty="0">
                <a:solidFill>
                  <a:srgbClr val="0070C0"/>
                </a:solidFill>
              </a:rPr>
              <a:t>riesgos de seguridad y salud  ocupacional, </a:t>
            </a:r>
            <a:r>
              <a:rPr lang="es-EC" dirty="0" smtClean="0">
                <a:solidFill>
                  <a:srgbClr val="0070C0"/>
                </a:solidFill>
              </a:rPr>
              <a:t>como también riesgos financieros </a:t>
            </a:r>
            <a:r>
              <a:rPr lang="es-EC" dirty="0">
                <a:solidFill>
                  <a:srgbClr val="0070C0"/>
                </a:solidFill>
              </a:rPr>
              <a:t>y de patrimonio. Lo mencionado toma importancia relevante ya que </a:t>
            </a:r>
            <a:r>
              <a:rPr lang="es-EC" dirty="0" smtClean="0">
                <a:solidFill>
                  <a:srgbClr val="0070C0"/>
                </a:solidFill>
              </a:rPr>
              <a:t>afrontar los  riesgos señalados, podría </a:t>
            </a:r>
            <a:r>
              <a:rPr lang="es-EC" dirty="0">
                <a:solidFill>
                  <a:srgbClr val="0070C0"/>
                </a:solidFill>
              </a:rPr>
              <a:t>ocasionar crisis económicas y financieras que dejarían fuera del </a:t>
            </a:r>
            <a:r>
              <a:rPr lang="es-EC" dirty="0" smtClean="0">
                <a:solidFill>
                  <a:srgbClr val="0070C0"/>
                </a:solidFill>
              </a:rPr>
              <a:t>sector a la microempresa </a:t>
            </a:r>
            <a:r>
              <a:rPr lang="es-EC" dirty="0">
                <a:solidFill>
                  <a:srgbClr val="0070C0"/>
                </a:solidFill>
              </a:rPr>
              <a:t>con las consecuencias de desempleo y pobreza.</a:t>
            </a:r>
          </a:p>
          <a:p>
            <a:pPr marL="45720" indent="0" algn="just">
              <a:lnSpc>
                <a:spcPct val="150000"/>
              </a:lnSpc>
              <a:buClr>
                <a:srgbClr val="545454"/>
              </a:buClr>
              <a:buNone/>
            </a:pPr>
            <a:endParaRPr lang="es-ES" sz="2400" b="0" i="0" dirty="0">
              <a:solidFill>
                <a:srgbClr val="545454"/>
              </a:solidFill>
              <a:latin typeface="Century Gothic"/>
              <a:ea typeface="+mn-ea"/>
              <a:cs typeface="+mn-cs"/>
            </a:endParaRPr>
          </a:p>
        </p:txBody>
      </p:sp>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3"/>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3"/>
          <a:stretch>
            <a:fillRect/>
          </a:stretch>
        </p:blipFill>
        <p:spPr>
          <a:xfrm>
            <a:off x="3665538" y="12334875"/>
            <a:ext cx="5214937" cy="3049588"/>
          </a:xfrm>
          <a:prstGeom prst="rect">
            <a:avLst/>
          </a:prstGeom>
          <a:ln>
            <a:solidFill>
              <a:sysClr val="windowText" lastClr="000000"/>
            </a:solidFill>
          </a:ln>
        </p:spPr>
      </p:pic>
    </p:spTree>
    <p:extLst>
      <p:ext uri="{BB962C8B-B14F-4D97-AF65-F5344CB8AC3E}">
        <p14:creationId xmlns:p14="http://schemas.microsoft.com/office/powerpoint/2010/main" val="983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nvGraphicFramePr>
        <p:xfrm>
          <a:off x="3370263" y="-83740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a:picLocks noChangeAspect="1"/>
          </p:cNvPicPr>
          <p:nvPr/>
        </p:nvPicPr>
        <p:blipFill>
          <a:blip r:embed="rId4"/>
          <a:stretch>
            <a:fillRect/>
          </a:stretch>
        </p:blipFill>
        <p:spPr>
          <a:xfrm>
            <a:off x="3513138" y="12182475"/>
            <a:ext cx="5214937" cy="3049588"/>
          </a:xfrm>
          <a:prstGeom prst="rect">
            <a:avLst/>
          </a:prstGeom>
          <a:ln>
            <a:solidFill>
              <a:sysClr val="windowText" lastClr="000000"/>
            </a:solidFill>
          </a:ln>
        </p:spPr>
      </p:pic>
      <p:graphicFrame>
        <p:nvGraphicFramePr>
          <p:cNvPr id="10" name="Tabla 9"/>
          <p:cNvGraphicFramePr>
            <a:graphicFrameLocks noGrp="1"/>
          </p:cNvGraphicFramePr>
          <p:nvPr/>
        </p:nvGraphicFramePr>
        <p:xfrm>
          <a:off x="3522663" y="-8221663"/>
          <a:ext cx="5448300" cy="3413760"/>
        </p:xfrm>
        <a:graphic>
          <a:graphicData uri="http://schemas.openxmlformats.org/drawingml/2006/table">
            <a:tbl>
              <a:tblPr>
                <a:tableStyleId>{073A0DAA-6AF3-43AB-8588-CEC1D06C72B9}</a:tableStyleId>
              </a:tblPr>
              <a:tblGrid>
                <a:gridCol w="142626"/>
                <a:gridCol w="370827"/>
                <a:gridCol w="760670"/>
                <a:gridCol w="760670"/>
                <a:gridCol w="760670"/>
                <a:gridCol w="370827"/>
                <a:gridCol w="760670"/>
                <a:gridCol w="760670"/>
                <a:gridCol w="760670"/>
              </a:tblGrid>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nchor="b"/>
                </a:tc>
                <a:tc gridSpan="8">
                  <a:txBody>
                    <a:bodyPr/>
                    <a:lstStyle/>
                    <a:p>
                      <a:pPr algn="l" fontAlgn="b"/>
                      <a:r>
                        <a:rPr lang="es-EC" sz="1200" u="none" strike="noStrike" dirty="0">
                          <a:effectLst/>
                        </a:rPr>
                        <a:t>Gráfico 48: Porcentajes de utilidad en la comercialización de productos y/o servicios</a:t>
                      </a:r>
                      <a:endParaRPr lang="es-EC" sz="1200" b="1" i="1"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1" name="Imagen 10"/>
          <p:cNvPicPr>
            <a:picLocks noChangeAspect="1"/>
          </p:cNvPicPr>
          <p:nvPr/>
        </p:nvPicPr>
        <p:blipFill>
          <a:blip r:embed="rId4"/>
          <a:stretch>
            <a:fillRect/>
          </a:stretch>
        </p:blipFill>
        <p:spPr>
          <a:xfrm>
            <a:off x="3665538" y="12334875"/>
            <a:ext cx="5214937" cy="3049588"/>
          </a:xfrm>
          <a:prstGeom prst="rect">
            <a:avLst/>
          </a:prstGeom>
          <a:ln>
            <a:solidFill>
              <a:sysClr val="windowText" lastClr="000000"/>
            </a:solidFill>
          </a:ln>
        </p:spPr>
      </p:pic>
      <p:graphicFrame>
        <p:nvGraphicFramePr>
          <p:cNvPr id="2" name="Objeto 1"/>
          <p:cNvGraphicFramePr>
            <a:graphicFrameLocks noChangeAspect="1"/>
          </p:cNvGraphicFramePr>
          <p:nvPr>
            <p:extLst>
              <p:ext uri="{D42A27DB-BD31-4B8C-83A1-F6EECF244321}">
                <p14:modId xmlns:p14="http://schemas.microsoft.com/office/powerpoint/2010/main" val="325781362"/>
              </p:ext>
            </p:extLst>
          </p:nvPr>
        </p:nvGraphicFramePr>
        <p:xfrm>
          <a:off x="2305843" y="44624"/>
          <a:ext cx="8029604" cy="6766520"/>
        </p:xfrm>
        <a:graphic>
          <a:graphicData uri="http://schemas.openxmlformats.org/presentationml/2006/ole">
            <mc:AlternateContent xmlns:mc="http://schemas.openxmlformats.org/markup-compatibility/2006">
              <mc:Choice xmlns:v="urn:schemas-microsoft-com:vml" Requires="v">
                <p:oleObj spid="_x0000_s30748" name="Hoja de cálculo" r:id="rId5" imgW="7629678" imgH="6429457" progId="Excel.Sheet.12">
                  <p:link updateAutomatic="1"/>
                </p:oleObj>
              </mc:Choice>
              <mc:Fallback>
                <p:oleObj name="Hoja de cálculo" r:id="rId5" imgW="7629678" imgH="6429457" progId="Excel.Sheet.12">
                  <p:link updateAutomatic="1"/>
                  <p:pic>
                    <p:nvPicPr>
                      <p:cNvPr id="0" name=""/>
                      <p:cNvPicPr/>
                      <p:nvPr/>
                    </p:nvPicPr>
                    <p:blipFill>
                      <a:blip r:embed="rId6"/>
                      <a:stretch>
                        <a:fillRect/>
                      </a:stretch>
                    </p:blipFill>
                    <p:spPr>
                      <a:xfrm>
                        <a:off x="2305843" y="44624"/>
                        <a:ext cx="8029604" cy="6766520"/>
                      </a:xfrm>
                      <a:prstGeom prst="rect">
                        <a:avLst/>
                      </a:prstGeom>
                    </p:spPr>
                  </p:pic>
                </p:oleObj>
              </mc:Fallback>
            </mc:AlternateContent>
          </a:graphicData>
        </a:graphic>
      </p:graphicFrame>
      <p:sp>
        <p:nvSpPr>
          <p:cNvPr id="6" name="CuadroTexto 5"/>
          <p:cNvSpPr txBox="1"/>
          <p:nvPr/>
        </p:nvSpPr>
        <p:spPr>
          <a:xfrm rot="-5400000">
            <a:off x="-514586" y="3053222"/>
            <a:ext cx="2232248" cy="535531"/>
          </a:xfrm>
          <a:prstGeom prst="rect">
            <a:avLst/>
          </a:prstGeom>
          <a:noFill/>
        </p:spPr>
        <p:txBody>
          <a:bodyPr wrap="square" rtlCol="0">
            <a:spAutoFit/>
          </a:bodyPr>
          <a:lstStyle/>
          <a:p>
            <a:pPr>
              <a:lnSpc>
                <a:spcPct val="90000"/>
              </a:lnSpc>
            </a:pPr>
            <a:r>
              <a:rPr lang="es-EC" sz="3200" b="1" dirty="0" smtClean="0">
                <a:solidFill>
                  <a:srgbClr val="0070C0"/>
                </a:solidFill>
                <a:latin typeface="Times New Roman" panose="02020603050405020304" pitchFamily="18" charset="0"/>
                <a:cs typeface="Times New Roman" panose="02020603050405020304" pitchFamily="18" charset="0"/>
              </a:rPr>
              <a:t>Propuesta</a:t>
            </a:r>
            <a:endParaRPr lang="es-EC" sz="3200" b="1" dirty="0">
              <a:solidFill>
                <a:srgbClr val="0070C0"/>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rot="-5400000">
            <a:off x="-1110046" y="3017219"/>
            <a:ext cx="4608512" cy="535531"/>
          </a:xfrm>
          <a:prstGeom prst="rect">
            <a:avLst/>
          </a:prstGeom>
          <a:noFill/>
        </p:spPr>
        <p:txBody>
          <a:bodyPr wrap="square" rtlCol="0">
            <a:spAutoFit/>
          </a:bodyPr>
          <a:lstStyle/>
          <a:p>
            <a:pPr>
              <a:lnSpc>
                <a:spcPct val="90000"/>
              </a:lnSpc>
            </a:pPr>
            <a:r>
              <a:rPr lang="es-EC" sz="3200" b="1" dirty="0" smtClean="0">
                <a:solidFill>
                  <a:srgbClr val="0070C0"/>
                </a:solidFill>
                <a:latin typeface="Times New Roman" panose="02020603050405020304" pitchFamily="18" charset="0"/>
                <a:cs typeface="Times New Roman" panose="02020603050405020304" pitchFamily="18" charset="0"/>
              </a:rPr>
              <a:t>Metodología de negocios</a:t>
            </a:r>
            <a:endParaRPr lang="es-EC"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34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44624"/>
            <a:ext cx="9753600" cy="1325562"/>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1.3 OBJETIVOS</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lnSpcReduction="10000"/>
          </a:bodyPr>
          <a:lstStyle/>
          <a:p>
            <a:pPr marL="45720" indent="0">
              <a:buNone/>
            </a:pPr>
            <a:r>
              <a:rPr lang="es-EC" b="1" dirty="0" smtClean="0">
                <a:solidFill>
                  <a:srgbClr val="0070C0"/>
                </a:solidFill>
                <a:latin typeface="Times New Roman" panose="02020603050405020304" pitchFamily="18" charset="0"/>
                <a:cs typeface="Times New Roman" panose="02020603050405020304" pitchFamily="18" charset="0"/>
              </a:rPr>
              <a:t>1.3.2 Específicos</a:t>
            </a:r>
          </a:p>
          <a:p>
            <a:pPr algn="just">
              <a:buFont typeface="Wingdings" panose="05000000000000000000" pitchFamily="2" charset="2"/>
              <a:buChar char="v"/>
            </a:pPr>
            <a:r>
              <a:rPr lang="es-EC" dirty="0" smtClean="0">
                <a:solidFill>
                  <a:srgbClr val="0070C0"/>
                </a:solidFill>
                <a:latin typeface="Times New Roman" panose="02020603050405020304" pitchFamily="18" charset="0"/>
                <a:cs typeface="Times New Roman" panose="02020603050405020304" pitchFamily="18" charset="0"/>
              </a:rPr>
              <a:t>Caracterizar </a:t>
            </a:r>
            <a:r>
              <a:rPr lang="es-EC" dirty="0">
                <a:solidFill>
                  <a:srgbClr val="0070C0"/>
                </a:solidFill>
                <a:latin typeface="Times New Roman" panose="02020603050405020304" pitchFamily="18" charset="0"/>
                <a:cs typeface="Times New Roman" panose="02020603050405020304" pitchFamily="18" charset="0"/>
              </a:rPr>
              <a:t>la gestión actual de la microempresa de comercio del DMQ, a través del estudio de una muestra representativa de la población, que sirva de base para elaborar la metodología de </a:t>
            </a:r>
            <a:r>
              <a:rPr lang="es-EC" dirty="0" smtClean="0">
                <a:solidFill>
                  <a:srgbClr val="0070C0"/>
                </a:solidFill>
                <a:latin typeface="Times New Roman" panose="02020603050405020304" pitchFamily="18" charset="0"/>
                <a:cs typeface="Times New Roman" panose="02020603050405020304" pitchFamily="18" charset="0"/>
              </a:rPr>
              <a:t>negocios</a:t>
            </a:r>
          </a:p>
          <a:p>
            <a:pPr algn="just">
              <a:buFont typeface="Wingdings" panose="05000000000000000000" pitchFamily="2" charset="2"/>
              <a:buChar char="v"/>
            </a:pPr>
            <a:r>
              <a:rPr lang="es-EC" dirty="0">
                <a:solidFill>
                  <a:srgbClr val="0070C0"/>
                </a:solidFill>
                <a:latin typeface="Times New Roman" panose="02020603050405020304" pitchFamily="18" charset="0"/>
                <a:cs typeface="Times New Roman" panose="02020603050405020304" pitchFamily="18" charset="0"/>
              </a:rPr>
              <a:t>Identificar los productos y/o servicios que comercializa el microempresario del DMQ, así como también los canales a través de los cuales genera las ventas a sus </a:t>
            </a:r>
            <a:r>
              <a:rPr lang="es-EC" dirty="0" smtClean="0">
                <a:solidFill>
                  <a:srgbClr val="0070C0"/>
                </a:solidFill>
                <a:latin typeface="Times New Roman" panose="02020603050405020304" pitchFamily="18" charset="0"/>
                <a:cs typeface="Times New Roman" panose="02020603050405020304" pitchFamily="18" charset="0"/>
              </a:rPr>
              <a:t>clientes</a:t>
            </a:r>
          </a:p>
          <a:p>
            <a:pPr algn="just">
              <a:buFont typeface="Wingdings" panose="05000000000000000000" pitchFamily="2" charset="2"/>
              <a:buChar char="v"/>
            </a:pPr>
            <a:r>
              <a:rPr lang="es-EC" dirty="0">
                <a:solidFill>
                  <a:srgbClr val="0070C0"/>
                </a:solidFill>
                <a:latin typeface="Times New Roman" panose="02020603050405020304" pitchFamily="18" charset="0"/>
                <a:cs typeface="Times New Roman" panose="02020603050405020304" pitchFamily="18" charset="0"/>
              </a:rPr>
              <a:t>Caracterizar la gestión financiera del microempresario de comercio del DMQ, sus políticas y procedimientos, que inciden en la capacidad de conseguir liquidez, a fin de disponer de elementos de juicio que sirvan para desarrollar la propuesta objeto de estudio</a:t>
            </a:r>
            <a:endParaRPr lang="es-EC" dirty="0" smtClean="0">
              <a:solidFill>
                <a:srgbClr val="0070C0"/>
              </a:solidFill>
              <a:latin typeface="Times New Roman" panose="02020603050405020304" pitchFamily="18" charset="0"/>
              <a:cs typeface="Times New Roman" panose="02020603050405020304" pitchFamily="18" charset="0"/>
            </a:endParaRPr>
          </a:p>
          <a:p>
            <a:pPr marL="45720" indent="0" algn="just">
              <a:buNone/>
            </a:pPr>
            <a:endParaRPr lang="es-EC" dirty="0" smtClean="0"/>
          </a:p>
          <a:p>
            <a:pPr marL="45720" indent="0" algn="just">
              <a:buNone/>
            </a:pPr>
            <a:endParaRPr lang="es-EC" dirty="0" smtClean="0"/>
          </a:p>
          <a:p>
            <a:pPr marL="45720" indent="0">
              <a:buNone/>
            </a:pPr>
            <a:endParaRPr lang="es-EC" dirty="0" smtClean="0"/>
          </a:p>
        </p:txBody>
      </p:sp>
    </p:spTree>
    <p:extLst>
      <p:ext uri="{BB962C8B-B14F-4D97-AF65-F5344CB8AC3E}">
        <p14:creationId xmlns:p14="http://schemas.microsoft.com/office/powerpoint/2010/main" val="396669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2420889"/>
            <a:ext cx="9753600" cy="1800200"/>
          </a:xfrm>
        </p:spPr>
        <p:txBody>
          <a:bodyPr>
            <a:normAutofit/>
          </a:bodyPr>
          <a:lstStyle/>
          <a:p>
            <a:r>
              <a:rPr lang="es-EC" sz="8000" dirty="0" smtClean="0">
                <a:solidFill>
                  <a:srgbClr val="0070C0"/>
                </a:solidFill>
                <a:latin typeface="Times New Roman" panose="02020603050405020304" pitchFamily="18" charset="0"/>
                <a:cs typeface="Times New Roman" panose="02020603050405020304" pitchFamily="18" charset="0"/>
              </a:rPr>
              <a:t>Muchas gracias</a:t>
            </a:r>
            <a:endParaRPr lang="es-EC" sz="8000" dirty="0">
              <a:solidFill>
                <a:srgbClr val="0070C0"/>
              </a:solidFill>
              <a:latin typeface="Times New Roman" panose="02020603050405020304" pitchFamily="18" charset="0"/>
              <a:cs typeface="Times New Roman" panose="02020603050405020304" pitchFamily="18" charset="0"/>
            </a:endParaRPr>
          </a:p>
        </p:txBody>
      </p:sp>
      <p:sp>
        <p:nvSpPr>
          <p:cNvPr id="3" name="Marcador de texto 2"/>
          <p:cNvSpPr>
            <a:spLocks noGrp="1"/>
          </p:cNvSpPr>
          <p:nvPr>
            <p:ph type="body" idx="1"/>
          </p:nvPr>
        </p:nvSpPr>
        <p:spPr/>
        <p:txBody>
          <a:bodyPr>
            <a:noAutofit/>
          </a:bodyPr>
          <a:lstStyle/>
          <a:p>
            <a:r>
              <a:rPr lang="es-EC" sz="4000" b="1" dirty="0" smtClean="0">
                <a:solidFill>
                  <a:srgbClr val="0070C0"/>
                </a:solidFill>
                <a:latin typeface="Times New Roman" panose="02020603050405020304" pitchFamily="18" charset="0"/>
                <a:cs typeface="Times New Roman" panose="02020603050405020304" pitchFamily="18" charset="0"/>
              </a:rPr>
              <a:t>La microempresa una alternativa para el desarrollo</a:t>
            </a:r>
            <a:endParaRPr lang="es-EC"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85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44624"/>
            <a:ext cx="9753600" cy="906481"/>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1.4 justificación e importancia</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endParaRPr lang="es-EC" dirty="0" smtClean="0"/>
          </a:p>
          <a:p>
            <a:pPr marL="45720" indent="0">
              <a:buNone/>
            </a:pPr>
            <a:endParaRPr lang="es-EC" dirty="0" smtClean="0"/>
          </a:p>
        </p:txBody>
      </p:sp>
      <p:graphicFrame>
        <p:nvGraphicFramePr>
          <p:cNvPr id="4" name="Diagrama 3"/>
          <p:cNvGraphicFramePr/>
          <p:nvPr>
            <p:extLst>
              <p:ext uri="{D42A27DB-BD31-4B8C-83A1-F6EECF244321}">
                <p14:modId xmlns:p14="http://schemas.microsoft.com/office/powerpoint/2010/main" val="4176638181"/>
              </p:ext>
            </p:extLst>
          </p:nvPr>
        </p:nvGraphicFramePr>
        <p:xfrm>
          <a:off x="1599423" y="720372"/>
          <a:ext cx="9175509" cy="6020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77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116632"/>
            <a:ext cx="9753600" cy="1325562"/>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2.1 antecedentes</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endParaRPr lang="es-EC" dirty="0" smtClean="0"/>
          </a:p>
          <a:p>
            <a:pPr marL="45720" indent="0" algn="just">
              <a:buNone/>
            </a:pPr>
            <a:endParaRPr lang="es-EC" dirty="0" smtClean="0"/>
          </a:p>
          <a:p>
            <a:pPr marL="45720" indent="0">
              <a:buNone/>
            </a:pPr>
            <a:endParaRPr lang="es-EC" dirty="0" smtClean="0"/>
          </a:p>
        </p:txBody>
      </p:sp>
      <p:graphicFrame>
        <p:nvGraphicFramePr>
          <p:cNvPr id="6" name="Diagrama 5"/>
          <p:cNvGraphicFramePr/>
          <p:nvPr>
            <p:extLst>
              <p:ext uri="{D42A27DB-BD31-4B8C-83A1-F6EECF244321}">
                <p14:modId xmlns:p14="http://schemas.microsoft.com/office/powerpoint/2010/main" val="3304549773"/>
              </p:ext>
            </p:extLst>
          </p:nvPr>
        </p:nvGraphicFramePr>
        <p:xfrm>
          <a:off x="2031471" y="1340768"/>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801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116632"/>
            <a:ext cx="9753600" cy="1325562"/>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2.1 antecedentes</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endParaRPr lang="es-EC" dirty="0" smtClean="0"/>
          </a:p>
          <a:p>
            <a:pPr marL="45720" indent="0" algn="just">
              <a:buNone/>
            </a:pPr>
            <a:endParaRPr lang="es-EC" dirty="0" smtClean="0"/>
          </a:p>
          <a:p>
            <a:pPr marL="45720" indent="0">
              <a:buNone/>
            </a:pPr>
            <a:endParaRPr lang="es-EC" dirty="0" smtClean="0"/>
          </a:p>
        </p:txBody>
      </p:sp>
      <p:graphicFrame>
        <p:nvGraphicFramePr>
          <p:cNvPr id="6" name="Diagrama 5"/>
          <p:cNvGraphicFramePr/>
          <p:nvPr>
            <p:extLst>
              <p:ext uri="{D42A27DB-BD31-4B8C-83A1-F6EECF244321}">
                <p14:modId xmlns:p14="http://schemas.microsoft.com/office/powerpoint/2010/main" val="4084161492"/>
              </p:ext>
            </p:extLst>
          </p:nvPr>
        </p:nvGraphicFramePr>
        <p:xfrm>
          <a:off x="2031471" y="1340768"/>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676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4" y="116632"/>
            <a:ext cx="9753600" cy="1325562"/>
          </a:xfrm>
        </p:spPr>
        <p:txBody>
          <a:bodyPr/>
          <a:lstStyle/>
          <a:p>
            <a:r>
              <a:rPr lang="es-EC" b="1" dirty="0" smtClean="0">
                <a:solidFill>
                  <a:srgbClr val="0070C0"/>
                </a:solidFill>
                <a:latin typeface="Times New Roman" panose="02020603050405020304" pitchFamily="18" charset="0"/>
                <a:cs typeface="Times New Roman" panose="02020603050405020304" pitchFamily="18" charset="0"/>
              </a:rPr>
              <a:t>2.1 antecedentes</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a:bodyPr>
          <a:lstStyle/>
          <a:p>
            <a:pPr marL="45720" indent="0" algn="just">
              <a:buNone/>
            </a:pPr>
            <a:endParaRPr lang="es-EC" dirty="0" smtClean="0"/>
          </a:p>
          <a:p>
            <a:pPr marL="45720" indent="0" algn="just">
              <a:buNone/>
            </a:pPr>
            <a:endParaRPr lang="es-EC" dirty="0" smtClean="0"/>
          </a:p>
          <a:p>
            <a:pPr marL="45720" indent="0">
              <a:buNone/>
            </a:pPr>
            <a:endParaRPr lang="es-EC" dirty="0" smtClean="0"/>
          </a:p>
        </p:txBody>
      </p:sp>
      <p:graphicFrame>
        <p:nvGraphicFramePr>
          <p:cNvPr id="6" name="Diagrama 5"/>
          <p:cNvGraphicFramePr/>
          <p:nvPr>
            <p:extLst>
              <p:ext uri="{D42A27DB-BD31-4B8C-83A1-F6EECF244321}">
                <p14:modId xmlns:p14="http://schemas.microsoft.com/office/powerpoint/2010/main" val="3012941140"/>
              </p:ext>
            </p:extLst>
          </p:nvPr>
        </p:nvGraphicFramePr>
        <p:xfrm>
          <a:off x="2031471" y="1340768"/>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732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_SouthAmerica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E3D2254-C58D-481B-A573-15D96AB56C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2810</Words>
  <Application>Microsoft Office PowerPoint</Application>
  <PresentationFormat>Personalizado</PresentationFormat>
  <Paragraphs>4704</Paragraphs>
  <Slides>50</Slides>
  <Notes>47</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Vínculos</vt:lpstr>
      </vt:variant>
      <vt:variant>
        <vt:i4>35</vt:i4>
      </vt:variant>
      <vt:variant>
        <vt:lpstr>Títulos de diapositiva</vt:lpstr>
      </vt:variant>
      <vt:variant>
        <vt:i4>50</vt:i4>
      </vt:variant>
    </vt:vector>
  </HeadingPairs>
  <TitlesOfParts>
    <vt:vector size="91" baseType="lpstr">
      <vt:lpstr>Arial</vt:lpstr>
      <vt:lpstr>Calibri</vt:lpstr>
      <vt:lpstr>Century Gothic</vt:lpstr>
      <vt:lpstr>Times New Roman</vt:lpstr>
      <vt:lpstr>Wingdings</vt:lpstr>
      <vt:lpstr>Continental_SouthAmerica_16x9</vt:lpstr>
      <vt:lpstr>C:\Users\FERNANDO SANTILLAN\Documents\Fernando\MGP\Estadisticas\Árbol_de_Problemaa.xlsx!Hoja2!F5C2:F26C10</vt:lpstr>
      <vt:lpstr>C:\Users\FERNANDO SANTILLAN\Documents\Fernando\MGP\Estadisticas\Modelo_Canvas.xlsx!Hoja1!F2C2:F16C10</vt:lpstr>
      <vt:lpstr>C:\Users\FERNANDO SANTILLAN\Documents\Fernando\MGP\Estadisticas\Cuadro_Operacional_y_Cuestionario_V2FS.xlsx!Cuadro_Operacional_R0105201 (2!F1C1:F34C5</vt:lpstr>
      <vt:lpstr>C:\Users\FERNANDO SANTILLAN\Documents\Fernando\MGP\Estadisticas\Cuadro_Operacional_y_Cuestionario_V2FS.xlsx!Cuadro_Operacional_R0105201 (2!F35C1:F67C5</vt:lpstr>
      <vt:lpstr>C:\Users\FERNANDO SANTILLAN\Documents\Fernando\MGP\Estadisticas\Cuadro_Operacional_y_Cuestionario_V2FS.xlsx!Cuadro_Operacional_R0105201 (2!F68C1:F95C5</vt:lpstr>
      <vt:lpstr>C:\Users\FERNANDO SANTILLAN\Documents\Fernando\MGP\Estadisticas\Encuesta\Estudio_Mercado\Estadistica_Estudio_Mercado.xlsx!Socios!F12C2:F27C8</vt:lpstr>
      <vt:lpstr>C:\Users\FERNANDO SANTILLAN\Documents\Fernando\MGP\Estadisticas\Encuesta\Estudio_Mercado\Estadistica_Estudio_Mercado.xlsx!Agremiación!F12C1:F26C7</vt:lpstr>
      <vt:lpstr>C:\Users\FERNANDO SANTILLAN\Documents\Fernando\MGP\Estadisticas\Encuesta\Estudio_Mercado\Estadistica_Estudio_Mercado.xlsx!Planificación!F8C1:F25C7</vt:lpstr>
      <vt:lpstr>C:\Users\FERNANDO SANTILLAN\Documents\Fernando\MGP\Estadisticas\Encuesta\Estudio_Mercado\Estadistica_Estudio_Mercado.xlsx!Planificación!F8C16:F25C22</vt:lpstr>
      <vt:lpstr>C:\Users\FERNANDO SANTILLAN\Documents\Fernando\MGP\Estadisticas\Encuesta\Estudio_Mercado\Estadistica_Estudio_Mercado.xlsx!Financiamiento!F10C1:F27C9</vt:lpstr>
      <vt:lpstr>C:\Users\FERNANDO SANTILLAN\Documents\Fernando\MGP\Estadisticas\Encuesta\Estudio_Mercado\Estadistica_Estudio_Mercado.xlsx!TTHH!F13C1:F27C8</vt:lpstr>
      <vt:lpstr>C:\Users\FERNANDO SANTILLAN\Documents\Fernando\MGP\Estadisticas\Encuesta\Estudio_Mercado\Estadistica_Estudio_Mercado.xlsx!TTHH!F13C12:F26C18</vt:lpstr>
      <vt:lpstr>C:\Users\FERNANDO SANTILLAN\Documents\Fernando\MGP\Estadisticas\Encuesta\Estudio_Mercado\Estadistica_Estudio_Mercado.xlsx!TTHH!F85C10:F89C16</vt:lpstr>
      <vt:lpstr>C:\Users\FERNANDO SANTILLAN\Documents\Fernando\MGP\Estadisticas\Encuesta\Estudio_Mercado\Estadistica_Estudio_Mercado.xlsx!TTHH!F105C1:F121C7</vt:lpstr>
      <vt:lpstr>C:\Users\FERNANDO SANTILLAN\Documents\Fernando\MGP\Estadisticas\Encuesta\Estudio_Mercado\Estadistica_Estudio_Mercado.xlsx!TTHH!F106C11:F123C19</vt:lpstr>
      <vt:lpstr>C:\Users\FERNANDO SANTILLAN\Documents\Fernando\MGP\Estadisticas\Encuesta\Estudio_Mercado\Estadistica_Estudio_Mercado.xlsx!TTHH!F136C1:F152C8</vt:lpstr>
      <vt:lpstr>C:\Users\FERNANDO SANTILLAN\Documents\Fernando\MGP\Estadisticas\Encuesta\Estudio_Mercado\Estadistica_Estudio_Mercado.xlsx!Plan de negocios!F1C7:F13C13</vt:lpstr>
      <vt:lpstr>C:\Users\FERNANDO SANTILLAN\Documents\Fernando\MGP\Estadisticas\Encuesta\Estudio_Mercado\Estadistica_Estudio_Mercado.xlsx!Normativa!F43C9:F59C15</vt:lpstr>
      <vt:lpstr>C:\Users\FERNANDO SANTILLAN\Documents\Fernando\MGP\Estadisticas\Encuesta\Estudio_Mercado\Estadistica_Estudio_Mercado.xlsx!TIC's!F12C1:F29C11</vt:lpstr>
      <vt:lpstr>C:\Users\FERNANDO SANTILLAN\Documents\Fernando\MGP\Estadisticas\Encuesta\Estudio_Mercado\Estadistica_Estudio_Mercado.xlsx!Mercado!F11C3:F27C9</vt:lpstr>
      <vt:lpstr>C:\Users\FERNANDO SANTILLAN\Documents\Fernando\MGP\Estadisticas\Encuesta\Estudio_Mercado\Estadistica_Estudio_Mercado.xlsx!Mercado!F40C1:F55C10</vt:lpstr>
      <vt:lpstr>C:\Users\FERNANDO SANTILLAN\Documents\Fernando\MGP\Estadisticas\Encuesta\Estudio_Mercado\Estadistica_Estudio_Mercado.xlsx!Mercado!F98C1:F113C8</vt:lpstr>
      <vt:lpstr>C:\Users\FERNANDO SANTILLAN\Documents\Fernando\MGP\Estadisticas\Encuesta\Estudio_Mercado\Estadistica_Estudio_Mercado.xlsx!Clientes!F11C9:F26C17</vt:lpstr>
      <vt:lpstr>C:\Users\FERNANDO SANTILLAN\Documents\Fernando\MGP\Estadisticas\Encuesta\Estudio_Mercado\Estadistica_Estudio_Mercado.xlsx!Clientes!F11C1:F26C7</vt:lpstr>
      <vt:lpstr>C:\Users\FERNANDO SANTILLAN\Documents\Fernando\MGP\Estadisticas\Encuesta\Estudio_Mercado\Estadistica_Estudio_Mercado.xlsx!Gestión_Financiera!F11C3:F27C10</vt:lpstr>
      <vt:lpstr>C:\Users\FERNANDO SANTILLAN\Documents\Fernando\MGP\Estadisticas\Encuesta\Estudio_Mercado\Estadistica_Estudio_Mercado.xlsx!Gestión_Financiera!F41C3:F57C10</vt:lpstr>
      <vt:lpstr>C:\Users\FERNANDO SANTILLAN\Documents\Fernando\MGP\Estadisticas\Encuesta\Estudio_Mercado\Estadistica_Estudio_Mercado.xlsx!Gestión_Financiera!F59C6:F73C12</vt:lpstr>
      <vt:lpstr>C:\Users\FERNANDO SANTILLAN\Documents\Fernando\MGP\Estadisticas\Encuesta\Estudio_Mercado\Estadistica_Estudio_Mercado.xlsx!Gestión_Financiera!F96C1:F112C9</vt:lpstr>
      <vt:lpstr>C:\Users\FERNANDO SANTILLAN\Documents\Fernando\MGP\Estadisticas\Encuesta\Estudio_Mercado\Estadistica_Estudio_Mercado.xlsx!Respaldo_Liquidez!F11C1:F26C11</vt:lpstr>
      <vt:lpstr>C:\Users\FERNANDO SANTILLAN\Documents\Fernando\MGP\Estadisticas\Encuesta\Estudio_Mercado\Estadistica_Estudio_Mercado.xlsx!Respaldo_Liquidez!F29C11:F40C17</vt:lpstr>
      <vt:lpstr>C:\Users\FERNANDO SANTILLAN\Documents\Fernando\MGP\Estadisticas\Encuesta\Estudio_Mercado\Estadistica_Estudio_Mercado.xlsx!Respaldo_Liquidez!F11C12:F26C18</vt:lpstr>
      <vt:lpstr>C:\Users\FERNANDO SANTILLAN\Documents\Fernando\MGP\Estadisticas\Encuesta\Estudio_Mercado\Estadistica_Estudio_Mercado.xlsx!Respaldo_Liquidez!F55C1:F70C9</vt:lpstr>
      <vt:lpstr>C:\Users\FERNANDO SANTILLAN\Documents\Fernando\MGP\Estadisticas\Encuesta\Estudio_Mercado\Estadistica_Estudio_Mercado.xlsx!Respaldo_Liquidez!F54C11:F69C18</vt:lpstr>
      <vt:lpstr>C:\Users\FERNANDO SANTILLAN\Documents\Fernando\MGP\Estadisticas\Encuesta\Estudio_Mercado\Estadistica_Estudio_Mercado.xlsx!Respaldo_Liquidez!F54C19:F69C26</vt:lpstr>
      <vt:lpstr>C:\Users\FERNANDO SANTILLAN\Documents\Fernando\MGP\Estadisticas\Encuesta\Propuesta\Propuesta.xlsx!Propuesta!F1C1:F32C10</vt:lpstr>
      <vt:lpstr>Metodología DE NEGOCIOS Y SU EFECTO EN LA LIQUIDEZ DEL MICROEMPRESARIO DE LA CIUDAD DE QUITO</vt:lpstr>
      <vt:lpstr>1.1 Planteamiento del problema</vt:lpstr>
      <vt:lpstr>1.2 Árbol del problema</vt:lpstr>
      <vt:lpstr>1.3 OBJETIVOS</vt:lpstr>
      <vt:lpstr>1.3 OBJETIVOS</vt:lpstr>
      <vt:lpstr>1.4 justificación e importancia</vt:lpstr>
      <vt:lpstr>2.1 antecedentes</vt:lpstr>
      <vt:lpstr>2.1 antecedentes</vt:lpstr>
      <vt:lpstr>2.1 antecedentes</vt:lpstr>
      <vt:lpstr>2.2 antecedentes</vt:lpstr>
      <vt:lpstr>2.2 bases teóricas</vt:lpstr>
      <vt:lpstr>2.2 bases teóricas</vt:lpstr>
      <vt:lpstr>2.2 bases teóricas</vt:lpstr>
      <vt:lpstr>2.2 bases teóricas</vt:lpstr>
      <vt:lpstr>2.3 Modelo de canvas</vt:lpstr>
      <vt:lpstr>2.4 Operacionalización de variables</vt:lpstr>
      <vt:lpstr>2.4 Operacionalización de variables</vt:lpstr>
      <vt:lpstr>2.4 Operacionalización de variables</vt:lpstr>
      <vt:lpstr>3. Metodología y técnicas de investigación</vt:lpstr>
      <vt:lpstr>3. Metodología y técnicas de investigación</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4. Principales resultados</vt:lpstr>
      <vt:lpstr>5.1 Conclusiones</vt:lpstr>
      <vt:lpstr>5.1Conclusiones</vt:lpstr>
      <vt:lpstr>5.1 Conclusiones</vt:lpstr>
      <vt:lpstr>5.2 recomendaciones</vt:lpstr>
      <vt:lpstr>5.2 recomendaciones</vt:lpstr>
      <vt:lpstr>5.2 recomendaciones</vt:lpstr>
      <vt:lpstr>Presentación de PowerPoint</vt:lpstr>
      <vt:lpstr>Muchas gracias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2016-08-22T23:20:29Z</dcterms:created>
  <dcterms:modified xsi:type="dcterms:W3CDTF">2016-09-14T14:40:33Z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TC028048859991</vt:lpwstr>
  </property>
</Properties>
</file>