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60" r:id="rId2"/>
    <p:sldId id="261" r:id="rId3"/>
    <p:sldId id="259" r:id="rId4"/>
    <p:sldId id="262" r:id="rId5"/>
    <p:sldId id="263" r:id="rId6"/>
    <p:sldId id="264" r:id="rId7"/>
    <p:sldId id="436" r:id="rId8"/>
    <p:sldId id="265" r:id="rId9"/>
    <p:sldId id="266" r:id="rId10"/>
    <p:sldId id="267" r:id="rId11"/>
    <p:sldId id="268" r:id="rId12"/>
    <p:sldId id="270" r:id="rId13"/>
    <p:sldId id="269" r:id="rId14"/>
    <p:sldId id="277" r:id="rId15"/>
    <p:sldId id="271" r:id="rId16"/>
    <p:sldId id="273" r:id="rId17"/>
    <p:sldId id="276" r:id="rId18"/>
    <p:sldId id="278" r:id="rId19"/>
    <p:sldId id="279" r:id="rId20"/>
    <p:sldId id="280" r:id="rId21"/>
    <p:sldId id="274" r:id="rId22"/>
    <p:sldId id="281" r:id="rId23"/>
    <p:sldId id="282" r:id="rId24"/>
    <p:sldId id="283" r:id="rId25"/>
    <p:sldId id="275" r:id="rId26"/>
    <p:sldId id="287" r:id="rId27"/>
    <p:sldId id="288" r:id="rId28"/>
    <p:sldId id="289" r:id="rId29"/>
    <p:sldId id="290" r:id="rId30"/>
    <p:sldId id="291" r:id="rId31"/>
    <p:sldId id="292" r:id="rId32"/>
    <p:sldId id="293" r:id="rId33"/>
    <p:sldId id="294" r:id="rId34"/>
    <p:sldId id="295" r:id="rId35"/>
    <p:sldId id="296" r:id="rId36"/>
    <p:sldId id="297" r:id="rId37"/>
    <p:sldId id="300" r:id="rId38"/>
    <p:sldId id="301" r:id="rId39"/>
    <p:sldId id="302" r:id="rId40"/>
    <p:sldId id="304" r:id="rId41"/>
    <p:sldId id="305" r:id="rId42"/>
    <p:sldId id="303" r:id="rId43"/>
    <p:sldId id="306" r:id="rId44"/>
    <p:sldId id="310" r:id="rId45"/>
    <p:sldId id="307" r:id="rId46"/>
    <p:sldId id="308" r:id="rId47"/>
    <p:sldId id="309" r:id="rId48"/>
    <p:sldId id="312" r:id="rId49"/>
    <p:sldId id="313" r:id="rId50"/>
    <p:sldId id="316" r:id="rId51"/>
    <p:sldId id="315"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64" r:id="rId65"/>
    <p:sldId id="402" r:id="rId66"/>
    <p:sldId id="365" r:id="rId67"/>
    <p:sldId id="403" r:id="rId68"/>
    <p:sldId id="404" r:id="rId69"/>
    <p:sldId id="405" r:id="rId70"/>
    <p:sldId id="406" r:id="rId71"/>
    <p:sldId id="407" r:id="rId72"/>
    <p:sldId id="408" r:id="rId73"/>
    <p:sldId id="409" r:id="rId74"/>
    <p:sldId id="410" r:id="rId75"/>
    <p:sldId id="437" r:id="rId76"/>
    <p:sldId id="438" r:id="rId77"/>
    <p:sldId id="414" r:id="rId78"/>
    <p:sldId id="439" r:id="rId79"/>
    <p:sldId id="440" r:id="rId80"/>
    <p:sldId id="441" r:id="rId81"/>
    <p:sldId id="442" r:id="rId82"/>
    <p:sldId id="443" r:id="rId83"/>
    <p:sldId id="444" r:id="rId84"/>
    <p:sldId id="445" r:id="rId85"/>
    <p:sldId id="446" r:id="rId86"/>
    <p:sldId id="419" r:id="rId8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1" autoAdjust="0"/>
    <p:restoredTop sz="94660"/>
  </p:normalViewPr>
  <p:slideViewPr>
    <p:cSldViewPr snapToGrid="0">
      <p:cViewPr varScale="1">
        <p:scale>
          <a:sx n="72" d="100"/>
          <a:sy n="72" d="100"/>
        </p:scale>
        <p:origin x="-6" y="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799BF-194D-4E82-968A-3B79B9C28EE2}" type="datetimeFigureOut">
              <a:rPr lang="es-EC" smtClean="0"/>
              <a:t>02/09/2015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5D29C-BA01-4B3D-A01F-E79DD4B0AE63}" type="slidenum">
              <a:rPr lang="es-EC" smtClean="0"/>
              <a:t>‹Nº›</a:t>
            </a:fld>
            <a:endParaRPr lang="es-EC"/>
          </a:p>
        </p:txBody>
      </p:sp>
    </p:spTree>
    <p:extLst>
      <p:ext uri="{BB962C8B-B14F-4D97-AF65-F5344CB8AC3E}">
        <p14:creationId xmlns:p14="http://schemas.microsoft.com/office/powerpoint/2010/main" val="201104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C" smtClean="0"/>
          </a:p>
        </p:txBody>
      </p:sp>
    </p:spTree>
    <p:extLst>
      <p:ext uri="{BB962C8B-B14F-4D97-AF65-F5344CB8AC3E}">
        <p14:creationId xmlns:p14="http://schemas.microsoft.com/office/powerpoint/2010/main" val="130214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1AF3DDA-0A60-432A-A414-46DDE995396B}" type="datetimeFigureOut">
              <a:rPr lang="es-EC" smtClean="0"/>
              <a:t>02/09/2015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69559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1AF3DDA-0A60-432A-A414-46DDE995396B}" type="datetimeFigureOut">
              <a:rPr lang="es-EC" smtClean="0"/>
              <a:t>02/09/2015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60562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1AF3DDA-0A60-432A-A414-46DDE995396B}" type="datetimeFigureOut">
              <a:rPr lang="es-EC" smtClean="0"/>
              <a:t>02/09/2015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139766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1AF3DDA-0A60-432A-A414-46DDE995396B}" type="datetimeFigureOut">
              <a:rPr lang="es-EC" smtClean="0"/>
              <a:t>02/09/2015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317696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1AF3DDA-0A60-432A-A414-46DDE995396B}" type="datetimeFigureOut">
              <a:rPr lang="es-EC" smtClean="0"/>
              <a:t>02/09/2015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6996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1AF3DDA-0A60-432A-A414-46DDE995396B}" type="datetimeFigureOut">
              <a:rPr lang="es-EC" smtClean="0"/>
              <a:t>02/09/2015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345344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1AF3DDA-0A60-432A-A414-46DDE995396B}" type="datetimeFigureOut">
              <a:rPr lang="es-EC" smtClean="0"/>
              <a:t>02/09/2015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26662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1AF3DDA-0A60-432A-A414-46DDE995396B}" type="datetimeFigureOut">
              <a:rPr lang="es-EC" smtClean="0"/>
              <a:t>02/09/2015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41053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F3DDA-0A60-432A-A414-46DDE995396B}" type="datetimeFigureOut">
              <a:rPr lang="es-EC" smtClean="0"/>
              <a:t>02/09/2015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415303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1AF3DDA-0A60-432A-A414-46DDE995396B}" type="datetimeFigureOut">
              <a:rPr lang="es-EC" smtClean="0"/>
              <a:t>02/09/2015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65450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1AF3DDA-0A60-432A-A414-46DDE995396B}" type="datetimeFigureOut">
              <a:rPr lang="es-EC" smtClean="0"/>
              <a:t>02/09/2015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2E4D607-1011-4A48-8004-63A657EE11F4}" type="slidenum">
              <a:rPr lang="es-EC" smtClean="0"/>
              <a:t>‹Nº›</a:t>
            </a:fld>
            <a:endParaRPr lang="es-EC"/>
          </a:p>
        </p:txBody>
      </p:sp>
    </p:spTree>
    <p:extLst>
      <p:ext uri="{BB962C8B-B14F-4D97-AF65-F5344CB8AC3E}">
        <p14:creationId xmlns:p14="http://schemas.microsoft.com/office/powerpoint/2010/main" val="311613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F3DDA-0A60-432A-A414-46DDE995396B}" type="datetimeFigureOut">
              <a:rPr lang="es-EC" smtClean="0"/>
              <a:t>02/09/2015</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D607-1011-4A48-8004-63A657EE11F4}" type="slidenum">
              <a:rPr lang="es-EC" smtClean="0"/>
              <a:t>‹Nº›</a:t>
            </a:fld>
            <a:endParaRPr lang="es-EC"/>
          </a:p>
        </p:txBody>
      </p:sp>
    </p:spTree>
    <p:extLst>
      <p:ext uri="{BB962C8B-B14F-4D97-AF65-F5344CB8AC3E}">
        <p14:creationId xmlns:p14="http://schemas.microsoft.com/office/powerpoint/2010/main" val="41850265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32.png"/><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32.png"/><Relationship Id="rId4" Type="http://schemas.openxmlformats.org/officeDocument/2006/relationships/image" Target="../media/image31.png"/></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32.png"/><Relationship Id="rId4" Type="http://schemas.openxmlformats.org/officeDocument/2006/relationships/image" Target="../media/image31.png"/></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32.png"/><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32.pn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32.png"/><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2264" y="0"/>
            <a:ext cx="443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571500"/>
            <a:ext cx="6330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141414"/>
            <a:ext cx="537845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4650" y="1371600"/>
            <a:ext cx="42433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51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8" fill="hold" nodeType="withEffect">
                                  <p:stCondLst>
                                    <p:cond delay="0"/>
                                  </p:stCondLst>
                                  <p:childTnLst>
                                    <p:anim calcmode="lin" valueType="num">
                                      <p:cBhvr>
                                        <p:cTn id="6" dur="5000"/>
                                        <p:tgtEl>
                                          <p:spTgt spid="2"/>
                                        </p:tgtEl>
                                        <p:attrNameLst>
                                          <p:attrName>ppt_x</p:attrName>
                                        </p:attrNameLst>
                                      </p:cBhvr>
                                      <p:tavLst>
                                        <p:tav tm="0">
                                          <p:val>
                                            <p:strVal val="ppt_x"/>
                                          </p:val>
                                        </p:tav>
                                        <p:tav tm="100000">
                                          <p:val>
                                            <p:strVal val="ppt_x-ppt_w/2"/>
                                          </p:val>
                                        </p:tav>
                                      </p:tavLst>
                                    </p:anim>
                                    <p:anim calcmode="lin" valueType="num">
                                      <p:cBhvr>
                                        <p:cTn id="7" dur="5000"/>
                                        <p:tgtEl>
                                          <p:spTgt spid="2"/>
                                        </p:tgtEl>
                                        <p:attrNameLst>
                                          <p:attrName>ppt_y</p:attrName>
                                        </p:attrNameLst>
                                      </p:cBhvr>
                                      <p:tavLst>
                                        <p:tav tm="0">
                                          <p:val>
                                            <p:strVal val="ppt_y"/>
                                          </p:val>
                                        </p:tav>
                                        <p:tav tm="100000">
                                          <p:val>
                                            <p:strVal val="ppt_y"/>
                                          </p:val>
                                        </p:tav>
                                      </p:tavLst>
                                    </p:anim>
                                    <p:anim calcmode="lin" valueType="num">
                                      <p:cBhvr>
                                        <p:cTn id="8" dur="5000"/>
                                        <p:tgtEl>
                                          <p:spTgt spid="2"/>
                                        </p:tgtEl>
                                        <p:attrNameLst>
                                          <p:attrName>ppt_w</p:attrName>
                                        </p:attrNameLst>
                                      </p:cBhvr>
                                      <p:tavLst>
                                        <p:tav tm="0">
                                          <p:val>
                                            <p:strVal val="ppt_w"/>
                                          </p:val>
                                        </p:tav>
                                        <p:tav tm="100000">
                                          <p:val>
                                            <p:fltVal val="0"/>
                                          </p:val>
                                        </p:tav>
                                      </p:tavLst>
                                    </p:anim>
                                    <p:anim calcmode="lin" valueType="num">
                                      <p:cBhvr>
                                        <p:cTn id="9" dur="5000"/>
                                        <p:tgtEl>
                                          <p:spTgt spid="2"/>
                                        </p:tgtEl>
                                        <p:attrNameLst>
                                          <p:attrName>ppt_h</p:attrName>
                                        </p:attrNameLst>
                                      </p:cBhvr>
                                      <p:tavLst>
                                        <p:tav tm="0">
                                          <p:val>
                                            <p:strVal val="ppt_h"/>
                                          </p:val>
                                        </p:tav>
                                        <p:tav tm="100000">
                                          <p:val>
                                            <p:strVal val="ppt_h"/>
                                          </p:val>
                                        </p:tav>
                                      </p:tavLst>
                                    </p:anim>
                                    <p:set>
                                      <p:cBhvr>
                                        <p:cTn id="10" dur="1" fill="hold">
                                          <p:stCondLst>
                                            <p:cond delay="4999"/>
                                          </p:stCondLst>
                                        </p:cTn>
                                        <p:tgtEl>
                                          <p:spTgt spid="2"/>
                                        </p:tgtEl>
                                        <p:attrNameLst>
                                          <p:attrName>style.visibility</p:attrName>
                                        </p:attrNameLst>
                                      </p:cBhvr>
                                      <p:to>
                                        <p:strVal val="hidden"/>
                                      </p:to>
                                    </p:set>
                                  </p:childTnLst>
                                </p:cTn>
                              </p:par>
                              <p:par>
                                <p:cTn id="11" presetID="17" presetClass="exit" presetSubtype="2" fill="hold" nodeType="withEffect">
                                  <p:stCondLst>
                                    <p:cond delay="0"/>
                                  </p:stCondLst>
                                  <p:childTnLst>
                                    <p:anim calcmode="lin" valueType="num">
                                      <p:cBhvr>
                                        <p:cTn id="12" dur="5000"/>
                                        <p:tgtEl>
                                          <p:spTgt spid="3"/>
                                        </p:tgtEl>
                                        <p:attrNameLst>
                                          <p:attrName>ppt_x</p:attrName>
                                        </p:attrNameLst>
                                      </p:cBhvr>
                                      <p:tavLst>
                                        <p:tav tm="0">
                                          <p:val>
                                            <p:strVal val="ppt_x"/>
                                          </p:val>
                                        </p:tav>
                                        <p:tav tm="100000">
                                          <p:val>
                                            <p:strVal val="ppt_x+ppt_w/2"/>
                                          </p:val>
                                        </p:tav>
                                      </p:tavLst>
                                    </p:anim>
                                    <p:anim calcmode="lin" valueType="num">
                                      <p:cBhvr>
                                        <p:cTn id="13" dur="5000"/>
                                        <p:tgtEl>
                                          <p:spTgt spid="3"/>
                                        </p:tgtEl>
                                        <p:attrNameLst>
                                          <p:attrName>ppt_y</p:attrName>
                                        </p:attrNameLst>
                                      </p:cBhvr>
                                      <p:tavLst>
                                        <p:tav tm="0">
                                          <p:val>
                                            <p:strVal val="ppt_y"/>
                                          </p:val>
                                        </p:tav>
                                        <p:tav tm="100000">
                                          <p:val>
                                            <p:strVal val="ppt_y"/>
                                          </p:val>
                                        </p:tav>
                                      </p:tavLst>
                                    </p:anim>
                                    <p:anim calcmode="lin" valueType="num">
                                      <p:cBhvr>
                                        <p:cTn id="14" dur="5000"/>
                                        <p:tgtEl>
                                          <p:spTgt spid="3"/>
                                        </p:tgtEl>
                                        <p:attrNameLst>
                                          <p:attrName>ppt_w</p:attrName>
                                        </p:attrNameLst>
                                      </p:cBhvr>
                                      <p:tavLst>
                                        <p:tav tm="0">
                                          <p:val>
                                            <p:strVal val="ppt_w"/>
                                          </p:val>
                                        </p:tav>
                                        <p:tav tm="100000">
                                          <p:val>
                                            <p:fltVal val="0"/>
                                          </p:val>
                                        </p:tav>
                                      </p:tavLst>
                                    </p:anim>
                                    <p:anim calcmode="lin" valueType="num">
                                      <p:cBhvr>
                                        <p:cTn id="15" dur="5000"/>
                                        <p:tgtEl>
                                          <p:spTgt spid="3"/>
                                        </p:tgtEl>
                                        <p:attrNameLst>
                                          <p:attrName>ppt_h</p:attrName>
                                        </p:attrNameLst>
                                      </p:cBhvr>
                                      <p:tavLst>
                                        <p:tav tm="0">
                                          <p:val>
                                            <p:strVal val="ppt_h"/>
                                          </p:val>
                                        </p:tav>
                                        <p:tav tm="100000">
                                          <p:val>
                                            <p:strVal val="ppt_h"/>
                                          </p:val>
                                        </p:tav>
                                      </p:tavLst>
                                    </p:anim>
                                    <p:set>
                                      <p:cBhvr>
                                        <p:cTn id="16" dur="1" fill="hold">
                                          <p:stCondLst>
                                            <p:cond delay="4999"/>
                                          </p:stCondLst>
                                        </p:cTn>
                                        <p:tgtEl>
                                          <p:spTgt spid="3"/>
                                        </p:tgtEl>
                                        <p:attrNameLst>
                                          <p:attrName>style.visibility</p:attrName>
                                        </p:attrNameLst>
                                      </p:cBhvr>
                                      <p:to>
                                        <p:strVal val="hidden"/>
                                      </p:to>
                                    </p:set>
                                  </p:childTnLst>
                                </p:cTn>
                              </p:par>
                              <p:par>
                                <p:cTn id="17" presetID="33" presetClass="path" presetSubtype="0" accel="50000" decel="50000" fill="hold" nodeType="withEffect">
                                  <p:stCondLst>
                                    <p:cond delay="0"/>
                                  </p:stCondLst>
                                  <p:childTnLst>
                                    <p:animMotion origin="layout" path="M -5.55556E-7 0.01806 C 0.0592 0.11528 0.14566 0.2162 0.21632 0.25579 C 0.32222 0.32083 0.42396 0.34514 0.44375 0.3125 C 0.45938 0.28009 0.38872 0.19954 0.28299 0.13472 C 0.21233 0.09468 0.08281 0.06644 -0.0309 0.0625 C -0.14028 0.06644 -0.27361 0.09468 -0.34462 0.13472 C -0.44983 0.19954 -0.52049 0.28009 -0.50087 0.3125 C -0.4809 0.34514 -0.38003 0.32083 -0.27778 0.25579 C -0.20694 0.2162 -0.11719 0.11528 -0.06198 0.01806 C -0.00382 -0.08333 0.03594 -0.21643 0.03594 -0.30069 C 0.03594 -0.43079 0.00885 -0.53079 -0.0309 -0.53079 C -0.06632 -0.53079 -0.09722 -0.43079 -0.09722 -0.30069 C -0.09722 -0.21643 -0.05451 -0.08333 -5.55556E-7 0.01806 Z " pathEditMode="relative" rAng="0" ptsTypes="AAAAAAAAAAAAA">
                                      <p:cBhvr>
                                        <p:cTn id="18" dur="18000" fill="hold"/>
                                        <p:tgtEl>
                                          <p:spTgt spid="10"/>
                                        </p:tgtEl>
                                        <p:attrNameLst>
                                          <p:attrName>ppt_x</p:attrName>
                                          <p:attrName>ppt_y</p:attrName>
                                        </p:attrNameLst>
                                      </p:cBhvr>
                                      <p:rCtr x="-2917" y="-12014"/>
                                    </p:animMotion>
                                  </p:childTnLst>
                                </p:cTn>
                              </p:par>
                            </p:childTnLst>
                          </p:cTn>
                        </p:par>
                        <p:par>
                          <p:cTn id="19" fill="hold" nodeType="afterGroup">
                            <p:stCondLst>
                              <p:cond delay="18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10" fill="hold"/>
                                        <p:tgtEl>
                                          <p:spTgt spid="4"/>
                                        </p:tgtEl>
                                        <p:attrNameLst>
                                          <p:attrName>ppt_w</p:attrName>
                                        </p:attrNameLst>
                                      </p:cBhvr>
                                      <p:tavLst>
                                        <p:tav tm="0">
                                          <p:val>
                                            <p:fltVal val="0"/>
                                          </p:val>
                                        </p:tav>
                                        <p:tav tm="100000">
                                          <p:val>
                                            <p:strVal val="#ppt_w"/>
                                          </p:val>
                                        </p:tav>
                                      </p:tavLst>
                                    </p:anim>
                                    <p:anim calcmode="lin" valueType="num">
                                      <p:cBhvr>
                                        <p:cTn id="23" dur="5010" fill="hold"/>
                                        <p:tgtEl>
                                          <p:spTgt spid="4"/>
                                        </p:tgtEl>
                                        <p:attrNameLst>
                                          <p:attrName>ppt_h</p:attrName>
                                        </p:attrNameLst>
                                      </p:cBhvr>
                                      <p:tavLst>
                                        <p:tav tm="0">
                                          <p:val>
                                            <p:fltVal val="0"/>
                                          </p:val>
                                        </p:tav>
                                        <p:tav tm="100000">
                                          <p:val>
                                            <p:strVal val="#ppt_h"/>
                                          </p:val>
                                        </p:tav>
                                      </p:tavLst>
                                    </p:anim>
                                    <p:anim calcmode="lin" valueType="num">
                                      <p:cBhvr>
                                        <p:cTn id="24" dur="5010" fill="hold"/>
                                        <p:tgtEl>
                                          <p:spTgt spid="4"/>
                                        </p:tgtEl>
                                        <p:attrNameLst>
                                          <p:attrName>style.rotation</p:attrName>
                                        </p:attrNameLst>
                                      </p:cBhvr>
                                      <p:tavLst>
                                        <p:tav tm="0">
                                          <p:val>
                                            <p:fltVal val="90"/>
                                          </p:val>
                                        </p:tav>
                                        <p:tav tm="100000">
                                          <p:val>
                                            <p:fltVal val="0"/>
                                          </p:val>
                                        </p:tav>
                                      </p:tavLst>
                                    </p:anim>
                                    <p:animEffect transition="in" filter="fade">
                                      <p:cBhvr>
                                        <p:cTn id="25" dur="5010"/>
                                        <p:tgtEl>
                                          <p:spTgt spid="4"/>
                                        </p:tgtEl>
                                      </p:cBhvr>
                                    </p:animEffect>
                                  </p:childTnLst>
                                </p:cTn>
                              </p:par>
                            </p:childTnLst>
                          </p:cTn>
                        </p:par>
                        <p:par>
                          <p:cTn id="26" fill="hold" nodeType="afterGroup">
                            <p:stCondLst>
                              <p:cond delay="23010"/>
                            </p:stCondLst>
                            <p:childTnLst>
                              <p:par>
                                <p:cTn id="27" presetID="1" presetClass="entr" presetSubtype="0" fill="hold" nodeType="afterEffect">
                                  <p:stCondLst>
                                    <p:cond delay="0"/>
                                  </p:stCondLst>
                                  <p:childTnLst>
                                    <p:set>
                                      <p:cBhvr>
                                        <p:cTn id="28" dur="1" fill="hold">
                                          <p:stCondLst>
                                            <p:cond delay="5009"/>
                                          </p:stCondLst>
                                        </p:cTn>
                                        <p:tgtEl>
                                          <p:spTgt spid="4"/>
                                        </p:tgtEl>
                                        <p:attrNameLst>
                                          <p:attrName>style.visibility</p:attrName>
                                        </p:attrNameLst>
                                      </p:cBhvr>
                                      <p:to>
                                        <p:strVal val="visible"/>
                                      </p:to>
                                    </p:set>
                                  </p:childTnLst>
                                </p:cTn>
                              </p:par>
                              <p:par>
                                <p:cTn id="29" presetID="53" presetClass="exit" presetSubtype="32" fill="hold" nodeType="with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2" presetClass="exit" presetSubtype="3" fill="hold" nodeType="withEffect">
                                  <p:stCondLst>
                                    <p:cond delay="0"/>
                                  </p:stCondLst>
                                  <p:childTnLst>
                                    <p:anim calcmode="lin" valueType="num">
                                      <p:cBhvr additive="base">
                                        <p:cTn id="35" dur="11500"/>
                                        <p:tgtEl>
                                          <p:spTgt spid="10"/>
                                        </p:tgtEl>
                                        <p:attrNameLst>
                                          <p:attrName>ppt_x</p:attrName>
                                        </p:attrNameLst>
                                      </p:cBhvr>
                                      <p:tavLst>
                                        <p:tav tm="0">
                                          <p:val>
                                            <p:strVal val="ppt_x"/>
                                          </p:val>
                                        </p:tav>
                                        <p:tav tm="100000">
                                          <p:val>
                                            <p:strVal val="1+ppt_w/2"/>
                                          </p:val>
                                        </p:tav>
                                      </p:tavLst>
                                    </p:anim>
                                    <p:anim calcmode="lin" valueType="num">
                                      <p:cBhvr additive="base">
                                        <p:cTn id="36" dur="11500"/>
                                        <p:tgtEl>
                                          <p:spTgt spid="10"/>
                                        </p:tgtEl>
                                        <p:attrNameLst>
                                          <p:attrName>ppt_y</p:attrName>
                                        </p:attrNameLst>
                                      </p:cBhvr>
                                      <p:tavLst>
                                        <p:tav tm="0">
                                          <p:val>
                                            <p:strVal val="ppt_y"/>
                                          </p:val>
                                        </p:tav>
                                        <p:tav tm="100000">
                                          <p:val>
                                            <p:strVal val="0-ppt_h/2"/>
                                          </p:val>
                                        </p:tav>
                                      </p:tavLst>
                                    </p:anim>
                                    <p:set>
                                      <p:cBhvr>
                                        <p:cTn id="37" dur="1" fill="hold">
                                          <p:stCondLst>
                                            <p:cond delay="11499"/>
                                          </p:stCondLst>
                                        </p:cTn>
                                        <p:tgtEl>
                                          <p:spTgt spid="10"/>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500" fill="hold"/>
                                        <p:tgtEl>
                                          <p:spTgt spid="5"/>
                                        </p:tgtEl>
                                        <p:attrNameLst>
                                          <p:attrName>ppt_w</p:attrName>
                                        </p:attrNameLst>
                                      </p:cBhvr>
                                      <p:tavLst>
                                        <p:tav tm="0">
                                          <p:val>
                                            <p:fltVal val="0"/>
                                          </p:val>
                                        </p:tav>
                                        <p:tav tm="100000">
                                          <p:val>
                                            <p:strVal val="#ppt_w"/>
                                          </p:val>
                                        </p:tav>
                                      </p:tavLst>
                                    </p:anim>
                                    <p:anim calcmode="lin" valueType="num">
                                      <p:cBhvr>
                                        <p:cTn id="41" dur="1500" fill="hold"/>
                                        <p:tgtEl>
                                          <p:spTgt spid="5"/>
                                        </p:tgtEl>
                                        <p:attrNameLst>
                                          <p:attrName>ppt_h</p:attrName>
                                        </p:attrNameLst>
                                      </p:cBhvr>
                                      <p:tavLst>
                                        <p:tav tm="0">
                                          <p:val>
                                            <p:fltVal val="0"/>
                                          </p:val>
                                        </p:tav>
                                        <p:tav tm="100000">
                                          <p:val>
                                            <p:strVal val="#ppt_h"/>
                                          </p:val>
                                        </p:tav>
                                      </p:tavLst>
                                    </p:anim>
                                    <p:animEffect transition="in" filter="fade">
                                      <p:cBhvr>
                                        <p:cTn id="42" dur="1500"/>
                                        <p:tgtEl>
                                          <p:spTgt spid="5"/>
                                        </p:tgtEl>
                                      </p:cBhvr>
                                    </p:animEffect>
                                  </p:childTnLst>
                                </p:cTn>
                              </p:par>
                              <p:par>
                                <p:cTn id="43" presetID="1" presetClass="entr" presetSubtype="0" fill="hold" nodeType="withEffect">
                                  <p:stCondLst>
                                    <p:cond delay="0"/>
                                  </p:stCondLst>
                                  <p:childTnLst>
                                    <p:set>
                                      <p:cBhvr>
                                        <p:cTn id="44" dur="1" fill="hold">
                                          <p:stCondLst>
                                            <p:cond delay="9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3"/>
          <p:cNvSpPr>
            <a:spLocks noChangeArrowheads="1"/>
          </p:cNvSpPr>
          <p:nvPr/>
        </p:nvSpPr>
        <p:spPr bwMode="auto">
          <a:xfrm>
            <a:off x="2898717" y="2286001"/>
            <a:ext cx="7863840" cy="3648075"/>
          </a:xfrm>
          <a:prstGeom prst="rect">
            <a:avLst/>
          </a:prstGeom>
          <a:noFill/>
          <a:ln>
            <a:noFill/>
          </a:ln>
          <a:extLst/>
        </p:spPr>
        <p:txBody>
          <a:bodyPr/>
          <a:lstStyle/>
          <a:p>
            <a:pPr marL="342900" indent="-342900">
              <a:buClr>
                <a:srgbClr val="00B050"/>
              </a:buClr>
              <a:buFont typeface="Arial" panose="020B0604020202020204" pitchFamily="34" charset="0"/>
              <a:buChar char="•"/>
              <a:defRPr/>
            </a:pPr>
            <a:r>
              <a:rPr lang="es-EC" sz="2800" dirty="0"/>
              <a:t>Aplicar en los niños y niñas del primer año de educación básica la guía didáctica “ Nuevas Formas de Divertirse”</a:t>
            </a:r>
          </a:p>
          <a:p>
            <a:pPr>
              <a:buClr>
                <a:srgbClr val="00B050"/>
              </a:buClr>
              <a:defRPr/>
            </a:pPr>
            <a:endParaRPr lang="es-EC" sz="2800" dirty="0"/>
          </a:p>
          <a:p>
            <a:pPr marL="342900" indent="-342900">
              <a:buClr>
                <a:srgbClr val="00B050"/>
              </a:buClr>
              <a:buFont typeface="Arial" panose="020B0604020202020204" pitchFamily="34" charset="0"/>
              <a:buChar char="•"/>
              <a:defRPr/>
            </a:pPr>
            <a:r>
              <a:rPr lang="es-EC" sz="2800" dirty="0"/>
              <a:t>Determinar el ambiente escolar en los niños y niñas de la Unidad Educativa “Riobamba” posterior a la aplicación de la guía didáctica “ Nuevas  Formas de Divertirse”</a:t>
            </a:r>
          </a:p>
          <a:p>
            <a:pPr marL="342900" indent="-342900">
              <a:buClr>
                <a:srgbClr val="00B050"/>
              </a:buClr>
              <a:buFont typeface="Arial" panose="020B0604020202020204" pitchFamily="34" charset="0"/>
              <a:buChar char="•"/>
              <a:defRPr/>
            </a:pPr>
            <a:endParaRPr lang="es-EC" sz="2800"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18803"/>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586814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
                                            <p:txEl>
                                              <p:pRg st="0" end="0"/>
                                            </p:txEl>
                                          </p:spTgt>
                                        </p:tgtEl>
                                        <p:attrNameLst>
                                          <p:attrName>ppt_w</p:attrName>
                                        </p:attrNameLst>
                                      </p:cBhvr>
                                      <p:tavLst>
                                        <p:tav tm="0">
                                          <p:val>
                                            <p:strVal val="ppt_w"/>
                                          </p:val>
                                        </p:tav>
                                        <p:tav tm="100000">
                                          <p:val>
                                            <p:fltVal val="0"/>
                                          </p:val>
                                        </p:tav>
                                      </p:tavLst>
                                    </p:anim>
                                    <p:anim calcmode="lin" valueType="num">
                                      <p:cBhvr>
                                        <p:cTn id="21"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
                                            <p:txEl>
                                              <p:pRg st="2" end="2"/>
                                            </p:txEl>
                                          </p:spTgt>
                                        </p:tgtEl>
                                        <p:attrNameLst>
                                          <p:attrName>ppt_w</p:attrName>
                                        </p:attrNameLst>
                                      </p:cBhvr>
                                      <p:tavLst>
                                        <p:tav tm="0">
                                          <p:val>
                                            <p:strVal val="ppt_w"/>
                                          </p:val>
                                        </p:tav>
                                        <p:tav tm="100000">
                                          <p:val>
                                            <p:fltVal val="0"/>
                                          </p:val>
                                        </p:tav>
                                      </p:tavLst>
                                    </p:anim>
                                    <p:anim calcmode="lin" valueType="num">
                                      <p:cBhvr>
                                        <p:cTn id="26"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27" dur="500"/>
                                        <p:tgtEl>
                                          <p:spTgt spid="7">
                                            <p:txEl>
                                              <p:pRg st="2" end="2"/>
                                            </p:txEl>
                                          </p:spTgt>
                                        </p:tgtEl>
                                      </p:cBhvr>
                                    </p:animEffect>
                                    <p:set>
                                      <p:cBhvr>
                                        <p:cTn id="28" dur="1" fill="hold">
                                          <p:stCondLst>
                                            <p:cond delay="499"/>
                                          </p:stCondLst>
                                        </p:cTn>
                                        <p:tgtEl>
                                          <p:spTgt spid="7">
                                            <p:txEl>
                                              <p:pRg st="2" end="2"/>
                                            </p:txEl>
                                          </p:spTgt>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234" y="3238499"/>
            <a:ext cx="3949477" cy="164457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207" y="1251028"/>
            <a:ext cx="8039099" cy="1987471"/>
          </a:xfrm>
          <a:prstGeom prst="rect">
            <a:avLst/>
          </a:prstGeom>
        </p:spPr>
      </p:pic>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94011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165" y="2610678"/>
            <a:ext cx="7779026" cy="1510748"/>
          </a:xfrm>
          <a:prstGeom prst="rect">
            <a:avLst/>
          </a:prstGeom>
        </p:spPr>
      </p:pic>
      <p:pic>
        <p:nvPicPr>
          <p:cNvPr id="10" name="Imagen 9"/>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997485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692" y="735858"/>
            <a:ext cx="4038095" cy="1384127"/>
          </a:xfrm>
          <a:prstGeom prst="rect">
            <a:avLst/>
          </a:prstGeom>
        </p:spPr>
      </p:pic>
      <p:sp>
        <p:nvSpPr>
          <p:cNvPr id="6" name="Rectangle 23"/>
          <p:cNvSpPr>
            <a:spLocks noChangeArrowheads="1"/>
          </p:cNvSpPr>
          <p:nvPr/>
        </p:nvSpPr>
        <p:spPr bwMode="auto">
          <a:xfrm>
            <a:off x="2369369" y="196059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3200" dirty="0" smtClean="0">
                <a:solidFill>
                  <a:schemeClr val="tx1"/>
                </a:solidFill>
              </a:rPr>
              <a:t>Es </a:t>
            </a:r>
            <a:r>
              <a:rPr lang="es-ES" sz="3200" dirty="0">
                <a:solidFill>
                  <a:schemeClr val="tx1"/>
                </a:solidFill>
              </a:rPr>
              <a:t>una herramienta básica para que la recreación pueda realizarse a plenitud. Un factor determinante es el estado de ánimo de las personas que intervienen en las actividades recreacionales, ya que si no existe un buen ánimo la recreación no es exitosa</a:t>
            </a:r>
            <a:endParaRPr lang="es-EC" sz="3200" dirty="0">
              <a:solidFill>
                <a:schemeClr val="tx1"/>
              </a:solidFill>
            </a:endParaRPr>
          </a:p>
          <a:p>
            <a:pPr algn="ctr">
              <a:spcBef>
                <a:spcPct val="20000"/>
              </a:spcBef>
              <a:buClr>
                <a:srgbClr val="92D050"/>
              </a:buClr>
            </a:pPr>
            <a:r>
              <a:rPr lang="en-US" sz="3200" dirty="0" smtClean="0">
                <a:solidFill>
                  <a:schemeClr val="tx1"/>
                </a:solidFill>
              </a:rPr>
              <a:t>         			       </a:t>
            </a:r>
            <a:r>
              <a:rPr lang="en-US" sz="2000" dirty="0" smtClean="0">
                <a:solidFill>
                  <a:srgbClr val="00CC00"/>
                </a:solidFill>
              </a:rPr>
              <a:t>Ander Egg-en Morfin  (2003)</a:t>
            </a:r>
            <a:r>
              <a:rPr lang="en-US" sz="2000" dirty="0" smtClean="0">
                <a:solidFill>
                  <a:schemeClr val="tx1"/>
                </a:solidFill>
              </a:rPr>
              <a:t>      </a:t>
            </a:r>
          </a:p>
          <a:p>
            <a:pPr algn="ctr">
              <a:spcBef>
                <a:spcPct val="20000"/>
              </a:spcBef>
              <a:buClr>
                <a:srgbClr val="92D050"/>
              </a:buClr>
            </a:pPr>
            <a:r>
              <a:rPr lang="en-US" sz="2000" dirty="0">
                <a:solidFill>
                  <a:schemeClr val="tx1"/>
                </a:solidFill>
              </a:rPr>
              <a:t>	</a:t>
            </a:r>
            <a:r>
              <a:rPr lang="en-US" sz="2000" dirty="0" smtClean="0">
                <a:solidFill>
                  <a:schemeClr val="tx1"/>
                </a:solidFill>
              </a:rPr>
              <a:t>				</a:t>
            </a:r>
            <a:r>
              <a:rPr lang="en-US" sz="1400" dirty="0" smtClean="0">
                <a:solidFill>
                  <a:srgbClr val="00CC00"/>
                </a:solidFill>
              </a:rPr>
              <a:t>	</a:t>
            </a:r>
            <a:endParaRPr lang="es-EC" altLang="es-EC" sz="1400" b="1" dirty="0">
              <a:solidFill>
                <a:srgbClr val="00CC00"/>
              </a:solidFill>
            </a:endParaRP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15016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692" y="735858"/>
            <a:ext cx="4038095" cy="1384127"/>
          </a:xfrm>
          <a:prstGeom prst="rect">
            <a:avLst/>
          </a:prstGeom>
        </p:spPr>
      </p:pic>
      <p:sp>
        <p:nvSpPr>
          <p:cNvPr id="6" name="Rectangle 23"/>
          <p:cNvSpPr>
            <a:spLocks noChangeArrowheads="1"/>
          </p:cNvSpPr>
          <p:nvPr/>
        </p:nvSpPr>
        <p:spPr bwMode="auto">
          <a:xfrm>
            <a:off x="2342864" y="2331658"/>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3200" dirty="0">
                <a:solidFill>
                  <a:schemeClr val="tx1"/>
                </a:solidFill>
              </a:rPr>
              <a:t>L</a:t>
            </a:r>
            <a:r>
              <a:rPr lang="es-ES" sz="3200" dirty="0" smtClean="0">
                <a:solidFill>
                  <a:schemeClr val="tx1"/>
                </a:solidFill>
              </a:rPr>
              <a:t>a </a:t>
            </a:r>
            <a:r>
              <a:rPr lang="es-ES" sz="3200" dirty="0">
                <a:solidFill>
                  <a:schemeClr val="tx1"/>
                </a:solidFill>
              </a:rPr>
              <a:t>animación es la vida…es también la acción para permitir la vida, para poner vida o mas vida, para organizar y desarrollar la vida, es decir para integrar el desarrollo, que es creciente”.</a:t>
            </a:r>
            <a:endParaRPr lang="es-EC" sz="3200" dirty="0">
              <a:solidFill>
                <a:schemeClr val="tx1"/>
              </a:solidFill>
            </a:endParaRPr>
          </a:p>
          <a:p>
            <a:pPr algn="ctr">
              <a:spcBef>
                <a:spcPct val="20000"/>
              </a:spcBef>
              <a:buClr>
                <a:srgbClr val="92D050"/>
              </a:buClr>
            </a:pPr>
            <a:r>
              <a:rPr lang="en-US" sz="3200" dirty="0" smtClean="0">
                <a:solidFill>
                  <a:schemeClr val="tx1"/>
                </a:solidFill>
              </a:rPr>
              <a:t>			                             </a:t>
            </a:r>
            <a:r>
              <a:rPr lang="en-US" sz="2000" dirty="0" smtClean="0">
                <a:solidFill>
                  <a:srgbClr val="00CC00"/>
                </a:solidFill>
              </a:rPr>
              <a:t>Ambles  (1974)</a:t>
            </a:r>
            <a:r>
              <a:rPr lang="en-US" sz="2000" dirty="0" smtClean="0">
                <a:solidFill>
                  <a:schemeClr val="tx1"/>
                </a:solidFill>
              </a:rPr>
              <a:t>      </a:t>
            </a:r>
          </a:p>
          <a:p>
            <a:pPr algn="ctr">
              <a:spcBef>
                <a:spcPct val="20000"/>
              </a:spcBef>
              <a:buClr>
                <a:srgbClr val="92D050"/>
              </a:buClr>
            </a:pPr>
            <a:r>
              <a:rPr lang="en-US" sz="2000" dirty="0">
                <a:solidFill>
                  <a:schemeClr val="tx1"/>
                </a:solidFill>
              </a:rPr>
              <a:t>	</a:t>
            </a:r>
            <a:r>
              <a:rPr lang="en-US" sz="2000" dirty="0" smtClean="0">
                <a:solidFill>
                  <a:schemeClr val="tx1"/>
                </a:solidFill>
              </a:rPr>
              <a:t>				</a:t>
            </a:r>
            <a:r>
              <a:rPr lang="en-US" sz="1400" dirty="0" smtClean="0">
                <a:solidFill>
                  <a:srgbClr val="00CC00"/>
                </a:solidFill>
              </a:rPr>
              <a:t>	</a:t>
            </a:r>
            <a:endParaRPr lang="es-EC" altLang="es-EC" sz="1400" b="1" dirty="0">
              <a:solidFill>
                <a:srgbClr val="00CC00"/>
              </a:solidFill>
            </a:endParaRP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1179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692" y="735858"/>
            <a:ext cx="4038095" cy="1384127"/>
          </a:xfrm>
          <a:prstGeom prst="rect">
            <a:avLst/>
          </a:prstGeom>
        </p:spPr>
      </p:pic>
      <p:sp>
        <p:nvSpPr>
          <p:cNvPr id="6" name="Rectangle 23"/>
          <p:cNvSpPr>
            <a:spLocks noChangeArrowheads="1"/>
          </p:cNvSpPr>
          <p:nvPr/>
        </p:nvSpPr>
        <p:spPr bwMode="auto">
          <a:xfrm>
            <a:off x="2568153" y="196059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spcBef>
                <a:spcPct val="20000"/>
              </a:spcBef>
              <a:buClr>
                <a:srgbClr val="92D050"/>
              </a:buClr>
            </a:pPr>
            <a:r>
              <a:rPr lang="en-US" sz="3600" dirty="0">
                <a:solidFill>
                  <a:schemeClr val="tx1"/>
                </a:solidFill>
              </a:rPr>
              <a:t>C</a:t>
            </a:r>
            <a:r>
              <a:rPr lang="en-US" sz="3600" dirty="0" smtClean="0">
                <a:solidFill>
                  <a:schemeClr val="tx1"/>
                </a:solidFill>
              </a:rPr>
              <a:t>onjunto </a:t>
            </a:r>
            <a:r>
              <a:rPr lang="en-US" sz="3600" dirty="0">
                <a:solidFill>
                  <a:schemeClr val="tx1"/>
                </a:solidFill>
              </a:rPr>
              <a:t>de técnicas derivadas de la </a:t>
            </a:r>
            <a:r>
              <a:rPr lang="en-US" sz="3600" dirty="0" smtClean="0">
                <a:solidFill>
                  <a:schemeClr val="tx1"/>
                </a:solidFill>
              </a:rPr>
              <a:t>Recreación </a:t>
            </a:r>
            <a:r>
              <a:rPr lang="en-US" sz="3600" dirty="0">
                <a:solidFill>
                  <a:schemeClr val="tx1"/>
                </a:solidFill>
              </a:rPr>
              <a:t>que permiten, planificar, organizar y desarrollar diferentes actividades o juegos, con el objetivo de crear un ambiente favorable en un </a:t>
            </a:r>
            <a:r>
              <a:rPr lang="en-US" sz="3600" dirty="0" smtClean="0">
                <a:solidFill>
                  <a:schemeClr val="tx1"/>
                </a:solidFill>
              </a:rPr>
              <a:t>grupo</a:t>
            </a:r>
            <a:r>
              <a:rPr lang="en-US" sz="2000" dirty="0" smtClean="0">
                <a:solidFill>
                  <a:schemeClr val="tx1"/>
                </a:solidFill>
              </a:rPr>
              <a:t>			                                           </a:t>
            </a:r>
          </a:p>
          <a:p>
            <a:pPr algn="ctr">
              <a:spcBef>
                <a:spcPct val="20000"/>
              </a:spcBef>
              <a:buClr>
                <a:srgbClr val="92D050"/>
              </a:buClr>
            </a:pPr>
            <a:r>
              <a:rPr lang="en-US" sz="2000" dirty="0">
                <a:solidFill>
                  <a:srgbClr val="00CC00"/>
                </a:solidFill>
              </a:rPr>
              <a:t>	</a:t>
            </a:r>
            <a:r>
              <a:rPr lang="en-US" sz="2000" dirty="0" smtClean="0">
                <a:solidFill>
                  <a:srgbClr val="00CC00"/>
                </a:solidFill>
              </a:rPr>
              <a:t>				             Pedro Abreu (2007)</a:t>
            </a:r>
            <a:r>
              <a:rPr lang="en-US" sz="2000" b="1" dirty="0" smtClean="0">
                <a:solidFill>
                  <a:srgbClr val="00CC00"/>
                </a:solidFill>
              </a:rPr>
              <a:t> </a:t>
            </a:r>
            <a:endParaRPr lang="es-EC" altLang="es-EC" sz="2000" b="1" dirty="0">
              <a:solidFill>
                <a:srgbClr val="00CC00"/>
              </a:solidFill>
            </a:endParaRP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33830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692" y="735858"/>
            <a:ext cx="4038095" cy="1384127"/>
          </a:xfrm>
          <a:prstGeom prst="rect">
            <a:avLst/>
          </a:prstGeom>
        </p:spPr>
      </p:pic>
      <p:sp>
        <p:nvSpPr>
          <p:cNvPr id="6" name="Rectangle 23"/>
          <p:cNvSpPr>
            <a:spLocks noChangeArrowheads="1"/>
          </p:cNvSpPr>
          <p:nvPr/>
        </p:nvSpPr>
        <p:spPr bwMode="auto">
          <a:xfrm>
            <a:off x="2369369" y="196059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2800" dirty="0">
                <a:solidFill>
                  <a:schemeClr val="tx1"/>
                </a:solidFill>
              </a:rPr>
              <a:t>Conjunto de técnicas sociales, que basadas en una pedagogía participativa, tienen como finalidad promover prácticas y actividades voluntarias, que se desarrollan en el seno de un grupo o comunidad determinada con la participación activa de la gente, y se manifiestan en distintos ámbitos, actividades que procuran el desarrollo de la calidad de vida</a:t>
            </a:r>
            <a:r>
              <a:rPr lang="en-US" sz="2800" dirty="0" smtClean="0">
                <a:solidFill>
                  <a:schemeClr val="tx1"/>
                </a:solidFill>
              </a:rPr>
              <a:t>.</a:t>
            </a:r>
          </a:p>
          <a:p>
            <a:pPr algn="ctr">
              <a:spcBef>
                <a:spcPct val="20000"/>
              </a:spcBef>
              <a:buClr>
                <a:srgbClr val="92D050"/>
              </a:buClr>
            </a:pPr>
            <a:r>
              <a:rPr lang="en-US" sz="2000" dirty="0" smtClean="0">
                <a:solidFill>
                  <a:srgbClr val="00CC00"/>
                </a:solidFill>
              </a:rPr>
              <a:t>			                                           </a:t>
            </a:r>
          </a:p>
          <a:p>
            <a:pPr algn="ctr">
              <a:spcBef>
                <a:spcPct val="20000"/>
              </a:spcBef>
              <a:buClr>
                <a:srgbClr val="92D050"/>
              </a:buClr>
            </a:pPr>
            <a:r>
              <a:rPr lang="en-US" sz="2000" dirty="0">
                <a:solidFill>
                  <a:srgbClr val="00CC00"/>
                </a:solidFill>
              </a:rPr>
              <a:t>	</a:t>
            </a:r>
            <a:r>
              <a:rPr lang="en-US" sz="2000" dirty="0" smtClean="0">
                <a:solidFill>
                  <a:srgbClr val="00CC00"/>
                </a:solidFill>
              </a:rPr>
              <a:t>					    </a:t>
            </a:r>
            <a:r>
              <a:rPr lang="en-US" sz="2000" dirty="0" err="1" smtClean="0">
                <a:solidFill>
                  <a:srgbClr val="00CC00"/>
                </a:solidFill>
              </a:rPr>
              <a:t>Zamorano</a:t>
            </a:r>
            <a:r>
              <a:rPr lang="en-US" sz="2000" dirty="0" smtClean="0">
                <a:solidFill>
                  <a:srgbClr val="00CC00"/>
                </a:solidFill>
              </a:rPr>
              <a:t> (2007)</a:t>
            </a:r>
            <a:r>
              <a:rPr lang="en-US" sz="2000" b="1" dirty="0" smtClean="0">
                <a:solidFill>
                  <a:srgbClr val="00CC00"/>
                </a:solidFill>
              </a:rPr>
              <a:t> </a:t>
            </a:r>
            <a:endParaRPr lang="es-EC" altLang="es-EC" sz="2000" b="1" dirty="0">
              <a:solidFill>
                <a:srgbClr val="00CC00"/>
              </a:solidFill>
            </a:endParaRPr>
          </a:p>
        </p:txBody>
      </p:sp>
      <p:pic>
        <p:nvPicPr>
          <p:cNvPr id="7" name="Imagen 6"/>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30059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692" y="735858"/>
            <a:ext cx="4038095" cy="1384127"/>
          </a:xfrm>
          <a:prstGeom prst="rect">
            <a:avLst/>
          </a:prstGeom>
        </p:spPr>
      </p:pic>
      <p:sp>
        <p:nvSpPr>
          <p:cNvPr id="6" name="Rectangle 23"/>
          <p:cNvSpPr>
            <a:spLocks noChangeArrowheads="1"/>
          </p:cNvSpPr>
          <p:nvPr/>
        </p:nvSpPr>
        <p:spPr bwMode="auto">
          <a:xfrm>
            <a:off x="2369369" y="196059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2600" dirty="0" smtClean="0">
                <a:solidFill>
                  <a:schemeClr val="tx1"/>
                </a:solidFill>
                <a:ea typeface="Arial Unicode MS" panose="020B0604020202020204" pitchFamily="34" charset="-128"/>
                <a:cs typeface="Arial Unicode MS" panose="020B0604020202020204" pitchFamily="34" charset="-128"/>
              </a:rPr>
              <a:t>La </a:t>
            </a:r>
            <a:r>
              <a:rPr lang="es-ES" sz="2600" dirty="0">
                <a:solidFill>
                  <a:schemeClr val="tx1"/>
                </a:solidFill>
                <a:ea typeface="Arial Unicode MS" panose="020B0604020202020204" pitchFamily="34" charset="-128"/>
                <a:cs typeface="Arial Unicode MS" panose="020B0604020202020204" pitchFamily="34" charset="-128"/>
              </a:rPr>
              <a:t>animación se puede definir como la acción de dar vida, animación significa dar movimiento, de esta forma en recreación se puede considerar como la forma por la cual se puede crear un ambiente festivo, cuidando de no caer en el animismo eufórico que no guarda respeto ni consideración por el ser humano y por su necesidad del verdadero recreo</a:t>
            </a:r>
            <a:r>
              <a:rPr lang="es-ES" sz="2600" dirty="0" smtClean="0">
                <a:solidFill>
                  <a:schemeClr val="tx1"/>
                </a:solidFill>
                <a:ea typeface="Arial Unicode MS" panose="020B0604020202020204" pitchFamily="34" charset="-128"/>
                <a:cs typeface="Arial Unicode MS" panose="020B0604020202020204" pitchFamily="34" charset="-128"/>
              </a:rPr>
              <a:t>”</a:t>
            </a:r>
            <a:r>
              <a:rPr lang="en-US" sz="2600" dirty="0" smtClean="0">
                <a:solidFill>
                  <a:schemeClr val="tx1"/>
                </a:solidFill>
                <a:ea typeface="Arial Unicode MS" panose="020B0604020202020204" pitchFamily="34" charset="-128"/>
                <a:cs typeface="Arial Unicode MS" panose="020B0604020202020204" pitchFamily="34" charset="-128"/>
              </a:rPr>
              <a:t>	    </a:t>
            </a:r>
            <a:r>
              <a:rPr lang="en-US" dirty="0" smtClean="0">
                <a:solidFill>
                  <a:schemeClr val="tx1"/>
                </a:solidFill>
                <a:ea typeface="Arial Unicode MS" panose="020B0604020202020204" pitchFamily="34" charset="-128"/>
                <a:cs typeface="Arial Unicode MS" panose="020B0604020202020204" pitchFamily="34" charset="-128"/>
              </a:rPr>
              <a:t>               </a:t>
            </a:r>
            <a:r>
              <a:rPr lang="en-US" dirty="0" smtClean="0">
                <a:solidFill>
                  <a:schemeClr val="tx1"/>
                </a:solidFill>
                <a:latin typeface="Times New Roman" panose="02020603050405020304" pitchFamily="18" charset="0"/>
                <a:cs typeface="Times New Roman" panose="02020603050405020304" pitchFamily="18" charset="0"/>
              </a:rPr>
              <a:t>                  </a:t>
            </a:r>
          </a:p>
          <a:p>
            <a:pPr algn="ctr">
              <a:spcBef>
                <a:spcPct val="20000"/>
              </a:spcBef>
              <a:buClr>
                <a:srgbClr val="92D050"/>
              </a:buClr>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t>
            </a:r>
            <a:r>
              <a:rPr lang="en-US" sz="1800" dirty="0" smtClean="0">
                <a:solidFill>
                  <a:srgbClr val="00CC00"/>
                </a:solidFill>
              </a:rPr>
              <a:t>Lupe Aguilar Oscar Incarbone ( 2005 )</a:t>
            </a:r>
            <a:r>
              <a:rPr lang="en-US" sz="1800" b="1" dirty="0" smtClean="0">
                <a:solidFill>
                  <a:srgbClr val="00CC00"/>
                </a:solidFill>
              </a:rPr>
              <a:t> </a:t>
            </a:r>
            <a:endParaRPr lang="es-EC" altLang="es-EC" sz="1800" b="1" dirty="0">
              <a:solidFill>
                <a:srgbClr val="00CC00"/>
              </a:solidFill>
            </a:endParaRP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6479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919" y="889538"/>
            <a:ext cx="6349206" cy="1269841"/>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368" y="2066614"/>
            <a:ext cx="2896307" cy="662608"/>
          </a:xfrm>
          <a:prstGeom prst="rect">
            <a:avLst/>
          </a:prstGeom>
        </p:spPr>
      </p:pic>
      <p:sp>
        <p:nvSpPr>
          <p:cNvPr id="7" name="Rectangle 23"/>
          <p:cNvSpPr>
            <a:spLocks noChangeArrowheads="1"/>
          </p:cNvSpPr>
          <p:nvPr/>
        </p:nvSpPr>
        <p:spPr bwMode="auto">
          <a:xfrm>
            <a:off x="2369369" y="282198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dirty="0" err="1" smtClean="0"/>
              <a:t>L</a:t>
            </a:r>
            <a:r>
              <a:rPr lang="es-ES" dirty="0" err="1" smtClean="0">
                <a:solidFill>
                  <a:schemeClr val="tx1"/>
                </a:solidFill>
              </a:rPr>
              <a:t>La</a:t>
            </a:r>
            <a:r>
              <a:rPr lang="es-ES" dirty="0" smtClean="0">
                <a:solidFill>
                  <a:schemeClr val="tx1"/>
                </a:solidFill>
              </a:rPr>
              <a:t> animación </a:t>
            </a:r>
            <a:r>
              <a:rPr lang="es-ES" dirty="0">
                <a:solidFill>
                  <a:schemeClr val="tx1"/>
                </a:solidFill>
              </a:rPr>
              <a:t>es ese estímulo proporcionado a la vida mental, física y afectiva de los habitantes de un sector determinado, para iniciarlos a emprender diversas actividades que contribuyan a su expansión , les permita expresarse mejor que les dé el sentimiento de pertenecer a una colectividad, cuya evolución pueda llevar</a:t>
            </a:r>
            <a:r>
              <a:rPr lang="en-US" dirty="0" smtClean="0">
                <a:solidFill>
                  <a:schemeClr val="tx1"/>
                </a:solidFill>
              </a:rPr>
              <a:t>.</a:t>
            </a:r>
            <a:r>
              <a:rPr lang="en-US" sz="1800" dirty="0" smtClean="0">
                <a:solidFill>
                  <a:srgbClr val="00CC00"/>
                </a:solidFill>
              </a:rPr>
              <a:t>		                                          </a:t>
            </a:r>
          </a:p>
          <a:p>
            <a:pPr algn="ctr">
              <a:spcBef>
                <a:spcPct val="20000"/>
              </a:spcBef>
              <a:buClr>
                <a:srgbClr val="92D050"/>
              </a:buClr>
            </a:pPr>
            <a:r>
              <a:rPr lang="en-US" sz="1800" dirty="0">
                <a:solidFill>
                  <a:srgbClr val="00CC00"/>
                </a:solidFill>
              </a:rPr>
              <a:t>	</a:t>
            </a:r>
            <a:r>
              <a:rPr lang="en-US" sz="1800" dirty="0" smtClean="0">
                <a:solidFill>
                  <a:srgbClr val="00CC00"/>
                </a:solidFill>
              </a:rPr>
              <a:t>					    Simpson ( 1974)</a:t>
            </a:r>
            <a:r>
              <a:rPr lang="en-US" sz="1800" b="1" dirty="0" smtClean="0">
                <a:solidFill>
                  <a:srgbClr val="00CC00"/>
                </a:solidFill>
              </a:rPr>
              <a:t> </a:t>
            </a:r>
            <a:endParaRPr lang="es-EC" altLang="es-EC" sz="1800" b="1" dirty="0">
              <a:solidFill>
                <a:srgbClr val="00CC00"/>
              </a:solidFill>
            </a:endParaRPr>
          </a:p>
        </p:txBody>
      </p:sp>
      <p:pic>
        <p:nvPicPr>
          <p:cNvPr id="6" name="Imagen 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71426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919" y="889538"/>
            <a:ext cx="6349206" cy="1269841"/>
          </a:xfrm>
          <a:prstGeom prst="rect">
            <a:avLst/>
          </a:prstGeom>
        </p:spPr>
      </p:pic>
      <p:sp>
        <p:nvSpPr>
          <p:cNvPr id="7" name="Rectangle 23"/>
          <p:cNvSpPr>
            <a:spLocks noChangeArrowheads="1"/>
          </p:cNvSpPr>
          <p:nvPr/>
        </p:nvSpPr>
        <p:spPr bwMode="auto">
          <a:xfrm>
            <a:off x="2369369" y="282198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3200" dirty="0" smtClean="0">
                <a:solidFill>
                  <a:schemeClr val="tx1"/>
                </a:solidFill>
              </a:rPr>
              <a:t>Designamos </a:t>
            </a:r>
            <a:r>
              <a:rPr lang="es-ES" sz="3200" dirty="0">
                <a:solidFill>
                  <a:schemeClr val="tx1"/>
                </a:solidFill>
              </a:rPr>
              <a:t>como animación toda acción, dentro de un grupo o sobre él ( una colectividad o un medio ), encaminada a desarrollar la comunicación  y a estructurar la vida </a:t>
            </a:r>
            <a:r>
              <a:rPr lang="es-ES" sz="3200" dirty="0" smtClean="0">
                <a:solidFill>
                  <a:schemeClr val="tx1"/>
                </a:solidFill>
              </a:rPr>
              <a:t>social.</a:t>
            </a:r>
            <a:r>
              <a:rPr lang="en-US" sz="3200" dirty="0" smtClean="0">
                <a:solidFill>
                  <a:schemeClr val="tx1"/>
                </a:solidFill>
              </a:rPr>
              <a:t>                             </a:t>
            </a:r>
          </a:p>
          <a:p>
            <a:pPr algn="ctr">
              <a:spcBef>
                <a:spcPct val="20000"/>
              </a:spcBef>
              <a:buClr>
                <a:srgbClr val="92D050"/>
              </a:buClr>
            </a:pPr>
            <a:r>
              <a:rPr lang="en-US" sz="1800" dirty="0">
                <a:solidFill>
                  <a:srgbClr val="00CC00"/>
                </a:solidFill>
              </a:rPr>
              <a:t>	</a:t>
            </a:r>
            <a:r>
              <a:rPr lang="en-US" sz="1800" dirty="0" smtClean="0">
                <a:solidFill>
                  <a:srgbClr val="00CC00"/>
                </a:solidFill>
              </a:rPr>
              <a:t>					    </a:t>
            </a:r>
            <a:r>
              <a:rPr lang="en-US" sz="1800" dirty="0" err="1" smtClean="0">
                <a:solidFill>
                  <a:srgbClr val="00CC00"/>
                </a:solidFill>
              </a:rPr>
              <a:t>Imfot</a:t>
            </a:r>
            <a:r>
              <a:rPr lang="en-US" sz="1800" dirty="0" smtClean="0">
                <a:solidFill>
                  <a:srgbClr val="00CC00"/>
                </a:solidFill>
              </a:rPr>
              <a:t> ( 1971)</a:t>
            </a:r>
            <a:r>
              <a:rPr lang="en-US" sz="1800" b="1" dirty="0" smtClean="0">
                <a:solidFill>
                  <a:srgbClr val="00CC00"/>
                </a:solidFill>
              </a:rPr>
              <a:t> </a:t>
            </a:r>
            <a:endParaRPr lang="es-EC" altLang="es-EC" sz="1800" b="1" dirty="0">
              <a:solidFill>
                <a:srgbClr val="00CC00"/>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870" y="2159379"/>
            <a:ext cx="5261113" cy="662608"/>
          </a:xfrm>
          <a:prstGeom prst="rect">
            <a:avLst/>
          </a:prstGeom>
        </p:spPr>
      </p:pic>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9634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1447800"/>
            <a:ext cx="4140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3092450"/>
            <a:ext cx="584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4903" y="3873500"/>
            <a:ext cx="76995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58239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 fill="hold"/>
                                        <p:tgtEl>
                                          <p:spTgt spid="5"/>
                                        </p:tgtEl>
                                        <p:attrNameLst>
                                          <p:attrName>ppt_w</p:attrName>
                                        </p:attrNameLst>
                                      </p:cBhvr>
                                      <p:tavLst>
                                        <p:tav tm="0">
                                          <p:val>
                                            <p:fltVal val="0"/>
                                          </p:val>
                                        </p:tav>
                                        <p:tav tm="100000">
                                          <p:val>
                                            <p:strVal val="#ppt_w"/>
                                          </p:val>
                                        </p:tav>
                                      </p:tavLst>
                                    </p:anim>
                                    <p:anim calcmode="lin" valueType="num">
                                      <p:cBhvr>
                                        <p:cTn id="8" dur="10" fill="hold"/>
                                        <p:tgtEl>
                                          <p:spTgt spid="5"/>
                                        </p:tgtEl>
                                        <p:attrNameLst>
                                          <p:attrName>ppt_h</p:attrName>
                                        </p:attrNameLst>
                                      </p:cBhvr>
                                      <p:tavLst>
                                        <p:tav tm="0">
                                          <p:val>
                                            <p:fltVal val="0"/>
                                          </p:val>
                                        </p:tav>
                                        <p:tav tm="100000">
                                          <p:val>
                                            <p:strVal val="#ppt_h"/>
                                          </p:val>
                                        </p:tav>
                                      </p:tavLst>
                                    </p:anim>
                                    <p:animEffect transition="in" filter="fade">
                                      <p:cBhvr>
                                        <p:cTn id="9" dur="1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 fill="hold"/>
                                        <p:tgtEl>
                                          <p:spTgt spid="7"/>
                                        </p:tgtEl>
                                        <p:attrNameLst>
                                          <p:attrName>ppt_w</p:attrName>
                                        </p:attrNameLst>
                                      </p:cBhvr>
                                      <p:tavLst>
                                        <p:tav tm="0">
                                          <p:val>
                                            <p:fltVal val="0"/>
                                          </p:val>
                                        </p:tav>
                                        <p:tav tm="100000">
                                          <p:val>
                                            <p:strVal val="#ppt_w"/>
                                          </p:val>
                                        </p:tav>
                                      </p:tavLst>
                                    </p:anim>
                                    <p:anim calcmode="lin" valueType="num">
                                      <p:cBhvr>
                                        <p:cTn id="13" dur="10" fill="hold"/>
                                        <p:tgtEl>
                                          <p:spTgt spid="7"/>
                                        </p:tgtEl>
                                        <p:attrNameLst>
                                          <p:attrName>ppt_h</p:attrName>
                                        </p:attrNameLst>
                                      </p:cBhvr>
                                      <p:tavLst>
                                        <p:tav tm="0">
                                          <p:val>
                                            <p:fltVal val="0"/>
                                          </p:val>
                                        </p:tav>
                                        <p:tav tm="100000">
                                          <p:val>
                                            <p:strVal val="#ppt_h"/>
                                          </p:val>
                                        </p:tav>
                                      </p:tavLst>
                                    </p:anim>
                                    <p:animEffect transition="in" filter="fade">
                                      <p:cBhvr>
                                        <p:cTn id="14" dur="1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1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32" fill="hold" nodeType="clickEffect">
                                  <p:stCondLst>
                                    <p:cond delay="0"/>
                                  </p:stCondLst>
                                  <p:childTnLst>
                                    <p:anim calcmode="lin" valueType="num">
                                      <p:cBhvr>
                                        <p:cTn id="21" dur="10"/>
                                        <p:tgtEl>
                                          <p:spTgt spid="5"/>
                                        </p:tgtEl>
                                        <p:attrNameLst>
                                          <p:attrName>ppt_w</p:attrName>
                                        </p:attrNameLst>
                                      </p:cBhvr>
                                      <p:tavLst>
                                        <p:tav tm="0">
                                          <p:val>
                                            <p:strVal val="ppt_w"/>
                                          </p:val>
                                        </p:tav>
                                        <p:tav tm="100000">
                                          <p:val>
                                            <p:fltVal val="0"/>
                                          </p:val>
                                        </p:tav>
                                      </p:tavLst>
                                    </p:anim>
                                    <p:anim calcmode="lin" valueType="num">
                                      <p:cBhvr>
                                        <p:cTn id="22" dur="10"/>
                                        <p:tgtEl>
                                          <p:spTgt spid="5"/>
                                        </p:tgtEl>
                                        <p:attrNameLst>
                                          <p:attrName>ppt_h</p:attrName>
                                        </p:attrNameLst>
                                      </p:cBhvr>
                                      <p:tavLst>
                                        <p:tav tm="0">
                                          <p:val>
                                            <p:strVal val="ppt_h"/>
                                          </p:val>
                                        </p:tav>
                                        <p:tav tm="100000">
                                          <p:val>
                                            <p:fltVal val="0"/>
                                          </p:val>
                                        </p:tav>
                                      </p:tavLst>
                                    </p:anim>
                                    <p:animEffect transition="out" filter="fade">
                                      <p:cBhvr>
                                        <p:cTn id="23" dur="10"/>
                                        <p:tgtEl>
                                          <p:spTgt spid="5"/>
                                        </p:tgtEl>
                                      </p:cBhvr>
                                    </p:animEffect>
                                    <p:set>
                                      <p:cBhvr>
                                        <p:cTn id="24" dur="1" fill="hold">
                                          <p:stCondLst>
                                            <p:cond delay="9"/>
                                          </p:stCondLst>
                                        </p:cTn>
                                        <p:tgtEl>
                                          <p:spTgt spid="5"/>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10"/>
                                        <p:tgtEl>
                                          <p:spTgt spid="7"/>
                                        </p:tgtEl>
                                        <p:attrNameLst>
                                          <p:attrName>ppt_w</p:attrName>
                                        </p:attrNameLst>
                                      </p:cBhvr>
                                      <p:tavLst>
                                        <p:tav tm="0">
                                          <p:val>
                                            <p:strVal val="ppt_w"/>
                                          </p:val>
                                        </p:tav>
                                        <p:tav tm="100000">
                                          <p:val>
                                            <p:fltVal val="0"/>
                                          </p:val>
                                        </p:tav>
                                      </p:tavLst>
                                    </p:anim>
                                    <p:anim calcmode="lin" valueType="num">
                                      <p:cBhvr>
                                        <p:cTn id="27" dur="10"/>
                                        <p:tgtEl>
                                          <p:spTgt spid="7"/>
                                        </p:tgtEl>
                                        <p:attrNameLst>
                                          <p:attrName>ppt_h</p:attrName>
                                        </p:attrNameLst>
                                      </p:cBhvr>
                                      <p:tavLst>
                                        <p:tav tm="0">
                                          <p:val>
                                            <p:strVal val="ppt_h"/>
                                          </p:val>
                                        </p:tav>
                                        <p:tav tm="100000">
                                          <p:val>
                                            <p:fltVal val="0"/>
                                          </p:val>
                                        </p:tav>
                                      </p:tavLst>
                                    </p:anim>
                                    <p:animEffect transition="out" filter="fade">
                                      <p:cBhvr>
                                        <p:cTn id="28" dur="10"/>
                                        <p:tgtEl>
                                          <p:spTgt spid="7"/>
                                        </p:tgtEl>
                                      </p:cBhvr>
                                    </p:animEffect>
                                    <p:set>
                                      <p:cBhvr>
                                        <p:cTn id="29" dur="1" fill="hold">
                                          <p:stCondLst>
                                            <p:cond delay="9"/>
                                          </p:stCondLst>
                                        </p:cTn>
                                        <p:tgtEl>
                                          <p:spTgt spid="7"/>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10"/>
                                        <p:tgtEl>
                                          <p:spTgt spid="8"/>
                                        </p:tgtEl>
                                      </p:cBhvr>
                                    </p:animEffect>
                                    <p:set>
                                      <p:cBhvr>
                                        <p:cTn id="32" dur="1" fill="hold">
                                          <p:stCondLst>
                                            <p:cond delay="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919" y="889538"/>
            <a:ext cx="6349206" cy="1269841"/>
          </a:xfrm>
          <a:prstGeom prst="rect">
            <a:avLst/>
          </a:prstGeom>
        </p:spPr>
      </p:pic>
      <p:sp>
        <p:nvSpPr>
          <p:cNvPr id="7" name="Rectangle 23"/>
          <p:cNvSpPr>
            <a:spLocks noChangeArrowheads="1"/>
          </p:cNvSpPr>
          <p:nvPr/>
        </p:nvSpPr>
        <p:spPr bwMode="auto">
          <a:xfrm>
            <a:off x="2369369" y="2821987"/>
            <a:ext cx="7930342" cy="46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spcBef>
                <a:spcPct val="20000"/>
              </a:spcBef>
              <a:buClr>
                <a:srgbClr val="92D050"/>
              </a:buClr>
            </a:pPr>
            <a:r>
              <a:rPr lang="es-ES" sz="2800" dirty="0" smtClean="0">
                <a:solidFill>
                  <a:schemeClr val="tx1"/>
                </a:solidFill>
              </a:rPr>
              <a:t>La </a:t>
            </a:r>
            <a:r>
              <a:rPr lang="es-ES" sz="2800" dirty="0">
                <a:solidFill>
                  <a:schemeClr val="tx1"/>
                </a:solidFill>
              </a:rPr>
              <a:t>animación socicultural es una tecnología social , que basada en una pedagogía participativa, tiene por finalidad actuar en diferentes ámbitos  de la calidad de vida, mediante la </a:t>
            </a:r>
            <a:r>
              <a:rPr lang="es-ES" sz="2800" dirty="0" smtClean="0">
                <a:solidFill>
                  <a:schemeClr val="tx1"/>
                </a:solidFill>
              </a:rPr>
              <a:t>participación  </a:t>
            </a:r>
            <a:r>
              <a:rPr lang="es-ES" sz="2800" dirty="0">
                <a:solidFill>
                  <a:schemeClr val="tx1"/>
                </a:solidFill>
              </a:rPr>
              <a:t>de la gente en su propio desarrollo sociocultural”.</a:t>
            </a:r>
            <a:endParaRPr lang="es-EC" sz="2800" dirty="0">
              <a:solidFill>
                <a:schemeClr val="tx1"/>
              </a:solidFill>
            </a:endParaRPr>
          </a:p>
          <a:p>
            <a:pPr algn="ctr">
              <a:spcBef>
                <a:spcPct val="20000"/>
              </a:spcBef>
              <a:buClr>
                <a:srgbClr val="92D050"/>
              </a:buClr>
            </a:pPr>
            <a:r>
              <a:rPr lang="en-US" sz="1800" dirty="0">
                <a:solidFill>
                  <a:srgbClr val="00CC00"/>
                </a:solidFill>
              </a:rPr>
              <a:t>	</a:t>
            </a:r>
            <a:r>
              <a:rPr lang="en-US" sz="1800" dirty="0" smtClean="0">
                <a:solidFill>
                  <a:srgbClr val="00CC00"/>
                </a:solidFill>
              </a:rPr>
              <a:t>					    Ander E-gg (1985)</a:t>
            </a:r>
            <a:r>
              <a:rPr lang="en-US" sz="1800" b="1" dirty="0" smtClean="0">
                <a:solidFill>
                  <a:srgbClr val="00CC00"/>
                </a:solidFill>
              </a:rPr>
              <a:t> </a:t>
            </a:r>
            <a:endParaRPr lang="es-EC" altLang="es-EC" sz="1800" b="1" dirty="0">
              <a:solidFill>
                <a:srgbClr val="00CC00"/>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040835"/>
            <a:ext cx="4638262" cy="781152"/>
          </a:xfrm>
          <a:prstGeom prst="rect">
            <a:avLst/>
          </a:prstGeom>
        </p:spPr>
      </p:pic>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515268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22" presetClass="exit" presetSubtype="4" fill="hold" nodeType="withEffect">
                                  <p:stCondLst>
                                    <p:cond delay="0"/>
                                  </p:stCondLst>
                                  <p:childTnLst>
                                    <p:animEffect transition="out" filter="wipe(down)">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405" y="957462"/>
            <a:ext cx="1364975" cy="45899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27" y="1186959"/>
            <a:ext cx="5870714" cy="69484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313" y="1411538"/>
            <a:ext cx="551157" cy="411525"/>
          </a:xfrm>
          <a:prstGeom prst="rect">
            <a:avLst/>
          </a:prstGeom>
        </p:spPr>
      </p:pic>
      <p:sp>
        <p:nvSpPr>
          <p:cNvPr id="2" name="Rectángulo 1"/>
          <p:cNvSpPr/>
          <p:nvPr/>
        </p:nvSpPr>
        <p:spPr>
          <a:xfrm>
            <a:off x="3572901" y="1760715"/>
            <a:ext cx="5963478" cy="646331"/>
          </a:xfrm>
          <a:prstGeom prst="rect">
            <a:avLst/>
          </a:prstGeom>
        </p:spPr>
        <p:txBody>
          <a:bodyPr wrap="square">
            <a:spAutoFit/>
          </a:bodyPr>
          <a:lstStyle/>
          <a:p>
            <a:r>
              <a:rPr lang="es-ES" dirty="0" smtClean="0">
                <a:latin typeface="Arial Unicode MS" panose="020B0604020202020204" pitchFamily="34" charset="-128"/>
                <a:ea typeface="Arial Unicode MS" panose="020B0604020202020204" pitchFamily="34" charset="-128"/>
                <a:cs typeface="Arial Unicode MS" panose="020B0604020202020204" pitchFamily="34" charset="-128"/>
              </a:rPr>
              <a:t>No </a:t>
            </a:r>
            <a:r>
              <a:rPr lang="es-ES" dirty="0">
                <a:latin typeface="Arial Unicode MS" panose="020B0604020202020204" pitchFamily="34" charset="-128"/>
                <a:ea typeface="Arial Unicode MS" panose="020B0604020202020204" pitchFamily="34" charset="-128"/>
                <a:cs typeface="Arial Unicode MS" panose="020B0604020202020204" pitchFamily="34" charset="-128"/>
              </a:rPr>
              <a:t>tienen como propósito, crear un ambiente de euforia durante una actividad, su finalidad concierne  desde:</a:t>
            </a:r>
            <a:endParaRPr lang="es-EC"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888" y="3270285"/>
            <a:ext cx="3930708" cy="796245"/>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548" y="2493433"/>
            <a:ext cx="4041913" cy="3518249"/>
          </a:xfrm>
          <a:prstGeom prst="rect">
            <a:avLst/>
          </a:prstGeom>
        </p:spPr>
      </p:pic>
      <p:sp>
        <p:nvSpPr>
          <p:cNvPr id="16" name="Rectángulo 15"/>
          <p:cNvSpPr/>
          <p:nvPr/>
        </p:nvSpPr>
        <p:spPr>
          <a:xfrm>
            <a:off x="2474769" y="4252557"/>
            <a:ext cx="381482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dirty="0">
                <a:solidFill>
                  <a:srgbClr val="00CC00"/>
                </a:solidFill>
              </a:rPr>
              <a:t>Lupe Aguilar Oscar Incarbone ( 2005 )</a:t>
            </a:r>
            <a:r>
              <a:rPr lang="en-US" b="1" dirty="0">
                <a:solidFill>
                  <a:srgbClr val="00CC00"/>
                </a:solidFill>
              </a:rPr>
              <a:t> </a:t>
            </a:r>
            <a:endParaRPr lang="es-EC" dirty="0"/>
          </a:p>
        </p:txBody>
      </p:sp>
      <p:pic>
        <p:nvPicPr>
          <p:cNvPr id="12" name="Imagen 11"/>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51495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0"/>
                                        </p:tgtEl>
                                        <p:attrNameLst>
                                          <p:attrName>ppt_w</p:attrName>
                                        </p:attrNameLst>
                                      </p:cBhvr>
                                      <p:tavLst>
                                        <p:tav tm="0">
                                          <p:val>
                                            <p:strVal val="ppt_w"/>
                                          </p:val>
                                        </p:tav>
                                        <p:tav tm="100000">
                                          <p:val>
                                            <p:fltVal val="0"/>
                                          </p:val>
                                        </p:tav>
                                      </p:tavLst>
                                    </p:anim>
                                    <p:anim calcmode="lin" valueType="num">
                                      <p:cBhvr>
                                        <p:cTn id="52" dur="500"/>
                                        <p:tgtEl>
                                          <p:spTgt spid="10"/>
                                        </p:tgtEl>
                                        <p:attrNameLst>
                                          <p:attrName>ppt_h</p:attrName>
                                        </p:attrNameLst>
                                      </p:cBhvr>
                                      <p:tavLst>
                                        <p:tav tm="0">
                                          <p:val>
                                            <p:strVal val="ppt_h"/>
                                          </p:val>
                                        </p:tav>
                                        <p:tav tm="100000">
                                          <p:val>
                                            <p:fltVal val="0"/>
                                          </p:val>
                                        </p:tav>
                                      </p:tavLst>
                                    </p:anim>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22" presetClass="exit" presetSubtype="4" fill="hold" grpId="2" nodeType="withEffect">
                                  <p:stCondLst>
                                    <p:cond delay="0"/>
                                  </p:stCondLst>
                                  <p:childTnLst>
                                    <p:animEffect transition="out" filter="wipe(down)">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22" presetClass="exit" presetSubtype="4" fill="hold" nodeType="withEffect">
                                  <p:stCondLst>
                                    <p:cond delay="0"/>
                                  </p:stCondLst>
                                  <p:childTnLst>
                                    <p:animEffect transition="out" filter="wipe(down)">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6" grpId="1"/>
      <p:bldP spid="16" grpId="2"/>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405" y="957462"/>
            <a:ext cx="1364975" cy="45899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27" y="1186959"/>
            <a:ext cx="5870714" cy="69484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313" y="1411538"/>
            <a:ext cx="551157" cy="411525"/>
          </a:xfrm>
          <a:prstGeom prst="rect">
            <a:avLst/>
          </a:prstGeom>
        </p:spPr>
      </p:pic>
      <p:sp>
        <p:nvSpPr>
          <p:cNvPr id="2" name="Rectángulo 1"/>
          <p:cNvSpPr/>
          <p:nvPr/>
        </p:nvSpPr>
        <p:spPr>
          <a:xfrm>
            <a:off x="3572901" y="1760715"/>
            <a:ext cx="5963478" cy="646331"/>
          </a:xfrm>
          <a:prstGeom prst="rect">
            <a:avLst/>
          </a:prstGeom>
        </p:spPr>
        <p:txBody>
          <a:bodyPr wrap="square">
            <a:spAutoFit/>
          </a:bodyPr>
          <a:lstStyle/>
          <a:p>
            <a:r>
              <a:rPr lang="es-ES" dirty="0" smtClean="0">
                <a:latin typeface="Arial Unicode MS" panose="020B0604020202020204" pitchFamily="34" charset="-128"/>
                <a:ea typeface="Arial Unicode MS" panose="020B0604020202020204" pitchFamily="34" charset="-128"/>
                <a:cs typeface="Arial Unicode MS" panose="020B0604020202020204" pitchFamily="34" charset="-128"/>
              </a:rPr>
              <a:t>No </a:t>
            </a:r>
            <a:r>
              <a:rPr lang="es-ES" dirty="0">
                <a:latin typeface="Arial Unicode MS" panose="020B0604020202020204" pitchFamily="34" charset="-128"/>
                <a:ea typeface="Arial Unicode MS" panose="020B0604020202020204" pitchFamily="34" charset="-128"/>
                <a:cs typeface="Arial Unicode MS" panose="020B0604020202020204" pitchFamily="34" charset="-128"/>
              </a:rPr>
              <a:t>tienen como propósito, crear un ambiente de euforia durante una actividad, su finalidad concierne  desde:</a:t>
            </a:r>
            <a:endParaRPr lang="es-EC"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Rectángulo 15"/>
          <p:cNvSpPr/>
          <p:nvPr/>
        </p:nvSpPr>
        <p:spPr>
          <a:xfrm>
            <a:off x="2474769" y="4252557"/>
            <a:ext cx="381482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dirty="0">
                <a:solidFill>
                  <a:srgbClr val="00CC00"/>
                </a:solidFill>
              </a:rPr>
              <a:t>Lupe Aguilar Oscar Incarbone ( 2005 )</a:t>
            </a:r>
            <a:r>
              <a:rPr lang="en-US" b="1" dirty="0">
                <a:solidFill>
                  <a:srgbClr val="00CC00"/>
                </a:solidFill>
              </a:rPr>
              <a:t> </a:t>
            </a:r>
            <a:endParaRPr lang="es-EC" dirty="0"/>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843" y="2751305"/>
            <a:ext cx="3776870" cy="303989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2384" y="3331664"/>
            <a:ext cx="4222256" cy="1028571"/>
          </a:xfrm>
          <a:prstGeom prst="rect">
            <a:avLst/>
          </a:prstGeom>
        </p:spPr>
      </p:pic>
      <p:pic>
        <p:nvPicPr>
          <p:cNvPr id="9" name="Imagen 8"/>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90601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405" y="957462"/>
            <a:ext cx="1364975" cy="45899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27" y="1186959"/>
            <a:ext cx="5870714" cy="69484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313" y="1411538"/>
            <a:ext cx="551157" cy="411525"/>
          </a:xfrm>
          <a:prstGeom prst="rect">
            <a:avLst/>
          </a:prstGeom>
        </p:spPr>
      </p:pic>
      <p:sp>
        <p:nvSpPr>
          <p:cNvPr id="2" name="Rectángulo 1"/>
          <p:cNvSpPr/>
          <p:nvPr/>
        </p:nvSpPr>
        <p:spPr>
          <a:xfrm>
            <a:off x="3572901" y="1760715"/>
            <a:ext cx="5963478" cy="646331"/>
          </a:xfrm>
          <a:prstGeom prst="rect">
            <a:avLst/>
          </a:prstGeom>
        </p:spPr>
        <p:txBody>
          <a:bodyPr wrap="square">
            <a:spAutoFit/>
          </a:bodyPr>
          <a:lstStyle/>
          <a:p>
            <a:r>
              <a:rPr lang="es-ES" dirty="0" smtClean="0">
                <a:latin typeface="Arial Unicode MS" panose="020B0604020202020204" pitchFamily="34" charset="-128"/>
                <a:ea typeface="Arial Unicode MS" panose="020B0604020202020204" pitchFamily="34" charset="-128"/>
                <a:cs typeface="Arial Unicode MS" panose="020B0604020202020204" pitchFamily="34" charset="-128"/>
              </a:rPr>
              <a:t>No </a:t>
            </a:r>
            <a:r>
              <a:rPr lang="es-ES" dirty="0">
                <a:latin typeface="Arial Unicode MS" panose="020B0604020202020204" pitchFamily="34" charset="-128"/>
                <a:ea typeface="Arial Unicode MS" panose="020B0604020202020204" pitchFamily="34" charset="-128"/>
                <a:cs typeface="Arial Unicode MS" panose="020B0604020202020204" pitchFamily="34" charset="-128"/>
              </a:rPr>
              <a:t>tienen como propósito, crear un ambiente de euforia durante una actividad, su finalidad concierne  desde:</a:t>
            </a:r>
            <a:endParaRPr lang="es-EC"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Rectángulo 15"/>
          <p:cNvSpPr/>
          <p:nvPr/>
        </p:nvSpPr>
        <p:spPr>
          <a:xfrm>
            <a:off x="2474769" y="4252557"/>
            <a:ext cx="381482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a:t>
            </a:r>
            <a:r>
              <a:rPr lang="en-US" dirty="0">
                <a:solidFill>
                  <a:srgbClr val="00CC00"/>
                </a:solidFill>
              </a:rPr>
              <a:t>Lupe Aguilar Oscar Incarbone ( 2005 )</a:t>
            </a:r>
            <a:r>
              <a:rPr lang="en-US" b="1" dirty="0">
                <a:solidFill>
                  <a:srgbClr val="00CC00"/>
                </a:solidFill>
              </a:rPr>
              <a:t> </a:t>
            </a:r>
            <a:endParaRPr lang="es-EC" dirty="0"/>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279" y="3331664"/>
            <a:ext cx="3911111" cy="1028571"/>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900" y="2455564"/>
            <a:ext cx="3990804" cy="3109954"/>
          </a:xfrm>
          <a:prstGeom prst="rect">
            <a:avLst/>
          </a:prstGeom>
        </p:spPr>
      </p:pic>
      <p:pic>
        <p:nvPicPr>
          <p:cNvPr id="13" name="Imagen 12"/>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40171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405" y="957462"/>
            <a:ext cx="1364975" cy="45899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27" y="1186959"/>
            <a:ext cx="5870714" cy="69484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313" y="1411538"/>
            <a:ext cx="551157" cy="411525"/>
          </a:xfrm>
          <a:prstGeom prst="rect">
            <a:avLst/>
          </a:prstGeom>
        </p:spPr>
      </p:pic>
      <p:sp>
        <p:nvSpPr>
          <p:cNvPr id="2" name="Rectángulo 1"/>
          <p:cNvSpPr/>
          <p:nvPr/>
        </p:nvSpPr>
        <p:spPr>
          <a:xfrm>
            <a:off x="3572901" y="1760715"/>
            <a:ext cx="5963478" cy="646331"/>
          </a:xfrm>
          <a:prstGeom prst="rect">
            <a:avLst/>
          </a:prstGeom>
        </p:spPr>
        <p:txBody>
          <a:bodyPr wrap="square">
            <a:spAutoFit/>
          </a:bodyPr>
          <a:lstStyle/>
          <a:p>
            <a:r>
              <a:rPr lang="es-ES" dirty="0" smtClean="0">
                <a:latin typeface="Arial Unicode MS" panose="020B0604020202020204" pitchFamily="34" charset="-128"/>
                <a:ea typeface="Arial Unicode MS" panose="020B0604020202020204" pitchFamily="34" charset="-128"/>
                <a:cs typeface="Arial Unicode MS" panose="020B0604020202020204" pitchFamily="34" charset="-128"/>
              </a:rPr>
              <a:t>No </a:t>
            </a:r>
            <a:r>
              <a:rPr lang="es-ES" dirty="0">
                <a:latin typeface="Arial Unicode MS" panose="020B0604020202020204" pitchFamily="34" charset="-128"/>
                <a:ea typeface="Arial Unicode MS" panose="020B0604020202020204" pitchFamily="34" charset="-128"/>
                <a:cs typeface="Arial Unicode MS" panose="020B0604020202020204" pitchFamily="34" charset="-128"/>
              </a:rPr>
              <a:t>tienen como propósito, crear un ambiente de euforia durante una actividad, su finalidad concierne  desde:</a:t>
            </a:r>
            <a:endParaRPr lang="es-EC"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Rectángulo 15"/>
          <p:cNvSpPr/>
          <p:nvPr/>
        </p:nvSpPr>
        <p:spPr>
          <a:xfrm>
            <a:off x="2226365" y="4252557"/>
            <a:ext cx="373711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r>
              <a:rPr lang="en-US" dirty="0">
                <a:solidFill>
                  <a:srgbClr val="00CC00"/>
                </a:solidFill>
              </a:rPr>
              <a:t>Lupe Aguilar Oscar Incarbone ( 2005 )</a:t>
            </a:r>
            <a:r>
              <a:rPr lang="en-US" b="1" dirty="0">
                <a:solidFill>
                  <a:srgbClr val="00CC00"/>
                </a:solidFill>
              </a:rPr>
              <a:t> </a:t>
            </a:r>
            <a:endParaRPr lang="es-EC" dirty="0"/>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887" y="3197843"/>
            <a:ext cx="3405809" cy="812698"/>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478" y="2564383"/>
            <a:ext cx="4426226" cy="3183049"/>
          </a:xfrm>
          <a:prstGeom prst="rect">
            <a:avLst/>
          </a:prstGeom>
        </p:spPr>
      </p:pic>
      <p:pic>
        <p:nvPicPr>
          <p:cNvPr id="9" name="Imagen 8"/>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69726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grpId="2" nodeType="with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203" y="1854558"/>
            <a:ext cx="5679583" cy="1579199"/>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360" y="3433757"/>
            <a:ext cx="4301543" cy="1643414"/>
          </a:xfrm>
          <a:prstGeom prst="rect">
            <a:avLst/>
          </a:prstGeom>
        </p:spPr>
      </p:pic>
      <p:pic>
        <p:nvPicPr>
          <p:cNvPr id="5" name="Imagen 4"/>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27235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504" y="735175"/>
            <a:ext cx="4038095" cy="1384127"/>
          </a:xfrm>
          <a:prstGeom prst="rect">
            <a:avLst/>
          </a:prstGeom>
        </p:spPr>
      </p:pic>
      <p:sp>
        <p:nvSpPr>
          <p:cNvPr id="2" name="Rectángulo 1"/>
          <p:cNvSpPr/>
          <p:nvPr/>
        </p:nvSpPr>
        <p:spPr>
          <a:xfrm>
            <a:off x="2618513" y="2119302"/>
            <a:ext cx="7328079" cy="3785652"/>
          </a:xfrm>
          <a:prstGeom prst="rect">
            <a:avLst/>
          </a:prstGeom>
        </p:spPr>
        <p:txBody>
          <a:bodyPr wrap="square">
            <a:spAutoFit/>
          </a:bodyPr>
          <a:lstStyle/>
          <a:p>
            <a:pPr algn="ctr"/>
            <a:r>
              <a:rPr lang="es-EC" dirty="0"/>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“El clima de una escuela resulta del tipo de programa, de los procesos utilizados, de las condiciones ambientales que caracterizan la escuela como una institución y como un agrupamiento de alumnos, de los departamentos, del personal y de los alumnos. El clima es un factor crítico para la salud y para la eficacia de una escuela. Para los seres humanos el clima puede convertirse en un factor de desarrollo</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r>
              <a:rPr lang="en-US" sz="2400" dirty="0" smtClean="0">
                <a:solidFill>
                  <a:srgbClr val="00CC00"/>
                </a:solidFill>
              </a:rPr>
              <a:t>                                 				</a:t>
            </a:r>
            <a:r>
              <a:rPr lang="en-US" sz="2000" dirty="0" smtClean="0">
                <a:solidFill>
                  <a:srgbClr val="00CC00"/>
                </a:solidFill>
              </a:rPr>
              <a:t>Fox ( 1973 )</a:t>
            </a:r>
            <a:endParaRPr lang="es-EC"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11459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504" y="735175"/>
            <a:ext cx="4038095" cy="1384127"/>
          </a:xfrm>
          <a:prstGeom prst="rect">
            <a:avLst/>
          </a:prstGeom>
        </p:spPr>
      </p:pic>
      <p:sp>
        <p:nvSpPr>
          <p:cNvPr id="2" name="Rectángulo 1"/>
          <p:cNvSpPr/>
          <p:nvPr/>
        </p:nvSpPr>
        <p:spPr>
          <a:xfrm>
            <a:off x="2618513" y="2119302"/>
            <a:ext cx="7328079" cy="3785652"/>
          </a:xfrm>
          <a:prstGeom prst="rect">
            <a:avLst/>
          </a:prstGeom>
        </p:spPr>
        <p:txBody>
          <a:bodyPr wrap="square">
            <a:spAutoFit/>
          </a:bodyPr>
          <a:lstStyle/>
          <a:p>
            <a:pPr algn="ct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Interacción del hombre con el entorno natural que lo rodea involucrando así el desarrollo y el aprendizaje del ser humano según el desempeño de este y las relaciones que establezca para aprovechar al máximo lo que a través de la vida la sociedad y la naturaleza le ofrece para su beneficio, físico, psicológico, emocional, espiritual y profesional entre otros aspectos de la </a:t>
            </a:r>
            <a:r>
              <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rPr>
              <a:t>vida</a:t>
            </a:r>
          </a:p>
          <a:p>
            <a:endParaRPr lang="en-US"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solidFill>
                  <a:srgbClr val="00CC00"/>
                </a:solidFill>
              </a:rPr>
              <a:t> </a:t>
            </a:r>
            <a:r>
              <a:rPr lang="en-US" sz="2400" dirty="0" smtClean="0">
                <a:solidFill>
                  <a:srgbClr val="00CC00"/>
                </a:solidFill>
              </a:rPr>
              <a:t>                                                </a:t>
            </a:r>
            <a:r>
              <a:rPr lang="en-US" sz="2000" dirty="0" smtClean="0">
                <a:solidFill>
                  <a:srgbClr val="00CC00"/>
                </a:solidFill>
              </a:rPr>
              <a:t>Daniel </a:t>
            </a:r>
            <a:r>
              <a:rPr lang="en-US" sz="2400" dirty="0" smtClean="0">
                <a:solidFill>
                  <a:srgbClr val="00CC00"/>
                </a:solidFill>
              </a:rPr>
              <a:t> </a:t>
            </a:r>
            <a:r>
              <a:rPr lang="en-US" sz="2000" dirty="0" smtClean="0">
                <a:solidFill>
                  <a:srgbClr val="00CC00"/>
                </a:solidFill>
              </a:rPr>
              <a:t>Raichvargla  ( 1994 )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56432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504" y="735175"/>
            <a:ext cx="4038095" cy="1384127"/>
          </a:xfrm>
          <a:prstGeom prst="rect">
            <a:avLst/>
          </a:prstGeom>
        </p:spPr>
      </p:pic>
      <p:sp>
        <p:nvSpPr>
          <p:cNvPr id="2" name="Rectángulo 1"/>
          <p:cNvSpPr/>
          <p:nvPr/>
        </p:nvSpPr>
        <p:spPr>
          <a:xfrm>
            <a:off x="2618513" y="2119302"/>
            <a:ext cx="7328079" cy="3785652"/>
          </a:xfrm>
          <a:prstGeom prst="rect">
            <a:avLst/>
          </a:prstGeom>
        </p:spPr>
        <p:txBody>
          <a:bodyPr wrap="square">
            <a:spAutoFit/>
          </a:bodyPr>
          <a:lstStyle/>
          <a:p>
            <a:pPr algn="ctr"/>
            <a:r>
              <a:rPr lang="en-US" sz="3600" dirty="0" smtClean="0"/>
              <a:t>El </a:t>
            </a:r>
            <a:r>
              <a:rPr lang="en-US" sz="3600" dirty="0"/>
              <a:t>clima escolar se refiere a la percepción que los individuos tienen en los distintos aspectos del ambiente en el cual se desarrollan sus actividades habituales, en este caso el colegio</a:t>
            </a:r>
            <a:endParaRPr lang="en-US" sz="3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solidFill>
                  <a:srgbClr val="00CC00"/>
                </a:solidFill>
              </a:rPr>
              <a:t> </a:t>
            </a:r>
            <a:r>
              <a:rPr lang="en-US" sz="2400" dirty="0" smtClean="0">
                <a:solidFill>
                  <a:srgbClr val="00CC00"/>
                </a:solidFill>
              </a:rPr>
              <a:t>                                                         </a:t>
            </a:r>
            <a:r>
              <a:rPr lang="en-US" sz="2000" dirty="0" smtClean="0">
                <a:solidFill>
                  <a:srgbClr val="00CC00"/>
                </a:solidFill>
              </a:rPr>
              <a:t>Aaron </a:t>
            </a:r>
            <a:r>
              <a:rPr lang="en-US" sz="2000" dirty="0">
                <a:solidFill>
                  <a:srgbClr val="00CC00"/>
                </a:solidFill>
              </a:rPr>
              <a:t>y Milicic (1999) </a:t>
            </a:r>
            <a:r>
              <a:rPr lang="en-US" sz="2000" dirty="0" smtClean="0">
                <a:solidFill>
                  <a:srgbClr val="00CC00"/>
                </a:solidFill>
              </a:rPr>
              <a:t>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39152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2"/>
                                        </p:tgtEl>
                                      </p:cBhvr>
                                    </p:animEffect>
                                    <p:anim calcmode="lin" valueType="num">
                                      <p:cBhvr>
                                        <p:cTn id="15" dur="1000"/>
                                        <p:tgtEl>
                                          <p:spTgt spid="2"/>
                                        </p:tgtEl>
                                        <p:attrNameLst>
                                          <p:attrName>ppt_x</p:attrName>
                                        </p:attrNameLst>
                                      </p:cBhvr>
                                      <p:tavLst>
                                        <p:tav tm="0">
                                          <p:val>
                                            <p:strVal val="ppt_x"/>
                                          </p:val>
                                        </p:tav>
                                        <p:tav tm="100000">
                                          <p:val>
                                            <p:strVal val="ppt_x"/>
                                          </p:val>
                                        </p:tav>
                                      </p:tavLst>
                                    </p:anim>
                                    <p:anim calcmode="lin" valueType="num">
                                      <p:cBhvr>
                                        <p:cTn id="16" dur="1000"/>
                                        <p:tgtEl>
                                          <p:spTgt spid="2"/>
                                        </p:tgtEl>
                                        <p:attrNameLst>
                                          <p:attrName>ppt_y</p:attrName>
                                        </p:attrNameLst>
                                      </p:cBhvr>
                                      <p:tavLst>
                                        <p:tav tm="0">
                                          <p:val>
                                            <p:strVal val="ppt_y"/>
                                          </p:val>
                                        </p:tav>
                                        <p:tav tm="100000">
                                          <p:val>
                                            <p:strVal val="ppt_y+.1"/>
                                          </p:val>
                                        </p:tav>
                                      </p:tavLst>
                                    </p:anim>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504" y="735175"/>
            <a:ext cx="4038095" cy="1384127"/>
          </a:xfrm>
          <a:prstGeom prst="rect">
            <a:avLst/>
          </a:prstGeom>
        </p:spPr>
      </p:pic>
      <p:sp>
        <p:nvSpPr>
          <p:cNvPr id="2" name="Rectángulo 1"/>
          <p:cNvSpPr/>
          <p:nvPr/>
        </p:nvSpPr>
        <p:spPr>
          <a:xfrm>
            <a:off x="2618513" y="2119302"/>
            <a:ext cx="7328079" cy="2923877"/>
          </a:xfrm>
          <a:prstGeom prst="rect">
            <a:avLst/>
          </a:prstGeom>
        </p:spPr>
        <p:txBody>
          <a:bodyPr wrap="square">
            <a:spAutoFit/>
          </a:bodyPr>
          <a:lstStyle/>
          <a:p>
            <a:pPr algn="ctr"/>
            <a:r>
              <a:rPr lang="en-US" sz="4000" dirty="0"/>
              <a:t>El ser humano crea e influye sobre el ambiente, y luego el ambiente o una parte del mismo influye sobre él”</a:t>
            </a:r>
            <a:endParaRPr lang="es-EC" sz="4000" dirty="0"/>
          </a:p>
          <a:p>
            <a:pPr algn="ctr"/>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solidFill>
                  <a:srgbClr val="00CC00"/>
                </a:solidFill>
              </a:rPr>
              <a:t> </a:t>
            </a:r>
            <a:r>
              <a:rPr lang="en-US" sz="2400" dirty="0" smtClean="0">
                <a:solidFill>
                  <a:srgbClr val="00CC00"/>
                </a:solidFill>
              </a:rPr>
              <a:t>                                                         </a:t>
            </a:r>
            <a:r>
              <a:rPr lang="en-US" sz="2000" dirty="0" smtClean="0">
                <a:solidFill>
                  <a:srgbClr val="00CC00"/>
                </a:solidFill>
              </a:rPr>
              <a:t>Ittelson  (2007)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20481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6958" y="1093585"/>
            <a:ext cx="297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2375708" y="1677785"/>
            <a:ext cx="77343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pt-PT" altLang="es-EC" sz="3200" b="1" i="1" u="none" strike="noStrike" kern="0" cap="none" spc="0" normalizeH="0" baseline="0" noProof="0" dirty="0" smtClean="0">
              <a:ln>
                <a:noFill/>
              </a:ln>
              <a:solidFill>
                <a:srgbClr val="FFFF00"/>
              </a:solidFill>
              <a:effectLst/>
              <a:uLnTx/>
              <a:uFillTx/>
              <a:latin typeface="Times New Roman" panose="02020603050405020304" pitchFamily="18"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s-EC" sz="3600" b="1" i="0" u="none" strike="noStrike" kern="0" cap="none" spc="0" normalizeH="0" baseline="0" noProof="0" dirty="0" smtClean="0">
                <a:ln>
                  <a:noFill/>
                </a:ln>
                <a:solidFill>
                  <a:srgbClr val="FFFFFF"/>
                </a:solidFill>
                <a:effectLst/>
                <a:uLnTx/>
                <a:uFillTx/>
                <a:latin typeface="Arial Unicode MS" panose="020B0604020202020204" pitchFamily="34" charset="-128"/>
              </a:rPr>
              <a:t>“Técnicas de animación recreativas y su relación con el ambiente escolar de la Unidad Educativa “Riobamba” en el   primer año de educación básica. Propuesta alternativa”</a:t>
            </a:r>
            <a:r>
              <a:rPr kumimoji="0" lang="pt-PT" altLang="es-EC" sz="3600" b="1" i="1" u="none" strike="noStrike" kern="0" cap="none" spc="0" normalizeH="0" baseline="0" noProof="0" dirty="0" smtClean="0">
                <a:ln>
                  <a:noFill/>
                </a:ln>
                <a:solidFill>
                  <a:srgbClr val="FFFF00"/>
                </a:solidFill>
                <a:effectLst/>
                <a:uLnTx/>
                <a:uFillTx/>
                <a:latin typeface="Times New Roman" panose="02020603050405020304" pitchFamily="18" charset="0"/>
              </a:rPr>
              <a:t> </a:t>
            </a: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05401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 fill="hold"/>
                                        <p:tgtEl>
                                          <p:spTgt spid="4"/>
                                        </p:tgtEl>
                                        <p:attrNameLst>
                                          <p:attrName>ppt_w</p:attrName>
                                        </p:attrNameLst>
                                      </p:cBhvr>
                                      <p:tavLst>
                                        <p:tav tm="0">
                                          <p:val>
                                            <p:fltVal val="0"/>
                                          </p:val>
                                        </p:tav>
                                        <p:tav tm="100000">
                                          <p:val>
                                            <p:strVal val="#ppt_w"/>
                                          </p:val>
                                        </p:tav>
                                      </p:tavLst>
                                    </p:anim>
                                    <p:anim calcmode="lin" valueType="num">
                                      <p:cBhvr>
                                        <p:cTn id="8" dur="10" fill="hold"/>
                                        <p:tgtEl>
                                          <p:spTgt spid="4"/>
                                        </p:tgtEl>
                                        <p:attrNameLst>
                                          <p:attrName>ppt_h</p:attrName>
                                        </p:attrNameLst>
                                      </p:cBhvr>
                                      <p:tavLst>
                                        <p:tav tm="0">
                                          <p:val>
                                            <p:fltVal val="0"/>
                                          </p:val>
                                        </p:tav>
                                        <p:tav tm="100000">
                                          <p:val>
                                            <p:strVal val="#ppt_h"/>
                                          </p:val>
                                        </p:tav>
                                      </p:tavLst>
                                    </p:anim>
                                    <p:animEffect transition="in" filter="fade">
                                      <p:cBhvr>
                                        <p:cTn id="9" dur="1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
                                        <p:tgtEl>
                                          <p:spTgt spid="4"/>
                                        </p:tgtEl>
                                        <p:attrNameLst>
                                          <p:attrName>ppt_w</p:attrName>
                                        </p:attrNameLst>
                                      </p:cBhvr>
                                      <p:tavLst>
                                        <p:tav tm="0">
                                          <p:val>
                                            <p:strVal val="ppt_w"/>
                                          </p:val>
                                        </p:tav>
                                        <p:tav tm="100000">
                                          <p:val>
                                            <p:fltVal val="0"/>
                                          </p:val>
                                        </p:tav>
                                      </p:tavLst>
                                    </p:anim>
                                    <p:anim calcmode="lin" valueType="num">
                                      <p:cBhvr>
                                        <p:cTn id="14" dur="10"/>
                                        <p:tgtEl>
                                          <p:spTgt spid="4"/>
                                        </p:tgtEl>
                                        <p:attrNameLst>
                                          <p:attrName>ppt_h</p:attrName>
                                        </p:attrNameLst>
                                      </p:cBhvr>
                                      <p:tavLst>
                                        <p:tav tm="0">
                                          <p:val>
                                            <p:strVal val="ppt_h"/>
                                          </p:val>
                                        </p:tav>
                                        <p:tav tm="100000">
                                          <p:val>
                                            <p:fltVal val="0"/>
                                          </p:val>
                                        </p:tav>
                                      </p:tavLst>
                                    </p:anim>
                                    <p:animEffect transition="out" filter="fade">
                                      <p:cBhvr>
                                        <p:cTn id="15" dur="10"/>
                                        <p:tgtEl>
                                          <p:spTgt spid="4"/>
                                        </p:tgtEl>
                                      </p:cBhvr>
                                    </p:animEffect>
                                    <p:set>
                                      <p:cBhvr>
                                        <p:cTn id="16" dur="1" fill="hold">
                                          <p:stCondLst>
                                            <p:cond delay="9"/>
                                          </p:stCondLst>
                                        </p:cTn>
                                        <p:tgtEl>
                                          <p:spTgt spid="4"/>
                                        </p:tgtEl>
                                        <p:attrNameLst>
                                          <p:attrName>style.visibility</p:attrName>
                                        </p:attrNameLst>
                                      </p:cBhvr>
                                      <p:to>
                                        <p:strVal val="hidden"/>
                                      </p:to>
                                    </p:set>
                                  </p:childTnLst>
                                </p:cTn>
                              </p:par>
                              <p:par>
                                <p:cTn id="17" presetID="53" presetClass="exit" presetSubtype="32" fill="hold" nodeType="with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034" y="2574330"/>
            <a:ext cx="6705600" cy="1732627"/>
          </a:xfrm>
          <a:prstGeom prst="rect">
            <a:avLst/>
          </a:prstGeom>
        </p:spPr>
      </p:pic>
      <p:pic>
        <p:nvPicPr>
          <p:cNvPr id="3" name="Imagen 2"/>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8931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428" y="1214857"/>
            <a:ext cx="7339682" cy="1168254"/>
          </a:xfrm>
          <a:prstGeom prst="rect">
            <a:avLst/>
          </a:prstGeom>
        </p:spPr>
      </p:pic>
      <p:sp>
        <p:nvSpPr>
          <p:cNvPr id="3" name="Rectángulo 2"/>
          <p:cNvSpPr/>
          <p:nvPr/>
        </p:nvSpPr>
        <p:spPr>
          <a:xfrm>
            <a:off x="3167269" y="2383111"/>
            <a:ext cx="6096000" cy="3785652"/>
          </a:xfrm>
          <a:prstGeom prst="rect">
            <a:avLst/>
          </a:prstGeom>
        </p:spPr>
        <p:txBody>
          <a:bodyPr>
            <a:spAutoFit/>
          </a:bodyPr>
          <a:lstStyle/>
          <a:p>
            <a:pPr algn="ctr"/>
            <a:r>
              <a:rPr lang="en-US" sz="4000" dirty="0" smtClean="0">
                <a:latin typeface="Arial Unicode MS" panose="020B0604020202020204" pitchFamily="34" charset="-128"/>
                <a:ea typeface="Arial Unicode MS" panose="020B0604020202020204" pitchFamily="34" charset="-128"/>
                <a:cs typeface="Arial Unicode MS" panose="020B0604020202020204" pitchFamily="34" charset="-128"/>
              </a:rPr>
              <a:t>La </a:t>
            </a:r>
            <a:r>
              <a:rPr lang="en-US" sz="4000" dirty="0">
                <a:latin typeface="Arial Unicode MS" panose="020B0604020202020204" pitchFamily="34" charset="-128"/>
                <a:ea typeface="Arial Unicode MS" panose="020B0604020202020204" pitchFamily="34" charset="-128"/>
                <a:cs typeface="Arial Unicode MS" panose="020B0604020202020204" pitchFamily="34" charset="-128"/>
              </a:rPr>
              <a:t>formación de la propia imagen en el niño, parte de la imagen que los adultos significativos tienen de </a:t>
            </a:r>
            <a:r>
              <a:rPr lang="en-US" sz="4000" dirty="0" smtClean="0">
                <a:latin typeface="Arial Unicode MS" panose="020B0604020202020204" pitchFamily="34" charset="-128"/>
                <a:ea typeface="Arial Unicode MS" panose="020B0604020202020204" pitchFamily="34" charset="-128"/>
                <a:cs typeface="Arial Unicode MS" panose="020B0604020202020204" pitchFamily="34" charset="-128"/>
              </a:rPr>
              <a:t>él</a:t>
            </a:r>
          </a:p>
          <a:p>
            <a:pPr algn="ct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Aaron </a:t>
            </a:r>
            <a:r>
              <a:rPr lang="en-US" sz="2000" dirty="0">
                <a:solidFill>
                  <a:srgbClr val="00CC00"/>
                </a:solidFill>
              </a:rPr>
              <a:t>y Milicic (1999)</a:t>
            </a:r>
            <a:endParaRPr lang="es-EC"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02483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ángulo 2"/>
          <p:cNvSpPr/>
          <p:nvPr/>
        </p:nvSpPr>
        <p:spPr>
          <a:xfrm>
            <a:off x="2093843" y="2383111"/>
            <a:ext cx="8123583" cy="3508653"/>
          </a:xfrm>
          <a:prstGeom prst="rect">
            <a:avLst/>
          </a:prstGeom>
        </p:spPr>
        <p:txBody>
          <a:bodyPr wrap="square">
            <a:spAutoFit/>
          </a:bodyPr>
          <a:lstStyle/>
          <a:p>
            <a:pPr algn="ct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El clima social escolar se refiere al </a:t>
            </a:r>
            <a:endPar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rPr>
              <a:t>escenario </a:t>
            </a: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y a las condiciones ambientales en </a:t>
            </a:r>
          </a:p>
          <a:p>
            <a:pPr algn="ct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que se desarrolla esta novela, en la </a:t>
            </a:r>
            <a:r>
              <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rPr>
              <a:t>mayoría</a:t>
            </a:r>
            <a:endParaRPr lang="es-EC" sz="2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rPr>
              <a:t>de </a:t>
            </a: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los casos dramática, y con algunos </a:t>
            </a:r>
          </a:p>
          <a:p>
            <a:pPr algn="ct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intermedios que permiten la distención de </a:t>
            </a:r>
            <a:r>
              <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rPr>
              <a:t>los</a:t>
            </a:r>
            <a:endParaRPr lang="es-EC" sz="2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s-EC" sz="2600" dirty="0" smtClean="0">
                <a:latin typeface="Arial Unicode MS" panose="020B0604020202020204" pitchFamily="34" charset="-128"/>
                <a:ea typeface="Arial Unicode MS" panose="020B0604020202020204" pitchFamily="34" charset="-128"/>
                <a:cs typeface="Arial Unicode MS" panose="020B0604020202020204" pitchFamily="34" charset="-128"/>
              </a:rPr>
              <a:t>actores</a:t>
            </a: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 El clima puede ser muy nutritivo </a:t>
            </a:r>
          </a:p>
          <a:p>
            <a:pPr algn="ctr"/>
            <a:r>
              <a:rPr lang="es-EC" sz="2600" dirty="0">
                <a:latin typeface="Arial Unicode MS" panose="020B0604020202020204" pitchFamily="34" charset="-128"/>
                <a:ea typeface="Arial Unicode MS" panose="020B0604020202020204" pitchFamily="34" charset="-128"/>
                <a:cs typeface="Arial Unicode MS" panose="020B0604020202020204" pitchFamily="34" charset="-128"/>
              </a:rPr>
              <a:t>para el desarrollo personal y otras veces tóxico. </a:t>
            </a: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Aaron </a:t>
            </a:r>
            <a:r>
              <a:rPr lang="en-US" sz="2000" dirty="0">
                <a:solidFill>
                  <a:srgbClr val="00CC00"/>
                </a:solidFill>
              </a:rPr>
              <a:t>y Milicic (1999)</a:t>
            </a:r>
            <a:endParaRPr lang="es-EC"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56" y="1113270"/>
            <a:ext cx="7911548" cy="1269841"/>
          </a:xfrm>
          <a:prstGeom prst="rect">
            <a:avLst/>
          </a:prstGeom>
        </p:spPr>
      </p:pic>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654976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ángulo 2"/>
          <p:cNvSpPr/>
          <p:nvPr/>
        </p:nvSpPr>
        <p:spPr>
          <a:xfrm>
            <a:off x="2146849" y="2316850"/>
            <a:ext cx="8123583" cy="3662541"/>
          </a:xfrm>
          <a:prstGeom prst="rect">
            <a:avLst/>
          </a:prstGeom>
        </p:spPr>
        <p:txBody>
          <a:bodyPr wrap="square">
            <a:spAutoFit/>
          </a:bodyPr>
          <a:lstStyle/>
          <a:p>
            <a:pPr algn="ct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Cualidad </a:t>
            </a: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predominante de las relaciones afectivas en el aula. Estas relaciones son construidas en gran parte a partir de la percepción que el maestro tiene de sus alumnos, y de las expectativas y objetivos que se derivan de dicha percepción</a:t>
            </a:r>
            <a:r>
              <a:rPr lang="es-EC" sz="2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r>
              <a:rPr lang="en-US" sz="2000" dirty="0">
                <a:solidFill>
                  <a:srgbClr val="00CC00"/>
                </a:solidFill>
              </a:rPr>
              <a:t> </a:t>
            </a: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Assael </a:t>
            </a:r>
            <a:r>
              <a:rPr lang="en-US" sz="2000" dirty="0">
                <a:solidFill>
                  <a:srgbClr val="00CC00"/>
                </a:solidFill>
              </a:rPr>
              <a:t>y </a:t>
            </a:r>
            <a:r>
              <a:rPr lang="en-US" sz="2000" dirty="0" smtClean="0">
                <a:solidFill>
                  <a:srgbClr val="00CC00"/>
                </a:solidFill>
              </a:rPr>
              <a:t>Neumann (1991 )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209" y="1179442"/>
            <a:ext cx="7142921" cy="1137407"/>
          </a:xfrm>
          <a:prstGeom prst="rect">
            <a:avLst/>
          </a:prstGeom>
        </p:spPr>
      </p:pic>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9681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12" y="2747163"/>
            <a:ext cx="7633253" cy="1549206"/>
          </a:xfrm>
          <a:prstGeom prst="rect">
            <a:avLst/>
          </a:prstGeom>
        </p:spPr>
      </p:pic>
      <p:pic>
        <p:nvPicPr>
          <p:cNvPr id="3" name="Imagen 2"/>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36726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683" y="1881664"/>
            <a:ext cx="7031865" cy="154920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934" y="3666594"/>
            <a:ext cx="5879365" cy="812698"/>
          </a:xfrm>
          <a:prstGeom prst="rect">
            <a:avLst/>
          </a:prstGeom>
        </p:spPr>
      </p:pic>
      <p:pic>
        <p:nvPicPr>
          <p:cNvPr id="4" name="Imagen 3"/>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52566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
                                        </p:tgtEl>
                                        <p:attrNameLst>
                                          <p:attrName>ppt_x</p:attrName>
                                        </p:attrNameLst>
                                      </p:cBhvr>
                                      <p:tavLst>
                                        <p:tav tm="0">
                                          <p:val>
                                            <p:strVal val="ppt_x"/>
                                          </p:val>
                                        </p:tav>
                                        <p:tav tm="100000">
                                          <p:val>
                                            <p:strVal val="ppt_x"/>
                                          </p:val>
                                        </p:tav>
                                      </p:tavLst>
                                    </p:anim>
                                    <p:anim calcmode="lin" valueType="num">
                                      <p:cBhvr additive="base">
                                        <p:cTn id="20" dur="500"/>
                                        <p:tgtEl>
                                          <p:spTgt spid="2"/>
                                        </p:tgtEl>
                                        <p:attrNameLst>
                                          <p:attrName>ppt_y</p:attrName>
                                        </p:attrNameLst>
                                      </p:cBhvr>
                                      <p:tavLst>
                                        <p:tav tm="0">
                                          <p:val>
                                            <p:strVal val="ppt_y"/>
                                          </p:val>
                                        </p:tav>
                                        <p:tav tm="100000">
                                          <p:val>
                                            <p:strVal val="1+ppt_h/2"/>
                                          </p:val>
                                        </p:tav>
                                      </p:tavLst>
                                    </p:anim>
                                    <p:set>
                                      <p:cBhvr>
                                        <p:cTn id="21" dur="1" fill="hold">
                                          <p:stCondLst>
                                            <p:cond delay="499"/>
                                          </p:stCondLst>
                                        </p:cTn>
                                        <p:tgtEl>
                                          <p:spTgt spid="2"/>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3"/>
                                        </p:tgtEl>
                                        <p:attrNameLst>
                                          <p:attrName>ppt_x</p:attrName>
                                        </p:attrNameLst>
                                      </p:cBhvr>
                                      <p:tavLst>
                                        <p:tav tm="0">
                                          <p:val>
                                            <p:strVal val="ppt_x"/>
                                          </p:val>
                                        </p:tav>
                                        <p:tav tm="100000">
                                          <p:val>
                                            <p:strVal val="ppt_x"/>
                                          </p:val>
                                        </p:tav>
                                      </p:tavLst>
                                    </p:anim>
                                    <p:anim calcmode="lin" valueType="num">
                                      <p:cBhvr additive="base">
                                        <p:cTn id="24" dur="500"/>
                                        <p:tgtEl>
                                          <p:spTgt spid="3"/>
                                        </p:tgtEl>
                                        <p:attrNameLst>
                                          <p:attrName>ppt_y</p:attrName>
                                        </p:attrNameLst>
                                      </p:cBhvr>
                                      <p:tavLst>
                                        <p:tav tm="0">
                                          <p:val>
                                            <p:strVal val="ppt_y"/>
                                          </p:val>
                                        </p:tav>
                                        <p:tav tm="100000">
                                          <p:val>
                                            <p:strVal val="1+ppt_h/2"/>
                                          </p:val>
                                        </p:tav>
                                      </p:tavLst>
                                    </p:anim>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635" y="1256828"/>
            <a:ext cx="7991061" cy="150077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240" y="2841072"/>
            <a:ext cx="3809925" cy="666924"/>
          </a:xfrm>
          <a:prstGeom prst="rect">
            <a:avLst/>
          </a:prstGeom>
        </p:spPr>
      </p:pic>
      <p:sp>
        <p:nvSpPr>
          <p:cNvPr id="8" name="Rectángulo 7"/>
          <p:cNvSpPr/>
          <p:nvPr/>
        </p:nvSpPr>
        <p:spPr>
          <a:xfrm>
            <a:off x="3061253" y="3517445"/>
            <a:ext cx="4346710" cy="1200329"/>
          </a:xfrm>
          <a:prstGeom prst="rect">
            <a:avLst/>
          </a:prstGeom>
        </p:spPr>
        <p:txBody>
          <a:bodyPr wrap="square">
            <a:spAutoFit/>
          </a:bodyPr>
          <a:lstStyle/>
          <a:p>
            <a:pPr algn="ct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 Ficha de observación</a:t>
            </a:r>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r>
              <a:rPr lang="en-US" sz="2000" dirty="0">
                <a:solidFill>
                  <a:srgbClr val="00CC00"/>
                </a:solidFill>
              </a:rPr>
              <a:t> </a:t>
            </a: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377" y="4091455"/>
            <a:ext cx="3324102" cy="626319"/>
          </a:xfrm>
          <a:prstGeom prst="rect">
            <a:avLst/>
          </a:prstGeom>
        </p:spPr>
      </p:pic>
      <p:sp>
        <p:nvSpPr>
          <p:cNvPr id="10" name="Rectángulo 9"/>
          <p:cNvSpPr/>
          <p:nvPr/>
        </p:nvSpPr>
        <p:spPr>
          <a:xfrm>
            <a:off x="2345635" y="4877447"/>
            <a:ext cx="4346710" cy="1200329"/>
          </a:xfrm>
          <a:prstGeom prst="rect">
            <a:avLst/>
          </a:prstGeom>
        </p:spPr>
        <p:txBody>
          <a:bodyPr wrap="square">
            <a:spAutoFit/>
          </a:bodyPr>
          <a:lstStyle/>
          <a:p>
            <a:pPr algn="ctr"/>
            <a:r>
              <a:rPr lang="en-US" sz="3200" dirty="0" smtClean="0">
                <a:latin typeface="Arial Unicode MS" panose="020B0604020202020204" pitchFamily="34" charset="-128"/>
                <a:ea typeface="Arial Unicode MS" panose="020B0604020202020204" pitchFamily="34" charset="-128"/>
                <a:cs typeface="Arial Unicode MS" panose="020B0604020202020204" pitchFamily="34" charset="-128"/>
              </a:rPr>
              <a:t>- Cuestionario</a:t>
            </a:r>
            <a:r>
              <a:rPr lang="en-US" sz="2400" dirty="0" smtClean="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r>
              <a:rPr lang="en-US" sz="2000" dirty="0">
                <a:solidFill>
                  <a:srgbClr val="00CC00"/>
                </a:solidFill>
              </a:rPr>
              <a:t> </a:t>
            </a:r>
            <a:r>
              <a:rPr lang="en-US" sz="2000" dirty="0" smtClean="0">
                <a:solidFill>
                  <a:srgbClr val="00CC00"/>
                </a:solidFill>
              </a:rPr>
              <a:t>                                                            </a:t>
            </a:r>
          </a:p>
          <a:p>
            <a:pPr algn="ctr"/>
            <a:r>
              <a:rPr lang="en-US" sz="2000" dirty="0">
                <a:solidFill>
                  <a:srgbClr val="00CC00"/>
                </a:solidFill>
              </a:rPr>
              <a:t> </a:t>
            </a:r>
            <a:r>
              <a:rPr lang="en-US" sz="2000" dirty="0" smtClean="0">
                <a:solidFill>
                  <a:srgbClr val="00CC00"/>
                </a:solidFill>
              </a:rPr>
              <a:t>                                                                                       </a:t>
            </a:r>
            <a:endParaRPr lang="es-EC" sz="2000" dirty="0">
              <a:solidFill>
                <a:srgbClr val="00CC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9662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nodeType="clickEffect">
                                  <p:stCondLst>
                                    <p:cond delay="0"/>
                                  </p:stCondLst>
                                  <p:childTnLst>
                                    <p:animEffect transition="out" filter="wheel(1)">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21" presetClass="exit" presetSubtype="1" fill="hold" nodeType="withEffect">
                                  <p:stCondLst>
                                    <p:cond delay="0"/>
                                  </p:stCondLst>
                                  <p:childTnLst>
                                    <p:animEffect transition="out" filter="wheel(1)">
                                      <p:cBhvr>
                                        <p:cTn id="34" dur="2000"/>
                                        <p:tgtEl>
                                          <p:spTgt spid="5"/>
                                        </p:tgtEl>
                                      </p:cBhvr>
                                    </p:animEffect>
                                    <p:set>
                                      <p:cBhvr>
                                        <p:cTn id="35" dur="1" fill="hold">
                                          <p:stCondLst>
                                            <p:cond delay="1999"/>
                                          </p:stCondLst>
                                        </p:cTn>
                                        <p:tgtEl>
                                          <p:spTgt spid="5"/>
                                        </p:tgtEl>
                                        <p:attrNameLst>
                                          <p:attrName>style.visibility</p:attrName>
                                        </p:attrNameLst>
                                      </p:cBhvr>
                                      <p:to>
                                        <p:strVal val="hidden"/>
                                      </p:to>
                                    </p:set>
                                  </p:childTnLst>
                                </p:cTn>
                              </p:par>
                              <p:par>
                                <p:cTn id="36" presetID="21" presetClass="exit" presetSubtype="1" fill="hold" grpId="1" nodeType="withEffect">
                                  <p:stCondLst>
                                    <p:cond delay="0"/>
                                  </p:stCondLst>
                                  <p:childTnLst>
                                    <p:animEffect transition="out" filter="wheel(1)">
                                      <p:cBhvr>
                                        <p:cTn id="37" dur="2000"/>
                                        <p:tgtEl>
                                          <p:spTgt spid="8"/>
                                        </p:tgtEl>
                                      </p:cBhvr>
                                    </p:animEffect>
                                    <p:set>
                                      <p:cBhvr>
                                        <p:cTn id="38" dur="1" fill="hold">
                                          <p:stCondLst>
                                            <p:cond delay="1999"/>
                                          </p:stCondLst>
                                        </p:cTn>
                                        <p:tgtEl>
                                          <p:spTgt spid="8"/>
                                        </p:tgtEl>
                                        <p:attrNameLst>
                                          <p:attrName>style.visibility</p:attrName>
                                        </p:attrNameLst>
                                      </p:cBhvr>
                                      <p:to>
                                        <p:strVal val="hidden"/>
                                      </p:to>
                                    </p:set>
                                  </p:childTnLst>
                                </p:cTn>
                              </p:par>
                              <p:par>
                                <p:cTn id="39" presetID="21" presetClass="exit" presetSubtype="1" fill="hold" nodeType="withEffect">
                                  <p:stCondLst>
                                    <p:cond delay="0"/>
                                  </p:stCondLst>
                                  <p:childTnLst>
                                    <p:animEffect transition="out" filter="wheel(1)">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21" presetClass="exit" presetSubtype="1" fill="hold" grpId="1" nodeType="withEffect">
                                  <p:stCondLst>
                                    <p:cond delay="0"/>
                                  </p:stCondLst>
                                  <p:childTnLst>
                                    <p:animEffect transition="out" filter="wheel(1)">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077" y="1184220"/>
            <a:ext cx="4546032" cy="1269841"/>
          </a:xfrm>
          <a:prstGeom prst="rect">
            <a:avLst/>
          </a:prstGeom>
        </p:spPr>
      </p:pic>
      <p:graphicFrame>
        <p:nvGraphicFramePr>
          <p:cNvPr id="11" name="3 Tabla"/>
          <p:cNvGraphicFramePr>
            <a:graphicFrameLocks noGrp="1"/>
          </p:cNvGraphicFramePr>
          <p:nvPr>
            <p:extLst>
              <p:ext uri="{D42A27DB-BD31-4B8C-83A1-F6EECF244321}">
                <p14:modId xmlns:p14="http://schemas.microsoft.com/office/powerpoint/2010/main" val="499802068"/>
              </p:ext>
            </p:extLst>
          </p:nvPr>
        </p:nvGraphicFramePr>
        <p:xfrm>
          <a:off x="2941750" y="2454061"/>
          <a:ext cx="6708687" cy="2493725"/>
        </p:xfrm>
        <a:graphic>
          <a:graphicData uri="http://schemas.openxmlformats.org/drawingml/2006/table">
            <a:tbl>
              <a:tblPr firstRow="1" firstCol="1" bandRow="1">
                <a:tableStyleId>{5C22544A-7EE6-4342-B048-85BDC9FD1C3A}</a:tableStyleId>
              </a:tblPr>
              <a:tblGrid>
                <a:gridCol w="1883468"/>
                <a:gridCol w="1336431"/>
                <a:gridCol w="1814733"/>
                <a:gridCol w="1674055"/>
              </a:tblGrid>
              <a:tr h="674749">
                <a:tc>
                  <a:txBody>
                    <a:bodyPr/>
                    <a:lstStyle/>
                    <a:p>
                      <a:pPr algn="ctr">
                        <a:spcAft>
                          <a:spcPts val="0"/>
                        </a:spcAft>
                      </a:pPr>
                      <a:r>
                        <a:rPr lang="es-EC" sz="3200" dirty="0" smtClean="0">
                          <a:solidFill>
                            <a:srgbClr val="92D050"/>
                          </a:solidFill>
                          <a:effectLst/>
                        </a:rPr>
                        <a:t>Maestras</a:t>
                      </a:r>
                      <a:endParaRPr lang="es-EC" sz="3600" dirty="0">
                        <a:solidFill>
                          <a:srgbClr val="92D050"/>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rgbClr val="92D050"/>
                          </a:solidFill>
                          <a:effectLst/>
                        </a:rPr>
                        <a:t>Niños</a:t>
                      </a:r>
                      <a:endParaRPr lang="es-EC" sz="3600" dirty="0">
                        <a:solidFill>
                          <a:srgbClr val="92D050"/>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rgbClr val="92D050"/>
                          </a:solidFill>
                          <a:effectLst/>
                        </a:rPr>
                        <a:t>Niñas</a:t>
                      </a:r>
                      <a:endParaRPr lang="es-EC" sz="3600" dirty="0">
                        <a:solidFill>
                          <a:srgbClr val="92D050"/>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600" dirty="0" smtClean="0">
                          <a:solidFill>
                            <a:srgbClr val="92D050"/>
                          </a:solidFill>
                          <a:effectLst/>
                          <a:latin typeface="Times New Roman"/>
                          <a:ea typeface="Times New Roman"/>
                          <a:cs typeface="Times New Roman"/>
                        </a:rPr>
                        <a:t>Total</a:t>
                      </a:r>
                      <a:endParaRPr lang="es-EC" sz="3600" dirty="0">
                        <a:solidFill>
                          <a:srgbClr val="92D050"/>
                        </a:solidFill>
                        <a:effectLst/>
                        <a:latin typeface="Times New Roman"/>
                        <a:ea typeface="Times New Roman"/>
                        <a:cs typeface="Times New Roman"/>
                      </a:endParaRPr>
                    </a:p>
                  </a:txBody>
                  <a:tcPr marL="44450" marR="44450" marT="0" marB="0" anchor="b">
                    <a:noFill/>
                  </a:tcPr>
                </a:tc>
              </a:tr>
              <a:tr h="599776">
                <a:tc>
                  <a:txBody>
                    <a:bodyPr/>
                    <a:lstStyle/>
                    <a:p>
                      <a:pPr algn="ctr">
                        <a:spcAft>
                          <a:spcPts val="0"/>
                        </a:spcAft>
                      </a:pPr>
                      <a:r>
                        <a:rPr lang="es-EC" sz="3200" dirty="0" smtClean="0">
                          <a:solidFill>
                            <a:schemeClr val="tx1"/>
                          </a:solidFill>
                          <a:effectLst/>
                          <a:latin typeface="Times New Roman"/>
                          <a:ea typeface="Times New Roman"/>
                          <a:cs typeface="Times New Roman"/>
                        </a:rPr>
                        <a:t>6</a:t>
                      </a:r>
                      <a:endParaRPr lang="es-EC" sz="3200" dirty="0">
                        <a:solidFill>
                          <a:schemeClr val="tx1"/>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chemeClr val="tx1"/>
                          </a:solidFill>
                          <a:effectLst/>
                          <a:latin typeface="Times New Roman"/>
                          <a:ea typeface="Times New Roman"/>
                          <a:cs typeface="Times New Roman"/>
                        </a:rPr>
                        <a:t>102</a:t>
                      </a:r>
                      <a:endParaRPr lang="es-EC" sz="3200" dirty="0">
                        <a:solidFill>
                          <a:schemeClr val="tx1"/>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chemeClr val="tx1"/>
                          </a:solidFill>
                          <a:effectLst/>
                          <a:latin typeface="Times New Roman"/>
                          <a:ea typeface="Times New Roman"/>
                          <a:cs typeface="Times New Roman"/>
                        </a:rPr>
                        <a:t>103</a:t>
                      </a:r>
                      <a:endParaRPr lang="es-EC" sz="3200" dirty="0">
                        <a:solidFill>
                          <a:schemeClr val="tx1"/>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chemeClr val="tx1"/>
                          </a:solidFill>
                          <a:effectLst/>
                          <a:latin typeface="Times New Roman"/>
                          <a:ea typeface="Times New Roman"/>
                          <a:cs typeface="Times New Roman"/>
                        </a:rPr>
                        <a:t>211</a:t>
                      </a:r>
                      <a:endParaRPr lang="es-EC" sz="3200" dirty="0">
                        <a:solidFill>
                          <a:schemeClr val="tx1"/>
                        </a:solidFill>
                        <a:effectLst/>
                        <a:latin typeface="Times New Roman"/>
                        <a:ea typeface="Times New Roman"/>
                        <a:cs typeface="Times New Roman"/>
                      </a:endParaRPr>
                    </a:p>
                  </a:txBody>
                  <a:tcPr marL="44450" marR="44450" marT="0" marB="0" anchor="b">
                    <a:noFill/>
                  </a:tcPr>
                </a:tc>
              </a:tr>
              <a:tr h="1049609">
                <a:tc>
                  <a:txBody>
                    <a:bodyPr/>
                    <a:lstStyle/>
                    <a:p>
                      <a:endParaRPr lang="es-EC" sz="1800" dirty="0">
                        <a:solidFill>
                          <a:schemeClr val="tx1"/>
                        </a:solidFill>
                        <a:effectLst/>
                        <a:latin typeface="Calibri"/>
                        <a:cs typeface="Times New Roman"/>
                      </a:endParaRPr>
                    </a:p>
                  </a:txBody>
                  <a:tcPr marL="44450" marR="44450" marT="0" marB="0" anchor="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2800" dirty="0" smtClean="0">
                          <a:solidFill>
                            <a:schemeClr val="tx1"/>
                          </a:solidFill>
                          <a:effectLst/>
                        </a:rPr>
                        <a:t>    </a:t>
                      </a:r>
                      <a:endParaRPr lang="es-EC" sz="2800" dirty="0">
                        <a:solidFill>
                          <a:schemeClr val="tx1"/>
                        </a:solidFill>
                        <a:effectLst/>
                        <a:latin typeface="Calibri"/>
                        <a:cs typeface="Times New Roman"/>
                      </a:endParaRPr>
                    </a:p>
                  </a:txBody>
                  <a:tcPr marL="44450" marR="44450" marT="0" marB="0" anchor="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2400" dirty="0">
                          <a:solidFill>
                            <a:schemeClr val="tx1"/>
                          </a:solidFill>
                          <a:effectLst/>
                        </a:rPr>
                        <a:t> </a:t>
                      </a:r>
                      <a:r>
                        <a:rPr lang="es-EC" sz="2800" dirty="0" smtClean="0">
                          <a:solidFill>
                            <a:schemeClr val="tx1"/>
                          </a:solidFill>
                          <a:effectLst/>
                        </a:rPr>
                        <a:t>POBLACIÓN</a:t>
                      </a:r>
                      <a:endParaRPr lang="es-EC" sz="3200" dirty="0" smtClean="0">
                        <a:solidFill>
                          <a:schemeClr val="tx1"/>
                        </a:solidFill>
                        <a:effectLst/>
                        <a:latin typeface="Times New Roman"/>
                        <a:ea typeface="Times New Roman"/>
                        <a:cs typeface="Times New Roman"/>
                      </a:endParaRPr>
                    </a:p>
                    <a:p>
                      <a:pPr>
                        <a:spcAft>
                          <a:spcPts val="0"/>
                        </a:spcAft>
                      </a:pPr>
                      <a:endParaRPr lang="es-EC" sz="2800" dirty="0">
                        <a:solidFill>
                          <a:schemeClr val="tx1"/>
                        </a:solidFill>
                        <a:effectLst/>
                        <a:latin typeface="Times New Roman"/>
                        <a:ea typeface="Times New Roman"/>
                        <a:cs typeface="Times New Roman"/>
                      </a:endParaRPr>
                    </a:p>
                  </a:txBody>
                  <a:tcPr marL="44450" marR="44450" marT="0" marB="0" anchor="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chemeClr val="tx1"/>
                          </a:solidFill>
                          <a:effectLst/>
                          <a:latin typeface="Times New Roman"/>
                          <a:ea typeface="Times New Roman"/>
                          <a:cs typeface="Times New Roman"/>
                        </a:rPr>
                        <a:t>      211</a:t>
                      </a:r>
                    </a:p>
                    <a:p>
                      <a:pPr>
                        <a:spcAft>
                          <a:spcPts val="0"/>
                        </a:spcAft>
                      </a:pPr>
                      <a:endParaRPr lang="es-EC" sz="3200" dirty="0">
                        <a:solidFill>
                          <a:schemeClr val="tx1"/>
                        </a:solidFill>
                        <a:effectLst/>
                        <a:latin typeface="Times New Roman"/>
                        <a:ea typeface="Times New Roman"/>
                        <a:cs typeface="Times New Roman"/>
                      </a:endParaRPr>
                    </a:p>
                  </a:txBody>
                  <a:tcPr marL="44450" marR="44450" marT="0" marB="0" anchor="b">
                    <a:noFill/>
                  </a:tcPr>
                </a:tc>
              </a:tr>
            </a:tbl>
          </a:graphicData>
        </a:graphic>
      </p:graphicFrame>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37362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22" presetClass="exit" presetSubtype="4" fill="hold" nodeType="withEffect">
                                  <p:stCondLst>
                                    <p:cond delay="0"/>
                                  </p:stCondLst>
                                  <p:childTnLst>
                                    <p:animEffect transition="out" filter="wipe(down)">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378" y="2269143"/>
            <a:ext cx="5117460" cy="116825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592" y="3090118"/>
            <a:ext cx="6285714" cy="1168254"/>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798" y="4091618"/>
            <a:ext cx="1803262" cy="58249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092" y="4910961"/>
            <a:ext cx="5870714" cy="694849"/>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851" y="4495220"/>
            <a:ext cx="551157" cy="582495"/>
          </a:xfrm>
          <a:prstGeom prst="rect">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592" y="1103898"/>
            <a:ext cx="6133635" cy="1458125"/>
          </a:xfrm>
          <a:prstGeom prst="rect">
            <a:avLst/>
          </a:prstGeom>
        </p:spPr>
      </p:pic>
      <p:pic>
        <p:nvPicPr>
          <p:cNvPr id="9" name="Imagen 8"/>
          <p:cNvPicPr>
            <a:picLocks noChangeAspect="1"/>
          </p:cNvPicPr>
          <p:nvPr/>
        </p:nvPicPr>
        <p:blipFill>
          <a:blip r:embed="rId8"/>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06363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4" presetClass="exit" presetSubtype="10" fill="hold" nodeType="withEffect">
                                  <p:stCondLst>
                                    <p:cond delay="0"/>
                                  </p:stCondLst>
                                  <p:childTnLst>
                                    <p:animEffect transition="out" filter="randombar(horizontal)">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4" presetClass="exit" presetSubtype="10" fill="hold" nodeType="withEffect">
                                  <p:stCondLst>
                                    <p:cond delay="0"/>
                                  </p:stCondLst>
                                  <p:childTnLst>
                                    <p:animEffect transition="out" filter="randombar(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4" presetClass="exit" presetSubtype="10" fill="hold" nodeType="withEffect">
                                  <p:stCondLst>
                                    <p:cond delay="0"/>
                                  </p:stCondLst>
                                  <p:childTnLst>
                                    <p:animEffect transition="out" filter="randombar(horizontal)">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 name="Grupo 8"/>
          <p:cNvGrpSpPr/>
          <p:nvPr/>
        </p:nvGrpSpPr>
        <p:grpSpPr>
          <a:xfrm>
            <a:off x="2511380" y="2359122"/>
            <a:ext cx="7662931" cy="3371977"/>
            <a:chOff x="0" y="0"/>
            <a:chExt cx="5517041" cy="2234404"/>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4"/>
              <a:ext cx="2782570" cy="2227580"/>
            </a:xfrm>
            <a:prstGeom prst="rect">
              <a:avLst/>
            </a:prstGeom>
            <a:noFill/>
            <a:ln>
              <a:noFill/>
            </a:ln>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376" y="0"/>
              <a:ext cx="2780665" cy="2225675"/>
            </a:xfrm>
            <a:prstGeom prst="rect">
              <a:avLst/>
            </a:prstGeom>
            <a:noFill/>
            <a:ln>
              <a:noFill/>
            </a:ln>
          </p:spPr>
        </p:pic>
      </p:grpSp>
      <p:sp>
        <p:nvSpPr>
          <p:cNvPr id="12" name="Rectángulo 11"/>
          <p:cNvSpPr/>
          <p:nvPr/>
        </p:nvSpPr>
        <p:spPr>
          <a:xfrm>
            <a:off x="2331076" y="1674827"/>
            <a:ext cx="7959144" cy="461665"/>
          </a:xfrm>
          <a:prstGeom prst="rect">
            <a:avLst/>
          </a:prstGeom>
        </p:spPr>
        <p:txBody>
          <a:bodyPr wrap="square">
            <a:spAutoFit/>
          </a:bodyPr>
          <a:lstStyle/>
          <a:p>
            <a:r>
              <a:rPr lang="es-EC" sz="2400" dirty="0">
                <a:latin typeface="Arial" panose="020B0604020202020204" pitchFamily="34" charset="0"/>
                <a:ea typeface="Calibri" panose="020F0502020204030204" pitchFamily="34" charset="0"/>
              </a:rPr>
              <a:t>¿Sabe usted que son técnicas de animación recreativas?</a:t>
            </a:r>
            <a:endParaRPr lang="es-EC" sz="2400" dirty="0"/>
          </a:p>
        </p:txBody>
      </p:sp>
      <p:pic>
        <p:nvPicPr>
          <p:cNvPr id="6" name="Imagen 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06241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914400"/>
            <a:ext cx="3136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2801"/>
            <a:ext cx="52578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99894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10"/>
                                        <p:tgtEl>
                                          <p:spTgt spid="2"/>
                                        </p:tgtEl>
                                      </p:cBhvr>
                                    </p:animEffect>
                                    <p:set>
                                      <p:cBhvr>
                                        <p:cTn id="15" dur="1" fill="hold">
                                          <p:stCondLst>
                                            <p:cond delay="9"/>
                                          </p:stCondLst>
                                        </p:cTn>
                                        <p:tgtEl>
                                          <p:spTgt spid="2"/>
                                        </p:tgtEl>
                                        <p:attrNameLst>
                                          <p:attrName>style.visibility</p:attrName>
                                        </p:attrNameLst>
                                      </p:cBhvr>
                                      <p:to>
                                        <p:strVal val="hidden"/>
                                      </p:to>
                                    </p:set>
                                  </p:childTnLst>
                                </p:cTn>
                              </p:par>
                              <p:par>
                                <p:cTn id="16" presetID="14" presetClass="exit" presetSubtype="10" fill="hold" nodeType="withEffect">
                                  <p:stCondLst>
                                    <p:cond delay="0"/>
                                  </p:stCondLst>
                                  <p:childTnLst>
                                    <p:animEffect transition="out" filter="randombar(horizontal)">
                                      <p:cBhvr>
                                        <p:cTn id="17" dur="10"/>
                                        <p:tgtEl>
                                          <p:spTgt spid="4"/>
                                        </p:tgtEl>
                                      </p:cBhvr>
                                    </p:animEffect>
                                    <p:set>
                                      <p:cBhvr>
                                        <p:cTn id="18"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6" name="Grupo 15"/>
          <p:cNvGrpSpPr/>
          <p:nvPr/>
        </p:nvGrpSpPr>
        <p:grpSpPr>
          <a:xfrm>
            <a:off x="2614411" y="2369713"/>
            <a:ext cx="7534141" cy="2781835"/>
            <a:chOff x="0" y="0"/>
            <a:chExt cx="5683150" cy="2125980"/>
          </a:xfrm>
        </p:grpSpPr>
        <p:pic>
          <p:nvPicPr>
            <p:cNvPr id="17" name="Imagen 16"/>
            <p:cNvPicPr>
              <a:picLocks noChangeAspect="1"/>
            </p:cNvPicPr>
            <p:nvPr/>
          </p:nvPicPr>
          <p:blipFill rotWithShape="1">
            <a:blip r:embed="rId2">
              <a:extLst>
                <a:ext uri="{28A0092B-C50C-407E-A947-70E740481C1C}">
                  <a14:useLocalDpi xmlns:a14="http://schemas.microsoft.com/office/drawing/2010/main" val="0"/>
                </a:ext>
              </a:extLst>
            </a:blip>
            <a:srcRect t="9391"/>
            <a:stretch/>
          </p:blipFill>
          <p:spPr bwMode="auto">
            <a:xfrm>
              <a:off x="0" y="0"/>
              <a:ext cx="2931160" cy="2125980"/>
            </a:xfrm>
            <a:prstGeom prst="rect">
              <a:avLst/>
            </a:prstGeom>
            <a:noFill/>
            <a:ln>
              <a:noFill/>
            </a:ln>
            <a:extLst>
              <a:ext uri="{53640926-AAD7-44D8-BBD7-CCE9431645EC}">
                <a14:shadowObscured xmlns:a14="http://schemas.microsoft.com/office/drawing/2010/main"/>
              </a:ext>
            </a:extLst>
          </p:spPr>
        </p:pic>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t="5858"/>
            <a:stretch/>
          </p:blipFill>
          <p:spPr bwMode="auto">
            <a:xfrm>
              <a:off x="2864385" y="0"/>
              <a:ext cx="2818765" cy="2124075"/>
            </a:xfrm>
            <a:prstGeom prst="rect">
              <a:avLst/>
            </a:prstGeom>
            <a:noFill/>
            <a:ln>
              <a:noFill/>
            </a:ln>
            <a:extLst>
              <a:ext uri="{53640926-AAD7-44D8-BBD7-CCE9431645EC}">
                <a14:shadowObscured xmlns:a14="http://schemas.microsoft.com/office/drawing/2010/main"/>
              </a:ext>
            </a:extLst>
          </p:spPr>
        </p:pic>
      </p:grpSp>
      <p:sp>
        <p:nvSpPr>
          <p:cNvPr id="2" name="Rectángulo 1"/>
          <p:cNvSpPr/>
          <p:nvPr/>
        </p:nvSpPr>
        <p:spPr>
          <a:xfrm>
            <a:off x="2614411" y="1524901"/>
            <a:ext cx="7534141" cy="646331"/>
          </a:xfrm>
          <a:prstGeom prst="rect">
            <a:avLst/>
          </a:prstGeom>
        </p:spPr>
        <p:txBody>
          <a:bodyPr wrap="square">
            <a:spAutoFit/>
          </a:bodyPr>
          <a:lstStyle/>
          <a:p>
            <a:pPr>
              <a:spcAft>
                <a:spcPts val="0"/>
              </a:spcAft>
            </a:pPr>
            <a:r>
              <a:rPr lang="en-US" b="1" dirty="0">
                <a:latin typeface="Arial" panose="020B0604020202020204" pitchFamily="34" charset="0"/>
                <a:ea typeface="Times New Roman" panose="02020603050405020304" pitchFamily="18" charset="0"/>
              </a:rPr>
              <a:t>La aplicación de técnicas de animación recreativas mejoran el ambiente escolar  en el primer año de educación básica?.</a:t>
            </a:r>
            <a:endParaRPr lang="es-EC" sz="1200" b="1"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77576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upo 5"/>
          <p:cNvGrpSpPr/>
          <p:nvPr/>
        </p:nvGrpSpPr>
        <p:grpSpPr>
          <a:xfrm>
            <a:off x="2498501" y="2472744"/>
            <a:ext cx="7302321" cy="3090929"/>
            <a:chOff x="0" y="0"/>
            <a:chExt cx="5962584" cy="2422525"/>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269" y="0"/>
              <a:ext cx="3028315" cy="2422525"/>
            </a:xfrm>
            <a:prstGeom prst="rect">
              <a:avLst/>
            </a:prstGeom>
            <a:noFill/>
            <a:ln>
              <a:noFill/>
            </a:ln>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027680" cy="2421890"/>
            </a:xfrm>
            <a:prstGeom prst="rect">
              <a:avLst/>
            </a:prstGeom>
            <a:noFill/>
            <a:ln>
              <a:noFill/>
            </a:ln>
          </p:spPr>
        </p:pic>
      </p:grpSp>
      <p:sp>
        <p:nvSpPr>
          <p:cNvPr id="3" name="Rectángulo 2"/>
          <p:cNvSpPr/>
          <p:nvPr/>
        </p:nvSpPr>
        <p:spPr>
          <a:xfrm>
            <a:off x="2743199" y="1543130"/>
            <a:ext cx="7057623" cy="1200329"/>
          </a:xfrm>
          <a:prstGeom prst="rect">
            <a:avLst/>
          </a:prstGeom>
        </p:spPr>
        <p:txBody>
          <a:bodyPr wrap="square">
            <a:spAutoFit/>
          </a:bodyPr>
          <a:lstStyle/>
          <a:p>
            <a:pPr>
              <a:spcAft>
                <a:spcPts val="0"/>
              </a:spcAft>
            </a:pPr>
            <a:r>
              <a:rPr lang="es-EC" b="1" dirty="0">
                <a:solidFill>
                  <a:srgbClr val="000000"/>
                </a:solidFill>
                <a:latin typeface="Arial" panose="020B0604020202020204" pitchFamily="34" charset="0"/>
                <a:ea typeface="Times New Roman" panose="02020603050405020304" pitchFamily="18" charset="0"/>
              </a:rPr>
              <a:t>.</a:t>
            </a:r>
            <a:r>
              <a:rPr lang="en-US" b="1" dirty="0">
                <a:solidFill>
                  <a:srgbClr val="000000"/>
                </a:solidFill>
                <a:latin typeface="Arial" panose="020B0604020202020204" pitchFamily="34" charset="0"/>
                <a:ea typeface="Times New Roman" panose="02020603050405020304" pitchFamily="18" charset="0"/>
              </a:rPr>
              <a:t>¿</a:t>
            </a:r>
            <a:r>
              <a:rPr lang="en-US" sz="2000" b="1" dirty="0">
                <a:latin typeface="Arial" panose="020B0604020202020204" pitchFamily="34" charset="0"/>
                <a:ea typeface="Times New Roman" panose="02020603050405020304" pitchFamily="18" charset="0"/>
              </a:rPr>
              <a:t>Aplica usted  técnicas de animación recreativas en </a:t>
            </a:r>
            <a:endParaRPr lang="en-US" sz="2000" b="1" dirty="0" smtClean="0">
              <a:latin typeface="Arial" panose="020B0604020202020204" pitchFamily="34" charset="0"/>
              <a:ea typeface="Times New Roman" panose="02020603050405020304" pitchFamily="18" charset="0"/>
            </a:endParaRPr>
          </a:p>
          <a:p>
            <a:pPr>
              <a:spcAft>
                <a:spcPts val="0"/>
              </a:spcAft>
            </a:pPr>
            <a:r>
              <a:rPr lang="en-US" sz="2000" b="1" dirty="0">
                <a:latin typeface="Arial" panose="020B0604020202020204" pitchFamily="34" charset="0"/>
                <a:ea typeface="Times New Roman" panose="02020603050405020304" pitchFamily="18" charset="0"/>
              </a:rPr>
              <a:t> </a:t>
            </a:r>
            <a:r>
              <a:rPr lang="en-US" sz="2000" b="1" dirty="0" smtClean="0">
                <a:latin typeface="Arial" panose="020B0604020202020204" pitchFamily="34" charset="0"/>
                <a:ea typeface="Times New Roman" panose="02020603050405020304" pitchFamily="18" charset="0"/>
              </a:rPr>
              <a:t>                                    el </a:t>
            </a:r>
            <a:r>
              <a:rPr lang="en-US" sz="2000" b="1" dirty="0">
                <a:latin typeface="Arial" panose="020B0604020202020204" pitchFamily="34" charset="0"/>
                <a:ea typeface="Times New Roman" panose="02020603050405020304" pitchFamily="18" charset="0"/>
              </a:rPr>
              <a:t>aula?</a:t>
            </a:r>
            <a:endParaRPr lang="es-EC" sz="1400" b="1" dirty="0">
              <a:latin typeface="Times New Roman" panose="02020603050405020304" pitchFamily="18" charset="0"/>
              <a:ea typeface="Times New Roman" panose="02020603050405020304" pitchFamily="18" charset="0"/>
            </a:endParaRPr>
          </a:p>
          <a:p>
            <a:pPr indent="270510">
              <a:spcAft>
                <a:spcPts val="0"/>
              </a:spcAft>
            </a:pPr>
            <a:r>
              <a:rPr lang="es-EC" sz="3200" b="1" dirty="0">
                <a:solidFill>
                  <a:srgbClr val="000000"/>
                </a:solidFill>
                <a:latin typeface="Arial" panose="020B0604020202020204" pitchFamily="34" charset="0"/>
                <a:ea typeface="Times New Roman" panose="02020603050405020304" pitchFamily="18" charset="0"/>
              </a:rPr>
              <a:t> </a:t>
            </a:r>
            <a:endParaRPr lang="es-EC" sz="24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73804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3" name="Grupo 12"/>
          <p:cNvGrpSpPr/>
          <p:nvPr/>
        </p:nvGrpSpPr>
        <p:grpSpPr>
          <a:xfrm>
            <a:off x="2518844" y="3191007"/>
            <a:ext cx="7276564" cy="2569223"/>
            <a:chOff x="0" y="0"/>
            <a:chExt cx="4859295" cy="197866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8830" y="0"/>
              <a:ext cx="2450465" cy="1978660"/>
            </a:xfrm>
            <a:prstGeom prst="rect">
              <a:avLst/>
            </a:prstGeom>
            <a:noFill/>
            <a:ln>
              <a:noFill/>
            </a:ln>
          </p:spPr>
        </p:pic>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73960" cy="1978660"/>
            </a:xfrm>
            <a:prstGeom prst="rect">
              <a:avLst/>
            </a:prstGeom>
            <a:noFill/>
            <a:ln>
              <a:noFill/>
            </a:ln>
          </p:spPr>
        </p:pic>
      </p:grpSp>
      <p:sp>
        <p:nvSpPr>
          <p:cNvPr id="2" name="Rectángulo 1"/>
          <p:cNvSpPr/>
          <p:nvPr/>
        </p:nvSpPr>
        <p:spPr>
          <a:xfrm>
            <a:off x="2518844" y="1282135"/>
            <a:ext cx="7276564" cy="1754326"/>
          </a:xfrm>
          <a:prstGeom prst="rect">
            <a:avLst/>
          </a:prstGeom>
        </p:spPr>
        <p:txBody>
          <a:bodyPr wrap="square">
            <a:spAutoFit/>
          </a:bodyPr>
          <a:lstStyle/>
          <a:p>
            <a:pPr algn="just">
              <a:lnSpc>
                <a:spcPct val="150000"/>
              </a:lnSpc>
              <a:spcAft>
                <a:spcPts val="0"/>
              </a:spcAft>
            </a:pPr>
            <a:r>
              <a:rPr lang="en-US" sz="2400" dirty="0" smtClean="0">
                <a:latin typeface="Arial" panose="020B0604020202020204" pitchFamily="34" charset="0"/>
                <a:ea typeface="Times New Roman" panose="02020603050405020304" pitchFamily="18" charset="0"/>
              </a:rPr>
              <a:t>Con</a:t>
            </a:r>
            <a:r>
              <a:rPr lang="es-EC" sz="2400" dirty="0" smtClean="0">
                <a:latin typeface="Arial" panose="020B0604020202020204" pitchFamily="34" charset="0"/>
                <a:ea typeface="Times New Roman" panose="02020603050405020304" pitchFamily="18" charset="0"/>
              </a:rPr>
              <a:t> </a:t>
            </a:r>
            <a:r>
              <a:rPr lang="es-EC" sz="2400" dirty="0">
                <a:latin typeface="Arial" panose="020B0604020202020204" pitchFamily="34" charset="0"/>
                <a:ea typeface="Times New Roman" panose="02020603050405020304" pitchFamily="18" charset="0"/>
              </a:rPr>
              <a:t>que frecuencia aplica técnicas de animación para que  </a:t>
            </a:r>
            <a:r>
              <a:rPr lang="en-US" sz="2400" dirty="0">
                <a:latin typeface="Arial" panose="020B0604020202020204" pitchFamily="34" charset="0"/>
                <a:ea typeface="Times New Roman" panose="02020603050405020304" pitchFamily="18" charset="0"/>
              </a:rPr>
              <a:t> el niño</a:t>
            </a:r>
            <a:r>
              <a:rPr lang="es-EC" sz="2400" dirty="0">
                <a:latin typeface="Arial" panose="020B0604020202020204" pitchFamily="34" charset="0"/>
                <a:ea typeface="Times New Roman" panose="02020603050405020304" pitchFamily="18" charset="0"/>
              </a:rPr>
              <a:t>/a  </a:t>
            </a:r>
            <a:r>
              <a:rPr lang="es-ES_tradnl" sz="2400" dirty="0">
                <a:latin typeface="Arial" panose="020B0604020202020204" pitchFamily="34" charset="0"/>
                <a:ea typeface="Times New Roman" panose="02020603050405020304" pitchFamily="18" charset="0"/>
              </a:rPr>
              <a:t>juegue y se integra con facilidad en sus clases</a:t>
            </a:r>
            <a:r>
              <a:rPr lang="en-US" sz="2400" dirty="0">
                <a:latin typeface="Arial" panose="020B0604020202020204" pitchFamily="34" charset="0"/>
                <a:ea typeface="Times New Roman" panose="02020603050405020304" pitchFamily="18" charset="0"/>
              </a:rPr>
              <a:t>?</a:t>
            </a:r>
            <a:endParaRPr lang="es-EC" sz="24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52366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upo 5"/>
          <p:cNvGrpSpPr/>
          <p:nvPr/>
        </p:nvGrpSpPr>
        <p:grpSpPr>
          <a:xfrm>
            <a:off x="2318197" y="2382590"/>
            <a:ext cx="7997780" cy="2781838"/>
            <a:chOff x="0" y="238403"/>
            <a:chExt cx="5977255" cy="2229842"/>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9023"/>
            <a:stretch/>
          </p:blipFill>
          <p:spPr bwMode="auto">
            <a:xfrm>
              <a:off x="3000375" y="248728"/>
              <a:ext cx="2976880" cy="2219517"/>
            </a:xfrm>
            <a:prstGeom prst="rect">
              <a:avLst/>
            </a:prstGeom>
            <a:noFill/>
            <a:ln>
              <a:solidFill>
                <a:schemeClr val="accent6">
                  <a:alpha val="0"/>
                </a:schemeClr>
              </a:solidFill>
            </a:ln>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9687"/>
            <a:stretch/>
          </p:blipFill>
          <p:spPr bwMode="auto">
            <a:xfrm>
              <a:off x="0" y="238403"/>
              <a:ext cx="3000375" cy="2222856"/>
            </a:xfrm>
            <a:prstGeom prst="rect">
              <a:avLst/>
            </a:prstGeom>
            <a:noFill/>
            <a:ln>
              <a:solidFill>
                <a:schemeClr val="accent6">
                  <a:alpha val="0"/>
                </a:schemeClr>
              </a:solidFill>
            </a:ln>
          </p:spPr>
        </p:pic>
      </p:grpSp>
      <p:sp>
        <p:nvSpPr>
          <p:cNvPr id="3" name="Rectángulo 2"/>
          <p:cNvSpPr/>
          <p:nvPr/>
        </p:nvSpPr>
        <p:spPr>
          <a:xfrm>
            <a:off x="2318197" y="1085333"/>
            <a:ext cx="7740202" cy="1754326"/>
          </a:xfrm>
          <a:prstGeom prst="rect">
            <a:avLst/>
          </a:prstGeom>
        </p:spPr>
        <p:txBody>
          <a:bodyPr wrap="square">
            <a:spAutoFit/>
          </a:bodyPr>
          <a:lstStyle/>
          <a:p>
            <a:pPr algn="ctr">
              <a:spcAft>
                <a:spcPts val="0"/>
              </a:spcAft>
            </a:pPr>
            <a:r>
              <a:rPr lang="es-ES_tradnl" sz="2400" b="1" dirty="0">
                <a:latin typeface="Arial" panose="020B0604020202020204" pitchFamily="34" charset="0"/>
                <a:ea typeface="Times New Roman" panose="02020603050405020304" pitchFamily="18" charset="0"/>
              </a:rPr>
              <a:t>¿</a:t>
            </a:r>
            <a:r>
              <a:rPr lang="es-ES" sz="2400" b="1" dirty="0">
                <a:latin typeface="Arial" panose="020B0604020202020204" pitchFamily="34" charset="0"/>
                <a:ea typeface="Times New Roman" panose="02020603050405020304" pitchFamily="18" charset="0"/>
              </a:rPr>
              <a:t>Si aplico un juego que </a:t>
            </a:r>
            <a:r>
              <a:rPr lang="es-ES" sz="2400" b="1" dirty="0" smtClean="0">
                <a:latin typeface="Arial" panose="020B0604020202020204" pitchFamily="34" charset="0"/>
                <a:ea typeface="Times New Roman" panose="02020603050405020304" pitchFamily="18" charset="0"/>
              </a:rPr>
              <a:t> propiciare sociabilización entre los estudiantes, la </a:t>
            </a:r>
            <a:r>
              <a:rPr lang="es-ES" sz="2400" b="1" dirty="0">
                <a:latin typeface="Arial" panose="020B0604020202020204" pitchFamily="34" charset="0"/>
                <a:ea typeface="Times New Roman" panose="02020603050405020304" pitchFamily="18" charset="0"/>
              </a:rPr>
              <a:t>técnica de animación </a:t>
            </a:r>
            <a:r>
              <a:rPr lang="es-ES" sz="2400" b="1" dirty="0" smtClean="0">
                <a:latin typeface="Arial" panose="020B0604020202020204" pitchFamily="34" charset="0"/>
                <a:ea typeface="Times New Roman" panose="02020603050405020304" pitchFamily="18" charset="0"/>
              </a:rPr>
              <a:t>que utilice fue?</a:t>
            </a:r>
            <a:endParaRPr lang="es-EC" sz="1600" b="1" dirty="0">
              <a:latin typeface="Times New Roman" panose="02020603050405020304" pitchFamily="18" charset="0"/>
              <a:ea typeface="Times New Roman" panose="02020603050405020304" pitchFamily="18" charset="0"/>
            </a:endParaRPr>
          </a:p>
          <a:p>
            <a:pPr algn="ctr">
              <a:lnSpc>
                <a:spcPct val="150000"/>
              </a:lnSpc>
              <a:spcAft>
                <a:spcPts val="0"/>
              </a:spcAft>
            </a:pPr>
            <a:r>
              <a:rPr lang="es-EC" sz="2400" b="1" dirty="0">
                <a:solidFill>
                  <a:srgbClr val="000000"/>
                </a:solidFill>
                <a:latin typeface="Arial" panose="020B0604020202020204" pitchFamily="34" charset="0"/>
                <a:ea typeface="Times New Roman" panose="02020603050405020304" pitchFamily="18" charset="0"/>
              </a:rPr>
              <a:t> </a:t>
            </a:r>
            <a:endParaRPr lang="es-EC" sz="2400" dirty="0">
              <a:effectLst/>
              <a:latin typeface="Times New Roman" panose="02020603050405020304" pitchFamily="18" charset="0"/>
              <a:ea typeface="Times New Roman" panose="02020603050405020304" pitchFamily="18" charset="0"/>
            </a:endParaRPr>
          </a:p>
        </p:txBody>
      </p:sp>
      <p:sp>
        <p:nvSpPr>
          <p:cNvPr id="18" name="6 Flecha izquierda"/>
          <p:cNvSpPr/>
          <p:nvPr/>
        </p:nvSpPr>
        <p:spPr>
          <a:xfrm rot="19637057">
            <a:off x="8048692" y="3096814"/>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4" name="Rectángulo 3"/>
          <p:cNvSpPr/>
          <p:nvPr/>
        </p:nvSpPr>
        <p:spPr>
          <a:xfrm>
            <a:off x="7999074" y="2554573"/>
            <a:ext cx="393056" cy="595932"/>
          </a:xfrm>
          <a:prstGeom prst="rect">
            <a:avLst/>
          </a:prstGeom>
        </p:spPr>
        <p:txBody>
          <a:bodyPr wrap="none">
            <a:spAutoFit/>
          </a:bodyPr>
          <a:lstStyle/>
          <a:p>
            <a:pPr>
              <a:lnSpc>
                <a:spcPct val="107000"/>
              </a:lnSpc>
              <a:spcAft>
                <a:spcPts val="800"/>
              </a:spcAft>
            </a:pPr>
            <a:r>
              <a:rPr lang="es-EC"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endParaRPr lang="es-EC"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50088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ppt_y-#ppt_h/2"/>
                                          </p:val>
                                        </p:tav>
                                        <p:tav tm="100000">
                                          <p:val>
                                            <p:strVal val="#ppt_y"/>
                                          </p:val>
                                        </p:tav>
                                      </p:tavLst>
                                    </p:anim>
                                    <p:anim calcmode="lin" valueType="num">
                                      <p:cBhvr>
                                        <p:cTn id="9" dur="500" fill="hold"/>
                                        <p:tgtEl>
                                          <p:spTgt spid="18"/>
                                        </p:tgtEl>
                                        <p:attrNameLst>
                                          <p:attrName>ppt_w</p:attrName>
                                        </p:attrNameLst>
                                      </p:cBhvr>
                                      <p:tavLst>
                                        <p:tav tm="0">
                                          <p:val>
                                            <p:strVal val="#ppt_w"/>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4"/>
                                        </p:tgtEl>
                                        <p:attrNameLst>
                                          <p:attrName>ppt_w</p:attrName>
                                        </p:attrNameLst>
                                      </p:cBhvr>
                                      <p:tavLst>
                                        <p:tav tm="0">
                                          <p:val>
                                            <p:strVal val="ppt_w"/>
                                          </p:val>
                                        </p:tav>
                                        <p:tav tm="100000">
                                          <p:val>
                                            <p:fltVal val="0"/>
                                          </p:val>
                                        </p:tav>
                                      </p:tavLst>
                                    </p:anim>
                                    <p:anim calcmode="lin" valueType="num">
                                      <p:cBhvr>
                                        <p:cTn id="15" dur="500"/>
                                        <p:tgtEl>
                                          <p:spTgt spid="4"/>
                                        </p:tgtEl>
                                        <p:attrNameLst>
                                          <p:attrName>ppt_h</p:attrName>
                                        </p:attrNameLst>
                                      </p:cBhvr>
                                      <p:tavLst>
                                        <p:tav tm="0">
                                          <p:val>
                                            <p:strVal val="ppt_h"/>
                                          </p:val>
                                        </p:tav>
                                        <p:tav tm="100000">
                                          <p:val>
                                            <p:fltVal val="0"/>
                                          </p:val>
                                        </p:tav>
                                      </p:tavLst>
                                    </p:anim>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 name="Grupo 8"/>
          <p:cNvGrpSpPr/>
          <p:nvPr/>
        </p:nvGrpSpPr>
        <p:grpSpPr>
          <a:xfrm>
            <a:off x="2409637" y="2468880"/>
            <a:ext cx="7740202" cy="2766060"/>
            <a:chOff x="0" y="297561"/>
            <a:chExt cx="5706555" cy="2001774"/>
          </a:xfrm>
        </p:grpSpPr>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t="12941"/>
            <a:stretch/>
          </p:blipFill>
          <p:spPr bwMode="auto">
            <a:xfrm>
              <a:off x="0" y="297561"/>
              <a:ext cx="2874010" cy="2001774"/>
            </a:xfrm>
            <a:prstGeom prst="rect">
              <a:avLst/>
            </a:prstGeom>
            <a:noFill/>
            <a:ln>
              <a:noFill/>
            </a:ln>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t="14117"/>
            <a:stretch/>
          </p:blipFill>
          <p:spPr bwMode="auto">
            <a:xfrm>
              <a:off x="2831910" y="324612"/>
              <a:ext cx="2874645" cy="1974723"/>
            </a:xfrm>
            <a:prstGeom prst="rect">
              <a:avLst/>
            </a:prstGeom>
            <a:noFill/>
            <a:ln>
              <a:noFill/>
            </a:ln>
          </p:spPr>
        </p:pic>
      </p:grpSp>
      <p:sp>
        <p:nvSpPr>
          <p:cNvPr id="2" name="Rectángulo 1"/>
          <p:cNvSpPr/>
          <p:nvPr/>
        </p:nvSpPr>
        <p:spPr>
          <a:xfrm>
            <a:off x="2045970" y="1757693"/>
            <a:ext cx="9258300" cy="461665"/>
          </a:xfrm>
          <a:prstGeom prst="rect">
            <a:avLst/>
          </a:prstGeom>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rPr>
              <a:t>¿</a:t>
            </a:r>
            <a:r>
              <a:rPr lang="es-ES" sz="2400" dirty="0">
                <a:latin typeface="Arial" panose="020B0604020202020204" pitchFamily="34" charset="0"/>
                <a:ea typeface="Times New Roman" panose="02020603050405020304" pitchFamily="18" charset="0"/>
              </a:rPr>
              <a:t>Actividades que favorecen la adquisición de conocimientos</a:t>
            </a:r>
            <a:endParaRPr lang="es-EC" sz="2400" dirty="0"/>
          </a:p>
        </p:txBody>
      </p:sp>
      <p:sp>
        <p:nvSpPr>
          <p:cNvPr id="12" name="6 Flecha izquierda"/>
          <p:cNvSpPr/>
          <p:nvPr/>
        </p:nvSpPr>
        <p:spPr>
          <a:xfrm rot="12188828">
            <a:off x="7957253" y="3005374"/>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Rectángulo 12"/>
          <p:cNvSpPr/>
          <p:nvPr/>
        </p:nvSpPr>
        <p:spPr>
          <a:xfrm>
            <a:off x="8835390" y="2381143"/>
            <a:ext cx="480289" cy="619272"/>
          </a:xfrm>
          <a:prstGeom prst="rect">
            <a:avLst/>
          </a:prstGeom>
        </p:spPr>
        <p:txBody>
          <a:bodyPr wrap="square">
            <a:spAutoFit/>
          </a:bodyPr>
          <a:lstStyle/>
          <a:p>
            <a:pPr>
              <a:lnSpc>
                <a:spcPct val="107000"/>
              </a:lnSpc>
              <a:spcAft>
                <a:spcPts val="800"/>
              </a:spcAft>
            </a:pPr>
            <a:r>
              <a:rPr lang="es-EC"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4291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ppt_y-#ppt_h/2"/>
                                          </p:val>
                                        </p:tav>
                                        <p:tav tm="100000">
                                          <p:val>
                                            <p:strVal val="#ppt_y"/>
                                          </p:val>
                                        </p:tav>
                                      </p:tavLst>
                                    </p:anim>
                                    <p:anim calcmode="lin" valueType="num">
                                      <p:cBhvr>
                                        <p:cTn id="9" dur="500" fill="hold"/>
                                        <p:tgtEl>
                                          <p:spTgt spid="12"/>
                                        </p:tgtEl>
                                        <p:attrNameLst>
                                          <p:attrName>ppt_w</p:attrName>
                                        </p:attrNameLst>
                                      </p:cBhvr>
                                      <p:tavLst>
                                        <p:tav tm="0">
                                          <p:val>
                                            <p:strVal val="#ppt_w"/>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3108960" y="1334185"/>
            <a:ext cx="7360920" cy="1200329"/>
          </a:xfrm>
          <a:prstGeom prst="rect">
            <a:avLst/>
          </a:prstGeom>
        </p:spPr>
        <p:txBody>
          <a:bodyPr wrap="square">
            <a:spAutoFit/>
          </a:bodyPr>
          <a:lstStyle/>
          <a:p>
            <a:pPr algn="ctr"/>
            <a:r>
              <a:rPr lang="es-ES_tradnl" sz="2400" dirty="0">
                <a:latin typeface="Arial" panose="020B0604020202020204" pitchFamily="34" charset="0"/>
                <a:ea typeface="Times New Roman" panose="02020603050405020304" pitchFamily="18" charset="0"/>
              </a:rPr>
              <a:t>De las siguientes técnicas de animación recreativas cuál cree usted que permitan </a:t>
            </a:r>
            <a:r>
              <a:rPr lang="es-ES" sz="2400" dirty="0">
                <a:latin typeface="Arial" panose="020B0604020202020204" pitchFamily="34" charset="0"/>
                <a:ea typeface="Times New Roman" panose="02020603050405020304" pitchFamily="18" charset="0"/>
              </a:rPr>
              <a:t>Integrar equipos de trabajo?</a:t>
            </a:r>
            <a:endParaRPr lang="es-EC" sz="2400" dirty="0"/>
          </a:p>
        </p:txBody>
      </p:sp>
      <p:grpSp>
        <p:nvGrpSpPr>
          <p:cNvPr id="3" name="Grupo 2"/>
          <p:cNvGrpSpPr/>
          <p:nvPr/>
        </p:nvGrpSpPr>
        <p:grpSpPr>
          <a:xfrm>
            <a:off x="2377440" y="2868930"/>
            <a:ext cx="7932420" cy="2857500"/>
            <a:chOff x="0" y="267409"/>
            <a:chExt cx="6156856" cy="2223061"/>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0737"/>
            <a:stretch/>
          </p:blipFill>
          <p:spPr bwMode="auto">
            <a:xfrm>
              <a:off x="0" y="267409"/>
              <a:ext cx="3114040" cy="2223061"/>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10737"/>
            <a:stretch/>
          </p:blipFill>
          <p:spPr bwMode="auto">
            <a:xfrm>
              <a:off x="3043451" y="267409"/>
              <a:ext cx="3113405" cy="2223061"/>
            </a:xfrm>
            <a:prstGeom prst="rect">
              <a:avLst/>
            </a:prstGeom>
            <a:noFill/>
            <a:ln>
              <a:noFill/>
            </a:ln>
          </p:spPr>
        </p:pic>
      </p:grpSp>
      <p:sp>
        <p:nvSpPr>
          <p:cNvPr id="10" name="6 Flecha izquierda"/>
          <p:cNvSpPr/>
          <p:nvPr/>
        </p:nvSpPr>
        <p:spPr>
          <a:xfrm rot="18993423">
            <a:off x="3842714" y="3393993"/>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6 Flecha izquierda"/>
          <p:cNvSpPr/>
          <p:nvPr/>
        </p:nvSpPr>
        <p:spPr>
          <a:xfrm rot="19550479">
            <a:off x="7886416" y="3346487"/>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Rectángulo 11"/>
          <p:cNvSpPr/>
          <p:nvPr/>
        </p:nvSpPr>
        <p:spPr>
          <a:xfrm>
            <a:off x="3483820" y="2953450"/>
            <a:ext cx="393056" cy="595932"/>
          </a:xfrm>
          <a:prstGeom prst="rect">
            <a:avLst/>
          </a:prstGeom>
        </p:spPr>
        <p:txBody>
          <a:bodyPr wrap="none">
            <a:spAutoFit/>
          </a:bodyPr>
          <a:lstStyle/>
          <a:p>
            <a:pPr>
              <a:lnSpc>
                <a:spcPct val="107000"/>
              </a:lnSpc>
              <a:spcAft>
                <a:spcPts val="800"/>
              </a:spcAft>
            </a:pPr>
            <a:r>
              <a:rPr lang="es-EC"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a:t>
            </a:r>
            <a:endParaRPr lang="es-EC"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7452298" y="2853598"/>
            <a:ext cx="393056" cy="595932"/>
          </a:xfrm>
          <a:prstGeom prst="rect">
            <a:avLst/>
          </a:prstGeom>
        </p:spPr>
        <p:txBody>
          <a:bodyPr wrap="none">
            <a:spAutoFit/>
          </a:bodyPr>
          <a:lstStyle/>
          <a:p>
            <a:pPr>
              <a:lnSpc>
                <a:spcPct val="107000"/>
              </a:lnSpc>
              <a:spcAft>
                <a:spcPts val="800"/>
              </a:spcAft>
            </a:pPr>
            <a:r>
              <a:rPr lang="es-EC"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3</a:t>
            </a:r>
          </a:p>
        </p:txBody>
      </p:sp>
      <p:pic>
        <p:nvPicPr>
          <p:cNvPr id="14" name="Imagen 13"/>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76902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ppt_h/2"/>
                                          </p:val>
                                        </p:tav>
                                        <p:tav tm="100000">
                                          <p:val>
                                            <p:strVal val="#ppt_y"/>
                                          </p:val>
                                        </p:tav>
                                      </p:tavLst>
                                    </p:anim>
                                    <p:anim calcmode="lin" valueType="num">
                                      <p:cBhvr>
                                        <p:cTn id="17" dur="500" fill="hold"/>
                                        <p:tgtEl>
                                          <p:spTgt spid="11"/>
                                        </p:tgtEl>
                                        <p:attrNameLst>
                                          <p:attrName>ppt_w</p:attrName>
                                        </p:attrNameLst>
                                      </p:cBhvr>
                                      <p:tavLst>
                                        <p:tav tm="0">
                                          <p:val>
                                            <p:strVal val="#ppt_w"/>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 calcmode="lin" valueType="num">
                                      <p:cBhvr>
                                        <p:cTn id="3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3608070" y="1378565"/>
            <a:ext cx="6096000" cy="1323439"/>
          </a:xfrm>
          <a:prstGeom prst="rect">
            <a:avLst/>
          </a:prstGeom>
        </p:spPr>
        <p:txBody>
          <a:bodyPr>
            <a:spAutoFit/>
          </a:bodyPr>
          <a:lstStyle/>
          <a:p>
            <a:pPr algn="ctr">
              <a:spcAft>
                <a:spcPts val="0"/>
              </a:spcAft>
            </a:pPr>
            <a:r>
              <a:rPr lang="es-EC" b="1" dirty="0">
                <a:solidFill>
                  <a:srgbClr val="000000"/>
                </a:solidFill>
                <a:latin typeface="Arial" panose="020B0604020202020204" pitchFamily="34" charset="0"/>
                <a:ea typeface="Times New Roman" panose="02020603050405020304" pitchFamily="18" charset="0"/>
              </a:rPr>
              <a:t>. </a:t>
            </a:r>
            <a:r>
              <a:rPr lang="es-ES_tradnl" sz="2000" b="1" dirty="0">
                <a:latin typeface="Arial" panose="020B0604020202020204" pitchFamily="34" charset="0"/>
                <a:ea typeface="Times New Roman" panose="02020603050405020304" pitchFamily="18" charset="0"/>
              </a:rPr>
              <a:t>¿Si los grupos a los que voy a animar son</a:t>
            </a:r>
            <a:r>
              <a:rPr lang="es-ES" sz="2000" b="1" dirty="0">
                <a:latin typeface="Arial" panose="020B0604020202020204" pitchFamily="34" charset="0"/>
                <a:ea typeface="Times New Roman" panose="02020603050405020304" pitchFamily="18" charset="0"/>
              </a:rPr>
              <a:t> de reciente creación o estén en proceso de integración que técnicas de animacion se debería utilizar</a:t>
            </a:r>
            <a:r>
              <a:rPr lang="es-ES_tradnl" sz="2000" b="1" dirty="0">
                <a:latin typeface="Arial" panose="020B0604020202020204" pitchFamily="34" charset="0"/>
                <a:ea typeface="Times New Roman" panose="02020603050405020304" pitchFamily="18" charset="0"/>
              </a:rPr>
              <a:t>?</a:t>
            </a:r>
            <a:endParaRPr lang="es-EC" sz="1400" b="1" dirty="0">
              <a:effectLst/>
              <a:latin typeface="Times New Roman" panose="02020603050405020304" pitchFamily="18" charset="0"/>
              <a:ea typeface="Times New Roman" panose="02020603050405020304" pitchFamily="18" charset="0"/>
            </a:endParaRPr>
          </a:p>
        </p:txBody>
      </p:sp>
      <p:grpSp>
        <p:nvGrpSpPr>
          <p:cNvPr id="3" name="Grupo 2"/>
          <p:cNvGrpSpPr/>
          <p:nvPr/>
        </p:nvGrpSpPr>
        <p:grpSpPr>
          <a:xfrm>
            <a:off x="2457450" y="2857500"/>
            <a:ext cx="7955280" cy="2788920"/>
            <a:chOff x="0" y="274826"/>
            <a:chExt cx="5671801" cy="2025931"/>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1154"/>
            <a:stretch/>
          </p:blipFill>
          <p:spPr bwMode="auto">
            <a:xfrm>
              <a:off x="0" y="274826"/>
              <a:ext cx="2850515" cy="2025931"/>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11956"/>
            <a:stretch/>
          </p:blipFill>
          <p:spPr bwMode="auto">
            <a:xfrm>
              <a:off x="2797791" y="274826"/>
              <a:ext cx="2874010" cy="2023874"/>
            </a:xfrm>
            <a:prstGeom prst="rect">
              <a:avLst/>
            </a:prstGeom>
            <a:noFill/>
            <a:ln>
              <a:noFill/>
            </a:ln>
          </p:spPr>
        </p:pic>
      </p:grpSp>
      <p:sp>
        <p:nvSpPr>
          <p:cNvPr id="6" name="6 Flecha izquierda"/>
          <p:cNvSpPr/>
          <p:nvPr/>
        </p:nvSpPr>
        <p:spPr>
          <a:xfrm rot="18993423">
            <a:off x="8620453" y="3508293"/>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7" name="Rectángulo 6"/>
          <p:cNvSpPr/>
          <p:nvPr/>
        </p:nvSpPr>
        <p:spPr>
          <a:xfrm>
            <a:off x="8458086" y="2984076"/>
            <a:ext cx="548753" cy="619272"/>
          </a:xfrm>
          <a:prstGeom prst="rect">
            <a:avLst/>
          </a:prstGeom>
        </p:spPr>
        <p:txBody>
          <a:bodyPr wrap="square">
            <a:spAutoFit/>
          </a:bodyPr>
          <a:lstStyle/>
          <a:p>
            <a:pPr>
              <a:lnSpc>
                <a:spcPct val="107000"/>
              </a:lnSpc>
              <a:spcAft>
                <a:spcPts val="800"/>
              </a:spcAft>
            </a:pPr>
            <a:r>
              <a:rPr lang="es-EC"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2</a:t>
            </a:r>
            <a:endParaRPr lang="es-EC"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06179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400300" y="1331506"/>
            <a:ext cx="7978140" cy="1569660"/>
          </a:xfrm>
          <a:prstGeom prst="rect">
            <a:avLst/>
          </a:prstGeom>
        </p:spPr>
        <p:txBody>
          <a:bodyPr wrap="square">
            <a:spAutoFit/>
          </a:bodyPr>
          <a:lstStyle/>
          <a:p>
            <a:pPr algn="ctr"/>
            <a:r>
              <a:rPr lang="es-ES_tradnl" sz="2400" dirty="0">
                <a:latin typeface="Arial" panose="020B0604020202020204" pitchFamily="34" charset="0"/>
                <a:ea typeface="Times New Roman" panose="02020603050405020304" pitchFamily="18" charset="0"/>
              </a:rPr>
              <a:t>¿Para que los niños y niñas disfruten de las actividades y se integren dentro del ámbito educativo, la maestra deberá tomar en cuenta que las técnicas de animacion recreativa no deben carecer de:</a:t>
            </a:r>
            <a:endParaRPr lang="es-EC" sz="2400" dirty="0"/>
          </a:p>
        </p:txBody>
      </p:sp>
      <p:grpSp>
        <p:nvGrpSpPr>
          <p:cNvPr id="3" name="Grupo 2"/>
          <p:cNvGrpSpPr/>
          <p:nvPr/>
        </p:nvGrpSpPr>
        <p:grpSpPr>
          <a:xfrm>
            <a:off x="2400300" y="3134299"/>
            <a:ext cx="7875270" cy="2514600"/>
            <a:chOff x="0" y="321562"/>
            <a:chExt cx="5409584" cy="1866647"/>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5238"/>
            <a:stretch/>
          </p:blipFill>
          <p:spPr bwMode="auto">
            <a:xfrm>
              <a:off x="0" y="333447"/>
              <a:ext cx="2736215" cy="1854762"/>
            </a:xfrm>
            <a:prstGeom prst="rect">
              <a:avLst/>
            </a:prstGeom>
            <a:noFill/>
            <a:ln>
              <a:noFill/>
            </a:ln>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14772"/>
            <a:stretch/>
          </p:blipFill>
          <p:spPr bwMode="auto">
            <a:xfrm>
              <a:off x="2688609" y="321562"/>
              <a:ext cx="2720975" cy="1855218"/>
            </a:xfrm>
            <a:prstGeom prst="rect">
              <a:avLst/>
            </a:prstGeom>
            <a:noFill/>
            <a:ln>
              <a:noFill/>
            </a:ln>
          </p:spPr>
        </p:pic>
      </p:grpSp>
      <p:sp>
        <p:nvSpPr>
          <p:cNvPr id="12" name="6 Flecha izquierda"/>
          <p:cNvSpPr/>
          <p:nvPr/>
        </p:nvSpPr>
        <p:spPr>
          <a:xfrm rot="12829717">
            <a:off x="6483039" y="3698242"/>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Rectángulo 12"/>
          <p:cNvSpPr/>
          <p:nvPr/>
        </p:nvSpPr>
        <p:spPr>
          <a:xfrm>
            <a:off x="7471980" y="3134299"/>
            <a:ext cx="367408" cy="532903"/>
          </a:xfrm>
          <a:prstGeom prst="rect">
            <a:avLst/>
          </a:prstGeom>
        </p:spPr>
        <p:txBody>
          <a:bodyPr wrap="none">
            <a:spAutoFit/>
          </a:bodyPr>
          <a:lstStyle/>
          <a:p>
            <a:pPr>
              <a:lnSpc>
                <a:spcPct val="107000"/>
              </a:lnSpc>
              <a:spcAft>
                <a:spcPts val="800"/>
              </a:spcAft>
            </a:pPr>
            <a:r>
              <a:rPr lang="es-EC"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p>
        </p:txBody>
      </p:sp>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21440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ppt_y-#ppt_h/2"/>
                                          </p:val>
                                        </p:tav>
                                        <p:tav tm="100000">
                                          <p:val>
                                            <p:strVal val="#ppt_y"/>
                                          </p:val>
                                        </p:tav>
                                      </p:tavLst>
                                    </p:anim>
                                    <p:anim calcmode="lin" valueType="num">
                                      <p:cBhvr>
                                        <p:cTn id="9" dur="500" fill="hold"/>
                                        <p:tgtEl>
                                          <p:spTgt spid="12"/>
                                        </p:tgtEl>
                                        <p:attrNameLst>
                                          <p:attrName>ppt_w</p:attrName>
                                        </p:attrNameLst>
                                      </p:cBhvr>
                                      <p:tavLst>
                                        <p:tav tm="0">
                                          <p:val>
                                            <p:strVal val="#ppt_w"/>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ángulo 2"/>
          <p:cNvSpPr/>
          <p:nvPr/>
        </p:nvSpPr>
        <p:spPr>
          <a:xfrm>
            <a:off x="2606040" y="1321415"/>
            <a:ext cx="7543800" cy="1200329"/>
          </a:xfrm>
          <a:prstGeom prst="rect">
            <a:avLst/>
          </a:prstGeom>
        </p:spPr>
        <p:txBody>
          <a:bodyPr wrap="square">
            <a:spAutoFit/>
          </a:bodyPr>
          <a:lstStyle/>
          <a:p>
            <a:pPr algn="ctr">
              <a:spcAft>
                <a:spcPts val="0"/>
              </a:spcAft>
            </a:pPr>
            <a:r>
              <a:rPr lang="es-ES_tradnl" sz="2400" b="1" dirty="0">
                <a:latin typeface="Arial" panose="020B0604020202020204" pitchFamily="34" charset="0"/>
                <a:ea typeface="Times New Roman" panose="02020603050405020304" pitchFamily="18" charset="0"/>
              </a:rPr>
              <a:t>¿Considera útil contar con una guía didáctica de técnicas de animación recreativa para fortalecer la integracion y sociabilización de los estudiantes?</a:t>
            </a:r>
            <a:endParaRPr lang="es-EC" sz="1600" b="1" dirty="0">
              <a:effectLst/>
              <a:latin typeface="Times New Roman" panose="02020603050405020304" pitchFamily="18" charset="0"/>
              <a:ea typeface="Times New Roman" panose="02020603050405020304" pitchFamily="18" charset="0"/>
            </a:endParaRPr>
          </a:p>
        </p:txBody>
      </p:sp>
      <p:grpSp>
        <p:nvGrpSpPr>
          <p:cNvPr id="4" name="Grupo 3"/>
          <p:cNvGrpSpPr/>
          <p:nvPr/>
        </p:nvGrpSpPr>
        <p:grpSpPr>
          <a:xfrm>
            <a:off x="2606040" y="2926080"/>
            <a:ext cx="7349490" cy="3086100"/>
            <a:chOff x="0" y="244601"/>
            <a:chExt cx="5749272" cy="2116329"/>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10811"/>
            <a:stretch/>
          </p:blipFill>
          <p:spPr bwMode="auto">
            <a:xfrm>
              <a:off x="2797792" y="255236"/>
              <a:ext cx="2951480" cy="2105694"/>
            </a:xfrm>
            <a:prstGeom prst="rect">
              <a:avLst/>
            </a:prstGeom>
            <a:noFill/>
            <a:ln>
              <a:noFill/>
            </a:ln>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10361"/>
            <a:stretch/>
          </p:blipFill>
          <p:spPr bwMode="auto">
            <a:xfrm>
              <a:off x="0" y="244601"/>
              <a:ext cx="2951480" cy="2116329"/>
            </a:xfrm>
            <a:prstGeom prst="rect">
              <a:avLst/>
            </a:prstGeom>
            <a:noFill/>
            <a:ln>
              <a:noFill/>
            </a:ln>
          </p:spPr>
        </p:pic>
      </p:grpSp>
      <p:sp>
        <p:nvSpPr>
          <p:cNvPr id="7" name="Rectángulo 6"/>
          <p:cNvSpPr/>
          <p:nvPr/>
        </p:nvSpPr>
        <p:spPr>
          <a:xfrm>
            <a:off x="7771828" y="3526728"/>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6</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4148838" y="3521586"/>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6</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69517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ángulo 2"/>
          <p:cNvSpPr/>
          <p:nvPr/>
        </p:nvSpPr>
        <p:spPr>
          <a:xfrm>
            <a:off x="3044190" y="1418258"/>
            <a:ext cx="7101840" cy="1338828"/>
          </a:xfrm>
          <a:prstGeom prst="rect">
            <a:avLst/>
          </a:prstGeom>
        </p:spPr>
        <p:txBody>
          <a:bodyPr wrap="square">
            <a:spAutoFit/>
          </a:bodyPr>
          <a:lstStyle/>
          <a:p>
            <a:pPr algn="ctr">
              <a:lnSpc>
                <a:spcPct val="150000"/>
              </a:lnSpc>
              <a:spcAft>
                <a:spcPts val="0"/>
              </a:spcAft>
            </a:pPr>
            <a:r>
              <a:rPr lang="es-EC" dirty="0">
                <a:latin typeface="Arial" panose="020B0604020202020204" pitchFamily="34" charset="0"/>
                <a:ea typeface="Times New Roman" panose="02020603050405020304" pitchFamily="18" charset="0"/>
              </a:rPr>
              <a:t>RESULTADO GENERAL DE LA ENCUESTA DE CONOCIMIENTO </a:t>
            </a:r>
            <a:r>
              <a:rPr lang="es-EC" dirty="0" smtClean="0">
                <a:latin typeface="Arial" panose="020B0604020202020204" pitchFamily="34" charset="0"/>
                <a:ea typeface="Times New Roman" panose="02020603050405020304" pitchFamily="18" charset="0"/>
              </a:rPr>
              <a:t>PREVIO </a:t>
            </a:r>
            <a:r>
              <a:rPr lang="es-EC" dirty="0">
                <a:latin typeface="Arial" panose="020B0604020202020204" pitchFamily="34" charset="0"/>
                <a:ea typeface="Times New Roman" panose="02020603050405020304" pitchFamily="18" charset="0"/>
              </a:rPr>
              <a:t>Y POSTERIOR A LA APLICACIÓN DE LA GUÍA DIDÁCTICA “NUEVAS FORMAS DE DIVERTIRSE”</a:t>
            </a:r>
            <a:endParaRPr lang="es-EC" dirty="0">
              <a:effectLst/>
              <a:latin typeface="Times New Roman" panose="02020603050405020304" pitchFamily="18" charset="0"/>
              <a:ea typeface="Times New Roman" panose="02020603050405020304" pitchFamily="18" charset="0"/>
            </a:endParaRPr>
          </a:p>
        </p:txBody>
      </p:sp>
      <p:grpSp>
        <p:nvGrpSpPr>
          <p:cNvPr id="4" name="Grupo 3"/>
          <p:cNvGrpSpPr/>
          <p:nvPr/>
        </p:nvGrpSpPr>
        <p:grpSpPr>
          <a:xfrm>
            <a:off x="2480310" y="3120390"/>
            <a:ext cx="7818120" cy="2343150"/>
            <a:chOff x="0" y="181927"/>
            <a:chExt cx="5878830" cy="2170748"/>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7732"/>
            <a:stretch/>
          </p:blipFill>
          <p:spPr bwMode="auto">
            <a:xfrm>
              <a:off x="0" y="181927"/>
              <a:ext cx="2939415" cy="2170748"/>
            </a:xfrm>
            <a:prstGeom prst="rect">
              <a:avLst/>
            </a:prstGeom>
            <a:noFill/>
            <a:ln>
              <a:noFill/>
            </a:ln>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7732"/>
            <a:stretch/>
          </p:blipFill>
          <p:spPr bwMode="auto">
            <a:xfrm>
              <a:off x="2939415" y="181927"/>
              <a:ext cx="2939415" cy="2170748"/>
            </a:xfrm>
            <a:prstGeom prst="rect">
              <a:avLst/>
            </a:prstGeom>
            <a:noFill/>
            <a:ln>
              <a:noFill/>
            </a:ln>
          </p:spPr>
        </p:pic>
      </p:grpSp>
      <p:sp>
        <p:nvSpPr>
          <p:cNvPr id="9" name="Rectángulo 8"/>
          <p:cNvSpPr/>
          <p:nvPr/>
        </p:nvSpPr>
        <p:spPr>
          <a:xfrm>
            <a:off x="4891788" y="3018666"/>
            <a:ext cx="1087157"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36 %</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8896098" y="2984376"/>
            <a:ext cx="1087157" cy="685124"/>
          </a:xfrm>
          <a:prstGeom prst="rect">
            <a:avLst/>
          </a:prstGeom>
        </p:spPr>
        <p:txBody>
          <a:bodyPr wrap="none">
            <a:spAutoFit/>
          </a:bodyPr>
          <a:lstStyle/>
          <a:p>
            <a:pPr>
              <a:lnSpc>
                <a:spcPct val="107000"/>
              </a:lnSpc>
              <a:spcAft>
                <a:spcPts val="800"/>
              </a:spcAft>
            </a:pPr>
            <a:r>
              <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a:t>
            </a: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6 %</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1520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3"/>
          <p:cNvSpPr>
            <a:spLocks noChangeArrowheads="1"/>
          </p:cNvSpPr>
          <p:nvPr/>
        </p:nvSpPr>
        <p:spPr bwMode="auto">
          <a:xfrm>
            <a:off x="2362200" y="2883535"/>
            <a:ext cx="7543800" cy="3352800"/>
          </a:xfrm>
          <a:prstGeom prst="rect">
            <a:avLst/>
          </a:prstGeom>
          <a:noFill/>
          <a:ln>
            <a:noFill/>
          </a:ln>
          <a:extLst/>
        </p:spPr>
        <p:txBody>
          <a:bodyPr/>
          <a:lstStyle/>
          <a:p>
            <a:pPr marL="457200" indent="-457200" algn="just">
              <a:spcBef>
                <a:spcPct val="20000"/>
              </a:spcBef>
              <a:buClr>
                <a:srgbClr val="92D050"/>
              </a:buClr>
              <a:buFont typeface="Arial" pitchFamily="34" charset="0"/>
              <a:buChar char="•"/>
              <a:defRPr/>
            </a:pPr>
            <a:r>
              <a:rPr lang="pt-PT" sz="3200" b="1" i="1" dirty="0">
                <a:latin typeface="+mj-lt"/>
              </a:rPr>
              <a:t>Dependencia del niñ@ hacia sus padres </a:t>
            </a:r>
            <a:r>
              <a:rPr lang="pt-PT" sz="3200" b="1" i="1" dirty="0" smtClean="0">
                <a:latin typeface="+mj-lt"/>
              </a:rPr>
              <a:t> desde el inicio del </a:t>
            </a:r>
            <a:r>
              <a:rPr lang="pt-PT" sz="3200" b="1" i="1" dirty="0">
                <a:latin typeface="+mj-lt"/>
              </a:rPr>
              <a:t>periodo </a:t>
            </a:r>
            <a:r>
              <a:rPr lang="pt-PT" sz="3200" b="1" i="1" dirty="0" smtClean="0">
                <a:latin typeface="+mj-lt"/>
              </a:rPr>
              <a:t>académico</a:t>
            </a:r>
            <a:endParaRPr lang="pt-PT" sz="3200" b="1" i="1" dirty="0">
              <a:latin typeface="+mj-lt"/>
            </a:endParaRPr>
          </a:p>
          <a:p>
            <a:pPr marL="457200" indent="-457200" algn="just">
              <a:spcBef>
                <a:spcPct val="20000"/>
              </a:spcBef>
              <a:buClr>
                <a:srgbClr val="92D050"/>
              </a:buClr>
              <a:buFont typeface="Arial" pitchFamily="34" charset="0"/>
              <a:buChar char="•"/>
              <a:defRPr/>
            </a:pPr>
            <a:r>
              <a:rPr lang="pt-PT" sz="3200" b="1" i="1" dirty="0">
                <a:latin typeface="+mj-lt"/>
              </a:rPr>
              <a:t>Monotonía en las actividades pedagógicas </a:t>
            </a:r>
          </a:p>
          <a:p>
            <a:pPr marL="457200" indent="-457200" algn="just">
              <a:spcBef>
                <a:spcPct val="20000"/>
              </a:spcBef>
              <a:buClr>
                <a:srgbClr val="92D050"/>
              </a:buClr>
              <a:buFont typeface="Arial" pitchFamily="34" charset="0"/>
              <a:buChar char="•"/>
              <a:defRPr/>
            </a:pPr>
            <a:r>
              <a:rPr lang="pt-PT" sz="3200" b="1" i="1" dirty="0" smtClean="0">
                <a:latin typeface="+mj-lt"/>
              </a:rPr>
              <a:t>Desmotivación </a:t>
            </a:r>
            <a:r>
              <a:rPr lang="pt-PT" sz="3200" b="1" i="1" dirty="0">
                <a:latin typeface="+mj-lt"/>
              </a:rPr>
              <a:t>escolar.</a:t>
            </a:r>
            <a:endParaRPr lang="es-EC" sz="3200" dirty="0">
              <a:solidFill>
                <a:srgbClr val="E46C0A"/>
              </a:solidFill>
              <a:latin typeface="+mj-lt"/>
            </a:endParaRPr>
          </a:p>
        </p:txBody>
      </p:sp>
      <p:pic>
        <p:nvPicPr>
          <p:cNvPr id="819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1509" y="1517968"/>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1509" y="762000"/>
            <a:ext cx="541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62693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500" fill="hold"/>
                                        <p:tgtEl>
                                          <p:spTgt spid="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6">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32" fill="hold" nodeType="clickEffect">
                                  <p:stCondLst>
                                    <p:cond delay="0"/>
                                  </p:stCondLst>
                                  <p:childTnLst>
                                    <p:anim calcmode="lin" valueType="num">
                                      <p:cBhvr>
                                        <p:cTn id="30" dur="500"/>
                                        <p:tgtEl>
                                          <p:spTgt spid="8196"/>
                                        </p:tgtEl>
                                        <p:attrNameLst>
                                          <p:attrName>ppt_w</p:attrName>
                                        </p:attrNameLst>
                                      </p:cBhvr>
                                      <p:tavLst>
                                        <p:tav tm="0">
                                          <p:val>
                                            <p:strVal val="ppt_w"/>
                                          </p:val>
                                        </p:tav>
                                        <p:tav tm="100000">
                                          <p:val>
                                            <p:fltVal val="0"/>
                                          </p:val>
                                        </p:tav>
                                      </p:tavLst>
                                    </p:anim>
                                    <p:anim calcmode="lin" valueType="num">
                                      <p:cBhvr>
                                        <p:cTn id="31" dur="500"/>
                                        <p:tgtEl>
                                          <p:spTgt spid="8196"/>
                                        </p:tgtEl>
                                        <p:attrNameLst>
                                          <p:attrName>ppt_h</p:attrName>
                                        </p:attrNameLst>
                                      </p:cBhvr>
                                      <p:tavLst>
                                        <p:tav tm="0">
                                          <p:val>
                                            <p:strVal val="ppt_h"/>
                                          </p:val>
                                        </p:tav>
                                        <p:tav tm="100000">
                                          <p:val>
                                            <p:fltVal val="0"/>
                                          </p:val>
                                        </p:tav>
                                      </p:tavLst>
                                    </p:anim>
                                    <p:animEffect transition="out" filter="fade">
                                      <p:cBhvr>
                                        <p:cTn id="32" dur="500"/>
                                        <p:tgtEl>
                                          <p:spTgt spid="8196"/>
                                        </p:tgtEl>
                                      </p:cBhvr>
                                    </p:animEffect>
                                    <p:set>
                                      <p:cBhvr>
                                        <p:cTn id="33" dur="1" fill="hold">
                                          <p:stCondLst>
                                            <p:cond delay="499"/>
                                          </p:stCondLst>
                                        </p:cTn>
                                        <p:tgtEl>
                                          <p:spTgt spid="8196"/>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8195"/>
                                        </p:tgtEl>
                                        <p:attrNameLst>
                                          <p:attrName>ppt_w</p:attrName>
                                        </p:attrNameLst>
                                      </p:cBhvr>
                                      <p:tavLst>
                                        <p:tav tm="0">
                                          <p:val>
                                            <p:strVal val="ppt_w"/>
                                          </p:val>
                                        </p:tav>
                                        <p:tav tm="100000">
                                          <p:val>
                                            <p:fltVal val="0"/>
                                          </p:val>
                                        </p:tav>
                                      </p:tavLst>
                                    </p:anim>
                                    <p:anim calcmode="lin" valueType="num">
                                      <p:cBhvr>
                                        <p:cTn id="36" dur="500"/>
                                        <p:tgtEl>
                                          <p:spTgt spid="8195"/>
                                        </p:tgtEl>
                                        <p:attrNameLst>
                                          <p:attrName>ppt_h</p:attrName>
                                        </p:attrNameLst>
                                      </p:cBhvr>
                                      <p:tavLst>
                                        <p:tav tm="0">
                                          <p:val>
                                            <p:strVal val="ppt_h"/>
                                          </p:val>
                                        </p:tav>
                                        <p:tav tm="100000">
                                          <p:val>
                                            <p:fltVal val="0"/>
                                          </p:val>
                                        </p:tav>
                                      </p:tavLst>
                                    </p:anim>
                                    <p:animEffect transition="out" filter="fade">
                                      <p:cBhvr>
                                        <p:cTn id="37" dur="500"/>
                                        <p:tgtEl>
                                          <p:spTgt spid="8195"/>
                                        </p:tgtEl>
                                      </p:cBhvr>
                                    </p:animEffect>
                                    <p:set>
                                      <p:cBhvr>
                                        <p:cTn id="38" dur="1" fill="hold">
                                          <p:stCondLst>
                                            <p:cond delay="499"/>
                                          </p:stCondLst>
                                        </p:cTn>
                                        <p:tgtEl>
                                          <p:spTgt spid="8195"/>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6">
                                            <p:txEl>
                                              <p:pRg st="0" end="0"/>
                                            </p:txEl>
                                          </p:spTgt>
                                        </p:tgtEl>
                                        <p:attrNameLst>
                                          <p:attrName>ppt_w</p:attrName>
                                        </p:attrNameLst>
                                      </p:cBhvr>
                                      <p:tavLst>
                                        <p:tav tm="0">
                                          <p:val>
                                            <p:strVal val="ppt_w"/>
                                          </p:val>
                                        </p:tav>
                                        <p:tav tm="100000">
                                          <p:val>
                                            <p:fltVal val="0"/>
                                          </p:val>
                                        </p:tav>
                                      </p:tavLst>
                                    </p:anim>
                                    <p:anim calcmode="lin" valueType="num">
                                      <p:cBhvr>
                                        <p:cTn id="41"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42" dur="500"/>
                                        <p:tgtEl>
                                          <p:spTgt spid="6">
                                            <p:txEl>
                                              <p:pRg st="0" end="0"/>
                                            </p:txEl>
                                          </p:spTgt>
                                        </p:tgtEl>
                                      </p:cBhvr>
                                    </p:animEffect>
                                    <p:set>
                                      <p:cBhvr>
                                        <p:cTn id="43" dur="1" fill="hold">
                                          <p:stCondLst>
                                            <p:cond delay="499"/>
                                          </p:stCondLst>
                                        </p:cTn>
                                        <p:tgtEl>
                                          <p:spTgt spid="6">
                                            <p:txEl>
                                              <p:pRg st="0" end="0"/>
                                            </p:txEl>
                                          </p:spTgt>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6">
                                            <p:txEl>
                                              <p:pRg st="1" end="1"/>
                                            </p:txEl>
                                          </p:spTgt>
                                        </p:tgtEl>
                                        <p:attrNameLst>
                                          <p:attrName>ppt_w</p:attrName>
                                        </p:attrNameLst>
                                      </p:cBhvr>
                                      <p:tavLst>
                                        <p:tav tm="0">
                                          <p:val>
                                            <p:strVal val="ppt_w"/>
                                          </p:val>
                                        </p:tav>
                                        <p:tav tm="100000">
                                          <p:val>
                                            <p:fltVal val="0"/>
                                          </p:val>
                                        </p:tav>
                                      </p:tavLst>
                                    </p:anim>
                                    <p:anim calcmode="lin" valueType="num">
                                      <p:cBhvr>
                                        <p:cTn id="46" dur="500"/>
                                        <p:tgtEl>
                                          <p:spTgt spid="6">
                                            <p:txEl>
                                              <p:pRg st="1" end="1"/>
                                            </p:txEl>
                                          </p:spTgt>
                                        </p:tgtEl>
                                        <p:attrNameLst>
                                          <p:attrName>ppt_h</p:attrName>
                                        </p:attrNameLst>
                                      </p:cBhvr>
                                      <p:tavLst>
                                        <p:tav tm="0">
                                          <p:val>
                                            <p:strVal val="ppt_h"/>
                                          </p:val>
                                        </p:tav>
                                        <p:tav tm="100000">
                                          <p:val>
                                            <p:fltVal val="0"/>
                                          </p:val>
                                        </p:tav>
                                      </p:tavLst>
                                    </p:anim>
                                    <p:animEffect transition="out" filter="fade">
                                      <p:cBhvr>
                                        <p:cTn id="47" dur="500"/>
                                        <p:tgtEl>
                                          <p:spTgt spid="6">
                                            <p:txEl>
                                              <p:pRg st="1" end="1"/>
                                            </p:txEl>
                                          </p:spTgt>
                                        </p:tgtEl>
                                      </p:cBhvr>
                                    </p:animEffect>
                                    <p:set>
                                      <p:cBhvr>
                                        <p:cTn id="48" dur="1" fill="hold">
                                          <p:stCondLst>
                                            <p:cond delay="499"/>
                                          </p:stCondLst>
                                        </p:cTn>
                                        <p:tgtEl>
                                          <p:spTgt spid="6">
                                            <p:txEl>
                                              <p:pRg st="1" end="1"/>
                                            </p:txEl>
                                          </p:spTgt>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6">
                                            <p:txEl>
                                              <p:pRg st="2" end="2"/>
                                            </p:txEl>
                                          </p:spTgt>
                                        </p:tgtEl>
                                        <p:attrNameLst>
                                          <p:attrName>ppt_w</p:attrName>
                                        </p:attrNameLst>
                                      </p:cBhvr>
                                      <p:tavLst>
                                        <p:tav tm="0">
                                          <p:val>
                                            <p:strVal val="ppt_w"/>
                                          </p:val>
                                        </p:tav>
                                        <p:tav tm="100000">
                                          <p:val>
                                            <p:fltVal val="0"/>
                                          </p:val>
                                        </p:tav>
                                      </p:tavLst>
                                    </p:anim>
                                    <p:anim calcmode="lin" valueType="num">
                                      <p:cBhvr>
                                        <p:cTn id="51" dur="500"/>
                                        <p:tgtEl>
                                          <p:spTgt spid="6">
                                            <p:txEl>
                                              <p:pRg st="2" end="2"/>
                                            </p:txEl>
                                          </p:spTgt>
                                        </p:tgtEl>
                                        <p:attrNameLst>
                                          <p:attrName>ppt_h</p:attrName>
                                        </p:attrNameLst>
                                      </p:cBhvr>
                                      <p:tavLst>
                                        <p:tav tm="0">
                                          <p:val>
                                            <p:strVal val="ppt_h"/>
                                          </p:val>
                                        </p:tav>
                                        <p:tav tm="100000">
                                          <p:val>
                                            <p:fltVal val="0"/>
                                          </p:val>
                                        </p:tav>
                                      </p:tavLst>
                                    </p:anim>
                                    <p:animEffect transition="out" filter="fade">
                                      <p:cBhvr>
                                        <p:cTn id="52" dur="500"/>
                                        <p:tgtEl>
                                          <p:spTgt spid="6">
                                            <p:txEl>
                                              <p:pRg st="2" end="2"/>
                                            </p:txEl>
                                          </p:spTgt>
                                        </p:tgtEl>
                                      </p:cBhvr>
                                    </p:animEffect>
                                    <p:set>
                                      <p:cBhvr>
                                        <p:cTn id="53"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allAtOnce"/>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230" y="1501923"/>
            <a:ext cx="7029450" cy="1799127"/>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335" y="2996937"/>
            <a:ext cx="5679583" cy="1579199"/>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354" y="4277893"/>
            <a:ext cx="4301543" cy="1643414"/>
          </a:xfrm>
          <a:prstGeom prst="rect">
            <a:avLst/>
          </a:prstGeom>
        </p:spPr>
      </p:pic>
      <p:pic>
        <p:nvPicPr>
          <p:cNvPr id="6" name="Imagen 5"/>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00808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9"/>
                                        </p:tgtEl>
                                      </p:cBhvr>
                                    </p:animEffect>
                                    <p:anim calcmode="lin" valueType="num">
                                      <p:cBhvr>
                                        <p:cTn id="31" dur="1000"/>
                                        <p:tgtEl>
                                          <p:spTgt spid="9"/>
                                        </p:tgtEl>
                                        <p:attrNameLst>
                                          <p:attrName>ppt_x</p:attrName>
                                        </p:attrNameLst>
                                      </p:cBhvr>
                                      <p:tavLst>
                                        <p:tav tm="0">
                                          <p:val>
                                            <p:strVal val="ppt_x"/>
                                          </p:val>
                                        </p:tav>
                                        <p:tav tm="100000">
                                          <p:val>
                                            <p:strVal val="ppt_x"/>
                                          </p:val>
                                        </p:tav>
                                      </p:tavLst>
                                    </p:anim>
                                    <p:anim calcmode="lin" valueType="num">
                                      <p:cBhvr>
                                        <p:cTn id="32" dur="1000"/>
                                        <p:tgtEl>
                                          <p:spTgt spid="9"/>
                                        </p:tgtEl>
                                        <p:attrNameLst>
                                          <p:attrName>ppt_y</p:attrName>
                                        </p:attrNameLst>
                                      </p:cBhvr>
                                      <p:tavLst>
                                        <p:tav tm="0">
                                          <p:val>
                                            <p:strVal val="ppt_y"/>
                                          </p:val>
                                        </p:tav>
                                        <p:tav tm="100000">
                                          <p:val>
                                            <p:strVal val="ppt_y+.1"/>
                                          </p:val>
                                        </p:tav>
                                      </p:tavLst>
                                    </p:anim>
                                    <p:set>
                                      <p:cBhvr>
                                        <p:cTn id="33" dur="1" fill="hold">
                                          <p:stCondLst>
                                            <p:cond delay="999"/>
                                          </p:stCondLst>
                                        </p:cTn>
                                        <p:tgtEl>
                                          <p:spTgt spid="9"/>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10"/>
                                        </p:tgtEl>
                                      </p:cBhvr>
                                    </p:animEffect>
                                    <p:anim calcmode="lin" valueType="num">
                                      <p:cBhvr>
                                        <p:cTn id="36" dur="1000"/>
                                        <p:tgtEl>
                                          <p:spTgt spid="10"/>
                                        </p:tgtEl>
                                        <p:attrNameLst>
                                          <p:attrName>ppt_x</p:attrName>
                                        </p:attrNameLst>
                                      </p:cBhvr>
                                      <p:tavLst>
                                        <p:tav tm="0">
                                          <p:val>
                                            <p:strVal val="ppt_x"/>
                                          </p:val>
                                        </p:tav>
                                        <p:tav tm="100000">
                                          <p:val>
                                            <p:strVal val="ppt_x"/>
                                          </p:val>
                                        </p:tav>
                                      </p:tavLst>
                                    </p:anim>
                                    <p:anim calcmode="lin" valueType="num">
                                      <p:cBhvr>
                                        <p:cTn id="37" dur="1000"/>
                                        <p:tgtEl>
                                          <p:spTgt spid="10"/>
                                        </p:tgtEl>
                                        <p:attrNameLst>
                                          <p:attrName>ppt_y</p:attrName>
                                        </p:attrNameLst>
                                      </p:cBhvr>
                                      <p:tavLst>
                                        <p:tav tm="0">
                                          <p:val>
                                            <p:strVal val="ppt_y"/>
                                          </p:val>
                                        </p:tav>
                                        <p:tav tm="100000">
                                          <p:val>
                                            <p:strVal val="ppt_y+.1"/>
                                          </p:val>
                                        </p:tav>
                                      </p:tavLst>
                                    </p:anim>
                                    <p:set>
                                      <p:cBhvr>
                                        <p:cTn id="3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upo 2"/>
          <p:cNvGrpSpPr/>
          <p:nvPr/>
        </p:nvGrpSpPr>
        <p:grpSpPr>
          <a:xfrm>
            <a:off x="2343954" y="2202287"/>
            <a:ext cx="7959143" cy="3709116"/>
            <a:chOff x="368511" y="394510"/>
            <a:chExt cx="4599299" cy="1717982"/>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045" t="16916" r="9280" b="7407"/>
            <a:stretch/>
          </p:blipFill>
          <p:spPr bwMode="auto">
            <a:xfrm>
              <a:off x="368511" y="394510"/>
              <a:ext cx="2286305" cy="1717982"/>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019" t="16981" r="8748" b="7679"/>
            <a:stretch/>
          </p:blipFill>
          <p:spPr bwMode="auto">
            <a:xfrm>
              <a:off x="2654816" y="394510"/>
              <a:ext cx="2312994" cy="1717982"/>
            </a:xfrm>
            <a:prstGeom prst="rect">
              <a:avLst/>
            </a:prstGeom>
            <a:noFill/>
            <a:ln>
              <a:noFill/>
            </a:ln>
          </p:spPr>
        </p:pic>
      </p:grpSp>
      <p:sp>
        <p:nvSpPr>
          <p:cNvPr id="6" name="Rectángulo 5"/>
          <p:cNvSpPr/>
          <p:nvPr/>
        </p:nvSpPr>
        <p:spPr>
          <a:xfrm>
            <a:off x="2601531" y="1117691"/>
            <a:ext cx="7701566" cy="954107"/>
          </a:xfrm>
          <a:prstGeom prst="rect">
            <a:avLst/>
          </a:prstGeom>
        </p:spPr>
        <p:txBody>
          <a:bodyPr wrap="square">
            <a:spAutoFit/>
          </a:bodyPr>
          <a:lstStyle/>
          <a:p>
            <a:pPr algn="ctr">
              <a:spcAft>
                <a:spcPts val="0"/>
              </a:spcAft>
            </a:pPr>
            <a:r>
              <a:rPr lang="en-US" sz="2800" b="1" dirty="0">
                <a:latin typeface="Arial" panose="020B0604020202020204" pitchFamily="34" charset="0"/>
                <a:ea typeface="Times New Roman" panose="02020603050405020304" pitchFamily="18" charset="0"/>
              </a:rPr>
              <a:t>Demuestra adaptación y  socializa con las personas del entorno</a:t>
            </a:r>
            <a:endParaRPr lang="es-EC" b="1" dirty="0">
              <a:effectLst/>
              <a:latin typeface="Times New Roman" panose="02020603050405020304" pitchFamily="18" charset="0"/>
              <a:ea typeface="Times New Roman" panose="02020603050405020304" pitchFamily="18" charset="0"/>
            </a:endParaRPr>
          </a:p>
        </p:txBody>
      </p:sp>
      <p:sp>
        <p:nvSpPr>
          <p:cNvPr id="17" name="6 Flecha izquierda"/>
          <p:cNvSpPr/>
          <p:nvPr/>
        </p:nvSpPr>
        <p:spPr>
          <a:xfrm rot="13425991">
            <a:off x="2238394" y="4716972"/>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8" name="6 Flecha izquierda"/>
          <p:cNvSpPr/>
          <p:nvPr/>
        </p:nvSpPr>
        <p:spPr>
          <a:xfrm rot="13592218">
            <a:off x="6253002" y="4728799"/>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9" name="6 Flecha izquierda"/>
          <p:cNvSpPr/>
          <p:nvPr/>
        </p:nvSpPr>
        <p:spPr>
          <a:xfrm rot="18967739">
            <a:off x="4021337" y="2941449"/>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0" name="6 Flecha izquierda"/>
          <p:cNvSpPr/>
          <p:nvPr/>
        </p:nvSpPr>
        <p:spPr>
          <a:xfrm rot="18836999">
            <a:off x="8025286" y="4379685"/>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1" name="Rectángulo 20"/>
          <p:cNvSpPr/>
          <p:nvPr/>
        </p:nvSpPr>
        <p:spPr>
          <a:xfrm>
            <a:off x="3103766" y="4415380"/>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ángulo 21"/>
          <p:cNvSpPr/>
          <p:nvPr/>
        </p:nvSpPr>
        <p:spPr>
          <a:xfrm>
            <a:off x="3754494" y="2639393"/>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78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ángulo 22"/>
          <p:cNvSpPr/>
          <p:nvPr/>
        </p:nvSpPr>
        <p:spPr>
          <a:xfrm>
            <a:off x="6972105" y="4636196"/>
            <a:ext cx="418704" cy="658835"/>
          </a:xfrm>
          <a:prstGeom prst="rect">
            <a:avLst/>
          </a:prstGeom>
        </p:spPr>
        <p:txBody>
          <a:bodyPr wrap="none">
            <a:spAutoFit/>
          </a:bodyPr>
          <a:lstStyle/>
          <a:p>
            <a:pPr>
              <a:lnSpc>
                <a:spcPct val="107000"/>
              </a:lnSpc>
              <a:spcAft>
                <a:spcPts val="800"/>
              </a:spcAft>
            </a:pPr>
            <a:r>
              <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3</a:t>
            </a:r>
          </a:p>
        </p:txBody>
      </p:sp>
      <p:sp>
        <p:nvSpPr>
          <p:cNvPr id="24" name="Rectángulo 23"/>
          <p:cNvSpPr/>
          <p:nvPr/>
        </p:nvSpPr>
        <p:spPr>
          <a:xfrm>
            <a:off x="7664997" y="4085962"/>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Imagen 24"/>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55090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ppt_y-#ppt_h/2"/>
                                          </p:val>
                                        </p:tav>
                                        <p:tav tm="100000">
                                          <p:val>
                                            <p:strVal val="#ppt_y"/>
                                          </p:val>
                                        </p:tav>
                                      </p:tavLst>
                                    </p:anim>
                                    <p:anim calcmode="lin" valueType="num">
                                      <p:cBhvr>
                                        <p:cTn id="9" dur="500" fill="hold"/>
                                        <p:tgtEl>
                                          <p:spTgt spid="17"/>
                                        </p:tgtEl>
                                        <p:attrNameLst>
                                          <p:attrName>ppt_w</p:attrName>
                                        </p:attrNameLst>
                                      </p:cBhvr>
                                      <p:tavLst>
                                        <p:tav tm="0">
                                          <p:val>
                                            <p:strVal val="#ppt_w"/>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ppt_h/2"/>
                                          </p:val>
                                        </p:tav>
                                        <p:tav tm="100000">
                                          <p:val>
                                            <p:strVal val="#ppt_y"/>
                                          </p:val>
                                        </p:tav>
                                      </p:tavLst>
                                    </p:anim>
                                    <p:anim calcmode="lin" valueType="num">
                                      <p:cBhvr>
                                        <p:cTn id="17" dur="500" fill="hold"/>
                                        <p:tgtEl>
                                          <p:spTgt spid="18"/>
                                        </p:tgtEl>
                                        <p:attrNameLst>
                                          <p:attrName>ppt_w</p:attrName>
                                        </p:attrNameLst>
                                      </p:cBhvr>
                                      <p:tavLst>
                                        <p:tav tm="0">
                                          <p:val>
                                            <p:strVal val="#ppt_w"/>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ppt_h/2"/>
                                          </p:val>
                                        </p:tav>
                                        <p:tav tm="100000">
                                          <p:val>
                                            <p:strVal val="#ppt_y"/>
                                          </p:val>
                                        </p:tav>
                                      </p:tavLst>
                                    </p:anim>
                                    <p:anim calcmode="lin" valueType="num">
                                      <p:cBhvr>
                                        <p:cTn id="25" dur="500" fill="hold"/>
                                        <p:tgtEl>
                                          <p:spTgt spid="19"/>
                                        </p:tgtEl>
                                        <p:attrNameLst>
                                          <p:attrName>ppt_w</p:attrName>
                                        </p:attrNameLst>
                                      </p:cBhvr>
                                      <p:tavLst>
                                        <p:tav tm="0">
                                          <p:val>
                                            <p:strVal val="#ppt_w"/>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ppt_h/2"/>
                                          </p:val>
                                        </p:tav>
                                        <p:tav tm="100000">
                                          <p:val>
                                            <p:strVal val="#ppt_y"/>
                                          </p:val>
                                        </p:tav>
                                      </p:tavLst>
                                    </p:anim>
                                    <p:anim calcmode="lin" valueType="num">
                                      <p:cBhvr>
                                        <p:cTn id="33" dur="500" fill="hold"/>
                                        <p:tgtEl>
                                          <p:spTgt spid="20"/>
                                        </p:tgtEl>
                                        <p:attrNameLst>
                                          <p:attrName>ppt_w</p:attrName>
                                        </p:attrNameLst>
                                      </p:cBhvr>
                                      <p:tavLst>
                                        <p:tav tm="0">
                                          <p:val>
                                            <p:strVal val="#ppt_w"/>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p:cTn id="3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 calcmode="lin" valueType="num">
                                      <p:cBhvr>
                                        <p:cTn id="46"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2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 calcmode="lin" valueType="num">
                                      <p:cBhvr>
                                        <p:cTn id="6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948981" y="925204"/>
            <a:ext cx="6632341" cy="1200329"/>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rPr>
              <a:t>Participa activamente  y se relaciona con sus compañeros</a:t>
            </a:r>
            <a:endParaRPr lang="es-EC" sz="3600" dirty="0"/>
          </a:p>
        </p:txBody>
      </p:sp>
      <p:grpSp>
        <p:nvGrpSpPr>
          <p:cNvPr id="3" name="Grupo 2"/>
          <p:cNvGrpSpPr/>
          <p:nvPr/>
        </p:nvGrpSpPr>
        <p:grpSpPr>
          <a:xfrm>
            <a:off x="2390504" y="2332382"/>
            <a:ext cx="7981405" cy="3313043"/>
            <a:chOff x="901136" y="412139"/>
            <a:chExt cx="5110332" cy="1954966"/>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606" t="14919" r="9884" b="6857"/>
            <a:stretch/>
          </p:blipFill>
          <p:spPr bwMode="auto">
            <a:xfrm>
              <a:off x="901136" y="412139"/>
              <a:ext cx="2539095" cy="1954966"/>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316" t="16113" r="9103" b="7455"/>
            <a:stretch/>
          </p:blipFill>
          <p:spPr bwMode="auto">
            <a:xfrm>
              <a:off x="3440231" y="412139"/>
              <a:ext cx="2571237" cy="1954966"/>
            </a:xfrm>
            <a:prstGeom prst="rect">
              <a:avLst/>
            </a:prstGeom>
            <a:noFill/>
            <a:ln>
              <a:noFill/>
            </a:ln>
          </p:spPr>
        </p:pic>
      </p:grpSp>
      <p:sp>
        <p:nvSpPr>
          <p:cNvPr id="6" name="6 Flecha izquierda"/>
          <p:cNvSpPr/>
          <p:nvPr/>
        </p:nvSpPr>
        <p:spPr>
          <a:xfrm rot="13425991">
            <a:off x="2317413" y="4378441"/>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7" name="6 Flecha izquierda"/>
          <p:cNvSpPr/>
          <p:nvPr/>
        </p:nvSpPr>
        <p:spPr>
          <a:xfrm rot="13425991">
            <a:off x="6297625" y="4599405"/>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8" name="6 Flecha izquierda"/>
          <p:cNvSpPr/>
          <p:nvPr/>
        </p:nvSpPr>
        <p:spPr>
          <a:xfrm rot="13425991">
            <a:off x="4654899" y="3700949"/>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9" name="6 Flecha izquierda"/>
          <p:cNvSpPr/>
          <p:nvPr/>
        </p:nvSpPr>
        <p:spPr>
          <a:xfrm rot="13425991">
            <a:off x="8653347" y="2962193"/>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0" name="Rectángulo 9"/>
          <p:cNvSpPr/>
          <p:nvPr/>
        </p:nvSpPr>
        <p:spPr>
          <a:xfrm>
            <a:off x="3141590" y="4263983"/>
            <a:ext cx="418704" cy="658835"/>
          </a:xfrm>
          <a:prstGeom prst="rect">
            <a:avLst/>
          </a:prstGeom>
        </p:spPr>
        <p:txBody>
          <a:bodyPr wrap="none">
            <a:spAutoFit/>
          </a:bodyPr>
          <a:lstStyle/>
          <a:p>
            <a:pPr>
              <a:lnSpc>
                <a:spcPct val="107000"/>
              </a:lnSpc>
              <a:spcAft>
                <a:spcPts val="800"/>
              </a:spcAft>
            </a:pPr>
            <a:r>
              <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9</a:t>
            </a:r>
          </a:p>
        </p:txBody>
      </p:sp>
      <p:sp>
        <p:nvSpPr>
          <p:cNvPr id="11" name="Rectángulo 10"/>
          <p:cNvSpPr/>
          <p:nvPr/>
        </p:nvSpPr>
        <p:spPr>
          <a:xfrm>
            <a:off x="7079208" y="4263984"/>
            <a:ext cx="418704" cy="658835"/>
          </a:xfrm>
          <a:prstGeom prst="rect">
            <a:avLst/>
          </a:prstGeom>
        </p:spPr>
        <p:txBody>
          <a:bodyPr wrap="none">
            <a:spAutoFit/>
          </a:bodyPr>
          <a:lstStyle/>
          <a:p>
            <a:pPr>
              <a:lnSpc>
                <a:spcPct val="107000"/>
              </a:lnSpc>
              <a:spcAft>
                <a:spcPts val="800"/>
              </a:spcAft>
            </a:pPr>
            <a:r>
              <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5</a:t>
            </a:r>
          </a:p>
        </p:txBody>
      </p:sp>
      <p:sp>
        <p:nvSpPr>
          <p:cNvPr id="12" name="Rectángulo 11"/>
          <p:cNvSpPr/>
          <p:nvPr/>
        </p:nvSpPr>
        <p:spPr>
          <a:xfrm>
            <a:off x="5305892" y="3109830"/>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9353189" y="2352638"/>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72</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75165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ppt_h/2"/>
                                          </p:val>
                                        </p:tav>
                                        <p:tav tm="100000">
                                          <p:val>
                                            <p:strVal val="#ppt_y"/>
                                          </p:val>
                                        </p:tav>
                                      </p:tavLst>
                                    </p:anim>
                                    <p:anim calcmode="lin" valueType="num">
                                      <p:cBhvr>
                                        <p:cTn id="17" dur="500" fill="hold"/>
                                        <p:tgtEl>
                                          <p:spTgt spid="7"/>
                                        </p:tgtEl>
                                        <p:attrNameLst>
                                          <p:attrName>ppt_w</p:attrName>
                                        </p:attrNameLst>
                                      </p:cBhvr>
                                      <p:tavLst>
                                        <p:tav tm="0">
                                          <p:val>
                                            <p:strVal val="#ppt_w"/>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ppt_h/2"/>
                                          </p:val>
                                        </p:tav>
                                        <p:tav tm="100000">
                                          <p:val>
                                            <p:strVal val="#ppt_y"/>
                                          </p:val>
                                        </p:tav>
                                      </p:tavLst>
                                    </p:anim>
                                    <p:anim calcmode="lin" valueType="num">
                                      <p:cBhvr>
                                        <p:cTn id="25" dur="500" fill="hold"/>
                                        <p:tgtEl>
                                          <p:spTgt spid="8"/>
                                        </p:tgtEl>
                                        <p:attrNameLst>
                                          <p:attrName>ppt_w</p:attrName>
                                        </p:attrNameLst>
                                      </p:cBhvr>
                                      <p:tavLst>
                                        <p:tav tm="0">
                                          <p:val>
                                            <p:strVal val="#ppt_w"/>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ppt_h/2"/>
                                          </p:val>
                                        </p:tav>
                                        <p:tav tm="100000">
                                          <p:val>
                                            <p:strVal val="#ppt_y"/>
                                          </p:val>
                                        </p:tav>
                                      </p:tavLst>
                                    </p:anim>
                                    <p:anim calcmode="lin" valueType="num">
                                      <p:cBhvr>
                                        <p:cTn id="33" dur="500" fill="hold"/>
                                        <p:tgtEl>
                                          <p:spTgt spid="9"/>
                                        </p:tgtEl>
                                        <p:attrNameLst>
                                          <p:attrName>ppt_w</p:attrName>
                                        </p:attrNameLst>
                                      </p:cBhvr>
                                      <p:tavLst>
                                        <p:tav tm="0">
                                          <p:val>
                                            <p:strVal val="#ppt_w"/>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p:cTn id="4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p:cTn id="5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p:cTn id="6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3063742" y="978213"/>
            <a:ext cx="6253207" cy="1323439"/>
          </a:xfrm>
          <a:prstGeom prst="rect">
            <a:avLst/>
          </a:prstGeom>
        </p:spPr>
        <p:txBody>
          <a:bodyPr wrap="square">
            <a:spAutoFit/>
          </a:bodyPr>
          <a:lstStyle/>
          <a:p>
            <a:pPr algn="ctr"/>
            <a:r>
              <a:rPr lang="en-US" sz="4000" dirty="0">
                <a:latin typeface="Arial" panose="020B0604020202020204" pitchFamily="34" charset="0"/>
                <a:ea typeface="Times New Roman" panose="02020603050405020304" pitchFamily="18" charset="0"/>
              </a:rPr>
              <a:t>Dialoga con sus compañeros y maestra</a:t>
            </a:r>
            <a:endParaRPr lang="es-EC" sz="4000" dirty="0"/>
          </a:p>
        </p:txBody>
      </p:sp>
      <p:grpSp>
        <p:nvGrpSpPr>
          <p:cNvPr id="3" name="Grupo 2"/>
          <p:cNvGrpSpPr/>
          <p:nvPr/>
        </p:nvGrpSpPr>
        <p:grpSpPr>
          <a:xfrm>
            <a:off x="2299062" y="2447425"/>
            <a:ext cx="8090641" cy="3449791"/>
            <a:chOff x="376929" y="423417"/>
            <a:chExt cx="5315144" cy="2067404"/>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1266" t="15801" r="10033" b="7697"/>
            <a:stretch/>
          </p:blipFill>
          <p:spPr bwMode="auto">
            <a:xfrm>
              <a:off x="376929" y="423417"/>
              <a:ext cx="2633191" cy="2067404"/>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9965" t="15152" r="9816" b="7049"/>
            <a:stretch/>
          </p:blipFill>
          <p:spPr bwMode="auto">
            <a:xfrm>
              <a:off x="3010120" y="423417"/>
              <a:ext cx="2681953" cy="2067404"/>
            </a:xfrm>
            <a:prstGeom prst="rect">
              <a:avLst/>
            </a:prstGeom>
            <a:noFill/>
            <a:ln>
              <a:noFill/>
            </a:ln>
          </p:spPr>
        </p:pic>
      </p:grpSp>
      <p:sp>
        <p:nvSpPr>
          <p:cNvPr id="10" name="6 Flecha izquierda"/>
          <p:cNvSpPr/>
          <p:nvPr/>
        </p:nvSpPr>
        <p:spPr>
          <a:xfrm rot="13425991">
            <a:off x="2888241" y="2848983"/>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6 Flecha izquierda"/>
          <p:cNvSpPr/>
          <p:nvPr/>
        </p:nvSpPr>
        <p:spPr>
          <a:xfrm rot="13425991">
            <a:off x="6235044" y="4821473"/>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6 Flecha izquierda"/>
          <p:cNvSpPr/>
          <p:nvPr/>
        </p:nvSpPr>
        <p:spPr>
          <a:xfrm rot="13425991">
            <a:off x="2263574" y="4473909"/>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6 Flecha izquierda"/>
          <p:cNvSpPr/>
          <p:nvPr/>
        </p:nvSpPr>
        <p:spPr>
          <a:xfrm rot="13425991">
            <a:off x="6959687" y="4473910"/>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4" name="Rectángulo 13"/>
          <p:cNvSpPr/>
          <p:nvPr/>
        </p:nvSpPr>
        <p:spPr>
          <a:xfrm>
            <a:off x="3003939" y="4088207"/>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25</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3707264" y="3108193"/>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97</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7164390" y="4648416"/>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p:cNvSpPr/>
          <p:nvPr/>
        </p:nvSpPr>
        <p:spPr>
          <a:xfrm>
            <a:off x="7810815" y="4422892"/>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16</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04992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ppt_h/2"/>
                                          </p:val>
                                        </p:tav>
                                        <p:tav tm="100000">
                                          <p:val>
                                            <p:strVal val="#ppt_y"/>
                                          </p:val>
                                        </p:tav>
                                      </p:tavLst>
                                    </p:anim>
                                    <p:anim calcmode="lin" valueType="num">
                                      <p:cBhvr>
                                        <p:cTn id="17" dur="500" fill="hold"/>
                                        <p:tgtEl>
                                          <p:spTgt spid="11"/>
                                        </p:tgtEl>
                                        <p:attrNameLst>
                                          <p:attrName>ppt_w</p:attrName>
                                        </p:attrNameLst>
                                      </p:cBhvr>
                                      <p:tavLst>
                                        <p:tav tm="0">
                                          <p:val>
                                            <p:strVal val="#ppt_w"/>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ppt_h/2"/>
                                          </p:val>
                                        </p:tav>
                                        <p:tav tm="100000">
                                          <p:val>
                                            <p:strVal val="#ppt_y"/>
                                          </p:val>
                                        </p:tav>
                                      </p:tavLst>
                                    </p:anim>
                                    <p:anim calcmode="lin" valueType="num">
                                      <p:cBhvr>
                                        <p:cTn id="25" dur="500" fill="hold"/>
                                        <p:tgtEl>
                                          <p:spTgt spid="12"/>
                                        </p:tgtEl>
                                        <p:attrNameLst>
                                          <p:attrName>ppt_w</p:attrName>
                                        </p:attrNameLst>
                                      </p:cBhvr>
                                      <p:tavLst>
                                        <p:tav tm="0">
                                          <p:val>
                                            <p:strVal val="#ppt_w"/>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ppt_h/2"/>
                                          </p:val>
                                        </p:tav>
                                        <p:tav tm="100000">
                                          <p:val>
                                            <p:strVal val="#ppt_y"/>
                                          </p:val>
                                        </p:tav>
                                      </p:tavLst>
                                    </p:anim>
                                    <p:anim calcmode="lin" valueType="num">
                                      <p:cBhvr>
                                        <p:cTn id="33" dur="500" fill="hold"/>
                                        <p:tgtEl>
                                          <p:spTgt spid="13"/>
                                        </p:tgtEl>
                                        <p:attrNameLst>
                                          <p:attrName>ppt_w</p:attrName>
                                        </p:attrNameLst>
                                      </p:cBhvr>
                                      <p:tavLst>
                                        <p:tav tm="0">
                                          <p:val>
                                            <p:strVal val="#ppt_w"/>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p:cTn id="3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p:cTn id="46"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 calcmode="lin" valueType="num">
                                      <p:cBhvr>
                                        <p:cTn id="5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anim calcmode="lin" valueType="num">
                                      <p:cBhvr>
                                        <p:cTn id="6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881091" y="1157495"/>
            <a:ext cx="6576417" cy="1323439"/>
          </a:xfrm>
          <a:prstGeom prst="rect">
            <a:avLst/>
          </a:prstGeom>
        </p:spPr>
        <p:txBody>
          <a:bodyPr wrap="square">
            <a:spAutoFit/>
          </a:bodyPr>
          <a:lstStyle/>
          <a:p>
            <a:pPr algn="ctr"/>
            <a:r>
              <a:rPr lang="en-US" sz="4000" dirty="0">
                <a:latin typeface="Arial" panose="020B0604020202020204" pitchFamily="34" charset="0"/>
                <a:ea typeface="Times New Roman" panose="02020603050405020304" pitchFamily="18" charset="0"/>
              </a:rPr>
              <a:t>No discrimina a sus compañeros por su etnia</a:t>
            </a:r>
            <a:endParaRPr lang="es-EC" sz="4000" dirty="0"/>
          </a:p>
        </p:txBody>
      </p:sp>
      <p:grpSp>
        <p:nvGrpSpPr>
          <p:cNvPr id="3" name="Grupo 2"/>
          <p:cNvGrpSpPr/>
          <p:nvPr/>
        </p:nvGrpSpPr>
        <p:grpSpPr>
          <a:xfrm>
            <a:off x="2429690" y="2690945"/>
            <a:ext cx="7878938" cy="3213467"/>
            <a:chOff x="357791" y="445700"/>
            <a:chExt cx="5272358" cy="2058895"/>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9286" t="15294" r="11850" b="9684"/>
            <a:stretch/>
          </p:blipFill>
          <p:spPr bwMode="auto">
            <a:xfrm>
              <a:off x="357791" y="445701"/>
              <a:ext cx="2628118" cy="2058894"/>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148" t="16700" r="10519" b="6156"/>
            <a:stretch/>
          </p:blipFill>
          <p:spPr bwMode="auto">
            <a:xfrm>
              <a:off x="2985909" y="445700"/>
              <a:ext cx="2644240" cy="2058894"/>
            </a:xfrm>
            <a:prstGeom prst="rect">
              <a:avLst/>
            </a:prstGeom>
            <a:noFill/>
            <a:ln>
              <a:noFill/>
            </a:ln>
          </p:spPr>
        </p:pic>
      </p:grpSp>
      <p:sp>
        <p:nvSpPr>
          <p:cNvPr id="13" name="6 Flecha izquierda"/>
          <p:cNvSpPr/>
          <p:nvPr/>
        </p:nvSpPr>
        <p:spPr>
          <a:xfrm rot="12835672">
            <a:off x="4401917" y="3553298"/>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4" name="6 Flecha izquierda"/>
          <p:cNvSpPr/>
          <p:nvPr/>
        </p:nvSpPr>
        <p:spPr>
          <a:xfrm rot="13425991">
            <a:off x="8165636" y="3700812"/>
            <a:ext cx="990600" cy="295275"/>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5" name="Rectángulo 14"/>
          <p:cNvSpPr/>
          <p:nvPr/>
        </p:nvSpPr>
        <p:spPr>
          <a:xfrm>
            <a:off x="5282518" y="3519031"/>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182</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9048252" y="3450586"/>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198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79527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100000">
                                          <p:val>
                                            <p:strVal val="#ppt_x"/>
                                          </p:val>
                                        </p:tav>
                                      </p:tavLst>
                                    </p:anim>
                                    <p:anim calcmode="lin" valueType="num">
                                      <p:cBhvr>
                                        <p:cTn id="8" dur="500" fill="hold"/>
                                        <p:tgtEl>
                                          <p:spTgt spid="13"/>
                                        </p:tgtEl>
                                        <p:attrNameLst>
                                          <p:attrName>ppt_y</p:attrName>
                                        </p:attrNameLst>
                                      </p:cBhvr>
                                      <p:tavLst>
                                        <p:tav tm="0">
                                          <p:val>
                                            <p:strVal val="#ppt_y-#ppt_h/2"/>
                                          </p:val>
                                        </p:tav>
                                        <p:tav tm="100000">
                                          <p:val>
                                            <p:strVal val="#ppt_y"/>
                                          </p:val>
                                        </p:tav>
                                      </p:tavLst>
                                    </p:anim>
                                    <p:anim calcmode="lin" valueType="num">
                                      <p:cBhvr>
                                        <p:cTn id="9" dur="500" fill="hold"/>
                                        <p:tgtEl>
                                          <p:spTgt spid="13"/>
                                        </p:tgtEl>
                                        <p:attrNameLst>
                                          <p:attrName>ppt_w</p:attrName>
                                        </p:attrNameLst>
                                      </p:cBhvr>
                                      <p:tavLst>
                                        <p:tav tm="0">
                                          <p:val>
                                            <p:strVal val="#ppt_w"/>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ppt_h/2"/>
                                          </p:val>
                                        </p:tav>
                                        <p:tav tm="100000">
                                          <p:val>
                                            <p:strVal val="#ppt_y"/>
                                          </p:val>
                                        </p:tav>
                                      </p:tavLst>
                                    </p:anim>
                                    <p:anim calcmode="lin" valueType="num">
                                      <p:cBhvr>
                                        <p:cTn id="17" dur="500" fill="hold"/>
                                        <p:tgtEl>
                                          <p:spTgt spid="14"/>
                                        </p:tgtEl>
                                        <p:attrNameLst>
                                          <p:attrName>ppt_w</p:attrName>
                                        </p:attrNameLst>
                                      </p:cBhvr>
                                      <p:tavLst>
                                        <p:tav tm="0">
                                          <p:val>
                                            <p:strVal val="#ppt_w"/>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 calcmode="lin" valueType="num">
                                      <p:cBhvr>
                                        <p:cTn id="30"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965270" y="1180403"/>
            <a:ext cx="6648994" cy="1200329"/>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rPr>
              <a:t>Consigue integrarse en pequeños grupos de juego</a:t>
            </a:r>
            <a:endParaRPr lang="es-EC" sz="3600" dirty="0"/>
          </a:p>
        </p:txBody>
      </p:sp>
      <p:grpSp>
        <p:nvGrpSpPr>
          <p:cNvPr id="3" name="Grupo 2"/>
          <p:cNvGrpSpPr/>
          <p:nvPr/>
        </p:nvGrpSpPr>
        <p:grpSpPr>
          <a:xfrm>
            <a:off x="2364377" y="2586445"/>
            <a:ext cx="7955280" cy="2978331"/>
            <a:chOff x="363157" y="400921"/>
            <a:chExt cx="5077296" cy="2003137"/>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1263" t="15525" r="9286" b="6911"/>
            <a:stretch/>
          </p:blipFill>
          <p:spPr bwMode="auto">
            <a:xfrm>
              <a:off x="363157" y="400921"/>
              <a:ext cx="2561938" cy="2003137"/>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1603" t="16224" r="10452" b="7691"/>
            <a:stretch/>
          </p:blipFill>
          <p:spPr bwMode="auto">
            <a:xfrm>
              <a:off x="2925094" y="400921"/>
              <a:ext cx="2515359" cy="2003137"/>
            </a:xfrm>
            <a:prstGeom prst="rect">
              <a:avLst/>
            </a:prstGeom>
            <a:noFill/>
            <a:ln>
              <a:noFill/>
            </a:ln>
          </p:spPr>
        </p:pic>
      </p:grpSp>
      <p:sp>
        <p:nvSpPr>
          <p:cNvPr id="11" name="6 Flecha izquierda"/>
          <p:cNvSpPr/>
          <p:nvPr/>
        </p:nvSpPr>
        <p:spPr>
          <a:xfrm rot="12835672">
            <a:off x="4493357" y="4312537"/>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6 Flecha izquierda"/>
          <p:cNvSpPr/>
          <p:nvPr/>
        </p:nvSpPr>
        <p:spPr>
          <a:xfrm rot="12835672">
            <a:off x="8659402" y="3775366"/>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Rectángulo 12"/>
          <p:cNvSpPr/>
          <p:nvPr/>
        </p:nvSpPr>
        <p:spPr>
          <a:xfrm>
            <a:off x="5229724" y="3710245"/>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46</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9314217" y="3051410"/>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77</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67004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ppt_h/2"/>
                                          </p:val>
                                        </p:tav>
                                        <p:tav tm="100000">
                                          <p:val>
                                            <p:strVal val="#ppt_y"/>
                                          </p:val>
                                        </p:tav>
                                      </p:tavLst>
                                    </p:anim>
                                    <p:anim calcmode="lin" valueType="num">
                                      <p:cBhvr>
                                        <p:cTn id="17" dur="500" fill="hold"/>
                                        <p:tgtEl>
                                          <p:spTgt spid="12"/>
                                        </p:tgtEl>
                                        <p:attrNameLst>
                                          <p:attrName>ppt_w</p:attrName>
                                        </p:attrNameLst>
                                      </p:cBhvr>
                                      <p:tavLst>
                                        <p:tav tm="0">
                                          <p:val>
                                            <p:strVal val="#ppt_w"/>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p:cTn id="3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814062" y="1108679"/>
            <a:ext cx="6591196" cy="1446550"/>
          </a:xfrm>
          <a:prstGeom prst="rect">
            <a:avLst/>
          </a:prstGeom>
        </p:spPr>
        <p:txBody>
          <a:bodyPr wrap="square">
            <a:spAutoFit/>
          </a:bodyPr>
          <a:lstStyle/>
          <a:p>
            <a:pPr algn="ctr"/>
            <a:r>
              <a:rPr lang="en-US" sz="4000" dirty="0" smtClean="0">
                <a:latin typeface="Arial" panose="020B0604020202020204" pitchFamily="34" charset="0"/>
                <a:ea typeface="Times New Roman" panose="02020603050405020304" pitchFamily="18" charset="0"/>
              </a:rPr>
              <a:t>Le </a:t>
            </a:r>
            <a:r>
              <a:rPr lang="en-US" sz="4000" dirty="0">
                <a:latin typeface="Arial" panose="020B0604020202020204" pitchFamily="34" charset="0"/>
                <a:ea typeface="Times New Roman" panose="02020603050405020304" pitchFamily="18" charset="0"/>
              </a:rPr>
              <a:t>gusta terminar lo que comienza</a:t>
            </a:r>
            <a:r>
              <a:rPr lang="en-US" sz="4800" dirty="0">
                <a:latin typeface="Arial" panose="020B0604020202020204" pitchFamily="34" charset="0"/>
                <a:ea typeface="Times New Roman" panose="02020603050405020304" pitchFamily="18" charset="0"/>
              </a:rPr>
              <a:t> </a:t>
            </a:r>
            <a:endParaRPr lang="es-EC" sz="4000" dirty="0"/>
          </a:p>
        </p:txBody>
      </p:sp>
      <p:grpSp>
        <p:nvGrpSpPr>
          <p:cNvPr id="3" name="Grupo 2"/>
          <p:cNvGrpSpPr/>
          <p:nvPr/>
        </p:nvGrpSpPr>
        <p:grpSpPr>
          <a:xfrm>
            <a:off x="2543499" y="2555229"/>
            <a:ext cx="7541027" cy="3231617"/>
            <a:chOff x="359428" y="415844"/>
            <a:chExt cx="4868324" cy="1883462"/>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1601" t="16501" r="10071" b="7601"/>
            <a:stretch/>
          </p:blipFill>
          <p:spPr bwMode="auto">
            <a:xfrm>
              <a:off x="359428" y="415844"/>
              <a:ext cx="2426718" cy="1883462"/>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1127" t="16141" r="10290" b="7605"/>
            <a:stretch/>
          </p:blipFill>
          <p:spPr bwMode="auto">
            <a:xfrm>
              <a:off x="2786146" y="415845"/>
              <a:ext cx="2441606" cy="1883461"/>
            </a:xfrm>
            <a:prstGeom prst="rect">
              <a:avLst/>
            </a:prstGeom>
            <a:noFill/>
            <a:ln>
              <a:noFill/>
            </a:ln>
          </p:spPr>
        </p:pic>
      </p:grpSp>
      <p:sp>
        <p:nvSpPr>
          <p:cNvPr id="7" name="6 Flecha izquierda"/>
          <p:cNvSpPr/>
          <p:nvPr/>
        </p:nvSpPr>
        <p:spPr>
          <a:xfrm rot="12835672">
            <a:off x="2370518" y="4774620"/>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8" name="6 Flecha izquierda"/>
          <p:cNvSpPr/>
          <p:nvPr/>
        </p:nvSpPr>
        <p:spPr>
          <a:xfrm rot="12835672">
            <a:off x="6118177" y="4835051"/>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9" name="6 Flecha izquierda"/>
          <p:cNvSpPr/>
          <p:nvPr/>
        </p:nvSpPr>
        <p:spPr>
          <a:xfrm rot="12835672">
            <a:off x="3060983" y="4011437"/>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0" name="6 Flecha izquierda"/>
          <p:cNvSpPr/>
          <p:nvPr/>
        </p:nvSpPr>
        <p:spPr>
          <a:xfrm rot="18708841">
            <a:off x="8137921" y="4610212"/>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Rectángulo 10"/>
          <p:cNvSpPr/>
          <p:nvPr/>
        </p:nvSpPr>
        <p:spPr>
          <a:xfrm>
            <a:off x="3098174" y="4377848"/>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3882296" y="3445090"/>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51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7012271" y="4555633"/>
            <a:ext cx="418704" cy="658835"/>
          </a:xfrm>
          <a:prstGeom prst="rect">
            <a:avLst/>
          </a:prstGeom>
        </p:spPr>
        <p:txBody>
          <a:bodyPr wrap="none">
            <a:spAutoFit/>
          </a:bodyPr>
          <a:lstStyle/>
          <a:p>
            <a:pPr>
              <a:lnSpc>
                <a:spcPct val="107000"/>
              </a:lnSpc>
              <a:spcAft>
                <a:spcPts val="800"/>
              </a:spcAft>
            </a:pPr>
            <a:r>
              <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7</a:t>
            </a:r>
          </a:p>
        </p:txBody>
      </p:sp>
      <p:sp>
        <p:nvSpPr>
          <p:cNvPr id="14" name="Rectángulo 13"/>
          <p:cNvSpPr/>
          <p:nvPr/>
        </p:nvSpPr>
        <p:spPr>
          <a:xfrm>
            <a:off x="7623797" y="4426594"/>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659646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ppt_h/2"/>
                                          </p:val>
                                        </p:tav>
                                        <p:tav tm="100000">
                                          <p:val>
                                            <p:strVal val="#ppt_y"/>
                                          </p:val>
                                        </p:tav>
                                      </p:tavLst>
                                    </p:anim>
                                    <p:anim calcmode="lin" valueType="num">
                                      <p:cBhvr>
                                        <p:cTn id="17" dur="500" fill="hold"/>
                                        <p:tgtEl>
                                          <p:spTgt spid="8"/>
                                        </p:tgtEl>
                                        <p:attrNameLst>
                                          <p:attrName>ppt_w</p:attrName>
                                        </p:attrNameLst>
                                      </p:cBhvr>
                                      <p:tavLst>
                                        <p:tav tm="0">
                                          <p:val>
                                            <p:strVal val="#ppt_w"/>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ppt_h/2"/>
                                          </p:val>
                                        </p:tav>
                                        <p:tav tm="100000">
                                          <p:val>
                                            <p:strVal val="#ppt_y"/>
                                          </p:val>
                                        </p:tav>
                                      </p:tavLst>
                                    </p:anim>
                                    <p:anim calcmode="lin" valueType="num">
                                      <p:cBhvr>
                                        <p:cTn id="25" dur="500" fill="hold"/>
                                        <p:tgtEl>
                                          <p:spTgt spid="9"/>
                                        </p:tgtEl>
                                        <p:attrNameLst>
                                          <p:attrName>ppt_w</p:attrName>
                                        </p:attrNameLst>
                                      </p:cBhvr>
                                      <p:tavLst>
                                        <p:tav tm="0">
                                          <p:val>
                                            <p:strVal val="#ppt_w"/>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ppt_h/2"/>
                                          </p:val>
                                        </p:tav>
                                        <p:tav tm="100000">
                                          <p:val>
                                            <p:strVal val="#ppt_y"/>
                                          </p:val>
                                        </p:tav>
                                      </p:tavLst>
                                    </p:anim>
                                    <p:anim calcmode="lin" valueType="num">
                                      <p:cBhvr>
                                        <p:cTn id="33" dur="500" fill="hold"/>
                                        <p:tgtEl>
                                          <p:spTgt spid="10"/>
                                        </p:tgtEl>
                                        <p:attrNameLst>
                                          <p:attrName>ppt_w</p:attrName>
                                        </p:attrNameLst>
                                      </p:cBhvr>
                                      <p:tavLst>
                                        <p:tav tm="0">
                                          <p:val>
                                            <p:strVal val="#ppt_w"/>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p:cTn id="4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p:cTn id="5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4">
                                            <p:txEl>
                                              <p:pRg st="0" end="0"/>
                                            </p:txEl>
                                          </p:spTgt>
                                        </p:tgtEl>
                                        <p:attrNameLst>
                                          <p:attrName>style.visibility</p:attrName>
                                        </p:attrNameLst>
                                      </p:cBhvr>
                                      <p:to>
                                        <p:strVal val="visible"/>
                                      </p:to>
                                    </p:set>
                                    <p:anim calcmode="lin" valueType="num">
                                      <p:cBhvr>
                                        <p:cTn id="6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014331" y="1230003"/>
            <a:ext cx="8927656" cy="1200329"/>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rPr>
              <a:t>Se motiva para realizar actividades dirigidas y autónomas</a:t>
            </a:r>
            <a:endParaRPr lang="es-EC" sz="3600" dirty="0"/>
          </a:p>
        </p:txBody>
      </p:sp>
      <p:grpSp>
        <p:nvGrpSpPr>
          <p:cNvPr id="3" name="Grupo 2"/>
          <p:cNvGrpSpPr/>
          <p:nvPr/>
        </p:nvGrpSpPr>
        <p:grpSpPr>
          <a:xfrm>
            <a:off x="2547257" y="2531164"/>
            <a:ext cx="7603908" cy="3445566"/>
            <a:chOff x="330223" y="386842"/>
            <a:chExt cx="4677134" cy="178543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1229" t="17391" r="9740" b="8617"/>
            <a:stretch/>
          </p:blipFill>
          <p:spPr bwMode="auto">
            <a:xfrm>
              <a:off x="330223" y="386843"/>
              <a:ext cx="2324042" cy="1785429"/>
            </a:xfrm>
            <a:prstGeom prst="rect">
              <a:avLst/>
            </a:prstGeom>
            <a:noFill/>
            <a:ln>
              <a:noFill/>
            </a:ln>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0786" t="16918" r="9247" b="7193"/>
            <a:stretch/>
          </p:blipFill>
          <p:spPr bwMode="auto">
            <a:xfrm>
              <a:off x="2654265" y="386842"/>
              <a:ext cx="2353092" cy="1785430"/>
            </a:xfrm>
            <a:prstGeom prst="rect">
              <a:avLst/>
            </a:prstGeom>
            <a:noFill/>
            <a:ln>
              <a:noFill/>
            </a:ln>
          </p:spPr>
        </p:pic>
      </p:grpSp>
      <p:sp>
        <p:nvSpPr>
          <p:cNvPr id="8" name="6 Flecha izquierda"/>
          <p:cNvSpPr/>
          <p:nvPr/>
        </p:nvSpPr>
        <p:spPr>
          <a:xfrm rot="12835672">
            <a:off x="2999875" y="3180950"/>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9" name="6 Flecha izquierda"/>
          <p:cNvSpPr/>
          <p:nvPr/>
        </p:nvSpPr>
        <p:spPr>
          <a:xfrm rot="12835672">
            <a:off x="6801829" y="3403020"/>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0" name="6 Flecha izquierda"/>
          <p:cNvSpPr/>
          <p:nvPr/>
        </p:nvSpPr>
        <p:spPr>
          <a:xfrm rot="12835672">
            <a:off x="4068689" y="4196071"/>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6 Flecha izquierda"/>
          <p:cNvSpPr/>
          <p:nvPr/>
        </p:nvSpPr>
        <p:spPr>
          <a:xfrm rot="12835672">
            <a:off x="7517375" y="2667261"/>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6 Flecha izquierda"/>
          <p:cNvSpPr/>
          <p:nvPr/>
        </p:nvSpPr>
        <p:spPr>
          <a:xfrm rot="19583878">
            <a:off x="5837709" y="4696244"/>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6 Flecha izquierda"/>
          <p:cNvSpPr/>
          <p:nvPr/>
        </p:nvSpPr>
        <p:spPr>
          <a:xfrm rot="19665103">
            <a:off x="9415952" y="4604631"/>
            <a:ext cx="849557" cy="252706"/>
          </a:xfrm>
          <a:prstGeom prst="leftArrow">
            <a:avLst>
              <a:gd name="adj1" fmla="val 61201"/>
              <a:gd name="adj2" fmla="val 50000"/>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4" name="Rectángulo 13"/>
          <p:cNvSpPr/>
          <p:nvPr/>
        </p:nvSpPr>
        <p:spPr>
          <a:xfrm>
            <a:off x="3669385" y="2947084"/>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114</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4636068" y="3696833"/>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58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5354809" y="4253947"/>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27</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p:cNvSpPr/>
          <p:nvPr/>
        </p:nvSpPr>
        <p:spPr>
          <a:xfrm>
            <a:off x="7659670" y="3551260"/>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84</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8377386" y="3078238"/>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98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p:cNvSpPr/>
          <p:nvPr/>
        </p:nvSpPr>
        <p:spPr>
          <a:xfrm>
            <a:off x="9137026" y="4064823"/>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22</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90446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ppt_h/2"/>
                                          </p:val>
                                        </p:tav>
                                        <p:tav tm="100000">
                                          <p:val>
                                            <p:strVal val="#ppt_y"/>
                                          </p:val>
                                        </p:tav>
                                      </p:tavLst>
                                    </p:anim>
                                    <p:anim calcmode="lin" valueType="num">
                                      <p:cBhvr>
                                        <p:cTn id="17" dur="500" fill="hold"/>
                                        <p:tgtEl>
                                          <p:spTgt spid="9"/>
                                        </p:tgtEl>
                                        <p:attrNameLst>
                                          <p:attrName>ppt_w</p:attrName>
                                        </p:attrNameLst>
                                      </p:cBhvr>
                                      <p:tavLst>
                                        <p:tav tm="0">
                                          <p:val>
                                            <p:strVal val="#ppt_w"/>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ppt_h/2"/>
                                          </p:val>
                                        </p:tav>
                                        <p:tav tm="100000">
                                          <p:val>
                                            <p:strVal val="#ppt_y"/>
                                          </p:val>
                                        </p:tav>
                                      </p:tavLst>
                                    </p:anim>
                                    <p:anim calcmode="lin" valueType="num">
                                      <p:cBhvr>
                                        <p:cTn id="25" dur="500" fill="hold"/>
                                        <p:tgtEl>
                                          <p:spTgt spid="10"/>
                                        </p:tgtEl>
                                        <p:attrNameLst>
                                          <p:attrName>ppt_w</p:attrName>
                                        </p:attrNameLst>
                                      </p:cBhvr>
                                      <p:tavLst>
                                        <p:tav tm="0">
                                          <p:val>
                                            <p:strVal val="#ppt_w"/>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ppt_h/2"/>
                                          </p:val>
                                        </p:tav>
                                        <p:tav tm="100000">
                                          <p:val>
                                            <p:strVal val="#ppt_y"/>
                                          </p:val>
                                        </p:tav>
                                      </p:tavLst>
                                    </p:anim>
                                    <p:anim calcmode="lin" valueType="num">
                                      <p:cBhvr>
                                        <p:cTn id="33" dur="500" fill="hold"/>
                                        <p:tgtEl>
                                          <p:spTgt spid="11"/>
                                        </p:tgtEl>
                                        <p:attrNameLst>
                                          <p:attrName>ppt_w</p:attrName>
                                        </p:attrNameLst>
                                      </p:cBhvr>
                                      <p:tavLst>
                                        <p:tav tm="0">
                                          <p:val>
                                            <p:strVal val="#ppt_w"/>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ppt_h/2"/>
                                          </p:val>
                                        </p:tav>
                                        <p:tav tm="100000">
                                          <p:val>
                                            <p:strVal val="#ppt_y"/>
                                          </p:val>
                                        </p:tav>
                                      </p:tavLst>
                                    </p:anim>
                                    <p:anim calcmode="lin" valueType="num">
                                      <p:cBhvr>
                                        <p:cTn id="41" dur="500" fill="hold"/>
                                        <p:tgtEl>
                                          <p:spTgt spid="12"/>
                                        </p:tgtEl>
                                        <p:attrNameLst>
                                          <p:attrName>ppt_w</p:attrName>
                                        </p:attrNameLst>
                                      </p:cBhvr>
                                      <p:tavLst>
                                        <p:tav tm="0">
                                          <p:val>
                                            <p:strVal val="#ppt_w"/>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ppt_x</p:attrName>
                                        </p:attrNameLst>
                                      </p:cBhvr>
                                      <p:tavLst>
                                        <p:tav tm="0">
                                          <p:val>
                                            <p:strVal val="#ppt_x"/>
                                          </p:val>
                                        </p:tav>
                                        <p:tav tm="100000">
                                          <p:val>
                                            <p:strVal val="#ppt_x"/>
                                          </p:val>
                                        </p:tav>
                                      </p:tavLst>
                                    </p:anim>
                                    <p:anim calcmode="lin" valueType="num">
                                      <p:cBhvr>
                                        <p:cTn id="48" dur="500" fill="hold"/>
                                        <p:tgtEl>
                                          <p:spTgt spid="13"/>
                                        </p:tgtEl>
                                        <p:attrNameLst>
                                          <p:attrName>ppt_y</p:attrName>
                                        </p:attrNameLst>
                                      </p:cBhvr>
                                      <p:tavLst>
                                        <p:tav tm="0">
                                          <p:val>
                                            <p:strVal val="#ppt_y-#ppt_h/2"/>
                                          </p:val>
                                        </p:tav>
                                        <p:tav tm="100000">
                                          <p:val>
                                            <p:strVal val="#ppt_y"/>
                                          </p:val>
                                        </p:tav>
                                      </p:tavLst>
                                    </p:anim>
                                    <p:anim calcmode="lin" valueType="num">
                                      <p:cBhvr>
                                        <p:cTn id="49" dur="500" fill="hold"/>
                                        <p:tgtEl>
                                          <p:spTgt spid="13"/>
                                        </p:tgtEl>
                                        <p:attrNameLst>
                                          <p:attrName>ppt_w</p:attrName>
                                        </p:attrNameLst>
                                      </p:cBhvr>
                                      <p:tavLst>
                                        <p:tav tm="0">
                                          <p:val>
                                            <p:strVal val="#ppt_w"/>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 calcmode="lin" valueType="num">
                                      <p:cBhvr>
                                        <p:cTn id="5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 calcmode="lin" valueType="num">
                                      <p:cBhvr>
                                        <p:cTn id="6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6">
                                            <p:txEl>
                                              <p:pRg st="0" end="0"/>
                                            </p:txEl>
                                          </p:spTgt>
                                        </p:tgtEl>
                                        <p:attrNameLst>
                                          <p:attrName>style.visibility</p:attrName>
                                        </p:attrNameLst>
                                      </p:cBhvr>
                                      <p:to>
                                        <p:strVal val="visible"/>
                                      </p:to>
                                    </p:set>
                                    <p:anim calcmode="lin" valueType="num">
                                      <p:cBhvr>
                                        <p:cTn id="6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16">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 calcmode="lin" valueType="num">
                                      <p:cBhvr>
                                        <p:cTn id="76"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anim calcmode="lin" valueType="num">
                                      <p:cBhvr>
                                        <p:cTn id="83"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18">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 calcmode="lin" valueType="num">
                                      <p:cBhvr>
                                        <p:cTn id="90"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91"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737863" y="1044473"/>
            <a:ext cx="7074842" cy="1323439"/>
          </a:xfrm>
          <a:prstGeom prst="rect">
            <a:avLst/>
          </a:prstGeom>
        </p:spPr>
        <p:txBody>
          <a:bodyPr wrap="square">
            <a:spAutoFit/>
          </a:bodyPr>
          <a:lstStyle/>
          <a:p>
            <a:pPr algn="ctr"/>
            <a:r>
              <a:rPr lang="en-US" sz="4000" dirty="0">
                <a:latin typeface="Arial" panose="020B0604020202020204" pitchFamily="34" charset="0"/>
                <a:ea typeface="Times New Roman" panose="02020603050405020304" pitchFamily="18" charset="0"/>
              </a:rPr>
              <a:t>Expresa sus emociones y sentimientos </a:t>
            </a:r>
            <a:endParaRPr lang="es-EC" sz="4000" dirty="0"/>
          </a:p>
        </p:txBody>
      </p:sp>
      <p:grpSp>
        <p:nvGrpSpPr>
          <p:cNvPr id="3" name="Grupo 2"/>
          <p:cNvGrpSpPr/>
          <p:nvPr/>
        </p:nvGrpSpPr>
        <p:grpSpPr>
          <a:xfrm>
            <a:off x="2341660" y="2769327"/>
            <a:ext cx="8069437" cy="2968486"/>
            <a:chOff x="415666" y="450531"/>
            <a:chExt cx="5340179" cy="2088409"/>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2206" t="17730" r="9871" b="7405"/>
            <a:stretch/>
          </p:blipFill>
          <p:spPr bwMode="auto">
            <a:xfrm>
              <a:off x="415666" y="450531"/>
              <a:ext cx="2653708" cy="2088409"/>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1345" t="15822" r="10222" b="7942"/>
            <a:stretch/>
          </p:blipFill>
          <p:spPr bwMode="auto">
            <a:xfrm>
              <a:off x="3069374" y="450531"/>
              <a:ext cx="2686471" cy="2088409"/>
            </a:xfrm>
            <a:prstGeom prst="rect">
              <a:avLst/>
            </a:prstGeom>
            <a:noFill/>
            <a:ln>
              <a:noFill/>
            </a:ln>
          </p:spPr>
        </p:pic>
      </p:grpSp>
      <p:sp>
        <p:nvSpPr>
          <p:cNvPr id="10" name="6 Flecha izquierda"/>
          <p:cNvSpPr/>
          <p:nvPr/>
        </p:nvSpPr>
        <p:spPr>
          <a:xfrm rot="12835672">
            <a:off x="2347354" y="4566396"/>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6 Flecha izquierda"/>
          <p:cNvSpPr/>
          <p:nvPr/>
        </p:nvSpPr>
        <p:spPr>
          <a:xfrm rot="12835672">
            <a:off x="6355459" y="4860454"/>
            <a:ext cx="704078" cy="228506"/>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6 Flecha izquierda"/>
          <p:cNvSpPr/>
          <p:nvPr/>
        </p:nvSpPr>
        <p:spPr>
          <a:xfrm rot="12835672">
            <a:off x="2910090" y="3237513"/>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6 Flecha izquierda"/>
          <p:cNvSpPr/>
          <p:nvPr/>
        </p:nvSpPr>
        <p:spPr>
          <a:xfrm rot="12835672">
            <a:off x="6920054" y="3926586"/>
            <a:ext cx="946346" cy="319194"/>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5" name="6 Flecha izquierda"/>
          <p:cNvSpPr/>
          <p:nvPr/>
        </p:nvSpPr>
        <p:spPr>
          <a:xfrm rot="18125111">
            <a:off x="9849978" y="4585686"/>
            <a:ext cx="556931" cy="318057"/>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6" name="6 Flecha izquierda"/>
          <p:cNvSpPr/>
          <p:nvPr/>
        </p:nvSpPr>
        <p:spPr>
          <a:xfrm rot="18500920">
            <a:off x="5873269" y="4589507"/>
            <a:ext cx="446318" cy="297709"/>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7" name="Rectángulo 16"/>
          <p:cNvSpPr/>
          <p:nvPr/>
        </p:nvSpPr>
        <p:spPr>
          <a:xfrm>
            <a:off x="2861659" y="4085879"/>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3693899" y="3085087"/>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94</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p:cNvSpPr/>
          <p:nvPr/>
        </p:nvSpPr>
        <p:spPr>
          <a:xfrm>
            <a:off x="5313509" y="4153291"/>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p:cNvSpPr/>
          <p:nvPr/>
        </p:nvSpPr>
        <p:spPr>
          <a:xfrm>
            <a:off x="7008565" y="4458009"/>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ángulo 20"/>
          <p:cNvSpPr/>
          <p:nvPr/>
        </p:nvSpPr>
        <p:spPr>
          <a:xfrm>
            <a:off x="7747502" y="3687421"/>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55</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ángulo 21"/>
          <p:cNvSpPr/>
          <p:nvPr/>
        </p:nvSpPr>
        <p:spPr>
          <a:xfrm>
            <a:off x="9339919" y="4346256"/>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17</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n 22"/>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71521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ppt_h/2"/>
                                          </p:val>
                                        </p:tav>
                                        <p:tav tm="100000">
                                          <p:val>
                                            <p:strVal val="#ppt_y"/>
                                          </p:val>
                                        </p:tav>
                                      </p:tavLst>
                                    </p:anim>
                                    <p:anim calcmode="lin" valueType="num">
                                      <p:cBhvr>
                                        <p:cTn id="17" dur="500" fill="hold"/>
                                        <p:tgtEl>
                                          <p:spTgt spid="11"/>
                                        </p:tgtEl>
                                        <p:attrNameLst>
                                          <p:attrName>ppt_w</p:attrName>
                                        </p:attrNameLst>
                                      </p:cBhvr>
                                      <p:tavLst>
                                        <p:tav tm="0">
                                          <p:val>
                                            <p:strVal val="#ppt_w"/>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ppt_h/2"/>
                                          </p:val>
                                        </p:tav>
                                        <p:tav tm="100000">
                                          <p:val>
                                            <p:strVal val="#ppt_y"/>
                                          </p:val>
                                        </p:tav>
                                      </p:tavLst>
                                    </p:anim>
                                    <p:anim calcmode="lin" valueType="num">
                                      <p:cBhvr>
                                        <p:cTn id="25" dur="500" fill="hold"/>
                                        <p:tgtEl>
                                          <p:spTgt spid="12"/>
                                        </p:tgtEl>
                                        <p:attrNameLst>
                                          <p:attrName>ppt_w</p:attrName>
                                        </p:attrNameLst>
                                      </p:cBhvr>
                                      <p:tavLst>
                                        <p:tav tm="0">
                                          <p:val>
                                            <p:strVal val="#ppt_w"/>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ppt_h/2"/>
                                          </p:val>
                                        </p:tav>
                                        <p:tav tm="100000">
                                          <p:val>
                                            <p:strVal val="#ppt_y"/>
                                          </p:val>
                                        </p:tav>
                                      </p:tavLst>
                                    </p:anim>
                                    <p:anim calcmode="lin" valueType="num">
                                      <p:cBhvr>
                                        <p:cTn id="33" dur="500" fill="hold"/>
                                        <p:tgtEl>
                                          <p:spTgt spid="13"/>
                                        </p:tgtEl>
                                        <p:attrNameLst>
                                          <p:attrName>ppt_w</p:attrName>
                                        </p:attrNameLst>
                                      </p:cBhvr>
                                      <p:tavLst>
                                        <p:tav tm="0">
                                          <p:val>
                                            <p:strVal val="#ppt_w"/>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ppt_h/2"/>
                                          </p:val>
                                        </p:tav>
                                        <p:tav tm="100000">
                                          <p:val>
                                            <p:strVal val="#ppt_y"/>
                                          </p:val>
                                        </p:tav>
                                      </p:tavLst>
                                    </p:anim>
                                    <p:anim calcmode="lin" valueType="num">
                                      <p:cBhvr>
                                        <p:cTn id="41" dur="500" fill="hold"/>
                                        <p:tgtEl>
                                          <p:spTgt spid="15"/>
                                        </p:tgtEl>
                                        <p:attrNameLst>
                                          <p:attrName>ppt_w</p:attrName>
                                        </p:attrNameLst>
                                      </p:cBhvr>
                                      <p:tavLst>
                                        <p:tav tm="0">
                                          <p:val>
                                            <p:strVal val="#ppt_w"/>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ppt_h/2"/>
                                          </p:val>
                                        </p:tav>
                                        <p:tav tm="100000">
                                          <p:val>
                                            <p:strVal val="#ppt_y"/>
                                          </p:val>
                                        </p:tav>
                                      </p:tavLst>
                                    </p:anim>
                                    <p:anim calcmode="lin" valueType="num">
                                      <p:cBhvr>
                                        <p:cTn id="49" dur="500" fill="hold"/>
                                        <p:tgtEl>
                                          <p:spTgt spid="16"/>
                                        </p:tgtEl>
                                        <p:attrNameLst>
                                          <p:attrName>ppt_w</p:attrName>
                                        </p:attrNameLst>
                                      </p:cBhvr>
                                      <p:tavLst>
                                        <p:tav tm="0">
                                          <p:val>
                                            <p:strVal val="#ppt_w"/>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p:cTn id="5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1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p:cTn id="6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8">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9">
                                            <p:txEl>
                                              <p:pRg st="0" end="0"/>
                                            </p:txEl>
                                          </p:spTgt>
                                        </p:tgtEl>
                                        <p:attrNameLst>
                                          <p:attrName>style.visibility</p:attrName>
                                        </p:attrNameLst>
                                      </p:cBhvr>
                                      <p:to>
                                        <p:strVal val="visible"/>
                                      </p:to>
                                    </p:set>
                                    <p:anim calcmode="lin" valueType="num">
                                      <p:cBhvr>
                                        <p:cTn id="69"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19">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0">
                                            <p:txEl>
                                              <p:pRg st="0" end="0"/>
                                            </p:txEl>
                                          </p:spTgt>
                                        </p:tgtEl>
                                        <p:attrNameLst>
                                          <p:attrName>style.visibility</p:attrName>
                                        </p:attrNameLst>
                                      </p:cBhvr>
                                      <p:to>
                                        <p:strVal val="visible"/>
                                      </p:to>
                                    </p:set>
                                    <p:anim calcmode="lin" valueType="num">
                                      <p:cBhvr>
                                        <p:cTn id="76"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78" dur="500"/>
                                        <p:tgtEl>
                                          <p:spTgt spid="2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1">
                                            <p:txEl>
                                              <p:pRg st="0" end="0"/>
                                            </p:txEl>
                                          </p:spTgt>
                                        </p:tgtEl>
                                        <p:attrNameLst>
                                          <p:attrName>style.visibility</p:attrName>
                                        </p:attrNameLst>
                                      </p:cBhvr>
                                      <p:to>
                                        <p:strVal val="visible"/>
                                      </p:to>
                                    </p:set>
                                    <p:anim calcmode="lin" valueType="num">
                                      <p:cBhvr>
                                        <p:cTn id="83"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p:cTn id="9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3225686" y="1036712"/>
            <a:ext cx="6492483" cy="769441"/>
          </a:xfrm>
          <a:prstGeom prst="rect">
            <a:avLst/>
          </a:prstGeom>
        </p:spPr>
        <p:txBody>
          <a:bodyPr wrap="none">
            <a:spAutoFit/>
          </a:bodyPr>
          <a:lstStyle/>
          <a:p>
            <a:r>
              <a:rPr lang="en-US" sz="4400" dirty="0" err="1">
                <a:latin typeface="Arial" panose="020B0604020202020204" pitchFamily="34" charset="0"/>
                <a:ea typeface="Times New Roman" panose="02020603050405020304" pitchFamily="18" charset="0"/>
              </a:rPr>
              <a:t>Soluciona</a:t>
            </a:r>
            <a:r>
              <a:rPr lang="en-US" sz="4400" dirty="0">
                <a:latin typeface="Arial" panose="020B0604020202020204" pitchFamily="34" charset="0"/>
                <a:ea typeface="Times New Roman" panose="02020603050405020304" pitchFamily="18" charset="0"/>
              </a:rPr>
              <a:t> sus </a:t>
            </a:r>
            <a:r>
              <a:rPr lang="en-US" sz="4400" dirty="0" err="1">
                <a:latin typeface="Arial" panose="020B0604020202020204" pitchFamily="34" charset="0"/>
                <a:ea typeface="Times New Roman" panose="02020603050405020304" pitchFamily="18" charset="0"/>
              </a:rPr>
              <a:t>problemas</a:t>
            </a:r>
            <a:endParaRPr lang="es-EC" sz="4400" dirty="0"/>
          </a:p>
        </p:txBody>
      </p:sp>
      <p:grpSp>
        <p:nvGrpSpPr>
          <p:cNvPr id="3" name="Grupo 2"/>
          <p:cNvGrpSpPr/>
          <p:nvPr/>
        </p:nvGrpSpPr>
        <p:grpSpPr>
          <a:xfrm>
            <a:off x="2416629" y="2129247"/>
            <a:ext cx="7929154" cy="3592284"/>
            <a:chOff x="346864" y="410551"/>
            <a:chExt cx="4634896" cy="179836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1694" t="17306" r="10174" b="8047"/>
            <a:stretch/>
          </p:blipFill>
          <p:spPr bwMode="auto">
            <a:xfrm>
              <a:off x="346864" y="410551"/>
              <a:ext cx="2317449" cy="1798360"/>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1324" t="15594" r="10410" b="8480"/>
            <a:stretch/>
          </p:blipFill>
          <p:spPr bwMode="auto">
            <a:xfrm>
              <a:off x="2664313" y="410551"/>
              <a:ext cx="2317447" cy="1798360"/>
            </a:xfrm>
            <a:prstGeom prst="rect">
              <a:avLst/>
            </a:prstGeom>
            <a:noFill/>
            <a:ln>
              <a:noFill/>
            </a:ln>
          </p:spPr>
        </p:pic>
      </p:grpSp>
      <p:sp>
        <p:nvSpPr>
          <p:cNvPr id="10" name="6 Flecha izquierda"/>
          <p:cNvSpPr/>
          <p:nvPr/>
        </p:nvSpPr>
        <p:spPr>
          <a:xfrm rot="12835672">
            <a:off x="2422322" y="4501080"/>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1" name="6 Flecha izquierda"/>
          <p:cNvSpPr/>
          <p:nvPr/>
        </p:nvSpPr>
        <p:spPr>
          <a:xfrm rot="12835672">
            <a:off x="6386902" y="4793627"/>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Rectángulo 11"/>
          <p:cNvSpPr/>
          <p:nvPr/>
        </p:nvSpPr>
        <p:spPr>
          <a:xfrm>
            <a:off x="3031476" y="4251812"/>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7080580" y="4325552"/>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8</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3759731" y="2784418"/>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64</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7792816" y="4301173"/>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12</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6 Flecha izquierda"/>
          <p:cNvSpPr/>
          <p:nvPr/>
        </p:nvSpPr>
        <p:spPr>
          <a:xfrm rot="12835672">
            <a:off x="3231380" y="3375373"/>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8" name="6 Flecha izquierda"/>
          <p:cNvSpPr/>
          <p:nvPr/>
        </p:nvSpPr>
        <p:spPr>
          <a:xfrm rot="12835672">
            <a:off x="7262821" y="4367296"/>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Tree>
    <p:extLst>
      <p:ext uri="{BB962C8B-B14F-4D97-AF65-F5344CB8AC3E}">
        <p14:creationId xmlns:p14="http://schemas.microsoft.com/office/powerpoint/2010/main" val="330193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ppt_h/2"/>
                                          </p:val>
                                        </p:tav>
                                        <p:tav tm="100000">
                                          <p:val>
                                            <p:strVal val="#ppt_y"/>
                                          </p:val>
                                        </p:tav>
                                      </p:tavLst>
                                    </p:anim>
                                    <p:anim calcmode="lin" valueType="num">
                                      <p:cBhvr>
                                        <p:cTn id="17" dur="500" fill="hold"/>
                                        <p:tgtEl>
                                          <p:spTgt spid="11"/>
                                        </p:tgtEl>
                                        <p:attrNameLst>
                                          <p:attrName>ppt_w</p:attrName>
                                        </p:attrNameLst>
                                      </p:cBhvr>
                                      <p:tavLst>
                                        <p:tav tm="0">
                                          <p:val>
                                            <p:strVal val="#ppt_w"/>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ppt_h/2"/>
                                          </p:val>
                                        </p:tav>
                                        <p:tav tm="100000">
                                          <p:val>
                                            <p:strVal val="#ppt_y"/>
                                          </p:val>
                                        </p:tav>
                                      </p:tavLst>
                                    </p:anim>
                                    <p:anim calcmode="lin" valueType="num">
                                      <p:cBhvr>
                                        <p:cTn id="25" dur="500" fill="hold"/>
                                        <p:tgtEl>
                                          <p:spTgt spid="17"/>
                                        </p:tgtEl>
                                        <p:attrNameLst>
                                          <p:attrName>ppt_w</p:attrName>
                                        </p:attrNameLst>
                                      </p:cBhvr>
                                      <p:tavLst>
                                        <p:tav tm="0">
                                          <p:val>
                                            <p:strVal val="#ppt_w"/>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ppt_h/2"/>
                                          </p:val>
                                        </p:tav>
                                        <p:tav tm="100000">
                                          <p:val>
                                            <p:strVal val="#ppt_y"/>
                                          </p:val>
                                        </p:tav>
                                      </p:tavLst>
                                    </p:anim>
                                    <p:anim calcmode="lin" valueType="num">
                                      <p:cBhvr>
                                        <p:cTn id="33" dur="500" fill="hold"/>
                                        <p:tgtEl>
                                          <p:spTgt spid="18"/>
                                        </p:tgtEl>
                                        <p:attrNameLst>
                                          <p:attrName>ppt_w</p:attrName>
                                        </p:attrNameLst>
                                      </p:cBhvr>
                                      <p:tavLst>
                                        <p:tav tm="0">
                                          <p:val>
                                            <p:strVal val="#ppt_w"/>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p:cTn id="3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 calcmode="lin" valueType="num">
                                      <p:cBhvr>
                                        <p:cTn id="5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 calcmode="lin" valueType="num">
                                      <p:cBhvr>
                                        <p:cTn id="60"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3"/>
          <p:cNvSpPr>
            <a:spLocks noChangeArrowheads="1"/>
          </p:cNvSpPr>
          <p:nvPr/>
        </p:nvSpPr>
        <p:spPr bwMode="auto">
          <a:xfrm>
            <a:off x="2301875" y="2614237"/>
            <a:ext cx="7543800" cy="3124200"/>
          </a:xfrm>
          <a:prstGeom prst="rect">
            <a:avLst/>
          </a:prstGeom>
          <a:noFill/>
          <a:ln>
            <a:noFill/>
          </a:ln>
          <a:extLst/>
        </p:spPr>
        <p:txBody>
          <a:bodyPr/>
          <a:lstStyle/>
          <a:p>
            <a:pPr marL="457200" indent="-457200" algn="ctr">
              <a:spcBef>
                <a:spcPct val="20000"/>
              </a:spcBef>
              <a:buClr>
                <a:srgbClr val="00B050"/>
              </a:buClr>
              <a:buFont typeface="Arial" pitchFamily="34" charset="0"/>
              <a:buChar char="•"/>
              <a:defRPr/>
            </a:pPr>
            <a:r>
              <a:rPr lang="pt-PT" sz="3200" b="1" i="1" dirty="0" smtClean="0">
                <a:latin typeface="+mj-lt"/>
              </a:rPr>
              <a:t>INDEPENDIENTE</a:t>
            </a:r>
            <a:r>
              <a:rPr lang="pt-PT" sz="3200" b="1" i="1" dirty="0">
                <a:latin typeface="+mj-lt"/>
              </a:rPr>
              <a:t>: </a:t>
            </a:r>
          </a:p>
          <a:p>
            <a:pPr algn="ctr" eaLnBrk="1" hangingPunct="1">
              <a:spcBef>
                <a:spcPct val="20000"/>
              </a:spcBef>
              <a:buClr>
                <a:srgbClr val="00B050"/>
              </a:buClr>
              <a:defRPr/>
            </a:pPr>
            <a:r>
              <a:rPr lang="en-US" sz="3200" dirty="0"/>
              <a:t>Técnicas de animación Recreativas </a:t>
            </a:r>
            <a:endParaRPr lang="es-EC" sz="3200" dirty="0"/>
          </a:p>
          <a:p>
            <a:pPr algn="ctr" eaLnBrk="1" hangingPunct="1">
              <a:spcBef>
                <a:spcPct val="20000"/>
              </a:spcBef>
              <a:buClr>
                <a:srgbClr val="00B050"/>
              </a:buClr>
              <a:defRPr/>
            </a:pPr>
            <a:endParaRPr lang="pt-PT" sz="3200" b="1" i="1" dirty="0">
              <a:latin typeface="+mj-lt"/>
            </a:endParaRPr>
          </a:p>
          <a:p>
            <a:pPr marL="457200" indent="-457200" algn="ctr">
              <a:spcBef>
                <a:spcPct val="20000"/>
              </a:spcBef>
              <a:buClr>
                <a:srgbClr val="00B050"/>
              </a:buClr>
              <a:buFont typeface="Arial" pitchFamily="34" charset="0"/>
              <a:buChar char="•"/>
              <a:defRPr/>
            </a:pPr>
            <a:r>
              <a:rPr lang="pt-PT" sz="3200" b="1" i="1" dirty="0" smtClean="0">
                <a:latin typeface="+mj-lt"/>
              </a:rPr>
              <a:t>DEPENDIENTE</a:t>
            </a:r>
            <a:r>
              <a:rPr lang="pt-PT" sz="3200" b="1" i="1" dirty="0">
                <a:latin typeface="+mj-lt"/>
              </a:rPr>
              <a:t>: </a:t>
            </a:r>
          </a:p>
          <a:p>
            <a:pPr algn="ctr" eaLnBrk="1" hangingPunct="1">
              <a:spcBef>
                <a:spcPct val="20000"/>
              </a:spcBef>
              <a:buClr>
                <a:srgbClr val="00B050"/>
              </a:buClr>
              <a:defRPr/>
            </a:pPr>
            <a:r>
              <a:rPr lang="en-US" sz="3200" dirty="0"/>
              <a:t>Ambiente escolar </a:t>
            </a:r>
            <a:endParaRPr lang="es-EC" sz="3200" dirty="0"/>
          </a:p>
          <a:p>
            <a:pPr algn="ctr" eaLnBrk="1" hangingPunct="1">
              <a:spcBef>
                <a:spcPct val="20000"/>
              </a:spcBef>
              <a:buClr>
                <a:srgbClr val="00B050"/>
              </a:buClr>
              <a:defRPr/>
            </a:pPr>
            <a:endParaRPr lang="es-EC" sz="3200" dirty="0">
              <a:solidFill>
                <a:srgbClr val="E46C0A"/>
              </a:solidFill>
              <a:latin typeface="+mj-lt"/>
            </a:endParaRPr>
          </a:p>
        </p:txBody>
      </p:sp>
      <p:pic>
        <p:nvPicPr>
          <p:cNvPr id="921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3350" y="1359131"/>
            <a:ext cx="42608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934778"/>
            <a:ext cx="2755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07861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500" fill="hold"/>
                                        <p:tgtEl>
                                          <p:spTgt spid="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500" fill="hold"/>
                                        <p:tgtEl>
                                          <p:spTgt spid="6">
                                            <p:txEl>
                                              <p:pRg st="3" end="3"/>
                                            </p:txEl>
                                          </p:spTgt>
                                        </p:tgtEl>
                                        <p:attrNameLst>
                                          <p:attrName>ppt_x</p:attrName>
                                        </p:attrNameLst>
                                      </p:cBhvr>
                                      <p:tavLst>
                                        <p:tav tm="0">
                                          <p:val>
                                            <p:strVal val="#ppt_x-#ppt_w/2"/>
                                          </p:val>
                                        </p:tav>
                                        <p:tav tm="100000">
                                          <p:val>
                                            <p:strVal val="#ppt_x"/>
                                          </p:val>
                                        </p:tav>
                                      </p:tavLst>
                                    </p:anim>
                                    <p:anim calcmode="lin" valueType="num">
                                      <p:cBhvr>
                                        <p:cTn id="24" dur="500" fill="hold"/>
                                        <p:tgtEl>
                                          <p:spTgt spid="6">
                                            <p:txEl>
                                              <p:pRg st="3" end="3"/>
                                            </p:txEl>
                                          </p:spTgt>
                                        </p:tgtEl>
                                        <p:attrNameLst>
                                          <p:attrName>ppt_y</p:attrName>
                                        </p:attrNameLst>
                                      </p:cBhvr>
                                      <p:tavLst>
                                        <p:tav tm="0">
                                          <p:val>
                                            <p:strVal val="#ppt_y"/>
                                          </p:val>
                                        </p:tav>
                                        <p:tav tm="100000">
                                          <p:val>
                                            <p:strVal val="#ppt_y"/>
                                          </p:val>
                                        </p:tav>
                                      </p:tavLst>
                                    </p:anim>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fill="hold"/>
                                        <p:tgtEl>
                                          <p:spTgt spid="6">
                                            <p:txEl>
                                              <p:pRg st="4" end="4"/>
                                            </p:txEl>
                                          </p:spTgt>
                                        </p:tgtEl>
                                        <p:attrNameLst>
                                          <p:attrName>ppt_x</p:attrName>
                                        </p:attrNameLst>
                                      </p:cBhvr>
                                      <p:tavLst>
                                        <p:tav tm="0">
                                          <p:val>
                                            <p:strVal val="#ppt_x-#ppt_w/2"/>
                                          </p:val>
                                        </p:tav>
                                        <p:tav tm="100000">
                                          <p:val>
                                            <p:strVal val="#ppt_x"/>
                                          </p:val>
                                        </p:tav>
                                      </p:tavLst>
                                    </p:anim>
                                    <p:anim calcmode="lin" valueType="num">
                                      <p:cBhvr>
                                        <p:cTn id="32" dur="500" fill="hold"/>
                                        <p:tgtEl>
                                          <p:spTgt spid="6">
                                            <p:txEl>
                                              <p:pRg st="4" end="4"/>
                                            </p:txEl>
                                          </p:spTgt>
                                        </p:tgtEl>
                                        <p:attrNameLst>
                                          <p:attrName>ppt_y</p:attrName>
                                        </p:attrNameLst>
                                      </p:cBhvr>
                                      <p:tavLst>
                                        <p:tav tm="0">
                                          <p:val>
                                            <p:strVal val="#ppt_y"/>
                                          </p:val>
                                        </p:tav>
                                        <p:tav tm="100000">
                                          <p:val>
                                            <p:strVal val="#ppt_y"/>
                                          </p:val>
                                        </p:tav>
                                      </p:tavLst>
                                    </p:anim>
                                    <p:anim calcmode="lin" valueType="num">
                                      <p:cBhvr>
                                        <p:cTn id="33"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xit" presetSubtype="32" fill="hold" nodeType="clickEffect">
                                  <p:stCondLst>
                                    <p:cond delay="0"/>
                                  </p:stCondLst>
                                  <p:childTnLst>
                                    <p:anim calcmode="lin" valueType="num">
                                      <p:cBhvr>
                                        <p:cTn id="38" dur="500"/>
                                        <p:tgtEl>
                                          <p:spTgt spid="9220"/>
                                        </p:tgtEl>
                                        <p:attrNameLst>
                                          <p:attrName>ppt_w</p:attrName>
                                        </p:attrNameLst>
                                      </p:cBhvr>
                                      <p:tavLst>
                                        <p:tav tm="0">
                                          <p:val>
                                            <p:strVal val="ppt_w"/>
                                          </p:val>
                                        </p:tav>
                                        <p:tav tm="100000">
                                          <p:val>
                                            <p:fltVal val="0"/>
                                          </p:val>
                                        </p:tav>
                                      </p:tavLst>
                                    </p:anim>
                                    <p:anim calcmode="lin" valueType="num">
                                      <p:cBhvr>
                                        <p:cTn id="39" dur="500"/>
                                        <p:tgtEl>
                                          <p:spTgt spid="9220"/>
                                        </p:tgtEl>
                                        <p:attrNameLst>
                                          <p:attrName>ppt_h</p:attrName>
                                        </p:attrNameLst>
                                      </p:cBhvr>
                                      <p:tavLst>
                                        <p:tav tm="0">
                                          <p:val>
                                            <p:strVal val="ppt_h"/>
                                          </p:val>
                                        </p:tav>
                                        <p:tav tm="100000">
                                          <p:val>
                                            <p:fltVal val="0"/>
                                          </p:val>
                                        </p:tav>
                                      </p:tavLst>
                                    </p:anim>
                                    <p:animEffect transition="out" filter="fade">
                                      <p:cBhvr>
                                        <p:cTn id="40" dur="500"/>
                                        <p:tgtEl>
                                          <p:spTgt spid="9220"/>
                                        </p:tgtEl>
                                      </p:cBhvr>
                                    </p:animEffect>
                                    <p:set>
                                      <p:cBhvr>
                                        <p:cTn id="41" dur="1" fill="hold">
                                          <p:stCondLst>
                                            <p:cond delay="499"/>
                                          </p:stCondLst>
                                        </p:cTn>
                                        <p:tgtEl>
                                          <p:spTgt spid="9220"/>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9219"/>
                                        </p:tgtEl>
                                        <p:attrNameLst>
                                          <p:attrName>ppt_w</p:attrName>
                                        </p:attrNameLst>
                                      </p:cBhvr>
                                      <p:tavLst>
                                        <p:tav tm="0">
                                          <p:val>
                                            <p:strVal val="ppt_w"/>
                                          </p:val>
                                        </p:tav>
                                        <p:tav tm="100000">
                                          <p:val>
                                            <p:fltVal val="0"/>
                                          </p:val>
                                        </p:tav>
                                      </p:tavLst>
                                    </p:anim>
                                    <p:anim calcmode="lin" valueType="num">
                                      <p:cBhvr>
                                        <p:cTn id="44" dur="500"/>
                                        <p:tgtEl>
                                          <p:spTgt spid="9219"/>
                                        </p:tgtEl>
                                        <p:attrNameLst>
                                          <p:attrName>ppt_h</p:attrName>
                                        </p:attrNameLst>
                                      </p:cBhvr>
                                      <p:tavLst>
                                        <p:tav tm="0">
                                          <p:val>
                                            <p:strVal val="ppt_h"/>
                                          </p:val>
                                        </p:tav>
                                        <p:tav tm="100000">
                                          <p:val>
                                            <p:fltVal val="0"/>
                                          </p:val>
                                        </p:tav>
                                      </p:tavLst>
                                    </p:anim>
                                    <p:animEffect transition="out" filter="fade">
                                      <p:cBhvr>
                                        <p:cTn id="45" dur="500"/>
                                        <p:tgtEl>
                                          <p:spTgt spid="9219"/>
                                        </p:tgtEl>
                                      </p:cBhvr>
                                    </p:animEffect>
                                    <p:set>
                                      <p:cBhvr>
                                        <p:cTn id="46" dur="1" fill="hold">
                                          <p:stCondLst>
                                            <p:cond delay="499"/>
                                          </p:stCondLst>
                                        </p:cTn>
                                        <p:tgtEl>
                                          <p:spTgt spid="9219"/>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6">
                                            <p:txEl>
                                              <p:pRg st="0" end="0"/>
                                            </p:txEl>
                                          </p:spTgt>
                                        </p:tgtEl>
                                        <p:attrNameLst>
                                          <p:attrName>ppt_w</p:attrName>
                                        </p:attrNameLst>
                                      </p:cBhvr>
                                      <p:tavLst>
                                        <p:tav tm="0">
                                          <p:val>
                                            <p:strVal val="ppt_w"/>
                                          </p:val>
                                        </p:tav>
                                        <p:tav tm="100000">
                                          <p:val>
                                            <p:fltVal val="0"/>
                                          </p:val>
                                        </p:tav>
                                      </p:tavLst>
                                    </p:anim>
                                    <p:anim calcmode="lin" valueType="num">
                                      <p:cBhvr>
                                        <p:cTn id="49"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50" dur="500"/>
                                        <p:tgtEl>
                                          <p:spTgt spid="6">
                                            <p:txEl>
                                              <p:pRg st="0" end="0"/>
                                            </p:txEl>
                                          </p:spTgt>
                                        </p:tgtEl>
                                      </p:cBhvr>
                                    </p:animEffect>
                                    <p:set>
                                      <p:cBhvr>
                                        <p:cTn id="51" dur="1" fill="hold">
                                          <p:stCondLst>
                                            <p:cond delay="499"/>
                                          </p:stCondLst>
                                        </p:cTn>
                                        <p:tgtEl>
                                          <p:spTgt spid="6">
                                            <p:txEl>
                                              <p:pRg st="0" end="0"/>
                                            </p:txEl>
                                          </p:spTgt>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6">
                                            <p:txEl>
                                              <p:pRg st="0" end="0"/>
                                            </p:txEl>
                                          </p:spTgt>
                                        </p:tgtEl>
                                        <p:attrNameLst>
                                          <p:attrName>ppt_w</p:attrName>
                                        </p:attrNameLst>
                                      </p:cBhvr>
                                      <p:tavLst>
                                        <p:tav tm="0">
                                          <p:val>
                                            <p:strVal val="ppt_w"/>
                                          </p:val>
                                        </p:tav>
                                        <p:tav tm="100000">
                                          <p:val>
                                            <p:fltVal val="0"/>
                                          </p:val>
                                        </p:tav>
                                      </p:tavLst>
                                    </p:anim>
                                    <p:anim calcmode="lin" valueType="num">
                                      <p:cBhvr>
                                        <p:cTn id="54"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55" dur="500"/>
                                        <p:tgtEl>
                                          <p:spTgt spid="6">
                                            <p:txEl>
                                              <p:pRg st="0" end="0"/>
                                            </p:txEl>
                                          </p:spTgt>
                                        </p:tgtEl>
                                      </p:cBhvr>
                                    </p:animEffect>
                                    <p:set>
                                      <p:cBhvr>
                                        <p:cTn id="56" dur="1" fill="hold">
                                          <p:stCondLst>
                                            <p:cond delay="499"/>
                                          </p:stCondLst>
                                        </p:cTn>
                                        <p:tgtEl>
                                          <p:spTgt spid="6">
                                            <p:txEl>
                                              <p:pRg st="0" end="0"/>
                                            </p:txEl>
                                          </p:spTgt>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6">
                                            <p:txEl>
                                              <p:pRg st="1" end="1"/>
                                            </p:txEl>
                                          </p:spTgt>
                                        </p:tgtEl>
                                        <p:attrNameLst>
                                          <p:attrName>ppt_w</p:attrName>
                                        </p:attrNameLst>
                                      </p:cBhvr>
                                      <p:tavLst>
                                        <p:tav tm="0">
                                          <p:val>
                                            <p:strVal val="ppt_w"/>
                                          </p:val>
                                        </p:tav>
                                        <p:tav tm="100000">
                                          <p:val>
                                            <p:fltVal val="0"/>
                                          </p:val>
                                        </p:tav>
                                      </p:tavLst>
                                    </p:anim>
                                    <p:anim calcmode="lin" valueType="num">
                                      <p:cBhvr>
                                        <p:cTn id="59" dur="500"/>
                                        <p:tgtEl>
                                          <p:spTgt spid="6">
                                            <p:txEl>
                                              <p:pRg st="1" end="1"/>
                                            </p:txEl>
                                          </p:spTgt>
                                        </p:tgtEl>
                                        <p:attrNameLst>
                                          <p:attrName>ppt_h</p:attrName>
                                        </p:attrNameLst>
                                      </p:cBhvr>
                                      <p:tavLst>
                                        <p:tav tm="0">
                                          <p:val>
                                            <p:strVal val="ppt_h"/>
                                          </p:val>
                                        </p:tav>
                                        <p:tav tm="100000">
                                          <p:val>
                                            <p:fltVal val="0"/>
                                          </p:val>
                                        </p:tav>
                                      </p:tavLst>
                                    </p:anim>
                                    <p:animEffect transition="out" filter="fade">
                                      <p:cBhvr>
                                        <p:cTn id="60" dur="500"/>
                                        <p:tgtEl>
                                          <p:spTgt spid="6">
                                            <p:txEl>
                                              <p:pRg st="1" end="1"/>
                                            </p:txEl>
                                          </p:spTgt>
                                        </p:tgtEl>
                                      </p:cBhvr>
                                    </p:animEffect>
                                    <p:set>
                                      <p:cBhvr>
                                        <p:cTn id="61" dur="1" fill="hold">
                                          <p:stCondLst>
                                            <p:cond delay="499"/>
                                          </p:stCondLst>
                                        </p:cTn>
                                        <p:tgtEl>
                                          <p:spTgt spid="6">
                                            <p:txEl>
                                              <p:pRg st="1" end="1"/>
                                            </p:txEl>
                                          </p:spTgt>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6">
                                            <p:txEl>
                                              <p:pRg st="3" end="3"/>
                                            </p:txEl>
                                          </p:spTgt>
                                        </p:tgtEl>
                                        <p:attrNameLst>
                                          <p:attrName>ppt_w</p:attrName>
                                        </p:attrNameLst>
                                      </p:cBhvr>
                                      <p:tavLst>
                                        <p:tav tm="0">
                                          <p:val>
                                            <p:strVal val="ppt_w"/>
                                          </p:val>
                                        </p:tav>
                                        <p:tav tm="100000">
                                          <p:val>
                                            <p:fltVal val="0"/>
                                          </p:val>
                                        </p:tav>
                                      </p:tavLst>
                                    </p:anim>
                                    <p:anim calcmode="lin" valueType="num">
                                      <p:cBhvr>
                                        <p:cTn id="64" dur="500"/>
                                        <p:tgtEl>
                                          <p:spTgt spid="6">
                                            <p:txEl>
                                              <p:pRg st="3" end="3"/>
                                            </p:txEl>
                                          </p:spTgt>
                                        </p:tgtEl>
                                        <p:attrNameLst>
                                          <p:attrName>ppt_h</p:attrName>
                                        </p:attrNameLst>
                                      </p:cBhvr>
                                      <p:tavLst>
                                        <p:tav tm="0">
                                          <p:val>
                                            <p:strVal val="ppt_h"/>
                                          </p:val>
                                        </p:tav>
                                        <p:tav tm="100000">
                                          <p:val>
                                            <p:fltVal val="0"/>
                                          </p:val>
                                        </p:tav>
                                      </p:tavLst>
                                    </p:anim>
                                    <p:animEffect transition="out" filter="fade">
                                      <p:cBhvr>
                                        <p:cTn id="65" dur="500"/>
                                        <p:tgtEl>
                                          <p:spTgt spid="6">
                                            <p:txEl>
                                              <p:pRg st="3" end="3"/>
                                            </p:txEl>
                                          </p:spTgt>
                                        </p:tgtEl>
                                      </p:cBhvr>
                                    </p:animEffect>
                                    <p:set>
                                      <p:cBhvr>
                                        <p:cTn id="66" dur="1" fill="hold">
                                          <p:stCondLst>
                                            <p:cond delay="499"/>
                                          </p:stCondLst>
                                        </p:cTn>
                                        <p:tgtEl>
                                          <p:spTgt spid="6">
                                            <p:txEl>
                                              <p:pRg st="3" end="3"/>
                                            </p:txEl>
                                          </p:spTgt>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6">
                                            <p:txEl>
                                              <p:pRg st="4" end="4"/>
                                            </p:txEl>
                                          </p:spTgt>
                                        </p:tgtEl>
                                        <p:attrNameLst>
                                          <p:attrName>ppt_w</p:attrName>
                                        </p:attrNameLst>
                                      </p:cBhvr>
                                      <p:tavLst>
                                        <p:tav tm="0">
                                          <p:val>
                                            <p:strVal val="ppt_w"/>
                                          </p:val>
                                        </p:tav>
                                        <p:tav tm="100000">
                                          <p:val>
                                            <p:fltVal val="0"/>
                                          </p:val>
                                        </p:tav>
                                      </p:tavLst>
                                    </p:anim>
                                    <p:anim calcmode="lin" valueType="num">
                                      <p:cBhvr>
                                        <p:cTn id="69" dur="500"/>
                                        <p:tgtEl>
                                          <p:spTgt spid="6">
                                            <p:txEl>
                                              <p:pRg st="4" end="4"/>
                                            </p:txEl>
                                          </p:spTgt>
                                        </p:tgtEl>
                                        <p:attrNameLst>
                                          <p:attrName>ppt_h</p:attrName>
                                        </p:attrNameLst>
                                      </p:cBhvr>
                                      <p:tavLst>
                                        <p:tav tm="0">
                                          <p:val>
                                            <p:strVal val="ppt_h"/>
                                          </p:val>
                                        </p:tav>
                                        <p:tav tm="100000">
                                          <p:val>
                                            <p:fltVal val="0"/>
                                          </p:val>
                                        </p:tav>
                                      </p:tavLst>
                                    </p:anim>
                                    <p:animEffect transition="out" filter="fade">
                                      <p:cBhvr>
                                        <p:cTn id="70" dur="500"/>
                                        <p:tgtEl>
                                          <p:spTgt spid="6">
                                            <p:txEl>
                                              <p:pRg st="4" end="4"/>
                                            </p:txEl>
                                          </p:spTgt>
                                        </p:tgtEl>
                                      </p:cBhvr>
                                    </p:animEffect>
                                    <p:set>
                                      <p:cBhvr>
                                        <p:cTn id="71"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allAtOnce"/>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3281724" y="1277268"/>
            <a:ext cx="5774338" cy="769441"/>
          </a:xfrm>
          <a:prstGeom prst="rect">
            <a:avLst/>
          </a:prstGeom>
        </p:spPr>
        <p:txBody>
          <a:bodyPr wrap="none">
            <a:spAutoFit/>
          </a:bodyPr>
          <a:lstStyle/>
          <a:p>
            <a:r>
              <a:rPr lang="en-US" sz="4400" dirty="0" err="1">
                <a:latin typeface="Arial" panose="020B0604020202020204" pitchFamily="34" charset="0"/>
                <a:ea typeface="Times New Roman" panose="02020603050405020304" pitchFamily="18" charset="0"/>
              </a:rPr>
              <a:t>Acude</a:t>
            </a:r>
            <a:r>
              <a:rPr lang="en-US" sz="4400" dirty="0">
                <a:latin typeface="Arial" panose="020B0604020202020204" pitchFamily="34" charset="0"/>
                <a:ea typeface="Times New Roman" panose="02020603050405020304" pitchFamily="18" charset="0"/>
              </a:rPr>
              <a:t>  solo/a  al </a:t>
            </a:r>
            <a:r>
              <a:rPr lang="en-US" sz="4400" dirty="0" err="1">
                <a:latin typeface="Arial" panose="020B0604020202020204" pitchFamily="34" charset="0"/>
                <a:ea typeface="Times New Roman" panose="02020603050405020304" pitchFamily="18" charset="0"/>
              </a:rPr>
              <a:t>baño</a:t>
            </a:r>
            <a:endParaRPr lang="es-EC" sz="4400" dirty="0"/>
          </a:p>
        </p:txBody>
      </p:sp>
      <p:grpSp>
        <p:nvGrpSpPr>
          <p:cNvPr id="3" name="Grupo 2"/>
          <p:cNvGrpSpPr/>
          <p:nvPr/>
        </p:nvGrpSpPr>
        <p:grpSpPr>
          <a:xfrm>
            <a:off x="2481941" y="2495003"/>
            <a:ext cx="7563395" cy="3540036"/>
            <a:chOff x="256078" y="322445"/>
            <a:chExt cx="3863920" cy="1453155"/>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450" t="17728" r="10463" b="9420"/>
            <a:stretch/>
          </p:blipFill>
          <p:spPr bwMode="auto">
            <a:xfrm>
              <a:off x="256078" y="322445"/>
              <a:ext cx="1937979" cy="1453154"/>
            </a:xfrm>
            <a:prstGeom prst="rect">
              <a:avLst/>
            </a:prstGeom>
            <a:noFill/>
            <a:ln>
              <a:noFill/>
            </a:ln>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972" t="17132" r="10229" b="8543"/>
            <a:stretch/>
          </p:blipFill>
          <p:spPr bwMode="auto">
            <a:xfrm>
              <a:off x="2194057" y="322445"/>
              <a:ext cx="1925941" cy="1453155"/>
            </a:xfrm>
            <a:prstGeom prst="rect">
              <a:avLst/>
            </a:prstGeom>
            <a:noFill/>
            <a:ln>
              <a:noFill/>
            </a:ln>
          </p:spPr>
        </p:pic>
      </p:grpSp>
      <p:sp>
        <p:nvSpPr>
          <p:cNvPr id="7" name="6 Flecha izquierda"/>
          <p:cNvSpPr/>
          <p:nvPr/>
        </p:nvSpPr>
        <p:spPr>
          <a:xfrm rot="12835672">
            <a:off x="2575675" y="5115035"/>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6 Flecha izquierda"/>
          <p:cNvSpPr/>
          <p:nvPr/>
        </p:nvSpPr>
        <p:spPr>
          <a:xfrm rot="12835672">
            <a:off x="4521668" y="3121121"/>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2" name="6 Flecha izquierda"/>
          <p:cNvSpPr/>
          <p:nvPr/>
        </p:nvSpPr>
        <p:spPr>
          <a:xfrm rot="12835672">
            <a:off x="8227107" y="3305336"/>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405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ppt_h/2"/>
                                          </p:val>
                                        </p:tav>
                                        <p:tav tm="100000">
                                          <p:val>
                                            <p:strVal val="#ppt_y"/>
                                          </p:val>
                                        </p:tav>
                                      </p:tavLst>
                                    </p:anim>
                                    <p:anim calcmode="lin" valueType="num">
                                      <p:cBhvr>
                                        <p:cTn id="17" dur="500" fill="hold"/>
                                        <p:tgtEl>
                                          <p:spTgt spid="11"/>
                                        </p:tgtEl>
                                        <p:attrNameLst>
                                          <p:attrName>ppt_w</p:attrName>
                                        </p:attrNameLst>
                                      </p:cBhvr>
                                      <p:tavLst>
                                        <p:tav tm="0">
                                          <p:val>
                                            <p:strVal val="#ppt_w"/>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ppt_h/2"/>
                                          </p:val>
                                        </p:tav>
                                        <p:tav tm="100000">
                                          <p:val>
                                            <p:strVal val="#ppt_y"/>
                                          </p:val>
                                        </p:tav>
                                      </p:tavLst>
                                    </p:anim>
                                    <p:anim calcmode="lin" valueType="num">
                                      <p:cBhvr>
                                        <p:cTn id="25" dur="500" fill="hold"/>
                                        <p:tgtEl>
                                          <p:spTgt spid="12"/>
                                        </p:tgtEl>
                                        <p:attrNameLst>
                                          <p:attrName>ppt_w</p:attrName>
                                        </p:attrNameLst>
                                      </p:cBhvr>
                                      <p:tavLst>
                                        <p:tav tm="0">
                                          <p:val>
                                            <p:strVal val="#ppt_w"/>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 calcmode="lin" valueType="num">
                                      <p:cBhvr>
                                        <p:cTn id="4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2744773" y="1132043"/>
            <a:ext cx="7223473" cy="954107"/>
          </a:xfrm>
          <a:prstGeom prst="rect">
            <a:avLst/>
          </a:prstGeom>
        </p:spPr>
        <p:txBody>
          <a:bodyPr wrap="square">
            <a:spAutoFit/>
          </a:bodyPr>
          <a:lstStyle/>
          <a:p>
            <a:pPr algn="ctr">
              <a:spcAft>
                <a:spcPts val="0"/>
              </a:spcAft>
            </a:pPr>
            <a:r>
              <a:rPr lang="en-US" sz="2800" b="1" dirty="0" smtClean="0">
                <a:latin typeface="Arial" panose="020B0604020202020204" pitchFamily="34" charset="0"/>
                <a:ea typeface="Times New Roman" panose="02020603050405020304" pitchFamily="18" charset="0"/>
              </a:rPr>
              <a:t>Se </a:t>
            </a:r>
            <a:r>
              <a:rPr lang="en-US" sz="2800" b="1" dirty="0">
                <a:latin typeface="Arial" panose="020B0604020202020204" pitchFamily="34" charset="0"/>
                <a:ea typeface="Times New Roman" panose="02020603050405020304" pitchFamily="18" charset="0"/>
              </a:rPr>
              <a:t>muestra protector con los compañeros de juego</a:t>
            </a:r>
            <a:endParaRPr lang="es-EC" b="1" dirty="0">
              <a:effectLst/>
              <a:latin typeface="Times New Roman" panose="02020603050405020304" pitchFamily="18" charset="0"/>
              <a:ea typeface="Times New Roman" panose="02020603050405020304" pitchFamily="18" charset="0"/>
            </a:endParaRPr>
          </a:p>
        </p:txBody>
      </p:sp>
      <p:grpSp>
        <p:nvGrpSpPr>
          <p:cNvPr id="14" name="Grupo 13"/>
          <p:cNvGrpSpPr/>
          <p:nvPr/>
        </p:nvGrpSpPr>
        <p:grpSpPr>
          <a:xfrm>
            <a:off x="2505726" y="2331005"/>
            <a:ext cx="7701566" cy="3683359"/>
            <a:chOff x="315914" y="371310"/>
            <a:chExt cx="4371191" cy="1667952"/>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l="10775" t="18200" r="10174" b="8183"/>
            <a:stretch/>
          </p:blipFill>
          <p:spPr bwMode="auto">
            <a:xfrm>
              <a:off x="2501509" y="371310"/>
              <a:ext cx="2185596" cy="1666091"/>
            </a:xfrm>
            <a:prstGeom prst="rect">
              <a:avLst/>
            </a:prstGeom>
            <a:noFill/>
            <a:ln>
              <a:noFill/>
            </a:ln>
          </p:spPr>
        </p:pic>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11443" t="16803" r="9397" b="7718"/>
            <a:stretch/>
          </p:blipFill>
          <p:spPr bwMode="auto">
            <a:xfrm>
              <a:off x="315914" y="371310"/>
              <a:ext cx="2185596" cy="1667952"/>
            </a:xfrm>
            <a:prstGeom prst="rect">
              <a:avLst/>
            </a:prstGeom>
            <a:noFill/>
            <a:ln>
              <a:noFill/>
            </a:ln>
          </p:spPr>
        </p:pic>
      </p:grpSp>
      <p:sp>
        <p:nvSpPr>
          <p:cNvPr id="28" name="6 Flecha izquierda"/>
          <p:cNvSpPr/>
          <p:nvPr/>
        </p:nvSpPr>
        <p:spPr>
          <a:xfrm rot="12835672">
            <a:off x="2575675" y="5115035"/>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9" name="6 Flecha izquierda"/>
          <p:cNvSpPr/>
          <p:nvPr/>
        </p:nvSpPr>
        <p:spPr>
          <a:xfrm rot="12835672">
            <a:off x="6374899" y="5024755"/>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30" name="Rectángulo 29"/>
          <p:cNvSpPr/>
          <p:nvPr/>
        </p:nvSpPr>
        <p:spPr>
          <a:xfrm>
            <a:off x="3104895" y="4482941"/>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ángulo 30"/>
          <p:cNvSpPr/>
          <p:nvPr/>
        </p:nvSpPr>
        <p:spPr>
          <a:xfrm>
            <a:off x="7185451" y="477548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3" name="Imagen 32"/>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79527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100000">
                                          <p:val>
                                            <p:strVal val="#ppt_x"/>
                                          </p:val>
                                        </p:tav>
                                      </p:tavLst>
                                    </p:anim>
                                    <p:anim calcmode="lin" valueType="num">
                                      <p:cBhvr>
                                        <p:cTn id="8" dur="500" fill="hold"/>
                                        <p:tgtEl>
                                          <p:spTgt spid="28"/>
                                        </p:tgtEl>
                                        <p:attrNameLst>
                                          <p:attrName>ppt_y</p:attrName>
                                        </p:attrNameLst>
                                      </p:cBhvr>
                                      <p:tavLst>
                                        <p:tav tm="0">
                                          <p:val>
                                            <p:strVal val="#ppt_y-#ppt_h/2"/>
                                          </p:val>
                                        </p:tav>
                                        <p:tav tm="100000">
                                          <p:val>
                                            <p:strVal val="#ppt_y"/>
                                          </p:val>
                                        </p:tav>
                                      </p:tavLst>
                                    </p:anim>
                                    <p:anim calcmode="lin" valueType="num">
                                      <p:cBhvr>
                                        <p:cTn id="9" dur="500" fill="hold"/>
                                        <p:tgtEl>
                                          <p:spTgt spid="28"/>
                                        </p:tgtEl>
                                        <p:attrNameLst>
                                          <p:attrName>ppt_w</p:attrName>
                                        </p:attrNameLst>
                                      </p:cBhvr>
                                      <p:tavLst>
                                        <p:tav tm="0">
                                          <p:val>
                                            <p:strVal val="#ppt_w"/>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ppt_h/2"/>
                                          </p:val>
                                        </p:tav>
                                        <p:tav tm="100000">
                                          <p:val>
                                            <p:strVal val="#ppt_y"/>
                                          </p:val>
                                        </p:tav>
                                      </p:tavLst>
                                    </p:anim>
                                    <p:anim calcmode="lin" valueType="num">
                                      <p:cBhvr>
                                        <p:cTn id="17" dur="500" fill="hold"/>
                                        <p:tgtEl>
                                          <p:spTgt spid="29"/>
                                        </p:tgtEl>
                                        <p:attrNameLst>
                                          <p:attrName>ppt_w</p:attrName>
                                        </p:attrNameLst>
                                      </p:cBhvr>
                                      <p:tavLst>
                                        <p:tav tm="0">
                                          <p:val>
                                            <p:strVal val="#ppt_w"/>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 calcmode="lin" valueType="num">
                                      <p:cBhvr>
                                        <p:cTn id="2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 calcmode="lin" valueType="num">
                                      <p:cBhvr>
                                        <p:cTn id="3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3070664" y="1137807"/>
            <a:ext cx="7133069" cy="1200329"/>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rPr>
              <a:t>Se adapta al horario de entrada y salida de la institución</a:t>
            </a:r>
            <a:endParaRPr lang="es-EC" sz="3600" dirty="0"/>
          </a:p>
        </p:txBody>
      </p:sp>
      <p:grpSp>
        <p:nvGrpSpPr>
          <p:cNvPr id="6" name="Grupo 5"/>
          <p:cNvGrpSpPr/>
          <p:nvPr/>
        </p:nvGrpSpPr>
        <p:grpSpPr>
          <a:xfrm>
            <a:off x="2476987" y="2676616"/>
            <a:ext cx="7726746" cy="3084104"/>
            <a:chOff x="370998" y="422122"/>
            <a:chExt cx="5033936" cy="1924532"/>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1645" t="17146" r="9836" b="7911"/>
            <a:stretch/>
          </p:blipFill>
          <p:spPr bwMode="auto">
            <a:xfrm>
              <a:off x="370998" y="422123"/>
              <a:ext cx="2501432" cy="1924531"/>
            </a:xfrm>
            <a:prstGeom prst="rect">
              <a:avLst/>
            </a:prstGeom>
            <a:noFill/>
            <a:ln>
              <a:noFill/>
            </a:ln>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1114" t="16565" r="10285" b="7911"/>
            <a:stretch/>
          </p:blipFill>
          <p:spPr bwMode="auto">
            <a:xfrm>
              <a:off x="2872429" y="422122"/>
              <a:ext cx="2532505" cy="1924531"/>
            </a:xfrm>
            <a:prstGeom prst="rect">
              <a:avLst/>
            </a:prstGeom>
            <a:noFill/>
            <a:ln>
              <a:noFill/>
            </a:ln>
          </p:spPr>
        </p:pic>
      </p:grpSp>
      <p:sp>
        <p:nvSpPr>
          <p:cNvPr id="15" name="6 Flecha izquierda"/>
          <p:cNvSpPr/>
          <p:nvPr/>
        </p:nvSpPr>
        <p:spPr>
          <a:xfrm rot="12835672">
            <a:off x="3812994" y="3342204"/>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6" name="6 Flecha izquierda"/>
          <p:cNvSpPr/>
          <p:nvPr/>
        </p:nvSpPr>
        <p:spPr>
          <a:xfrm rot="12835672">
            <a:off x="7334188" y="4695338"/>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17" name="Rectángulo 16"/>
          <p:cNvSpPr/>
          <p:nvPr/>
        </p:nvSpPr>
        <p:spPr>
          <a:xfrm>
            <a:off x="4381252" y="3422355"/>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149</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ángulo 17"/>
          <p:cNvSpPr/>
          <p:nvPr/>
        </p:nvSpPr>
        <p:spPr>
          <a:xfrm>
            <a:off x="8057696" y="4218667"/>
            <a:ext cx="652743"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p:cNvSpPr/>
          <p:nvPr/>
        </p:nvSpPr>
        <p:spPr>
          <a:xfrm>
            <a:off x="8920300" y="3583000"/>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171</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p:cNvSpPr/>
          <p:nvPr/>
        </p:nvSpPr>
        <p:spPr>
          <a:xfrm>
            <a:off x="5346128" y="4397887"/>
            <a:ext cx="652743" cy="685124"/>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6 Flecha izquierda"/>
          <p:cNvSpPr/>
          <p:nvPr/>
        </p:nvSpPr>
        <p:spPr>
          <a:xfrm rot="12835672">
            <a:off x="8340192" y="3539721"/>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3" name="6 Flecha izquierda"/>
          <p:cNvSpPr/>
          <p:nvPr/>
        </p:nvSpPr>
        <p:spPr>
          <a:xfrm rot="20489237">
            <a:off x="5909303" y="4666279"/>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Tree>
    <p:extLst>
      <p:ext uri="{BB962C8B-B14F-4D97-AF65-F5344CB8AC3E}">
        <p14:creationId xmlns:p14="http://schemas.microsoft.com/office/powerpoint/2010/main" val="260876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ppt_y-#ppt_h/2"/>
                                          </p:val>
                                        </p:tav>
                                        <p:tav tm="100000">
                                          <p:val>
                                            <p:strVal val="#ppt_y"/>
                                          </p:val>
                                        </p:tav>
                                      </p:tavLst>
                                    </p:anim>
                                    <p:anim calcmode="lin" valueType="num">
                                      <p:cBhvr>
                                        <p:cTn id="9" dur="500" fill="hold"/>
                                        <p:tgtEl>
                                          <p:spTgt spid="15"/>
                                        </p:tgtEl>
                                        <p:attrNameLst>
                                          <p:attrName>ppt_w</p:attrName>
                                        </p:attrNameLst>
                                      </p:cBhvr>
                                      <p:tavLst>
                                        <p:tav tm="0">
                                          <p:val>
                                            <p:strVal val="#ppt_w"/>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ppt_h/2"/>
                                          </p:val>
                                        </p:tav>
                                        <p:tav tm="100000">
                                          <p:val>
                                            <p:strVal val="#ppt_y"/>
                                          </p:val>
                                        </p:tav>
                                      </p:tavLst>
                                    </p:anim>
                                    <p:anim calcmode="lin" valueType="num">
                                      <p:cBhvr>
                                        <p:cTn id="17" dur="500" fill="hold"/>
                                        <p:tgtEl>
                                          <p:spTgt spid="16"/>
                                        </p:tgtEl>
                                        <p:attrNameLst>
                                          <p:attrName>ppt_w</p:attrName>
                                        </p:attrNameLst>
                                      </p:cBhvr>
                                      <p:tavLst>
                                        <p:tav tm="0">
                                          <p:val>
                                            <p:strVal val="#ppt_w"/>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ppt_h/2"/>
                                          </p:val>
                                        </p:tav>
                                        <p:tav tm="100000">
                                          <p:val>
                                            <p:strVal val="#ppt_y"/>
                                          </p:val>
                                        </p:tav>
                                      </p:tavLst>
                                    </p:anim>
                                    <p:anim calcmode="lin" valueType="num">
                                      <p:cBhvr>
                                        <p:cTn id="25" dur="500" fill="hold"/>
                                        <p:tgtEl>
                                          <p:spTgt spid="22"/>
                                        </p:tgtEl>
                                        <p:attrNameLst>
                                          <p:attrName>ppt_w</p:attrName>
                                        </p:attrNameLst>
                                      </p:cBhvr>
                                      <p:tavLst>
                                        <p:tav tm="0">
                                          <p:val>
                                            <p:strVal val="#ppt_w"/>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ppt_h/2"/>
                                          </p:val>
                                        </p:tav>
                                        <p:tav tm="100000">
                                          <p:val>
                                            <p:strVal val="#ppt_y"/>
                                          </p:val>
                                        </p:tav>
                                      </p:tavLst>
                                    </p:anim>
                                    <p:anim calcmode="lin" valueType="num">
                                      <p:cBhvr>
                                        <p:cTn id="33" dur="500" fill="hold"/>
                                        <p:tgtEl>
                                          <p:spTgt spid="23"/>
                                        </p:tgtEl>
                                        <p:attrNameLst>
                                          <p:attrName>ppt_w</p:attrName>
                                        </p:attrNameLst>
                                      </p:cBhvr>
                                      <p:tavLst>
                                        <p:tav tm="0">
                                          <p:val>
                                            <p:strVal val="#ppt_w"/>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anim calcmode="lin" valueType="num">
                                      <p:cBhvr>
                                        <p:cTn id="53"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1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 calcmode="lin" valueType="num">
                                      <p:cBhvr>
                                        <p:cTn id="60"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3173115" y="843461"/>
            <a:ext cx="6096000" cy="830997"/>
          </a:xfrm>
          <a:prstGeom prst="rect">
            <a:avLst/>
          </a:prstGeom>
        </p:spPr>
        <p:txBody>
          <a:bodyPr>
            <a:spAutoFit/>
          </a:bodyPr>
          <a:lstStyle/>
          <a:p>
            <a:pPr algn="ctr">
              <a:spcAft>
                <a:spcPts val="0"/>
              </a:spcAft>
            </a:pPr>
            <a:r>
              <a:rPr lang="en-US" sz="2400" b="1" dirty="0" smtClean="0">
                <a:latin typeface="Arial" panose="020B0604020202020204" pitchFamily="34" charset="0"/>
                <a:ea typeface="Times New Roman" panose="02020603050405020304" pitchFamily="18" charset="0"/>
              </a:rPr>
              <a:t>RESULTADO GENERAL DEL AMBIENTE </a:t>
            </a:r>
            <a:r>
              <a:rPr lang="en-US" sz="2400" b="1" dirty="0">
                <a:latin typeface="Arial" panose="020B0604020202020204" pitchFamily="34" charset="0"/>
                <a:ea typeface="Times New Roman" panose="02020603050405020304" pitchFamily="18" charset="0"/>
              </a:rPr>
              <a:t>ESCOLAR </a:t>
            </a:r>
            <a:endParaRPr lang="es-EC" sz="2400" dirty="0">
              <a:effectLst/>
              <a:latin typeface="Times New Roman" panose="02020603050405020304" pitchFamily="18" charset="0"/>
              <a:ea typeface="Times New Roman" panose="02020603050405020304" pitchFamily="18" charset="0"/>
            </a:endParaRPr>
          </a:p>
        </p:txBody>
      </p:sp>
      <p:grpSp>
        <p:nvGrpSpPr>
          <p:cNvPr id="6" name="Grupo 5"/>
          <p:cNvGrpSpPr/>
          <p:nvPr/>
        </p:nvGrpSpPr>
        <p:grpSpPr>
          <a:xfrm>
            <a:off x="1338470" y="1674458"/>
            <a:ext cx="9634330" cy="4543462"/>
            <a:chOff x="395729" y="388160"/>
            <a:chExt cx="5288241" cy="2132783"/>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1778" t="14646" r="9285" b="7009"/>
            <a:stretch/>
          </p:blipFill>
          <p:spPr bwMode="auto">
            <a:xfrm>
              <a:off x="395729" y="388160"/>
              <a:ext cx="2652109" cy="2132783"/>
            </a:xfrm>
            <a:prstGeom prst="rect">
              <a:avLst/>
            </a:prstGeom>
            <a:noFill/>
            <a:ln>
              <a:noFill/>
            </a:ln>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12188" t="14342" r="9851" b="6851"/>
            <a:stretch/>
          </p:blipFill>
          <p:spPr bwMode="auto">
            <a:xfrm>
              <a:off x="3047839" y="388160"/>
              <a:ext cx="2636131" cy="2132783"/>
            </a:xfrm>
            <a:prstGeom prst="rect">
              <a:avLst/>
            </a:prstGeom>
            <a:noFill/>
            <a:ln>
              <a:noFill/>
            </a:ln>
          </p:spPr>
        </p:pic>
      </p:grpSp>
      <p:sp>
        <p:nvSpPr>
          <p:cNvPr id="15" name="6 Flecha izquierda"/>
          <p:cNvSpPr/>
          <p:nvPr/>
        </p:nvSpPr>
        <p:spPr>
          <a:xfrm rot="12835672">
            <a:off x="1900110" y="4695338"/>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4" name="6 Flecha izquierda"/>
          <p:cNvSpPr/>
          <p:nvPr/>
        </p:nvSpPr>
        <p:spPr>
          <a:xfrm rot="12835672">
            <a:off x="6375956" y="4927798"/>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5" name="6 Flecha izquierda"/>
          <p:cNvSpPr/>
          <p:nvPr/>
        </p:nvSpPr>
        <p:spPr>
          <a:xfrm rot="12835672">
            <a:off x="4378399" y="3012788"/>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sp>
        <p:nvSpPr>
          <p:cNvPr id="26" name="6 Flecha izquierda"/>
          <p:cNvSpPr/>
          <p:nvPr/>
        </p:nvSpPr>
        <p:spPr>
          <a:xfrm rot="12835672">
            <a:off x="9274809" y="2234632"/>
            <a:ext cx="700354" cy="234041"/>
          </a:xfrm>
          <a:prstGeom prst="leftArrow">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dirty="0">
              <a:solidFill>
                <a:srgbClr val="FF0000"/>
              </a:solidFill>
            </a:endParaRPr>
          </a:p>
        </p:txBody>
      </p:sp>
      <p:pic>
        <p:nvPicPr>
          <p:cNvPr id="29" name="Imagen 28"/>
          <p:cNvPicPr>
            <a:picLocks noChangeAspect="1"/>
          </p:cNvPicPr>
          <p:nvPr/>
        </p:nvPicPr>
        <p:blipFill>
          <a:blip r:embed="rId4"/>
          <a:stretch>
            <a:fillRect/>
          </a:stretch>
        </p:blipFill>
        <p:spPr>
          <a:xfrm>
            <a:off x="-2049209" y="-564135"/>
            <a:ext cx="16438796"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57547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ppt_y-#ppt_h/2"/>
                                          </p:val>
                                        </p:tav>
                                        <p:tav tm="100000">
                                          <p:val>
                                            <p:strVal val="#ppt_y"/>
                                          </p:val>
                                        </p:tav>
                                      </p:tavLst>
                                    </p:anim>
                                    <p:anim calcmode="lin" valueType="num">
                                      <p:cBhvr>
                                        <p:cTn id="9" dur="500" fill="hold"/>
                                        <p:tgtEl>
                                          <p:spTgt spid="15"/>
                                        </p:tgtEl>
                                        <p:attrNameLst>
                                          <p:attrName>ppt_w</p:attrName>
                                        </p:attrNameLst>
                                      </p:cBhvr>
                                      <p:tavLst>
                                        <p:tav tm="0">
                                          <p:val>
                                            <p:strVal val="#ppt_w"/>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ppt_h/2"/>
                                          </p:val>
                                        </p:tav>
                                        <p:tav tm="100000">
                                          <p:val>
                                            <p:strVal val="#ppt_y"/>
                                          </p:val>
                                        </p:tav>
                                      </p:tavLst>
                                    </p:anim>
                                    <p:anim calcmode="lin" valueType="num">
                                      <p:cBhvr>
                                        <p:cTn id="17" dur="500" fill="hold"/>
                                        <p:tgtEl>
                                          <p:spTgt spid="24"/>
                                        </p:tgtEl>
                                        <p:attrNameLst>
                                          <p:attrName>ppt_w</p:attrName>
                                        </p:attrNameLst>
                                      </p:cBhvr>
                                      <p:tavLst>
                                        <p:tav tm="0">
                                          <p:val>
                                            <p:strVal val="#ppt_w"/>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ppt_h/2"/>
                                          </p:val>
                                        </p:tav>
                                        <p:tav tm="100000">
                                          <p:val>
                                            <p:strVal val="#ppt_y"/>
                                          </p:val>
                                        </p:tav>
                                      </p:tavLst>
                                    </p:anim>
                                    <p:anim calcmode="lin" valueType="num">
                                      <p:cBhvr>
                                        <p:cTn id="25" dur="500" fill="hold"/>
                                        <p:tgtEl>
                                          <p:spTgt spid="25"/>
                                        </p:tgtEl>
                                        <p:attrNameLst>
                                          <p:attrName>ppt_w</p:attrName>
                                        </p:attrNameLst>
                                      </p:cBhvr>
                                      <p:tavLst>
                                        <p:tav tm="0">
                                          <p:val>
                                            <p:strVal val="#ppt_w"/>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ppt_h/2"/>
                                          </p:val>
                                        </p:tav>
                                        <p:tav tm="100000">
                                          <p:val>
                                            <p:strVal val="#ppt_y"/>
                                          </p:val>
                                        </p:tav>
                                      </p:tavLst>
                                    </p:anim>
                                    <p:anim calcmode="lin" valueType="num">
                                      <p:cBhvr>
                                        <p:cTn id="33" dur="500" fill="hold"/>
                                        <p:tgtEl>
                                          <p:spTgt spid="26"/>
                                        </p:tgtEl>
                                        <p:attrNameLst>
                                          <p:attrName>ppt_w</p:attrName>
                                        </p:attrNameLst>
                                      </p:cBhvr>
                                      <p:tavLst>
                                        <p:tav tm="0">
                                          <p:val>
                                            <p:strVal val="#ppt_w"/>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26" y="1227968"/>
            <a:ext cx="7295613" cy="1766492"/>
          </a:xfrm>
          <a:prstGeom prst="rect">
            <a:avLst/>
          </a:prstGeom>
        </p:spPr>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887" y="3600426"/>
            <a:ext cx="6713979" cy="1870768"/>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844" y="2727108"/>
            <a:ext cx="1129020" cy="1193214"/>
          </a:xfrm>
          <a:prstGeom prst="rect">
            <a:avLst/>
          </a:prstGeom>
        </p:spPr>
      </p:pic>
      <p:pic>
        <p:nvPicPr>
          <p:cNvPr id="17" name="Imagen 16"/>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42195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ángulo 8"/>
          <p:cNvSpPr/>
          <p:nvPr/>
        </p:nvSpPr>
        <p:spPr>
          <a:xfrm>
            <a:off x="3162104" y="4812359"/>
            <a:ext cx="418704"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130242" y="3201273"/>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183</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8825725" y="3129808"/>
            <a:ext cx="886781" cy="658835"/>
          </a:xfrm>
          <a:prstGeom prst="rect">
            <a:avLst/>
          </a:prstGeom>
        </p:spPr>
        <p:txBody>
          <a:bodyPr wrap="none">
            <a:spAutoFit/>
          </a:bodyPr>
          <a:lstStyle/>
          <a:p>
            <a:pPr>
              <a:lnSpc>
                <a:spcPct val="107000"/>
              </a:lnSpc>
              <a:spcAft>
                <a:spcPts val="800"/>
              </a:spcAft>
            </a:pPr>
            <a:r>
              <a:rPr lang="es-EC"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200</a:t>
            </a:r>
            <a:endParaRPr lang="es-EC"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3 Tabla"/>
          <p:cNvGraphicFramePr>
            <a:graphicFrameLocks noGrp="1"/>
          </p:cNvGraphicFramePr>
          <p:nvPr>
            <p:extLst>
              <p:ext uri="{D42A27DB-BD31-4B8C-83A1-F6EECF244321}">
                <p14:modId xmlns:p14="http://schemas.microsoft.com/office/powerpoint/2010/main" val="3280680939"/>
              </p:ext>
            </p:extLst>
          </p:nvPr>
        </p:nvGraphicFramePr>
        <p:xfrm>
          <a:off x="2959834" y="2837018"/>
          <a:ext cx="6672513" cy="2806137"/>
        </p:xfrm>
        <a:graphic>
          <a:graphicData uri="http://schemas.openxmlformats.org/drawingml/2006/table">
            <a:tbl>
              <a:tblPr firstRow="1" firstCol="1" bandRow="1">
                <a:tableStyleId>{5C22544A-7EE6-4342-B048-85BDC9FD1C3A}</a:tableStyleId>
              </a:tblPr>
              <a:tblGrid>
                <a:gridCol w="5504897"/>
                <a:gridCol w="1167616"/>
              </a:tblGrid>
              <a:tr h="559114">
                <a:tc gridSpan="2">
                  <a:txBody>
                    <a:bodyPr/>
                    <a:lstStyle/>
                    <a:p>
                      <a:pPr algn="ctr">
                        <a:spcAft>
                          <a:spcPts val="0"/>
                        </a:spcAft>
                      </a:pPr>
                      <a:r>
                        <a:rPr lang="es-EC" sz="2800" baseline="0" dirty="0" smtClean="0">
                          <a:solidFill>
                            <a:srgbClr val="FFFF00"/>
                          </a:solidFill>
                          <a:effectLst/>
                          <a:latin typeface="Times New Roman"/>
                          <a:ea typeface="Times New Roman"/>
                          <a:cs typeface="Times New Roman"/>
                        </a:rPr>
                        <a:t>VALORES DE SIGNIFICANCIA</a:t>
                      </a:r>
                      <a:endParaRPr lang="es-EC" sz="2800" dirty="0">
                        <a:solidFill>
                          <a:srgbClr val="FFFF00"/>
                        </a:solidFill>
                        <a:effectLst/>
                        <a:latin typeface="Times New Roman"/>
                        <a:ea typeface="Times New Roman"/>
                        <a:cs typeface="Times New Roman"/>
                      </a:endParaRPr>
                    </a:p>
                  </a:txBody>
                  <a:tcPr marL="44450" marR="44450" marT="0" marB="0" anchor="b">
                    <a:noFill/>
                  </a:tcPr>
                </a:tc>
                <a:tc hMerge="1">
                  <a:txBody>
                    <a:bodyPr/>
                    <a:lstStyle/>
                    <a:p>
                      <a:pPr algn="ctr">
                        <a:spcAft>
                          <a:spcPts val="0"/>
                        </a:spcAft>
                      </a:pPr>
                      <a:endParaRPr lang="es-EC" sz="3600" dirty="0">
                        <a:solidFill>
                          <a:srgbClr val="92D050"/>
                        </a:solidFill>
                        <a:effectLst/>
                        <a:latin typeface="Times New Roman"/>
                        <a:ea typeface="Times New Roman"/>
                        <a:cs typeface="Times New Roman"/>
                      </a:endParaRPr>
                    </a:p>
                  </a:txBody>
                  <a:tcPr marL="44450" marR="44450" marT="0" marB="0" anchor="b">
                    <a:noFill/>
                  </a:tcPr>
                </a:tc>
              </a:tr>
              <a:tr h="440820">
                <a:tc>
                  <a:txBody>
                    <a:bodyPr/>
                    <a:lstStyle/>
                    <a:p>
                      <a:pPr algn="l">
                        <a:spcAft>
                          <a:spcPts val="0"/>
                        </a:spcAft>
                      </a:pPr>
                      <a:r>
                        <a:rPr lang="es-EC" sz="2400" b="0" i="0" kern="1200" dirty="0" smtClean="0">
                          <a:solidFill>
                            <a:schemeClr val="lt1"/>
                          </a:solidFill>
                          <a:effectLst/>
                          <a:latin typeface="+mn-lt"/>
                          <a:ea typeface="+mn-ea"/>
                          <a:cs typeface="+mn-cs"/>
                        </a:rPr>
                        <a:t>Correlación negativa perfecta</a:t>
                      </a:r>
                      <a:endParaRPr lang="es-EC" sz="4000" dirty="0">
                        <a:solidFill>
                          <a:schemeClr val="tx1"/>
                        </a:solidFill>
                        <a:effectLst/>
                        <a:latin typeface="Times New Roman"/>
                        <a:ea typeface="Times New Roman"/>
                        <a:cs typeface="Times New Roman"/>
                      </a:endParaRPr>
                    </a:p>
                  </a:txBody>
                  <a:tcPr marL="44450" marR="44450" marT="0" marB="0" anchor="b">
                    <a:noFill/>
                  </a:tcPr>
                </a:tc>
                <a:tc>
                  <a:txBody>
                    <a:bodyPr/>
                    <a:lstStyle/>
                    <a:p>
                      <a:pPr algn="ctr">
                        <a:spcAft>
                          <a:spcPts val="0"/>
                        </a:spcAft>
                      </a:pPr>
                      <a:r>
                        <a:rPr lang="es-EC" sz="3200" dirty="0" smtClean="0">
                          <a:solidFill>
                            <a:schemeClr val="tx1"/>
                          </a:solidFill>
                          <a:effectLst/>
                          <a:latin typeface="Times New Roman"/>
                          <a:ea typeface="Times New Roman"/>
                          <a:cs typeface="Times New Roman"/>
                        </a:rPr>
                        <a:t>-1</a:t>
                      </a:r>
                      <a:endParaRPr lang="es-EC" sz="3200" dirty="0">
                        <a:solidFill>
                          <a:schemeClr val="tx1"/>
                        </a:solidFill>
                        <a:effectLst/>
                        <a:latin typeface="Times New Roman"/>
                        <a:ea typeface="Times New Roman"/>
                        <a:cs typeface="Times New Roman"/>
                      </a:endParaRPr>
                    </a:p>
                  </a:txBody>
                  <a:tcPr marL="44450" marR="44450" marT="0" marB="0" anchor="b">
                    <a:noFill/>
                  </a:tcPr>
                </a:tc>
              </a:tr>
              <a:tr h="479183">
                <a:tc>
                  <a:txBody>
                    <a:bodyPr/>
                    <a:lstStyle/>
                    <a:p>
                      <a:pPr algn="l"/>
                      <a:r>
                        <a:rPr lang="es-EC" sz="2400" b="0" i="0" kern="1200" dirty="0" smtClean="0">
                          <a:solidFill>
                            <a:schemeClr val="lt1"/>
                          </a:solidFill>
                          <a:effectLst/>
                          <a:latin typeface="+mn-lt"/>
                          <a:ea typeface="+mn-ea"/>
                          <a:cs typeface="+mn-cs"/>
                        </a:rPr>
                        <a:t>Correlación negativa fuerte moderada débil</a:t>
                      </a:r>
                      <a:endParaRPr lang="es-EC" sz="2400" dirty="0">
                        <a:solidFill>
                          <a:schemeClr val="tx1"/>
                        </a:solidFill>
                        <a:effectLst/>
                        <a:latin typeface="Calibri"/>
                        <a:cs typeface="Times New Roman"/>
                      </a:endParaRPr>
                    </a:p>
                  </a:txBody>
                  <a:tcPr marL="44450" marR="44450" marT="0" marB="0" anchor="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800" dirty="0" smtClean="0">
                          <a:solidFill>
                            <a:schemeClr val="tx1"/>
                          </a:solidFill>
                          <a:effectLst/>
                        </a:rPr>
                        <a:t> -0,5</a:t>
                      </a:r>
                      <a:endParaRPr lang="es-EC" sz="2800" dirty="0">
                        <a:solidFill>
                          <a:schemeClr val="tx1"/>
                        </a:solidFill>
                        <a:effectLst/>
                        <a:latin typeface="Calibri"/>
                        <a:cs typeface="Times New Roman"/>
                      </a:endParaRPr>
                    </a:p>
                  </a:txBody>
                  <a:tcPr marL="44450" marR="44450" marT="0" marB="0" anchor="b">
                    <a:noFill/>
                  </a:tcPr>
                </a:tc>
              </a:tr>
              <a:tr h="426464">
                <a:tc>
                  <a:txBody>
                    <a:bodyPr/>
                    <a:lstStyle/>
                    <a:p>
                      <a:pPr algn="l"/>
                      <a:r>
                        <a:rPr lang="es-EC" sz="2400" b="0" i="0" kern="1200" dirty="0" smtClean="0">
                          <a:solidFill>
                            <a:schemeClr val="lt1"/>
                          </a:solidFill>
                          <a:effectLst/>
                          <a:latin typeface="+mn-lt"/>
                          <a:ea typeface="+mn-ea"/>
                          <a:cs typeface="+mn-cs"/>
                        </a:rPr>
                        <a:t>Ninguna correlación</a:t>
                      </a:r>
                      <a:endParaRPr lang="es-EC" sz="2400" dirty="0">
                        <a:solidFill>
                          <a:schemeClr val="tx1"/>
                        </a:solidFill>
                        <a:effectLst/>
                        <a:latin typeface="Calibri"/>
                        <a:cs typeface="Times New Roman"/>
                      </a:endParaRPr>
                    </a:p>
                  </a:txBody>
                  <a:tcPr marL="44450" marR="44450" marT="0" marB="0" anchor="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800" dirty="0" smtClean="0">
                          <a:solidFill>
                            <a:schemeClr val="tx1"/>
                          </a:solidFill>
                          <a:effectLst/>
                          <a:latin typeface="Calibri"/>
                          <a:cs typeface="Times New Roman"/>
                        </a:rPr>
                        <a:t>0</a:t>
                      </a:r>
                      <a:endParaRPr lang="es-EC" sz="2800" dirty="0">
                        <a:solidFill>
                          <a:schemeClr val="tx1"/>
                        </a:solidFill>
                        <a:effectLst/>
                        <a:latin typeface="Calibri"/>
                        <a:cs typeface="Times New Roman"/>
                      </a:endParaRPr>
                    </a:p>
                  </a:txBody>
                  <a:tcPr marL="44450" marR="44450" marT="0" marB="0" anchor="b">
                    <a:noFill/>
                  </a:tcPr>
                </a:tc>
              </a:tr>
              <a:tr h="385717">
                <a:tc>
                  <a:txBody>
                    <a:bodyPr/>
                    <a:lstStyle/>
                    <a:p>
                      <a:pPr algn="l"/>
                      <a:r>
                        <a:rPr lang="es-EC" sz="2400" b="0" i="0" kern="1200" dirty="0" smtClean="0">
                          <a:solidFill>
                            <a:schemeClr val="lt1"/>
                          </a:solidFill>
                          <a:effectLst/>
                          <a:latin typeface="+mn-lt"/>
                          <a:ea typeface="+mn-ea"/>
                          <a:cs typeface="+mn-cs"/>
                        </a:rPr>
                        <a:t>Correlación positiva moderada Fuerte</a:t>
                      </a:r>
                      <a:endParaRPr lang="es-EC" sz="2400" dirty="0">
                        <a:solidFill>
                          <a:schemeClr val="tx1"/>
                        </a:solidFill>
                        <a:effectLst/>
                        <a:latin typeface="Calibri"/>
                        <a:cs typeface="Times New Roman"/>
                      </a:endParaRPr>
                    </a:p>
                  </a:txBody>
                  <a:tcPr marL="44450" marR="44450" marT="0" marB="0" anchor="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800" dirty="0" smtClean="0">
                          <a:solidFill>
                            <a:schemeClr val="tx1"/>
                          </a:solidFill>
                          <a:effectLst/>
                          <a:latin typeface="Calibri"/>
                          <a:cs typeface="Times New Roman"/>
                        </a:rPr>
                        <a:t>+ 0,5</a:t>
                      </a:r>
                      <a:endParaRPr lang="es-EC" sz="2800" dirty="0">
                        <a:solidFill>
                          <a:schemeClr val="tx1"/>
                        </a:solidFill>
                        <a:effectLst/>
                        <a:latin typeface="Calibri"/>
                        <a:cs typeface="Times New Roman"/>
                      </a:endParaRPr>
                    </a:p>
                  </a:txBody>
                  <a:tcPr marL="44450" marR="44450" marT="0" marB="0" anchor="b">
                    <a:noFill/>
                  </a:tcPr>
                </a:tc>
              </a:tr>
              <a:tr h="423972">
                <a:tc>
                  <a:txBody>
                    <a:bodyPr/>
                    <a:lstStyle/>
                    <a:p>
                      <a:pPr algn="l"/>
                      <a:r>
                        <a:rPr lang="es-EC" sz="2400" b="0" i="0" kern="1200" dirty="0" smtClean="0">
                          <a:solidFill>
                            <a:schemeClr val="lt1"/>
                          </a:solidFill>
                          <a:effectLst/>
                          <a:latin typeface="+mn-lt"/>
                          <a:ea typeface="+mn-ea"/>
                          <a:cs typeface="+mn-cs"/>
                        </a:rPr>
                        <a:t>Correlación positiva perfecta</a:t>
                      </a:r>
                      <a:endParaRPr lang="es-EC" sz="2400" dirty="0">
                        <a:solidFill>
                          <a:schemeClr val="tx1"/>
                        </a:solidFill>
                        <a:effectLst/>
                        <a:latin typeface="Calibri"/>
                        <a:cs typeface="Times New Roman"/>
                      </a:endParaRPr>
                    </a:p>
                  </a:txBody>
                  <a:tcPr marL="44450" marR="44450" marT="0" marB="0" anchor="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800" dirty="0" smtClean="0">
                          <a:solidFill>
                            <a:schemeClr val="tx1"/>
                          </a:solidFill>
                          <a:effectLst/>
                          <a:latin typeface="Calibri"/>
                          <a:cs typeface="Times New Roman"/>
                        </a:rPr>
                        <a:t>+1</a:t>
                      </a:r>
                      <a:endParaRPr lang="es-EC" sz="2800" dirty="0">
                        <a:solidFill>
                          <a:schemeClr val="tx1"/>
                        </a:solidFill>
                        <a:effectLst/>
                        <a:latin typeface="Calibri"/>
                        <a:cs typeface="Times New Roman"/>
                      </a:endParaRPr>
                    </a:p>
                  </a:txBody>
                  <a:tcPr marL="44450" marR="44450" marT="0" marB="0" anchor="b">
                    <a:noFill/>
                  </a:tcPr>
                </a:tc>
              </a:tr>
            </a:tbl>
          </a:graphicData>
        </a:graphic>
      </p:graphicFrame>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978" y="862149"/>
            <a:ext cx="5499462" cy="1165991"/>
          </a:xfrm>
          <a:prstGeom prst="rect">
            <a:avLst/>
          </a:prstGeom>
        </p:spPr>
      </p:pic>
      <p:sp>
        <p:nvSpPr>
          <p:cNvPr id="2" name="Rectángulo 1"/>
          <p:cNvSpPr/>
          <p:nvPr/>
        </p:nvSpPr>
        <p:spPr>
          <a:xfrm>
            <a:off x="2669272" y="1733152"/>
            <a:ext cx="7598134" cy="1015663"/>
          </a:xfrm>
          <a:prstGeom prst="rect">
            <a:avLst/>
          </a:prstGeom>
        </p:spPr>
        <p:txBody>
          <a:bodyPr wrap="square">
            <a:spAutoFit/>
          </a:bodyPr>
          <a:lstStyle/>
          <a:p>
            <a:pPr algn="ctr"/>
            <a:r>
              <a:rPr lang="es-EC" dirty="0">
                <a:latin typeface="verdana" panose="020B0604030504040204" pitchFamily="34" charset="0"/>
              </a:rPr>
              <a:t> </a:t>
            </a:r>
            <a:r>
              <a:rPr lang="es-EC" sz="2000" dirty="0">
                <a:latin typeface="verdana" panose="020B0604030504040204" pitchFamily="34" charset="0"/>
              </a:rPr>
              <a:t>El coeficiente de correlación oscila entre –1 y +1, el valor 0 que indica que no existe asociación lineal entre las dos variables en estudio</a:t>
            </a:r>
            <a:r>
              <a:rPr lang="es-EC" dirty="0">
                <a:latin typeface="verdana" panose="020B0604030504040204" pitchFamily="34" charset="0"/>
              </a:rPr>
              <a:t>.</a:t>
            </a:r>
            <a:endParaRPr lang="es-EC" dirty="0"/>
          </a:p>
        </p:txBody>
      </p:sp>
      <p:pic>
        <p:nvPicPr>
          <p:cNvPr id="15" name="Imagen 1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59661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777163273"/>
              </p:ext>
            </p:extLst>
          </p:nvPr>
        </p:nvGraphicFramePr>
        <p:xfrm>
          <a:off x="2639619" y="3067473"/>
          <a:ext cx="7465692" cy="2743200"/>
        </p:xfrm>
        <a:graphic>
          <a:graphicData uri="http://schemas.openxmlformats.org/drawingml/2006/table">
            <a:tbl>
              <a:tblPr>
                <a:tableStyleId>{5C22544A-7EE6-4342-B048-85BDC9FD1C3A}</a:tableStyleId>
              </a:tblPr>
              <a:tblGrid>
                <a:gridCol w="1410787"/>
                <a:gridCol w="1606731"/>
                <a:gridCol w="2308171"/>
                <a:gridCol w="851932"/>
                <a:gridCol w="1288071"/>
              </a:tblGrid>
              <a:tr h="531467">
                <a:tc rowSpan="6">
                  <a:txBody>
                    <a:bodyPr/>
                    <a:lstStyle/>
                    <a:p>
                      <a:pPr>
                        <a:spcAft>
                          <a:spcPts val="0"/>
                        </a:spcAft>
                      </a:pPr>
                      <a:r>
                        <a:rPr lang="es-EC" sz="2400" dirty="0">
                          <a:effectLst/>
                        </a:rPr>
                        <a:t>Rho de Spearman</a:t>
                      </a:r>
                      <a:endParaRPr lang="es-EC" sz="40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rowSpan="3">
                  <a:txBody>
                    <a:bodyPr/>
                    <a:lstStyle/>
                    <a:p>
                      <a:pPr>
                        <a:spcAft>
                          <a:spcPts val="0"/>
                        </a:spcAft>
                      </a:pPr>
                      <a:r>
                        <a:rPr lang="es-EC" sz="2000" dirty="0">
                          <a:effectLst/>
                        </a:rPr>
                        <a:t>TÉCNICAS DE ANIMACIÓN RECREATIVAS</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spcAft>
                          <a:spcPts val="0"/>
                        </a:spcAft>
                      </a:pPr>
                      <a:r>
                        <a:rPr lang="es-EC" sz="2000" dirty="0">
                          <a:effectLst/>
                        </a:rPr>
                        <a:t>Coeficiente de correlación</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dirty="0">
                          <a:effectLst/>
                        </a:rPr>
                        <a:t>1,000</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dirty="0">
                          <a:effectLst/>
                        </a:rPr>
                        <a:t>,811</a:t>
                      </a:r>
                      <a:r>
                        <a:rPr lang="es-EC" sz="2000" baseline="30000" dirty="0">
                          <a:effectLst/>
                        </a:rPr>
                        <a:t>**</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r h="265734">
                <a:tc vMerge="1">
                  <a:txBody>
                    <a:bodyPr/>
                    <a:lstStyle/>
                    <a:p>
                      <a:endParaRPr lang="es-EC"/>
                    </a:p>
                  </a:txBody>
                  <a:tcPr/>
                </a:tc>
                <a:tc vMerge="1">
                  <a:txBody>
                    <a:bodyPr/>
                    <a:lstStyle/>
                    <a:p>
                      <a:endParaRPr lang="es-EC"/>
                    </a:p>
                  </a:txBody>
                  <a:tcPr/>
                </a:tc>
                <a:tc>
                  <a:txBody>
                    <a:bodyPr/>
                    <a:lstStyle/>
                    <a:p>
                      <a:pPr>
                        <a:spcAft>
                          <a:spcPts val="0"/>
                        </a:spcAft>
                      </a:pPr>
                      <a:r>
                        <a:rPr lang="es-EC" sz="2000" dirty="0">
                          <a:effectLst/>
                        </a:rPr>
                        <a:t>Sig. (bilateral)</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dirty="0">
                          <a:effectLst/>
                        </a:rPr>
                        <a:t>.</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dirty="0">
                          <a:effectLst/>
                        </a:rPr>
                        <a:t>,000</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r h="265734">
                <a:tc vMerge="1">
                  <a:txBody>
                    <a:bodyPr/>
                    <a:lstStyle/>
                    <a:p>
                      <a:endParaRPr lang="es-EC"/>
                    </a:p>
                  </a:txBody>
                  <a:tcPr/>
                </a:tc>
                <a:tc vMerge="1">
                  <a:txBody>
                    <a:bodyPr/>
                    <a:lstStyle/>
                    <a:p>
                      <a:endParaRPr lang="es-EC"/>
                    </a:p>
                  </a:txBody>
                  <a:tcPr/>
                </a:tc>
                <a:tc>
                  <a:txBody>
                    <a:bodyPr/>
                    <a:lstStyle/>
                    <a:p>
                      <a:pPr>
                        <a:spcAft>
                          <a:spcPts val="0"/>
                        </a:spcAft>
                      </a:pPr>
                      <a:r>
                        <a:rPr lang="es-EC" sz="2000" dirty="0">
                          <a:effectLst/>
                        </a:rPr>
                        <a:t>N</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a:effectLst/>
                        </a:rPr>
                        <a:t>205</a:t>
                      </a:r>
                      <a:endParaRPr lang="es-EC" sz="360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C" sz="2000" dirty="0">
                          <a:effectLst/>
                        </a:rPr>
                        <a:t>205</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r h="323463">
                <a:tc vMerge="1">
                  <a:txBody>
                    <a:bodyPr/>
                    <a:lstStyle/>
                    <a:p>
                      <a:endParaRPr lang="es-EC"/>
                    </a:p>
                  </a:txBody>
                  <a:tcPr/>
                </a:tc>
                <a:tc rowSpan="3">
                  <a:txBody>
                    <a:bodyPr/>
                    <a:lstStyle/>
                    <a:p>
                      <a:pPr>
                        <a:spcAft>
                          <a:spcPts val="0"/>
                        </a:spcAft>
                      </a:pPr>
                      <a:r>
                        <a:rPr lang="es-EC" sz="2000" dirty="0">
                          <a:effectLst/>
                        </a:rPr>
                        <a:t>AMBIENTE ESCOLAR</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spcAft>
                          <a:spcPts val="0"/>
                        </a:spcAft>
                      </a:pPr>
                      <a:r>
                        <a:rPr lang="es-EC" sz="2000" dirty="0">
                          <a:effectLst/>
                        </a:rPr>
                        <a:t>Coeficiente de correlación</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,811</a:t>
                      </a:r>
                      <a:r>
                        <a:rPr lang="es-EC" sz="2000" baseline="30000" dirty="0">
                          <a:effectLst/>
                        </a:rPr>
                        <a:t>**</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1,000</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r>
              <a:tr h="265734">
                <a:tc vMerge="1">
                  <a:txBody>
                    <a:bodyPr/>
                    <a:lstStyle/>
                    <a:p>
                      <a:endParaRPr lang="es-EC"/>
                    </a:p>
                  </a:txBody>
                  <a:tcPr/>
                </a:tc>
                <a:tc vMerge="1">
                  <a:txBody>
                    <a:bodyPr/>
                    <a:lstStyle/>
                    <a:p>
                      <a:endParaRPr lang="es-EC"/>
                    </a:p>
                  </a:txBody>
                  <a:tcPr/>
                </a:tc>
                <a:tc>
                  <a:txBody>
                    <a:bodyPr/>
                    <a:lstStyle/>
                    <a:p>
                      <a:pPr>
                        <a:spcAft>
                          <a:spcPts val="0"/>
                        </a:spcAft>
                      </a:pPr>
                      <a:r>
                        <a:rPr lang="es-EC" sz="2000" dirty="0">
                          <a:effectLst/>
                        </a:rPr>
                        <a:t>Sig. (bilateral)</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,000</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r>
              <a:tr h="265734">
                <a:tc vMerge="1">
                  <a:txBody>
                    <a:bodyPr/>
                    <a:lstStyle/>
                    <a:p>
                      <a:endParaRPr lang="es-EC"/>
                    </a:p>
                  </a:txBody>
                  <a:tcPr/>
                </a:tc>
                <a:tc vMerge="1">
                  <a:txBody>
                    <a:bodyPr/>
                    <a:lstStyle/>
                    <a:p>
                      <a:endParaRPr lang="es-EC"/>
                    </a:p>
                  </a:txBody>
                  <a:tcPr/>
                </a:tc>
                <a:tc>
                  <a:txBody>
                    <a:bodyPr/>
                    <a:lstStyle/>
                    <a:p>
                      <a:pPr>
                        <a:spcAft>
                          <a:spcPts val="0"/>
                        </a:spcAft>
                      </a:pPr>
                      <a:r>
                        <a:rPr lang="es-EC" sz="2000" dirty="0">
                          <a:effectLst/>
                        </a:rPr>
                        <a:t>N</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205</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spcAft>
                          <a:spcPts val="0"/>
                        </a:spcAft>
                      </a:pPr>
                      <a:r>
                        <a:rPr lang="es-EC" sz="2000" dirty="0">
                          <a:effectLst/>
                        </a:rPr>
                        <a:t>205</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r>
              <a:tr h="265734">
                <a:tc gridSpan="5">
                  <a:txBody>
                    <a:bodyPr/>
                    <a:lstStyle/>
                    <a:p>
                      <a:pPr>
                        <a:spcAft>
                          <a:spcPts val="0"/>
                        </a:spcAft>
                      </a:pPr>
                      <a:r>
                        <a:rPr lang="es-EC" sz="2000" dirty="0">
                          <a:effectLst/>
                        </a:rPr>
                        <a:t>**. La correlación es significativa en el nivel 0,01 (2 colas).</a:t>
                      </a:r>
                      <a:endParaRPr lang="es-EC" sz="3600" dirty="0">
                        <a:solidFill>
                          <a:srgbClr val="2E74B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7" name="Elipse 22"/>
          <p:cNvSpPr>
            <a:spLocks/>
          </p:cNvSpPr>
          <p:nvPr/>
        </p:nvSpPr>
        <p:spPr bwMode="auto">
          <a:xfrm>
            <a:off x="8026715" y="4155532"/>
            <a:ext cx="710091" cy="575689"/>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eaLnBrk="1" hangingPunct="1"/>
            <a:endParaRPr lang="es-ES" altLang="es-EC"/>
          </a:p>
        </p:txBody>
      </p:sp>
      <p:sp>
        <p:nvSpPr>
          <p:cNvPr id="8" name="Elipse 22"/>
          <p:cNvSpPr>
            <a:spLocks/>
          </p:cNvSpPr>
          <p:nvPr/>
        </p:nvSpPr>
        <p:spPr bwMode="auto">
          <a:xfrm>
            <a:off x="9080820" y="3038776"/>
            <a:ext cx="710091" cy="575689"/>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eaLnBrk="1" hangingPunct="1"/>
            <a:endParaRPr lang="es-ES" altLang="es-EC"/>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899" y="1533306"/>
            <a:ext cx="7093132" cy="1165991"/>
          </a:xfrm>
          <a:prstGeom prst="rect">
            <a:avLst/>
          </a:prstGeom>
        </p:spPr>
      </p:pic>
      <p:pic>
        <p:nvPicPr>
          <p:cNvPr id="15" name="Imagen 1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96914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ángulo 2"/>
              <p:cNvSpPr/>
              <p:nvPr/>
            </p:nvSpPr>
            <p:spPr>
              <a:xfrm>
                <a:off x="2276273" y="1385254"/>
                <a:ext cx="8044776" cy="4431983"/>
              </a:xfrm>
              <a:prstGeom prst="rect">
                <a:avLst/>
              </a:prstGeom>
            </p:spPr>
            <p:txBody>
              <a:bodyPr wrap="square">
                <a:spAutoFit/>
              </a:bodyPr>
              <a:lstStyle/>
              <a:p>
                <a:pPr algn="ctr">
                  <a:lnSpc>
                    <a:spcPct val="150000"/>
                  </a:lnSpc>
                  <a:spcAft>
                    <a:spcPts val="0"/>
                  </a:spcAft>
                </a:pPr>
                <a:r>
                  <a:rPr lang="es-ES" sz="2000" dirty="0">
                    <a:latin typeface="Arial" panose="020B0604020202020204" pitchFamily="34" charset="0"/>
                    <a:ea typeface="Times New Roman" panose="02020603050405020304" pitchFamily="18" charset="0"/>
                  </a:rPr>
                  <a:t>El resultado del coeficiente de correlación de </a:t>
                </a:r>
                <a:r>
                  <a:rPr lang="es-ES" sz="2000" dirty="0" err="1">
                    <a:latin typeface="Arial" panose="020B0604020202020204" pitchFamily="34" charset="0"/>
                    <a:ea typeface="Times New Roman" panose="02020603050405020304" pitchFamily="18" charset="0"/>
                  </a:rPr>
                  <a:t>spearman</a:t>
                </a:r>
                <a:r>
                  <a:rPr lang="es-ES" sz="2000" dirty="0">
                    <a:latin typeface="Arial" panose="020B0604020202020204" pitchFamily="34" charset="0"/>
                    <a:ea typeface="Times New Roman" panose="02020603050405020304" pitchFamily="18" charset="0"/>
                  </a:rPr>
                  <a:t> es igual a ,</a:t>
                </a:r>
                <a:r>
                  <a:rPr lang="es-ES" sz="2800" b="1" dirty="0">
                    <a:solidFill>
                      <a:srgbClr val="FFFF00"/>
                    </a:solidFill>
                    <a:latin typeface="Arial" panose="020B0604020202020204" pitchFamily="34" charset="0"/>
                    <a:ea typeface="Times New Roman" panose="02020603050405020304" pitchFamily="18" charset="0"/>
                  </a:rPr>
                  <a:t>811 </a:t>
                </a:r>
                <a:r>
                  <a:rPr lang="es-ES" sz="2000" dirty="0">
                    <a:latin typeface="Arial" panose="020B0604020202020204" pitchFamily="34" charset="0"/>
                    <a:ea typeface="Times New Roman" panose="02020603050405020304" pitchFamily="18" charset="0"/>
                  </a:rPr>
                  <a:t>lo que </a:t>
                </a:r>
                <a:r>
                  <a:rPr lang="es-ES" sz="2000" dirty="0" err="1">
                    <a:latin typeface="Arial" panose="020B0604020202020204" pitchFamily="34" charset="0"/>
                    <a:ea typeface="Times New Roman" panose="02020603050405020304" pitchFamily="18" charset="0"/>
                  </a:rPr>
                  <a:t>deacuerdo</a:t>
                </a:r>
                <a:r>
                  <a:rPr lang="es-ES" sz="2000" dirty="0">
                    <a:latin typeface="Arial" panose="020B0604020202020204" pitchFamily="34" charset="0"/>
                    <a:ea typeface="Times New Roman" panose="02020603050405020304" pitchFamily="18" charset="0"/>
                  </a:rPr>
                  <a:t> a la tabla de interpretación que puede tener una variación de entre  -</a:t>
                </a:r>
                <a:r>
                  <a:rPr lang="es-EC" sz="2000" dirty="0">
                    <a:effectLst/>
                    <a:latin typeface="Arial" panose="020B0604020202020204" pitchFamily="34" charset="0"/>
                    <a:ea typeface="Times New Roman" panose="02020603050405020304" pitchFamily="18" charset="0"/>
                  </a:rPr>
                  <a:t>1.00 a mas 1.00 por lo que se determina que existe una correlación positiva moderada fuerte de la variable </a:t>
                </a:r>
                <a:r>
                  <a:rPr lang="es-EC" sz="2000" dirty="0" smtClean="0">
                    <a:effectLst/>
                    <a:latin typeface="Arial" panose="020B0604020202020204" pitchFamily="34" charset="0"/>
                    <a:ea typeface="Times New Roman" panose="02020603050405020304" pitchFamily="18" charset="0"/>
                  </a:rPr>
                  <a:t>dependiente </a:t>
                </a:r>
                <a:r>
                  <a:rPr lang="es-EC" sz="2000" dirty="0">
                    <a:effectLst/>
                    <a:latin typeface="Arial" panose="020B0604020202020204" pitchFamily="34" charset="0"/>
                    <a:ea typeface="Times New Roman" panose="02020603050405020304" pitchFamily="18" charset="0"/>
                  </a:rPr>
                  <a:t>“</a:t>
                </a:r>
                <a:r>
                  <a:rPr lang="es-EC" sz="2000" dirty="0" err="1">
                    <a:effectLst/>
                    <a:latin typeface="Arial" panose="020B0604020202020204" pitchFamily="34" charset="0"/>
                    <a:ea typeface="Times New Roman" panose="02020603050405020304" pitchFamily="18" charset="0"/>
                  </a:rPr>
                  <a:t>Tecnicas</a:t>
                </a:r>
                <a:r>
                  <a:rPr lang="es-EC" sz="2000" dirty="0">
                    <a:effectLst/>
                    <a:latin typeface="Arial" panose="020B0604020202020204" pitchFamily="34" charset="0"/>
                    <a:ea typeface="Times New Roman" panose="02020603050405020304" pitchFamily="18" charset="0"/>
                  </a:rPr>
                  <a:t> de animación Recreativa” sobre la variable </a:t>
                </a:r>
                <a:r>
                  <a:rPr lang="es-EC" sz="2000" dirty="0" smtClean="0">
                    <a:effectLst/>
                    <a:latin typeface="Arial" panose="020B0604020202020204" pitchFamily="34" charset="0"/>
                    <a:ea typeface="Times New Roman" panose="02020603050405020304" pitchFamily="18" charset="0"/>
                  </a:rPr>
                  <a:t>independiente </a:t>
                </a:r>
                <a:r>
                  <a:rPr lang="es-EC" sz="2000" dirty="0">
                    <a:effectLst/>
                    <a:latin typeface="Arial" panose="020B0604020202020204" pitchFamily="34" charset="0"/>
                    <a:ea typeface="Times New Roman" panose="02020603050405020304" pitchFamily="18" charset="0"/>
                  </a:rPr>
                  <a:t>“Ambiente Escolar” y de acuerdo a los resultados de correlación de Spearman donde indica con el  valor ( </a:t>
                </a:r>
                <a:r>
                  <a:rPr lang="es-EC" sz="2000" dirty="0" err="1">
                    <a:effectLst/>
                    <a:latin typeface="Arial" panose="020B0604020202020204" pitchFamily="34" charset="0"/>
                    <a:ea typeface="Times New Roman" panose="02020603050405020304" pitchFamily="18" charset="0"/>
                  </a:rPr>
                  <a:t>sig</a:t>
                </a:r>
                <a:r>
                  <a:rPr lang="es-EC" sz="2000" dirty="0">
                    <a:effectLst/>
                    <a:latin typeface="Arial" panose="020B0604020202020204" pitchFamily="34" charset="0"/>
                    <a:ea typeface="Times New Roman" panose="02020603050405020304" pitchFamily="18" charset="0"/>
                  </a:rPr>
                  <a:t>= 0.000) es menor que 0.05 entonces se rechaza la hipótesis nula ( </a:t>
                </a:r>
                <a14:m>
                  <m:oMath xmlns:m="http://schemas.openxmlformats.org/officeDocument/2006/math">
                    <m:sSub>
                      <m:sSubPr>
                        <m:ctrlPr>
                          <a:rPr lang="es-EC" sz="2000"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2000" b="1" i="1">
                            <a:effectLst/>
                            <a:latin typeface="Cambria Math" panose="02040503050406030204" pitchFamily="18" charset="0"/>
                            <a:ea typeface="Times New Roman" panose="02020603050405020304" pitchFamily="18" charset="0"/>
                            <a:cs typeface="Arial" panose="020B0604020202020204" pitchFamily="34" charset="0"/>
                          </a:rPr>
                          <m:t>𝑯</m:t>
                        </m:r>
                      </m:e>
                      <m:sub>
                        <m:r>
                          <a:rPr lang="es-EC" sz="2000" b="1" i="1">
                            <a:effectLst/>
                            <a:latin typeface="Cambria Math" panose="02040503050406030204" pitchFamily="18" charset="0"/>
                            <a:ea typeface="Times New Roman" panose="02020603050405020304" pitchFamily="18" charset="0"/>
                            <a:cs typeface="Arial" panose="020B0604020202020204" pitchFamily="34" charset="0"/>
                          </a:rPr>
                          <m:t>𝒐</m:t>
                        </m:r>
                      </m:sub>
                    </m:sSub>
                  </m:oMath>
                </a14:m>
                <a:r>
                  <a:rPr lang="es-EC" sz="2000" dirty="0">
                    <a:effectLst/>
                    <a:latin typeface="Arial" panose="020B0604020202020204" pitchFamily="34" charset="0"/>
                    <a:ea typeface="Times New Roman" panose="02020603050405020304" pitchFamily="18" charset="0"/>
                  </a:rPr>
                  <a:t> ) y se acepta la hipótesis de trabajo ( </a:t>
                </a:r>
                <a14:m>
                  <m:oMath xmlns:m="http://schemas.openxmlformats.org/officeDocument/2006/math">
                    <m:sSub>
                      <m:sSubPr>
                        <m:ctrlPr>
                          <a:rPr lang="es-EC" sz="2000"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2000" b="1" i="1">
                            <a:effectLst/>
                            <a:latin typeface="Cambria Math" panose="02040503050406030204" pitchFamily="18" charset="0"/>
                            <a:ea typeface="Times New Roman" panose="02020603050405020304" pitchFamily="18" charset="0"/>
                            <a:cs typeface="Arial" panose="020B0604020202020204" pitchFamily="34" charset="0"/>
                          </a:rPr>
                          <m:t>𝑯</m:t>
                        </m:r>
                      </m:e>
                      <m:sub>
                        <m:r>
                          <a:rPr lang="es-EC" sz="2000" b="1" i="1">
                            <a:effectLst/>
                            <a:latin typeface="Cambria Math" panose="02040503050406030204" pitchFamily="18" charset="0"/>
                            <a:ea typeface="Times New Roman" panose="02020603050405020304" pitchFamily="18" charset="0"/>
                            <a:cs typeface="Arial" panose="020B0604020202020204" pitchFamily="34" charset="0"/>
                          </a:rPr>
                          <m:t>𝒊</m:t>
                        </m:r>
                      </m:sub>
                    </m:sSub>
                  </m:oMath>
                </a14:m>
                <a:r>
                  <a:rPr lang="es-EC" sz="2000" dirty="0">
                    <a:effectLst/>
                    <a:latin typeface="Arial" panose="020B0604020202020204" pitchFamily="34" charset="0"/>
                    <a:ea typeface="Times New Roman" panose="02020603050405020304" pitchFamily="18" charset="0"/>
                  </a:rPr>
                  <a:t> )</a:t>
                </a:r>
                <a:endParaRPr lang="es-EC" sz="2000" dirty="0">
                  <a:effectLst/>
                  <a:latin typeface="Times New Roman" panose="02020603050405020304" pitchFamily="18" charset="0"/>
                  <a:ea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276273" y="1385254"/>
                <a:ext cx="8044776" cy="4431983"/>
              </a:xfrm>
              <a:prstGeom prst="rect">
                <a:avLst/>
              </a:prstGeom>
              <a:blipFill rotWithShape="0">
                <a:blip r:embed="rId2"/>
                <a:stretch>
                  <a:fillRect l="-227" r="-1212" b="-275"/>
                </a:stretch>
              </a:blipFill>
            </p:spPr>
            <p:txBody>
              <a:bodyPr/>
              <a:lstStyle/>
              <a:p>
                <a:r>
                  <a:rPr lang="es-EC">
                    <a:noFill/>
                  </a:rPr>
                  <a:t> </a:t>
                </a:r>
              </a:p>
            </p:txBody>
          </p:sp>
        </mc:Fallback>
      </mc:AlternateContent>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03461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3" y="2452986"/>
            <a:ext cx="6040877" cy="1896945"/>
          </a:xfrm>
          <a:prstGeom prst="rect">
            <a:avLst/>
          </a:prstGeom>
        </p:spPr>
      </p:pic>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05683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543908" y="1810017"/>
            <a:ext cx="7819292" cy="466281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Las maestras no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aplican  técnicas de </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animación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recreativas en sus labores cotidianas, por falta  de conocimiento de las mismas</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342900" lvl="0" indent="-342900" algn="just">
              <a:lnSpc>
                <a:spcPct val="150000"/>
              </a:lnSpc>
              <a:spcAft>
                <a:spcPts val="0"/>
              </a:spcAft>
              <a:buFont typeface="Symbol" panose="05050102010706020507" pitchFamily="18" charset="2"/>
              <a:buChar char=""/>
            </a:pPr>
            <a:r>
              <a:rPr lang="es-EC" dirty="0">
                <a:latin typeface="Arial Unicode MS" panose="020B0604020202020204" pitchFamily="34" charset="-128"/>
                <a:ea typeface="Arial Unicode MS" panose="020B0604020202020204" pitchFamily="34" charset="-128"/>
                <a:cs typeface="Arial Unicode MS" panose="020B0604020202020204" pitchFamily="34" charset="-128"/>
              </a:rPr>
              <a:t>Las técnicas de animación recreativa como herramienta educativa motiva al estudiante a integrarse y participar positivamente en el ambiente </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escolar</a:t>
            </a:r>
          </a:p>
          <a:p>
            <a:pPr marL="342900" lvl="0" indent="-342900" algn="just">
              <a:lnSpc>
                <a:spcPct val="150000"/>
              </a:lnSpc>
              <a:spcAft>
                <a:spcPts val="0"/>
              </a:spcAft>
              <a:buFont typeface="Symbol" panose="05050102010706020507" pitchFamily="18" charset="2"/>
              <a:buChar char=""/>
            </a:pP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Que existe buena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predisposición para aplicar y adquirir nuevos conocimiento sobre las técnicas de animación </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recreativas</a:t>
            </a:r>
          </a:p>
          <a:p>
            <a:pPr marL="342900" indent="-342900" algn="just">
              <a:lnSpc>
                <a:spcPct val="150000"/>
              </a:lnSpc>
              <a:buFont typeface="Symbol" panose="05050102010706020507" pitchFamily="18" charset="2"/>
              <a:buChar char=""/>
            </a:pPr>
            <a:r>
              <a:rPr lang="es-EC" dirty="0">
                <a:latin typeface="Arial Unicode MS" panose="020B0604020202020204" pitchFamily="34" charset="-128"/>
                <a:ea typeface="Arial Unicode MS" panose="020B0604020202020204" pitchFamily="34" charset="-128"/>
                <a:cs typeface="Arial Unicode MS" panose="020B0604020202020204" pitchFamily="34" charset="-128"/>
              </a:rPr>
              <a:t>Las técnicas de animacion recreativas utilizadas en los estudiantes brindaron un ambiente </a:t>
            </a:r>
            <a:r>
              <a:rPr lang="x-none" dirty="0">
                <a:latin typeface="Arial Unicode MS" panose="020B0604020202020204" pitchFamily="34" charset="-128"/>
                <a:ea typeface="Arial Unicode MS" panose="020B0604020202020204" pitchFamily="34" charset="-128"/>
                <a:cs typeface="Arial Unicode MS" panose="020B0604020202020204" pitchFamily="34" charset="-128"/>
              </a:rPr>
              <a:t>escolar propicio para el primer año de educación básica</a:t>
            </a:r>
            <a:endParaRPr lang="es-EC"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lvl="0" indent="-342900" algn="just">
              <a:lnSpc>
                <a:spcPct val="150000"/>
              </a:lnSpc>
              <a:spcAft>
                <a:spcPts val="0"/>
              </a:spcAft>
              <a:buFont typeface="Symbol" panose="05050102010706020507" pitchFamily="18" charset="2"/>
              <a:buChar char=""/>
            </a:pPr>
            <a:endParaRPr lang="es-EC" dirty="0">
              <a:effectLst/>
              <a:latin typeface="Times New Roman" panose="02020603050405020304" pitchFamily="18" charset="0"/>
              <a:ea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415984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
                                            <p:txEl>
                                              <p:pRg st="0" end="0"/>
                                            </p:txEl>
                                          </p:spTgt>
                                        </p:tgtEl>
                                        <p:attrNameLst>
                                          <p:attrName>ppt_w</p:attrName>
                                        </p:attrNameLst>
                                      </p:cBhvr>
                                      <p:tavLst>
                                        <p:tav tm="0">
                                          <p:val>
                                            <p:strVal val="ppt_w"/>
                                          </p:val>
                                        </p:tav>
                                        <p:tav tm="100000">
                                          <p:val>
                                            <p:fltVal val="0"/>
                                          </p:val>
                                        </p:tav>
                                      </p:tavLst>
                                    </p:anim>
                                    <p:anim calcmode="lin" valueType="num">
                                      <p:cBhvr>
                                        <p:cTn id="23"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24" dur="500"/>
                                        <p:tgtEl>
                                          <p:spTgt spid="2">
                                            <p:txEl>
                                              <p:pRg st="0" end="0"/>
                                            </p:txEl>
                                          </p:spTgt>
                                        </p:tgtEl>
                                      </p:cBhvr>
                                    </p:animEffect>
                                    <p:set>
                                      <p:cBhvr>
                                        <p:cTn id="25" dur="1" fill="hold">
                                          <p:stCondLst>
                                            <p:cond delay="499"/>
                                          </p:stCondLst>
                                        </p:cTn>
                                        <p:tgtEl>
                                          <p:spTgt spid="2">
                                            <p:txEl>
                                              <p:pRg st="0" end="0"/>
                                            </p:txEl>
                                          </p:spTgt>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2">
                                            <p:txEl>
                                              <p:pRg st="1" end="1"/>
                                            </p:txEl>
                                          </p:spTgt>
                                        </p:tgtEl>
                                        <p:attrNameLst>
                                          <p:attrName>ppt_w</p:attrName>
                                        </p:attrNameLst>
                                      </p:cBhvr>
                                      <p:tavLst>
                                        <p:tav tm="0">
                                          <p:val>
                                            <p:strVal val="ppt_w"/>
                                          </p:val>
                                        </p:tav>
                                        <p:tav tm="100000">
                                          <p:val>
                                            <p:fltVal val="0"/>
                                          </p:val>
                                        </p:tav>
                                      </p:tavLst>
                                    </p:anim>
                                    <p:anim calcmode="lin" valueType="num">
                                      <p:cBhvr>
                                        <p:cTn id="28"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29" dur="500"/>
                                        <p:tgtEl>
                                          <p:spTgt spid="2">
                                            <p:txEl>
                                              <p:pRg st="1" end="1"/>
                                            </p:txEl>
                                          </p:spTgt>
                                        </p:tgtEl>
                                      </p:cBhvr>
                                    </p:animEffect>
                                    <p:set>
                                      <p:cBhvr>
                                        <p:cTn id="30" dur="1" fill="hold">
                                          <p:stCondLst>
                                            <p:cond delay="499"/>
                                          </p:stCondLst>
                                        </p:cTn>
                                        <p:tgtEl>
                                          <p:spTgt spid="2">
                                            <p:txEl>
                                              <p:pRg st="1" end="1"/>
                                            </p:txEl>
                                          </p:spTgt>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2">
                                            <p:txEl>
                                              <p:pRg st="2" end="2"/>
                                            </p:txEl>
                                          </p:spTgt>
                                        </p:tgtEl>
                                        <p:attrNameLst>
                                          <p:attrName>ppt_w</p:attrName>
                                        </p:attrNameLst>
                                      </p:cBhvr>
                                      <p:tavLst>
                                        <p:tav tm="0">
                                          <p:val>
                                            <p:strVal val="ppt_w"/>
                                          </p:val>
                                        </p:tav>
                                        <p:tav tm="100000">
                                          <p:val>
                                            <p:fltVal val="0"/>
                                          </p:val>
                                        </p:tav>
                                      </p:tavLst>
                                    </p:anim>
                                    <p:anim calcmode="lin" valueType="num">
                                      <p:cBhvr>
                                        <p:cTn id="33"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34" dur="500"/>
                                        <p:tgtEl>
                                          <p:spTgt spid="2">
                                            <p:txEl>
                                              <p:pRg st="2" end="2"/>
                                            </p:txEl>
                                          </p:spTgt>
                                        </p:tgtEl>
                                      </p:cBhvr>
                                    </p:animEffect>
                                    <p:set>
                                      <p:cBhvr>
                                        <p:cTn id="35" dur="1" fill="hold">
                                          <p:stCondLst>
                                            <p:cond delay="499"/>
                                          </p:stCondLst>
                                        </p:cTn>
                                        <p:tgtEl>
                                          <p:spTgt spid="2">
                                            <p:txEl>
                                              <p:pRg st="2" end="2"/>
                                            </p:txEl>
                                          </p:spTgt>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2">
                                            <p:txEl>
                                              <p:pRg st="3" end="3"/>
                                            </p:txEl>
                                          </p:spTgt>
                                        </p:tgtEl>
                                        <p:attrNameLst>
                                          <p:attrName>ppt_w</p:attrName>
                                        </p:attrNameLst>
                                      </p:cBhvr>
                                      <p:tavLst>
                                        <p:tav tm="0">
                                          <p:val>
                                            <p:strVal val="ppt_w"/>
                                          </p:val>
                                        </p:tav>
                                        <p:tav tm="100000">
                                          <p:val>
                                            <p:fltVal val="0"/>
                                          </p:val>
                                        </p:tav>
                                      </p:tavLst>
                                    </p:anim>
                                    <p:anim calcmode="lin" valueType="num">
                                      <p:cBhvr>
                                        <p:cTn id="38" dur="500"/>
                                        <p:tgtEl>
                                          <p:spTgt spid="2">
                                            <p:txEl>
                                              <p:pRg st="3" end="3"/>
                                            </p:txEl>
                                          </p:spTgt>
                                        </p:tgtEl>
                                        <p:attrNameLst>
                                          <p:attrName>ppt_h</p:attrName>
                                        </p:attrNameLst>
                                      </p:cBhvr>
                                      <p:tavLst>
                                        <p:tav tm="0">
                                          <p:val>
                                            <p:strVal val="ppt_h"/>
                                          </p:val>
                                        </p:tav>
                                        <p:tav tm="100000">
                                          <p:val>
                                            <p:fltVal val="0"/>
                                          </p:val>
                                        </p:tav>
                                      </p:tavLst>
                                    </p:anim>
                                    <p:animEffect transition="out" filter="fade">
                                      <p:cBhvr>
                                        <p:cTn id="39" dur="500"/>
                                        <p:tgtEl>
                                          <p:spTgt spid="2">
                                            <p:txEl>
                                              <p:pRg st="3" end="3"/>
                                            </p:txEl>
                                          </p:spTgt>
                                        </p:tgtEl>
                                      </p:cBhvr>
                                    </p:animEffect>
                                    <p:set>
                                      <p:cBhvr>
                                        <p:cTn id="40"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682" y="654687"/>
            <a:ext cx="4304762" cy="147301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3" y="2127704"/>
            <a:ext cx="4484915" cy="827692"/>
          </a:xfrm>
          <a:prstGeom prst="rect">
            <a:avLst/>
          </a:prstGeom>
        </p:spPr>
      </p:pic>
      <p:sp>
        <p:nvSpPr>
          <p:cNvPr id="4" name="Rectángulo 3"/>
          <p:cNvSpPr/>
          <p:nvPr/>
        </p:nvSpPr>
        <p:spPr>
          <a:xfrm>
            <a:off x="3061063" y="2955395"/>
            <a:ext cx="6945086" cy="923330"/>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Existe </a:t>
            </a:r>
            <a:r>
              <a:rPr lang="es-EC" dirty="0" smtClean="0">
                <a:latin typeface="Arial" panose="020B0604020202020204" pitchFamily="34" charset="0"/>
                <a:ea typeface="Times New Roman" panose="02020603050405020304" pitchFamily="18" charset="0"/>
              </a:rPr>
              <a:t>una relación </a:t>
            </a:r>
            <a:r>
              <a:rPr lang="es-EC" dirty="0">
                <a:latin typeface="Arial" panose="020B0604020202020204" pitchFamily="34" charset="0"/>
                <a:ea typeface="Times New Roman" panose="02020603050405020304" pitchFamily="18" charset="0"/>
              </a:rPr>
              <a:t>positiva alta entre las Técnicas de Animación Recreativas y el Ambiente </a:t>
            </a:r>
            <a:r>
              <a:rPr lang="es-EC" dirty="0" smtClean="0">
                <a:latin typeface="Arial" panose="020B0604020202020204" pitchFamily="34" charset="0"/>
                <a:ea typeface="Times New Roman" panose="02020603050405020304" pitchFamily="18" charset="0"/>
              </a:rPr>
              <a:t>Escolar </a:t>
            </a:r>
            <a:r>
              <a:rPr lang="es-EC" dirty="0">
                <a:latin typeface="Arial" panose="020B0604020202020204" pitchFamily="34" charset="0"/>
                <a:ea typeface="Times New Roman" panose="02020603050405020304" pitchFamily="18" charset="0"/>
              </a:rPr>
              <a:t>del primer año de Educación Básica de la Unidad Educativa “Riobamba</a:t>
            </a:r>
            <a:endParaRPr lang="es-EC" dirty="0"/>
          </a:p>
        </p:txBody>
      </p:sp>
      <p:sp>
        <p:nvSpPr>
          <p:cNvPr id="5" name="Rectángulo 4"/>
          <p:cNvSpPr/>
          <p:nvPr/>
        </p:nvSpPr>
        <p:spPr>
          <a:xfrm>
            <a:off x="3061063" y="4842005"/>
            <a:ext cx="6945086" cy="923330"/>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No existe </a:t>
            </a:r>
            <a:r>
              <a:rPr lang="es-EC" dirty="0" smtClean="0">
                <a:latin typeface="Arial" panose="020B0604020202020204" pitchFamily="34" charset="0"/>
                <a:ea typeface="Times New Roman" panose="02020603050405020304" pitchFamily="18" charset="0"/>
              </a:rPr>
              <a:t>relación </a:t>
            </a:r>
            <a:r>
              <a:rPr lang="es-EC" dirty="0">
                <a:latin typeface="Arial" panose="020B0604020202020204" pitchFamily="34" charset="0"/>
                <a:ea typeface="Times New Roman" panose="02020603050405020304" pitchFamily="18" charset="0"/>
              </a:rPr>
              <a:t>positiva alta entre las Técnicas de Animación Recreativas y el Ambiente Escolar del primer año de Educación Básica de la Unidad Educativa “Riobamba”</a:t>
            </a:r>
            <a:endParaRPr lang="es-EC"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14" y="4256012"/>
            <a:ext cx="4668679" cy="620216"/>
          </a:xfrm>
          <a:prstGeom prst="rect">
            <a:avLst/>
          </a:prstGeom>
        </p:spPr>
      </p:pic>
      <p:pic>
        <p:nvPicPr>
          <p:cNvPr id="9" name="Imagen 8"/>
          <p:cNvPicPr>
            <a:picLocks noChangeAspect="1"/>
          </p:cNvPicPr>
          <p:nvPr/>
        </p:nvPicPr>
        <p:blipFill>
          <a:blip r:embed="rId5"/>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47343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442642" y="1866885"/>
            <a:ext cx="7240620" cy="221599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La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aplicación de las técnicas de </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animación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presenta beneficios especialmente para el niño ya que con ello se ha logrado ayudar a elevar la confianza, seguridad, la sociabilidad, e </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integración </a:t>
            </a:r>
            <a:r>
              <a:rPr lang="es-EC" dirty="0">
                <a:latin typeface="Arial Unicode MS" panose="020B0604020202020204" pitchFamily="34" charset="-128"/>
                <a:ea typeface="Arial Unicode MS" panose="020B0604020202020204" pitchFamily="34" charset="-128"/>
                <a:cs typeface="Arial Unicode MS" panose="020B0604020202020204" pitchFamily="34" charset="-128"/>
              </a:rPr>
              <a:t>en las actividades cotidianas del </a:t>
            </a:r>
            <a:r>
              <a:rPr lang="es-EC" dirty="0" err="1" smtClean="0">
                <a:latin typeface="Arial Unicode MS" panose="020B0604020202020204" pitchFamily="34" charset="-128"/>
                <a:ea typeface="Arial Unicode MS" panose="020B0604020202020204" pitchFamily="34" charset="-128"/>
                <a:cs typeface="Arial Unicode MS" panose="020B0604020202020204" pitchFamily="34" charset="-128"/>
              </a:rPr>
              <a:t>niñ</a:t>
            </a:r>
            <a:r>
              <a:rPr lang="es-EC" dirty="0" smtClean="0">
                <a:latin typeface="Arial Unicode MS" panose="020B0604020202020204" pitchFamily="34" charset="-128"/>
                <a:ea typeface="Arial Unicode MS" panose="020B0604020202020204" pitchFamily="34" charset="-128"/>
                <a:cs typeface="Arial Unicode MS" panose="020B0604020202020204" pitchFamily="34" charset="-128"/>
              </a:rPr>
              <a:t>@ </a:t>
            </a:r>
          </a:p>
          <a:p>
            <a:pPr marL="342900" lvl="0" indent="-342900" algn="just">
              <a:lnSpc>
                <a:spcPct val="150000"/>
              </a:lnSpc>
              <a:spcAft>
                <a:spcPts val="0"/>
              </a:spcAft>
              <a:buFont typeface="Symbol" panose="05050102010706020507" pitchFamily="18" charset="2"/>
              <a:buChar char=""/>
            </a:pPr>
            <a:endParaRPr lang="es-EC" sz="20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Imagen 2"/>
          <p:cNvPicPr>
            <a:picLocks noChangeAspect="1"/>
          </p:cNvPicPr>
          <p:nvPr/>
        </p:nvPicPr>
        <p:blipFill>
          <a:blip r:embed="rId2"/>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29358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431" y="2356339"/>
            <a:ext cx="7209691" cy="2063262"/>
          </a:xfrm>
          <a:prstGeom prst="rect">
            <a:avLst/>
          </a:prstGeom>
        </p:spPr>
      </p:pic>
      <p:pic>
        <p:nvPicPr>
          <p:cNvPr id="3" name="Imagen 2"/>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34129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ángulo 1"/>
          <p:cNvSpPr/>
          <p:nvPr/>
        </p:nvSpPr>
        <p:spPr>
          <a:xfrm>
            <a:off x="2391507" y="1619941"/>
            <a:ext cx="7854462" cy="424731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2000" dirty="0">
                <a:latin typeface="Arial Unicode MS" panose="020B0604020202020204" pitchFamily="34" charset="-128"/>
                <a:ea typeface="Arial Unicode MS" panose="020B0604020202020204" pitchFamily="34" charset="-128"/>
                <a:cs typeface="Arial Unicode MS" panose="020B0604020202020204" pitchFamily="34" charset="-128"/>
              </a:rPr>
              <a:t>Difundir la guía didáctica “NUEVAS FORMAS DE DIVERTIRSE”  a todas las </a:t>
            </a:r>
            <a:r>
              <a:rPr lang="es-EC" sz="2000" dirty="0" smtClean="0">
                <a:latin typeface="Arial Unicode MS" panose="020B0604020202020204" pitchFamily="34" charset="-128"/>
                <a:ea typeface="Arial Unicode MS" panose="020B0604020202020204" pitchFamily="34" charset="-128"/>
                <a:cs typeface="Arial Unicode MS" panose="020B0604020202020204" pitchFamily="34" charset="-128"/>
              </a:rPr>
              <a:t>maestras </a:t>
            </a:r>
            <a:r>
              <a:rPr lang="es-EC" sz="2000" dirty="0">
                <a:latin typeface="Arial Unicode MS" panose="020B0604020202020204" pitchFamily="34" charset="-128"/>
                <a:ea typeface="Arial Unicode MS" panose="020B0604020202020204" pitchFamily="34" charset="-128"/>
                <a:cs typeface="Arial Unicode MS" panose="020B0604020202020204" pitchFamily="34" charset="-128"/>
              </a:rPr>
              <a:t>de primer año de educación básica de la Unidad Educativa “RIOBAMBA”</a:t>
            </a:r>
            <a:endParaRPr lang="es-EC"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lvl="0" indent="-342900" algn="just">
              <a:lnSpc>
                <a:spcPct val="150000"/>
              </a:lnSpc>
              <a:spcAft>
                <a:spcPts val="0"/>
              </a:spcAft>
              <a:buFont typeface="Symbol" panose="05050102010706020507" pitchFamily="18" charset="2"/>
              <a:buChar char=""/>
            </a:pPr>
            <a:r>
              <a:rPr lang="es-EC" sz="2000" dirty="0">
                <a:latin typeface="Arial Unicode MS" panose="020B0604020202020204" pitchFamily="34" charset="-128"/>
                <a:ea typeface="Arial Unicode MS" panose="020B0604020202020204" pitchFamily="34" charset="-128"/>
                <a:cs typeface="Arial Unicode MS" panose="020B0604020202020204" pitchFamily="34" charset="-128"/>
              </a:rPr>
              <a:t>Aplicar las técnicas de animacion recreativa como herramienta </a:t>
            </a:r>
            <a:r>
              <a:rPr lang="es-EC" sz="2000" dirty="0" smtClean="0">
                <a:latin typeface="Arial Unicode MS" panose="020B0604020202020204" pitchFamily="34" charset="-128"/>
                <a:ea typeface="Arial Unicode MS" panose="020B0604020202020204" pitchFamily="34" charset="-128"/>
                <a:cs typeface="Arial Unicode MS" panose="020B0604020202020204" pitchFamily="34" charset="-128"/>
              </a:rPr>
              <a:t>pedagógica </a:t>
            </a:r>
            <a:r>
              <a:rPr lang="es-EC" sz="2000" dirty="0">
                <a:latin typeface="Arial Unicode MS" panose="020B0604020202020204" pitchFamily="34" charset="-128"/>
                <a:ea typeface="Arial Unicode MS" panose="020B0604020202020204" pitchFamily="34" charset="-128"/>
                <a:cs typeface="Arial Unicode MS" panose="020B0604020202020204" pitchFamily="34" charset="-128"/>
              </a:rPr>
              <a:t>para mejorar el ambiente escolar.</a:t>
            </a:r>
            <a:endParaRPr lang="es-EC"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lvl="0" indent="-342900" algn="just">
              <a:lnSpc>
                <a:spcPct val="150000"/>
              </a:lnSpc>
              <a:spcAft>
                <a:spcPts val="0"/>
              </a:spcAft>
              <a:buFont typeface="Symbol" panose="05050102010706020507" pitchFamily="18" charset="2"/>
              <a:buChar char=""/>
            </a:pPr>
            <a:r>
              <a:rPr lang="es-EC" sz="2000" dirty="0" smtClean="0">
                <a:latin typeface="Arial Unicode MS" panose="020B0604020202020204" pitchFamily="34" charset="-128"/>
                <a:ea typeface="Arial Unicode MS" panose="020B0604020202020204" pitchFamily="34" charset="-128"/>
                <a:cs typeface="Arial Unicode MS" panose="020B0604020202020204" pitchFamily="34" charset="-128"/>
              </a:rPr>
              <a:t>Mantener y reforzar en los niños y niñas los hábitos adquiridos durante el periodo de aplicación de la guía didáctica.</a:t>
            </a:r>
            <a:endParaRPr lang="es-EC"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lvl="0" indent="-342900" algn="just">
              <a:lnSpc>
                <a:spcPct val="150000"/>
              </a:lnSpc>
              <a:spcAft>
                <a:spcPts val="1000"/>
              </a:spcAft>
              <a:buFont typeface="Symbol" panose="05050102010706020507" pitchFamily="18" charset="2"/>
              <a:buChar char=""/>
            </a:pPr>
            <a:r>
              <a:rPr lang="es-EC" sz="2000" dirty="0">
                <a:latin typeface="Arial Unicode MS" panose="020B0604020202020204" pitchFamily="34" charset="-128"/>
                <a:ea typeface="Arial Unicode MS" panose="020B0604020202020204" pitchFamily="34" charset="-128"/>
                <a:cs typeface="Arial Unicode MS" panose="020B0604020202020204" pitchFamily="34" charset="-128"/>
              </a:rPr>
              <a:t>Recomendar a las autoridades  de la Unidad Educativa “RIOBAMBA” la aplicación en la presente guía didáctica.</a:t>
            </a:r>
            <a:endParaRPr lang="es-EC" sz="14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Imagen 2"/>
          <p:cNvPicPr>
            <a:picLocks noChangeAspect="1"/>
          </p:cNvPicPr>
          <p:nvPr/>
        </p:nvPicPr>
        <p:blipFill>
          <a:blip r:embed="rId2"/>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90088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2">
                                            <p:txEl>
                                              <p:pRg st="0" end="0"/>
                                            </p:txEl>
                                          </p:spTgt>
                                        </p:tgtEl>
                                      </p:cBhvr>
                                    </p:animEffect>
                                    <p:set>
                                      <p:cBhvr>
                                        <p:cTn id="27" dur="1" fill="hold">
                                          <p:stCondLst>
                                            <p:cond delay="499"/>
                                          </p:stCondLst>
                                        </p:cTn>
                                        <p:tgtEl>
                                          <p:spTgt spid="2">
                                            <p:txEl>
                                              <p:pRg st="0" end="0"/>
                                            </p:txEl>
                                          </p:spTgt>
                                        </p:tgtEl>
                                        <p:attrNameLst>
                                          <p:attrName>style.visibility</p:attrName>
                                        </p:attrNameLst>
                                      </p:cBhvr>
                                      <p:to>
                                        <p:strVal val="hidden"/>
                                      </p:to>
                                    </p:set>
                                  </p:childTnLst>
                                </p:cTn>
                              </p:par>
                              <p:par>
                                <p:cTn id="28" presetID="14" presetClass="exit" presetSubtype="10" fill="hold" nodeType="withEffect">
                                  <p:stCondLst>
                                    <p:cond delay="0"/>
                                  </p:stCondLst>
                                  <p:childTnLst>
                                    <p:animEffect transition="out" filter="randombar(horizontal)">
                                      <p:cBhvr>
                                        <p:cTn id="29" dur="500"/>
                                        <p:tgtEl>
                                          <p:spTgt spid="2">
                                            <p:txEl>
                                              <p:pRg st="1" end="1"/>
                                            </p:txEl>
                                          </p:spTgt>
                                        </p:tgtEl>
                                      </p:cBhvr>
                                    </p:animEffect>
                                    <p:set>
                                      <p:cBhvr>
                                        <p:cTn id="30" dur="1" fill="hold">
                                          <p:stCondLst>
                                            <p:cond delay="499"/>
                                          </p:stCondLst>
                                        </p:cTn>
                                        <p:tgtEl>
                                          <p:spTgt spid="2">
                                            <p:txEl>
                                              <p:pRg st="1" end="1"/>
                                            </p:txEl>
                                          </p:spTgt>
                                        </p:tgtEl>
                                        <p:attrNameLst>
                                          <p:attrName>style.visibility</p:attrName>
                                        </p:attrNameLst>
                                      </p:cBhvr>
                                      <p:to>
                                        <p:strVal val="hidden"/>
                                      </p:to>
                                    </p:set>
                                  </p:childTnLst>
                                </p:cTn>
                              </p:par>
                              <p:par>
                                <p:cTn id="31" presetID="14" presetClass="exit" presetSubtype="10" fill="hold" nodeType="withEffect">
                                  <p:stCondLst>
                                    <p:cond delay="0"/>
                                  </p:stCondLst>
                                  <p:childTnLst>
                                    <p:animEffect transition="out" filter="randombar(horizontal)">
                                      <p:cBhvr>
                                        <p:cTn id="32" dur="500"/>
                                        <p:tgtEl>
                                          <p:spTgt spid="2">
                                            <p:txEl>
                                              <p:pRg st="2" end="2"/>
                                            </p:txEl>
                                          </p:spTgt>
                                        </p:tgtEl>
                                      </p:cBhvr>
                                    </p:animEffect>
                                    <p:set>
                                      <p:cBhvr>
                                        <p:cTn id="33" dur="1" fill="hold">
                                          <p:stCondLst>
                                            <p:cond delay="499"/>
                                          </p:stCondLst>
                                        </p:cTn>
                                        <p:tgtEl>
                                          <p:spTgt spid="2">
                                            <p:txEl>
                                              <p:pRg st="2" end="2"/>
                                            </p:txEl>
                                          </p:spTgt>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xEl>
                                              <p:pRg st="3" end="3"/>
                                            </p:txEl>
                                          </p:spTgt>
                                        </p:tgtEl>
                                      </p:cBhvr>
                                    </p:animEffect>
                                    <p:set>
                                      <p:cBhvr>
                                        <p:cTn id="36"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647" y="1365336"/>
            <a:ext cx="7151077" cy="1384127"/>
          </a:xfrm>
          <a:prstGeom prst="rect">
            <a:avLst/>
          </a:prstGeom>
        </p:spPr>
      </p:pic>
      <p:sp>
        <p:nvSpPr>
          <p:cNvPr id="4" name="Rectángulo 3"/>
          <p:cNvSpPr/>
          <p:nvPr/>
        </p:nvSpPr>
        <p:spPr>
          <a:xfrm>
            <a:off x="2256692" y="2551837"/>
            <a:ext cx="8170985" cy="3323987"/>
          </a:xfrm>
          <a:prstGeom prst="rect">
            <a:avLst/>
          </a:prstGeom>
        </p:spPr>
        <p:txBody>
          <a:bodyPr wrap="square">
            <a:spAutoFit/>
          </a:bodyPr>
          <a:lstStyle/>
          <a:p>
            <a:pPr algn="ctr">
              <a:lnSpc>
                <a:spcPct val="150000"/>
              </a:lnSpc>
              <a:spcAft>
                <a:spcPts val="0"/>
              </a:spcAft>
            </a:pPr>
            <a:r>
              <a:rPr lang="es-EC" sz="2800" dirty="0">
                <a:latin typeface="Arial Unicode MS" panose="020B0604020202020204" pitchFamily="34" charset="-128"/>
                <a:ea typeface="Arial Unicode MS" panose="020B0604020202020204" pitchFamily="34" charset="-128"/>
                <a:cs typeface="Arial Unicode MS" panose="020B0604020202020204" pitchFamily="34" charset="-128"/>
              </a:rPr>
              <a:t>GUIA DIDÁCTICA DE TÉCNICAS DE ANIMACIÓN RECREATIVAS </a:t>
            </a:r>
            <a:r>
              <a:rPr lang="es-ES" sz="2800" b="1" i="1" dirty="0">
                <a:latin typeface="Arial Unicode MS" panose="020B0604020202020204" pitchFamily="34" charset="-128"/>
                <a:ea typeface="Arial Unicode MS" panose="020B0604020202020204" pitchFamily="34" charset="-128"/>
                <a:cs typeface="Arial Unicode MS" panose="020B0604020202020204" pitchFamily="34" charset="-128"/>
              </a:rPr>
              <a:t>“NUEVAS FORMAS DE DIVERTIRSE”</a:t>
            </a:r>
            <a:r>
              <a:rPr lang="es-E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s-EC" sz="2800" dirty="0">
                <a:latin typeface="Arial Unicode MS" panose="020B0604020202020204" pitchFamily="34" charset="-128"/>
                <a:ea typeface="Arial Unicode MS" panose="020B0604020202020204" pitchFamily="34" charset="-128"/>
                <a:cs typeface="Arial Unicode MS" panose="020B0604020202020204" pitchFamily="34" charset="-128"/>
              </a:rPr>
              <a:t> PARA EL PRIMER AÑO DE EDUCACIÓN BÁSICA DE LA UNIDAD EDUCATIVA “RIOBAMBA”</a:t>
            </a:r>
            <a:endParaRPr lang="es-EC" sz="28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Imagen 4"/>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6952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570" y="788347"/>
            <a:ext cx="5066666" cy="134603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388" y="1714429"/>
            <a:ext cx="6182851" cy="839900"/>
          </a:xfrm>
          <a:prstGeom prst="rect">
            <a:avLst/>
          </a:prstGeom>
        </p:spPr>
      </p:pic>
      <p:sp>
        <p:nvSpPr>
          <p:cNvPr id="4" name="Rectángulo 3"/>
          <p:cNvSpPr/>
          <p:nvPr/>
        </p:nvSpPr>
        <p:spPr>
          <a:xfrm>
            <a:off x="2251410" y="2554329"/>
            <a:ext cx="8170985" cy="3323987"/>
          </a:xfrm>
          <a:prstGeom prst="rect">
            <a:avLst/>
          </a:prstGeom>
        </p:spPr>
        <p:txBody>
          <a:bodyPr wrap="square">
            <a:spAutoFit/>
          </a:bodyPr>
          <a:lstStyle/>
          <a:p>
            <a:pPr algn="ctr">
              <a:lnSpc>
                <a:spcPct val="150000"/>
              </a:lnSpc>
              <a:spcAft>
                <a:spcPts val="0"/>
              </a:spcAft>
            </a:pPr>
            <a:r>
              <a:rPr lang="es-EC" sz="2800" dirty="0" smtClean="0">
                <a:latin typeface="Arial Unicode MS" panose="020B0604020202020204" pitchFamily="34" charset="-128"/>
                <a:ea typeface="Arial Unicode MS" panose="020B0604020202020204" pitchFamily="34" charset="-128"/>
                <a:cs typeface="Arial Unicode MS" panose="020B0604020202020204" pitchFamily="34" charset="-128"/>
              </a:rPr>
              <a:t>La presente propuesta busca brindar las herramientas necesarias a las maestras para brindar un ambiente escolar cálido y amigable mediante la aplicación de técnicas de animacion recreativas</a:t>
            </a:r>
            <a:endParaRPr lang="es-EC" sz="2800" dirty="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Imagen 8"/>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47051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3"/>
          <p:cNvSpPr>
            <a:spLocks noChangeArrowheads="1"/>
          </p:cNvSpPr>
          <p:nvPr/>
        </p:nvSpPr>
        <p:spPr bwMode="auto">
          <a:xfrm>
            <a:off x="2379547" y="2517592"/>
            <a:ext cx="793034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a:r>
              <a:rPr lang="es-ES" sz="2800" dirty="0">
                <a:solidFill>
                  <a:schemeClr val="tx1"/>
                </a:solidFill>
              </a:rPr>
              <a:t>Proporcionar a las maestras parvularias un fichero de actividades con técnicas de animación recreativas para mejorar el ambiente escolar </a:t>
            </a:r>
            <a:r>
              <a:rPr lang="es-EC" sz="2800" dirty="0">
                <a:solidFill>
                  <a:schemeClr val="tx1"/>
                </a:solidFill>
              </a:rPr>
              <a:t>en los niños y niñas del primer año de educación básica de la Unidad Educativa “Riobamba” del cantón Riobamba, provincia de Chimborazo, durante el primer quimestre del año lectivo 2014-2015.</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107" y="1228898"/>
            <a:ext cx="6553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5009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32" fill="hold" grpId="1" nodeType="clickEffect">
                                  <p:stCondLst>
                                    <p:cond delay="0"/>
                                  </p:stCondLst>
                                  <p:childTnLst>
                                    <p:anim calcmode="lin" valueType="num">
                                      <p:cBhvr>
                                        <p:cTn id="14" dur="500"/>
                                        <p:tgtEl>
                                          <p:spTgt spid="6">
                                            <p:txEl>
                                              <p:pRg st="0" end="0"/>
                                            </p:txEl>
                                          </p:spTgt>
                                        </p:tgtEl>
                                        <p:attrNameLst>
                                          <p:attrName>ppt_w</p:attrName>
                                        </p:attrNameLst>
                                      </p:cBhvr>
                                      <p:tavLst>
                                        <p:tav tm="0">
                                          <p:val>
                                            <p:strVal val="ppt_w"/>
                                          </p:val>
                                        </p:tav>
                                        <p:tav tm="100000">
                                          <p:val>
                                            <p:fltVal val="0"/>
                                          </p:val>
                                        </p:tav>
                                      </p:tavLst>
                                    </p:anim>
                                    <p:anim calcmode="lin" valueType="num">
                                      <p:cBhvr>
                                        <p:cTn id="15"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16" dur="500"/>
                                        <p:tgtEl>
                                          <p:spTgt spid="6">
                                            <p:txEl>
                                              <p:pRg st="0" end="0"/>
                                            </p:txEl>
                                          </p:spTgt>
                                        </p:tgtEl>
                                      </p:cBhvr>
                                    </p:animEffect>
                                    <p:set>
                                      <p:cBhvr>
                                        <p:cTn id="17" dur="1" fill="hold">
                                          <p:stCondLst>
                                            <p:cond delay="499"/>
                                          </p:stCondLst>
                                        </p:cTn>
                                        <p:tgtEl>
                                          <p:spTgt spid="6">
                                            <p:txEl>
                                              <p:pRg st="0" end="0"/>
                                            </p:txEl>
                                          </p:spTgt>
                                        </p:tgtEl>
                                        <p:attrNameLst>
                                          <p:attrName>style.visibility</p:attrName>
                                        </p:attrNameLst>
                                      </p:cBhvr>
                                      <p:to>
                                        <p:strVal val="hidden"/>
                                      </p:to>
                                    </p:set>
                                  </p:childTnLst>
                                </p:cTn>
                              </p:par>
                              <p:par>
                                <p:cTn id="18" presetID="53" presetClass="exit" presetSubtype="32" fill="hold" nodeType="with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allAtOnce"/>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18803"/>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noChangeArrowheads="1"/>
          </p:cNvSpPr>
          <p:nvPr/>
        </p:nvSpPr>
        <p:spPr bwMode="auto">
          <a:xfrm>
            <a:off x="2331077" y="1790164"/>
            <a:ext cx="8564450" cy="4517966"/>
          </a:xfrm>
          <a:prstGeom prst="rect">
            <a:avLst/>
          </a:prstGeom>
          <a:noFill/>
          <a:ln>
            <a:noFill/>
          </a:ln>
          <a:extLst/>
        </p:spPr>
        <p:txBody>
          <a:bodyPr/>
          <a:lstStyle/>
          <a:p>
            <a:pPr marL="342900" lvl="2" indent="-342900">
              <a:buClr>
                <a:srgbClr val="00B050"/>
              </a:buClr>
              <a:buFont typeface="Arial" panose="020B0604020202020204" pitchFamily="34" charset="0"/>
              <a:buChar char="•"/>
              <a:defRPr/>
            </a:pPr>
            <a:r>
              <a:rPr lang="es-EC" sz="2800" dirty="0" smtClean="0">
                <a:latin typeface="Arial Unicode MS" panose="020B0604020202020204" pitchFamily="34" charset="-128"/>
                <a:ea typeface="Arial Unicode MS" panose="020B0604020202020204" pitchFamily="34" charset="-128"/>
                <a:cs typeface="Arial Unicode MS" panose="020B0604020202020204" pitchFamily="34" charset="-128"/>
              </a:rPr>
              <a:t>Motivar </a:t>
            </a:r>
            <a:r>
              <a:rPr lang="es-EC" sz="2800" dirty="0">
                <a:latin typeface="Arial Unicode MS" panose="020B0604020202020204" pitchFamily="34" charset="-128"/>
                <a:ea typeface="Arial Unicode MS" panose="020B0604020202020204" pitchFamily="34" charset="-128"/>
                <a:cs typeface="Arial Unicode MS" panose="020B0604020202020204" pitchFamily="34" charset="-128"/>
              </a:rPr>
              <a:t>a las maestras parvularias a generar nuevas actividades para mejorar la motivación,  integracion y sociabilización en las actividades</a:t>
            </a:r>
            <a:r>
              <a:rPr lang="es-EC" sz="2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342900" lvl="2" indent="-342900">
              <a:buClr>
                <a:srgbClr val="00B050"/>
              </a:buClr>
              <a:buFont typeface="Arial" panose="020B0604020202020204" pitchFamily="34" charset="0"/>
              <a:buChar char="•"/>
              <a:defRPr/>
            </a:pPr>
            <a:r>
              <a:rPr lang="es-EC" sz="2800" dirty="0">
                <a:latin typeface="Arial Unicode MS" panose="020B0604020202020204" pitchFamily="34" charset="-128"/>
                <a:ea typeface="Arial Unicode MS" panose="020B0604020202020204" pitchFamily="34" charset="-128"/>
                <a:cs typeface="Arial Unicode MS" panose="020B0604020202020204" pitchFamily="34" charset="-128"/>
              </a:rPr>
              <a:t>Facilitar alternativas de trabajo para mejorar la atención, concentración e interés por las actividades que realiza la maestra dentro y fuera del aula</a:t>
            </a:r>
            <a:r>
              <a:rPr lang="es-EC" sz="2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342900" lvl="2" indent="-342900">
              <a:buClr>
                <a:srgbClr val="00B050"/>
              </a:buClr>
              <a:buFont typeface="Arial" panose="020B0604020202020204" pitchFamily="34" charset="0"/>
              <a:buChar char="•"/>
              <a:defRPr/>
            </a:pPr>
            <a:r>
              <a:rPr lang="es-EC" sz="2800" dirty="0">
                <a:latin typeface="Arial Unicode MS" panose="020B0604020202020204" pitchFamily="34" charset="-128"/>
                <a:ea typeface="Arial Unicode MS" panose="020B0604020202020204" pitchFamily="34" charset="-128"/>
                <a:cs typeface="Arial Unicode MS" panose="020B0604020202020204" pitchFamily="34" charset="-128"/>
              </a:rPr>
              <a:t>Socializar ante la comunidad educativa de la Unidad Educativa Riobamba la propuesta  didáctica “ Nuevas formas de divertirse</a:t>
            </a:r>
            <a:r>
              <a:rPr lang="es-EC" sz="2400" dirty="0">
                <a:latin typeface="Arial Unicode MS" panose="020B0604020202020204" pitchFamily="34" charset="-128"/>
                <a:ea typeface="Arial Unicode MS" panose="020B0604020202020204" pitchFamily="34" charset="-128"/>
                <a:cs typeface="Arial Unicode MS" panose="020B0604020202020204" pitchFamily="34" charset="-128"/>
              </a:rPr>
              <a:t>”</a:t>
            </a:r>
          </a:p>
          <a:p>
            <a:pPr marL="342900" lvl="2" indent="-342900">
              <a:buClr>
                <a:srgbClr val="00B050"/>
              </a:buClr>
              <a:buFont typeface="Arial" panose="020B0604020202020204" pitchFamily="34" charset="0"/>
              <a:buChar char="•"/>
              <a:defRPr/>
            </a:pPr>
            <a:endParaRPr lang="es-EC"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lvl="2" indent="-342900">
              <a:buClr>
                <a:srgbClr val="00B050"/>
              </a:buClr>
              <a:buFont typeface="Arial" panose="020B0604020202020204" pitchFamily="34" charset="0"/>
              <a:buChar char="•"/>
              <a:defRPr/>
            </a:pPr>
            <a:endParaRPr lang="es-EC"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Clr>
                <a:srgbClr val="00B050"/>
              </a:buClr>
              <a:buFont typeface="Arial" panose="020B0604020202020204" pitchFamily="34" charset="0"/>
              <a:buChar char="•"/>
              <a:defRPr/>
            </a:pPr>
            <a:endParaRPr lang="es-EC" sz="2400" dirty="0" smtClean="0"/>
          </a:p>
          <a:p>
            <a:pPr>
              <a:buClr>
                <a:srgbClr val="00B050"/>
              </a:buClr>
              <a:defRPr/>
            </a:pPr>
            <a:endParaRPr lang="es-EC" sz="2400" dirty="0"/>
          </a:p>
        </p:txBody>
      </p:sp>
      <p:pic>
        <p:nvPicPr>
          <p:cNvPr id="8" name="Imagen 7"/>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73888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4"/>
                                        </p:tgtEl>
                                        <p:attrNameLst>
                                          <p:attrName>ppt_w</p:attrName>
                                        </p:attrNameLst>
                                      </p:cBhvr>
                                      <p:tavLst>
                                        <p:tav tm="0">
                                          <p:val>
                                            <p:strVal val="ppt_w"/>
                                          </p:val>
                                        </p:tav>
                                        <p:tav tm="100000">
                                          <p:val>
                                            <p:fltVal val="0"/>
                                          </p:val>
                                        </p:tav>
                                      </p:tavLst>
                                    </p:anim>
                                    <p:anim calcmode="lin" valueType="num">
                                      <p:cBhvr>
                                        <p:cTn id="27" dur="1000"/>
                                        <p:tgtEl>
                                          <p:spTgt spid="4"/>
                                        </p:tgtEl>
                                        <p:attrNameLst>
                                          <p:attrName>ppt_h</p:attrName>
                                        </p:attrNameLst>
                                      </p:cBhvr>
                                      <p:tavLst>
                                        <p:tav tm="0">
                                          <p:val>
                                            <p:strVal val="ppt_h"/>
                                          </p:val>
                                        </p:tav>
                                        <p:tav tm="100000">
                                          <p:val>
                                            <p:fltVal val="0"/>
                                          </p:val>
                                        </p:tav>
                                      </p:tavLst>
                                    </p:anim>
                                    <p:anim calcmode="lin" valueType="num">
                                      <p:cBhvr>
                                        <p:cTn id="28" dur="1000"/>
                                        <p:tgtEl>
                                          <p:spTgt spid="4"/>
                                        </p:tgtEl>
                                        <p:attrNameLst>
                                          <p:attrName>style.rotation</p:attrName>
                                        </p:attrNameLst>
                                      </p:cBhvr>
                                      <p:tavLst>
                                        <p:tav tm="0">
                                          <p:val>
                                            <p:fltVal val="0"/>
                                          </p:val>
                                        </p:tav>
                                        <p:tav tm="100000">
                                          <p:val>
                                            <p:fltVal val="90"/>
                                          </p:val>
                                        </p:tav>
                                      </p:tavLst>
                                    </p:anim>
                                    <p:animEffect transition="out" filter="fade">
                                      <p:cBhvr>
                                        <p:cTn id="29" dur="1000"/>
                                        <p:tgtEl>
                                          <p:spTgt spid="4"/>
                                        </p:tgtEl>
                                      </p:cBhvr>
                                    </p:animEffect>
                                    <p:set>
                                      <p:cBhvr>
                                        <p:cTn id="30" dur="1" fill="hold">
                                          <p:stCondLst>
                                            <p:cond delay="999"/>
                                          </p:stCondLst>
                                        </p:cTn>
                                        <p:tgtEl>
                                          <p:spTgt spid="4"/>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7">
                                            <p:txEl>
                                              <p:pRg st="0" end="0"/>
                                            </p:txEl>
                                          </p:spTgt>
                                        </p:tgtEl>
                                        <p:attrNameLst>
                                          <p:attrName>ppt_w</p:attrName>
                                        </p:attrNameLst>
                                      </p:cBhvr>
                                      <p:tavLst>
                                        <p:tav tm="0">
                                          <p:val>
                                            <p:strVal val="ppt_w"/>
                                          </p:val>
                                        </p:tav>
                                        <p:tav tm="100000">
                                          <p:val>
                                            <p:fltVal val="0"/>
                                          </p:val>
                                        </p:tav>
                                      </p:tavLst>
                                    </p:anim>
                                    <p:anim calcmode="lin" valueType="num">
                                      <p:cBhvr>
                                        <p:cTn id="33" dur="1000"/>
                                        <p:tgtEl>
                                          <p:spTgt spid="7">
                                            <p:txEl>
                                              <p:pRg st="0" end="0"/>
                                            </p:txEl>
                                          </p:spTgt>
                                        </p:tgtEl>
                                        <p:attrNameLst>
                                          <p:attrName>ppt_h</p:attrName>
                                        </p:attrNameLst>
                                      </p:cBhvr>
                                      <p:tavLst>
                                        <p:tav tm="0">
                                          <p:val>
                                            <p:strVal val="ppt_h"/>
                                          </p:val>
                                        </p:tav>
                                        <p:tav tm="100000">
                                          <p:val>
                                            <p:fltVal val="0"/>
                                          </p:val>
                                        </p:tav>
                                      </p:tavLst>
                                    </p:anim>
                                    <p:anim calcmode="lin" valueType="num">
                                      <p:cBhvr>
                                        <p:cTn id="34"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35" dur="1000"/>
                                        <p:tgtEl>
                                          <p:spTgt spid="7">
                                            <p:txEl>
                                              <p:pRg st="0" end="0"/>
                                            </p:txEl>
                                          </p:spTgt>
                                        </p:tgtEl>
                                      </p:cBhvr>
                                    </p:animEffect>
                                    <p:set>
                                      <p:cBhvr>
                                        <p:cTn id="36" dur="1" fill="hold">
                                          <p:stCondLst>
                                            <p:cond delay="999"/>
                                          </p:stCondLst>
                                        </p:cTn>
                                        <p:tgtEl>
                                          <p:spTgt spid="7">
                                            <p:txEl>
                                              <p:pRg st="0" end="0"/>
                                            </p:txEl>
                                          </p:spTgt>
                                        </p:tgtEl>
                                        <p:attrNameLst>
                                          <p:attrName>style.visibility</p:attrName>
                                        </p:attrNameLst>
                                      </p:cBhvr>
                                      <p:to>
                                        <p:strVal val="hidden"/>
                                      </p:to>
                                    </p:set>
                                  </p:childTnLst>
                                </p:cTn>
                              </p:par>
                              <p:par>
                                <p:cTn id="37" presetID="31" presetClass="exit" presetSubtype="0" fill="hold" nodeType="withEffect">
                                  <p:stCondLst>
                                    <p:cond delay="0"/>
                                  </p:stCondLst>
                                  <p:childTnLst>
                                    <p:anim calcmode="lin" valueType="num">
                                      <p:cBhvr>
                                        <p:cTn id="38" dur="1000"/>
                                        <p:tgtEl>
                                          <p:spTgt spid="7">
                                            <p:txEl>
                                              <p:pRg st="1" end="1"/>
                                            </p:txEl>
                                          </p:spTgt>
                                        </p:tgtEl>
                                        <p:attrNameLst>
                                          <p:attrName>ppt_w</p:attrName>
                                        </p:attrNameLst>
                                      </p:cBhvr>
                                      <p:tavLst>
                                        <p:tav tm="0">
                                          <p:val>
                                            <p:strVal val="ppt_w"/>
                                          </p:val>
                                        </p:tav>
                                        <p:tav tm="100000">
                                          <p:val>
                                            <p:fltVal val="0"/>
                                          </p:val>
                                        </p:tav>
                                      </p:tavLst>
                                    </p:anim>
                                    <p:anim calcmode="lin" valueType="num">
                                      <p:cBhvr>
                                        <p:cTn id="39" dur="1000"/>
                                        <p:tgtEl>
                                          <p:spTgt spid="7">
                                            <p:txEl>
                                              <p:pRg st="1" end="1"/>
                                            </p:txEl>
                                          </p:spTgt>
                                        </p:tgtEl>
                                        <p:attrNameLst>
                                          <p:attrName>ppt_h</p:attrName>
                                        </p:attrNameLst>
                                      </p:cBhvr>
                                      <p:tavLst>
                                        <p:tav tm="0">
                                          <p:val>
                                            <p:strVal val="ppt_h"/>
                                          </p:val>
                                        </p:tav>
                                        <p:tav tm="100000">
                                          <p:val>
                                            <p:fltVal val="0"/>
                                          </p:val>
                                        </p:tav>
                                      </p:tavLst>
                                    </p:anim>
                                    <p:anim calcmode="lin" valueType="num">
                                      <p:cBhvr>
                                        <p:cTn id="40"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41" dur="1000"/>
                                        <p:tgtEl>
                                          <p:spTgt spid="7">
                                            <p:txEl>
                                              <p:pRg st="1" end="1"/>
                                            </p:txEl>
                                          </p:spTgt>
                                        </p:tgtEl>
                                      </p:cBhvr>
                                    </p:animEffect>
                                    <p:set>
                                      <p:cBhvr>
                                        <p:cTn id="42" dur="1" fill="hold">
                                          <p:stCondLst>
                                            <p:cond delay="999"/>
                                          </p:stCondLst>
                                        </p:cTn>
                                        <p:tgtEl>
                                          <p:spTgt spid="7">
                                            <p:txEl>
                                              <p:pRg st="1" end="1"/>
                                            </p:txEl>
                                          </p:spTgt>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7">
                                            <p:txEl>
                                              <p:pRg st="2" end="2"/>
                                            </p:txEl>
                                          </p:spTgt>
                                        </p:tgtEl>
                                        <p:attrNameLst>
                                          <p:attrName>ppt_w</p:attrName>
                                        </p:attrNameLst>
                                      </p:cBhvr>
                                      <p:tavLst>
                                        <p:tav tm="0">
                                          <p:val>
                                            <p:strVal val="ppt_w"/>
                                          </p:val>
                                        </p:tav>
                                        <p:tav tm="100000">
                                          <p:val>
                                            <p:fltVal val="0"/>
                                          </p:val>
                                        </p:tav>
                                      </p:tavLst>
                                    </p:anim>
                                    <p:anim calcmode="lin" valueType="num">
                                      <p:cBhvr>
                                        <p:cTn id="45" dur="1000"/>
                                        <p:tgtEl>
                                          <p:spTgt spid="7">
                                            <p:txEl>
                                              <p:pRg st="2" end="2"/>
                                            </p:txEl>
                                          </p:spTgt>
                                        </p:tgtEl>
                                        <p:attrNameLst>
                                          <p:attrName>ppt_h</p:attrName>
                                        </p:attrNameLst>
                                      </p:cBhvr>
                                      <p:tavLst>
                                        <p:tav tm="0">
                                          <p:val>
                                            <p:strVal val="ppt_h"/>
                                          </p:val>
                                        </p:tav>
                                        <p:tav tm="100000">
                                          <p:val>
                                            <p:fltVal val="0"/>
                                          </p:val>
                                        </p:tav>
                                      </p:tavLst>
                                    </p:anim>
                                    <p:anim calcmode="lin" valueType="num">
                                      <p:cBhvr>
                                        <p:cTn id="46" dur="1000"/>
                                        <p:tgtEl>
                                          <p:spTgt spid="7">
                                            <p:txEl>
                                              <p:pRg st="2" end="2"/>
                                            </p:txEl>
                                          </p:spTgt>
                                        </p:tgtEl>
                                        <p:attrNameLst>
                                          <p:attrName>style.rotation</p:attrName>
                                        </p:attrNameLst>
                                      </p:cBhvr>
                                      <p:tavLst>
                                        <p:tav tm="0">
                                          <p:val>
                                            <p:fltVal val="0"/>
                                          </p:val>
                                        </p:tav>
                                        <p:tav tm="100000">
                                          <p:val>
                                            <p:fltVal val="90"/>
                                          </p:val>
                                        </p:tav>
                                      </p:tavLst>
                                    </p:anim>
                                    <p:animEffect transition="out" filter="fade">
                                      <p:cBhvr>
                                        <p:cTn id="47" dur="1000"/>
                                        <p:tgtEl>
                                          <p:spTgt spid="7">
                                            <p:txEl>
                                              <p:pRg st="2" end="2"/>
                                            </p:txEl>
                                          </p:spTgt>
                                        </p:tgtEl>
                                      </p:cBhvr>
                                    </p:animEffect>
                                    <p:set>
                                      <p:cBhvr>
                                        <p:cTn id="48" dur="1" fill="hold">
                                          <p:stCondLst>
                                            <p:cond delay="9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747" y="952216"/>
            <a:ext cx="6088761" cy="176485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473" y="2442754"/>
            <a:ext cx="6182851" cy="839900"/>
          </a:xfrm>
          <a:prstGeom prst="rect">
            <a:avLst/>
          </a:prstGeom>
        </p:spPr>
      </p:pic>
      <p:sp>
        <p:nvSpPr>
          <p:cNvPr id="6" name="Rectángulo 5"/>
          <p:cNvSpPr/>
          <p:nvPr/>
        </p:nvSpPr>
        <p:spPr>
          <a:xfrm>
            <a:off x="3135084" y="3435845"/>
            <a:ext cx="7014755" cy="1569660"/>
          </a:xfrm>
          <a:prstGeom prst="rect">
            <a:avLst/>
          </a:prstGeom>
        </p:spPr>
        <p:txBody>
          <a:bodyPr wrap="square">
            <a:spAutoFit/>
          </a:bodyPr>
          <a:lstStyle/>
          <a:p>
            <a:pPr algn="just">
              <a:defRPr/>
            </a:pPr>
            <a:r>
              <a:rPr lang="es-EC" sz="3200" b="1" i="1" dirty="0">
                <a:latin typeface="Arial Unicode MS" panose="020B0604020202020204" pitchFamily="34" charset="-128"/>
                <a:ea typeface="Arial Unicode MS" panose="020B0604020202020204" pitchFamily="34" charset="-128"/>
                <a:cs typeface="Arial Unicode MS" panose="020B0604020202020204" pitchFamily="34" charset="-128"/>
              </a:rPr>
              <a:t>Tendrá una duración de </a:t>
            </a:r>
            <a:r>
              <a:rPr lang="es-EC" sz="3200" b="1" i="1" dirty="0" smtClean="0">
                <a:latin typeface="Arial Unicode MS" panose="020B0604020202020204" pitchFamily="34" charset="-128"/>
                <a:ea typeface="Arial Unicode MS" panose="020B0604020202020204" pitchFamily="34" charset="-128"/>
                <a:cs typeface="Arial Unicode MS" panose="020B0604020202020204" pitchFamily="34" charset="-128"/>
              </a:rPr>
              <a:t>un quimestre durante el año lectivo 2014 - 2015     ( </a:t>
            </a:r>
            <a:r>
              <a:rPr lang="es-EC" sz="3200" b="1" i="1" dirty="0" smtClean="0">
                <a:latin typeface="Arial Unicode MS" panose="020B0604020202020204" pitchFamily="34" charset="-128"/>
                <a:ea typeface="Arial Unicode MS" panose="020B0604020202020204" pitchFamily="34" charset="-128"/>
                <a:cs typeface="Arial Unicode MS" panose="020B0604020202020204" pitchFamily="34" charset="-128"/>
              </a:rPr>
              <a:t>octubre a febrero </a:t>
            </a:r>
            <a:r>
              <a:rPr lang="es-EC" sz="3200" b="1" i="1" dirty="0" smtClean="0">
                <a:latin typeface="Arial Unicode MS" panose="020B0604020202020204" pitchFamily="34" charset="-128"/>
                <a:ea typeface="Arial Unicode MS" panose="020B0604020202020204" pitchFamily="34" charset="-128"/>
                <a:cs typeface="Arial Unicode MS" panose="020B0604020202020204" pitchFamily="34" charset="-128"/>
              </a:rPr>
              <a:t>5 </a:t>
            </a:r>
            <a:r>
              <a:rPr lang="es-EC" sz="3200" b="1" i="1" dirty="0" smtClean="0">
                <a:latin typeface="Arial Unicode MS" panose="020B0604020202020204" pitchFamily="34" charset="-128"/>
                <a:ea typeface="Arial Unicode MS" panose="020B0604020202020204" pitchFamily="34" charset="-128"/>
                <a:cs typeface="Arial Unicode MS" panose="020B0604020202020204" pitchFamily="34" charset="-128"/>
              </a:rPr>
              <a:t>meses)</a:t>
            </a:r>
            <a:endParaRPr lang="es-ES" sz="3200" b="1"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2688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5"/>
                                        </p:tgtEl>
                                        <p:attrNameLst>
                                          <p:attrName>ppt_w</p:attrName>
                                        </p:attrNameLst>
                                      </p:cBhvr>
                                      <p:tavLst>
                                        <p:tav tm="0">
                                          <p:val>
                                            <p:strVal val="ppt_w"/>
                                          </p:val>
                                        </p:tav>
                                        <p:tav tm="100000">
                                          <p:val>
                                            <p:fltVal val="0"/>
                                          </p:val>
                                        </p:tav>
                                      </p:tavLst>
                                    </p:anim>
                                    <p:anim calcmode="lin" valueType="num">
                                      <p:cBhvr>
                                        <p:cTn id="35" dur="1000"/>
                                        <p:tgtEl>
                                          <p:spTgt spid="5"/>
                                        </p:tgtEl>
                                        <p:attrNameLst>
                                          <p:attrName>ppt_h</p:attrName>
                                        </p:attrNameLst>
                                      </p:cBhvr>
                                      <p:tavLst>
                                        <p:tav tm="0">
                                          <p:val>
                                            <p:strVal val="ppt_h"/>
                                          </p:val>
                                        </p:tav>
                                        <p:tav tm="100000">
                                          <p:val>
                                            <p:fltVal val="0"/>
                                          </p:val>
                                        </p:tav>
                                      </p:tavLst>
                                    </p:anim>
                                    <p:anim calcmode="lin" valueType="num">
                                      <p:cBhvr>
                                        <p:cTn id="36" dur="1000"/>
                                        <p:tgtEl>
                                          <p:spTgt spid="5"/>
                                        </p:tgtEl>
                                        <p:attrNameLst>
                                          <p:attrName>style.rotation</p:attrName>
                                        </p:attrNameLst>
                                      </p:cBhvr>
                                      <p:tavLst>
                                        <p:tav tm="0">
                                          <p:val>
                                            <p:fltVal val="0"/>
                                          </p:val>
                                        </p:tav>
                                        <p:tav tm="100000">
                                          <p:val>
                                            <p:fltVal val="90"/>
                                          </p:val>
                                        </p:tav>
                                      </p:tavLst>
                                    </p:anim>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31" presetClass="exit" presetSubtype="0" fill="hold" grpId="0" nodeType="withEffect">
                                  <p:stCondLst>
                                    <p:cond delay="0"/>
                                  </p:stCondLst>
                                  <p:childTnLst>
                                    <p:anim calcmode="lin" valueType="num">
                                      <p:cBhvr>
                                        <p:cTn id="40" dur="1000"/>
                                        <p:tgtEl>
                                          <p:spTgt spid="6">
                                            <p:txEl>
                                              <p:pRg st="0" end="0"/>
                                            </p:txEl>
                                          </p:spTgt>
                                        </p:tgtEl>
                                        <p:attrNameLst>
                                          <p:attrName>ppt_w</p:attrName>
                                        </p:attrNameLst>
                                      </p:cBhvr>
                                      <p:tavLst>
                                        <p:tav tm="0">
                                          <p:val>
                                            <p:strVal val="ppt_w"/>
                                          </p:val>
                                        </p:tav>
                                        <p:tav tm="100000">
                                          <p:val>
                                            <p:fltVal val="0"/>
                                          </p:val>
                                        </p:tav>
                                      </p:tavLst>
                                    </p:anim>
                                    <p:anim calcmode="lin" valueType="num">
                                      <p:cBhvr>
                                        <p:cTn id="41" dur="1000"/>
                                        <p:tgtEl>
                                          <p:spTgt spid="6">
                                            <p:txEl>
                                              <p:pRg st="0" end="0"/>
                                            </p:txEl>
                                          </p:spTgt>
                                        </p:tgtEl>
                                        <p:attrNameLst>
                                          <p:attrName>ppt_h</p:attrName>
                                        </p:attrNameLst>
                                      </p:cBhvr>
                                      <p:tavLst>
                                        <p:tav tm="0">
                                          <p:val>
                                            <p:strVal val="ppt_h"/>
                                          </p:val>
                                        </p:tav>
                                        <p:tav tm="100000">
                                          <p:val>
                                            <p:fltVal val="0"/>
                                          </p:val>
                                        </p:tav>
                                      </p:tavLst>
                                    </p:anim>
                                    <p:anim calcmode="lin" valueType="num">
                                      <p:cBhvr>
                                        <p:cTn id="42" dur="1000"/>
                                        <p:tgtEl>
                                          <p:spTgt spid="6">
                                            <p:txEl>
                                              <p:pRg st="0" end="0"/>
                                            </p:txEl>
                                          </p:spTgt>
                                        </p:tgtEl>
                                        <p:attrNameLst>
                                          <p:attrName>style.rotation</p:attrName>
                                        </p:attrNameLst>
                                      </p:cBhvr>
                                      <p:tavLst>
                                        <p:tav tm="0">
                                          <p:val>
                                            <p:fltVal val="0"/>
                                          </p:val>
                                        </p:tav>
                                        <p:tav tm="100000">
                                          <p:val>
                                            <p:fltVal val="90"/>
                                          </p:val>
                                        </p:tav>
                                      </p:tavLst>
                                    </p:anim>
                                    <p:animEffect transition="out" filter="fade">
                                      <p:cBhvr>
                                        <p:cTn id="43" dur="1000"/>
                                        <p:tgtEl>
                                          <p:spTgt spid="6">
                                            <p:txEl>
                                              <p:pRg st="0" end="0"/>
                                            </p:txEl>
                                          </p:spTgt>
                                        </p:tgtEl>
                                      </p:cBhvr>
                                    </p:animEffect>
                                    <p:set>
                                      <p:cBhvr>
                                        <p:cTn id="44" dur="1" fill="hold">
                                          <p:stCondLst>
                                            <p:cond delay="9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555252"/>
            <a:ext cx="6031746" cy="1523809"/>
          </a:xfrm>
          <a:prstGeom prst="rect">
            <a:avLst/>
          </a:prstGeom>
        </p:spPr>
      </p:pic>
      <p:sp>
        <p:nvSpPr>
          <p:cNvPr id="3" name="Rectángulo 2"/>
          <p:cNvSpPr/>
          <p:nvPr/>
        </p:nvSpPr>
        <p:spPr>
          <a:xfrm>
            <a:off x="2712720" y="1817804"/>
            <a:ext cx="7576456" cy="4401205"/>
          </a:xfrm>
          <a:prstGeom prst="rect">
            <a:avLst/>
          </a:prstGeom>
        </p:spPr>
        <p:txBody>
          <a:bodyPr wrap="square">
            <a:spAutoFit/>
          </a:bodyPr>
          <a:lstStyle/>
          <a:p>
            <a:pPr algn="just">
              <a:defRPr/>
            </a:pPr>
            <a:r>
              <a:rPr lang="es-EC" sz="2800" i="1" dirty="0">
                <a:latin typeface="Arial Unicode MS" panose="020B0604020202020204" pitchFamily="34" charset="-128"/>
                <a:ea typeface="Arial Unicode MS" panose="020B0604020202020204" pitchFamily="34" charset="-128"/>
                <a:cs typeface="Arial Unicode MS" panose="020B0604020202020204" pitchFamily="34" charset="-128"/>
              </a:rPr>
              <a:t>Las actividades </a:t>
            </a:r>
            <a:r>
              <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rPr>
              <a:t>se las realizará en la hora de educación física con un tiempo de 40 minutos a cada paralelo, los días miércoles y viernes, durante todo el primer quimestre del año lectivo 2014- 2015</a:t>
            </a:r>
          </a:p>
          <a:p>
            <a:pPr algn="just">
              <a:defRPr/>
            </a:pPr>
            <a:endPar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defRPr/>
            </a:pPr>
            <a:r>
              <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rPr>
              <a:t>Se contará con el apoyo de la maestra de aula y dos estudiantes </a:t>
            </a:r>
            <a:r>
              <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rPr>
              <a:t> de práctica pre-profesional de </a:t>
            </a:r>
            <a:r>
              <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rPr>
              <a:t>cuarto año de la carrera de Educación física de la Unach.</a:t>
            </a:r>
            <a:endParaRPr lang="es-EC"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Imagen 6"/>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53409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3">
                                            <p:txEl>
                                              <p:pRg st="0" end="0"/>
                                            </p:txEl>
                                          </p:spTgt>
                                        </p:tgtEl>
                                        <p:attrNameLst>
                                          <p:attrName>ppt_w</p:attrName>
                                        </p:attrNameLst>
                                      </p:cBhvr>
                                      <p:tavLst>
                                        <p:tav tm="0">
                                          <p:val>
                                            <p:strVal val="ppt_w"/>
                                          </p:val>
                                        </p:tav>
                                        <p:tav tm="100000">
                                          <p:val>
                                            <p:fltVal val="0"/>
                                          </p:val>
                                        </p:tav>
                                      </p:tavLst>
                                    </p:anim>
                                    <p:anim calcmode="lin" valueType="num">
                                      <p:cBhvr>
                                        <p:cTn id="25" dur="1000"/>
                                        <p:tgtEl>
                                          <p:spTgt spid="3">
                                            <p:txEl>
                                              <p:pRg st="0" end="0"/>
                                            </p:txEl>
                                          </p:spTgt>
                                        </p:tgtEl>
                                        <p:attrNameLst>
                                          <p:attrName>ppt_h</p:attrName>
                                        </p:attrNameLst>
                                      </p:cBhvr>
                                      <p:tavLst>
                                        <p:tav tm="0">
                                          <p:val>
                                            <p:strVal val="ppt_h"/>
                                          </p:val>
                                        </p:tav>
                                        <p:tav tm="100000">
                                          <p:val>
                                            <p:fltVal val="0"/>
                                          </p:val>
                                        </p:tav>
                                      </p:tavLst>
                                    </p:anim>
                                    <p:anim calcmode="lin" valueType="num">
                                      <p:cBhvr>
                                        <p:cTn id="26"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7" dur="1000"/>
                                        <p:tgtEl>
                                          <p:spTgt spid="3">
                                            <p:txEl>
                                              <p:pRg st="0" end="0"/>
                                            </p:txEl>
                                          </p:spTgt>
                                        </p:tgtEl>
                                      </p:cBhvr>
                                    </p:animEffect>
                                    <p:set>
                                      <p:cBhvr>
                                        <p:cTn id="28" dur="1" fill="hold">
                                          <p:stCondLst>
                                            <p:cond delay="999"/>
                                          </p:stCondLst>
                                        </p:cTn>
                                        <p:tgtEl>
                                          <p:spTgt spid="3">
                                            <p:txEl>
                                              <p:pRg st="0" end="0"/>
                                            </p:txEl>
                                          </p:spTgt>
                                        </p:tgtEl>
                                        <p:attrNameLst>
                                          <p:attrName>style.visibility</p:attrName>
                                        </p:attrNameLst>
                                      </p:cBhvr>
                                      <p:to>
                                        <p:strVal val="hidden"/>
                                      </p:to>
                                    </p:set>
                                  </p:childTnLst>
                                </p:cTn>
                              </p:par>
                              <p:par>
                                <p:cTn id="29" presetID="31" presetClass="exit" presetSubtype="0" fill="hold" nodeType="withEffect">
                                  <p:stCondLst>
                                    <p:cond delay="0"/>
                                  </p:stCondLst>
                                  <p:childTnLst>
                                    <p:anim calcmode="lin" valueType="num">
                                      <p:cBhvr>
                                        <p:cTn id="30" dur="1000"/>
                                        <p:tgtEl>
                                          <p:spTgt spid="3">
                                            <p:txEl>
                                              <p:pRg st="2" end="2"/>
                                            </p:txEl>
                                          </p:spTgt>
                                        </p:tgtEl>
                                        <p:attrNameLst>
                                          <p:attrName>ppt_w</p:attrName>
                                        </p:attrNameLst>
                                      </p:cBhvr>
                                      <p:tavLst>
                                        <p:tav tm="0">
                                          <p:val>
                                            <p:strVal val="ppt_w"/>
                                          </p:val>
                                        </p:tav>
                                        <p:tav tm="100000">
                                          <p:val>
                                            <p:fltVal val="0"/>
                                          </p:val>
                                        </p:tav>
                                      </p:tavLst>
                                    </p:anim>
                                    <p:anim calcmode="lin" valueType="num">
                                      <p:cBhvr>
                                        <p:cTn id="31" dur="1000"/>
                                        <p:tgtEl>
                                          <p:spTgt spid="3">
                                            <p:txEl>
                                              <p:pRg st="2" end="2"/>
                                            </p:txEl>
                                          </p:spTgt>
                                        </p:tgtEl>
                                        <p:attrNameLst>
                                          <p:attrName>ppt_h</p:attrName>
                                        </p:attrNameLst>
                                      </p:cBhvr>
                                      <p:tavLst>
                                        <p:tav tm="0">
                                          <p:val>
                                            <p:strVal val="ppt_h"/>
                                          </p:val>
                                        </p:tav>
                                        <p:tav tm="100000">
                                          <p:val>
                                            <p:fltVal val="0"/>
                                          </p:val>
                                        </p:tav>
                                      </p:tavLst>
                                    </p:anim>
                                    <p:anim calcmode="lin" valueType="num">
                                      <p:cBhvr>
                                        <p:cTn id="32"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33" dur="1000"/>
                                        <p:tgtEl>
                                          <p:spTgt spid="3">
                                            <p:txEl>
                                              <p:pRg st="2" end="2"/>
                                            </p:txEl>
                                          </p:spTgt>
                                        </p:tgtEl>
                                      </p:cBhvr>
                                    </p:animEffect>
                                    <p:set>
                                      <p:cBhvr>
                                        <p:cTn id="34"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sp>
        <p:nvSpPr>
          <p:cNvPr id="3" name="Rectángulo 2"/>
          <p:cNvSpPr/>
          <p:nvPr/>
        </p:nvSpPr>
        <p:spPr>
          <a:xfrm>
            <a:off x="2712720" y="2301130"/>
            <a:ext cx="7576456" cy="3539430"/>
          </a:xfrm>
          <a:prstGeom prst="rect">
            <a:avLst/>
          </a:prstGeom>
        </p:spPr>
        <p:txBody>
          <a:bodyPr wrap="square">
            <a:spAutoFit/>
          </a:bodyPr>
          <a:lstStyle/>
          <a:p>
            <a:pPr algn="just">
              <a:defRPr/>
            </a:pPr>
            <a:endPar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defRPr/>
            </a:pPr>
            <a:r>
              <a:rPr lang="es-EC" sz="2800" i="1" dirty="0" smtClean="0">
                <a:latin typeface="Arial Unicode MS" panose="020B0604020202020204" pitchFamily="34" charset="-128"/>
                <a:ea typeface="Arial Unicode MS" panose="020B0604020202020204" pitchFamily="34" charset="-128"/>
                <a:cs typeface="Arial Unicode MS" panose="020B0604020202020204" pitchFamily="34" charset="-128"/>
              </a:rPr>
              <a:t>El espacio físico a utilizar serán, las instalaciones del ex Jardín de infantes General Lavalle, canchas descubiertas de la ex escuela Arnaldo Merino, el coliseo cerrado de la unidad educativa Riobamba, canchas deportivas cubiertas y descubiertas de la Unidad educativa Riobamba</a:t>
            </a:r>
            <a:endParaRPr lang="es-EC"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Imagen 5"/>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51513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3">
                                            <p:txEl>
                                              <p:pRg st="1" end="1"/>
                                            </p:txEl>
                                          </p:spTgt>
                                        </p:tgtEl>
                                        <p:attrNameLst>
                                          <p:attrName>ppt_w</p:attrName>
                                        </p:attrNameLst>
                                      </p:cBhvr>
                                      <p:tavLst>
                                        <p:tav tm="0">
                                          <p:val>
                                            <p:strVal val="ppt_w"/>
                                          </p:val>
                                        </p:tav>
                                        <p:tav tm="100000">
                                          <p:val>
                                            <p:fltVal val="0"/>
                                          </p:val>
                                        </p:tav>
                                      </p:tavLst>
                                    </p:anim>
                                    <p:anim calcmode="lin" valueType="num">
                                      <p:cBhvr>
                                        <p:cTn id="12" dur="1000"/>
                                        <p:tgtEl>
                                          <p:spTgt spid="3">
                                            <p:txEl>
                                              <p:pRg st="1" end="1"/>
                                            </p:txEl>
                                          </p:spTgt>
                                        </p:tgtEl>
                                        <p:attrNameLst>
                                          <p:attrName>ppt_h</p:attrName>
                                        </p:attrNameLst>
                                      </p:cBhvr>
                                      <p:tavLst>
                                        <p:tav tm="0">
                                          <p:val>
                                            <p:strVal val="ppt_h"/>
                                          </p:val>
                                        </p:tav>
                                        <p:tav tm="100000">
                                          <p:val>
                                            <p:fltVal val="0"/>
                                          </p:val>
                                        </p:tav>
                                      </p:tavLst>
                                    </p:anim>
                                    <p:anim calcmode="lin" valueType="num">
                                      <p:cBhvr>
                                        <p:cTn id="13"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14" dur="1000"/>
                                        <p:tgtEl>
                                          <p:spTgt spid="3">
                                            <p:txEl>
                                              <p:pRg st="1" end="1"/>
                                            </p:txEl>
                                          </p:spTgt>
                                        </p:tgtEl>
                                      </p:cBhvr>
                                    </p:animEffect>
                                    <p:set>
                                      <p:cBhvr>
                                        <p:cTn id="15"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3"/>
          <p:cNvSpPr>
            <a:spLocks noChangeArrowheads="1"/>
          </p:cNvSpPr>
          <p:nvPr/>
        </p:nvSpPr>
        <p:spPr bwMode="auto">
          <a:xfrm>
            <a:off x="2443942" y="2800927"/>
            <a:ext cx="793034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Unicode MS" panose="020B0604020202020204" pitchFamily="34" charset="-128"/>
              </a:defRPr>
            </a:lvl1pPr>
            <a:lvl2pPr marL="742950" indent="-285750">
              <a:defRPr sz="2400">
                <a:solidFill>
                  <a:schemeClr val="bg1"/>
                </a:solidFill>
                <a:latin typeface="Arial Unicode MS" panose="020B0604020202020204" pitchFamily="34" charset="-128"/>
              </a:defRPr>
            </a:lvl2pPr>
            <a:lvl3pPr marL="1143000" indent="-228600">
              <a:defRPr sz="2400">
                <a:solidFill>
                  <a:schemeClr val="bg1"/>
                </a:solidFill>
                <a:latin typeface="Arial Unicode MS" panose="020B0604020202020204" pitchFamily="34" charset="-128"/>
              </a:defRPr>
            </a:lvl3pPr>
            <a:lvl4pPr marL="1600200" indent="-228600">
              <a:defRPr sz="2400">
                <a:solidFill>
                  <a:schemeClr val="bg1"/>
                </a:solidFill>
                <a:latin typeface="Arial Unicode MS" panose="020B0604020202020204" pitchFamily="34" charset="-128"/>
              </a:defRPr>
            </a:lvl4pPr>
            <a:lvl5pPr marL="2057400" indent="-228600">
              <a:defRPr sz="2400">
                <a:solidFill>
                  <a:schemeClr val="bg1"/>
                </a:solidFill>
                <a:latin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Arial Unicode MS" panose="020B0604020202020204" pitchFamily="34" charset="-128"/>
              </a:defRPr>
            </a:lvl9pPr>
          </a:lstStyle>
          <a:p>
            <a:pPr algn="ctr" eaLnBrk="1" hangingPunct="1">
              <a:spcBef>
                <a:spcPct val="20000"/>
              </a:spcBef>
              <a:buClr>
                <a:srgbClr val="92D050"/>
              </a:buClr>
            </a:pPr>
            <a:r>
              <a:rPr lang="es-EC" altLang="es-EC" sz="2800" b="1" dirty="0">
                <a:solidFill>
                  <a:schemeClr val="tx1"/>
                </a:solidFill>
              </a:rPr>
              <a:t>Determinar la relación  de las técnicas de animación  recreativas   con  el ambiente escolar de la Unidad Educativa “Riobamba” de la parroquia Lizarzaburu del cantón Riobamba, provincia de Chimborazo en el primer Año de Educación básica durante el primer quimestre de año  lectivo 2014- 2015</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107" y="1228898"/>
            <a:ext cx="6553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3"/>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62195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655723" y="3027130"/>
            <a:ext cx="2678938"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atención </a:t>
            </a:r>
            <a:endParaRPr lang="es-EC" sz="2000" dirty="0">
              <a:solidFill>
                <a:srgbClr val="FFFF00"/>
              </a:solidFill>
            </a:endParaRPr>
          </a:p>
        </p:txBody>
      </p:sp>
      <p:sp>
        <p:nvSpPr>
          <p:cNvPr id="8" name="Rectángulo 7"/>
          <p:cNvSpPr/>
          <p:nvPr/>
        </p:nvSpPr>
        <p:spPr>
          <a:xfrm>
            <a:off x="2491383" y="3744064"/>
            <a:ext cx="3227678" cy="1600438"/>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HAO</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MUESEO DE LAS ESTATUAS</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ARRIBA LAS MANOS</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PIOJO Y LA PULGA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LOS DEPORTES</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ESTE ES MI CUERPO</a:t>
            </a:r>
          </a:p>
          <a:p>
            <a:pPr>
              <a:spcAft>
                <a:spcPts val="0"/>
              </a:spcAft>
            </a:pPr>
            <a:r>
              <a:rPr lang="en-US" sz="1400" b="1" dirty="0" smtClean="0">
                <a:latin typeface="Arial" panose="020B0604020202020204" pitchFamily="34" charset="0"/>
                <a:ea typeface="Times New Roman" panose="02020603050405020304" pitchFamily="18" charset="0"/>
              </a:rPr>
              <a:t> </a:t>
            </a:r>
            <a:endParaRPr lang="es-EC" sz="20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b="25718"/>
          <a:stretch/>
        </p:blipFill>
        <p:spPr>
          <a:xfrm>
            <a:off x="5719061" y="2939861"/>
            <a:ext cx="4677019" cy="3173556"/>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4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fltVal val="0"/>
                                          </p:val>
                                        </p:tav>
                                      </p:tavLst>
                                    </p:anim>
                                    <p:anim calcmode="lin" valueType="num">
                                      <p:cBhvr>
                                        <p:cTn id="30" dur="1000"/>
                                        <p:tgtEl>
                                          <p:spTgt spid="9"/>
                                        </p:tgtEl>
                                        <p:attrNameLst>
                                          <p:attrName>style.rotation</p:attrName>
                                        </p:attrNameLst>
                                      </p:cBhvr>
                                      <p:tavLst>
                                        <p:tav tm="0">
                                          <p:val>
                                            <p:fltVal val="0"/>
                                          </p:val>
                                        </p:tav>
                                        <p:tav tm="100000">
                                          <p:val>
                                            <p:fltVal val="90"/>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31" presetClass="exit" presetSubtype="0" fill="hold" grpId="1" nodeType="withEffect">
                                  <p:stCondLst>
                                    <p:cond delay="0"/>
                                  </p:stCondLst>
                                  <p:childTnLst>
                                    <p:anim calcmode="lin" valueType="num">
                                      <p:cBhvr>
                                        <p:cTn id="34" dur="1000"/>
                                        <p:tgtEl>
                                          <p:spTgt spid="7"/>
                                        </p:tgtEl>
                                        <p:attrNameLst>
                                          <p:attrName>ppt_w</p:attrName>
                                        </p:attrNameLst>
                                      </p:cBhvr>
                                      <p:tavLst>
                                        <p:tav tm="0">
                                          <p:val>
                                            <p:strVal val="ppt_w"/>
                                          </p:val>
                                        </p:tav>
                                        <p:tav tm="100000">
                                          <p:val>
                                            <p:fltVal val="0"/>
                                          </p:val>
                                        </p:tav>
                                      </p:tavLst>
                                    </p:anim>
                                    <p:anim calcmode="lin" valueType="num">
                                      <p:cBhvr>
                                        <p:cTn id="35" dur="1000"/>
                                        <p:tgtEl>
                                          <p:spTgt spid="7"/>
                                        </p:tgtEl>
                                        <p:attrNameLst>
                                          <p:attrName>ppt_h</p:attrName>
                                        </p:attrNameLst>
                                      </p:cBhvr>
                                      <p:tavLst>
                                        <p:tav tm="0">
                                          <p:val>
                                            <p:strVal val="ppt_h"/>
                                          </p:val>
                                        </p:tav>
                                        <p:tav tm="100000">
                                          <p:val>
                                            <p:fltVal val="0"/>
                                          </p:val>
                                        </p:tav>
                                      </p:tavLst>
                                    </p:anim>
                                    <p:anim calcmode="lin" valueType="num">
                                      <p:cBhvr>
                                        <p:cTn id="36" dur="1000"/>
                                        <p:tgtEl>
                                          <p:spTgt spid="7"/>
                                        </p:tgtEl>
                                        <p:attrNameLst>
                                          <p:attrName>style.rotation</p:attrName>
                                        </p:attrNameLst>
                                      </p:cBhvr>
                                      <p:tavLst>
                                        <p:tav tm="0">
                                          <p:val>
                                            <p:fltVal val="0"/>
                                          </p:val>
                                        </p:tav>
                                        <p:tav tm="100000">
                                          <p:val>
                                            <p:fltVal val="90"/>
                                          </p:val>
                                        </p:tav>
                                      </p:tavLst>
                                    </p:anim>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par>
                                <p:cTn id="39" presetID="31" presetClass="exit" presetSubtype="0" fill="hold" grpId="1" nodeType="withEffect">
                                  <p:stCondLst>
                                    <p:cond delay="0"/>
                                  </p:stCondLst>
                                  <p:childTnLst>
                                    <p:anim calcmode="lin" valueType="num">
                                      <p:cBhvr>
                                        <p:cTn id="40" dur="1000"/>
                                        <p:tgtEl>
                                          <p:spTgt spid="8"/>
                                        </p:tgtEl>
                                        <p:attrNameLst>
                                          <p:attrName>ppt_w</p:attrName>
                                        </p:attrNameLst>
                                      </p:cBhvr>
                                      <p:tavLst>
                                        <p:tav tm="0">
                                          <p:val>
                                            <p:strVal val="ppt_w"/>
                                          </p:val>
                                        </p:tav>
                                        <p:tav tm="100000">
                                          <p:val>
                                            <p:fltVal val="0"/>
                                          </p:val>
                                        </p:tav>
                                      </p:tavLst>
                                    </p:anim>
                                    <p:anim calcmode="lin" valueType="num">
                                      <p:cBhvr>
                                        <p:cTn id="41" dur="1000"/>
                                        <p:tgtEl>
                                          <p:spTgt spid="8"/>
                                        </p:tgtEl>
                                        <p:attrNameLst>
                                          <p:attrName>ppt_h</p:attrName>
                                        </p:attrNameLst>
                                      </p:cBhvr>
                                      <p:tavLst>
                                        <p:tav tm="0">
                                          <p:val>
                                            <p:strVal val="ppt_h"/>
                                          </p:val>
                                        </p:tav>
                                        <p:tav tm="100000">
                                          <p:val>
                                            <p:fltVal val="0"/>
                                          </p:val>
                                        </p:tav>
                                      </p:tavLst>
                                    </p:anim>
                                    <p:anim calcmode="lin" valueType="num">
                                      <p:cBhvr>
                                        <p:cTn id="42" dur="1000"/>
                                        <p:tgtEl>
                                          <p:spTgt spid="8"/>
                                        </p:tgtEl>
                                        <p:attrNameLst>
                                          <p:attrName>style.rotation</p:attrName>
                                        </p:attrNameLst>
                                      </p:cBhvr>
                                      <p:tavLst>
                                        <p:tav tm="0">
                                          <p:val>
                                            <p:fltVal val="0"/>
                                          </p:val>
                                        </p:tav>
                                        <p:tav tm="100000">
                                          <p:val>
                                            <p:fltVal val="90"/>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543890" y="3118816"/>
            <a:ext cx="3020379"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
            </a:r>
            <a:r>
              <a:rPr lang="es-ES" sz="2000" dirty="0" smtClean="0">
                <a:solidFill>
                  <a:srgbClr val="FFFF00"/>
                </a:solidFill>
                <a:latin typeface="Arial" panose="020B0604020202020204" pitchFamily="34" charset="0"/>
                <a:ea typeface="Times New Roman" panose="02020603050405020304" pitchFamily="18" charset="0"/>
              </a:rPr>
              <a:t>movimiento </a:t>
            </a:r>
            <a:endParaRPr lang="es-EC" sz="2000" dirty="0">
              <a:solidFill>
                <a:srgbClr val="FFFF00"/>
              </a:solidFill>
            </a:endParaRPr>
          </a:p>
        </p:txBody>
      </p:sp>
      <p:sp>
        <p:nvSpPr>
          <p:cNvPr id="8" name="Rectángulo 7"/>
          <p:cNvSpPr/>
          <p:nvPr/>
        </p:nvSpPr>
        <p:spPr>
          <a:xfrm>
            <a:off x="2491383" y="3744064"/>
            <a:ext cx="2650662" cy="1384995"/>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ACTIVACIÓN COLECTIVA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SALTA, SALTA,SALTA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BARCO</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RANCHO</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RELEVO DE TUNEL</a:t>
            </a:r>
          </a:p>
          <a:p>
            <a:pPr>
              <a:spcAft>
                <a:spcPts val="0"/>
              </a:spcAft>
            </a:pPr>
            <a:r>
              <a:rPr lang="en-US" sz="1400" b="1" dirty="0" smtClean="0">
                <a:latin typeface="Arial" panose="020B0604020202020204" pitchFamily="34" charset="0"/>
                <a:ea typeface="Times New Roman" panose="02020603050405020304" pitchFamily="18" charset="0"/>
              </a:rPr>
              <a:t> </a:t>
            </a:r>
            <a:endParaRPr lang="es-EC" sz="20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t="18556" r="14604"/>
          <a:stretch/>
        </p:blipFill>
        <p:spPr>
          <a:xfrm>
            <a:off x="5564269" y="2939861"/>
            <a:ext cx="4350439" cy="3111838"/>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998001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7"/>
                                        </p:tgtEl>
                                        <p:attrNameLst>
                                          <p:attrName>ppt_w</p:attrName>
                                        </p:attrNameLst>
                                      </p:cBhvr>
                                      <p:tavLst>
                                        <p:tav tm="0">
                                          <p:val>
                                            <p:strVal val="ppt_w"/>
                                          </p:val>
                                        </p:tav>
                                        <p:tav tm="100000">
                                          <p:val>
                                            <p:fltVal val="0"/>
                                          </p:val>
                                        </p:tav>
                                      </p:tavLst>
                                    </p:anim>
                                    <p:anim calcmode="lin" valueType="num">
                                      <p:cBhvr>
                                        <p:cTn id="27" dur="1000"/>
                                        <p:tgtEl>
                                          <p:spTgt spid="7"/>
                                        </p:tgtEl>
                                        <p:attrNameLst>
                                          <p:attrName>ppt_h</p:attrName>
                                        </p:attrNameLst>
                                      </p:cBhvr>
                                      <p:tavLst>
                                        <p:tav tm="0">
                                          <p:val>
                                            <p:strVal val="ppt_h"/>
                                          </p:val>
                                        </p:tav>
                                        <p:tav tm="100000">
                                          <p:val>
                                            <p:fltVal val="0"/>
                                          </p:val>
                                        </p:tav>
                                      </p:tavLst>
                                    </p:anim>
                                    <p:anim calcmode="lin" valueType="num">
                                      <p:cBhvr>
                                        <p:cTn id="28" dur="1000"/>
                                        <p:tgtEl>
                                          <p:spTgt spid="7"/>
                                        </p:tgtEl>
                                        <p:attrNameLst>
                                          <p:attrName>style.rotation</p:attrName>
                                        </p:attrNameLst>
                                      </p:cBhvr>
                                      <p:tavLst>
                                        <p:tav tm="0">
                                          <p:val>
                                            <p:fltVal val="0"/>
                                          </p:val>
                                        </p:tav>
                                        <p:tav tm="100000">
                                          <p:val>
                                            <p:fltVal val="90"/>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8"/>
                                        </p:tgtEl>
                                        <p:attrNameLst>
                                          <p:attrName>ppt_w</p:attrName>
                                        </p:attrNameLst>
                                      </p:cBhvr>
                                      <p:tavLst>
                                        <p:tav tm="0">
                                          <p:val>
                                            <p:strVal val="ppt_w"/>
                                          </p:val>
                                        </p:tav>
                                        <p:tav tm="100000">
                                          <p:val>
                                            <p:fltVal val="0"/>
                                          </p:val>
                                        </p:tav>
                                      </p:tavLst>
                                    </p:anim>
                                    <p:anim calcmode="lin" valueType="num">
                                      <p:cBhvr>
                                        <p:cTn id="33" dur="1000"/>
                                        <p:tgtEl>
                                          <p:spTgt spid="8"/>
                                        </p:tgtEl>
                                        <p:attrNameLst>
                                          <p:attrName>ppt_h</p:attrName>
                                        </p:attrNameLst>
                                      </p:cBhvr>
                                      <p:tavLst>
                                        <p:tav tm="0">
                                          <p:val>
                                            <p:strVal val="ppt_h"/>
                                          </p:val>
                                        </p:tav>
                                        <p:tav tm="100000">
                                          <p:val>
                                            <p:fltVal val="0"/>
                                          </p:val>
                                        </p:tav>
                                      </p:tavLst>
                                    </p:anim>
                                    <p:anim calcmode="lin" valueType="num">
                                      <p:cBhvr>
                                        <p:cTn id="34" dur="1000"/>
                                        <p:tgtEl>
                                          <p:spTgt spid="8"/>
                                        </p:tgtEl>
                                        <p:attrNameLst>
                                          <p:attrName>style.rotation</p:attrName>
                                        </p:attrNameLst>
                                      </p:cBhvr>
                                      <p:tavLst>
                                        <p:tav tm="0">
                                          <p:val>
                                            <p:fltVal val="0"/>
                                          </p:val>
                                        </p:tav>
                                        <p:tav tm="100000">
                                          <p:val>
                                            <p:fltVal val="90"/>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1" presetClass="exit" presetSubtype="0" fill="hold" nodeType="withEffect">
                                  <p:stCondLst>
                                    <p:cond delay="0"/>
                                  </p:stCondLst>
                                  <p:childTnLst>
                                    <p:anim calcmode="lin" valueType="num">
                                      <p:cBhvr>
                                        <p:cTn id="38" dur="1000"/>
                                        <p:tgtEl>
                                          <p:spTgt spid="3"/>
                                        </p:tgtEl>
                                        <p:attrNameLst>
                                          <p:attrName>ppt_w</p:attrName>
                                        </p:attrNameLst>
                                      </p:cBhvr>
                                      <p:tavLst>
                                        <p:tav tm="0">
                                          <p:val>
                                            <p:strVal val="ppt_w"/>
                                          </p:val>
                                        </p:tav>
                                        <p:tav tm="100000">
                                          <p:val>
                                            <p:fltVal val="0"/>
                                          </p:val>
                                        </p:tav>
                                      </p:tavLst>
                                    </p:anim>
                                    <p:anim calcmode="lin" valueType="num">
                                      <p:cBhvr>
                                        <p:cTn id="39" dur="1000"/>
                                        <p:tgtEl>
                                          <p:spTgt spid="3"/>
                                        </p:tgtEl>
                                        <p:attrNameLst>
                                          <p:attrName>ppt_h</p:attrName>
                                        </p:attrNameLst>
                                      </p:cBhvr>
                                      <p:tavLst>
                                        <p:tav tm="0">
                                          <p:val>
                                            <p:strVal val="ppt_h"/>
                                          </p:val>
                                        </p:tav>
                                        <p:tav tm="100000">
                                          <p:val>
                                            <p:fltVal val="0"/>
                                          </p:val>
                                        </p:tav>
                                      </p:tavLst>
                                    </p:anim>
                                    <p:anim calcmode="lin" valueType="num">
                                      <p:cBhvr>
                                        <p:cTn id="40" dur="1000"/>
                                        <p:tgtEl>
                                          <p:spTgt spid="3"/>
                                        </p:tgtEl>
                                        <p:attrNameLst>
                                          <p:attrName>style.rotation</p:attrName>
                                        </p:attrNameLst>
                                      </p:cBhvr>
                                      <p:tavLst>
                                        <p:tav tm="0">
                                          <p:val>
                                            <p:fltVal val="0"/>
                                          </p:val>
                                        </p:tav>
                                        <p:tav tm="100000">
                                          <p:val>
                                            <p:fltVal val="90"/>
                                          </p:val>
                                        </p:tav>
                                      </p:tavLst>
                                    </p:anim>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543890" y="3118816"/>
            <a:ext cx="3177473"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
            </a:r>
            <a:r>
              <a:rPr lang="es-ES" sz="2000" dirty="0" smtClean="0">
                <a:solidFill>
                  <a:srgbClr val="FFFF00"/>
                </a:solidFill>
                <a:latin typeface="Arial" panose="020B0604020202020204" pitchFamily="34" charset="0"/>
                <a:ea typeface="Times New Roman" panose="02020603050405020304" pitchFamily="18" charset="0"/>
              </a:rPr>
              <a:t>presentación </a:t>
            </a:r>
            <a:endParaRPr lang="es-EC" sz="2000" dirty="0">
              <a:solidFill>
                <a:srgbClr val="FFFF00"/>
              </a:solidFill>
            </a:endParaRPr>
          </a:p>
        </p:txBody>
      </p:sp>
      <p:sp>
        <p:nvSpPr>
          <p:cNvPr id="8" name="Rectángulo 7"/>
          <p:cNvSpPr/>
          <p:nvPr/>
        </p:nvSpPr>
        <p:spPr>
          <a:xfrm>
            <a:off x="2491383" y="3744064"/>
            <a:ext cx="2791020" cy="954107"/>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CAPITÁN – CAPITÁN</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SOY</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GESTO DE MI CUERPO </a:t>
            </a:r>
          </a:p>
          <a:p>
            <a:pPr marL="285750" indent="-285750">
              <a:spcAft>
                <a:spcPts val="0"/>
              </a:spcAft>
              <a:buFont typeface="Arial" panose="020B0604020202020204" pitchFamily="34" charset="0"/>
              <a:buChar char="•"/>
            </a:pPr>
            <a:r>
              <a:rPr lang="en-US" sz="1400" b="1" dirty="0" smtClean="0">
                <a:effectLst/>
                <a:latin typeface="Arial" panose="020B0604020202020204" pitchFamily="34" charset="0"/>
                <a:ea typeface="Times New Roman" panose="02020603050405020304" pitchFamily="18" charset="0"/>
              </a:rPr>
              <a:t>LA FANESCA</a:t>
            </a:r>
            <a:endParaRPr lang="es-EC" sz="20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t="8195" b="21778"/>
          <a:stretch/>
        </p:blipFill>
        <p:spPr>
          <a:xfrm>
            <a:off x="5721363" y="3118816"/>
            <a:ext cx="4949540" cy="2668030"/>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32435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7"/>
                                        </p:tgtEl>
                                        <p:attrNameLst>
                                          <p:attrName>ppt_w</p:attrName>
                                        </p:attrNameLst>
                                      </p:cBhvr>
                                      <p:tavLst>
                                        <p:tav tm="0">
                                          <p:val>
                                            <p:strVal val="ppt_w"/>
                                          </p:val>
                                        </p:tav>
                                        <p:tav tm="100000">
                                          <p:val>
                                            <p:fltVal val="0"/>
                                          </p:val>
                                        </p:tav>
                                      </p:tavLst>
                                    </p:anim>
                                    <p:anim calcmode="lin" valueType="num">
                                      <p:cBhvr>
                                        <p:cTn id="27" dur="1000"/>
                                        <p:tgtEl>
                                          <p:spTgt spid="7"/>
                                        </p:tgtEl>
                                        <p:attrNameLst>
                                          <p:attrName>ppt_h</p:attrName>
                                        </p:attrNameLst>
                                      </p:cBhvr>
                                      <p:tavLst>
                                        <p:tav tm="0">
                                          <p:val>
                                            <p:strVal val="ppt_h"/>
                                          </p:val>
                                        </p:tav>
                                        <p:tav tm="100000">
                                          <p:val>
                                            <p:fltVal val="0"/>
                                          </p:val>
                                        </p:tav>
                                      </p:tavLst>
                                    </p:anim>
                                    <p:anim calcmode="lin" valueType="num">
                                      <p:cBhvr>
                                        <p:cTn id="28" dur="1000"/>
                                        <p:tgtEl>
                                          <p:spTgt spid="7"/>
                                        </p:tgtEl>
                                        <p:attrNameLst>
                                          <p:attrName>style.rotation</p:attrName>
                                        </p:attrNameLst>
                                      </p:cBhvr>
                                      <p:tavLst>
                                        <p:tav tm="0">
                                          <p:val>
                                            <p:fltVal val="0"/>
                                          </p:val>
                                        </p:tav>
                                        <p:tav tm="100000">
                                          <p:val>
                                            <p:fltVal val="90"/>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9"/>
                                        </p:tgtEl>
                                        <p:attrNameLst>
                                          <p:attrName>ppt_w</p:attrName>
                                        </p:attrNameLst>
                                      </p:cBhvr>
                                      <p:tavLst>
                                        <p:tav tm="0">
                                          <p:val>
                                            <p:strVal val="ppt_w"/>
                                          </p:val>
                                        </p:tav>
                                        <p:tav tm="100000">
                                          <p:val>
                                            <p:fltVal val="0"/>
                                          </p:val>
                                        </p:tav>
                                      </p:tavLst>
                                    </p:anim>
                                    <p:anim calcmode="lin" valueType="num">
                                      <p:cBhvr>
                                        <p:cTn id="33" dur="1000"/>
                                        <p:tgtEl>
                                          <p:spTgt spid="9"/>
                                        </p:tgtEl>
                                        <p:attrNameLst>
                                          <p:attrName>ppt_h</p:attrName>
                                        </p:attrNameLst>
                                      </p:cBhvr>
                                      <p:tavLst>
                                        <p:tav tm="0">
                                          <p:val>
                                            <p:strVal val="ppt_h"/>
                                          </p:val>
                                        </p:tav>
                                        <p:tav tm="100000">
                                          <p:val>
                                            <p:fltVal val="0"/>
                                          </p:val>
                                        </p:tav>
                                      </p:tavLst>
                                    </p:anim>
                                    <p:anim calcmode="lin" valueType="num">
                                      <p:cBhvr>
                                        <p:cTn id="34" dur="1000"/>
                                        <p:tgtEl>
                                          <p:spTgt spid="9"/>
                                        </p:tgtEl>
                                        <p:attrNameLst>
                                          <p:attrName>style.rotation</p:attrName>
                                        </p:attrNameLst>
                                      </p:cBhvr>
                                      <p:tavLst>
                                        <p:tav tm="0">
                                          <p:val>
                                            <p:fltVal val="0"/>
                                          </p:val>
                                        </p:tav>
                                        <p:tav tm="100000">
                                          <p:val>
                                            <p:fltVal val="90"/>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par>
                                <p:cTn id="37" presetID="31" presetClass="exit" presetSubtype="0" fill="hold" grpId="1" nodeType="withEffect">
                                  <p:stCondLst>
                                    <p:cond delay="0"/>
                                  </p:stCondLst>
                                  <p:childTnLst>
                                    <p:anim calcmode="lin" valueType="num">
                                      <p:cBhvr>
                                        <p:cTn id="38" dur="1000"/>
                                        <p:tgtEl>
                                          <p:spTgt spid="8"/>
                                        </p:tgtEl>
                                        <p:attrNameLst>
                                          <p:attrName>ppt_w</p:attrName>
                                        </p:attrNameLst>
                                      </p:cBhvr>
                                      <p:tavLst>
                                        <p:tav tm="0">
                                          <p:val>
                                            <p:strVal val="ppt_w"/>
                                          </p:val>
                                        </p:tav>
                                        <p:tav tm="100000">
                                          <p:val>
                                            <p:fltVal val="0"/>
                                          </p:val>
                                        </p:tav>
                                      </p:tavLst>
                                    </p:anim>
                                    <p:anim calcmode="lin" valueType="num">
                                      <p:cBhvr>
                                        <p:cTn id="39" dur="1000"/>
                                        <p:tgtEl>
                                          <p:spTgt spid="8"/>
                                        </p:tgtEl>
                                        <p:attrNameLst>
                                          <p:attrName>ppt_h</p:attrName>
                                        </p:attrNameLst>
                                      </p:cBhvr>
                                      <p:tavLst>
                                        <p:tav tm="0">
                                          <p:val>
                                            <p:strVal val="ppt_h"/>
                                          </p:val>
                                        </p:tav>
                                        <p:tav tm="100000">
                                          <p:val>
                                            <p:fltVal val="0"/>
                                          </p:val>
                                        </p:tav>
                                      </p:tavLst>
                                    </p:anim>
                                    <p:anim calcmode="lin" valueType="num">
                                      <p:cBhvr>
                                        <p:cTn id="40" dur="1000"/>
                                        <p:tgtEl>
                                          <p:spTgt spid="8"/>
                                        </p:tgtEl>
                                        <p:attrNameLst>
                                          <p:attrName>style.rotation</p:attrName>
                                        </p:attrNameLst>
                                      </p:cBhvr>
                                      <p:tavLst>
                                        <p:tav tm="0">
                                          <p:val>
                                            <p:fltVal val="0"/>
                                          </p:val>
                                        </p:tav>
                                        <p:tav tm="100000">
                                          <p:val>
                                            <p:fltVal val="90"/>
                                          </p:val>
                                        </p:tav>
                                      </p:tavLst>
                                    </p:anim>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543890" y="3118816"/>
            <a:ext cx="3276859"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
            </a:r>
            <a:r>
              <a:rPr lang="es-ES" sz="2000" dirty="0" smtClean="0">
                <a:solidFill>
                  <a:srgbClr val="FFFF00"/>
                </a:solidFill>
                <a:latin typeface="Arial" panose="020B0604020202020204" pitchFamily="34" charset="0"/>
                <a:ea typeface="Times New Roman" panose="02020603050405020304" pitchFamily="18" charset="0"/>
              </a:rPr>
              <a:t>agrupamiento </a:t>
            </a:r>
            <a:endParaRPr lang="es-EC" sz="2000" dirty="0">
              <a:solidFill>
                <a:srgbClr val="FFFF00"/>
              </a:solidFill>
            </a:endParaRPr>
          </a:p>
        </p:txBody>
      </p:sp>
      <p:sp>
        <p:nvSpPr>
          <p:cNvPr id="8" name="Rectángulo 7"/>
          <p:cNvSpPr/>
          <p:nvPr/>
        </p:nvSpPr>
        <p:spPr>
          <a:xfrm>
            <a:off x="2491383" y="3744064"/>
            <a:ext cx="2618024" cy="1600438"/>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CAZADOR</a:t>
            </a:r>
          </a:p>
          <a:p>
            <a:pPr marL="285750" indent="-285750">
              <a:spcAft>
                <a:spcPts val="0"/>
              </a:spcAft>
              <a:buFont typeface="Arial" panose="020B0604020202020204" pitchFamily="34" charset="0"/>
              <a:buChar char="•"/>
            </a:pPr>
            <a:r>
              <a:rPr lang="en-US" sz="1400" b="1" dirty="0" smtClean="0">
                <a:effectLst/>
                <a:latin typeface="Arial" panose="020B0604020202020204" pitchFamily="34" charset="0"/>
                <a:ea typeface="Times New Roman" panose="02020603050405020304" pitchFamily="18" charset="0"/>
              </a:rPr>
              <a:t>BAILE DE LAS FRUTA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MATATENA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A PEGARLE CON TODO</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SLALOM CON CUERDAS</a:t>
            </a:r>
          </a:p>
          <a:p>
            <a:pPr marL="285750" indent="-285750">
              <a:spcAft>
                <a:spcPts val="0"/>
              </a:spcAft>
              <a:buFont typeface="Arial" panose="020B0604020202020204" pitchFamily="34" charset="0"/>
              <a:buChar char="•"/>
            </a:pPr>
            <a:endParaRPr lang="en-US" sz="1400" b="1" dirty="0" smtClean="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en-US" sz="1400" b="1" dirty="0" smtClean="0">
              <a:effectLst/>
              <a:latin typeface="Arial" panose="020B0604020202020204" pitchFamily="34" charset="0"/>
              <a:ea typeface="Times New Roman" panose="02020603050405020304" pitchFamily="18" charset="0"/>
            </a:endParaRP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0749" y="3118816"/>
            <a:ext cx="4199613" cy="3149710"/>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68720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grpId="1" nodeType="clickEffect">
                                  <p:stCondLst>
                                    <p:cond delay="0"/>
                                  </p:stCondLst>
                                  <p:childTnLst>
                                    <p:anim calcmode="lin" valueType="num">
                                      <p:cBhvr>
                                        <p:cTn id="17" dur="1000"/>
                                        <p:tgtEl>
                                          <p:spTgt spid="7"/>
                                        </p:tgtEl>
                                        <p:attrNameLst>
                                          <p:attrName>ppt_w</p:attrName>
                                        </p:attrNameLst>
                                      </p:cBhvr>
                                      <p:tavLst>
                                        <p:tav tm="0">
                                          <p:val>
                                            <p:strVal val="ppt_w"/>
                                          </p:val>
                                        </p:tav>
                                        <p:tav tm="100000">
                                          <p:val>
                                            <p:fltVal val="0"/>
                                          </p:val>
                                        </p:tav>
                                      </p:tavLst>
                                    </p:anim>
                                    <p:anim calcmode="lin" valueType="num">
                                      <p:cBhvr>
                                        <p:cTn id="18" dur="1000"/>
                                        <p:tgtEl>
                                          <p:spTgt spid="7"/>
                                        </p:tgtEl>
                                        <p:attrNameLst>
                                          <p:attrName>ppt_h</p:attrName>
                                        </p:attrNameLst>
                                      </p:cBhvr>
                                      <p:tavLst>
                                        <p:tav tm="0">
                                          <p:val>
                                            <p:strVal val="ppt_h"/>
                                          </p:val>
                                        </p:tav>
                                        <p:tav tm="100000">
                                          <p:val>
                                            <p:fltVal val="0"/>
                                          </p:val>
                                        </p:tav>
                                      </p:tavLst>
                                    </p:anim>
                                    <p:anim calcmode="lin" valueType="num">
                                      <p:cBhvr>
                                        <p:cTn id="19" dur="1000"/>
                                        <p:tgtEl>
                                          <p:spTgt spid="7"/>
                                        </p:tgtEl>
                                        <p:attrNameLst>
                                          <p:attrName>style.rotation</p:attrName>
                                        </p:attrNameLst>
                                      </p:cBhvr>
                                      <p:tavLst>
                                        <p:tav tm="0">
                                          <p:val>
                                            <p:fltVal val="0"/>
                                          </p:val>
                                        </p:tav>
                                        <p:tav tm="100000">
                                          <p:val>
                                            <p:fltVal val="90"/>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31" presetClass="exit" presetSubtype="0" fill="hold" grpId="1" nodeType="withEffect">
                                  <p:stCondLst>
                                    <p:cond delay="0"/>
                                  </p:stCondLst>
                                  <p:childTnLst>
                                    <p:anim calcmode="lin" valueType="num">
                                      <p:cBhvr>
                                        <p:cTn id="23" dur="1000"/>
                                        <p:tgtEl>
                                          <p:spTgt spid="8"/>
                                        </p:tgtEl>
                                        <p:attrNameLst>
                                          <p:attrName>ppt_w</p:attrName>
                                        </p:attrNameLst>
                                      </p:cBhvr>
                                      <p:tavLst>
                                        <p:tav tm="0">
                                          <p:val>
                                            <p:strVal val="ppt_w"/>
                                          </p:val>
                                        </p:tav>
                                        <p:tav tm="100000">
                                          <p:val>
                                            <p:fltVal val="0"/>
                                          </p:val>
                                        </p:tav>
                                      </p:tavLst>
                                    </p:anim>
                                    <p:anim calcmode="lin" valueType="num">
                                      <p:cBhvr>
                                        <p:cTn id="24" dur="1000"/>
                                        <p:tgtEl>
                                          <p:spTgt spid="8"/>
                                        </p:tgtEl>
                                        <p:attrNameLst>
                                          <p:attrName>ppt_h</p:attrName>
                                        </p:attrNameLst>
                                      </p:cBhvr>
                                      <p:tavLst>
                                        <p:tav tm="0">
                                          <p:val>
                                            <p:strVal val="ppt_h"/>
                                          </p:val>
                                        </p:tav>
                                        <p:tav tm="100000">
                                          <p:val>
                                            <p:fltVal val="0"/>
                                          </p:val>
                                        </p:tav>
                                      </p:tavLst>
                                    </p:anim>
                                    <p:anim calcmode="lin" valueType="num">
                                      <p:cBhvr>
                                        <p:cTn id="25" dur="1000"/>
                                        <p:tgtEl>
                                          <p:spTgt spid="8"/>
                                        </p:tgtEl>
                                        <p:attrNameLst>
                                          <p:attrName>style.rotation</p:attrName>
                                        </p:attrNameLst>
                                      </p:cBhvr>
                                      <p:tavLst>
                                        <p:tav tm="0">
                                          <p:val>
                                            <p:fltVal val="0"/>
                                          </p:val>
                                        </p:tav>
                                        <p:tav tm="100000">
                                          <p:val>
                                            <p:fltVal val="90"/>
                                          </p:val>
                                        </p:tav>
                                      </p:tavLst>
                                    </p:anim>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1000"/>
                                        <p:tgtEl>
                                          <p:spTgt spid="3"/>
                                        </p:tgtEl>
                                        <p:attrNameLst>
                                          <p:attrName>ppt_w</p:attrName>
                                        </p:attrNameLst>
                                      </p:cBhvr>
                                      <p:tavLst>
                                        <p:tav tm="0">
                                          <p:val>
                                            <p:strVal val="ppt_w"/>
                                          </p:val>
                                        </p:tav>
                                        <p:tav tm="100000">
                                          <p:val>
                                            <p:fltVal val="0"/>
                                          </p:val>
                                        </p:tav>
                                      </p:tavLst>
                                    </p:anim>
                                    <p:anim calcmode="lin" valueType="num">
                                      <p:cBhvr>
                                        <p:cTn id="30" dur="1000"/>
                                        <p:tgtEl>
                                          <p:spTgt spid="3"/>
                                        </p:tgtEl>
                                        <p:attrNameLst>
                                          <p:attrName>ppt_h</p:attrName>
                                        </p:attrNameLst>
                                      </p:cBhvr>
                                      <p:tavLst>
                                        <p:tav tm="0">
                                          <p:val>
                                            <p:strVal val="ppt_h"/>
                                          </p:val>
                                        </p:tav>
                                        <p:tav tm="100000">
                                          <p:val>
                                            <p:fltVal val="0"/>
                                          </p:val>
                                        </p:tav>
                                      </p:tavLst>
                                    </p:anim>
                                    <p:anim calcmode="lin" valueType="num">
                                      <p:cBhvr>
                                        <p:cTn id="31" dur="1000"/>
                                        <p:tgtEl>
                                          <p:spTgt spid="3"/>
                                        </p:tgtEl>
                                        <p:attrNameLst>
                                          <p:attrName>style.rotation</p:attrName>
                                        </p:attrNameLst>
                                      </p:cBhvr>
                                      <p:tavLst>
                                        <p:tav tm="0">
                                          <p:val>
                                            <p:fltVal val="0"/>
                                          </p:val>
                                        </p:tav>
                                        <p:tav tm="100000">
                                          <p:val>
                                            <p:fltVal val="90"/>
                                          </p:val>
                                        </p:tav>
                                      </p:tavLst>
                                    </p:anim>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543890" y="3118816"/>
            <a:ext cx="3748142"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
            </a:r>
            <a:r>
              <a:rPr lang="es-ES" sz="2000" dirty="0" smtClean="0">
                <a:solidFill>
                  <a:srgbClr val="FFFF00"/>
                </a:solidFill>
                <a:latin typeface="Arial" panose="020B0604020202020204" pitchFamily="34" charset="0"/>
                <a:ea typeface="Times New Roman" panose="02020603050405020304" pitchFamily="18" charset="0"/>
              </a:rPr>
              <a:t>presencia grupal </a:t>
            </a:r>
            <a:endParaRPr lang="es-EC" sz="2000" dirty="0">
              <a:solidFill>
                <a:srgbClr val="FFFF00"/>
              </a:solidFill>
            </a:endParaRPr>
          </a:p>
        </p:txBody>
      </p:sp>
      <p:sp>
        <p:nvSpPr>
          <p:cNvPr id="8" name="Rectángulo 7"/>
          <p:cNvSpPr/>
          <p:nvPr/>
        </p:nvSpPr>
        <p:spPr>
          <a:xfrm>
            <a:off x="2491383" y="3744064"/>
            <a:ext cx="2321341" cy="1815882"/>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JA JA JA</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VAMOS DE PASEO</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ARANZAN ZAN</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BAILE DEL MINUE</a:t>
            </a:r>
          </a:p>
          <a:p>
            <a:pPr marL="285750" indent="-285750">
              <a:spcAft>
                <a:spcPts val="0"/>
              </a:spcAft>
              <a:buFont typeface="Arial" panose="020B0604020202020204" pitchFamily="34" charset="0"/>
              <a:buChar char="•"/>
            </a:pPr>
            <a:endParaRPr lang="en-US" sz="1400" b="1" dirty="0" smtClean="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en-US" sz="1400" b="1" dirty="0" smtClean="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en-US" sz="1400" b="1" dirty="0" smtClean="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en-US" sz="1400" b="1" dirty="0" smtClean="0">
              <a:effectLst/>
              <a:latin typeface="Arial" panose="020B0604020202020204" pitchFamily="34" charset="0"/>
              <a:ea typeface="Times New Roman" panose="02020603050405020304" pitchFamily="18"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3086" y="3118816"/>
            <a:ext cx="3727268" cy="2795451"/>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97654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7"/>
                                        </p:tgtEl>
                                        <p:attrNameLst>
                                          <p:attrName>ppt_w</p:attrName>
                                        </p:attrNameLst>
                                      </p:cBhvr>
                                      <p:tavLst>
                                        <p:tav tm="0">
                                          <p:val>
                                            <p:strVal val="ppt_w"/>
                                          </p:val>
                                        </p:tav>
                                        <p:tav tm="100000">
                                          <p:val>
                                            <p:fltVal val="0"/>
                                          </p:val>
                                        </p:tav>
                                      </p:tavLst>
                                    </p:anim>
                                    <p:anim calcmode="lin" valueType="num">
                                      <p:cBhvr>
                                        <p:cTn id="27" dur="1000"/>
                                        <p:tgtEl>
                                          <p:spTgt spid="7"/>
                                        </p:tgtEl>
                                        <p:attrNameLst>
                                          <p:attrName>ppt_h</p:attrName>
                                        </p:attrNameLst>
                                      </p:cBhvr>
                                      <p:tavLst>
                                        <p:tav tm="0">
                                          <p:val>
                                            <p:strVal val="ppt_h"/>
                                          </p:val>
                                        </p:tav>
                                        <p:tav tm="100000">
                                          <p:val>
                                            <p:fltVal val="0"/>
                                          </p:val>
                                        </p:tav>
                                      </p:tavLst>
                                    </p:anim>
                                    <p:anim calcmode="lin" valueType="num">
                                      <p:cBhvr>
                                        <p:cTn id="28" dur="1000"/>
                                        <p:tgtEl>
                                          <p:spTgt spid="7"/>
                                        </p:tgtEl>
                                        <p:attrNameLst>
                                          <p:attrName>style.rotation</p:attrName>
                                        </p:attrNameLst>
                                      </p:cBhvr>
                                      <p:tavLst>
                                        <p:tav tm="0">
                                          <p:val>
                                            <p:fltVal val="0"/>
                                          </p:val>
                                        </p:tav>
                                        <p:tav tm="100000">
                                          <p:val>
                                            <p:fltVal val="90"/>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8"/>
                                        </p:tgtEl>
                                        <p:attrNameLst>
                                          <p:attrName>ppt_w</p:attrName>
                                        </p:attrNameLst>
                                      </p:cBhvr>
                                      <p:tavLst>
                                        <p:tav tm="0">
                                          <p:val>
                                            <p:strVal val="ppt_w"/>
                                          </p:val>
                                        </p:tav>
                                        <p:tav tm="100000">
                                          <p:val>
                                            <p:fltVal val="0"/>
                                          </p:val>
                                        </p:tav>
                                      </p:tavLst>
                                    </p:anim>
                                    <p:anim calcmode="lin" valueType="num">
                                      <p:cBhvr>
                                        <p:cTn id="33" dur="1000"/>
                                        <p:tgtEl>
                                          <p:spTgt spid="8"/>
                                        </p:tgtEl>
                                        <p:attrNameLst>
                                          <p:attrName>ppt_h</p:attrName>
                                        </p:attrNameLst>
                                      </p:cBhvr>
                                      <p:tavLst>
                                        <p:tav tm="0">
                                          <p:val>
                                            <p:strVal val="ppt_h"/>
                                          </p:val>
                                        </p:tav>
                                        <p:tav tm="100000">
                                          <p:val>
                                            <p:fltVal val="0"/>
                                          </p:val>
                                        </p:tav>
                                      </p:tavLst>
                                    </p:anim>
                                    <p:anim calcmode="lin" valueType="num">
                                      <p:cBhvr>
                                        <p:cTn id="34" dur="1000"/>
                                        <p:tgtEl>
                                          <p:spTgt spid="8"/>
                                        </p:tgtEl>
                                        <p:attrNameLst>
                                          <p:attrName>style.rotation</p:attrName>
                                        </p:attrNameLst>
                                      </p:cBhvr>
                                      <p:tavLst>
                                        <p:tav tm="0">
                                          <p:val>
                                            <p:fltVal val="0"/>
                                          </p:val>
                                        </p:tav>
                                        <p:tav tm="100000">
                                          <p:val>
                                            <p:fltVal val="90"/>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1" presetClass="exit" presetSubtype="0" fill="hold" nodeType="withEffect">
                                  <p:stCondLst>
                                    <p:cond delay="0"/>
                                  </p:stCondLst>
                                  <p:childTnLst>
                                    <p:anim calcmode="lin" valueType="num">
                                      <p:cBhvr>
                                        <p:cTn id="38" dur="1000"/>
                                        <p:tgtEl>
                                          <p:spTgt spid="9"/>
                                        </p:tgtEl>
                                        <p:attrNameLst>
                                          <p:attrName>ppt_w</p:attrName>
                                        </p:attrNameLst>
                                      </p:cBhvr>
                                      <p:tavLst>
                                        <p:tav tm="0">
                                          <p:val>
                                            <p:strVal val="ppt_w"/>
                                          </p:val>
                                        </p:tav>
                                        <p:tav tm="100000">
                                          <p:val>
                                            <p:fltVal val="0"/>
                                          </p:val>
                                        </p:tav>
                                      </p:tavLst>
                                    </p:anim>
                                    <p:anim calcmode="lin" valueType="num">
                                      <p:cBhvr>
                                        <p:cTn id="39" dur="1000"/>
                                        <p:tgtEl>
                                          <p:spTgt spid="9"/>
                                        </p:tgtEl>
                                        <p:attrNameLst>
                                          <p:attrName>ppt_h</p:attrName>
                                        </p:attrNameLst>
                                      </p:cBhvr>
                                      <p:tavLst>
                                        <p:tav tm="0">
                                          <p:val>
                                            <p:strVal val="ppt_h"/>
                                          </p:val>
                                        </p:tav>
                                        <p:tav tm="100000">
                                          <p:val>
                                            <p:fltVal val="0"/>
                                          </p:val>
                                        </p:tav>
                                      </p:tavLst>
                                    </p:anim>
                                    <p:anim calcmode="lin" valueType="num">
                                      <p:cBhvr>
                                        <p:cTn id="40" dur="1000"/>
                                        <p:tgtEl>
                                          <p:spTgt spid="9"/>
                                        </p:tgtEl>
                                        <p:attrNameLst>
                                          <p:attrName>style.rotation</p:attrName>
                                        </p:attrNameLst>
                                      </p:cBhvr>
                                      <p:tavLst>
                                        <p:tav tm="0">
                                          <p:val>
                                            <p:fltVal val="0"/>
                                          </p:val>
                                        </p:tav>
                                        <p:tav tm="100000">
                                          <p:val>
                                            <p:fltVal val="90"/>
                                          </p:val>
                                        </p:tav>
                                      </p:tavLst>
                                    </p:anim>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075" y="934075"/>
            <a:ext cx="6031746" cy="152380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17" y="1854926"/>
            <a:ext cx="1427726" cy="54309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56" y="2315933"/>
            <a:ext cx="4557583" cy="58751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77" y="2279515"/>
            <a:ext cx="551157" cy="411525"/>
          </a:xfrm>
          <a:prstGeom prst="rect">
            <a:avLst/>
          </a:prstGeom>
        </p:spPr>
      </p:pic>
      <p:sp>
        <p:nvSpPr>
          <p:cNvPr id="7" name="Rectángulo 6"/>
          <p:cNvSpPr/>
          <p:nvPr/>
        </p:nvSpPr>
        <p:spPr>
          <a:xfrm>
            <a:off x="2543890" y="3118816"/>
            <a:ext cx="2951449" cy="400110"/>
          </a:xfrm>
          <a:prstGeom prst="rect">
            <a:avLst/>
          </a:prstGeom>
        </p:spPr>
        <p:txBody>
          <a:bodyPr wrap="none">
            <a:spAutoFit/>
          </a:bodyPr>
          <a:lstStyle/>
          <a:p>
            <a:r>
              <a:rPr lang="es-ES" sz="2000" dirty="0">
                <a:solidFill>
                  <a:srgbClr val="FFFF00"/>
                </a:solidFill>
                <a:latin typeface="Arial" panose="020B0604020202020204" pitchFamily="34" charset="0"/>
                <a:ea typeface="Times New Roman" panose="02020603050405020304" pitchFamily="18" charset="0"/>
              </a:rPr>
              <a:t>Técnicas de </a:t>
            </a:r>
            <a:r>
              <a:rPr lang="es-ES" sz="2000" dirty="0" smtClean="0">
                <a:solidFill>
                  <a:srgbClr val="FFFF00"/>
                </a:solidFill>
                <a:latin typeface="Arial" panose="020B0604020202020204" pitchFamily="34" charset="0"/>
                <a:ea typeface="Times New Roman" panose="02020603050405020304" pitchFamily="18" charset="0"/>
              </a:rPr>
              <a:t>celebración</a:t>
            </a:r>
            <a:endParaRPr lang="es-EC" sz="2000" dirty="0">
              <a:solidFill>
                <a:srgbClr val="FFFF00"/>
              </a:solidFill>
            </a:endParaRPr>
          </a:p>
        </p:txBody>
      </p:sp>
      <p:sp>
        <p:nvSpPr>
          <p:cNvPr id="8" name="Rectángulo 7"/>
          <p:cNvSpPr/>
          <p:nvPr/>
        </p:nvSpPr>
        <p:spPr>
          <a:xfrm>
            <a:off x="2491383" y="3744064"/>
            <a:ext cx="2942922" cy="523220"/>
          </a:xfrm>
          <a:prstGeom prst="rect">
            <a:avLst/>
          </a:prstGeom>
        </p:spPr>
        <p:txBody>
          <a:bodyPr wrap="none">
            <a:spAutoFit/>
          </a:bodyPr>
          <a:lstStyle/>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EL CAMPEÓM</a:t>
            </a:r>
          </a:p>
          <a:p>
            <a:pPr marL="285750" indent="-285750">
              <a:spcAft>
                <a:spcPts val="0"/>
              </a:spcAft>
              <a:buFont typeface="Arial" panose="020B0604020202020204" pitchFamily="34" charset="0"/>
              <a:buChar char="•"/>
            </a:pPr>
            <a:r>
              <a:rPr lang="en-US" sz="1400" b="1" dirty="0" smtClean="0">
                <a:latin typeface="Arial" panose="020B0604020202020204" pitchFamily="34" charset="0"/>
                <a:ea typeface="Times New Roman" panose="02020603050405020304" pitchFamily="18" charset="0"/>
              </a:rPr>
              <a:t>MEDALLAS DE CHOCOLATE</a:t>
            </a:r>
            <a:endParaRPr lang="en-US" sz="1400" b="1" dirty="0" smtClean="0">
              <a:effectLst/>
              <a:latin typeface="Arial" panose="020B0604020202020204" pitchFamily="34" charset="0"/>
              <a:ea typeface="Times New Roman" panose="02020603050405020304" pitchFamily="18" charset="0"/>
            </a:endParaRP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8286" y="3118816"/>
            <a:ext cx="3997234" cy="2997925"/>
          </a:xfrm>
          <a:prstGeom prst="rect">
            <a:avLst/>
          </a:prstGeom>
        </p:spPr>
      </p:pic>
      <p:pic>
        <p:nvPicPr>
          <p:cNvPr id="10" name="Imagen 9"/>
          <p:cNvPicPr>
            <a:picLocks noChangeAspect="1"/>
          </p:cNvPicPr>
          <p:nvPr/>
        </p:nvPicPr>
        <p:blipFill>
          <a:blip r:embed="rId7"/>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8806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7"/>
                                        </p:tgtEl>
                                        <p:attrNameLst>
                                          <p:attrName>ppt_w</p:attrName>
                                        </p:attrNameLst>
                                      </p:cBhvr>
                                      <p:tavLst>
                                        <p:tav tm="0">
                                          <p:val>
                                            <p:strVal val="ppt_w"/>
                                          </p:val>
                                        </p:tav>
                                        <p:tav tm="100000">
                                          <p:val>
                                            <p:fltVal val="0"/>
                                          </p:val>
                                        </p:tav>
                                      </p:tavLst>
                                    </p:anim>
                                    <p:anim calcmode="lin" valueType="num">
                                      <p:cBhvr>
                                        <p:cTn id="27" dur="1000"/>
                                        <p:tgtEl>
                                          <p:spTgt spid="7"/>
                                        </p:tgtEl>
                                        <p:attrNameLst>
                                          <p:attrName>ppt_h</p:attrName>
                                        </p:attrNameLst>
                                      </p:cBhvr>
                                      <p:tavLst>
                                        <p:tav tm="0">
                                          <p:val>
                                            <p:strVal val="ppt_h"/>
                                          </p:val>
                                        </p:tav>
                                        <p:tav tm="100000">
                                          <p:val>
                                            <p:fltVal val="0"/>
                                          </p:val>
                                        </p:tav>
                                      </p:tavLst>
                                    </p:anim>
                                    <p:anim calcmode="lin" valueType="num">
                                      <p:cBhvr>
                                        <p:cTn id="28" dur="1000"/>
                                        <p:tgtEl>
                                          <p:spTgt spid="7"/>
                                        </p:tgtEl>
                                        <p:attrNameLst>
                                          <p:attrName>style.rotation</p:attrName>
                                        </p:attrNameLst>
                                      </p:cBhvr>
                                      <p:tavLst>
                                        <p:tav tm="0">
                                          <p:val>
                                            <p:fltVal val="0"/>
                                          </p:val>
                                        </p:tav>
                                        <p:tav tm="100000">
                                          <p:val>
                                            <p:fltVal val="90"/>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8"/>
                                        </p:tgtEl>
                                        <p:attrNameLst>
                                          <p:attrName>ppt_w</p:attrName>
                                        </p:attrNameLst>
                                      </p:cBhvr>
                                      <p:tavLst>
                                        <p:tav tm="0">
                                          <p:val>
                                            <p:strVal val="ppt_w"/>
                                          </p:val>
                                        </p:tav>
                                        <p:tav tm="100000">
                                          <p:val>
                                            <p:fltVal val="0"/>
                                          </p:val>
                                        </p:tav>
                                      </p:tavLst>
                                    </p:anim>
                                    <p:anim calcmode="lin" valueType="num">
                                      <p:cBhvr>
                                        <p:cTn id="33" dur="1000"/>
                                        <p:tgtEl>
                                          <p:spTgt spid="8"/>
                                        </p:tgtEl>
                                        <p:attrNameLst>
                                          <p:attrName>ppt_h</p:attrName>
                                        </p:attrNameLst>
                                      </p:cBhvr>
                                      <p:tavLst>
                                        <p:tav tm="0">
                                          <p:val>
                                            <p:strVal val="ppt_h"/>
                                          </p:val>
                                        </p:tav>
                                        <p:tav tm="100000">
                                          <p:val>
                                            <p:fltVal val="0"/>
                                          </p:val>
                                        </p:tav>
                                      </p:tavLst>
                                    </p:anim>
                                    <p:anim calcmode="lin" valueType="num">
                                      <p:cBhvr>
                                        <p:cTn id="34" dur="1000"/>
                                        <p:tgtEl>
                                          <p:spTgt spid="8"/>
                                        </p:tgtEl>
                                        <p:attrNameLst>
                                          <p:attrName>style.rotation</p:attrName>
                                        </p:attrNameLst>
                                      </p:cBhvr>
                                      <p:tavLst>
                                        <p:tav tm="0">
                                          <p:val>
                                            <p:fltVal val="0"/>
                                          </p:val>
                                        </p:tav>
                                        <p:tav tm="100000">
                                          <p:val>
                                            <p:fltVal val="90"/>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1" presetClass="exit" presetSubtype="0" fill="hold" nodeType="withEffect">
                                  <p:stCondLst>
                                    <p:cond delay="0"/>
                                  </p:stCondLst>
                                  <p:childTnLst>
                                    <p:anim calcmode="lin" valueType="num">
                                      <p:cBhvr>
                                        <p:cTn id="38" dur="1000"/>
                                        <p:tgtEl>
                                          <p:spTgt spid="3"/>
                                        </p:tgtEl>
                                        <p:attrNameLst>
                                          <p:attrName>ppt_w</p:attrName>
                                        </p:attrNameLst>
                                      </p:cBhvr>
                                      <p:tavLst>
                                        <p:tav tm="0">
                                          <p:val>
                                            <p:strVal val="ppt_w"/>
                                          </p:val>
                                        </p:tav>
                                        <p:tav tm="100000">
                                          <p:val>
                                            <p:fltVal val="0"/>
                                          </p:val>
                                        </p:tav>
                                      </p:tavLst>
                                    </p:anim>
                                    <p:anim calcmode="lin" valueType="num">
                                      <p:cBhvr>
                                        <p:cTn id="39" dur="1000"/>
                                        <p:tgtEl>
                                          <p:spTgt spid="3"/>
                                        </p:tgtEl>
                                        <p:attrNameLst>
                                          <p:attrName>ppt_h</p:attrName>
                                        </p:attrNameLst>
                                      </p:cBhvr>
                                      <p:tavLst>
                                        <p:tav tm="0">
                                          <p:val>
                                            <p:strVal val="ppt_h"/>
                                          </p:val>
                                        </p:tav>
                                        <p:tav tm="100000">
                                          <p:val>
                                            <p:fltVal val="0"/>
                                          </p:val>
                                        </p:tav>
                                      </p:tavLst>
                                    </p:anim>
                                    <p:anim calcmode="lin" valueType="num">
                                      <p:cBhvr>
                                        <p:cTn id="40" dur="1000"/>
                                        <p:tgtEl>
                                          <p:spTgt spid="3"/>
                                        </p:tgtEl>
                                        <p:attrNameLst>
                                          <p:attrName>style.rotation</p:attrName>
                                        </p:attrNameLst>
                                      </p:cBhvr>
                                      <p:tavLst>
                                        <p:tav tm="0">
                                          <p:val>
                                            <p:fltVal val="0"/>
                                          </p:val>
                                        </p:tav>
                                        <p:tav tm="100000">
                                          <p:val>
                                            <p:fltVal val="90"/>
                                          </p:val>
                                        </p:tav>
                                      </p:tavLst>
                                    </p:anim>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4"/>
                                        </p:tgtEl>
                                        <p:attrNameLst>
                                          <p:attrName>ppt_w</p:attrName>
                                        </p:attrNameLst>
                                      </p:cBhvr>
                                      <p:tavLst>
                                        <p:tav tm="0">
                                          <p:val>
                                            <p:strVal val="ppt_w"/>
                                          </p:val>
                                        </p:tav>
                                        <p:tav tm="100000">
                                          <p:val>
                                            <p:fltVal val="0"/>
                                          </p:val>
                                        </p:tav>
                                      </p:tavLst>
                                    </p:anim>
                                    <p:anim calcmode="lin" valueType="num">
                                      <p:cBhvr>
                                        <p:cTn id="45" dur="1000"/>
                                        <p:tgtEl>
                                          <p:spTgt spid="4"/>
                                        </p:tgtEl>
                                        <p:attrNameLst>
                                          <p:attrName>ppt_h</p:attrName>
                                        </p:attrNameLst>
                                      </p:cBhvr>
                                      <p:tavLst>
                                        <p:tav tm="0">
                                          <p:val>
                                            <p:strVal val="ppt_h"/>
                                          </p:val>
                                        </p:tav>
                                        <p:tav tm="100000">
                                          <p:val>
                                            <p:fltVal val="0"/>
                                          </p:val>
                                        </p:tav>
                                      </p:tavLst>
                                    </p:anim>
                                    <p:anim calcmode="lin" valueType="num">
                                      <p:cBhvr>
                                        <p:cTn id="46" dur="1000"/>
                                        <p:tgtEl>
                                          <p:spTgt spid="4"/>
                                        </p:tgtEl>
                                        <p:attrNameLst>
                                          <p:attrName>style.rotation</p:attrName>
                                        </p:attrNameLst>
                                      </p:cBhvr>
                                      <p:tavLst>
                                        <p:tav tm="0">
                                          <p:val>
                                            <p:fltVal val="0"/>
                                          </p:val>
                                        </p:tav>
                                        <p:tav tm="100000">
                                          <p:val>
                                            <p:fltVal val="90"/>
                                          </p:val>
                                        </p:tav>
                                      </p:tavLst>
                                    </p:anim>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6"/>
                                        </p:tgtEl>
                                        <p:attrNameLst>
                                          <p:attrName>ppt_w</p:attrName>
                                        </p:attrNameLst>
                                      </p:cBhvr>
                                      <p:tavLst>
                                        <p:tav tm="0">
                                          <p:val>
                                            <p:strVal val="ppt_w"/>
                                          </p:val>
                                        </p:tav>
                                        <p:tav tm="100000">
                                          <p:val>
                                            <p:fltVal val="0"/>
                                          </p:val>
                                        </p:tav>
                                      </p:tavLst>
                                    </p:anim>
                                    <p:anim calcmode="lin" valueType="num">
                                      <p:cBhvr>
                                        <p:cTn id="51" dur="1000"/>
                                        <p:tgtEl>
                                          <p:spTgt spid="6"/>
                                        </p:tgtEl>
                                        <p:attrNameLst>
                                          <p:attrName>ppt_h</p:attrName>
                                        </p:attrNameLst>
                                      </p:cBhvr>
                                      <p:tavLst>
                                        <p:tav tm="0">
                                          <p:val>
                                            <p:strVal val="ppt_h"/>
                                          </p:val>
                                        </p:tav>
                                        <p:tav tm="100000">
                                          <p:val>
                                            <p:fltVal val="0"/>
                                          </p:val>
                                        </p:tav>
                                      </p:tavLst>
                                    </p:anim>
                                    <p:anim calcmode="lin" valueType="num">
                                      <p:cBhvr>
                                        <p:cTn id="52" dur="1000"/>
                                        <p:tgtEl>
                                          <p:spTgt spid="6"/>
                                        </p:tgtEl>
                                        <p:attrNameLst>
                                          <p:attrName>style.rotation</p:attrName>
                                        </p:attrNameLst>
                                      </p:cBhvr>
                                      <p:tavLst>
                                        <p:tav tm="0">
                                          <p:val>
                                            <p:fltVal val="0"/>
                                          </p:val>
                                        </p:tav>
                                        <p:tav tm="100000">
                                          <p:val>
                                            <p:fltVal val="90"/>
                                          </p:val>
                                        </p:tav>
                                      </p:tavLst>
                                    </p:anim>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5"/>
                                        </p:tgtEl>
                                        <p:attrNameLst>
                                          <p:attrName>ppt_w</p:attrName>
                                        </p:attrNameLst>
                                      </p:cBhvr>
                                      <p:tavLst>
                                        <p:tav tm="0">
                                          <p:val>
                                            <p:strVal val="ppt_w"/>
                                          </p:val>
                                        </p:tav>
                                        <p:tav tm="100000">
                                          <p:val>
                                            <p:fltVal val="0"/>
                                          </p:val>
                                        </p:tav>
                                      </p:tavLst>
                                    </p:anim>
                                    <p:anim calcmode="lin" valueType="num">
                                      <p:cBhvr>
                                        <p:cTn id="57" dur="1000"/>
                                        <p:tgtEl>
                                          <p:spTgt spid="5"/>
                                        </p:tgtEl>
                                        <p:attrNameLst>
                                          <p:attrName>ppt_h</p:attrName>
                                        </p:attrNameLst>
                                      </p:cBhvr>
                                      <p:tavLst>
                                        <p:tav tm="0">
                                          <p:val>
                                            <p:strVal val="ppt_h"/>
                                          </p:val>
                                        </p:tav>
                                        <p:tav tm="100000">
                                          <p:val>
                                            <p:fltVal val="0"/>
                                          </p:val>
                                        </p:tav>
                                      </p:tavLst>
                                    </p:anim>
                                    <p:anim calcmode="lin" valueType="num">
                                      <p:cBhvr>
                                        <p:cTn id="58" dur="1000"/>
                                        <p:tgtEl>
                                          <p:spTgt spid="5"/>
                                        </p:tgtEl>
                                        <p:attrNameLst>
                                          <p:attrName>style.rotation</p:attrName>
                                        </p:attrNameLst>
                                      </p:cBhvr>
                                      <p:tavLst>
                                        <p:tav tm="0">
                                          <p:val>
                                            <p:fltVal val="0"/>
                                          </p:val>
                                        </p:tav>
                                        <p:tav tm="100000">
                                          <p:val>
                                            <p:fltVal val="90"/>
                                          </p:val>
                                        </p:tav>
                                      </p:tavLst>
                                    </p:anim>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2"/>
                                        </p:tgtEl>
                                        <p:attrNameLst>
                                          <p:attrName>ppt_w</p:attrName>
                                        </p:attrNameLst>
                                      </p:cBhvr>
                                      <p:tavLst>
                                        <p:tav tm="0">
                                          <p:val>
                                            <p:strVal val="ppt_w"/>
                                          </p:val>
                                        </p:tav>
                                        <p:tav tm="100000">
                                          <p:val>
                                            <p:fltVal val="0"/>
                                          </p:val>
                                        </p:tav>
                                      </p:tavLst>
                                    </p:anim>
                                    <p:anim calcmode="lin" valueType="num">
                                      <p:cBhvr>
                                        <p:cTn id="63" dur="1000"/>
                                        <p:tgtEl>
                                          <p:spTgt spid="2"/>
                                        </p:tgtEl>
                                        <p:attrNameLst>
                                          <p:attrName>ppt_h</p:attrName>
                                        </p:attrNameLst>
                                      </p:cBhvr>
                                      <p:tavLst>
                                        <p:tav tm="0">
                                          <p:val>
                                            <p:strVal val="ppt_h"/>
                                          </p:val>
                                        </p:tav>
                                        <p:tav tm="100000">
                                          <p:val>
                                            <p:fltVal val="0"/>
                                          </p:val>
                                        </p:tav>
                                      </p:tavLst>
                                    </p:anim>
                                    <p:anim calcmode="lin" valueType="num">
                                      <p:cBhvr>
                                        <p:cTn id="64" dur="1000"/>
                                        <p:tgtEl>
                                          <p:spTgt spid="2"/>
                                        </p:tgtEl>
                                        <p:attrNameLst>
                                          <p:attrName>style.rotation</p:attrName>
                                        </p:attrNameLst>
                                      </p:cBhvr>
                                      <p:tavLst>
                                        <p:tav tm="0">
                                          <p:val>
                                            <p:fltVal val="0"/>
                                          </p:val>
                                        </p:tav>
                                        <p:tav tm="100000">
                                          <p:val>
                                            <p:fltVal val="90"/>
                                          </p:val>
                                        </p:tav>
                                      </p:tavLst>
                                    </p:anim>
                                    <p:animEffect transition="out" filter="fade">
                                      <p:cBhvr>
                                        <p:cTn id="65" dur="1000"/>
                                        <p:tgtEl>
                                          <p:spTgt spid="2"/>
                                        </p:tgtEl>
                                      </p:cBhvr>
                                    </p:animEffect>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564" y="3465331"/>
            <a:ext cx="7035580" cy="140711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8889" y="491761"/>
            <a:ext cx="537845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stretch>
            <a:fillRect/>
          </a:stretch>
        </p:blipFill>
        <p:spPr>
          <a:xfrm>
            <a:off x="-515389" y="-482138"/>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265052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fltVal val="0"/>
                                          </p:val>
                                        </p:tav>
                                        <p:tav tm="100000">
                                          <p:val>
                                            <p:strVal val="#ppt_w"/>
                                          </p:val>
                                        </p:tav>
                                      </p:tavLst>
                                    </p:anim>
                                    <p:anim calcmode="lin" valueType="num">
                                      <p:cBhvr>
                                        <p:cTn id="16" dur="3000" fill="hold"/>
                                        <p:tgtEl>
                                          <p:spTgt spid="6"/>
                                        </p:tgtEl>
                                        <p:attrNameLst>
                                          <p:attrName>ppt_h</p:attrName>
                                        </p:attrNameLst>
                                      </p:cBhvr>
                                      <p:tavLst>
                                        <p:tav tm="0">
                                          <p:val>
                                            <p:fltVal val="0"/>
                                          </p:val>
                                        </p:tav>
                                        <p:tav tm="100000">
                                          <p:val>
                                            <p:strVal val="#ppt_h"/>
                                          </p:val>
                                        </p:tav>
                                      </p:tavLst>
                                    </p:anim>
                                    <p:anim calcmode="lin" valueType="num">
                                      <p:cBhvr>
                                        <p:cTn id="17" dur="3000" fill="hold"/>
                                        <p:tgtEl>
                                          <p:spTgt spid="6"/>
                                        </p:tgtEl>
                                        <p:attrNameLst>
                                          <p:attrName>style.rotation</p:attrName>
                                        </p:attrNameLst>
                                      </p:cBhvr>
                                      <p:tavLst>
                                        <p:tav tm="0">
                                          <p:val>
                                            <p:fltVal val="90"/>
                                          </p:val>
                                        </p:tav>
                                        <p:tav tm="100000">
                                          <p:val>
                                            <p:fltVal val="0"/>
                                          </p:val>
                                        </p:tav>
                                      </p:tavLst>
                                    </p:anim>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18803"/>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noChangeArrowheads="1"/>
          </p:cNvSpPr>
          <p:nvPr/>
        </p:nvSpPr>
        <p:spPr bwMode="auto">
          <a:xfrm>
            <a:off x="2377440" y="1828800"/>
            <a:ext cx="7996843" cy="4517966"/>
          </a:xfrm>
          <a:prstGeom prst="rect">
            <a:avLst/>
          </a:prstGeom>
          <a:noFill/>
          <a:ln>
            <a:noFill/>
          </a:ln>
          <a:extLst/>
        </p:spPr>
        <p:txBody>
          <a:bodyPr/>
          <a:lstStyle/>
          <a:p>
            <a:pPr marL="342900" indent="-342900">
              <a:buClr>
                <a:srgbClr val="00B050"/>
              </a:buClr>
              <a:buFont typeface="Arial" panose="020B0604020202020204" pitchFamily="34" charset="0"/>
              <a:buChar char="•"/>
              <a:defRPr/>
            </a:pPr>
            <a:r>
              <a:rPr lang="es-EC" sz="2400" dirty="0"/>
              <a:t>Analizar</a:t>
            </a:r>
            <a:r>
              <a:rPr lang="x-none" sz="2400" dirty="0"/>
              <a:t> las técnicas de animación recreativas  que utilizan las maestras para brindar un ambiente escolar propicio para el primer año de educación </a:t>
            </a:r>
            <a:r>
              <a:rPr lang="x-none" sz="2400" dirty="0" smtClean="0"/>
              <a:t>básica</a:t>
            </a:r>
            <a:endParaRPr lang="es-EC" sz="2400" dirty="0" smtClean="0"/>
          </a:p>
          <a:p>
            <a:pPr>
              <a:buClr>
                <a:srgbClr val="00B050"/>
              </a:buClr>
              <a:defRPr/>
            </a:pPr>
            <a:endParaRPr lang="es-EC" sz="2400" dirty="0"/>
          </a:p>
          <a:p>
            <a:pPr marL="342900" indent="-342900">
              <a:buClr>
                <a:srgbClr val="00B050"/>
              </a:buClr>
              <a:buFont typeface="Arial" panose="020B0604020202020204" pitchFamily="34" charset="0"/>
              <a:buChar char="•"/>
              <a:defRPr/>
            </a:pPr>
            <a:r>
              <a:rPr lang="es-EC" sz="2400" dirty="0"/>
              <a:t>Diagnosticar el ambiente escolar en los niños y niñas del primer año de Educación básica de la Unidad Educativa “Riobamba” mediante la ficha de observación , previo a la aplicación de la guía didáctica </a:t>
            </a:r>
            <a:endParaRPr lang="es-EC" sz="2400" dirty="0" smtClean="0"/>
          </a:p>
          <a:p>
            <a:pPr>
              <a:buClr>
                <a:srgbClr val="00B050"/>
              </a:buClr>
              <a:defRPr/>
            </a:pPr>
            <a:endParaRPr lang="es-EC" sz="2400" dirty="0"/>
          </a:p>
          <a:p>
            <a:pPr marL="342900" indent="-342900">
              <a:buClr>
                <a:srgbClr val="00B050"/>
              </a:buClr>
              <a:buFont typeface="Arial" panose="020B0604020202020204" pitchFamily="34" charset="0"/>
              <a:buChar char="•"/>
              <a:defRPr/>
            </a:pPr>
            <a:r>
              <a:rPr lang="x-none" sz="2400" dirty="0"/>
              <a:t>Diseñar  un fichero con técnicas de animación  recreativas  para lograr un ambiente escolar </a:t>
            </a:r>
            <a:r>
              <a:rPr lang="es-EC" sz="2400" dirty="0"/>
              <a:t>positivo</a:t>
            </a:r>
            <a:endParaRPr lang="es-EC" sz="3200" dirty="0"/>
          </a:p>
        </p:txBody>
      </p:sp>
      <p:pic>
        <p:nvPicPr>
          <p:cNvPr id="5" name="Imagen 4"/>
          <p:cNvPicPr>
            <a:picLocks noChangeAspect="1"/>
          </p:cNvPicPr>
          <p:nvPr/>
        </p:nvPicPr>
        <p:blipFill>
          <a:blip r:embed="rId3"/>
          <a:stretch>
            <a:fillRect/>
          </a:stretch>
        </p:blipFill>
        <p:spPr>
          <a:xfrm>
            <a:off x="-515389" y="-468886"/>
            <a:ext cx="13749251" cy="8046719"/>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09088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p:cTn id="15" dur="500" fill="hold"/>
                                        <p:tgtEl>
                                          <p:spTgt spid="7">
                                            <p:txEl>
                                              <p:pRg st="2" end="2"/>
                                            </p:txEl>
                                          </p:spTgt>
                                        </p:tgtEl>
                                        <p:attrNameLst>
                                          <p:attrName>ppt_x</p:attrName>
                                        </p:attrNameLst>
                                      </p:cBhvr>
                                      <p:tavLst>
                                        <p:tav tm="0">
                                          <p:val>
                                            <p:strVal val="#ppt_x-#ppt_w/2"/>
                                          </p:val>
                                        </p:tav>
                                        <p:tav tm="100000">
                                          <p:val>
                                            <p:strVal val="#ppt_x"/>
                                          </p:val>
                                        </p:tav>
                                      </p:tavLst>
                                    </p:anim>
                                    <p:anim calcmode="lin" valueType="num">
                                      <p:cBhvr>
                                        <p:cTn id="16"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p:cTn id="23" dur="500" fill="hold"/>
                                        <p:tgtEl>
                                          <p:spTgt spid="7">
                                            <p:txEl>
                                              <p:pRg st="4" end="4"/>
                                            </p:txEl>
                                          </p:spTgt>
                                        </p:tgtEl>
                                        <p:attrNameLst>
                                          <p:attrName>ppt_x</p:attrName>
                                        </p:attrNameLst>
                                      </p:cBhvr>
                                      <p:tavLst>
                                        <p:tav tm="0">
                                          <p:val>
                                            <p:strVal val="#ppt_x-#ppt_w/2"/>
                                          </p:val>
                                        </p:tav>
                                        <p:tav tm="100000">
                                          <p:val>
                                            <p:strVal val="#ppt_x"/>
                                          </p:val>
                                        </p:tav>
                                      </p:tavLst>
                                    </p:anim>
                                    <p:anim calcmode="lin" valueType="num">
                                      <p:cBhvr>
                                        <p:cTn id="24" dur="500" fill="hold"/>
                                        <p:tgtEl>
                                          <p:spTgt spid="7">
                                            <p:txEl>
                                              <p:pRg st="4" end="4"/>
                                            </p:txEl>
                                          </p:spTgt>
                                        </p:tgtEl>
                                        <p:attrNameLst>
                                          <p:attrName>ppt_y</p:attrName>
                                        </p:attrNameLst>
                                      </p:cBhvr>
                                      <p:tavLst>
                                        <p:tav tm="0">
                                          <p:val>
                                            <p:strVal val="#ppt_y"/>
                                          </p:val>
                                        </p:tav>
                                        <p:tav tm="100000">
                                          <p:val>
                                            <p:strVal val="#ppt_y"/>
                                          </p:val>
                                        </p:tav>
                                      </p:tavLst>
                                    </p:anim>
                                    <p:anim calcmode="lin" valueType="num">
                                      <p:cBhvr>
                                        <p:cTn id="2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7">
                                            <p:txEl>
                                              <p:pRg st="0" end="0"/>
                                            </p:txEl>
                                          </p:spTgt>
                                        </p:tgtEl>
                                        <p:attrNameLst>
                                          <p:attrName>ppt_w</p:attrName>
                                        </p:attrNameLst>
                                      </p:cBhvr>
                                      <p:tavLst>
                                        <p:tav tm="0">
                                          <p:val>
                                            <p:strVal val="ppt_w"/>
                                          </p:val>
                                        </p:tav>
                                        <p:tav tm="100000">
                                          <p:val>
                                            <p:fltVal val="0"/>
                                          </p:val>
                                        </p:tav>
                                      </p:tavLst>
                                    </p:anim>
                                    <p:anim calcmode="lin" valueType="num">
                                      <p:cBhvr>
                                        <p:cTn id="31"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32" dur="500"/>
                                        <p:tgtEl>
                                          <p:spTgt spid="7">
                                            <p:txEl>
                                              <p:pRg st="0" end="0"/>
                                            </p:txEl>
                                          </p:spTgt>
                                        </p:tgtEl>
                                      </p:cBhvr>
                                    </p:animEffect>
                                    <p:set>
                                      <p:cBhvr>
                                        <p:cTn id="33" dur="1" fill="hold">
                                          <p:stCondLst>
                                            <p:cond delay="499"/>
                                          </p:stCondLst>
                                        </p:cTn>
                                        <p:tgtEl>
                                          <p:spTgt spid="7">
                                            <p:txEl>
                                              <p:pRg st="0" end="0"/>
                                            </p:txEl>
                                          </p:spTgt>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7">
                                            <p:txEl>
                                              <p:pRg st="2" end="2"/>
                                            </p:txEl>
                                          </p:spTgt>
                                        </p:tgtEl>
                                        <p:attrNameLst>
                                          <p:attrName>ppt_w</p:attrName>
                                        </p:attrNameLst>
                                      </p:cBhvr>
                                      <p:tavLst>
                                        <p:tav tm="0">
                                          <p:val>
                                            <p:strVal val="ppt_w"/>
                                          </p:val>
                                        </p:tav>
                                        <p:tav tm="100000">
                                          <p:val>
                                            <p:fltVal val="0"/>
                                          </p:val>
                                        </p:tav>
                                      </p:tavLst>
                                    </p:anim>
                                    <p:anim calcmode="lin" valueType="num">
                                      <p:cBhvr>
                                        <p:cTn id="36"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37" dur="500"/>
                                        <p:tgtEl>
                                          <p:spTgt spid="7">
                                            <p:txEl>
                                              <p:pRg st="2" end="2"/>
                                            </p:txEl>
                                          </p:spTgt>
                                        </p:tgtEl>
                                      </p:cBhvr>
                                    </p:animEffect>
                                    <p:set>
                                      <p:cBhvr>
                                        <p:cTn id="38" dur="1" fill="hold">
                                          <p:stCondLst>
                                            <p:cond delay="499"/>
                                          </p:stCondLst>
                                        </p:cTn>
                                        <p:tgtEl>
                                          <p:spTgt spid="7">
                                            <p:txEl>
                                              <p:pRg st="2" end="2"/>
                                            </p:txEl>
                                          </p:spTgt>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7">
                                            <p:txEl>
                                              <p:pRg st="4" end="4"/>
                                            </p:txEl>
                                          </p:spTgt>
                                        </p:tgtEl>
                                        <p:attrNameLst>
                                          <p:attrName>ppt_w</p:attrName>
                                        </p:attrNameLst>
                                      </p:cBhvr>
                                      <p:tavLst>
                                        <p:tav tm="0">
                                          <p:val>
                                            <p:strVal val="ppt_w"/>
                                          </p:val>
                                        </p:tav>
                                        <p:tav tm="100000">
                                          <p:val>
                                            <p:fltVal val="0"/>
                                          </p:val>
                                        </p:tav>
                                      </p:tavLst>
                                    </p:anim>
                                    <p:anim calcmode="lin" valueType="num">
                                      <p:cBhvr>
                                        <p:cTn id="41"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42" dur="500"/>
                                        <p:tgtEl>
                                          <p:spTgt spid="7">
                                            <p:txEl>
                                              <p:pRg st="4" end="4"/>
                                            </p:txEl>
                                          </p:spTgt>
                                        </p:tgtEl>
                                      </p:cBhvr>
                                    </p:animEffect>
                                    <p:set>
                                      <p:cBhvr>
                                        <p:cTn id="43"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7" grpId="1" uiExpand="1" build="allAtOnce"/>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2943</TotalTime>
  <Words>2286</Words>
  <Application>Microsoft Office PowerPoint</Application>
  <PresentationFormat>Panorámica</PresentationFormat>
  <Paragraphs>280</Paragraphs>
  <Slides>86</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86</vt:i4>
      </vt:variant>
    </vt:vector>
  </HeadingPairs>
  <TitlesOfParts>
    <vt:vector size="95" baseType="lpstr">
      <vt:lpstr>Arial Unicode MS</vt:lpstr>
      <vt:lpstr>Arial</vt:lpstr>
      <vt:lpstr>Calibri</vt:lpstr>
      <vt:lpstr>Calibri Light</vt:lpstr>
      <vt:lpstr>Cambria Math</vt:lpstr>
      <vt:lpstr>Symbol</vt:lpstr>
      <vt:lpstr>Times New Roman</vt:lpstr>
      <vt:lpstr>verdana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DOCENTE</dc:creator>
  <cp:lastModifiedBy>DOCENTE</cp:lastModifiedBy>
  <cp:revision>143</cp:revision>
  <dcterms:created xsi:type="dcterms:W3CDTF">2015-08-11T20:01:24Z</dcterms:created>
  <dcterms:modified xsi:type="dcterms:W3CDTF">2015-09-02T10:58:12Z</dcterms:modified>
</cp:coreProperties>
</file>