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2"/>
  </p:notesMasterIdLst>
  <p:sldIdLst>
    <p:sldId id="279" r:id="rId3"/>
    <p:sldId id="322" r:id="rId4"/>
    <p:sldId id="418" r:id="rId5"/>
    <p:sldId id="416" r:id="rId6"/>
    <p:sldId id="420" r:id="rId7"/>
    <p:sldId id="280" r:id="rId8"/>
    <p:sldId id="424" r:id="rId9"/>
    <p:sldId id="468" r:id="rId10"/>
    <p:sldId id="421" r:id="rId11"/>
    <p:sldId id="425" r:id="rId12"/>
    <p:sldId id="422" r:id="rId13"/>
    <p:sldId id="426" r:id="rId14"/>
    <p:sldId id="427" r:id="rId15"/>
    <p:sldId id="423" r:id="rId16"/>
    <p:sldId id="429" r:id="rId17"/>
    <p:sldId id="430" r:id="rId18"/>
    <p:sldId id="431" r:id="rId19"/>
    <p:sldId id="432" r:id="rId20"/>
    <p:sldId id="434" r:id="rId21"/>
    <p:sldId id="435" r:id="rId22"/>
    <p:sldId id="436" r:id="rId23"/>
    <p:sldId id="437" r:id="rId24"/>
    <p:sldId id="438" r:id="rId25"/>
    <p:sldId id="439" r:id="rId26"/>
    <p:sldId id="441" r:id="rId27"/>
    <p:sldId id="442" r:id="rId28"/>
    <p:sldId id="440" r:id="rId29"/>
    <p:sldId id="445" r:id="rId30"/>
    <p:sldId id="446" r:id="rId31"/>
    <p:sldId id="447" r:id="rId32"/>
    <p:sldId id="448" r:id="rId33"/>
    <p:sldId id="449" r:id="rId34"/>
    <p:sldId id="444" r:id="rId35"/>
    <p:sldId id="451" r:id="rId36"/>
    <p:sldId id="452" r:id="rId37"/>
    <p:sldId id="453" r:id="rId38"/>
    <p:sldId id="454" r:id="rId39"/>
    <p:sldId id="455" r:id="rId40"/>
    <p:sldId id="456" r:id="rId41"/>
    <p:sldId id="457" r:id="rId42"/>
    <p:sldId id="443" r:id="rId43"/>
    <p:sldId id="459" r:id="rId44"/>
    <p:sldId id="460" r:id="rId45"/>
    <p:sldId id="462" r:id="rId46"/>
    <p:sldId id="461" r:id="rId47"/>
    <p:sldId id="463" r:id="rId48"/>
    <p:sldId id="464" r:id="rId49"/>
    <p:sldId id="465" r:id="rId50"/>
    <p:sldId id="467" r:id="rId51"/>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FA12"/>
    <a:srgbClr val="003300"/>
    <a:srgbClr val="99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03" autoAdjust="0"/>
    <p:restoredTop sz="94660"/>
  </p:normalViewPr>
  <p:slideViewPr>
    <p:cSldViewPr showGuides="1">
      <p:cViewPr varScale="1">
        <p:scale>
          <a:sx n="70" d="100"/>
          <a:sy n="70" d="100"/>
        </p:scale>
        <p:origin x="1260" y="72"/>
      </p:cViewPr>
      <p:guideLst>
        <p:guide orient="horz" pos="2160"/>
        <p:guide pos="288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B65469-565A-4BDC-AF2A-90AE533AD222}" type="datetimeFigureOut">
              <a:rPr lang="es-EC" smtClean="0"/>
              <a:t>21/04/2015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28CA11-9A8A-477B-AC5B-C7E27BF64960}" type="slidenum">
              <a:rPr lang="es-EC" smtClean="0"/>
              <a:t>‹Nº›</a:t>
            </a:fld>
            <a:endParaRPr lang="es-EC"/>
          </a:p>
        </p:txBody>
      </p:sp>
    </p:spTree>
    <p:extLst>
      <p:ext uri="{BB962C8B-B14F-4D97-AF65-F5344CB8AC3E}">
        <p14:creationId xmlns:p14="http://schemas.microsoft.com/office/powerpoint/2010/main" val="856072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6 Imagen" descr="F:\Comaco.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4"/>
            <a:ext cx="7921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4 Conector recto"/>
          <p:cNvCxnSpPr/>
          <p:nvPr userDrawn="1"/>
        </p:nvCxnSpPr>
        <p:spPr>
          <a:xfrm>
            <a:off x="6227765" y="6669088"/>
            <a:ext cx="25923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5 Rectángulo"/>
          <p:cNvSpPr>
            <a:spLocks noChangeArrowheads="1"/>
          </p:cNvSpPr>
          <p:nvPr userDrawn="1"/>
        </p:nvSpPr>
        <p:spPr bwMode="auto">
          <a:xfrm>
            <a:off x="3203577" y="6597650"/>
            <a:ext cx="2736850" cy="21590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s-EC" altLang="es-ES" sz="800" dirty="0" smtClean="0">
                <a:solidFill>
                  <a:srgbClr val="000000"/>
                </a:solidFill>
                <a:latin typeface="Aharoni" pitchFamily="2" charset="-79"/>
                <a:cs typeface="Aharoni" pitchFamily="2" charset="-79"/>
              </a:rPr>
              <a:t>UNIDOS EN LA PAZ INTEGRADOS EN LA DEFENSA</a:t>
            </a:r>
          </a:p>
        </p:txBody>
      </p:sp>
      <p:sp>
        <p:nvSpPr>
          <p:cNvPr id="7" name="6 CuadroTexto"/>
          <p:cNvSpPr txBox="1">
            <a:spLocks noChangeArrowheads="1"/>
          </p:cNvSpPr>
          <p:nvPr userDrawn="1"/>
        </p:nvSpPr>
        <p:spPr bwMode="auto">
          <a:xfrm>
            <a:off x="4176714" y="6700838"/>
            <a:ext cx="755650" cy="215900"/>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r>
              <a:rPr lang="es-EC" sz="800" dirty="0" smtClean="0">
                <a:solidFill>
                  <a:srgbClr val="000000"/>
                </a:solidFill>
                <a:latin typeface="Aharoni" pitchFamily="2" charset="-79"/>
                <a:cs typeface="Aharoni" pitchFamily="2" charset="-79"/>
              </a:rPr>
              <a:t>XXXV EMC</a:t>
            </a:r>
          </a:p>
        </p:txBody>
      </p:sp>
      <p:cxnSp>
        <p:nvCxnSpPr>
          <p:cNvPr id="8" name="7 Conector recto"/>
          <p:cNvCxnSpPr/>
          <p:nvPr userDrawn="1"/>
        </p:nvCxnSpPr>
        <p:spPr>
          <a:xfrm>
            <a:off x="6227765" y="6742113"/>
            <a:ext cx="259238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userDrawn="1"/>
        </p:nvCxnSpPr>
        <p:spPr>
          <a:xfrm>
            <a:off x="6227765" y="6813550"/>
            <a:ext cx="259238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userDrawn="1"/>
        </p:nvCxnSpPr>
        <p:spPr>
          <a:xfrm>
            <a:off x="395290" y="6669088"/>
            <a:ext cx="25923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userDrawn="1"/>
        </p:nvCxnSpPr>
        <p:spPr>
          <a:xfrm>
            <a:off x="395290" y="6742113"/>
            <a:ext cx="259238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userDrawn="1"/>
        </p:nvCxnSpPr>
        <p:spPr>
          <a:xfrm>
            <a:off x="395290" y="6813550"/>
            <a:ext cx="259238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13" name="Picture 2" descr="F:\escudo inad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86750" y="0"/>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1187628" y="142853"/>
            <a:ext cx="6768752" cy="857256"/>
          </a:xfrm>
          <a:solidFill>
            <a:srgbClr val="002060"/>
          </a:solidFill>
          <a:ln>
            <a:solidFill>
              <a:schemeClr val="bg1"/>
            </a:solidFill>
          </a:ln>
        </p:spPr>
        <p:txBody>
          <a:bodyPr>
            <a:normAutofit/>
          </a:bodyPr>
          <a:lstStyle>
            <a:lvl1pPr>
              <a:defRPr sz="3200" baseline="0">
                <a:solidFill>
                  <a:schemeClr val="bg1"/>
                </a:solidFill>
              </a:defRPr>
            </a:lvl1pPr>
          </a:lstStyle>
          <a:p>
            <a:endParaRPr lang="es-EC" dirty="0"/>
          </a:p>
        </p:txBody>
      </p:sp>
      <p:sp>
        <p:nvSpPr>
          <p:cNvPr id="3" name="2 Subtítulo"/>
          <p:cNvSpPr>
            <a:spLocks noGrp="1"/>
          </p:cNvSpPr>
          <p:nvPr>
            <p:ph type="subTitle" idx="1"/>
          </p:nvPr>
        </p:nvSpPr>
        <p:spPr>
          <a:xfrm>
            <a:off x="395536" y="908720"/>
            <a:ext cx="8424936" cy="5544616"/>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
        <p:nvSpPr>
          <p:cNvPr id="14" name="5 Marcador de número de diapositiva"/>
          <p:cNvSpPr>
            <a:spLocks noGrp="1"/>
          </p:cNvSpPr>
          <p:nvPr>
            <p:ph type="sldNum" sz="quarter" idx="10"/>
          </p:nvPr>
        </p:nvSpPr>
        <p:spPr>
          <a:xfrm>
            <a:off x="5867400" y="6356354"/>
            <a:ext cx="2819400" cy="365125"/>
          </a:xfrm>
        </p:spPr>
        <p:txBody>
          <a:bodyPr/>
          <a:lstStyle>
            <a:lvl1pPr>
              <a:defRPr/>
            </a:lvl1pPr>
          </a:lstStyle>
          <a:p>
            <a:pPr>
              <a:defRPr/>
            </a:pPr>
            <a:endParaRPr lang="es-EC" dirty="0"/>
          </a:p>
        </p:txBody>
      </p:sp>
    </p:spTree>
    <p:extLst>
      <p:ext uri="{BB962C8B-B14F-4D97-AF65-F5344CB8AC3E}">
        <p14:creationId xmlns:p14="http://schemas.microsoft.com/office/powerpoint/2010/main" val="28193861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pPr>
              <a:defRPr/>
            </a:pPr>
            <a:endParaRPr lang="es-EC" dirty="0"/>
          </a:p>
        </p:txBody>
      </p:sp>
      <p:sp>
        <p:nvSpPr>
          <p:cNvPr id="5" name="4 Marcador de pie de página"/>
          <p:cNvSpPr>
            <a:spLocks noGrp="1"/>
          </p:cNvSpPr>
          <p:nvPr>
            <p:ph type="ftr" sz="quarter" idx="11"/>
          </p:nvPr>
        </p:nvSpPr>
        <p:spPr/>
        <p:txBody>
          <a:bodyPr/>
          <a:lstStyle>
            <a:lvl1pPr>
              <a:defRPr/>
            </a:lvl1pPr>
          </a:lstStyle>
          <a:p>
            <a:pPr>
              <a:defRPr/>
            </a:pPr>
            <a:endParaRPr lang="es-EC" dirty="0"/>
          </a:p>
        </p:txBody>
      </p:sp>
      <p:sp>
        <p:nvSpPr>
          <p:cNvPr id="6" name="5 Marcador de número de diapositiva"/>
          <p:cNvSpPr>
            <a:spLocks noGrp="1"/>
          </p:cNvSpPr>
          <p:nvPr>
            <p:ph type="sldNum" sz="quarter" idx="12"/>
          </p:nvPr>
        </p:nvSpPr>
        <p:spPr/>
        <p:txBody>
          <a:bodyPr/>
          <a:lstStyle>
            <a:lvl1pPr>
              <a:defRPr/>
            </a:lvl1pPr>
          </a:lstStyle>
          <a:p>
            <a:pPr>
              <a:defRPr/>
            </a:pPr>
            <a:fld id="{27C82CCA-5FB2-45BB-B086-2233B755B56D}" type="slidenum">
              <a:rPr lang="es-EC"/>
              <a:pPr>
                <a:defRPr/>
              </a:pPr>
              <a:t>‹Nº›</a:t>
            </a:fld>
            <a:endParaRPr lang="es-EC" dirty="0"/>
          </a:p>
        </p:txBody>
      </p:sp>
    </p:spTree>
    <p:extLst>
      <p:ext uri="{BB962C8B-B14F-4D97-AF65-F5344CB8AC3E}">
        <p14:creationId xmlns:p14="http://schemas.microsoft.com/office/powerpoint/2010/main" val="3229639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90"/>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9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pPr>
              <a:defRPr/>
            </a:pPr>
            <a:endParaRPr lang="es-EC" dirty="0"/>
          </a:p>
        </p:txBody>
      </p:sp>
      <p:sp>
        <p:nvSpPr>
          <p:cNvPr id="5" name="4 Marcador de pie de página"/>
          <p:cNvSpPr>
            <a:spLocks noGrp="1"/>
          </p:cNvSpPr>
          <p:nvPr>
            <p:ph type="ftr" sz="quarter" idx="11"/>
          </p:nvPr>
        </p:nvSpPr>
        <p:spPr/>
        <p:txBody>
          <a:bodyPr/>
          <a:lstStyle>
            <a:lvl1pPr>
              <a:defRPr/>
            </a:lvl1pPr>
          </a:lstStyle>
          <a:p>
            <a:pPr>
              <a:defRPr/>
            </a:pPr>
            <a:endParaRPr lang="es-EC" dirty="0"/>
          </a:p>
        </p:txBody>
      </p:sp>
      <p:sp>
        <p:nvSpPr>
          <p:cNvPr id="6" name="5 Marcador de número de diapositiva"/>
          <p:cNvSpPr>
            <a:spLocks noGrp="1"/>
          </p:cNvSpPr>
          <p:nvPr>
            <p:ph type="sldNum" sz="quarter" idx="12"/>
          </p:nvPr>
        </p:nvSpPr>
        <p:spPr/>
        <p:txBody>
          <a:bodyPr/>
          <a:lstStyle>
            <a:lvl1pPr>
              <a:defRPr/>
            </a:lvl1pPr>
          </a:lstStyle>
          <a:p>
            <a:pPr>
              <a:defRPr/>
            </a:pPr>
            <a:fld id="{4173ED4E-1E96-4292-A375-AE2F908424BC}" type="slidenum">
              <a:rPr lang="es-EC"/>
              <a:pPr>
                <a:defRPr/>
              </a:pPr>
              <a:t>‹Nº›</a:t>
            </a:fld>
            <a:endParaRPr lang="es-EC" dirty="0"/>
          </a:p>
        </p:txBody>
      </p:sp>
    </p:spTree>
    <p:extLst>
      <p:ext uri="{BB962C8B-B14F-4D97-AF65-F5344CB8AC3E}">
        <p14:creationId xmlns:p14="http://schemas.microsoft.com/office/powerpoint/2010/main" val="1811948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9"/>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b="1"/>
            </a:lvl1pPr>
          </a:lstStyle>
          <a:p>
            <a:pPr>
              <a:defRPr/>
            </a:pPr>
            <a:endParaRPr lang="es-ES" dirty="0"/>
          </a:p>
        </p:txBody>
      </p:sp>
      <p:sp>
        <p:nvSpPr>
          <p:cNvPr id="5" name="4 Marcador de pie de página"/>
          <p:cNvSpPr>
            <a:spLocks noGrp="1"/>
          </p:cNvSpPr>
          <p:nvPr>
            <p:ph type="ftr" sz="quarter" idx="11"/>
          </p:nvPr>
        </p:nvSpPr>
        <p:spPr/>
        <p:txBody>
          <a:bodyPr/>
          <a:lstStyle>
            <a:lvl1pPr>
              <a:defRPr b="1"/>
            </a:lvl1pPr>
          </a:lstStyle>
          <a:p>
            <a:pPr>
              <a:defRPr/>
            </a:pPr>
            <a:endParaRPr lang="es-ES" dirty="0"/>
          </a:p>
        </p:txBody>
      </p:sp>
      <p:sp>
        <p:nvSpPr>
          <p:cNvPr id="6" name="5 Marcador de número de diapositiva"/>
          <p:cNvSpPr>
            <a:spLocks noGrp="1"/>
          </p:cNvSpPr>
          <p:nvPr>
            <p:ph type="sldNum" sz="quarter" idx="12"/>
          </p:nvPr>
        </p:nvSpPr>
        <p:spPr/>
        <p:txBody>
          <a:bodyPr/>
          <a:lstStyle>
            <a:lvl1pPr>
              <a:defRPr b="1"/>
            </a:lvl1pPr>
          </a:lstStyle>
          <a:p>
            <a:pPr>
              <a:defRPr/>
            </a:pPr>
            <a:fld id="{CBD4F5FA-EB02-4A60-99F3-6551698FBDCC}" type="slidenum">
              <a:rPr lang="es-ES"/>
              <a:pPr>
                <a:defRPr/>
              </a:pPr>
              <a:t>‹Nº›</a:t>
            </a:fld>
            <a:endParaRPr lang="es-ES" dirty="0"/>
          </a:p>
        </p:txBody>
      </p:sp>
    </p:spTree>
    <p:extLst>
      <p:ext uri="{BB962C8B-B14F-4D97-AF65-F5344CB8AC3E}">
        <p14:creationId xmlns:p14="http://schemas.microsoft.com/office/powerpoint/2010/main" val="3963297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b="1"/>
            </a:lvl1pPr>
          </a:lstStyle>
          <a:p>
            <a:pPr>
              <a:defRPr/>
            </a:pPr>
            <a:endParaRPr lang="es-ES" dirty="0"/>
          </a:p>
        </p:txBody>
      </p:sp>
      <p:sp>
        <p:nvSpPr>
          <p:cNvPr id="5" name="4 Marcador de pie de página"/>
          <p:cNvSpPr>
            <a:spLocks noGrp="1"/>
          </p:cNvSpPr>
          <p:nvPr>
            <p:ph type="ftr" sz="quarter" idx="11"/>
          </p:nvPr>
        </p:nvSpPr>
        <p:spPr/>
        <p:txBody>
          <a:bodyPr/>
          <a:lstStyle>
            <a:lvl1pPr>
              <a:defRPr b="1"/>
            </a:lvl1pPr>
          </a:lstStyle>
          <a:p>
            <a:pPr>
              <a:defRPr/>
            </a:pPr>
            <a:endParaRPr lang="es-ES" dirty="0"/>
          </a:p>
        </p:txBody>
      </p:sp>
      <p:sp>
        <p:nvSpPr>
          <p:cNvPr id="6" name="5 Marcador de número de diapositiva"/>
          <p:cNvSpPr>
            <a:spLocks noGrp="1"/>
          </p:cNvSpPr>
          <p:nvPr>
            <p:ph type="sldNum" sz="quarter" idx="12"/>
          </p:nvPr>
        </p:nvSpPr>
        <p:spPr/>
        <p:txBody>
          <a:bodyPr/>
          <a:lstStyle>
            <a:lvl1pPr>
              <a:defRPr b="1"/>
            </a:lvl1pPr>
          </a:lstStyle>
          <a:p>
            <a:pPr>
              <a:defRPr/>
            </a:pPr>
            <a:fld id="{E77284CB-6867-42CA-B4D0-EEFF819D3A19}" type="slidenum">
              <a:rPr lang="es-ES"/>
              <a:pPr>
                <a:defRPr/>
              </a:pPr>
              <a:t>‹Nº›</a:t>
            </a:fld>
            <a:endParaRPr lang="es-ES" dirty="0"/>
          </a:p>
        </p:txBody>
      </p:sp>
    </p:spTree>
    <p:extLst>
      <p:ext uri="{BB962C8B-B14F-4D97-AF65-F5344CB8AC3E}">
        <p14:creationId xmlns:p14="http://schemas.microsoft.com/office/powerpoint/2010/main" val="2737934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14"/>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b="1"/>
            </a:lvl1pPr>
          </a:lstStyle>
          <a:p>
            <a:pPr>
              <a:defRPr/>
            </a:pPr>
            <a:endParaRPr lang="es-ES" dirty="0"/>
          </a:p>
        </p:txBody>
      </p:sp>
      <p:sp>
        <p:nvSpPr>
          <p:cNvPr id="5" name="4 Marcador de pie de página"/>
          <p:cNvSpPr>
            <a:spLocks noGrp="1"/>
          </p:cNvSpPr>
          <p:nvPr>
            <p:ph type="ftr" sz="quarter" idx="11"/>
          </p:nvPr>
        </p:nvSpPr>
        <p:spPr/>
        <p:txBody>
          <a:bodyPr/>
          <a:lstStyle>
            <a:lvl1pPr>
              <a:defRPr b="1"/>
            </a:lvl1pPr>
          </a:lstStyle>
          <a:p>
            <a:pPr>
              <a:defRPr/>
            </a:pPr>
            <a:endParaRPr lang="es-ES" dirty="0"/>
          </a:p>
        </p:txBody>
      </p:sp>
      <p:sp>
        <p:nvSpPr>
          <p:cNvPr id="6" name="5 Marcador de número de diapositiva"/>
          <p:cNvSpPr>
            <a:spLocks noGrp="1"/>
          </p:cNvSpPr>
          <p:nvPr>
            <p:ph type="sldNum" sz="quarter" idx="12"/>
          </p:nvPr>
        </p:nvSpPr>
        <p:spPr/>
        <p:txBody>
          <a:bodyPr/>
          <a:lstStyle>
            <a:lvl1pPr>
              <a:defRPr b="1"/>
            </a:lvl1pPr>
          </a:lstStyle>
          <a:p>
            <a:pPr>
              <a:defRPr/>
            </a:pPr>
            <a:fld id="{7E27D6B3-A63D-4867-8CFD-23D05AD5E774}" type="slidenum">
              <a:rPr lang="es-ES"/>
              <a:pPr>
                <a:defRPr/>
              </a:pPr>
              <a:t>‹Nº›</a:t>
            </a:fld>
            <a:endParaRPr lang="es-ES" dirty="0"/>
          </a:p>
        </p:txBody>
      </p:sp>
    </p:spTree>
    <p:extLst>
      <p:ext uri="{BB962C8B-B14F-4D97-AF65-F5344CB8AC3E}">
        <p14:creationId xmlns:p14="http://schemas.microsoft.com/office/powerpoint/2010/main" val="1848766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b="1"/>
            </a:lvl1pPr>
          </a:lstStyle>
          <a:p>
            <a:pPr>
              <a:defRPr/>
            </a:pPr>
            <a:endParaRPr lang="es-ES" dirty="0"/>
          </a:p>
        </p:txBody>
      </p:sp>
      <p:sp>
        <p:nvSpPr>
          <p:cNvPr id="6" name="4 Marcador de pie de página"/>
          <p:cNvSpPr>
            <a:spLocks noGrp="1"/>
          </p:cNvSpPr>
          <p:nvPr>
            <p:ph type="ftr" sz="quarter" idx="11"/>
          </p:nvPr>
        </p:nvSpPr>
        <p:spPr/>
        <p:txBody>
          <a:bodyPr/>
          <a:lstStyle>
            <a:lvl1pPr>
              <a:defRPr b="1"/>
            </a:lvl1pPr>
          </a:lstStyle>
          <a:p>
            <a:pPr>
              <a:defRPr/>
            </a:pPr>
            <a:endParaRPr lang="es-ES" dirty="0"/>
          </a:p>
        </p:txBody>
      </p:sp>
      <p:sp>
        <p:nvSpPr>
          <p:cNvPr id="7" name="5 Marcador de número de diapositiva"/>
          <p:cNvSpPr>
            <a:spLocks noGrp="1"/>
          </p:cNvSpPr>
          <p:nvPr>
            <p:ph type="sldNum" sz="quarter" idx="12"/>
          </p:nvPr>
        </p:nvSpPr>
        <p:spPr/>
        <p:txBody>
          <a:bodyPr/>
          <a:lstStyle>
            <a:lvl1pPr>
              <a:defRPr b="1"/>
            </a:lvl1pPr>
          </a:lstStyle>
          <a:p>
            <a:pPr>
              <a:defRPr/>
            </a:pPr>
            <a:fld id="{789ADB6C-505A-4EF5-B178-D507E40A2365}" type="slidenum">
              <a:rPr lang="es-ES"/>
              <a:pPr>
                <a:defRPr/>
              </a:pPr>
              <a:t>‹Nº›</a:t>
            </a:fld>
            <a:endParaRPr lang="es-ES" dirty="0"/>
          </a:p>
        </p:txBody>
      </p:sp>
    </p:spTree>
    <p:extLst>
      <p:ext uri="{BB962C8B-B14F-4D97-AF65-F5344CB8AC3E}">
        <p14:creationId xmlns:p14="http://schemas.microsoft.com/office/powerpoint/2010/main" val="1306578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b="1"/>
            </a:lvl1pPr>
          </a:lstStyle>
          <a:p>
            <a:pPr>
              <a:defRPr/>
            </a:pPr>
            <a:endParaRPr lang="es-ES" dirty="0"/>
          </a:p>
        </p:txBody>
      </p:sp>
      <p:sp>
        <p:nvSpPr>
          <p:cNvPr id="8" name="4 Marcador de pie de página"/>
          <p:cNvSpPr>
            <a:spLocks noGrp="1"/>
          </p:cNvSpPr>
          <p:nvPr>
            <p:ph type="ftr" sz="quarter" idx="11"/>
          </p:nvPr>
        </p:nvSpPr>
        <p:spPr/>
        <p:txBody>
          <a:bodyPr/>
          <a:lstStyle>
            <a:lvl1pPr>
              <a:defRPr b="1"/>
            </a:lvl1pPr>
          </a:lstStyle>
          <a:p>
            <a:pPr>
              <a:defRPr/>
            </a:pPr>
            <a:endParaRPr lang="es-ES" dirty="0"/>
          </a:p>
        </p:txBody>
      </p:sp>
      <p:sp>
        <p:nvSpPr>
          <p:cNvPr id="9" name="5 Marcador de número de diapositiva"/>
          <p:cNvSpPr>
            <a:spLocks noGrp="1"/>
          </p:cNvSpPr>
          <p:nvPr>
            <p:ph type="sldNum" sz="quarter" idx="12"/>
          </p:nvPr>
        </p:nvSpPr>
        <p:spPr/>
        <p:txBody>
          <a:bodyPr/>
          <a:lstStyle>
            <a:lvl1pPr>
              <a:defRPr b="1"/>
            </a:lvl1pPr>
          </a:lstStyle>
          <a:p>
            <a:pPr>
              <a:defRPr/>
            </a:pPr>
            <a:fld id="{97C51744-0FB4-4638-A3AE-01BF6E28D921}" type="slidenum">
              <a:rPr lang="es-ES"/>
              <a:pPr>
                <a:defRPr/>
              </a:pPr>
              <a:t>‹Nº›</a:t>
            </a:fld>
            <a:endParaRPr lang="es-ES" dirty="0"/>
          </a:p>
        </p:txBody>
      </p:sp>
    </p:spTree>
    <p:extLst>
      <p:ext uri="{BB962C8B-B14F-4D97-AF65-F5344CB8AC3E}">
        <p14:creationId xmlns:p14="http://schemas.microsoft.com/office/powerpoint/2010/main" val="888968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b="1"/>
            </a:lvl1pPr>
          </a:lstStyle>
          <a:p>
            <a:pPr>
              <a:defRPr/>
            </a:pPr>
            <a:endParaRPr lang="es-ES" dirty="0"/>
          </a:p>
        </p:txBody>
      </p:sp>
      <p:sp>
        <p:nvSpPr>
          <p:cNvPr id="4" name="4 Marcador de pie de página"/>
          <p:cNvSpPr>
            <a:spLocks noGrp="1"/>
          </p:cNvSpPr>
          <p:nvPr>
            <p:ph type="ftr" sz="quarter" idx="11"/>
          </p:nvPr>
        </p:nvSpPr>
        <p:spPr/>
        <p:txBody>
          <a:bodyPr/>
          <a:lstStyle>
            <a:lvl1pPr>
              <a:defRPr b="1"/>
            </a:lvl1pPr>
          </a:lstStyle>
          <a:p>
            <a:pPr>
              <a:defRPr/>
            </a:pPr>
            <a:endParaRPr lang="es-ES" dirty="0"/>
          </a:p>
        </p:txBody>
      </p:sp>
      <p:sp>
        <p:nvSpPr>
          <p:cNvPr id="5" name="5 Marcador de número de diapositiva"/>
          <p:cNvSpPr>
            <a:spLocks noGrp="1"/>
          </p:cNvSpPr>
          <p:nvPr>
            <p:ph type="sldNum" sz="quarter" idx="12"/>
          </p:nvPr>
        </p:nvSpPr>
        <p:spPr/>
        <p:txBody>
          <a:bodyPr/>
          <a:lstStyle>
            <a:lvl1pPr>
              <a:defRPr b="1"/>
            </a:lvl1pPr>
          </a:lstStyle>
          <a:p>
            <a:pPr>
              <a:defRPr/>
            </a:pPr>
            <a:fld id="{64075902-B3CF-428A-BAA3-28C179DE32CA}" type="slidenum">
              <a:rPr lang="es-ES"/>
              <a:pPr>
                <a:defRPr/>
              </a:pPr>
              <a:t>‹Nº›</a:t>
            </a:fld>
            <a:endParaRPr lang="es-ES" dirty="0"/>
          </a:p>
        </p:txBody>
      </p:sp>
    </p:spTree>
    <p:extLst>
      <p:ext uri="{BB962C8B-B14F-4D97-AF65-F5344CB8AC3E}">
        <p14:creationId xmlns:p14="http://schemas.microsoft.com/office/powerpoint/2010/main" val="3484014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b="1"/>
            </a:lvl1pPr>
          </a:lstStyle>
          <a:p>
            <a:pPr>
              <a:defRPr/>
            </a:pPr>
            <a:endParaRPr lang="es-ES" dirty="0"/>
          </a:p>
        </p:txBody>
      </p:sp>
      <p:sp>
        <p:nvSpPr>
          <p:cNvPr id="3" name="4 Marcador de pie de página"/>
          <p:cNvSpPr>
            <a:spLocks noGrp="1"/>
          </p:cNvSpPr>
          <p:nvPr>
            <p:ph type="ftr" sz="quarter" idx="11"/>
          </p:nvPr>
        </p:nvSpPr>
        <p:spPr/>
        <p:txBody>
          <a:bodyPr/>
          <a:lstStyle>
            <a:lvl1pPr>
              <a:defRPr b="1"/>
            </a:lvl1pPr>
          </a:lstStyle>
          <a:p>
            <a:pPr>
              <a:defRPr/>
            </a:pPr>
            <a:endParaRPr lang="es-ES" dirty="0"/>
          </a:p>
        </p:txBody>
      </p:sp>
      <p:sp>
        <p:nvSpPr>
          <p:cNvPr id="4" name="5 Marcador de número de diapositiva"/>
          <p:cNvSpPr>
            <a:spLocks noGrp="1"/>
          </p:cNvSpPr>
          <p:nvPr>
            <p:ph type="sldNum" sz="quarter" idx="12"/>
          </p:nvPr>
        </p:nvSpPr>
        <p:spPr/>
        <p:txBody>
          <a:bodyPr/>
          <a:lstStyle>
            <a:lvl1pPr>
              <a:defRPr b="1"/>
            </a:lvl1pPr>
          </a:lstStyle>
          <a:p>
            <a:pPr>
              <a:defRPr/>
            </a:pPr>
            <a:fld id="{89C886D6-93EB-4ECB-B508-4FFC0A53BC70}" type="slidenum">
              <a:rPr lang="es-ES"/>
              <a:pPr>
                <a:defRPr/>
              </a:pPr>
              <a:t>‹Nº›</a:t>
            </a:fld>
            <a:endParaRPr lang="es-ES" dirty="0"/>
          </a:p>
        </p:txBody>
      </p:sp>
    </p:spTree>
    <p:extLst>
      <p:ext uri="{BB962C8B-B14F-4D97-AF65-F5344CB8AC3E}">
        <p14:creationId xmlns:p14="http://schemas.microsoft.com/office/powerpoint/2010/main" val="3389682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3"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b="1"/>
            </a:lvl1pPr>
          </a:lstStyle>
          <a:p>
            <a:pPr>
              <a:defRPr/>
            </a:pPr>
            <a:endParaRPr lang="es-ES" dirty="0"/>
          </a:p>
        </p:txBody>
      </p:sp>
      <p:sp>
        <p:nvSpPr>
          <p:cNvPr id="6" name="4 Marcador de pie de página"/>
          <p:cNvSpPr>
            <a:spLocks noGrp="1"/>
          </p:cNvSpPr>
          <p:nvPr>
            <p:ph type="ftr" sz="quarter" idx="11"/>
          </p:nvPr>
        </p:nvSpPr>
        <p:spPr/>
        <p:txBody>
          <a:bodyPr/>
          <a:lstStyle>
            <a:lvl1pPr>
              <a:defRPr b="1"/>
            </a:lvl1pPr>
          </a:lstStyle>
          <a:p>
            <a:pPr>
              <a:defRPr/>
            </a:pPr>
            <a:endParaRPr lang="es-ES" dirty="0"/>
          </a:p>
        </p:txBody>
      </p:sp>
      <p:sp>
        <p:nvSpPr>
          <p:cNvPr id="7" name="5 Marcador de número de diapositiva"/>
          <p:cNvSpPr>
            <a:spLocks noGrp="1"/>
          </p:cNvSpPr>
          <p:nvPr>
            <p:ph type="sldNum" sz="quarter" idx="12"/>
          </p:nvPr>
        </p:nvSpPr>
        <p:spPr/>
        <p:txBody>
          <a:bodyPr/>
          <a:lstStyle>
            <a:lvl1pPr>
              <a:defRPr b="1"/>
            </a:lvl1pPr>
          </a:lstStyle>
          <a:p>
            <a:pPr>
              <a:defRPr/>
            </a:pPr>
            <a:fld id="{A28F14C6-2B08-472E-A8E6-E411082DA30E}" type="slidenum">
              <a:rPr lang="es-ES"/>
              <a:pPr>
                <a:defRPr/>
              </a:pPr>
              <a:t>‹Nº›</a:t>
            </a:fld>
            <a:endParaRPr lang="es-ES" dirty="0"/>
          </a:p>
        </p:txBody>
      </p:sp>
    </p:spTree>
    <p:extLst>
      <p:ext uri="{BB962C8B-B14F-4D97-AF65-F5344CB8AC3E}">
        <p14:creationId xmlns:p14="http://schemas.microsoft.com/office/powerpoint/2010/main" val="347265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pPr>
              <a:defRPr/>
            </a:pPr>
            <a:endParaRPr lang="es-EC" dirty="0"/>
          </a:p>
        </p:txBody>
      </p:sp>
      <p:sp>
        <p:nvSpPr>
          <p:cNvPr id="5" name="4 Marcador de pie de página"/>
          <p:cNvSpPr>
            <a:spLocks noGrp="1"/>
          </p:cNvSpPr>
          <p:nvPr>
            <p:ph type="ftr" sz="quarter" idx="11"/>
          </p:nvPr>
        </p:nvSpPr>
        <p:spPr/>
        <p:txBody>
          <a:bodyPr/>
          <a:lstStyle>
            <a:lvl1pPr>
              <a:defRPr/>
            </a:lvl1pPr>
          </a:lstStyle>
          <a:p>
            <a:pPr>
              <a:defRPr/>
            </a:pPr>
            <a:endParaRPr lang="es-EC" dirty="0"/>
          </a:p>
        </p:txBody>
      </p:sp>
      <p:sp>
        <p:nvSpPr>
          <p:cNvPr id="6" name="5 Marcador de número de diapositiva"/>
          <p:cNvSpPr>
            <a:spLocks noGrp="1"/>
          </p:cNvSpPr>
          <p:nvPr>
            <p:ph type="sldNum" sz="quarter" idx="12"/>
          </p:nvPr>
        </p:nvSpPr>
        <p:spPr/>
        <p:txBody>
          <a:bodyPr/>
          <a:lstStyle>
            <a:lvl1pPr>
              <a:defRPr/>
            </a:lvl1pPr>
          </a:lstStyle>
          <a:p>
            <a:pPr>
              <a:defRPr/>
            </a:pPr>
            <a:fld id="{546FC56E-3B62-49EE-99DB-080609E36D03}" type="slidenum">
              <a:rPr lang="es-EC"/>
              <a:pPr>
                <a:defRPr/>
              </a:pPr>
              <a:t>‹Nº›</a:t>
            </a:fld>
            <a:endParaRPr lang="es-EC" dirty="0"/>
          </a:p>
        </p:txBody>
      </p:sp>
    </p:spTree>
    <p:extLst>
      <p:ext uri="{BB962C8B-B14F-4D97-AF65-F5344CB8AC3E}">
        <p14:creationId xmlns:p14="http://schemas.microsoft.com/office/powerpoint/2010/main" val="1015461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b="1"/>
            </a:lvl1pPr>
          </a:lstStyle>
          <a:p>
            <a:pPr>
              <a:defRPr/>
            </a:pPr>
            <a:endParaRPr lang="es-ES" dirty="0"/>
          </a:p>
        </p:txBody>
      </p:sp>
      <p:sp>
        <p:nvSpPr>
          <p:cNvPr id="6" name="4 Marcador de pie de página"/>
          <p:cNvSpPr>
            <a:spLocks noGrp="1"/>
          </p:cNvSpPr>
          <p:nvPr>
            <p:ph type="ftr" sz="quarter" idx="11"/>
          </p:nvPr>
        </p:nvSpPr>
        <p:spPr/>
        <p:txBody>
          <a:bodyPr/>
          <a:lstStyle>
            <a:lvl1pPr>
              <a:defRPr b="1"/>
            </a:lvl1pPr>
          </a:lstStyle>
          <a:p>
            <a:pPr>
              <a:defRPr/>
            </a:pPr>
            <a:endParaRPr lang="es-ES" dirty="0"/>
          </a:p>
        </p:txBody>
      </p:sp>
      <p:sp>
        <p:nvSpPr>
          <p:cNvPr id="7" name="5 Marcador de número de diapositiva"/>
          <p:cNvSpPr>
            <a:spLocks noGrp="1"/>
          </p:cNvSpPr>
          <p:nvPr>
            <p:ph type="sldNum" sz="quarter" idx="12"/>
          </p:nvPr>
        </p:nvSpPr>
        <p:spPr/>
        <p:txBody>
          <a:bodyPr/>
          <a:lstStyle>
            <a:lvl1pPr>
              <a:defRPr b="1"/>
            </a:lvl1pPr>
          </a:lstStyle>
          <a:p>
            <a:pPr>
              <a:defRPr/>
            </a:pPr>
            <a:fld id="{7ACD31E3-4599-42F0-870D-3591CE8B057F}" type="slidenum">
              <a:rPr lang="es-ES"/>
              <a:pPr>
                <a:defRPr/>
              </a:pPr>
              <a:t>‹Nº›</a:t>
            </a:fld>
            <a:endParaRPr lang="es-ES" dirty="0"/>
          </a:p>
        </p:txBody>
      </p:sp>
    </p:spTree>
    <p:extLst>
      <p:ext uri="{BB962C8B-B14F-4D97-AF65-F5344CB8AC3E}">
        <p14:creationId xmlns:p14="http://schemas.microsoft.com/office/powerpoint/2010/main" val="2222043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b="1"/>
            </a:lvl1pPr>
          </a:lstStyle>
          <a:p>
            <a:pPr>
              <a:defRPr/>
            </a:pPr>
            <a:endParaRPr lang="es-ES" dirty="0"/>
          </a:p>
        </p:txBody>
      </p:sp>
      <p:sp>
        <p:nvSpPr>
          <p:cNvPr id="5" name="4 Marcador de pie de página"/>
          <p:cNvSpPr>
            <a:spLocks noGrp="1"/>
          </p:cNvSpPr>
          <p:nvPr>
            <p:ph type="ftr" sz="quarter" idx="11"/>
          </p:nvPr>
        </p:nvSpPr>
        <p:spPr/>
        <p:txBody>
          <a:bodyPr/>
          <a:lstStyle>
            <a:lvl1pPr>
              <a:defRPr b="1"/>
            </a:lvl1pPr>
          </a:lstStyle>
          <a:p>
            <a:pPr>
              <a:defRPr/>
            </a:pPr>
            <a:endParaRPr lang="es-ES" dirty="0"/>
          </a:p>
        </p:txBody>
      </p:sp>
      <p:sp>
        <p:nvSpPr>
          <p:cNvPr id="6" name="5 Marcador de número de diapositiva"/>
          <p:cNvSpPr>
            <a:spLocks noGrp="1"/>
          </p:cNvSpPr>
          <p:nvPr>
            <p:ph type="sldNum" sz="quarter" idx="12"/>
          </p:nvPr>
        </p:nvSpPr>
        <p:spPr/>
        <p:txBody>
          <a:bodyPr/>
          <a:lstStyle>
            <a:lvl1pPr>
              <a:defRPr b="1"/>
            </a:lvl1pPr>
          </a:lstStyle>
          <a:p>
            <a:pPr>
              <a:defRPr/>
            </a:pPr>
            <a:fld id="{457427FC-E543-4B71-B709-51E14BF0E471}" type="slidenum">
              <a:rPr lang="es-ES"/>
              <a:pPr>
                <a:defRPr/>
              </a:pPr>
              <a:t>‹Nº›</a:t>
            </a:fld>
            <a:endParaRPr lang="es-ES" dirty="0"/>
          </a:p>
        </p:txBody>
      </p:sp>
    </p:spTree>
    <p:extLst>
      <p:ext uri="{BB962C8B-B14F-4D97-AF65-F5344CB8AC3E}">
        <p14:creationId xmlns:p14="http://schemas.microsoft.com/office/powerpoint/2010/main" val="1480974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52"/>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52"/>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b="1"/>
            </a:lvl1pPr>
          </a:lstStyle>
          <a:p>
            <a:pPr>
              <a:defRPr/>
            </a:pPr>
            <a:endParaRPr lang="es-ES" dirty="0"/>
          </a:p>
        </p:txBody>
      </p:sp>
      <p:sp>
        <p:nvSpPr>
          <p:cNvPr id="5" name="4 Marcador de pie de página"/>
          <p:cNvSpPr>
            <a:spLocks noGrp="1"/>
          </p:cNvSpPr>
          <p:nvPr>
            <p:ph type="ftr" sz="quarter" idx="11"/>
          </p:nvPr>
        </p:nvSpPr>
        <p:spPr/>
        <p:txBody>
          <a:bodyPr/>
          <a:lstStyle>
            <a:lvl1pPr>
              <a:defRPr b="1"/>
            </a:lvl1pPr>
          </a:lstStyle>
          <a:p>
            <a:pPr>
              <a:defRPr/>
            </a:pPr>
            <a:endParaRPr lang="es-ES" dirty="0"/>
          </a:p>
        </p:txBody>
      </p:sp>
      <p:sp>
        <p:nvSpPr>
          <p:cNvPr id="6" name="5 Marcador de número de diapositiva"/>
          <p:cNvSpPr>
            <a:spLocks noGrp="1"/>
          </p:cNvSpPr>
          <p:nvPr>
            <p:ph type="sldNum" sz="quarter" idx="12"/>
          </p:nvPr>
        </p:nvSpPr>
        <p:spPr/>
        <p:txBody>
          <a:bodyPr/>
          <a:lstStyle>
            <a:lvl1pPr>
              <a:defRPr b="1"/>
            </a:lvl1pPr>
          </a:lstStyle>
          <a:p>
            <a:pPr>
              <a:defRPr/>
            </a:pPr>
            <a:fld id="{112BC405-BCCA-4B2E-81F4-38314CAD9BEF}" type="slidenum">
              <a:rPr lang="es-ES"/>
              <a:pPr>
                <a:defRPr/>
              </a:pPr>
              <a:t>‹Nº›</a:t>
            </a:fld>
            <a:endParaRPr lang="es-ES" dirty="0"/>
          </a:p>
        </p:txBody>
      </p:sp>
    </p:spTree>
    <p:extLst>
      <p:ext uri="{BB962C8B-B14F-4D97-AF65-F5344CB8AC3E}">
        <p14:creationId xmlns:p14="http://schemas.microsoft.com/office/powerpoint/2010/main" val="416518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52"/>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C" dirty="0"/>
          </a:p>
        </p:txBody>
      </p:sp>
      <p:sp>
        <p:nvSpPr>
          <p:cNvPr id="5" name="4 Marcador de pie de página"/>
          <p:cNvSpPr>
            <a:spLocks noGrp="1"/>
          </p:cNvSpPr>
          <p:nvPr>
            <p:ph type="ftr" sz="quarter" idx="11"/>
          </p:nvPr>
        </p:nvSpPr>
        <p:spPr/>
        <p:txBody>
          <a:bodyPr/>
          <a:lstStyle>
            <a:lvl1pPr>
              <a:defRPr/>
            </a:lvl1pPr>
          </a:lstStyle>
          <a:p>
            <a:pPr>
              <a:defRPr/>
            </a:pPr>
            <a:endParaRPr lang="es-EC" dirty="0"/>
          </a:p>
        </p:txBody>
      </p:sp>
      <p:sp>
        <p:nvSpPr>
          <p:cNvPr id="6" name="5 Marcador de número de diapositiva"/>
          <p:cNvSpPr>
            <a:spLocks noGrp="1"/>
          </p:cNvSpPr>
          <p:nvPr>
            <p:ph type="sldNum" sz="quarter" idx="12"/>
          </p:nvPr>
        </p:nvSpPr>
        <p:spPr/>
        <p:txBody>
          <a:bodyPr/>
          <a:lstStyle>
            <a:lvl1pPr>
              <a:defRPr/>
            </a:lvl1pPr>
          </a:lstStyle>
          <a:p>
            <a:pPr>
              <a:defRPr/>
            </a:pPr>
            <a:fld id="{95470F26-2739-40AD-9497-3CC998985470}" type="slidenum">
              <a:rPr lang="es-EC"/>
              <a:pPr>
                <a:defRPr/>
              </a:pPr>
              <a:t>‹Nº›</a:t>
            </a:fld>
            <a:endParaRPr lang="es-EC" dirty="0"/>
          </a:p>
        </p:txBody>
      </p:sp>
    </p:spTree>
    <p:extLst>
      <p:ext uri="{BB962C8B-B14F-4D97-AF65-F5344CB8AC3E}">
        <p14:creationId xmlns:p14="http://schemas.microsoft.com/office/powerpoint/2010/main" val="2569553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3 Marcador de fecha"/>
          <p:cNvSpPr>
            <a:spLocks noGrp="1"/>
          </p:cNvSpPr>
          <p:nvPr>
            <p:ph type="dt" sz="half" idx="10"/>
          </p:nvPr>
        </p:nvSpPr>
        <p:spPr/>
        <p:txBody>
          <a:bodyPr/>
          <a:lstStyle>
            <a:lvl1pPr>
              <a:defRPr/>
            </a:lvl1pPr>
          </a:lstStyle>
          <a:p>
            <a:pPr>
              <a:defRPr/>
            </a:pPr>
            <a:endParaRPr lang="es-EC" dirty="0"/>
          </a:p>
        </p:txBody>
      </p:sp>
      <p:sp>
        <p:nvSpPr>
          <p:cNvPr id="6" name="4 Marcador de pie de página"/>
          <p:cNvSpPr>
            <a:spLocks noGrp="1"/>
          </p:cNvSpPr>
          <p:nvPr>
            <p:ph type="ftr" sz="quarter" idx="11"/>
          </p:nvPr>
        </p:nvSpPr>
        <p:spPr/>
        <p:txBody>
          <a:bodyPr/>
          <a:lstStyle>
            <a:lvl1pPr>
              <a:defRPr/>
            </a:lvl1pPr>
          </a:lstStyle>
          <a:p>
            <a:pPr>
              <a:defRPr/>
            </a:pPr>
            <a:endParaRPr lang="es-EC" dirty="0"/>
          </a:p>
        </p:txBody>
      </p:sp>
      <p:sp>
        <p:nvSpPr>
          <p:cNvPr id="7" name="5 Marcador de número de diapositiva"/>
          <p:cNvSpPr>
            <a:spLocks noGrp="1"/>
          </p:cNvSpPr>
          <p:nvPr>
            <p:ph type="sldNum" sz="quarter" idx="12"/>
          </p:nvPr>
        </p:nvSpPr>
        <p:spPr/>
        <p:txBody>
          <a:bodyPr/>
          <a:lstStyle>
            <a:lvl1pPr>
              <a:defRPr/>
            </a:lvl1pPr>
          </a:lstStyle>
          <a:p>
            <a:pPr>
              <a:defRPr/>
            </a:pPr>
            <a:fld id="{DA7FDA76-4EE4-4216-B56D-32CE8890E933}" type="slidenum">
              <a:rPr lang="es-EC"/>
              <a:pPr>
                <a:defRPr/>
              </a:pPr>
              <a:t>‹Nº›</a:t>
            </a:fld>
            <a:endParaRPr lang="es-EC" dirty="0"/>
          </a:p>
        </p:txBody>
      </p:sp>
    </p:spTree>
    <p:extLst>
      <p:ext uri="{BB962C8B-B14F-4D97-AF65-F5344CB8AC3E}">
        <p14:creationId xmlns:p14="http://schemas.microsoft.com/office/powerpoint/2010/main" val="2289655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3 Marcador de fecha"/>
          <p:cNvSpPr>
            <a:spLocks noGrp="1"/>
          </p:cNvSpPr>
          <p:nvPr>
            <p:ph type="dt" sz="half" idx="10"/>
          </p:nvPr>
        </p:nvSpPr>
        <p:spPr/>
        <p:txBody>
          <a:bodyPr/>
          <a:lstStyle>
            <a:lvl1pPr>
              <a:defRPr/>
            </a:lvl1pPr>
          </a:lstStyle>
          <a:p>
            <a:pPr>
              <a:defRPr/>
            </a:pPr>
            <a:endParaRPr lang="es-EC" dirty="0"/>
          </a:p>
        </p:txBody>
      </p:sp>
      <p:sp>
        <p:nvSpPr>
          <p:cNvPr id="8" name="4 Marcador de pie de página"/>
          <p:cNvSpPr>
            <a:spLocks noGrp="1"/>
          </p:cNvSpPr>
          <p:nvPr>
            <p:ph type="ftr" sz="quarter" idx="11"/>
          </p:nvPr>
        </p:nvSpPr>
        <p:spPr/>
        <p:txBody>
          <a:bodyPr/>
          <a:lstStyle>
            <a:lvl1pPr>
              <a:defRPr/>
            </a:lvl1pPr>
          </a:lstStyle>
          <a:p>
            <a:pPr>
              <a:defRPr/>
            </a:pPr>
            <a:endParaRPr lang="es-EC" dirty="0"/>
          </a:p>
        </p:txBody>
      </p:sp>
      <p:sp>
        <p:nvSpPr>
          <p:cNvPr id="9" name="5 Marcador de número de diapositiva"/>
          <p:cNvSpPr>
            <a:spLocks noGrp="1"/>
          </p:cNvSpPr>
          <p:nvPr>
            <p:ph type="sldNum" sz="quarter" idx="12"/>
          </p:nvPr>
        </p:nvSpPr>
        <p:spPr/>
        <p:txBody>
          <a:bodyPr/>
          <a:lstStyle>
            <a:lvl1pPr>
              <a:defRPr/>
            </a:lvl1pPr>
          </a:lstStyle>
          <a:p>
            <a:pPr>
              <a:defRPr/>
            </a:pPr>
            <a:fld id="{9ACFB5F9-447D-4166-9720-75F1B258BFC9}" type="slidenum">
              <a:rPr lang="es-EC"/>
              <a:pPr>
                <a:defRPr/>
              </a:pPr>
              <a:t>‹Nº›</a:t>
            </a:fld>
            <a:endParaRPr lang="es-EC" dirty="0"/>
          </a:p>
        </p:txBody>
      </p:sp>
    </p:spTree>
    <p:extLst>
      <p:ext uri="{BB962C8B-B14F-4D97-AF65-F5344CB8AC3E}">
        <p14:creationId xmlns:p14="http://schemas.microsoft.com/office/powerpoint/2010/main" val="2953850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3 Marcador de fecha"/>
          <p:cNvSpPr>
            <a:spLocks noGrp="1"/>
          </p:cNvSpPr>
          <p:nvPr>
            <p:ph type="dt" sz="half" idx="10"/>
          </p:nvPr>
        </p:nvSpPr>
        <p:spPr/>
        <p:txBody>
          <a:bodyPr/>
          <a:lstStyle>
            <a:lvl1pPr>
              <a:defRPr/>
            </a:lvl1pPr>
          </a:lstStyle>
          <a:p>
            <a:pPr>
              <a:defRPr/>
            </a:pPr>
            <a:endParaRPr lang="es-EC" dirty="0"/>
          </a:p>
        </p:txBody>
      </p:sp>
      <p:sp>
        <p:nvSpPr>
          <p:cNvPr id="4" name="4 Marcador de pie de página"/>
          <p:cNvSpPr>
            <a:spLocks noGrp="1"/>
          </p:cNvSpPr>
          <p:nvPr>
            <p:ph type="ftr" sz="quarter" idx="11"/>
          </p:nvPr>
        </p:nvSpPr>
        <p:spPr/>
        <p:txBody>
          <a:bodyPr/>
          <a:lstStyle>
            <a:lvl1pPr>
              <a:defRPr/>
            </a:lvl1pPr>
          </a:lstStyle>
          <a:p>
            <a:pPr>
              <a:defRPr/>
            </a:pPr>
            <a:endParaRPr lang="es-EC" dirty="0"/>
          </a:p>
        </p:txBody>
      </p:sp>
      <p:sp>
        <p:nvSpPr>
          <p:cNvPr id="5" name="5 Marcador de número de diapositiva"/>
          <p:cNvSpPr>
            <a:spLocks noGrp="1"/>
          </p:cNvSpPr>
          <p:nvPr>
            <p:ph type="sldNum" sz="quarter" idx="12"/>
          </p:nvPr>
        </p:nvSpPr>
        <p:spPr/>
        <p:txBody>
          <a:bodyPr/>
          <a:lstStyle>
            <a:lvl1pPr>
              <a:defRPr/>
            </a:lvl1pPr>
          </a:lstStyle>
          <a:p>
            <a:pPr>
              <a:defRPr/>
            </a:pPr>
            <a:fld id="{B799AD70-0CDC-4AF4-A34F-DE195051FCC4}" type="slidenum">
              <a:rPr lang="es-EC"/>
              <a:pPr>
                <a:defRPr/>
              </a:pPr>
              <a:t>‹Nº›</a:t>
            </a:fld>
            <a:endParaRPr lang="es-EC" dirty="0"/>
          </a:p>
        </p:txBody>
      </p:sp>
    </p:spTree>
    <p:extLst>
      <p:ext uri="{BB962C8B-B14F-4D97-AF65-F5344CB8AC3E}">
        <p14:creationId xmlns:p14="http://schemas.microsoft.com/office/powerpoint/2010/main" val="1031569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C" dirty="0"/>
          </a:p>
        </p:txBody>
      </p:sp>
      <p:sp>
        <p:nvSpPr>
          <p:cNvPr id="3" name="4 Marcador de pie de página"/>
          <p:cNvSpPr>
            <a:spLocks noGrp="1"/>
          </p:cNvSpPr>
          <p:nvPr>
            <p:ph type="ftr" sz="quarter" idx="11"/>
          </p:nvPr>
        </p:nvSpPr>
        <p:spPr/>
        <p:txBody>
          <a:bodyPr/>
          <a:lstStyle>
            <a:lvl1pPr>
              <a:defRPr/>
            </a:lvl1pPr>
          </a:lstStyle>
          <a:p>
            <a:pPr>
              <a:defRPr/>
            </a:pPr>
            <a:endParaRPr lang="es-EC" dirty="0"/>
          </a:p>
        </p:txBody>
      </p:sp>
      <p:sp>
        <p:nvSpPr>
          <p:cNvPr id="4" name="5 Marcador de número de diapositiva"/>
          <p:cNvSpPr>
            <a:spLocks noGrp="1"/>
          </p:cNvSpPr>
          <p:nvPr>
            <p:ph type="sldNum" sz="quarter" idx="12"/>
          </p:nvPr>
        </p:nvSpPr>
        <p:spPr/>
        <p:txBody>
          <a:bodyPr/>
          <a:lstStyle>
            <a:lvl1pPr>
              <a:defRPr/>
            </a:lvl1pPr>
          </a:lstStyle>
          <a:p>
            <a:pPr>
              <a:defRPr/>
            </a:pPr>
            <a:fld id="{68172980-0776-4254-A92A-12E780DCC23D}" type="slidenum">
              <a:rPr lang="es-EC"/>
              <a:pPr>
                <a:defRPr/>
              </a:pPr>
              <a:t>‹Nº›</a:t>
            </a:fld>
            <a:endParaRPr lang="es-EC" dirty="0"/>
          </a:p>
        </p:txBody>
      </p:sp>
    </p:spTree>
    <p:extLst>
      <p:ext uri="{BB962C8B-B14F-4D97-AF65-F5344CB8AC3E}">
        <p14:creationId xmlns:p14="http://schemas.microsoft.com/office/powerpoint/2010/main" val="3024709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4"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2"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C" dirty="0"/>
          </a:p>
        </p:txBody>
      </p:sp>
      <p:sp>
        <p:nvSpPr>
          <p:cNvPr id="6" name="4 Marcador de pie de página"/>
          <p:cNvSpPr>
            <a:spLocks noGrp="1"/>
          </p:cNvSpPr>
          <p:nvPr>
            <p:ph type="ftr" sz="quarter" idx="11"/>
          </p:nvPr>
        </p:nvSpPr>
        <p:spPr/>
        <p:txBody>
          <a:bodyPr/>
          <a:lstStyle>
            <a:lvl1pPr>
              <a:defRPr/>
            </a:lvl1pPr>
          </a:lstStyle>
          <a:p>
            <a:pPr>
              <a:defRPr/>
            </a:pPr>
            <a:endParaRPr lang="es-EC" dirty="0"/>
          </a:p>
        </p:txBody>
      </p:sp>
      <p:sp>
        <p:nvSpPr>
          <p:cNvPr id="7" name="5 Marcador de número de diapositiva"/>
          <p:cNvSpPr>
            <a:spLocks noGrp="1"/>
          </p:cNvSpPr>
          <p:nvPr>
            <p:ph type="sldNum" sz="quarter" idx="12"/>
          </p:nvPr>
        </p:nvSpPr>
        <p:spPr/>
        <p:txBody>
          <a:bodyPr/>
          <a:lstStyle>
            <a:lvl1pPr>
              <a:defRPr/>
            </a:lvl1pPr>
          </a:lstStyle>
          <a:p>
            <a:pPr>
              <a:defRPr/>
            </a:pPr>
            <a:fld id="{510CB133-C22B-49D2-B5FD-3461EFAD895D}" type="slidenum">
              <a:rPr lang="es-EC"/>
              <a:pPr>
                <a:defRPr/>
              </a:pPr>
              <a:t>‹Nº›</a:t>
            </a:fld>
            <a:endParaRPr lang="es-EC" dirty="0"/>
          </a:p>
        </p:txBody>
      </p:sp>
    </p:spTree>
    <p:extLst>
      <p:ext uri="{BB962C8B-B14F-4D97-AF65-F5344CB8AC3E}">
        <p14:creationId xmlns:p14="http://schemas.microsoft.com/office/powerpoint/2010/main" val="292332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C" dirty="0"/>
          </a:p>
        </p:txBody>
      </p:sp>
      <p:sp>
        <p:nvSpPr>
          <p:cNvPr id="6" name="4 Marcador de pie de página"/>
          <p:cNvSpPr>
            <a:spLocks noGrp="1"/>
          </p:cNvSpPr>
          <p:nvPr>
            <p:ph type="ftr" sz="quarter" idx="11"/>
          </p:nvPr>
        </p:nvSpPr>
        <p:spPr/>
        <p:txBody>
          <a:bodyPr/>
          <a:lstStyle>
            <a:lvl1pPr>
              <a:defRPr/>
            </a:lvl1pPr>
          </a:lstStyle>
          <a:p>
            <a:pPr>
              <a:defRPr/>
            </a:pPr>
            <a:endParaRPr lang="es-EC" dirty="0"/>
          </a:p>
        </p:txBody>
      </p:sp>
      <p:sp>
        <p:nvSpPr>
          <p:cNvPr id="7" name="5 Marcador de número de diapositiva"/>
          <p:cNvSpPr>
            <a:spLocks noGrp="1"/>
          </p:cNvSpPr>
          <p:nvPr>
            <p:ph type="sldNum" sz="quarter" idx="12"/>
          </p:nvPr>
        </p:nvSpPr>
        <p:spPr/>
        <p:txBody>
          <a:bodyPr/>
          <a:lstStyle>
            <a:lvl1pPr>
              <a:defRPr/>
            </a:lvl1pPr>
          </a:lstStyle>
          <a:p>
            <a:pPr>
              <a:defRPr/>
            </a:pPr>
            <a:fld id="{D3A71F4F-9544-47E9-9DBA-5B06C02EB3BC}" type="slidenum">
              <a:rPr lang="es-EC"/>
              <a:pPr>
                <a:defRPr/>
              </a:pPr>
              <a:t>‹Nº›</a:t>
            </a:fld>
            <a:endParaRPr lang="es-EC" dirty="0"/>
          </a:p>
        </p:txBody>
      </p:sp>
    </p:spTree>
    <p:extLst>
      <p:ext uri="{BB962C8B-B14F-4D97-AF65-F5344CB8AC3E}">
        <p14:creationId xmlns:p14="http://schemas.microsoft.com/office/powerpoint/2010/main" val="99379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endParaRPr lang="es-EC" altLang="es-ES" smtClean="0"/>
          </a:p>
        </p:txBody>
      </p:sp>
      <p:sp>
        <p:nvSpPr>
          <p:cNvPr id="1027" name="2 Marcador de texto"/>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endParaRPr lang="es-EC" altLang="es-ES" smtClean="0"/>
          </a:p>
        </p:txBody>
      </p:sp>
      <p:sp>
        <p:nvSpPr>
          <p:cNvPr id="4" name="3 Marcador de fecha"/>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endParaRPr lang="es-EC" dirty="0"/>
          </a:p>
        </p:txBody>
      </p:sp>
      <p:sp>
        <p:nvSpPr>
          <p:cNvPr id="5" name="4 Marcador de pie de página"/>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s-EC" dirty="0"/>
          </a:p>
        </p:txBody>
      </p:sp>
      <p:sp>
        <p:nvSpPr>
          <p:cNvPr id="6" name="5 Marcador de número de diapositiva"/>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400A6849-1E89-4045-B314-11BC621706AB}" type="slidenum">
              <a:rPr lang="es-EC"/>
              <a:pPr>
                <a:defRPr/>
              </a:pPr>
              <a:t>‹Nº›</a:t>
            </a:fld>
            <a:endParaRPr lang="es-EC" dirty="0"/>
          </a:p>
        </p:txBody>
      </p:sp>
    </p:spTree>
    <p:extLst>
      <p:ext uri="{BB962C8B-B14F-4D97-AF65-F5344CB8AC3E}">
        <p14:creationId xmlns:p14="http://schemas.microsoft.com/office/powerpoint/2010/main" val="3862583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sp>
        <p:nvSpPr>
          <p:cNvPr id="3075" name="2 Marcador de texto"/>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4" name="3 Marcador de fecha"/>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mn-lt"/>
                <a:cs typeface="+mn-cs"/>
              </a:defRPr>
            </a:lvl1pPr>
          </a:lstStyle>
          <a:p>
            <a:pPr>
              <a:defRPr/>
            </a:pPr>
            <a:endParaRPr lang="es-ES" dirty="0"/>
          </a:p>
        </p:txBody>
      </p:sp>
      <p:sp>
        <p:nvSpPr>
          <p:cNvPr id="5" name="4 Marcador de pie de página"/>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mn-lt"/>
                <a:cs typeface="+mn-cs"/>
              </a:defRPr>
            </a:lvl1pPr>
          </a:lstStyle>
          <a:p>
            <a:pPr>
              <a:defRPr/>
            </a:pPr>
            <a:endParaRPr lang="es-ES" dirty="0"/>
          </a:p>
        </p:txBody>
      </p:sp>
      <p:sp>
        <p:nvSpPr>
          <p:cNvPr id="6" name="5 Marcador de número de diapositiva"/>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mn-lt"/>
                <a:cs typeface="+mn-cs"/>
              </a:defRPr>
            </a:lvl1pPr>
          </a:lstStyle>
          <a:p>
            <a:pPr>
              <a:defRPr/>
            </a:pPr>
            <a:fld id="{63F68EA6-8BEE-4E2B-92C4-129C0A96D737}" type="slidenum">
              <a:rPr lang="es-ES"/>
              <a:pPr>
                <a:defRPr/>
              </a:pPr>
              <a:t>‹Nº›</a:t>
            </a:fld>
            <a:endParaRPr lang="es-ES" dirty="0"/>
          </a:p>
        </p:txBody>
      </p:sp>
    </p:spTree>
    <p:extLst>
      <p:ext uri="{BB962C8B-B14F-4D97-AF65-F5344CB8AC3E}">
        <p14:creationId xmlns:p14="http://schemas.microsoft.com/office/powerpoint/2010/main" val="5907386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hknd-group.com/data/attachment/portal/201406/05/100703vh0hfoervu12hq26.jpg" TargetMode="Externa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srcRect t="46854"/>
          <a:stretch>
            <a:fillRect/>
          </a:stretch>
        </p:blipFill>
        <p:spPr bwMode="auto">
          <a:xfrm>
            <a:off x="0" y="0"/>
            <a:ext cx="9144000" cy="6858000"/>
          </a:xfrm>
          <a:prstGeom prst="rect">
            <a:avLst/>
          </a:prstGeom>
          <a:noFill/>
          <a:ln w="9525">
            <a:noFill/>
            <a:miter lim="800000"/>
            <a:headEnd/>
            <a:tailEnd/>
          </a:ln>
        </p:spPr>
      </p:pic>
      <p:sp>
        <p:nvSpPr>
          <p:cNvPr id="12" name="1 Rectángulo redondeado"/>
          <p:cNvSpPr/>
          <p:nvPr/>
        </p:nvSpPr>
        <p:spPr>
          <a:xfrm>
            <a:off x="521789" y="3747076"/>
            <a:ext cx="8208912" cy="1764196"/>
          </a:xfrm>
          <a:prstGeom prst="roundRect">
            <a:avLst/>
          </a:prstGeom>
          <a:solidFill>
            <a:srgbClr val="002060"/>
          </a:solidFill>
          <a:ln>
            <a:solidFill>
              <a:srgbClr val="002060"/>
            </a:solidFill>
          </a:ln>
          <a:effectLst>
            <a:glow rad="101600">
              <a:schemeClr val="accent1">
                <a:satMod val="175000"/>
                <a:alpha val="40000"/>
              </a:schemeClr>
            </a:glo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800" b="1" i="1" dirty="0">
              <a:effectLst>
                <a:outerShdw blurRad="38100" dist="38100" dir="2700000" algn="tl">
                  <a:srgbClr val="000000">
                    <a:alpha val="43137"/>
                  </a:srgbClr>
                </a:outerShdw>
              </a:effectLst>
              <a:latin typeface="Arial" pitchFamily="34" charset="0"/>
              <a:cs typeface="Arial" pitchFamily="34" charset="0"/>
            </a:endParaRPr>
          </a:p>
        </p:txBody>
      </p:sp>
      <p:sp>
        <p:nvSpPr>
          <p:cNvPr id="2" name="1 Rectángulo redondeado"/>
          <p:cNvSpPr/>
          <p:nvPr/>
        </p:nvSpPr>
        <p:spPr>
          <a:xfrm>
            <a:off x="521789" y="1720719"/>
            <a:ext cx="8208912" cy="1764196"/>
          </a:xfrm>
          <a:prstGeom prst="roundRect">
            <a:avLst/>
          </a:prstGeom>
          <a:solidFill>
            <a:srgbClr val="002060"/>
          </a:solidFill>
          <a:ln>
            <a:solidFill>
              <a:srgbClr val="002060"/>
            </a:solidFill>
          </a:ln>
          <a:effectLst>
            <a:glow rad="101600">
              <a:schemeClr val="accent1">
                <a:satMod val="175000"/>
                <a:alpha val="40000"/>
              </a:schemeClr>
            </a:glo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t>EL CANAL DE NICARAGUA Y SU INFLUENCIA GEOPOLÍTICA EN LA REGIÓN SURAMERICANA</a:t>
            </a:r>
            <a:endParaRPr lang="es-EC" sz="2800" b="1" i="1" dirty="0">
              <a:effectLst>
                <a:outerShdw blurRad="38100" dist="38100" dir="2700000" algn="tl">
                  <a:srgbClr val="000000">
                    <a:alpha val="43137"/>
                  </a:srgbClr>
                </a:outerShdw>
              </a:effectLst>
              <a:latin typeface="Arial" pitchFamily="34" charset="0"/>
              <a:cs typeface="Arial" pitchFamily="34" charset="0"/>
            </a:endParaRPr>
          </a:p>
        </p:txBody>
      </p:sp>
      <p:pic>
        <p:nvPicPr>
          <p:cNvPr id="6" name="Picture 5" descr="FA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570166" y="4149082"/>
            <a:ext cx="914503" cy="871963"/>
          </a:xfrm>
          <a:prstGeom prst="rect">
            <a:avLst/>
          </a:prstGeom>
          <a:noFill/>
          <a:ln w="9525">
            <a:noFill/>
            <a:miter lim="800000"/>
            <a:headEnd/>
            <a:tailEnd/>
          </a:ln>
        </p:spPr>
      </p:pic>
      <p:pic>
        <p:nvPicPr>
          <p:cNvPr id="7" name="35 Imagen" descr="Imagen5.png"/>
          <p:cNvPicPr>
            <a:picLocks noChangeAspect="1"/>
          </p:cNvPicPr>
          <p:nvPr/>
        </p:nvPicPr>
        <p:blipFill>
          <a:blip r:embed="rId4"/>
          <a:stretch>
            <a:fillRect/>
          </a:stretch>
        </p:blipFill>
        <p:spPr>
          <a:xfrm>
            <a:off x="4101163" y="4077074"/>
            <a:ext cx="1050165" cy="903911"/>
          </a:xfrm>
          <a:prstGeom prst="rect">
            <a:avLst/>
          </a:prstGeom>
        </p:spPr>
      </p:pic>
      <p:pic>
        <p:nvPicPr>
          <p:cNvPr id="8" name="36 Imagen" descr="Imagen4.png"/>
          <p:cNvPicPr>
            <a:picLocks noChangeAspect="1"/>
          </p:cNvPicPr>
          <p:nvPr/>
        </p:nvPicPr>
        <p:blipFill>
          <a:blip r:embed="rId5"/>
          <a:stretch>
            <a:fillRect/>
          </a:stretch>
        </p:blipFill>
        <p:spPr>
          <a:xfrm>
            <a:off x="2843809" y="4149080"/>
            <a:ext cx="918683" cy="784884"/>
          </a:xfrm>
          <a:prstGeom prst="rect">
            <a:avLst/>
          </a:prstGeom>
        </p:spPr>
      </p:pic>
      <p:pic>
        <p:nvPicPr>
          <p:cNvPr id="10" name="9 Imagen" descr="nuevo sello inad.jpg"/>
          <p:cNvPicPr>
            <a:picLocks noChangeAspect="1"/>
          </p:cNvPicPr>
          <p:nvPr/>
        </p:nvPicPr>
        <p:blipFill>
          <a:blip r:embed="rId6">
            <a:clrChange>
              <a:clrFrom>
                <a:srgbClr val="FDFDFD"/>
              </a:clrFrom>
              <a:clrTo>
                <a:srgbClr val="FDFDFD">
                  <a:alpha val="0"/>
                </a:srgbClr>
              </a:clrTo>
            </a:clrChange>
          </a:blip>
          <a:srcRect l="10217" t="19791" r="10216" b="25000"/>
          <a:stretch>
            <a:fillRect/>
          </a:stretch>
        </p:blipFill>
        <p:spPr>
          <a:xfrm>
            <a:off x="3851920" y="179083"/>
            <a:ext cx="1448354" cy="1315258"/>
          </a:xfrm>
          <a:prstGeom prst="rect">
            <a:avLst/>
          </a:prstGeom>
          <a:ln>
            <a:noFill/>
          </a:ln>
        </p:spPr>
      </p:pic>
      <p:sp>
        <p:nvSpPr>
          <p:cNvPr id="3" name="2 Rectángulo redondeado"/>
          <p:cNvSpPr/>
          <p:nvPr/>
        </p:nvSpPr>
        <p:spPr>
          <a:xfrm>
            <a:off x="2051721" y="6165304"/>
            <a:ext cx="5040560" cy="548680"/>
          </a:xfrm>
          <a:prstGeom prst="roundRect">
            <a:avLst/>
          </a:prstGeom>
          <a:solidFill>
            <a:srgbClr val="002060"/>
          </a:solidFill>
          <a:ln>
            <a:solidFill>
              <a:srgbClr val="002060"/>
            </a:solidFill>
          </a:ln>
          <a:effectLst>
            <a:glow rad="101600">
              <a:schemeClr val="accent1">
                <a:satMod val="175000"/>
                <a:alpha val="40000"/>
              </a:schemeClr>
            </a:glo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i="1" dirty="0" smtClean="0">
                <a:effectLst>
                  <a:outerShdw blurRad="38100" dist="38100" dir="2700000" algn="tl">
                    <a:srgbClr val="000000">
                      <a:alpha val="43137"/>
                    </a:srgbClr>
                  </a:outerShdw>
                </a:effectLst>
                <a:latin typeface="Arial" pitchFamily="34" charset="0"/>
                <a:cs typeface="Arial" pitchFamily="34" charset="0"/>
              </a:rPr>
              <a:t>CRNL. EMC. PABLO VELASCO ARIAS</a:t>
            </a:r>
            <a:endParaRPr lang="es-EC" sz="2000" b="1" i="1" dirty="0">
              <a:effectLst>
                <a:outerShdw blurRad="38100" dist="38100" dir="2700000" algn="tl">
                  <a:srgbClr val="000000">
                    <a:alpha val="43137"/>
                  </a:srgbClr>
                </a:outerShdw>
              </a:effectLst>
              <a:latin typeface="Arial" pitchFamily="34" charset="0"/>
              <a:cs typeface="Arial" pitchFamily="34" charset="0"/>
            </a:endParaRPr>
          </a:p>
        </p:txBody>
      </p:sp>
      <p:sp>
        <p:nvSpPr>
          <p:cNvPr id="11" name="10 Marcador de número de diapositiva"/>
          <p:cNvSpPr>
            <a:spLocks noGrp="1"/>
          </p:cNvSpPr>
          <p:nvPr>
            <p:ph type="sldNum" sz="quarter" idx="10"/>
          </p:nvPr>
        </p:nvSpPr>
        <p:spPr/>
        <p:txBody>
          <a:bodyPr/>
          <a:lstStyle/>
          <a:p>
            <a:pPr>
              <a:defRPr/>
            </a:pPr>
            <a:endParaRPr lang="es-EC" dirty="0"/>
          </a:p>
        </p:txBody>
      </p:sp>
    </p:spTree>
    <p:extLst>
      <p:ext uri="{BB962C8B-B14F-4D97-AF65-F5344CB8AC3E}">
        <p14:creationId xmlns:p14="http://schemas.microsoft.com/office/powerpoint/2010/main" val="2101715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lipse"/>
          <p:cNvSpPr/>
          <p:nvPr/>
        </p:nvSpPr>
        <p:spPr>
          <a:xfrm>
            <a:off x="2994184" y="342122"/>
            <a:ext cx="2880320" cy="1656184"/>
          </a:xfrm>
          <a:prstGeom prst="ellipse">
            <a:avLst/>
          </a:prstGeom>
          <a:solidFill>
            <a:srgbClr val="002060"/>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Calibri" pitchFamily="34" charset="0"/>
                <a:cs typeface="Calibri" pitchFamily="34" charset="0"/>
              </a:rPr>
              <a:t>Analizar la influencia </a:t>
            </a:r>
            <a:r>
              <a:rPr lang="es-EC" sz="1600" b="1" dirty="0" smtClean="0">
                <a:solidFill>
                  <a:schemeClr val="bg1"/>
                </a:solidFill>
                <a:latin typeface="Calibri" pitchFamily="34" charset="0"/>
                <a:cs typeface="Calibri" pitchFamily="34" charset="0"/>
              </a:rPr>
              <a:t>en </a:t>
            </a:r>
            <a:r>
              <a:rPr lang="es-EC" sz="1600" b="1" dirty="0">
                <a:solidFill>
                  <a:schemeClr val="bg1"/>
                </a:solidFill>
                <a:latin typeface="Calibri" pitchFamily="34" charset="0"/>
                <a:cs typeface="Calibri" pitchFamily="34" charset="0"/>
              </a:rPr>
              <a:t>la situación geopolítica mundial y </a:t>
            </a:r>
            <a:r>
              <a:rPr lang="es-EC" sz="1600" b="1" dirty="0" smtClean="0">
                <a:solidFill>
                  <a:schemeClr val="bg1"/>
                </a:solidFill>
                <a:latin typeface="Calibri" pitchFamily="34" charset="0"/>
                <a:cs typeface="Calibri" pitchFamily="34" charset="0"/>
              </a:rPr>
              <a:t>continental</a:t>
            </a:r>
            <a:endParaRPr lang="es-EC" sz="1600" b="1" dirty="0">
              <a:solidFill>
                <a:schemeClr val="bg1"/>
              </a:solidFill>
              <a:latin typeface="Calibri" pitchFamily="34" charset="0"/>
              <a:cs typeface="Calibri" pitchFamily="34" charset="0"/>
            </a:endParaRPr>
          </a:p>
        </p:txBody>
      </p:sp>
      <p:sp>
        <p:nvSpPr>
          <p:cNvPr id="4" name="3 Elipse"/>
          <p:cNvSpPr/>
          <p:nvPr/>
        </p:nvSpPr>
        <p:spPr>
          <a:xfrm>
            <a:off x="6192688" y="1317251"/>
            <a:ext cx="2843808" cy="1800200"/>
          </a:xfrm>
          <a:prstGeom prst="ellipse">
            <a:avLst/>
          </a:prstGeom>
          <a:solidFill>
            <a:srgbClr val="002060"/>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Calibri" pitchFamily="34" charset="0"/>
                <a:cs typeface="Calibri" pitchFamily="34" charset="0"/>
              </a:rPr>
              <a:t>Identificar los posibles efectos </a:t>
            </a:r>
            <a:r>
              <a:rPr lang="es-EC" sz="1600" b="1" dirty="0" smtClean="0">
                <a:solidFill>
                  <a:schemeClr val="bg1"/>
                </a:solidFill>
                <a:latin typeface="Calibri" pitchFamily="34" charset="0"/>
                <a:cs typeface="Calibri" pitchFamily="34" charset="0"/>
              </a:rPr>
              <a:t>en </a:t>
            </a:r>
            <a:r>
              <a:rPr lang="es-EC" sz="1600" b="1" dirty="0">
                <a:solidFill>
                  <a:schemeClr val="bg1"/>
                </a:solidFill>
                <a:latin typeface="Calibri" pitchFamily="34" charset="0"/>
                <a:cs typeface="Calibri" pitchFamily="34" charset="0"/>
              </a:rPr>
              <a:t>las relaciones China – Estados </a:t>
            </a:r>
            <a:r>
              <a:rPr lang="es-EC" sz="1600" b="1" dirty="0" smtClean="0">
                <a:solidFill>
                  <a:schemeClr val="bg1"/>
                </a:solidFill>
                <a:latin typeface="Calibri" pitchFamily="34" charset="0"/>
                <a:cs typeface="Calibri" pitchFamily="34" charset="0"/>
              </a:rPr>
              <a:t>Unidos</a:t>
            </a:r>
            <a:endParaRPr lang="es-EC" sz="1600" b="1" dirty="0">
              <a:solidFill>
                <a:schemeClr val="bg1"/>
              </a:solidFill>
              <a:latin typeface="Calibri" pitchFamily="34" charset="0"/>
              <a:cs typeface="Calibri" pitchFamily="34" charset="0"/>
            </a:endParaRPr>
          </a:p>
        </p:txBody>
      </p:sp>
      <p:sp>
        <p:nvSpPr>
          <p:cNvPr id="5" name="4 Elipse"/>
          <p:cNvSpPr/>
          <p:nvPr/>
        </p:nvSpPr>
        <p:spPr>
          <a:xfrm>
            <a:off x="6251286" y="4183490"/>
            <a:ext cx="2687522" cy="1656184"/>
          </a:xfrm>
          <a:prstGeom prst="ellipse">
            <a:avLst/>
          </a:prstGeom>
          <a:solidFill>
            <a:srgbClr val="002060"/>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Calibri" pitchFamily="34" charset="0"/>
                <a:cs typeface="Calibri" pitchFamily="34" charset="0"/>
              </a:rPr>
              <a:t>Determinar la influencia </a:t>
            </a:r>
            <a:r>
              <a:rPr lang="es-EC" sz="1600" b="1" dirty="0" smtClean="0">
                <a:solidFill>
                  <a:schemeClr val="bg1"/>
                </a:solidFill>
                <a:latin typeface="Calibri" pitchFamily="34" charset="0"/>
                <a:cs typeface="Calibri" pitchFamily="34" charset="0"/>
              </a:rPr>
              <a:t>en </a:t>
            </a:r>
            <a:r>
              <a:rPr lang="es-EC" sz="1600" b="1" dirty="0">
                <a:solidFill>
                  <a:schemeClr val="bg1"/>
                </a:solidFill>
                <a:latin typeface="Calibri" pitchFamily="34" charset="0"/>
                <a:cs typeface="Calibri" pitchFamily="34" charset="0"/>
              </a:rPr>
              <a:t>la situación geopolítica regional </a:t>
            </a:r>
            <a:r>
              <a:rPr lang="es-EC" sz="1600" b="1" dirty="0" smtClean="0">
                <a:solidFill>
                  <a:schemeClr val="bg1"/>
                </a:solidFill>
                <a:latin typeface="Calibri" pitchFamily="34" charset="0"/>
                <a:cs typeface="Calibri" pitchFamily="34" charset="0"/>
              </a:rPr>
              <a:t>suramericana   </a:t>
            </a:r>
            <a:endParaRPr lang="es-EC" sz="1600" b="1" dirty="0">
              <a:solidFill>
                <a:schemeClr val="bg1"/>
              </a:solidFill>
              <a:latin typeface="Calibri" pitchFamily="34" charset="0"/>
              <a:cs typeface="Calibri" pitchFamily="34" charset="0"/>
            </a:endParaRPr>
          </a:p>
        </p:txBody>
      </p:sp>
      <p:sp>
        <p:nvSpPr>
          <p:cNvPr id="6" name="5 Elipse"/>
          <p:cNvSpPr/>
          <p:nvPr/>
        </p:nvSpPr>
        <p:spPr>
          <a:xfrm>
            <a:off x="3251268" y="4874554"/>
            <a:ext cx="2416067" cy="1656184"/>
          </a:xfrm>
          <a:prstGeom prst="ellipse">
            <a:avLst/>
          </a:prstGeom>
          <a:solidFill>
            <a:srgbClr val="002060"/>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Calibri" pitchFamily="34" charset="0"/>
                <a:cs typeface="Calibri" pitchFamily="34" charset="0"/>
              </a:rPr>
              <a:t>Identificar a los </a:t>
            </a:r>
            <a:r>
              <a:rPr lang="es-EC" sz="1600" b="1" dirty="0" smtClean="0">
                <a:solidFill>
                  <a:schemeClr val="bg1"/>
                </a:solidFill>
                <a:latin typeface="Calibri" pitchFamily="34" charset="0"/>
                <a:cs typeface="Calibri" pitchFamily="34" charset="0"/>
              </a:rPr>
              <a:t>beneficiarios</a:t>
            </a:r>
            <a:endParaRPr lang="es-EC" sz="1600" b="1" dirty="0">
              <a:solidFill>
                <a:schemeClr val="bg1"/>
              </a:solidFill>
              <a:latin typeface="Calibri" pitchFamily="34" charset="0"/>
              <a:cs typeface="Calibri" pitchFamily="34" charset="0"/>
            </a:endParaRPr>
          </a:p>
        </p:txBody>
      </p:sp>
      <p:sp>
        <p:nvSpPr>
          <p:cNvPr id="7" name="6 Elipse"/>
          <p:cNvSpPr/>
          <p:nvPr/>
        </p:nvSpPr>
        <p:spPr>
          <a:xfrm>
            <a:off x="169428" y="4183490"/>
            <a:ext cx="2529796" cy="1656184"/>
          </a:xfrm>
          <a:prstGeom prst="ellipse">
            <a:avLst/>
          </a:prstGeom>
          <a:solidFill>
            <a:srgbClr val="002060"/>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Calibri" pitchFamily="34" charset="0"/>
                <a:cs typeface="Calibri" pitchFamily="34" charset="0"/>
              </a:rPr>
              <a:t>Determinar las ventajas y/o desventajas que generaría </a:t>
            </a:r>
          </a:p>
        </p:txBody>
      </p:sp>
      <p:sp>
        <p:nvSpPr>
          <p:cNvPr id="8" name="7 Elipse"/>
          <p:cNvSpPr/>
          <p:nvPr/>
        </p:nvSpPr>
        <p:spPr>
          <a:xfrm>
            <a:off x="24442" y="1389259"/>
            <a:ext cx="2611559" cy="1656184"/>
          </a:xfrm>
          <a:prstGeom prst="ellipse">
            <a:avLst/>
          </a:prstGeom>
          <a:solidFill>
            <a:srgbClr val="002060"/>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C" sz="1600" b="1" dirty="0">
                <a:solidFill>
                  <a:schemeClr val="bg1"/>
                </a:solidFill>
                <a:latin typeface="Calibri" pitchFamily="34" charset="0"/>
                <a:cs typeface="Calibri" pitchFamily="34" charset="0"/>
              </a:rPr>
              <a:t>Determinar la necesidad del Canal de Nicaragua.</a:t>
            </a:r>
          </a:p>
          <a:p>
            <a:pPr algn="ctr"/>
            <a:endParaRPr lang="es-EC" sz="1700" b="1" dirty="0">
              <a:latin typeface="Calibri" pitchFamily="34" charset="0"/>
              <a:cs typeface="Calibri" pitchFamily="34" charset="0"/>
            </a:endParaRPr>
          </a:p>
        </p:txBody>
      </p:sp>
      <p:sp>
        <p:nvSpPr>
          <p:cNvPr id="14" name="7 Elipse"/>
          <p:cNvSpPr/>
          <p:nvPr/>
        </p:nvSpPr>
        <p:spPr>
          <a:xfrm>
            <a:off x="2339752" y="2307037"/>
            <a:ext cx="4189184" cy="2232248"/>
          </a:xfrm>
          <a:prstGeom prst="ellipse">
            <a:avLst/>
          </a:prstGeom>
          <a:solidFill>
            <a:srgbClr val="FFFF00"/>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solidFill>
                  <a:schemeClr val="tx1"/>
                </a:solidFill>
                <a:latin typeface="Calibri" pitchFamily="34" charset="0"/>
                <a:cs typeface="Calibri" pitchFamily="34" charset="0"/>
              </a:rPr>
              <a:t>DETERMINAR CÓMO LA CONSTRUCCIÓN DEL CANAL DE NICARAGUA INFLUIRÁ EN LA GEOPOLÍTICA REGIONAL SURAMERICANA EN LOS ASPECTOS POLÍTICO Y COMERCIAL; Y QUÉ VENTAJAS Y/O DESVENTAJAS TRAERÁ.</a:t>
            </a:r>
          </a:p>
          <a:p>
            <a:pPr algn="ctr"/>
            <a:endParaRPr lang="es-EC" sz="1400" b="1" dirty="0">
              <a:solidFill>
                <a:schemeClr val="tx1"/>
              </a:solidFill>
              <a:latin typeface="Calibri" pitchFamily="34" charset="0"/>
              <a:cs typeface="Calibri" pitchFamily="34" charset="0"/>
            </a:endParaRPr>
          </a:p>
        </p:txBody>
      </p:sp>
      <p:cxnSp>
        <p:nvCxnSpPr>
          <p:cNvPr id="9" name="Conector recto de flecha 8"/>
          <p:cNvCxnSpPr/>
          <p:nvPr/>
        </p:nvCxnSpPr>
        <p:spPr>
          <a:xfrm flipV="1">
            <a:off x="4427984" y="2024844"/>
            <a:ext cx="0" cy="282193"/>
          </a:xfrm>
          <a:prstGeom prst="straightConnector1">
            <a:avLst/>
          </a:prstGeom>
          <a:ln w="28575">
            <a:tailEnd type="triangle"/>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a:off x="6012160" y="2636912"/>
            <a:ext cx="239126" cy="0"/>
          </a:xfrm>
          <a:prstGeom prst="straightConnector1">
            <a:avLst/>
          </a:prstGeom>
          <a:ln w="28575">
            <a:tailEnd type="triangle"/>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H="1">
            <a:off x="2555776" y="2636912"/>
            <a:ext cx="360040" cy="0"/>
          </a:xfrm>
          <a:prstGeom prst="straightConnector1">
            <a:avLst/>
          </a:prstGeom>
          <a:ln w="28575">
            <a:tailEnd type="triangle"/>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flipH="1">
            <a:off x="2456472" y="4197138"/>
            <a:ext cx="432048" cy="253622"/>
          </a:xfrm>
          <a:prstGeom prst="straightConnector1">
            <a:avLst/>
          </a:prstGeom>
          <a:ln w="28575">
            <a:tailEnd type="triangle"/>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a:off x="6025808" y="4157788"/>
            <a:ext cx="516776" cy="224732"/>
          </a:xfrm>
          <a:prstGeom prst="straightConnector1">
            <a:avLst/>
          </a:prstGeom>
          <a:ln w="28575">
            <a:tailEnd type="triangle"/>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a:off x="4427984" y="4539285"/>
            <a:ext cx="6360" cy="282193"/>
          </a:xfrm>
          <a:prstGeom prst="straightConnector1">
            <a:avLst/>
          </a:prstGeom>
          <a:ln w="28575">
            <a:tailEnd type="triangle"/>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0542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67 CuadroTexto"/>
          <p:cNvSpPr txBox="1"/>
          <p:nvPr/>
        </p:nvSpPr>
        <p:spPr>
          <a:xfrm>
            <a:off x="1187624" y="908720"/>
            <a:ext cx="4577111" cy="584775"/>
          </a:xfrm>
          <a:prstGeom prst="rect">
            <a:avLst/>
          </a:prstGeom>
          <a:solidFill>
            <a:srgbClr val="002060"/>
          </a:solidFill>
          <a:ln>
            <a:solidFill>
              <a:srgbClr val="002060"/>
            </a:solidFill>
          </a:ln>
          <a:effectLst>
            <a:glow rad="101600">
              <a:schemeClr val="accent1">
                <a:satMod val="175000"/>
                <a:alpha val="40000"/>
              </a:schemeClr>
            </a:glow>
          </a:effectLst>
        </p:spPr>
        <p:txBody>
          <a:bodyPr wrap="square" rtlCol="0">
            <a:spAutoFit/>
          </a:bodyPr>
          <a:lstStyle/>
          <a:p>
            <a:pPr algn="ctr"/>
            <a:r>
              <a:rPr lang="es-MX" sz="3200" b="1" dirty="0" smtClean="0">
                <a:ln>
                  <a:solidFill>
                    <a:sysClr val="windowText" lastClr="000000"/>
                  </a:solidFill>
                </a:ln>
                <a:solidFill>
                  <a:srgbClr val="FFFF00"/>
                </a:solidFill>
                <a:latin typeface="Arial" pitchFamily="34" charset="0"/>
                <a:cs typeface="Arial" pitchFamily="34" charset="0"/>
              </a:rPr>
              <a:t>CAPÍTULO 1</a:t>
            </a:r>
            <a:endParaRPr lang="es-MX" sz="3200" b="1" dirty="0">
              <a:ln>
                <a:solidFill>
                  <a:sysClr val="windowText" lastClr="000000"/>
                </a:solidFill>
              </a:ln>
              <a:solidFill>
                <a:srgbClr val="FFFF00"/>
              </a:solidFill>
              <a:latin typeface="Arial" pitchFamily="34" charset="0"/>
              <a:cs typeface="Arial" pitchFamily="34" charset="0"/>
            </a:endParaRPr>
          </a:p>
        </p:txBody>
      </p:sp>
      <p:sp>
        <p:nvSpPr>
          <p:cNvPr id="14" name="68 CuadroTexto"/>
          <p:cNvSpPr txBox="1"/>
          <p:nvPr/>
        </p:nvSpPr>
        <p:spPr>
          <a:xfrm>
            <a:off x="3847163" y="3212976"/>
            <a:ext cx="3835144" cy="461665"/>
          </a:xfrm>
          <a:prstGeom prst="rect">
            <a:avLst/>
          </a:prstGeom>
          <a:noFill/>
        </p:spPr>
        <p:txBody>
          <a:bodyPr wrap="square" rtlCol="0">
            <a:spAutoFit/>
          </a:bodyPr>
          <a:lstStyle/>
          <a:p>
            <a:r>
              <a:rPr lang="es-MX" sz="2400" b="1" dirty="0" smtClean="0">
                <a:solidFill>
                  <a:schemeClr val="bg1"/>
                </a:solidFill>
                <a:latin typeface="Arial" pitchFamily="34" charset="0"/>
                <a:cs typeface="Arial" pitchFamily="34" charset="0"/>
              </a:rPr>
              <a:t> </a:t>
            </a:r>
            <a:r>
              <a:rPr lang="es-MX" sz="2400" b="1" dirty="0" smtClean="0">
                <a:ln>
                  <a:solidFill>
                    <a:sysClr val="windowText" lastClr="000000"/>
                  </a:solidFill>
                </a:ln>
                <a:solidFill>
                  <a:schemeClr val="bg1"/>
                </a:solidFill>
                <a:latin typeface="Arial" pitchFamily="34" charset="0"/>
                <a:cs typeface="Arial" pitchFamily="34" charset="0"/>
              </a:rPr>
              <a:t>JUSTIFICACIÓN</a:t>
            </a:r>
            <a:endParaRPr lang="es-MX" sz="2400" b="1" dirty="0">
              <a:ln>
                <a:solidFill>
                  <a:sysClr val="windowText" lastClr="000000"/>
                </a:solidFill>
              </a:ln>
              <a:solidFill>
                <a:schemeClr val="bg1"/>
              </a:solidFill>
              <a:latin typeface="Arial" pitchFamily="34" charset="0"/>
              <a:cs typeface="Arial" pitchFamily="34" charset="0"/>
            </a:endParaRPr>
          </a:p>
        </p:txBody>
      </p:sp>
      <p:grpSp>
        <p:nvGrpSpPr>
          <p:cNvPr id="18" name="Group 43"/>
          <p:cNvGrpSpPr>
            <a:grpSpLocks/>
          </p:cNvGrpSpPr>
          <p:nvPr/>
        </p:nvGrpSpPr>
        <p:grpSpPr bwMode="auto">
          <a:xfrm>
            <a:off x="3342372" y="3182136"/>
            <a:ext cx="572802" cy="612775"/>
            <a:chOff x="2135" y="709"/>
            <a:chExt cx="1516" cy="761"/>
          </a:xfrm>
        </p:grpSpPr>
        <p:sp>
          <p:nvSpPr>
            <p:cNvPr id="19"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0" name="Oval 33"/>
            <p:cNvSpPr>
              <a:spLocks noChangeArrowheads="1"/>
            </p:cNvSpPr>
            <p:nvPr/>
          </p:nvSpPr>
          <p:spPr bwMode="auto">
            <a:xfrm>
              <a:off x="2308" y="709"/>
              <a:ext cx="1163" cy="578"/>
            </a:xfrm>
            <a:prstGeom prst="ellipse">
              <a:avLst/>
            </a:prstGeom>
            <a:solidFill>
              <a:srgbClr val="002060"/>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Arial Black" pitchFamily="34" charset="0"/>
                <a:cs typeface="Arial" charset="0"/>
              </a:endParaRPr>
            </a:p>
          </p:txBody>
        </p:sp>
      </p:grpSp>
      <p:sp>
        <p:nvSpPr>
          <p:cNvPr id="24" name="CuadroTexto 23"/>
          <p:cNvSpPr txBox="1"/>
          <p:nvPr/>
        </p:nvSpPr>
        <p:spPr>
          <a:xfrm>
            <a:off x="3468404" y="3175433"/>
            <a:ext cx="252065" cy="461665"/>
          </a:xfrm>
          <a:prstGeom prst="rect">
            <a:avLst/>
          </a:prstGeom>
          <a:noFill/>
        </p:spPr>
        <p:txBody>
          <a:bodyPr wrap="square" rtlCol="0">
            <a:spAutoFit/>
          </a:bodyPr>
          <a:lstStyle/>
          <a:p>
            <a:r>
              <a:rPr lang="en-US" sz="2400" b="1" dirty="0" smtClean="0">
                <a:solidFill>
                  <a:schemeClr val="bg1"/>
                </a:solidFill>
              </a:rPr>
              <a:t>3</a:t>
            </a:r>
            <a:endParaRPr lang="es-EC" sz="2400" b="1" dirty="0">
              <a:solidFill>
                <a:schemeClr val="bg1"/>
              </a:solidFill>
            </a:endParaRPr>
          </a:p>
        </p:txBody>
      </p:sp>
    </p:spTree>
    <p:extLst>
      <p:ext uri="{BB962C8B-B14F-4D97-AF65-F5344CB8AC3E}">
        <p14:creationId xmlns:p14="http://schemas.microsoft.com/office/powerpoint/2010/main" val="6150607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691680" y="116632"/>
            <a:ext cx="5760640" cy="504056"/>
          </a:xfrm>
          <a:prstGeom prst="roundRect">
            <a:avLst/>
          </a:prstGeom>
          <a:solidFill>
            <a:srgbClr val="990000"/>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effectLst>
                  <a:outerShdw blurRad="38100" dist="38100" dir="2700000" algn="tl">
                    <a:srgbClr val="000000">
                      <a:alpha val="43137"/>
                    </a:srgbClr>
                  </a:outerShdw>
                </a:effectLst>
                <a:latin typeface="Arial" pitchFamily="34" charset="0"/>
                <a:cs typeface="Arial" pitchFamily="34" charset="0"/>
              </a:rPr>
              <a:t>JUSTIFICACIÓN</a:t>
            </a:r>
            <a:endParaRPr lang="es-EC" sz="28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2 CuadroTexto"/>
          <p:cNvSpPr txBox="1"/>
          <p:nvPr/>
        </p:nvSpPr>
        <p:spPr>
          <a:xfrm>
            <a:off x="1022737" y="1254405"/>
            <a:ext cx="1592809" cy="923330"/>
          </a:xfrm>
          <a:prstGeom prst="rect">
            <a:avLst/>
          </a:prstGeom>
          <a:solidFill>
            <a:srgbClr val="FF9900"/>
          </a:solidFill>
          <a:scene3d>
            <a:camera prst="orthographicFront"/>
            <a:lightRig rig="threePt" dir="t"/>
          </a:scene3d>
          <a:sp3d>
            <a:bevelT prst="angle"/>
          </a:sp3d>
        </p:spPr>
        <p:txBody>
          <a:bodyPr wrap="square" rtlCol="0">
            <a:spAutoFit/>
          </a:bodyPr>
          <a:lstStyle/>
          <a:p>
            <a:pPr algn="ctr"/>
            <a:endParaRPr lang="es-EC" b="1" dirty="0" smtClean="0">
              <a:latin typeface="Calibri" pitchFamily="34" charset="0"/>
              <a:cs typeface="Calibri" pitchFamily="34" charset="0"/>
            </a:endParaRPr>
          </a:p>
          <a:p>
            <a:pPr algn="ctr"/>
            <a:r>
              <a:rPr lang="es-EC" b="1" dirty="0" smtClean="0">
                <a:latin typeface="Calibri" pitchFamily="34" charset="0"/>
                <a:cs typeface="Calibri" pitchFamily="34" charset="0"/>
              </a:rPr>
              <a:t>IMPORTANCIA </a:t>
            </a:r>
          </a:p>
          <a:p>
            <a:pPr algn="ctr"/>
            <a:endParaRPr lang="es-EC" b="1" dirty="0">
              <a:latin typeface="Calibri" pitchFamily="34" charset="0"/>
              <a:cs typeface="Calibri" pitchFamily="34" charset="0"/>
            </a:endParaRPr>
          </a:p>
        </p:txBody>
      </p:sp>
      <p:sp>
        <p:nvSpPr>
          <p:cNvPr id="4" name="3 Elipse"/>
          <p:cNvSpPr/>
          <p:nvPr/>
        </p:nvSpPr>
        <p:spPr>
          <a:xfrm>
            <a:off x="4248617" y="890621"/>
            <a:ext cx="4608512" cy="1582964"/>
          </a:xfrm>
          <a:prstGeom prst="ellipse">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700" b="1" dirty="0" smtClean="0">
                <a:latin typeface="Calibri" pitchFamily="34" charset="0"/>
                <a:cs typeface="Calibri" pitchFamily="34" charset="0"/>
              </a:rPr>
              <a:t>Permitirá </a:t>
            </a:r>
            <a:r>
              <a:rPr lang="es-EC" sz="1700" b="1" dirty="0">
                <a:latin typeface="Calibri" pitchFamily="34" charset="0"/>
                <a:cs typeface="Calibri" pitchFamily="34" charset="0"/>
              </a:rPr>
              <a:t>describir </a:t>
            </a:r>
            <a:r>
              <a:rPr lang="es-EC" sz="1700" b="1" dirty="0" smtClean="0">
                <a:latin typeface="Calibri" pitchFamily="34" charset="0"/>
                <a:cs typeface="Calibri" pitchFamily="34" charset="0"/>
              </a:rPr>
              <a:t>cómo </a:t>
            </a:r>
            <a:r>
              <a:rPr lang="es-EC" sz="1700" b="1" dirty="0">
                <a:latin typeface="Calibri" pitchFamily="34" charset="0"/>
                <a:cs typeface="Calibri" pitchFamily="34" charset="0"/>
              </a:rPr>
              <a:t>la construcción del Canal de Nicaragua, influirá en la geopolítica mundial y regional </a:t>
            </a:r>
          </a:p>
        </p:txBody>
      </p:sp>
      <p:sp>
        <p:nvSpPr>
          <p:cNvPr id="5" name="4 Flecha derecha"/>
          <p:cNvSpPr/>
          <p:nvPr/>
        </p:nvSpPr>
        <p:spPr>
          <a:xfrm>
            <a:off x="3026072" y="1500046"/>
            <a:ext cx="996151" cy="432048"/>
          </a:xfrm>
          <a:prstGeom prs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19" name="2 CuadroTexto"/>
          <p:cNvSpPr txBox="1"/>
          <p:nvPr/>
        </p:nvSpPr>
        <p:spPr>
          <a:xfrm>
            <a:off x="1022736" y="3108029"/>
            <a:ext cx="1592809" cy="923330"/>
          </a:xfrm>
          <a:prstGeom prst="rect">
            <a:avLst/>
          </a:prstGeom>
          <a:solidFill>
            <a:srgbClr val="FF9900"/>
          </a:solidFill>
          <a:scene3d>
            <a:camera prst="orthographicFront"/>
            <a:lightRig rig="threePt" dir="t"/>
          </a:scene3d>
          <a:sp3d>
            <a:bevelT prst="angle"/>
          </a:sp3d>
        </p:spPr>
        <p:txBody>
          <a:bodyPr wrap="square" rtlCol="0">
            <a:spAutoFit/>
          </a:bodyPr>
          <a:lstStyle/>
          <a:p>
            <a:pPr algn="ctr"/>
            <a:endParaRPr lang="es-EC" b="1" dirty="0" smtClean="0">
              <a:latin typeface="Calibri" pitchFamily="34" charset="0"/>
              <a:cs typeface="Calibri" pitchFamily="34" charset="0"/>
            </a:endParaRPr>
          </a:p>
          <a:p>
            <a:pPr algn="ctr"/>
            <a:r>
              <a:rPr lang="es-EC" b="1" dirty="0" smtClean="0">
                <a:latin typeface="Calibri" pitchFamily="34" charset="0"/>
                <a:cs typeface="Calibri" pitchFamily="34" charset="0"/>
              </a:rPr>
              <a:t>UTILIDAD </a:t>
            </a:r>
          </a:p>
          <a:p>
            <a:pPr algn="ctr"/>
            <a:endParaRPr lang="es-EC" b="1" dirty="0">
              <a:latin typeface="Calibri" pitchFamily="34" charset="0"/>
              <a:cs typeface="Calibri" pitchFamily="34" charset="0"/>
            </a:endParaRPr>
          </a:p>
        </p:txBody>
      </p:sp>
      <p:sp>
        <p:nvSpPr>
          <p:cNvPr id="20" name="2 CuadroTexto"/>
          <p:cNvSpPr txBox="1"/>
          <p:nvPr/>
        </p:nvSpPr>
        <p:spPr>
          <a:xfrm>
            <a:off x="971600" y="4892967"/>
            <a:ext cx="1592809" cy="1200329"/>
          </a:xfrm>
          <a:prstGeom prst="rect">
            <a:avLst/>
          </a:prstGeom>
          <a:solidFill>
            <a:srgbClr val="FF9900"/>
          </a:solidFill>
          <a:scene3d>
            <a:camera prst="orthographicFront"/>
            <a:lightRig rig="threePt" dir="t"/>
          </a:scene3d>
          <a:sp3d>
            <a:bevelT prst="angle"/>
          </a:sp3d>
        </p:spPr>
        <p:txBody>
          <a:bodyPr wrap="square" rtlCol="0">
            <a:spAutoFit/>
          </a:bodyPr>
          <a:lstStyle/>
          <a:p>
            <a:pPr algn="ctr"/>
            <a:endParaRPr lang="es-EC" b="1" dirty="0" smtClean="0">
              <a:latin typeface="Calibri" pitchFamily="34" charset="0"/>
              <a:cs typeface="Calibri" pitchFamily="34" charset="0"/>
            </a:endParaRPr>
          </a:p>
          <a:p>
            <a:pPr algn="ctr"/>
            <a:r>
              <a:rPr lang="es-EC" b="1" dirty="0" smtClean="0">
                <a:latin typeface="Calibri" pitchFamily="34" charset="0"/>
                <a:cs typeface="Calibri" pitchFamily="34" charset="0"/>
              </a:rPr>
              <a:t>VALOR TEÓRICO</a:t>
            </a:r>
          </a:p>
          <a:p>
            <a:pPr algn="ctr"/>
            <a:endParaRPr lang="es-EC" b="1" dirty="0">
              <a:latin typeface="Calibri" pitchFamily="34" charset="0"/>
              <a:cs typeface="Calibri" pitchFamily="34" charset="0"/>
            </a:endParaRPr>
          </a:p>
        </p:txBody>
      </p:sp>
      <p:sp>
        <p:nvSpPr>
          <p:cNvPr id="21" name="4 Flecha derecha"/>
          <p:cNvSpPr/>
          <p:nvPr/>
        </p:nvSpPr>
        <p:spPr>
          <a:xfrm>
            <a:off x="3026071" y="3353670"/>
            <a:ext cx="996151" cy="432048"/>
          </a:xfrm>
          <a:prstGeom prs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22" name="4 Flecha derecha"/>
          <p:cNvSpPr/>
          <p:nvPr/>
        </p:nvSpPr>
        <p:spPr>
          <a:xfrm>
            <a:off x="2926113" y="5277107"/>
            <a:ext cx="996151" cy="432048"/>
          </a:xfrm>
          <a:prstGeom prs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23" name="3 Elipse"/>
          <p:cNvSpPr/>
          <p:nvPr/>
        </p:nvSpPr>
        <p:spPr>
          <a:xfrm>
            <a:off x="4283969" y="2797537"/>
            <a:ext cx="4608512" cy="1503169"/>
          </a:xfrm>
          <a:prstGeom prst="ellipse">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700" b="1" dirty="0" smtClean="0">
                <a:latin typeface="Calibri" pitchFamily="34" charset="0"/>
                <a:cs typeface="Calibri" pitchFamily="34" charset="0"/>
              </a:rPr>
              <a:t>Permitirá dar paso a otras investigaciones relacionadas </a:t>
            </a:r>
            <a:r>
              <a:rPr lang="es-EC" sz="1700" b="1" dirty="0">
                <a:latin typeface="Calibri" pitchFamily="34" charset="0"/>
                <a:cs typeface="Calibri" pitchFamily="34" charset="0"/>
              </a:rPr>
              <a:t>y/o complementarias que desde la misma u otras perspectivas o enfoques </a:t>
            </a:r>
            <a:r>
              <a:rPr lang="es-EC" sz="1700" b="1" dirty="0" smtClean="0">
                <a:latin typeface="Calibri" pitchFamily="34" charset="0"/>
                <a:cs typeface="Calibri" pitchFamily="34" charset="0"/>
              </a:rPr>
              <a:t>aborden el tema</a:t>
            </a:r>
            <a:endParaRPr lang="es-EC" sz="1700" b="1" dirty="0">
              <a:latin typeface="Calibri" pitchFamily="34" charset="0"/>
              <a:cs typeface="Calibri" pitchFamily="34" charset="0"/>
            </a:endParaRPr>
          </a:p>
        </p:txBody>
      </p:sp>
      <p:sp>
        <p:nvSpPr>
          <p:cNvPr id="24" name="3 Elipse"/>
          <p:cNvSpPr/>
          <p:nvPr/>
        </p:nvSpPr>
        <p:spPr>
          <a:xfrm>
            <a:off x="4283968" y="4650434"/>
            <a:ext cx="4608512" cy="1586878"/>
          </a:xfrm>
          <a:prstGeom prst="ellipse">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700" b="1" dirty="0" smtClean="0">
                <a:latin typeface="Calibri" pitchFamily="34" charset="0"/>
                <a:cs typeface="Calibri" pitchFamily="34" charset="0"/>
              </a:rPr>
              <a:t>Será </a:t>
            </a:r>
            <a:r>
              <a:rPr lang="es-EC" sz="1700" b="1" dirty="0">
                <a:latin typeface="Calibri" pitchFamily="34" charset="0"/>
                <a:cs typeface="Calibri" pitchFamily="34" charset="0"/>
              </a:rPr>
              <a:t>un aporte concreto que permitirá incrementar y/o complementar el conocimiento que se tiene sobre la </a:t>
            </a:r>
            <a:r>
              <a:rPr lang="es-EC" sz="1700" b="1" dirty="0" smtClean="0">
                <a:latin typeface="Calibri" pitchFamily="34" charset="0"/>
                <a:cs typeface="Calibri" pitchFamily="34" charset="0"/>
              </a:rPr>
              <a:t>problemática</a:t>
            </a:r>
            <a:endParaRPr lang="es-EC" sz="1700" b="1" dirty="0">
              <a:latin typeface="Calibri" pitchFamily="34" charset="0"/>
              <a:cs typeface="Calibri" pitchFamily="34" charset="0"/>
            </a:endParaRPr>
          </a:p>
        </p:txBody>
      </p:sp>
    </p:spTree>
    <p:extLst>
      <p:ext uri="{BB962C8B-B14F-4D97-AF65-F5344CB8AC3E}">
        <p14:creationId xmlns:p14="http://schemas.microsoft.com/office/powerpoint/2010/main" val="4957857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67 CuadroTexto"/>
          <p:cNvSpPr txBox="1"/>
          <p:nvPr/>
        </p:nvSpPr>
        <p:spPr>
          <a:xfrm>
            <a:off x="1187624" y="908720"/>
            <a:ext cx="4577111" cy="584775"/>
          </a:xfrm>
          <a:prstGeom prst="rect">
            <a:avLst/>
          </a:prstGeom>
          <a:solidFill>
            <a:srgbClr val="002060"/>
          </a:solidFill>
          <a:ln>
            <a:solidFill>
              <a:srgbClr val="002060"/>
            </a:solidFill>
          </a:ln>
          <a:effectLst>
            <a:glow rad="101600">
              <a:schemeClr val="accent1">
                <a:satMod val="175000"/>
                <a:alpha val="40000"/>
              </a:schemeClr>
            </a:glow>
          </a:effectLst>
        </p:spPr>
        <p:txBody>
          <a:bodyPr wrap="square" rtlCol="0">
            <a:spAutoFit/>
          </a:bodyPr>
          <a:lstStyle/>
          <a:p>
            <a:pPr algn="ctr"/>
            <a:r>
              <a:rPr lang="es-MX" sz="3200" b="1" dirty="0" smtClean="0">
                <a:ln>
                  <a:solidFill>
                    <a:sysClr val="windowText" lastClr="000000"/>
                  </a:solidFill>
                </a:ln>
                <a:solidFill>
                  <a:srgbClr val="FFFF00"/>
                </a:solidFill>
                <a:latin typeface="Arial" pitchFamily="34" charset="0"/>
                <a:cs typeface="Arial" pitchFamily="34" charset="0"/>
              </a:rPr>
              <a:t>CAPÍTULO 2</a:t>
            </a:r>
            <a:endParaRPr lang="es-MX" sz="3200" b="1" dirty="0">
              <a:ln>
                <a:solidFill>
                  <a:sysClr val="windowText" lastClr="000000"/>
                </a:solidFill>
              </a:ln>
              <a:solidFill>
                <a:srgbClr val="FFFF00"/>
              </a:solidFill>
              <a:latin typeface="Arial" pitchFamily="34" charset="0"/>
              <a:cs typeface="Arial" pitchFamily="34" charset="0"/>
            </a:endParaRPr>
          </a:p>
        </p:txBody>
      </p:sp>
      <p:grpSp>
        <p:nvGrpSpPr>
          <p:cNvPr id="15" name="Group 43"/>
          <p:cNvGrpSpPr>
            <a:grpSpLocks/>
          </p:cNvGrpSpPr>
          <p:nvPr/>
        </p:nvGrpSpPr>
        <p:grpSpPr bwMode="auto">
          <a:xfrm>
            <a:off x="2358918" y="3102392"/>
            <a:ext cx="572802" cy="612775"/>
            <a:chOff x="2135" y="709"/>
            <a:chExt cx="1516" cy="761"/>
          </a:xfrm>
        </p:grpSpPr>
        <p:sp>
          <p:nvSpPr>
            <p:cNvPr id="16"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17" name="Oval 33"/>
            <p:cNvSpPr>
              <a:spLocks noChangeArrowheads="1"/>
            </p:cNvSpPr>
            <p:nvPr/>
          </p:nvSpPr>
          <p:spPr bwMode="auto">
            <a:xfrm>
              <a:off x="2308" y="709"/>
              <a:ext cx="1163" cy="578"/>
            </a:xfrm>
            <a:prstGeom prst="ellipse">
              <a:avLst/>
            </a:prstGeom>
            <a:solidFill>
              <a:srgbClr val="002060"/>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21" name="67 CuadroTexto"/>
          <p:cNvSpPr txBox="1"/>
          <p:nvPr/>
        </p:nvSpPr>
        <p:spPr>
          <a:xfrm>
            <a:off x="2969219" y="3085338"/>
            <a:ext cx="6067277" cy="461665"/>
          </a:xfrm>
          <a:prstGeom prst="rect">
            <a:avLst/>
          </a:prstGeom>
          <a:noFill/>
        </p:spPr>
        <p:txBody>
          <a:bodyPr wrap="square" rtlCol="0">
            <a:spAutoFit/>
          </a:bodyPr>
          <a:lstStyle/>
          <a:p>
            <a:r>
              <a:rPr lang="es-MX" sz="2400" b="1" dirty="0" smtClean="0">
                <a:ln>
                  <a:solidFill>
                    <a:sysClr val="windowText" lastClr="000000"/>
                  </a:solidFill>
                </a:ln>
                <a:solidFill>
                  <a:schemeClr val="bg1"/>
                </a:solidFill>
                <a:latin typeface="Arial" pitchFamily="34" charset="0"/>
                <a:cs typeface="Arial" pitchFamily="34" charset="0"/>
              </a:rPr>
              <a:t>ANTECEDENTES (ESTADO DEL ARTE)</a:t>
            </a:r>
            <a:endParaRPr lang="es-MX" sz="2400" b="1" dirty="0">
              <a:ln>
                <a:solidFill>
                  <a:sysClr val="windowText" lastClr="000000"/>
                </a:solidFill>
              </a:ln>
              <a:solidFill>
                <a:schemeClr val="bg1"/>
              </a:solidFill>
              <a:latin typeface="Arial" pitchFamily="34" charset="0"/>
              <a:cs typeface="Arial" pitchFamily="34" charset="0"/>
            </a:endParaRPr>
          </a:p>
        </p:txBody>
      </p:sp>
      <p:sp>
        <p:nvSpPr>
          <p:cNvPr id="22" name="CuadroTexto 21"/>
          <p:cNvSpPr txBox="1"/>
          <p:nvPr/>
        </p:nvSpPr>
        <p:spPr>
          <a:xfrm>
            <a:off x="2459235" y="3092674"/>
            <a:ext cx="252065" cy="461665"/>
          </a:xfrm>
          <a:prstGeom prst="rect">
            <a:avLst/>
          </a:prstGeom>
          <a:noFill/>
        </p:spPr>
        <p:txBody>
          <a:bodyPr wrap="square" rtlCol="0">
            <a:spAutoFit/>
          </a:bodyPr>
          <a:lstStyle/>
          <a:p>
            <a:r>
              <a:rPr lang="en-US" sz="2400" b="1" dirty="0" smtClean="0">
                <a:solidFill>
                  <a:schemeClr val="bg1"/>
                </a:solidFill>
              </a:rPr>
              <a:t>4</a:t>
            </a:r>
            <a:endParaRPr lang="es-EC" sz="2400" b="1" dirty="0">
              <a:solidFill>
                <a:schemeClr val="bg1"/>
              </a:solidFill>
            </a:endParaRPr>
          </a:p>
        </p:txBody>
      </p:sp>
    </p:spTree>
    <p:extLst>
      <p:ext uri="{BB962C8B-B14F-4D97-AF65-F5344CB8AC3E}">
        <p14:creationId xmlns:p14="http://schemas.microsoft.com/office/powerpoint/2010/main" val="21187085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691680" y="188640"/>
            <a:ext cx="5760640" cy="504056"/>
          </a:xfrm>
          <a:prstGeom prst="roundRect">
            <a:avLst/>
          </a:prstGeom>
          <a:solidFill>
            <a:srgbClr val="990000"/>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effectLst>
                  <a:outerShdw blurRad="38100" dist="38100" dir="2700000" algn="tl">
                    <a:srgbClr val="000000">
                      <a:alpha val="43137"/>
                    </a:srgbClr>
                  </a:outerShdw>
                </a:effectLst>
                <a:latin typeface="Arial" pitchFamily="34" charset="0"/>
                <a:cs typeface="Arial" pitchFamily="34" charset="0"/>
              </a:rPr>
              <a:t>ESTADO DEL ARTE</a:t>
            </a:r>
            <a:endParaRPr lang="es-EC" sz="2800" b="1" dirty="0">
              <a:effectLst>
                <a:outerShdw blurRad="38100" dist="38100" dir="2700000" algn="tl">
                  <a:srgbClr val="000000">
                    <a:alpha val="43137"/>
                  </a:srgbClr>
                </a:outerShdw>
              </a:effectLst>
              <a:latin typeface="Arial" pitchFamily="34" charset="0"/>
              <a:cs typeface="Arial" pitchFamily="34" charset="0"/>
            </a:endParaRPr>
          </a:p>
        </p:txBody>
      </p:sp>
      <p:sp>
        <p:nvSpPr>
          <p:cNvPr id="17" name="3 Elipse"/>
          <p:cNvSpPr/>
          <p:nvPr/>
        </p:nvSpPr>
        <p:spPr>
          <a:xfrm>
            <a:off x="395536" y="1020284"/>
            <a:ext cx="3779911" cy="1592145"/>
          </a:xfrm>
          <a:prstGeom prst="ellipse">
            <a:avLst/>
          </a:prstGeom>
          <a:solidFill>
            <a:srgbClr val="FFC000"/>
          </a:solidFill>
          <a:ln>
            <a:noFill/>
          </a:ln>
          <a:effectLst>
            <a:glow rad="101600">
              <a:schemeClr val="accent3">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a:solidFill>
                  <a:schemeClr val="tx1"/>
                </a:solidFill>
                <a:latin typeface="Calibri" pitchFamily="34" charset="0"/>
                <a:cs typeface="Calibri" pitchFamily="34" charset="0"/>
              </a:rPr>
              <a:t> Existe información, no obstante esta es tan amplia como ambigua y no trata con certitud el tema específico a ser investigado. </a:t>
            </a:r>
          </a:p>
        </p:txBody>
      </p:sp>
      <p:sp>
        <p:nvSpPr>
          <p:cNvPr id="18" name="14 Elipse"/>
          <p:cNvSpPr/>
          <p:nvPr/>
        </p:nvSpPr>
        <p:spPr>
          <a:xfrm>
            <a:off x="414303" y="2827416"/>
            <a:ext cx="3779911" cy="1592145"/>
          </a:xfrm>
          <a:prstGeom prst="ellipse">
            <a:avLst/>
          </a:prstGeom>
          <a:solidFill>
            <a:srgbClr val="0033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a:solidFill>
                  <a:schemeClr val="bg1"/>
                </a:solidFill>
                <a:latin typeface="Calibri" pitchFamily="34" charset="0"/>
                <a:cs typeface="Calibri" pitchFamily="34" charset="0"/>
              </a:rPr>
              <a:t>Existen documentos informativos que si bien se refieren al tema sólo constituyen puntos de vista desde la perspectiva de quienes los escriben.</a:t>
            </a:r>
          </a:p>
        </p:txBody>
      </p:sp>
      <p:sp>
        <p:nvSpPr>
          <p:cNvPr id="19" name="4 Elipse"/>
          <p:cNvSpPr/>
          <p:nvPr/>
        </p:nvSpPr>
        <p:spPr>
          <a:xfrm>
            <a:off x="306781" y="4717175"/>
            <a:ext cx="3869667" cy="1592145"/>
          </a:xfrm>
          <a:prstGeom prst="ellipse">
            <a:avLst/>
          </a:prstGeom>
          <a:solidFill>
            <a:srgbClr val="9900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smtClean="0">
                <a:latin typeface="Calibri" pitchFamily="34" charset="0"/>
                <a:cs typeface="Calibri" pitchFamily="34" charset="0"/>
              </a:rPr>
              <a:t>Existen </a:t>
            </a:r>
            <a:r>
              <a:rPr lang="es-EC" sz="1500" b="1" dirty="0">
                <a:latin typeface="Calibri" pitchFamily="34" charset="0"/>
                <a:cs typeface="Calibri" pitchFamily="34" charset="0"/>
              </a:rPr>
              <a:t>tantos postulados teórico conceptuales, cuantos autores escriban al respecto; aquello, deriva en que exista ambigüedad sobre la cuestión estudiada. </a:t>
            </a:r>
          </a:p>
        </p:txBody>
      </p:sp>
      <p:sp>
        <p:nvSpPr>
          <p:cNvPr id="20" name="7 Proceso alternativo"/>
          <p:cNvSpPr/>
          <p:nvPr/>
        </p:nvSpPr>
        <p:spPr>
          <a:xfrm>
            <a:off x="5220072" y="2609995"/>
            <a:ext cx="3600400" cy="1890364"/>
          </a:xfrm>
          <a:prstGeom prst="flowChartAlternateProcess">
            <a:avLst/>
          </a:prstGeom>
          <a:solidFill>
            <a:schemeClr val="tx2"/>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latin typeface="Calibri" pitchFamily="34" charset="0"/>
                <a:cs typeface="Calibri" pitchFamily="34" charset="0"/>
              </a:rPr>
              <a:t>Revisadas varias fuentes bibliográficas se ha podido determinar que no existen investigaciones específicas con relación al tema </a:t>
            </a:r>
            <a:r>
              <a:rPr lang="es-ES" b="1" dirty="0" smtClean="0">
                <a:latin typeface="Calibri" pitchFamily="34" charset="0"/>
                <a:cs typeface="Calibri" pitchFamily="34" charset="0"/>
              </a:rPr>
              <a:t>propuesto.</a:t>
            </a:r>
            <a:r>
              <a:rPr lang="es-ES" b="1" dirty="0">
                <a:latin typeface="Calibri" pitchFamily="34" charset="0"/>
                <a:cs typeface="Calibri" pitchFamily="34" charset="0"/>
              </a:rPr>
              <a:t/>
            </a:r>
            <a:br>
              <a:rPr lang="es-ES" b="1" dirty="0">
                <a:latin typeface="Calibri" pitchFamily="34" charset="0"/>
                <a:cs typeface="Calibri" pitchFamily="34" charset="0"/>
              </a:rPr>
            </a:br>
            <a:endParaRPr lang="es-EC" b="1" dirty="0">
              <a:latin typeface="Calibri" pitchFamily="34" charset="0"/>
              <a:cs typeface="Calibri" pitchFamily="34" charset="0"/>
            </a:endParaRPr>
          </a:p>
        </p:txBody>
      </p:sp>
      <p:sp>
        <p:nvSpPr>
          <p:cNvPr id="7" name="Cerrar llave 6"/>
          <p:cNvSpPr/>
          <p:nvPr/>
        </p:nvSpPr>
        <p:spPr>
          <a:xfrm>
            <a:off x="4383107" y="1139212"/>
            <a:ext cx="648072" cy="4968552"/>
          </a:xfrm>
          <a:prstGeom prst="rightBrace">
            <a:avLst/>
          </a:prstGeom>
          <a:ln>
            <a:solidFill>
              <a:schemeClr val="tx1"/>
            </a:solidFill>
          </a:ln>
          <a:effectLst>
            <a:glow rad="228600">
              <a:schemeClr val="accent1">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n w="28575">
                <a:solidFill>
                  <a:sysClr val="windowText" lastClr="000000"/>
                </a:solidFill>
              </a:ln>
              <a:solidFill>
                <a:sysClr val="windowText" lastClr="000000"/>
              </a:solidFill>
            </a:endParaRPr>
          </a:p>
        </p:txBody>
      </p:sp>
    </p:spTree>
    <p:extLst>
      <p:ext uri="{BB962C8B-B14F-4D97-AF65-F5344CB8AC3E}">
        <p14:creationId xmlns:p14="http://schemas.microsoft.com/office/powerpoint/2010/main" val="29594405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67 CuadroTexto"/>
          <p:cNvSpPr txBox="1"/>
          <p:nvPr/>
        </p:nvSpPr>
        <p:spPr>
          <a:xfrm>
            <a:off x="1187624" y="908720"/>
            <a:ext cx="4577111" cy="584775"/>
          </a:xfrm>
          <a:prstGeom prst="rect">
            <a:avLst/>
          </a:prstGeom>
          <a:solidFill>
            <a:srgbClr val="002060"/>
          </a:solidFill>
          <a:ln>
            <a:solidFill>
              <a:srgbClr val="002060"/>
            </a:solidFill>
          </a:ln>
          <a:effectLst>
            <a:glow rad="101600">
              <a:schemeClr val="accent1">
                <a:satMod val="175000"/>
                <a:alpha val="40000"/>
              </a:schemeClr>
            </a:glow>
          </a:effectLst>
        </p:spPr>
        <p:txBody>
          <a:bodyPr wrap="square" rtlCol="0">
            <a:spAutoFit/>
          </a:bodyPr>
          <a:lstStyle/>
          <a:p>
            <a:pPr algn="ctr"/>
            <a:r>
              <a:rPr lang="es-MX" sz="3200" b="1" dirty="0" smtClean="0">
                <a:ln>
                  <a:solidFill>
                    <a:sysClr val="windowText" lastClr="000000"/>
                  </a:solidFill>
                </a:ln>
                <a:solidFill>
                  <a:srgbClr val="FFFF00"/>
                </a:solidFill>
                <a:latin typeface="Arial" pitchFamily="34" charset="0"/>
                <a:cs typeface="Arial" pitchFamily="34" charset="0"/>
              </a:rPr>
              <a:t>CAPÍTULO 2</a:t>
            </a:r>
            <a:endParaRPr lang="es-MX" sz="3200" b="1" dirty="0">
              <a:ln>
                <a:solidFill>
                  <a:sysClr val="windowText" lastClr="000000"/>
                </a:solidFill>
              </a:ln>
              <a:solidFill>
                <a:srgbClr val="FFFF00"/>
              </a:solidFill>
              <a:latin typeface="Arial" pitchFamily="34" charset="0"/>
              <a:cs typeface="Arial" pitchFamily="34" charset="0"/>
            </a:endParaRPr>
          </a:p>
        </p:txBody>
      </p:sp>
      <p:grpSp>
        <p:nvGrpSpPr>
          <p:cNvPr id="15" name="Group 43"/>
          <p:cNvGrpSpPr>
            <a:grpSpLocks/>
          </p:cNvGrpSpPr>
          <p:nvPr/>
        </p:nvGrpSpPr>
        <p:grpSpPr bwMode="auto">
          <a:xfrm>
            <a:off x="2358918" y="3102392"/>
            <a:ext cx="572802" cy="612775"/>
            <a:chOff x="2135" y="709"/>
            <a:chExt cx="1516" cy="761"/>
          </a:xfrm>
        </p:grpSpPr>
        <p:sp>
          <p:nvSpPr>
            <p:cNvPr id="16"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17" name="Oval 33"/>
            <p:cNvSpPr>
              <a:spLocks noChangeArrowheads="1"/>
            </p:cNvSpPr>
            <p:nvPr/>
          </p:nvSpPr>
          <p:spPr bwMode="auto">
            <a:xfrm>
              <a:off x="2308" y="709"/>
              <a:ext cx="1163" cy="578"/>
            </a:xfrm>
            <a:prstGeom prst="ellipse">
              <a:avLst/>
            </a:prstGeom>
            <a:solidFill>
              <a:srgbClr val="002060"/>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21" name="67 CuadroTexto"/>
          <p:cNvSpPr txBox="1"/>
          <p:nvPr/>
        </p:nvSpPr>
        <p:spPr>
          <a:xfrm>
            <a:off x="2969219" y="3085338"/>
            <a:ext cx="6067277" cy="461665"/>
          </a:xfrm>
          <a:prstGeom prst="rect">
            <a:avLst/>
          </a:prstGeom>
          <a:noFill/>
        </p:spPr>
        <p:txBody>
          <a:bodyPr wrap="square" rtlCol="0">
            <a:spAutoFit/>
          </a:bodyPr>
          <a:lstStyle/>
          <a:p>
            <a:r>
              <a:rPr lang="es-MX" sz="2400" b="1" dirty="0" smtClean="0">
                <a:ln>
                  <a:solidFill>
                    <a:sysClr val="windowText" lastClr="000000"/>
                  </a:solidFill>
                </a:ln>
                <a:solidFill>
                  <a:schemeClr val="bg1"/>
                </a:solidFill>
                <a:latin typeface="Arial" pitchFamily="34" charset="0"/>
                <a:cs typeface="Arial" pitchFamily="34" charset="0"/>
              </a:rPr>
              <a:t>MARCO TEÓRICO</a:t>
            </a:r>
            <a:endParaRPr lang="es-MX" sz="2400" b="1" dirty="0">
              <a:ln>
                <a:solidFill>
                  <a:sysClr val="windowText" lastClr="000000"/>
                </a:solidFill>
              </a:ln>
              <a:solidFill>
                <a:schemeClr val="bg1"/>
              </a:solidFill>
              <a:latin typeface="Arial" pitchFamily="34" charset="0"/>
              <a:cs typeface="Arial" pitchFamily="34" charset="0"/>
            </a:endParaRPr>
          </a:p>
        </p:txBody>
      </p:sp>
      <p:sp>
        <p:nvSpPr>
          <p:cNvPr id="22" name="CuadroTexto 21"/>
          <p:cNvSpPr txBox="1"/>
          <p:nvPr/>
        </p:nvSpPr>
        <p:spPr>
          <a:xfrm>
            <a:off x="2459235" y="3092674"/>
            <a:ext cx="252065" cy="461665"/>
          </a:xfrm>
          <a:prstGeom prst="rect">
            <a:avLst/>
          </a:prstGeom>
          <a:noFill/>
        </p:spPr>
        <p:txBody>
          <a:bodyPr wrap="square" rtlCol="0">
            <a:spAutoFit/>
          </a:bodyPr>
          <a:lstStyle/>
          <a:p>
            <a:r>
              <a:rPr lang="en-US" sz="2400" b="1" dirty="0" smtClean="0">
                <a:solidFill>
                  <a:schemeClr val="bg1"/>
                </a:solidFill>
              </a:rPr>
              <a:t>5</a:t>
            </a:r>
            <a:endParaRPr lang="es-EC" sz="2400" b="1" dirty="0">
              <a:solidFill>
                <a:schemeClr val="bg1"/>
              </a:solidFill>
            </a:endParaRPr>
          </a:p>
        </p:txBody>
      </p:sp>
    </p:spTree>
    <p:extLst>
      <p:ext uri="{BB962C8B-B14F-4D97-AF65-F5344CB8AC3E}">
        <p14:creationId xmlns:p14="http://schemas.microsoft.com/office/powerpoint/2010/main" val="19266404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691680" y="188640"/>
            <a:ext cx="5760640" cy="504056"/>
          </a:xfrm>
          <a:prstGeom prst="roundRect">
            <a:avLst/>
          </a:prstGeom>
          <a:solidFill>
            <a:srgbClr val="990000"/>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effectLst>
                  <a:outerShdw blurRad="38100" dist="38100" dir="2700000" algn="tl">
                    <a:srgbClr val="000000">
                      <a:alpha val="43137"/>
                    </a:srgbClr>
                  </a:outerShdw>
                </a:effectLst>
                <a:latin typeface="Arial" pitchFamily="34" charset="0"/>
                <a:cs typeface="Arial" pitchFamily="34" charset="0"/>
              </a:rPr>
              <a:t>CANALES INTEROCEÁNICOS</a:t>
            </a:r>
            <a:endParaRPr lang="es-EC" sz="2800" b="1" dirty="0">
              <a:effectLst>
                <a:outerShdw blurRad="38100" dist="38100" dir="2700000" algn="tl">
                  <a:srgbClr val="000000">
                    <a:alpha val="43137"/>
                  </a:srgbClr>
                </a:outerShdw>
              </a:effectLst>
              <a:latin typeface="Arial" pitchFamily="34" charset="0"/>
              <a:cs typeface="Arial" pitchFamily="34" charset="0"/>
            </a:endParaRPr>
          </a:p>
        </p:txBody>
      </p:sp>
      <p:sp>
        <p:nvSpPr>
          <p:cNvPr id="14" name="3 Pergamino vertical"/>
          <p:cNvSpPr/>
          <p:nvPr/>
        </p:nvSpPr>
        <p:spPr>
          <a:xfrm>
            <a:off x="251520" y="1196752"/>
            <a:ext cx="3240360" cy="4288544"/>
          </a:xfrm>
          <a:prstGeom prst="verticalScroll">
            <a:avLst/>
          </a:prstGeom>
          <a:solidFill>
            <a:schemeClr val="accent6">
              <a:lumMod val="50000"/>
            </a:schemeClr>
          </a:solidFill>
          <a:ln>
            <a:solidFill>
              <a:schemeClr val="tx1"/>
            </a:solidFill>
          </a:ln>
          <a:effectLst>
            <a:glow rad="101600">
              <a:schemeClr val="accent1">
                <a:satMod val="175000"/>
                <a:alpha val="40000"/>
              </a:schemeClr>
            </a:glo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smtClean="0">
                <a:latin typeface="Calibri" pitchFamily="34" charset="0"/>
                <a:cs typeface="Calibri" pitchFamily="34" charset="0"/>
              </a:rPr>
              <a:t> </a:t>
            </a:r>
            <a:r>
              <a:rPr lang="es-ES" sz="1600" b="1" dirty="0">
                <a:latin typeface="Calibri" pitchFamily="34" charset="0"/>
                <a:cs typeface="Calibri" pitchFamily="34" charset="0"/>
              </a:rPr>
              <a:t>El hombre se ha visto en la necesidad de acortar distancias entre las diferentes locaciones, que a través de los medios marítimos de navegación, ha tenido que alcanzar sea con propósitos comerciales, militares u otros; así, ha buscado la forma de comunicar mares aprovechando las características topográficas de la tierra.</a:t>
            </a:r>
            <a:endParaRPr lang="es-EC" sz="1600" b="1" dirty="0">
              <a:latin typeface="Calibri" pitchFamily="34" charset="0"/>
              <a:cs typeface="Calibri" pitchFamily="34" charset="0"/>
            </a:endParaRPr>
          </a:p>
          <a:p>
            <a:pPr algn="ctr"/>
            <a:endParaRPr lang="es-EC" sz="1600" b="1" dirty="0">
              <a:latin typeface="Calibri" pitchFamily="34" charset="0"/>
              <a:cs typeface="Calibri" pitchFamily="34" charset="0"/>
            </a:endParaRPr>
          </a:p>
        </p:txBody>
      </p:sp>
      <p:sp>
        <p:nvSpPr>
          <p:cNvPr id="15" name="2 CuadroTexto"/>
          <p:cNvSpPr txBox="1"/>
          <p:nvPr/>
        </p:nvSpPr>
        <p:spPr>
          <a:xfrm>
            <a:off x="6317062" y="864888"/>
            <a:ext cx="2664296" cy="369332"/>
          </a:xfrm>
          <a:prstGeom prst="rect">
            <a:avLst/>
          </a:prstGeom>
          <a:solidFill>
            <a:srgbClr val="FF9900"/>
          </a:solidFill>
          <a:scene3d>
            <a:camera prst="orthographicFront"/>
            <a:lightRig rig="threePt" dir="t"/>
          </a:scene3d>
          <a:sp3d>
            <a:bevelT prst="angle"/>
          </a:sp3d>
        </p:spPr>
        <p:txBody>
          <a:bodyPr wrap="square" rtlCol="0">
            <a:spAutoFit/>
          </a:bodyPr>
          <a:lstStyle/>
          <a:p>
            <a:pPr algn="ctr"/>
            <a:r>
              <a:rPr lang="es-EC" b="1" dirty="0" smtClean="0">
                <a:latin typeface="Calibri" pitchFamily="34" charset="0"/>
                <a:cs typeface="Calibri" pitchFamily="34" charset="0"/>
              </a:rPr>
              <a:t>Canal de Panamá</a:t>
            </a:r>
            <a:endParaRPr lang="es-EC" b="1" dirty="0">
              <a:latin typeface="Calibri" pitchFamily="34" charset="0"/>
              <a:cs typeface="Calibri" pitchFamily="34" charset="0"/>
            </a:endParaRPr>
          </a:p>
        </p:txBody>
      </p:sp>
      <p:sp>
        <p:nvSpPr>
          <p:cNvPr id="16" name="2 CuadroTexto"/>
          <p:cNvSpPr txBox="1"/>
          <p:nvPr/>
        </p:nvSpPr>
        <p:spPr>
          <a:xfrm>
            <a:off x="3576092" y="1737846"/>
            <a:ext cx="2664296" cy="369332"/>
          </a:xfrm>
          <a:prstGeom prst="rect">
            <a:avLst/>
          </a:prstGeom>
          <a:solidFill>
            <a:srgbClr val="FF9900"/>
          </a:solidFill>
          <a:scene3d>
            <a:camera prst="orthographicFront"/>
            <a:lightRig rig="threePt" dir="t"/>
          </a:scene3d>
          <a:sp3d>
            <a:bevelT prst="angle"/>
          </a:sp3d>
        </p:spPr>
        <p:txBody>
          <a:bodyPr wrap="square" rtlCol="0">
            <a:spAutoFit/>
          </a:bodyPr>
          <a:lstStyle/>
          <a:p>
            <a:pPr algn="ctr"/>
            <a:r>
              <a:rPr lang="es-EC" b="1" dirty="0" smtClean="0">
                <a:latin typeface="Calibri" pitchFamily="34" charset="0"/>
                <a:cs typeface="Calibri" pitchFamily="34" charset="0"/>
              </a:rPr>
              <a:t>Canal de Suez</a:t>
            </a:r>
            <a:endParaRPr lang="es-EC" b="1" dirty="0">
              <a:latin typeface="Calibri" pitchFamily="34" charset="0"/>
              <a:cs typeface="Calibri" pitchFamily="34" charset="0"/>
            </a:endParaRPr>
          </a:p>
        </p:txBody>
      </p:sp>
      <p:sp>
        <p:nvSpPr>
          <p:cNvPr id="17" name="2 CuadroTexto"/>
          <p:cNvSpPr txBox="1"/>
          <p:nvPr/>
        </p:nvSpPr>
        <p:spPr>
          <a:xfrm>
            <a:off x="6324600" y="3128084"/>
            <a:ext cx="2664296" cy="369332"/>
          </a:xfrm>
          <a:prstGeom prst="rect">
            <a:avLst/>
          </a:prstGeom>
          <a:solidFill>
            <a:srgbClr val="FF9900"/>
          </a:solidFill>
          <a:scene3d>
            <a:camera prst="orthographicFront"/>
            <a:lightRig rig="threePt" dir="t"/>
          </a:scene3d>
          <a:sp3d>
            <a:bevelT prst="angle"/>
          </a:sp3d>
        </p:spPr>
        <p:txBody>
          <a:bodyPr wrap="square" rtlCol="0">
            <a:spAutoFit/>
          </a:bodyPr>
          <a:lstStyle/>
          <a:p>
            <a:pPr algn="ctr"/>
            <a:r>
              <a:rPr lang="es-EC" b="1" dirty="0" smtClean="0">
                <a:latin typeface="Calibri" pitchFamily="34" charset="0"/>
                <a:cs typeface="Calibri" pitchFamily="34" charset="0"/>
              </a:rPr>
              <a:t>Canal de Kiel (Alemania)</a:t>
            </a:r>
            <a:endParaRPr lang="es-EC" b="1" dirty="0">
              <a:latin typeface="Calibri" pitchFamily="34" charset="0"/>
              <a:cs typeface="Calibri" pitchFamily="34" charset="0"/>
            </a:endParaRPr>
          </a:p>
        </p:txBody>
      </p:sp>
      <p:sp>
        <p:nvSpPr>
          <p:cNvPr id="18" name="2 CuadroTexto"/>
          <p:cNvSpPr txBox="1"/>
          <p:nvPr/>
        </p:nvSpPr>
        <p:spPr>
          <a:xfrm>
            <a:off x="3575457" y="3975360"/>
            <a:ext cx="2664296" cy="369332"/>
          </a:xfrm>
          <a:prstGeom prst="rect">
            <a:avLst/>
          </a:prstGeom>
          <a:solidFill>
            <a:srgbClr val="FF9900"/>
          </a:solidFill>
          <a:scene3d>
            <a:camera prst="orthographicFront"/>
            <a:lightRig rig="threePt" dir="t"/>
          </a:scene3d>
          <a:sp3d>
            <a:bevelT prst="angle"/>
          </a:sp3d>
        </p:spPr>
        <p:txBody>
          <a:bodyPr wrap="square" rtlCol="0">
            <a:spAutoFit/>
          </a:bodyPr>
          <a:lstStyle/>
          <a:p>
            <a:pPr algn="ctr"/>
            <a:r>
              <a:rPr lang="es-EC" b="1" dirty="0" smtClean="0">
                <a:latin typeface="Calibri" pitchFamily="34" charset="0"/>
                <a:cs typeface="Calibri" pitchFamily="34" charset="0"/>
              </a:rPr>
              <a:t>Canal de Corinto (Grecia)</a:t>
            </a:r>
            <a:endParaRPr lang="es-EC" b="1" dirty="0">
              <a:latin typeface="Calibri" pitchFamily="34" charset="0"/>
              <a:cs typeface="Calibri" pitchFamily="34" charset="0"/>
            </a:endParaRPr>
          </a:p>
        </p:txBody>
      </p:sp>
      <p:sp>
        <p:nvSpPr>
          <p:cNvPr id="9" name="AutoShape 2" descr="http://cdn4.hoy.com.do/wp-content/uploads/2014/10/Canal-de-Panam_thumb.jpg"/>
          <p:cNvSpPr>
            <a:spLocks noChangeAspect="1" noChangeArrowheads="1"/>
          </p:cNvSpPr>
          <p:nvPr/>
        </p:nvSpPr>
        <p:spPr bwMode="auto">
          <a:xfrm>
            <a:off x="155575" y="-1790700"/>
            <a:ext cx="54292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1" name="Imagen 10"/>
          <p:cNvPicPr>
            <a:picLocks noChangeAspect="1"/>
          </p:cNvPicPr>
          <p:nvPr/>
        </p:nvPicPr>
        <p:blipFill>
          <a:blip r:embed="rId2"/>
          <a:stretch>
            <a:fillRect/>
          </a:stretch>
        </p:blipFill>
        <p:spPr>
          <a:xfrm>
            <a:off x="6358829" y="1263038"/>
            <a:ext cx="2603376" cy="1794219"/>
          </a:xfrm>
          <a:prstGeom prst="rect">
            <a:avLst/>
          </a:prstGeom>
          <a:scene3d>
            <a:camera prst="orthographicFront"/>
            <a:lightRig rig="threePt" dir="t"/>
          </a:scene3d>
          <a:sp3d>
            <a:bevelT/>
          </a:sp3d>
        </p:spPr>
      </p:pic>
      <p:pic>
        <p:nvPicPr>
          <p:cNvPr id="13" name="Imagen 12"/>
          <p:cNvPicPr>
            <a:picLocks noChangeAspect="1"/>
          </p:cNvPicPr>
          <p:nvPr/>
        </p:nvPicPr>
        <p:blipFill>
          <a:blip r:embed="rId3"/>
          <a:stretch>
            <a:fillRect/>
          </a:stretch>
        </p:blipFill>
        <p:spPr>
          <a:xfrm>
            <a:off x="3602783" y="2127055"/>
            <a:ext cx="2610914" cy="1804364"/>
          </a:xfrm>
          <a:prstGeom prst="rect">
            <a:avLst/>
          </a:prstGeom>
          <a:scene3d>
            <a:camera prst="orthographicFront"/>
            <a:lightRig rig="threePt" dir="t"/>
          </a:scene3d>
          <a:sp3d>
            <a:bevelT/>
          </a:sp3d>
        </p:spPr>
      </p:pic>
      <p:pic>
        <p:nvPicPr>
          <p:cNvPr id="19" name="Imagen 18"/>
          <p:cNvPicPr>
            <a:picLocks noChangeAspect="1"/>
          </p:cNvPicPr>
          <p:nvPr/>
        </p:nvPicPr>
        <p:blipFill>
          <a:blip r:embed="rId4"/>
          <a:stretch>
            <a:fillRect/>
          </a:stretch>
        </p:blipFill>
        <p:spPr>
          <a:xfrm>
            <a:off x="6351291" y="3523586"/>
            <a:ext cx="2610914" cy="1846089"/>
          </a:xfrm>
          <a:prstGeom prst="rect">
            <a:avLst/>
          </a:prstGeom>
          <a:scene3d>
            <a:camera prst="orthographicFront"/>
            <a:lightRig rig="threePt" dir="t"/>
          </a:scene3d>
          <a:sp3d>
            <a:bevelT/>
          </a:sp3d>
        </p:spPr>
      </p:pic>
      <p:pic>
        <p:nvPicPr>
          <p:cNvPr id="20" name="Imagen 19"/>
          <p:cNvPicPr>
            <a:picLocks noChangeAspect="1"/>
          </p:cNvPicPr>
          <p:nvPr/>
        </p:nvPicPr>
        <p:blipFill>
          <a:blip r:embed="rId5"/>
          <a:stretch>
            <a:fillRect/>
          </a:stretch>
        </p:blipFill>
        <p:spPr>
          <a:xfrm>
            <a:off x="3587825" y="4388633"/>
            <a:ext cx="2610914" cy="1824241"/>
          </a:xfrm>
          <a:prstGeom prst="rect">
            <a:avLst/>
          </a:prstGeom>
          <a:scene3d>
            <a:camera prst="orthographicFront"/>
            <a:lightRig rig="threePt" dir="t"/>
          </a:scene3d>
          <a:sp3d>
            <a:bevelT/>
          </a:sp3d>
        </p:spPr>
      </p:pic>
    </p:spTree>
    <p:extLst>
      <p:ext uri="{BB962C8B-B14F-4D97-AF65-F5344CB8AC3E}">
        <p14:creationId xmlns:p14="http://schemas.microsoft.com/office/powerpoint/2010/main" val="24022319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691680" y="188640"/>
            <a:ext cx="5760640" cy="504056"/>
          </a:xfrm>
          <a:prstGeom prst="roundRect">
            <a:avLst/>
          </a:prstGeom>
          <a:solidFill>
            <a:srgbClr val="990000"/>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ANTECEDENTES HISTÓRICOS </a:t>
            </a:r>
            <a:endParaRPr lang="es-EC" sz="2800" b="1" dirty="0">
              <a:effectLst>
                <a:outerShdw blurRad="38100" dist="38100" dir="2700000" algn="tl">
                  <a:srgbClr val="000000">
                    <a:alpha val="43137"/>
                  </a:srgbClr>
                </a:outerShdw>
              </a:effectLst>
              <a:latin typeface="Arial" pitchFamily="34" charset="0"/>
              <a:cs typeface="Arial" pitchFamily="34" charset="0"/>
            </a:endParaRPr>
          </a:p>
        </p:txBody>
      </p:sp>
      <p:sp>
        <p:nvSpPr>
          <p:cNvPr id="14" name="3 Pergamino vertical"/>
          <p:cNvSpPr/>
          <p:nvPr/>
        </p:nvSpPr>
        <p:spPr>
          <a:xfrm>
            <a:off x="233808" y="1196752"/>
            <a:ext cx="2105944" cy="2753236"/>
          </a:xfrm>
          <a:prstGeom prst="verticalScroll">
            <a:avLst/>
          </a:prstGeom>
          <a:solidFill>
            <a:schemeClr val="tx2">
              <a:lumMod val="75000"/>
            </a:schemeClr>
          </a:solidFill>
          <a:ln>
            <a:solidFill>
              <a:schemeClr val="tx1"/>
            </a:solidFill>
          </a:ln>
          <a:effectLst>
            <a:glow rad="101600">
              <a:schemeClr val="accent1">
                <a:satMod val="175000"/>
                <a:alpha val="40000"/>
              </a:schemeClr>
            </a:glo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 </a:t>
            </a:r>
            <a:r>
              <a:rPr lang="es-ES" sz="1600" b="1" dirty="0">
                <a:latin typeface="Calibri" pitchFamily="34" charset="0"/>
                <a:cs typeface="Calibri" pitchFamily="34" charset="0"/>
              </a:rPr>
              <a:t>En 1524, Hernán Cortez habría afirmado que un canal a través de Centroamérica “valdría más que la conquista de México”. </a:t>
            </a:r>
            <a:endParaRPr lang="es-EC" sz="1600" b="1" dirty="0">
              <a:latin typeface="Calibri" pitchFamily="34" charset="0"/>
              <a:cs typeface="Calibri" pitchFamily="34" charset="0"/>
            </a:endParaRPr>
          </a:p>
          <a:p>
            <a:pPr algn="ctr"/>
            <a:endParaRPr lang="es-EC" sz="1600" b="1" dirty="0">
              <a:latin typeface="Calibri" pitchFamily="34" charset="0"/>
              <a:cs typeface="Calibri" pitchFamily="34" charset="0"/>
            </a:endParaRPr>
          </a:p>
        </p:txBody>
      </p:sp>
      <p:sp>
        <p:nvSpPr>
          <p:cNvPr id="11" name="3 Pergamino vertical"/>
          <p:cNvSpPr/>
          <p:nvPr/>
        </p:nvSpPr>
        <p:spPr>
          <a:xfrm>
            <a:off x="6309744" y="3506762"/>
            <a:ext cx="2676525" cy="3032321"/>
          </a:xfrm>
          <a:prstGeom prst="verticalScroll">
            <a:avLst/>
          </a:prstGeom>
          <a:solidFill>
            <a:schemeClr val="accent3">
              <a:lumMod val="50000"/>
            </a:schemeClr>
          </a:solidFill>
          <a:ln>
            <a:solidFill>
              <a:schemeClr val="tx1"/>
            </a:solidFill>
          </a:ln>
          <a:effectLst>
            <a:glow rad="101600">
              <a:schemeClr val="accent1">
                <a:satMod val="175000"/>
                <a:alpha val="40000"/>
              </a:schemeClr>
            </a:glo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 </a:t>
            </a:r>
            <a:r>
              <a:rPr lang="es-ES" sz="1600" b="1" dirty="0">
                <a:latin typeface="Calibri" pitchFamily="34" charset="0"/>
                <a:cs typeface="Calibri" pitchFamily="34" charset="0"/>
              </a:rPr>
              <a:t>Junio de 2013 cuando Nicaragua aprueba la propuesta de un proyecto de canal que costaría 40.000 millones de dólares y será construido por un consorcio con sede en China</a:t>
            </a:r>
            <a:endParaRPr lang="es-EC" sz="1600" b="1" dirty="0">
              <a:latin typeface="Calibri" pitchFamily="34" charset="0"/>
              <a:cs typeface="Calibri" pitchFamily="34" charset="0"/>
            </a:endParaRPr>
          </a:p>
        </p:txBody>
      </p:sp>
      <p:sp>
        <p:nvSpPr>
          <p:cNvPr id="2" name="Flecha curvada hacia arriba 1"/>
          <p:cNvSpPr/>
          <p:nvPr/>
        </p:nvSpPr>
        <p:spPr>
          <a:xfrm rot="1547804">
            <a:off x="1103849" y="4726517"/>
            <a:ext cx="2935020" cy="1095473"/>
          </a:xfrm>
          <a:prstGeom prst="curvedUpArrow">
            <a:avLst/>
          </a:prstGeom>
          <a:solidFill>
            <a:schemeClr val="tx2">
              <a:lumMod val="60000"/>
              <a:lumOff val="40000"/>
            </a:schemeClr>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4" name="CuadroTexto 3"/>
          <p:cNvSpPr txBox="1"/>
          <p:nvPr/>
        </p:nvSpPr>
        <p:spPr>
          <a:xfrm>
            <a:off x="1889481" y="5135753"/>
            <a:ext cx="1152128" cy="276999"/>
          </a:xfrm>
          <a:prstGeom prst="rect">
            <a:avLst/>
          </a:prstGeom>
          <a:noFill/>
        </p:spPr>
        <p:txBody>
          <a:bodyPr wrap="square" rtlCol="0">
            <a:spAutoFit/>
          </a:bodyPr>
          <a:lstStyle/>
          <a:p>
            <a:r>
              <a:rPr lang="en-US" sz="1200" b="1" dirty="0" smtClean="0"/>
              <a:t>489 </a:t>
            </a:r>
            <a:r>
              <a:rPr lang="en-US" sz="1200" b="1" dirty="0" err="1" smtClean="0"/>
              <a:t>años</a:t>
            </a:r>
            <a:endParaRPr lang="es-EC" sz="1200" b="1" dirty="0"/>
          </a:p>
        </p:txBody>
      </p:sp>
      <p:pic>
        <p:nvPicPr>
          <p:cNvPr id="5" name="Imagen 4"/>
          <p:cNvPicPr>
            <a:picLocks noChangeAspect="1"/>
          </p:cNvPicPr>
          <p:nvPr/>
        </p:nvPicPr>
        <p:blipFill>
          <a:blip r:embed="rId2"/>
          <a:stretch>
            <a:fillRect/>
          </a:stretch>
        </p:blipFill>
        <p:spPr>
          <a:xfrm>
            <a:off x="2494618" y="1197263"/>
            <a:ext cx="2333625" cy="2752725"/>
          </a:xfrm>
          <a:prstGeom prst="rect">
            <a:avLst/>
          </a:prstGeom>
          <a:scene3d>
            <a:camera prst="orthographicFront"/>
            <a:lightRig rig="threePt" dir="t"/>
          </a:scene3d>
          <a:sp3d>
            <a:bevelT/>
          </a:sp3d>
        </p:spPr>
      </p:pic>
      <p:pic>
        <p:nvPicPr>
          <p:cNvPr id="6" name="Imagen 5"/>
          <p:cNvPicPr>
            <a:picLocks noChangeAspect="1"/>
          </p:cNvPicPr>
          <p:nvPr/>
        </p:nvPicPr>
        <p:blipFill>
          <a:blip r:embed="rId3"/>
          <a:stretch>
            <a:fillRect/>
          </a:stretch>
        </p:blipFill>
        <p:spPr>
          <a:xfrm>
            <a:off x="4130987" y="3375625"/>
            <a:ext cx="2333625" cy="2779887"/>
          </a:xfrm>
          <a:prstGeom prst="rect">
            <a:avLst/>
          </a:prstGeom>
          <a:scene3d>
            <a:camera prst="orthographicFront"/>
            <a:lightRig rig="threePt" dir="t"/>
          </a:scene3d>
          <a:sp3d>
            <a:bevelT/>
          </a:sp3d>
        </p:spPr>
      </p:pic>
    </p:spTree>
    <p:extLst>
      <p:ext uri="{BB962C8B-B14F-4D97-AF65-F5344CB8AC3E}">
        <p14:creationId xmlns:p14="http://schemas.microsoft.com/office/powerpoint/2010/main" val="39081866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691680" y="188640"/>
            <a:ext cx="5760640" cy="504056"/>
          </a:xfrm>
          <a:prstGeom prst="roundRect">
            <a:avLst/>
          </a:prstGeom>
          <a:solidFill>
            <a:srgbClr val="990000"/>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PROYECTO DE DESARROLLO</a:t>
            </a:r>
            <a:endParaRPr lang="es-EC" sz="2800" b="1" dirty="0">
              <a:effectLst>
                <a:outerShdw blurRad="38100" dist="38100" dir="2700000" algn="tl">
                  <a:srgbClr val="000000">
                    <a:alpha val="43137"/>
                  </a:srgbClr>
                </a:outerShdw>
              </a:effectLst>
              <a:latin typeface="Arial" pitchFamily="34" charset="0"/>
              <a:cs typeface="Arial" pitchFamily="34" charset="0"/>
            </a:endParaRPr>
          </a:p>
        </p:txBody>
      </p:sp>
      <p:sp>
        <p:nvSpPr>
          <p:cNvPr id="6" name="Rectángulo 5"/>
          <p:cNvSpPr/>
          <p:nvPr/>
        </p:nvSpPr>
        <p:spPr>
          <a:xfrm>
            <a:off x="467544" y="1052736"/>
            <a:ext cx="7992888" cy="1200329"/>
          </a:xfrm>
          <a:prstGeom prst="rect">
            <a:avLst/>
          </a:prstGeom>
          <a:solidFill>
            <a:srgbClr val="FF9900"/>
          </a:solidFill>
          <a:scene3d>
            <a:camera prst="orthographicFront"/>
            <a:lightRig rig="threePt" dir="t"/>
          </a:scene3d>
          <a:sp3d>
            <a:bevelT prst="angle"/>
          </a:sp3d>
        </p:spPr>
        <p:txBody>
          <a:bodyPr wrap="square" rtlCol="0">
            <a:spAutoFit/>
          </a:bodyPr>
          <a:lstStyle/>
          <a:p>
            <a:pPr algn="ctr"/>
            <a:r>
              <a:rPr lang="es-CL" b="1" dirty="0">
                <a:latin typeface="Calibri" pitchFamily="34" charset="0"/>
                <a:cs typeface="Calibri" pitchFamily="34" charset="0"/>
              </a:rPr>
              <a:t>Como parte de la fundamentación teórica es necesario hacer mención a todos los aspectos técnicos </a:t>
            </a:r>
            <a:r>
              <a:rPr lang="es-CL" b="1" dirty="0" smtClean="0">
                <a:latin typeface="Calibri" pitchFamily="34" charset="0"/>
                <a:cs typeface="Calibri" pitchFamily="34" charset="0"/>
              </a:rPr>
              <a:t>previstos </a:t>
            </a:r>
            <a:r>
              <a:rPr lang="es-CL" b="1" dirty="0">
                <a:latin typeface="Calibri" pitchFamily="34" charset="0"/>
                <a:cs typeface="Calibri" pitchFamily="34" charset="0"/>
              </a:rPr>
              <a:t>para la construcción del Canal de Nicaragua como elemento importante para el posterior análisis en relación a los objetivos del presente estudio.</a:t>
            </a:r>
            <a:endParaRPr lang="es-EC" b="1" dirty="0">
              <a:latin typeface="Calibri" pitchFamily="34" charset="0"/>
              <a:cs typeface="Calibri" pitchFamily="34" charset="0"/>
            </a:endParaRPr>
          </a:p>
        </p:txBody>
      </p:sp>
      <p:sp>
        <p:nvSpPr>
          <p:cNvPr id="12" name="4 Flecha derecha"/>
          <p:cNvSpPr/>
          <p:nvPr/>
        </p:nvSpPr>
        <p:spPr>
          <a:xfrm rot="5400000">
            <a:off x="1573439" y="2433137"/>
            <a:ext cx="513336" cy="432048"/>
          </a:xfrm>
          <a:prstGeom prs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7" name="Rectángulo 6"/>
          <p:cNvSpPr/>
          <p:nvPr/>
        </p:nvSpPr>
        <p:spPr>
          <a:xfrm>
            <a:off x="352819" y="3236804"/>
            <a:ext cx="2808312" cy="2308324"/>
          </a:xfrm>
          <a:prstGeom prst="rect">
            <a:avLst/>
          </a:prstGeom>
          <a:solidFill>
            <a:srgbClr val="FF9900"/>
          </a:solidFill>
          <a:scene3d>
            <a:camera prst="orthographicFront"/>
            <a:lightRig rig="threePt" dir="t"/>
          </a:scene3d>
          <a:sp3d>
            <a:bevelT prst="angle"/>
          </a:sp3d>
        </p:spPr>
        <p:txBody>
          <a:bodyPr wrap="square" rtlCol="0">
            <a:spAutoFit/>
          </a:bodyPr>
          <a:lstStyle/>
          <a:p>
            <a:pPr algn="ctr"/>
            <a:r>
              <a:rPr lang="es-EC" b="1" dirty="0">
                <a:latin typeface="Calibri" pitchFamily="34" charset="0"/>
                <a:cs typeface="Calibri" pitchFamily="34" charset="0"/>
              </a:rPr>
              <a:t>De conformidad con los resultados actualizados de investigación </a:t>
            </a:r>
            <a:r>
              <a:rPr lang="es-EC" b="1" dirty="0" smtClean="0">
                <a:latin typeface="Calibri" pitchFamily="34" charset="0"/>
                <a:cs typeface="Calibri" pitchFamily="34" charset="0"/>
              </a:rPr>
              <a:t>del </a:t>
            </a:r>
            <a:r>
              <a:rPr lang="es-EC" b="1" dirty="0">
                <a:latin typeface="Calibri" pitchFamily="34" charset="0"/>
                <a:cs typeface="Calibri" pitchFamily="34" charset="0"/>
              </a:rPr>
              <a:t>análisis de demanda, los contenidos principales del Proyecto son los siguientes 6 sub proyectos</a:t>
            </a:r>
            <a:r>
              <a:rPr lang="es-EC" b="1" dirty="0" smtClean="0">
                <a:latin typeface="Calibri" pitchFamily="34" charset="0"/>
                <a:cs typeface="Calibri" pitchFamily="34" charset="0"/>
              </a:rPr>
              <a:t>:</a:t>
            </a:r>
            <a:endParaRPr lang="es-EC" b="1" dirty="0">
              <a:latin typeface="Calibri" pitchFamily="34" charset="0"/>
              <a:cs typeface="Calibri" pitchFamily="34" charset="0"/>
            </a:endParaRPr>
          </a:p>
          <a:p>
            <a:pPr algn="ctr"/>
            <a:r>
              <a:rPr lang="es-EC" b="1" dirty="0">
                <a:latin typeface="Calibri" pitchFamily="34" charset="0"/>
                <a:cs typeface="Calibri" pitchFamily="34" charset="0"/>
              </a:rPr>
              <a:t> </a:t>
            </a:r>
          </a:p>
        </p:txBody>
      </p:sp>
      <p:sp>
        <p:nvSpPr>
          <p:cNvPr id="13" name="Rectángulo 12"/>
          <p:cNvSpPr/>
          <p:nvPr/>
        </p:nvSpPr>
        <p:spPr>
          <a:xfrm>
            <a:off x="4355976" y="2841182"/>
            <a:ext cx="4392488" cy="369332"/>
          </a:xfrm>
          <a:prstGeom prst="rect">
            <a:avLst/>
          </a:prstGeom>
          <a:solidFill>
            <a:srgbClr val="92D050"/>
          </a:solidFill>
          <a:scene3d>
            <a:camera prst="orthographicFront"/>
            <a:lightRig rig="threePt" dir="t"/>
          </a:scene3d>
          <a:sp3d>
            <a:bevelT prst="angle"/>
          </a:sp3d>
        </p:spPr>
        <p:txBody>
          <a:bodyPr wrap="square" rtlCol="0">
            <a:spAutoFit/>
          </a:bodyPr>
          <a:lstStyle/>
          <a:p>
            <a:r>
              <a:rPr lang="es-EC" b="1" dirty="0" smtClean="0">
                <a:latin typeface="Calibri" pitchFamily="34" charset="0"/>
                <a:cs typeface="Calibri" pitchFamily="34" charset="0"/>
              </a:rPr>
              <a:t>Canal interoceánico (</a:t>
            </a:r>
            <a:r>
              <a:rPr lang="es-EC" b="1" dirty="0">
                <a:latin typeface="Calibri" pitchFamily="34" charset="0"/>
                <a:cs typeface="Calibri" pitchFamily="34" charset="0"/>
              </a:rPr>
              <a:t>con esclusas incluidas</a:t>
            </a:r>
            <a:r>
              <a:rPr lang="es-EC" b="1" dirty="0" smtClean="0">
                <a:latin typeface="Calibri" pitchFamily="34" charset="0"/>
                <a:cs typeface="Calibri" pitchFamily="34" charset="0"/>
              </a:rPr>
              <a:t>)</a:t>
            </a:r>
            <a:r>
              <a:rPr lang="es-EC" b="1" dirty="0">
                <a:latin typeface="Calibri" pitchFamily="34" charset="0"/>
                <a:cs typeface="Calibri" pitchFamily="34" charset="0"/>
              </a:rPr>
              <a:t> </a:t>
            </a:r>
          </a:p>
        </p:txBody>
      </p:sp>
      <p:sp>
        <p:nvSpPr>
          <p:cNvPr id="15" name="Rectángulo 14"/>
          <p:cNvSpPr/>
          <p:nvPr/>
        </p:nvSpPr>
        <p:spPr>
          <a:xfrm>
            <a:off x="4354307" y="3879082"/>
            <a:ext cx="2808312" cy="369332"/>
          </a:xfrm>
          <a:prstGeom prst="rect">
            <a:avLst/>
          </a:prstGeom>
          <a:solidFill>
            <a:srgbClr val="92D050"/>
          </a:solidFill>
          <a:scene3d>
            <a:camera prst="orthographicFront"/>
            <a:lightRig rig="threePt" dir="t"/>
          </a:scene3d>
          <a:sp3d>
            <a:bevelT prst="angle"/>
          </a:sp3d>
        </p:spPr>
        <p:txBody>
          <a:bodyPr wrap="square" rtlCol="0">
            <a:spAutoFit/>
          </a:bodyPr>
          <a:lstStyle/>
          <a:p>
            <a:r>
              <a:rPr lang="es-EC" b="1" dirty="0" smtClean="0">
                <a:latin typeface="Calibri" pitchFamily="34" charset="0"/>
                <a:cs typeface="Calibri" pitchFamily="34" charset="0"/>
              </a:rPr>
              <a:t>Puertos</a:t>
            </a:r>
            <a:r>
              <a:rPr lang="es-EC" b="1" dirty="0">
                <a:latin typeface="Calibri" pitchFamily="34" charset="0"/>
                <a:cs typeface="Calibri" pitchFamily="34" charset="0"/>
              </a:rPr>
              <a:t> </a:t>
            </a:r>
          </a:p>
        </p:txBody>
      </p:sp>
      <p:sp>
        <p:nvSpPr>
          <p:cNvPr id="16" name="Rectángulo 15"/>
          <p:cNvSpPr/>
          <p:nvPr/>
        </p:nvSpPr>
        <p:spPr>
          <a:xfrm>
            <a:off x="4355976" y="3360132"/>
            <a:ext cx="2806643" cy="369332"/>
          </a:xfrm>
          <a:prstGeom prst="rect">
            <a:avLst/>
          </a:prstGeom>
          <a:solidFill>
            <a:srgbClr val="92D050"/>
          </a:solidFill>
          <a:scene3d>
            <a:camera prst="orthographicFront"/>
            <a:lightRig rig="threePt" dir="t"/>
          </a:scene3d>
          <a:sp3d>
            <a:bevelT prst="angle"/>
          </a:sp3d>
        </p:spPr>
        <p:txBody>
          <a:bodyPr wrap="square" rtlCol="0">
            <a:spAutoFit/>
          </a:bodyPr>
          <a:lstStyle/>
          <a:p>
            <a:r>
              <a:rPr lang="es-EC" b="1" dirty="0" smtClean="0">
                <a:latin typeface="Calibri" pitchFamily="34" charset="0"/>
                <a:cs typeface="Calibri" pitchFamily="34" charset="0"/>
              </a:rPr>
              <a:t>Zona </a:t>
            </a:r>
            <a:r>
              <a:rPr lang="es-EC" b="1" dirty="0">
                <a:latin typeface="Calibri" pitchFamily="34" charset="0"/>
                <a:cs typeface="Calibri" pitchFamily="34" charset="0"/>
              </a:rPr>
              <a:t>de Libre </a:t>
            </a:r>
            <a:r>
              <a:rPr lang="es-EC" b="1" dirty="0" smtClean="0">
                <a:latin typeface="Calibri" pitchFamily="34" charset="0"/>
                <a:cs typeface="Calibri" pitchFamily="34" charset="0"/>
              </a:rPr>
              <a:t>Comercio</a:t>
            </a:r>
            <a:r>
              <a:rPr lang="es-EC" b="1" dirty="0">
                <a:latin typeface="Calibri" pitchFamily="34" charset="0"/>
                <a:cs typeface="Calibri" pitchFamily="34" charset="0"/>
              </a:rPr>
              <a:t> </a:t>
            </a:r>
          </a:p>
        </p:txBody>
      </p:sp>
      <p:sp>
        <p:nvSpPr>
          <p:cNvPr id="17" name="Rectángulo 16"/>
          <p:cNvSpPr/>
          <p:nvPr/>
        </p:nvSpPr>
        <p:spPr>
          <a:xfrm>
            <a:off x="4316053" y="4398032"/>
            <a:ext cx="2808312" cy="369332"/>
          </a:xfrm>
          <a:prstGeom prst="rect">
            <a:avLst/>
          </a:prstGeom>
          <a:solidFill>
            <a:srgbClr val="92D050"/>
          </a:solidFill>
          <a:scene3d>
            <a:camera prst="orthographicFront"/>
            <a:lightRig rig="threePt" dir="t"/>
          </a:scene3d>
          <a:sp3d>
            <a:bevelT prst="angle"/>
          </a:sp3d>
        </p:spPr>
        <p:txBody>
          <a:bodyPr wrap="square" rtlCol="0">
            <a:spAutoFit/>
          </a:bodyPr>
          <a:lstStyle/>
          <a:p>
            <a:r>
              <a:rPr lang="es-EC" b="1" dirty="0" smtClean="0">
                <a:latin typeface="Calibri" pitchFamily="34" charset="0"/>
                <a:cs typeface="Calibri" pitchFamily="34" charset="0"/>
              </a:rPr>
              <a:t>Complejos turísticos</a:t>
            </a:r>
            <a:r>
              <a:rPr lang="es-EC" b="1" dirty="0">
                <a:latin typeface="Calibri" pitchFamily="34" charset="0"/>
                <a:cs typeface="Calibri" pitchFamily="34" charset="0"/>
              </a:rPr>
              <a:t> </a:t>
            </a:r>
          </a:p>
        </p:txBody>
      </p:sp>
      <p:sp>
        <p:nvSpPr>
          <p:cNvPr id="18" name="Rectángulo 17"/>
          <p:cNvSpPr/>
          <p:nvPr/>
        </p:nvSpPr>
        <p:spPr>
          <a:xfrm>
            <a:off x="4316053" y="4903090"/>
            <a:ext cx="2808312" cy="369332"/>
          </a:xfrm>
          <a:prstGeom prst="rect">
            <a:avLst/>
          </a:prstGeom>
          <a:solidFill>
            <a:srgbClr val="92D050"/>
          </a:solidFill>
          <a:scene3d>
            <a:camera prst="orthographicFront"/>
            <a:lightRig rig="threePt" dir="t"/>
          </a:scene3d>
          <a:sp3d>
            <a:bevelT prst="angle"/>
          </a:sp3d>
        </p:spPr>
        <p:txBody>
          <a:bodyPr wrap="square" rtlCol="0">
            <a:spAutoFit/>
          </a:bodyPr>
          <a:lstStyle/>
          <a:p>
            <a:r>
              <a:rPr lang="es-EC" b="1" dirty="0" smtClean="0">
                <a:latin typeface="Calibri" pitchFamily="34" charset="0"/>
                <a:cs typeface="Calibri" pitchFamily="34" charset="0"/>
              </a:rPr>
              <a:t>Aeropuertos</a:t>
            </a:r>
            <a:r>
              <a:rPr lang="es-EC" b="1" dirty="0">
                <a:latin typeface="Calibri" pitchFamily="34" charset="0"/>
                <a:cs typeface="Calibri" pitchFamily="34" charset="0"/>
              </a:rPr>
              <a:t> </a:t>
            </a:r>
          </a:p>
        </p:txBody>
      </p:sp>
      <p:sp>
        <p:nvSpPr>
          <p:cNvPr id="19" name="Rectángulo 18"/>
          <p:cNvSpPr/>
          <p:nvPr/>
        </p:nvSpPr>
        <p:spPr>
          <a:xfrm>
            <a:off x="4316053" y="5435932"/>
            <a:ext cx="2808312" cy="369332"/>
          </a:xfrm>
          <a:prstGeom prst="rect">
            <a:avLst/>
          </a:prstGeom>
          <a:solidFill>
            <a:srgbClr val="92D050"/>
          </a:solidFill>
          <a:scene3d>
            <a:camera prst="orthographicFront"/>
            <a:lightRig rig="threePt" dir="t"/>
          </a:scene3d>
          <a:sp3d>
            <a:bevelT prst="angle"/>
          </a:sp3d>
        </p:spPr>
        <p:txBody>
          <a:bodyPr wrap="square" rtlCol="0">
            <a:spAutoFit/>
          </a:bodyPr>
          <a:lstStyle/>
          <a:p>
            <a:r>
              <a:rPr lang="es-EC" b="1" dirty="0" smtClean="0">
                <a:latin typeface="Calibri" pitchFamily="34" charset="0"/>
                <a:cs typeface="Calibri" pitchFamily="34" charset="0"/>
              </a:rPr>
              <a:t>Carreteras</a:t>
            </a:r>
            <a:r>
              <a:rPr lang="es-EC" b="1" dirty="0">
                <a:latin typeface="Calibri" pitchFamily="34" charset="0"/>
                <a:cs typeface="Calibri" pitchFamily="34" charset="0"/>
              </a:rPr>
              <a:t> </a:t>
            </a:r>
          </a:p>
        </p:txBody>
      </p:sp>
      <p:sp>
        <p:nvSpPr>
          <p:cNvPr id="20" name="Cerrar llave 19"/>
          <p:cNvSpPr/>
          <p:nvPr/>
        </p:nvSpPr>
        <p:spPr>
          <a:xfrm rot="10800000">
            <a:off x="3594576" y="2533330"/>
            <a:ext cx="648072" cy="3715271"/>
          </a:xfrm>
          <a:prstGeom prst="rightBrace">
            <a:avLst/>
          </a:prstGeom>
          <a:ln>
            <a:solidFill>
              <a:schemeClr val="tx1"/>
            </a:solidFill>
          </a:ln>
          <a:effectLst>
            <a:glow rad="228600">
              <a:schemeClr val="accent1">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n w="28575">
                <a:solidFill>
                  <a:sysClr val="windowText" lastClr="000000"/>
                </a:solidFill>
              </a:ln>
              <a:solidFill>
                <a:sysClr val="windowText" lastClr="000000"/>
              </a:solidFill>
            </a:endParaRPr>
          </a:p>
        </p:txBody>
      </p:sp>
    </p:spTree>
    <p:extLst>
      <p:ext uri="{BB962C8B-B14F-4D97-AF65-F5344CB8AC3E}">
        <p14:creationId xmlns:p14="http://schemas.microsoft.com/office/powerpoint/2010/main" val="19039859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p:nvPr/>
        </p:nvPicPr>
        <p:blipFill rotWithShape="1">
          <a:blip r:embed="rId2"/>
          <a:srcRect l="10241" t="21449" r="7825" b="10950"/>
          <a:stretch/>
        </p:blipFill>
        <p:spPr bwMode="auto">
          <a:xfrm>
            <a:off x="827584" y="476672"/>
            <a:ext cx="7416824" cy="4176464"/>
          </a:xfrm>
          <a:prstGeom prst="rect">
            <a:avLst/>
          </a:prstGeom>
          <a:ln w="25400" cap="sq">
            <a:solidFill>
              <a:schemeClr val="tx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2" name="5 Proceso alternativo"/>
          <p:cNvSpPr/>
          <p:nvPr/>
        </p:nvSpPr>
        <p:spPr>
          <a:xfrm>
            <a:off x="827584" y="4869160"/>
            <a:ext cx="7416824" cy="1152128"/>
          </a:xfrm>
          <a:prstGeom prst="flowChartAlternateProcess">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a:latin typeface="Calibri" pitchFamily="34" charset="0"/>
                <a:cs typeface="Calibri" pitchFamily="34" charset="0"/>
              </a:rPr>
              <a:t>La Ruta 3 es mejor en recursos hídricos y suministro de agua, la inversión del proyecto es menor en un 3% que la 4, sin embargo, para minimizar impactos ambientales y sociales, </a:t>
            </a:r>
            <a:r>
              <a:rPr lang="es-EC" sz="1500" b="1" dirty="0" smtClean="0">
                <a:latin typeface="Calibri" pitchFamily="34" charset="0"/>
                <a:cs typeface="Calibri" pitchFamily="34" charset="0"/>
              </a:rPr>
              <a:t>se </a:t>
            </a:r>
            <a:r>
              <a:rPr lang="es-EC" sz="1500" b="1" dirty="0">
                <a:latin typeface="Calibri" pitchFamily="34" charset="0"/>
                <a:cs typeface="Calibri" pitchFamily="34" charset="0"/>
              </a:rPr>
              <a:t>recomendó la Ruta 4, en la cual la entrada del Canal en el lado del Pacífico está cerca de la desembocadura del río Brito. </a:t>
            </a:r>
          </a:p>
        </p:txBody>
      </p:sp>
    </p:spTree>
    <p:extLst>
      <p:ext uri="{BB962C8B-B14F-4D97-AF65-F5344CB8AC3E}">
        <p14:creationId xmlns:p14="http://schemas.microsoft.com/office/powerpoint/2010/main" val="23576284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362"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566966"/>
            <a:ext cx="1497169" cy="155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1 CuadroTexto"/>
          <p:cNvSpPr txBox="1"/>
          <p:nvPr/>
        </p:nvSpPr>
        <p:spPr>
          <a:xfrm>
            <a:off x="3275856" y="2888155"/>
            <a:ext cx="4911539" cy="1107996"/>
          </a:xfrm>
          <a:prstGeom prst="rect">
            <a:avLst/>
          </a:prstGeom>
          <a:solidFill>
            <a:srgbClr val="00206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s-MX" sz="6600" b="1" dirty="0" smtClean="0">
                <a:solidFill>
                  <a:prstClr val="white"/>
                </a:solidFill>
                <a:latin typeface="Arial Black" pitchFamily="34" charset="0"/>
                <a:cs typeface="Arial" pitchFamily="34" charset="0"/>
              </a:rPr>
              <a:t>SUMARIO</a:t>
            </a:r>
            <a:endParaRPr lang="es-MX" sz="6600" b="1" dirty="0">
              <a:solidFill>
                <a:prstClr val="white"/>
              </a:solidFill>
              <a:latin typeface="Arial Black" pitchFamily="34" charset="0"/>
              <a:cs typeface="Arial" pitchFamily="34" charset="0"/>
            </a:endParaRPr>
          </a:p>
        </p:txBody>
      </p:sp>
    </p:spTree>
    <p:extLst>
      <p:ext uri="{BB962C8B-B14F-4D97-AF65-F5344CB8AC3E}">
        <p14:creationId xmlns:p14="http://schemas.microsoft.com/office/powerpoint/2010/main" val="1426244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5 Proceso alternativo"/>
          <p:cNvSpPr/>
          <p:nvPr/>
        </p:nvSpPr>
        <p:spPr>
          <a:xfrm>
            <a:off x="827584" y="4869160"/>
            <a:ext cx="7416824" cy="1152128"/>
          </a:xfrm>
          <a:prstGeom prst="flowChartAlternateProcess">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a:latin typeface="Calibri" pitchFamily="34" charset="0"/>
                <a:cs typeface="Calibri" pitchFamily="34" charset="0"/>
              </a:rPr>
              <a:t> Se construirán 2 esclusas en el </a:t>
            </a:r>
            <a:r>
              <a:rPr lang="es-EC" sz="1500" b="1" dirty="0" smtClean="0">
                <a:latin typeface="Calibri" pitchFamily="34" charset="0"/>
                <a:cs typeface="Calibri" pitchFamily="34" charset="0"/>
              </a:rPr>
              <a:t>canal, una en </a:t>
            </a:r>
            <a:r>
              <a:rPr lang="es-EC" sz="1500" b="1" dirty="0">
                <a:latin typeface="Calibri" pitchFamily="34" charset="0"/>
                <a:cs typeface="Calibri" pitchFamily="34" charset="0"/>
              </a:rPr>
              <a:t>el lado </a:t>
            </a:r>
            <a:r>
              <a:rPr lang="es-EC" sz="1500" b="1" dirty="0" smtClean="0">
                <a:latin typeface="Calibri" pitchFamily="34" charset="0"/>
                <a:cs typeface="Calibri" pitchFamily="34" charset="0"/>
              </a:rPr>
              <a:t>Pacífico , </a:t>
            </a:r>
            <a:r>
              <a:rPr lang="es-EC" sz="1500" b="1" dirty="0">
                <a:latin typeface="Calibri" pitchFamily="34" charset="0"/>
                <a:cs typeface="Calibri" pitchFamily="34" charset="0"/>
              </a:rPr>
              <a:t>la esclusa </a:t>
            </a:r>
            <a:r>
              <a:rPr lang="es-EC" sz="1500" b="1" dirty="0" smtClean="0">
                <a:latin typeface="Calibri" pitchFamily="34" charset="0"/>
                <a:cs typeface="Calibri" pitchFamily="34" charset="0"/>
              </a:rPr>
              <a:t>Brito; y  la </a:t>
            </a:r>
            <a:r>
              <a:rPr lang="es-EC" sz="1500" b="1" dirty="0">
                <a:latin typeface="Calibri" pitchFamily="34" charset="0"/>
                <a:cs typeface="Calibri" pitchFamily="34" charset="0"/>
              </a:rPr>
              <a:t>esclusa Camilo del lado del Caribe </a:t>
            </a:r>
          </a:p>
        </p:txBody>
      </p:sp>
      <p:pic>
        <p:nvPicPr>
          <p:cNvPr id="5" name="Imagen 4"/>
          <p:cNvPicPr/>
          <p:nvPr/>
        </p:nvPicPr>
        <p:blipFill rotWithShape="1">
          <a:blip r:embed="rId2"/>
          <a:srcRect l="28030" t="40006" r="8044" b="6903"/>
          <a:stretch/>
        </p:blipFill>
        <p:spPr bwMode="auto">
          <a:xfrm>
            <a:off x="827584" y="548680"/>
            <a:ext cx="7416824" cy="4104456"/>
          </a:xfrm>
          <a:prstGeom prst="rect">
            <a:avLst/>
          </a:prstGeom>
          <a:ln w="25400" cap="sq">
            <a:solidFill>
              <a:schemeClr val="tx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769057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5 Proceso alternativo"/>
          <p:cNvSpPr/>
          <p:nvPr/>
        </p:nvSpPr>
        <p:spPr>
          <a:xfrm>
            <a:off x="827584" y="4869160"/>
            <a:ext cx="7416824" cy="1152128"/>
          </a:xfrm>
          <a:prstGeom prst="flowChartAlternateProcess">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a:latin typeface="Calibri" pitchFamily="34" charset="0"/>
                <a:cs typeface="Calibri" pitchFamily="34" charset="0"/>
              </a:rPr>
              <a:t>Con el análisis del funcionamiento del proyecto y la estimación del volumen de tráfico, se planea construir un puerto a cada lado del canal, tanto del Pacífico como del Caribe</a:t>
            </a:r>
          </a:p>
        </p:txBody>
      </p:sp>
      <p:pic>
        <p:nvPicPr>
          <p:cNvPr id="6" name="Imagen 5"/>
          <p:cNvPicPr/>
          <p:nvPr/>
        </p:nvPicPr>
        <p:blipFill rotWithShape="1">
          <a:blip r:embed="rId2"/>
          <a:srcRect l="11605" t="13761" r="2818" b="10965"/>
          <a:stretch/>
        </p:blipFill>
        <p:spPr bwMode="auto">
          <a:xfrm>
            <a:off x="827584" y="548679"/>
            <a:ext cx="7416824" cy="3918993"/>
          </a:xfrm>
          <a:prstGeom prst="rect">
            <a:avLst/>
          </a:prstGeom>
          <a:ln w="25400" cap="sq">
            <a:solidFill>
              <a:schemeClr val="tx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382266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58625" y="188640"/>
            <a:ext cx="5400600" cy="369332"/>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C" b="1" dirty="0">
                <a:latin typeface="Calibri" pitchFamily="34" charset="0"/>
                <a:cs typeface="Calibri" pitchFamily="34" charset="0"/>
              </a:rPr>
              <a:t>Los parámetros técnicos del canal son los siguientes:  </a:t>
            </a:r>
          </a:p>
        </p:txBody>
      </p:sp>
      <p:sp>
        <p:nvSpPr>
          <p:cNvPr id="16" name="3 Elipse"/>
          <p:cNvSpPr/>
          <p:nvPr/>
        </p:nvSpPr>
        <p:spPr>
          <a:xfrm>
            <a:off x="1475656" y="923073"/>
            <a:ext cx="2843808" cy="1086792"/>
          </a:xfrm>
          <a:prstGeom prst="ellipse">
            <a:avLst/>
          </a:prstGeom>
          <a:solidFill>
            <a:srgbClr val="002060"/>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a:solidFill>
                  <a:schemeClr val="bg1"/>
                </a:solidFill>
                <a:latin typeface="Calibri" pitchFamily="34" charset="0"/>
                <a:cs typeface="Calibri" pitchFamily="34" charset="0"/>
              </a:rPr>
              <a:t>Ancho del canal: 230 ~ 520 m. </a:t>
            </a:r>
            <a:endParaRPr lang="es-EC" sz="1600" b="1" dirty="0">
              <a:solidFill>
                <a:schemeClr val="bg1"/>
              </a:solidFill>
              <a:latin typeface="Calibri" pitchFamily="34" charset="0"/>
              <a:cs typeface="Calibri" pitchFamily="34" charset="0"/>
            </a:endParaRPr>
          </a:p>
        </p:txBody>
      </p:sp>
      <p:sp>
        <p:nvSpPr>
          <p:cNvPr id="17" name="3 Elipse"/>
          <p:cNvSpPr/>
          <p:nvPr/>
        </p:nvSpPr>
        <p:spPr>
          <a:xfrm>
            <a:off x="4890492" y="973037"/>
            <a:ext cx="2843808" cy="1086792"/>
          </a:xfrm>
          <a:prstGeom prst="ellipse">
            <a:avLst/>
          </a:prstGeom>
          <a:solidFill>
            <a:srgbClr val="002060"/>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Calibri" pitchFamily="34" charset="0"/>
                <a:cs typeface="Calibri" pitchFamily="34" charset="0"/>
              </a:rPr>
              <a:t>Profundidad: 27.6 ~ 30 m. </a:t>
            </a:r>
          </a:p>
        </p:txBody>
      </p:sp>
      <p:sp>
        <p:nvSpPr>
          <p:cNvPr id="18" name="3 Elipse"/>
          <p:cNvSpPr/>
          <p:nvPr/>
        </p:nvSpPr>
        <p:spPr>
          <a:xfrm>
            <a:off x="6012160" y="2496137"/>
            <a:ext cx="2843808" cy="1086792"/>
          </a:xfrm>
          <a:prstGeom prst="ellipse">
            <a:avLst/>
          </a:prstGeom>
          <a:solidFill>
            <a:srgbClr val="002060"/>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Calibri" pitchFamily="34" charset="0"/>
                <a:cs typeface="Calibri" pitchFamily="34" charset="0"/>
              </a:rPr>
              <a:t>Paso de portacontenedores de 25,000 TEU </a:t>
            </a:r>
          </a:p>
        </p:txBody>
      </p:sp>
      <p:sp>
        <p:nvSpPr>
          <p:cNvPr id="19" name="3 Elipse"/>
          <p:cNvSpPr/>
          <p:nvPr/>
        </p:nvSpPr>
        <p:spPr>
          <a:xfrm>
            <a:off x="107504" y="2500751"/>
            <a:ext cx="2843808" cy="1086792"/>
          </a:xfrm>
          <a:prstGeom prst="ellipse">
            <a:avLst/>
          </a:prstGeom>
          <a:solidFill>
            <a:srgbClr val="002060"/>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Calibri" pitchFamily="34" charset="0"/>
                <a:cs typeface="Calibri" pitchFamily="34" charset="0"/>
              </a:rPr>
              <a:t>Paso de barcos graneleros de 400 mil  toneladas </a:t>
            </a:r>
          </a:p>
        </p:txBody>
      </p:sp>
      <p:sp>
        <p:nvSpPr>
          <p:cNvPr id="20" name="3 Elipse"/>
          <p:cNvSpPr/>
          <p:nvPr/>
        </p:nvSpPr>
        <p:spPr>
          <a:xfrm>
            <a:off x="6012160" y="3958225"/>
            <a:ext cx="2843808" cy="1086792"/>
          </a:xfrm>
          <a:prstGeom prst="ellipse">
            <a:avLst/>
          </a:prstGeom>
          <a:solidFill>
            <a:srgbClr val="002060"/>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Calibri" pitchFamily="34" charset="0"/>
                <a:cs typeface="Calibri" pitchFamily="34" charset="0"/>
              </a:rPr>
              <a:t>Paso de barcos petroleros de 320 mil toneladas. </a:t>
            </a:r>
          </a:p>
        </p:txBody>
      </p:sp>
      <p:sp>
        <p:nvSpPr>
          <p:cNvPr id="21" name="3 Elipse"/>
          <p:cNvSpPr/>
          <p:nvPr/>
        </p:nvSpPr>
        <p:spPr>
          <a:xfrm>
            <a:off x="3083717" y="5372699"/>
            <a:ext cx="2843808" cy="1086792"/>
          </a:xfrm>
          <a:prstGeom prst="ellipse">
            <a:avLst/>
          </a:prstGeom>
          <a:solidFill>
            <a:srgbClr val="002060"/>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Calibri" pitchFamily="34" charset="0"/>
                <a:cs typeface="Calibri" pitchFamily="34" charset="0"/>
              </a:rPr>
              <a:t>Capacidad: 5100 barcos anuales </a:t>
            </a:r>
          </a:p>
        </p:txBody>
      </p:sp>
      <p:sp>
        <p:nvSpPr>
          <p:cNvPr id="23" name="3 Elipse"/>
          <p:cNvSpPr/>
          <p:nvPr/>
        </p:nvSpPr>
        <p:spPr>
          <a:xfrm>
            <a:off x="107504" y="4063612"/>
            <a:ext cx="2843808" cy="1086792"/>
          </a:xfrm>
          <a:prstGeom prst="ellipse">
            <a:avLst/>
          </a:prstGeom>
          <a:solidFill>
            <a:srgbClr val="002060"/>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Calibri" pitchFamily="34" charset="0"/>
                <a:cs typeface="Calibri" pitchFamily="34" charset="0"/>
              </a:rPr>
              <a:t>Tiempo de tránsito por cada barco: 30 horas</a:t>
            </a:r>
          </a:p>
        </p:txBody>
      </p:sp>
      <p:pic>
        <p:nvPicPr>
          <p:cNvPr id="5" name="Imagen 4"/>
          <p:cNvPicPr>
            <a:picLocks noChangeAspect="1"/>
          </p:cNvPicPr>
          <p:nvPr/>
        </p:nvPicPr>
        <p:blipFill rotWithShape="1">
          <a:blip r:embed="rId2"/>
          <a:srcRect b="2823"/>
          <a:stretch/>
        </p:blipFill>
        <p:spPr>
          <a:xfrm>
            <a:off x="3083717" y="2118021"/>
            <a:ext cx="2783683" cy="3219335"/>
          </a:xfrm>
          <a:prstGeom prst="rect">
            <a:avLst/>
          </a:prstGeom>
          <a:scene3d>
            <a:camera prst="orthographicFront"/>
            <a:lightRig rig="threePt" dir="t"/>
          </a:scene3d>
          <a:sp3d>
            <a:bevelT/>
          </a:sp3d>
        </p:spPr>
      </p:pic>
    </p:spTree>
    <p:extLst>
      <p:ext uri="{BB962C8B-B14F-4D97-AF65-F5344CB8AC3E}">
        <p14:creationId xmlns:p14="http://schemas.microsoft.com/office/powerpoint/2010/main" val="536177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971600" y="2564904"/>
            <a:ext cx="7272808" cy="720080"/>
          </a:xfrm>
          <a:prstGeom prst="roundRect">
            <a:avLst/>
          </a:prstGeom>
          <a:solidFill>
            <a:srgbClr val="990000"/>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OTROS CONTENIDOS DEL </a:t>
            </a:r>
          </a:p>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MARCO TEÓRICO</a:t>
            </a:r>
            <a:endParaRPr lang="es-EC" sz="2800" b="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8951978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3 Elipse"/>
          <p:cNvSpPr/>
          <p:nvPr/>
        </p:nvSpPr>
        <p:spPr>
          <a:xfrm>
            <a:off x="3471987" y="836712"/>
            <a:ext cx="2448272" cy="1040564"/>
          </a:xfrm>
          <a:prstGeom prst="ellipse">
            <a:avLst/>
          </a:prstGeom>
          <a:solidFill>
            <a:srgbClr val="FFC000"/>
          </a:solidFill>
          <a:ln>
            <a:noFill/>
          </a:ln>
          <a:effectLst>
            <a:glow rad="101600">
              <a:schemeClr val="accent3">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smtClean="0">
                <a:solidFill>
                  <a:schemeClr val="tx1"/>
                </a:solidFill>
                <a:latin typeface="Calibri" pitchFamily="34" charset="0"/>
                <a:cs typeface="Calibri" pitchFamily="34" charset="0"/>
              </a:rPr>
              <a:t>PAÍSES </a:t>
            </a:r>
            <a:endParaRPr lang="es-EC" sz="1500" b="1" dirty="0">
              <a:solidFill>
                <a:schemeClr val="tx1"/>
              </a:solidFill>
              <a:latin typeface="Calibri" pitchFamily="34" charset="0"/>
              <a:cs typeface="Calibri" pitchFamily="34" charset="0"/>
            </a:endParaRPr>
          </a:p>
        </p:txBody>
      </p:sp>
      <p:sp>
        <p:nvSpPr>
          <p:cNvPr id="13" name="Rectángulo 12"/>
          <p:cNvSpPr/>
          <p:nvPr/>
        </p:nvSpPr>
        <p:spPr>
          <a:xfrm>
            <a:off x="3275856" y="188640"/>
            <a:ext cx="2782398" cy="369332"/>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C" b="1" dirty="0">
                <a:latin typeface="Calibri" pitchFamily="34" charset="0"/>
                <a:cs typeface="Calibri" pitchFamily="34" charset="0"/>
              </a:rPr>
              <a:t>La región sudamericana </a:t>
            </a:r>
          </a:p>
        </p:txBody>
      </p:sp>
      <p:sp>
        <p:nvSpPr>
          <p:cNvPr id="12" name="14 Elipse"/>
          <p:cNvSpPr/>
          <p:nvPr/>
        </p:nvSpPr>
        <p:spPr>
          <a:xfrm>
            <a:off x="251520" y="3238868"/>
            <a:ext cx="2448272" cy="1040564"/>
          </a:xfrm>
          <a:prstGeom prst="ellipse">
            <a:avLst/>
          </a:prstGeom>
          <a:solidFill>
            <a:srgbClr val="0033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smtClean="0">
                <a:solidFill>
                  <a:schemeClr val="bg1"/>
                </a:solidFill>
                <a:latin typeface="Calibri" pitchFamily="34" charset="0"/>
                <a:cs typeface="Calibri" pitchFamily="34" charset="0"/>
              </a:rPr>
              <a:t>POBLACIÓN</a:t>
            </a:r>
            <a:endParaRPr lang="es-EC" sz="1500" b="1" dirty="0">
              <a:solidFill>
                <a:schemeClr val="bg1"/>
              </a:solidFill>
              <a:latin typeface="Calibri" pitchFamily="34" charset="0"/>
              <a:cs typeface="Calibri" pitchFamily="34" charset="0"/>
            </a:endParaRPr>
          </a:p>
        </p:txBody>
      </p:sp>
      <p:sp>
        <p:nvSpPr>
          <p:cNvPr id="14" name="4 Elipse"/>
          <p:cNvSpPr/>
          <p:nvPr/>
        </p:nvSpPr>
        <p:spPr>
          <a:xfrm>
            <a:off x="6481096" y="3238868"/>
            <a:ext cx="2506408" cy="1040564"/>
          </a:xfrm>
          <a:prstGeom prst="ellipse">
            <a:avLst/>
          </a:prstGeom>
          <a:solidFill>
            <a:srgbClr val="9900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smtClean="0">
                <a:latin typeface="Calibri" pitchFamily="34" charset="0"/>
                <a:cs typeface="Calibri" pitchFamily="34" charset="0"/>
              </a:rPr>
              <a:t>SUPERFICIE </a:t>
            </a:r>
            <a:endParaRPr lang="es-EC" sz="1500" b="1" dirty="0">
              <a:latin typeface="Calibri" pitchFamily="34" charset="0"/>
              <a:cs typeface="Calibri" pitchFamily="34" charset="0"/>
            </a:endParaRPr>
          </a:p>
        </p:txBody>
      </p:sp>
      <p:sp>
        <p:nvSpPr>
          <p:cNvPr id="21" name="4 Elipse"/>
          <p:cNvSpPr/>
          <p:nvPr/>
        </p:nvSpPr>
        <p:spPr>
          <a:xfrm>
            <a:off x="3442919" y="5382211"/>
            <a:ext cx="2506408" cy="1040564"/>
          </a:xfrm>
          <a:prstGeom prst="ellipse">
            <a:avLst/>
          </a:prstGeom>
          <a:solidFill>
            <a:schemeClr val="tx2">
              <a:lumMod val="60000"/>
              <a:lumOff val="40000"/>
            </a:schemeClr>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smtClean="0">
                <a:latin typeface="Calibri" pitchFamily="34" charset="0"/>
                <a:cs typeface="Calibri" pitchFamily="34" charset="0"/>
              </a:rPr>
              <a:t>BLOQUES</a:t>
            </a:r>
            <a:endParaRPr lang="es-EC" sz="1500" b="1" dirty="0">
              <a:latin typeface="Calibri" pitchFamily="34" charset="0"/>
              <a:cs typeface="Calibri" pitchFamily="34" charset="0"/>
            </a:endParaRPr>
          </a:p>
        </p:txBody>
      </p:sp>
      <p:pic>
        <p:nvPicPr>
          <p:cNvPr id="4" name="Imagen 3"/>
          <p:cNvPicPr>
            <a:picLocks noChangeAspect="1"/>
          </p:cNvPicPr>
          <p:nvPr/>
        </p:nvPicPr>
        <p:blipFill>
          <a:blip r:embed="rId2"/>
          <a:stretch>
            <a:fillRect/>
          </a:stretch>
        </p:blipFill>
        <p:spPr>
          <a:xfrm>
            <a:off x="2926659" y="2012975"/>
            <a:ext cx="3480792" cy="3240360"/>
          </a:xfrm>
          <a:prstGeom prst="rect">
            <a:avLst/>
          </a:prstGeom>
        </p:spPr>
      </p:pic>
      <p:sp>
        <p:nvSpPr>
          <p:cNvPr id="7" name="Rectángulo 6"/>
          <p:cNvSpPr/>
          <p:nvPr/>
        </p:nvSpPr>
        <p:spPr>
          <a:xfrm>
            <a:off x="6654264" y="4953138"/>
            <a:ext cx="2242922" cy="369332"/>
          </a:xfrm>
          <a:prstGeom prst="rect">
            <a:avLst/>
          </a:prstGeom>
        </p:spPr>
        <p:txBody>
          <a:bodyPr wrap="none">
            <a:spAutoFit/>
          </a:bodyPr>
          <a:lstStyle/>
          <a:p>
            <a:r>
              <a:rPr lang="es-EC" dirty="0">
                <a:latin typeface="Calibri" panose="020F0502020204030204" pitchFamily="34" charset="0"/>
                <a:ea typeface="Times New Roman" panose="02020603050405020304" pitchFamily="18" charset="0"/>
                <a:cs typeface="Times New Roman" panose="02020603050405020304" pitchFamily="18" charset="0"/>
              </a:rPr>
              <a:t>42 % </a:t>
            </a:r>
            <a:r>
              <a:rPr lang="es-EC" dirty="0" err="1">
                <a:latin typeface="Calibri" panose="020F0502020204030204" pitchFamily="34" charset="0"/>
                <a:ea typeface="Times New Roman" panose="02020603050405020304" pitchFamily="18" charset="0"/>
                <a:cs typeface="Times New Roman" panose="02020603050405020304" pitchFamily="18" charset="0"/>
              </a:rPr>
              <a:t>sup</a:t>
            </a:r>
            <a:r>
              <a:rPr lang="es-EC" dirty="0">
                <a:latin typeface="Calibri" panose="020F0502020204030204" pitchFamily="34" charset="0"/>
                <a:ea typeface="Times New Roman" panose="02020603050405020304" pitchFamily="18" charset="0"/>
                <a:cs typeface="Times New Roman" panose="02020603050405020304" pitchFamily="18" charset="0"/>
              </a:rPr>
              <a:t>. continental </a:t>
            </a:r>
          </a:p>
        </p:txBody>
      </p:sp>
      <p:sp>
        <p:nvSpPr>
          <p:cNvPr id="8" name="Rectángulo 7"/>
          <p:cNvSpPr/>
          <p:nvPr/>
        </p:nvSpPr>
        <p:spPr>
          <a:xfrm>
            <a:off x="367102" y="4953138"/>
            <a:ext cx="2332690" cy="369332"/>
          </a:xfrm>
          <a:prstGeom prst="rect">
            <a:avLst/>
          </a:prstGeom>
        </p:spPr>
        <p:txBody>
          <a:bodyPr wrap="none">
            <a:spAutoFit/>
          </a:bodyPr>
          <a:lstStyle/>
          <a:p>
            <a:r>
              <a:rPr lang="es-EC" dirty="0">
                <a:latin typeface="Calibri" panose="020F0502020204030204" pitchFamily="34" charset="0"/>
                <a:ea typeface="Times New Roman" panose="02020603050405020304" pitchFamily="18" charset="0"/>
                <a:cs typeface="Times New Roman" panose="02020603050405020304" pitchFamily="18" charset="0"/>
              </a:rPr>
              <a:t>6% </a:t>
            </a:r>
            <a:r>
              <a:rPr lang="es-EC" dirty="0">
                <a:latin typeface="Calibri" panose="020F0502020204030204" pitchFamily="34" charset="0"/>
                <a:ea typeface="Times New Roman" panose="02020603050405020304" pitchFamily="18" charset="0"/>
                <a:cs typeface="Times New Roman" panose="02020603050405020304" pitchFamily="18" charset="0"/>
              </a:rPr>
              <a:t>población </a:t>
            </a:r>
            <a:r>
              <a:rPr lang="es-EC" dirty="0">
                <a:latin typeface="Calibri" panose="020F0502020204030204" pitchFamily="34" charset="0"/>
                <a:ea typeface="Times New Roman" panose="02020603050405020304" pitchFamily="18" charset="0"/>
                <a:cs typeface="Times New Roman" panose="02020603050405020304" pitchFamily="18" charset="0"/>
              </a:rPr>
              <a:t>mundial </a:t>
            </a:r>
          </a:p>
        </p:txBody>
      </p:sp>
      <p:sp>
        <p:nvSpPr>
          <p:cNvPr id="9" name="Conector fuera de página 8"/>
          <p:cNvSpPr/>
          <p:nvPr/>
        </p:nvSpPr>
        <p:spPr>
          <a:xfrm>
            <a:off x="6894069" y="2016247"/>
            <a:ext cx="1763312" cy="1008112"/>
          </a:xfrm>
          <a:prstGeom prst="flowChartOffpageConnector">
            <a:avLst/>
          </a:prstGeom>
          <a:solidFill>
            <a:srgbClr val="9900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a:latin typeface="Calibri" pitchFamily="34" charset="0"/>
                <a:cs typeface="Calibri" pitchFamily="34" charset="0"/>
              </a:rPr>
              <a:t>17,8 </a:t>
            </a:r>
            <a:r>
              <a:rPr lang="es-EC" sz="1500" b="1" dirty="0" err="1" smtClean="0">
                <a:latin typeface="Calibri" pitchFamily="34" charset="0"/>
                <a:cs typeface="Calibri" pitchFamily="34" charset="0"/>
              </a:rPr>
              <a:t>mill</a:t>
            </a:r>
            <a:r>
              <a:rPr lang="es-EC" sz="1500" b="1" dirty="0" smtClean="0">
                <a:latin typeface="Calibri" pitchFamily="34" charset="0"/>
                <a:cs typeface="Calibri" pitchFamily="34" charset="0"/>
              </a:rPr>
              <a:t>. </a:t>
            </a:r>
            <a:r>
              <a:rPr lang="es-EC" sz="1500" b="1" dirty="0">
                <a:latin typeface="Calibri" pitchFamily="34" charset="0"/>
                <a:cs typeface="Calibri" pitchFamily="34" charset="0"/>
              </a:rPr>
              <a:t>de </a:t>
            </a:r>
            <a:r>
              <a:rPr lang="es-EC" sz="1500" b="1" dirty="0" smtClean="0">
                <a:latin typeface="Calibri" pitchFamily="34" charset="0"/>
                <a:cs typeface="Calibri" pitchFamily="34" charset="0"/>
              </a:rPr>
              <a:t>km2.</a:t>
            </a:r>
            <a:endParaRPr lang="es-EC" sz="1500" b="1" dirty="0">
              <a:latin typeface="Calibri" pitchFamily="34" charset="0"/>
              <a:cs typeface="Calibri" pitchFamily="34" charset="0"/>
            </a:endParaRPr>
          </a:p>
        </p:txBody>
      </p:sp>
      <p:sp>
        <p:nvSpPr>
          <p:cNvPr id="17" name="Conector fuera de página 16"/>
          <p:cNvSpPr/>
          <p:nvPr/>
        </p:nvSpPr>
        <p:spPr>
          <a:xfrm>
            <a:off x="594000" y="2016247"/>
            <a:ext cx="1763312" cy="1008112"/>
          </a:xfrm>
          <a:prstGeom prst="flowChartOffpageConnector">
            <a:avLst/>
          </a:prstGeom>
          <a:solidFill>
            <a:srgbClr val="0033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a:solidFill>
                  <a:schemeClr val="bg1"/>
                </a:solidFill>
                <a:latin typeface="Calibri" pitchFamily="34" charset="0"/>
                <a:cs typeface="Calibri" pitchFamily="34" charset="0"/>
              </a:rPr>
              <a:t>407 </a:t>
            </a:r>
            <a:r>
              <a:rPr lang="es-EC" sz="1500" b="1" dirty="0" err="1">
                <a:solidFill>
                  <a:schemeClr val="bg1"/>
                </a:solidFill>
                <a:latin typeface="Calibri" pitchFamily="34" charset="0"/>
                <a:cs typeface="Calibri" pitchFamily="34" charset="0"/>
              </a:rPr>
              <a:t>mill</a:t>
            </a:r>
            <a:r>
              <a:rPr lang="es-EC" sz="1500" b="1" dirty="0">
                <a:solidFill>
                  <a:schemeClr val="bg1"/>
                </a:solidFill>
                <a:latin typeface="Calibri" pitchFamily="34" charset="0"/>
                <a:cs typeface="Calibri" pitchFamily="34" charset="0"/>
              </a:rPr>
              <a:t>. habitantes</a:t>
            </a:r>
            <a:endParaRPr lang="es-EC" sz="1500" b="1" dirty="0">
              <a:solidFill>
                <a:schemeClr val="bg1"/>
              </a:solidFill>
              <a:latin typeface="Calibri" pitchFamily="34" charset="0"/>
              <a:cs typeface="Calibri" pitchFamily="34" charset="0"/>
            </a:endParaRPr>
          </a:p>
        </p:txBody>
      </p:sp>
      <p:sp>
        <p:nvSpPr>
          <p:cNvPr id="18" name="4 Flecha derecha"/>
          <p:cNvSpPr/>
          <p:nvPr/>
        </p:nvSpPr>
        <p:spPr>
          <a:xfrm rot="5400000">
            <a:off x="1201124" y="4462582"/>
            <a:ext cx="549063" cy="432048"/>
          </a:xfrm>
          <a:prstGeom prs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19" name="4 Flecha derecha"/>
          <p:cNvSpPr/>
          <p:nvPr/>
        </p:nvSpPr>
        <p:spPr>
          <a:xfrm rot="5400000">
            <a:off x="7484378" y="4391767"/>
            <a:ext cx="549063" cy="432048"/>
          </a:xfrm>
          <a:prstGeom prs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10" name="Flecha curvada hacia abajo 9"/>
          <p:cNvSpPr/>
          <p:nvPr/>
        </p:nvSpPr>
        <p:spPr>
          <a:xfrm rot="5400000">
            <a:off x="5510332" y="1741169"/>
            <a:ext cx="1373095" cy="54361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23930302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55762" y="1790287"/>
            <a:ext cx="5282241" cy="3591924"/>
          </a:xfrm>
          <a:prstGeom prst="rect">
            <a:avLst/>
          </a:prstGeom>
        </p:spPr>
      </p:pic>
      <p:sp>
        <p:nvSpPr>
          <p:cNvPr id="13" name="Rectángulo 12"/>
          <p:cNvSpPr/>
          <p:nvPr/>
        </p:nvSpPr>
        <p:spPr>
          <a:xfrm>
            <a:off x="2862360" y="260648"/>
            <a:ext cx="3600400" cy="369332"/>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C" b="1" dirty="0">
                <a:latin typeface="Calibri" pitchFamily="34" charset="0"/>
                <a:cs typeface="Calibri" pitchFamily="34" charset="0"/>
              </a:rPr>
              <a:t>China, algunos aspectos de </a:t>
            </a:r>
            <a:r>
              <a:rPr lang="es-EC" b="1" dirty="0" smtClean="0">
                <a:latin typeface="Calibri" pitchFamily="34" charset="0"/>
                <a:cs typeface="Calibri" pitchFamily="34" charset="0"/>
              </a:rPr>
              <a:t>interés</a:t>
            </a:r>
            <a:r>
              <a:rPr lang="es-EC" b="1" dirty="0">
                <a:latin typeface="Calibri" pitchFamily="34" charset="0"/>
                <a:cs typeface="Calibri" pitchFamily="34" charset="0"/>
              </a:rPr>
              <a:t> </a:t>
            </a:r>
          </a:p>
        </p:txBody>
      </p:sp>
      <p:sp>
        <p:nvSpPr>
          <p:cNvPr id="11" name="3 Elipse"/>
          <p:cNvSpPr/>
          <p:nvPr/>
        </p:nvSpPr>
        <p:spPr>
          <a:xfrm>
            <a:off x="3408383" y="818498"/>
            <a:ext cx="2448272" cy="1040564"/>
          </a:xfrm>
          <a:prstGeom prst="ellipse">
            <a:avLst/>
          </a:prstGeom>
          <a:solidFill>
            <a:srgbClr val="FFC000"/>
          </a:solidFill>
          <a:ln>
            <a:noFill/>
          </a:ln>
          <a:effectLst>
            <a:glow rad="101600">
              <a:schemeClr val="accent3">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latin typeface="Calibri" pitchFamily="34" charset="0"/>
                <a:cs typeface="Calibri" pitchFamily="34" charset="0"/>
              </a:rPr>
              <a:t>ECONOMÍA</a:t>
            </a:r>
            <a:endParaRPr lang="es-EC" sz="1500" b="1" dirty="0">
              <a:solidFill>
                <a:schemeClr val="tx1"/>
              </a:solidFill>
              <a:latin typeface="Calibri" pitchFamily="34" charset="0"/>
              <a:cs typeface="Calibri" pitchFamily="34" charset="0"/>
            </a:endParaRPr>
          </a:p>
        </p:txBody>
      </p:sp>
      <p:sp>
        <p:nvSpPr>
          <p:cNvPr id="12" name="14 Elipse"/>
          <p:cNvSpPr/>
          <p:nvPr/>
        </p:nvSpPr>
        <p:spPr>
          <a:xfrm>
            <a:off x="251520" y="3238868"/>
            <a:ext cx="2448272" cy="1040564"/>
          </a:xfrm>
          <a:prstGeom prst="ellipse">
            <a:avLst/>
          </a:prstGeom>
          <a:solidFill>
            <a:srgbClr val="0033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smtClean="0">
                <a:solidFill>
                  <a:schemeClr val="bg1"/>
                </a:solidFill>
                <a:latin typeface="Calibri" pitchFamily="34" charset="0"/>
                <a:cs typeface="Calibri" pitchFamily="34" charset="0"/>
              </a:rPr>
              <a:t>DEPENDENCIA</a:t>
            </a:r>
            <a:endParaRPr lang="es-EC" sz="1500" b="1" dirty="0">
              <a:solidFill>
                <a:schemeClr val="bg1"/>
              </a:solidFill>
              <a:latin typeface="Calibri" pitchFamily="34" charset="0"/>
              <a:cs typeface="Calibri" pitchFamily="34" charset="0"/>
            </a:endParaRPr>
          </a:p>
        </p:txBody>
      </p:sp>
      <p:sp>
        <p:nvSpPr>
          <p:cNvPr id="14" name="4 Elipse"/>
          <p:cNvSpPr/>
          <p:nvPr/>
        </p:nvSpPr>
        <p:spPr>
          <a:xfrm>
            <a:off x="6481096" y="3238868"/>
            <a:ext cx="2506408" cy="1040564"/>
          </a:xfrm>
          <a:prstGeom prst="ellipse">
            <a:avLst/>
          </a:prstGeom>
          <a:solidFill>
            <a:srgbClr val="9900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smtClean="0">
                <a:latin typeface="Calibri" pitchFamily="34" charset="0"/>
                <a:cs typeface="Calibri" pitchFamily="34" charset="0"/>
              </a:rPr>
              <a:t>ESTRATÉGIAS</a:t>
            </a:r>
            <a:endParaRPr lang="es-EC" sz="1500" b="1" dirty="0">
              <a:latin typeface="Calibri" pitchFamily="34" charset="0"/>
              <a:cs typeface="Calibri" pitchFamily="34" charset="0"/>
            </a:endParaRPr>
          </a:p>
        </p:txBody>
      </p:sp>
      <p:sp>
        <p:nvSpPr>
          <p:cNvPr id="21" name="4 Elipse"/>
          <p:cNvSpPr/>
          <p:nvPr/>
        </p:nvSpPr>
        <p:spPr>
          <a:xfrm>
            <a:off x="3442919" y="5382211"/>
            <a:ext cx="2506408" cy="1040564"/>
          </a:xfrm>
          <a:prstGeom prst="ellipse">
            <a:avLst/>
          </a:prstGeom>
          <a:solidFill>
            <a:schemeClr val="tx2">
              <a:lumMod val="60000"/>
              <a:lumOff val="40000"/>
            </a:schemeClr>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smtClean="0">
                <a:latin typeface="Calibri" pitchFamily="34" charset="0"/>
                <a:cs typeface="Calibri" pitchFamily="34" charset="0"/>
              </a:rPr>
              <a:t>POLÍTICAS</a:t>
            </a:r>
            <a:endParaRPr lang="es-EC" sz="1500" b="1" dirty="0">
              <a:latin typeface="Calibri" pitchFamily="34" charset="0"/>
              <a:cs typeface="Calibri" pitchFamily="34" charset="0"/>
            </a:endParaRPr>
          </a:p>
        </p:txBody>
      </p:sp>
      <p:sp>
        <p:nvSpPr>
          <p:cNvPr id="8" name="3 Elipse"/>
          <p:cNvSpPr/>
          <p:nvPr/>
        </p:nvSpPr>
        <p:spPr>
          <a:xfrm>
            <a:off x="234890" y="938193"/>
            <a:ext cx="1883717" cy="801175"/>
          </a:xfrm>
          <a:prstGeom prst="ellipse">
            <a:avLst/>
          </a:prstGeom>
          <a:solidFill>
            <a:srgbClr val="FFC000"/>
          </a:solidFill>
          <a:ln>
            <a:noFill/>
          </a:ln>
          <a:effectLst>
            <a:glow rad="101600">
              <a:schemeClr val="accent3">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00" b="1" dirty="0">
              <a:solidFill>
                <a:schemeClr val="tx1"/>
              </a:solidFill>
              <a:latin typeface="Calibri" pitchFamily="34" charset="0"/>
              <a:cs typeface="Calibri" pitchFamily="34" charset="0"/>
            </a:endParaRPr>
          </a:p>
        </p:txBody>
      </p:sp>
      <p:sp>
        <p:nvSpPr>
          <p:cNvPr id="10" name="3 Elipse"/>
          <p:cNvSpPr/>
          <p:nvPr/>
        </p:nvSpPr>
        <p:spPr>
          <a:xfrm>
            <a:off x="7118746" y="899517"/>
            <a:ext cx="1883717" cy="801175"/>
          </a:xfrm>
          <a:prstGeom prst="ellipse">
            <a:avLst/>
          </a:prstGeom>
          <a:solidFill>
            <a:srgbClr val="FFC000"/>
          </a:solidFill>
          <a:ln>
            <a:noFill/>
          </a:ln>
          <a:effectLst>
            <a:glow rad="101600">
              <a:schemeClr val="accent3">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00" b="1" dirty="0">
              <a:solidFill>
                <a:schemeClr val="tx1"/>
              </a:solidFill>
              <a:latin typeface="Calibri" pitchFamily="34" charset="0"/>
              <a:cs typeface="Calibri" pitchFamily="34" charset="0"/>
            </a:endParaRPr>
          </a:p>
        </p:txBody>
      </p:sp>
      <p:sp>
        <p:nvSpPr>
          <p:cNvPr id="15" name="14 Elipse"/>
          <p:cNvSpPr/>
          <p:nvPr/>
        </p:nvSpPr>
        <p:spPr>
          <a:xfrm>
            <a:off x="160825" y="2136089"/>
            <a:ext cx="1883717" cy="801175"/>
          </a:xfrm>
          <a:prstGeom prst="ellipse">
            <a:avLst/>
          </a:prstGeom>
          <a:solidFill>
            <a:srgbClr val="0033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00" b="1" dirty="0">
              <a:solidFill>
                <a:schemeClr val="bg1"/>
              </a:solidFill>
              <a:latin typeface="Calibri" pitchFamily="34" charset="0"/>
              <a:cs typeface="Calibri" pitchFamily="34" charset="0"/>
            </a:endParaRPr>
          </a:p>
        </p:txBody>
      </p:sp>
      <p:sp>
        <p:nvSpPr>
          <p:cNvPr id="16" name="14 Elipse"/>
          <p:cNvSpPr/>
          <p:nvPr/>
        </p:nvSpPr>
        <p:spPr>
          <a:xfrm>
            <a:off x="160826" y="4545230"/>
            <a:ext cx="1883717" cy="801175"/>
          </a:xfrm>
          <a:prstGeom prst="ellipse">
            <a:avLst/>
          </a:prstGeom>
          <a:solidFill>
            <a:srgbClr val="0033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00" b="1" dirty="0">
              <a:solidFill>
                <a:schemeClr val="bg1"/>
              </a:solidFill>
              <a:latin typeface="Calibri" pitchFamily="34" charset="0"/>
              <a:cs typeface="Calibri" pitchFamily="34" charset="0"/>
            </a:endParaRPr>
          </a:p>
        </p:txBody>
      </p:sp>
      <p:sp>
        <p:nvSpPr>
          <p:cNvPr id="17" name="3 Elipse"/>
          <p:cNvSpPr/>
          <p:nvPr/>
        </p:nvSpPr>
        <p:spPr>
          <a:xfrm>
            <a:off x="295067" y="5572549"/>
            <a:ext cx="1883717" cy="801175"/>
          </a:xfrm>
          <a:prstGeom prst="ellipse">
            <a:avLst/>
          </a:prstGeom>
          <a:solidFill>
            <a:schemeClr val="tx2">
              <a:lumMod val="60000"/>
              <a:lumOff val="40000"/>
            </a:schemeClr>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00" b="1" dirty="0">
              <a:latin typeface="Calibri" pitchFamily="34" charset="0"/>
              <a:cs typeface="Calibri" pitchFamily="34" charset="0"/>
            </a:endParaRPr>
          </a:p>
        </p:txBody>
      </p:sp>
      <p:sp>
        <p:nvSpPr>
          <p:cNvPr id="18" name="3 Elipse"/>
          <p:cNvSpPr/>
          <p:nvPr/>
        </p:nvSpPr>
        <p:spPr>
          <a:xfrm>
            <a:off x="7220732" y="5487993"/>
            <a:ext cx="1883717" cy="801175"/>
          </a:xfrm>
          <a:prstGeom prst="ellipse">
            <a:avLst/>
          </a:prstGeom>
          <a:solidFill>
            <a:schemeClr val="tx2">
              <a:lumMod val="60000"/>
              <a:lumOff val="40000"/>
            </a:schemeClr>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00" b="1" dirty="0">
              <a:latin typeface="Calibri" pitchFamily="34" charset="0"/>
              <a:cs typeface="Calibri" pitchFamily="34" charset="0"/>
            </a:endParaRPr>
          </a:p>
        </p:txBody>
      </p:sp>
      <p:sp>
        <p:nvSpPr>
          <p:cNvPr id="19" name="14 Elipse"/>
          <p:cNvSpPr/>
          <p:nvPr/>
        </p:nvSpPr>
        <p:spPr>
          <a:xfrm>
            <a:off x="7065807" y="2091929"/>
            <a:ext cx="1883717" cy="801175"/>
          </a:xfrm>
          <a:prstGeom prst="ellipse">
            <a:avLst/>
          </a:prstGeom>
          <a:solidFill>
            <a:srgbClr val="9900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00" b="1" dirty="0">
              <a:latin typeface="Calibri" pitchFamily="34" charset="0"/>
              <a:cs typeface="Calibri" pitchFamily="34" charset="0"/>
            </a:endParaRPr>
          </a:p>
        </p:txBody>
      </p:sp>
      <p:sp>
        <p:nvSpPr>
          <p:cNvPr id="20" name="14 Elipse"/>
          <p:cNvSpPr/>
          <p:nvPr/>
        </p:nvSpPr>
        <p:spPr>
          <a:xfrm>
            <a:off x="7118745" y="4529097"/>
            <a:ext cx="1883717" cy="801175"/>
          </a:xfrm>
          <a:prstGeom prst="ellipse">
            <a:avLst/>
          </a:prstGeom>
          <a:solidFill>
            <a:srgbClr val="9900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00" b="1" dirty="0">
              <a:latin typeface="Calibri" pitchFamily="34" charset="0"/>
              <a:cs typeface="Calibri" pitchFamily="34" charset="0"/>
            </a:endParaRPr>
          </a:p>
        </p:txBody>
      </p:sp>
      <p:sp>
        <p:nvSpPr>
          <p:cNvPr id="3" name="Flecha izquierda y derecha 2"/>
          <p:cNvSpPr/>
          <p:nvPr/>
        </p:nvSpPr>
        <p:spPr>
          <a:xfrm>
            <a:off x="5896385" y="1177539"/>
            <a:ext cx="1169422" cy="336616"/>
          </a:xfrm>
          <a:prstGeom prst="lef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25" name="Flecha izquierda y derecha 24"/>
          <p:cNvSpPr/>
          <p:nvPr/>
        </p:nvSpPr>
        <p:spPr>
          <a:xfrm>
            <a:off x="2178784" y="1204006"/>
            <a:ext cx="1169422" cy="336616"/>
          </a:xfrm>
          <a:prstGeom prst="lef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26" name="Flecha izquierda y derecha 25"/>
          <p:cNvSpPr/>
          <p:nvPr/>
        </p:nvSpPr>
        <p:spPr>
          <a:xfrm>
            <a:off x="5983863" y="5765292"/>
            <a:ext cx="1169422" cy="336616"/>
          </a:xfrm>
          <a:prstGeom prst="lef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27" name="Flecha izquierda y derecha 26"/>
          <p:cNvSpPr/>
          <p:nvPr/>
        </p:nvSpPr>
        <p:spPr>
          <a:xfrm>
            <a:off x="2238961" y="5804828"/>
            <a:ext cx="1169422" cy="336616"/>
          </a:xfrm>
          <a:prstGeom prst="lef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30" name="Flecha izquierda y derecha 29"/>
          <p:cNvSpPr/>
          <p:nvPr/>
        </p:nvSpPr>
        <p:spPr>
          <a:xfrm rot="3082437">
            <a:off x="1832385" y="2871814"/>
            <a:ext cx="535536" cy="336616"/>
          </a:xfrm>
          <a:prstGeom prst="lef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31" name="Flecha izquierda y derecha 30"/>
          <p:cNvSpPr/>
          <p:nvPr/>
        </p:nvSpPr>
        <p:spPr>
          <a:xfrm rot="8255048">
            <a:off x="6885516" y="2871813"/>
            <a:ext cx="535536" cy="336616"/>
          </a:xfrm>
          <a:prstGeom prst="lef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32" name="Flecha izquierda y derecha 31"/>
          <p:cNvSpPr/>
          <p:nvPr/>
        </p:nvSpPr>
        <p:spPr>
          <a:xfrm rot="8255048">
            <a:off x="1866966" y="4332125"/>
            <a:ext cx="535536" cy="336616"/>
          </a:xfrm>
          <a:prstGeom prst="lef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33" name="Flecha izquierda y derecha 32"/>
          <p:cNvSpPr/>
          <p:nvPr/>
        </p:nvSpPr>
        <p:spPr>
          <a:xfrm rot="3082437">
            <a:off x="6781638" y="4322433"/>
            <a:ext cx="535536" cy="336616"/>
          </a:xfrm>
          <a:prstGeom prst="lef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Tree>
    <p:extLst>
      <p:ext uri="{BB962C8B-B14F-4D97-AF65-F5344CB8AC3E}">
        <p14:creationId xmlns:p14="http://schemas.microsoft.com/office/powerpoint/2010/main" val="2591940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1403648" y="260648"/>
            <a:ext cx="6408712" cy="369332"/>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S" b="1" dirty="0" smtClean="0">
                <a:latin typeface="Calibri" pitchFamily="34" charset="0"/>
                <a:cs typeface="Calibri" pitchFamily="34" charset="0"/>
              </a:rPr>
              <a:t>La necesidad </a:t>
            </a:r>
            <a:r>
              <a:rPr lang="es-ES" b="1" dirty="0">
                <a:latin typeface="Calibri" pitchFamily="34" charset="0"/>
                <a:cs typeface="Calibri" pitchFamily="34" charset="0"/>
              </a:rPr>
              <a:t>de la construcción del Canal de </a:t>
            </a:r>
            <a:r>
              <a:rPr lang="es-ES" b="1" dirty="0" smtClean="0">
                <a:latin typeface="Calibri" pitchFamily="34" charset="0"/>
                <a:cs typeface="Calibri" pitchFamily="34" charset="0"/>
              </a:rPr>
              <a:t>Nicaragua</a:t>
            </a:r>
            <a:r>
              <a:rPr lang="es-EC" b="1" dirty="0">
                <a:latin typeface="Calibri" pitchFamily="34" charset="0"/>
                <a:cs typeface="Calibri" pitchFamily="34" charset="0"/>
              </a:rPr>
              <a:t> </a:t>
            </a:r>
          </a:p>
        </p:txBody>
      </p:sp>
      <p:pic>
        <p:nvPicPr>
          <p:cNvPr id="8" name="Imagen 7" descr="http://hknd-group.com/data/attachment/portal/201406/05/100703vh0hfoervu12hq26.jpg">
            <a:hlinkClick r:id="rId2" tgtFrame="&quot;_blan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1520" y="980728"/>
            <a:ext cx="3960440" cy="1368152"/>
          </a:xfrm>
          <a:prstGeom prst="rect">
            <a:avLst/>
          </a:prstGeom>
          <a:noFill/>
          <a:ln w="25400" cap="sq">
            <a:solidFill>
              <a:schemeClr val="tx1"/>
            </a:solidFill>
          </a:ln>
          <a:effectLst>
            <a:softEdge rad="25400"/>
          </a:effectLst>
        </p:spPr>
      </p:pic>
      <p:sp>
        <p:nvSpPr>
          <p:cNvPr id="2" name="Rectángulo 1"/>
          <p:cNvSpPr/>
          <p:nvPr/>
        </p:nvSpPr>
        <p:spPr>
          <a:xfrm>
            <a:off x="224154" y="2348880"/>
            <a:ext cx="4108889" cy="954107"/>
          </a:xfrm>
          <a:prstGeom prst="rect">
            <a:avLst/>
          </a:prstGeom>
        </p:spPr>
        <p:txBody>
          <a:bodyPr wrap="square">
            <a:spAutoFit/>
          </a:bodyPr>
          <a:lstStyle/>
          <a:p>
            <a:pPr algn="just"/>
            <a:r>
              <a:rPr lang="es-ES" sz="1400" b="1" dirty="0" smtClean="0">
                <a:latin typeface="Calibri" panose="020F0502020204030204" pitchFamily="34" charset="0"/>
                <a:ea typeface="SimSun" panose="02010600030101010101" pitchFamily="2" charset="-122"/>
              </a:rPr>
              <a:t>El comercio que </a:t>
            </a:r>
            <a:r>
              <a:rPr lang="es-ES" sz="1400" b="1" dirty="0">
                <a:latin typeface="Calibri" panose="020F0502020204030204" pitchFamily="34" charset="0"/>
                <a:ea typeface="SimSun" panose="02010600030101010101" pitchFamily="2" charset="-122"/>
              </a:rPr>
              <a:t>se realiza a través de la vía marítima se ubicó en aproximadamente el 90 % del total del comercio a nivel mundial que equivale a aproximadamente 9 billones de </a:t>
            </a:r>
            <a:r>
              <a:rPr lang="es-ES" sz="1400" b="1" dirty="0" smtClean="0">
                <a:latin typeface="Calibri" panose="020F0502020204030204" pitchFamily="34" charset="0"/>
                <a:ea typeface="SimSun" panose="02010600030101010101" pitchFamily="2" charset="-122"/>
              </a:rPr>
              <a:t>TM</a:t>
            </a:r>
            <a:endParaRPr lang="es-EC" sz="1400" b="1" dirty="0">
              <a:latin typeface="Calibri" panose="020F0502020204030204" pitchFamily="34" charset="0"/>
            </a:endParaRPr>
          </a:p>
        </p:txBody>
      </p:sp>
      <p:pic>
        <p:nvPicPr>
          <p:cNvPr id="15" name="Imagen 14"/>
          <p:cNvPicPr/>
          <p:nvPr/>
        </p:nvPicPr>
        <p:blipFill rotWithShape="1">
          <a:blip r:embed="rId4"/>
          <a:srcRect l="27920" t="26136" r="27920" b="16667"/>
          <a:stretch/>
        </p:blipFill>
        <p:spPr bwMode="auto">
          <a:xfrm>
            <a:off x="4860032" y="980728"/>
            <a:ext cx="3930794" cy="2664296"/>
          </a:xfrm>
          <a:prstGeom prst="rect">
            <a:avLst/>
          </a:prstGeom>
          <a:ln w="25400">
            <a:solidFill>
              <a:schemeClr val="tx1"/>
            </a:solidFill>
          </a:ln>
          <a:extLst>
            <a:ext uri="{53640926-AAD7-44D8-BBD7-CCE9431645EC}">
              <a14:shadowObscured xmlns:a14="http://schemas.microsoft.com/office/drawing/2010/main"/>
            </a:ext>
          </a:extLst>
        </p:spPr>
      </p:pic>
      <p:sp>
        <p:nvSpPr>
          <p:cNvPr id="3" name="Rectángulo 2"/>
          <p:cNvSpPr/>
          <p:nvPr/>
        </p:nvSpPr>
        <p:spPr>
          <a:xfrm>
            <a:off x="4853421" y="3638854"/>
            <a:ext cx="3930794" cy="523220"/>
          </a:xfrm>
          <a:prstGeom prst="rect">
            <a:avLst/>
          </a:prstGeom>
        </p:spPr>
        <p:txBody>
          <a:bodyPr wrap="square">
            <a:spAutoFit/>
          </a:bodyPr>
          <a:lstStyle/>
          <a:p>
            <a:pPr algn="just"/>
            <a:r>
              <a:rPr lang="es-ES" sz="1400" b="1" dirty="0" smtClean="0">
                <a:latin typeface="Calibri" panose="020F0502020204030204" pitchFamily="34" charset="0"/>
                <a:ea typeface="SimSun" panose="02010600030101010101" pitchFamily="2" charset="-122"/>
              </a:rPr>
              <a:t>Incremento de la exportación </a:t>
            </a:r>
            <a:r>
              <a:rPr lang="es-ES" sz="1400" b="1" dirty="0">
                <a:latin typeface="Calibri" panose="020F0502020204030204" pitchFamily="34" charset="0"/>
                <a:ea typeface="SimSun" panose="02010600030101010101" pitchFamily="2" charset="-122"/>
              </a:rPr>
              <a:t>mundial de mercancías, por valor, en trillones de dólares</a:t>
            </a:r>
            <a:endParaRPr lang="es-EC" sz="1400" b="1" dirty="0">
              <a:latin typeface="Calibri" panose="020F0502020204030204" pitchFamily="34" charset="0"/>
              <a:ea typeface="SimSun" panose="02010600030101010101" pitchFamily="2" charset="-122"/>
            </a:endParaRPr>
          </a:p>
        </p:txBody>
      </p:sp>
      <p:pic>
        <p:nvPicPr>
          <p:cNvPr id="16" name="Imagen 15"/>
          <p:cNvPicPr/>
          <p:nvPr/>
        </p:nvPicPr>
        <p:blipFill rotWithShape="1">
          <a:blip r:embed="rId5"/>
          <a:srcRect l="10219" t="35058" r="43613" b="12681"/>
          <a:stretch/>
        </p:blipFill>
        <p:spPr bwMode="auto">
          <a:xfrm>
            <a:off x="179562" y="3406551"/>
            <a:ext cx="4324350" cy="2808312"/>
          </a:xfrm>
          <a:prstGeom prst="rect">
            <a:avLst/>
          </a:prstGeom>
          <a:extLst>
            <a:ext uri="{53640926-AAD7-44D8-BBD7-CCE9431645EC}">
              <a14:shadowObscured xmlns:a14="http://schemas.microsoft.com/office/drawing/2010/main"/>
            </a:ext>
          </a:extLst>
        </p:spPr>
      </p:pic>
      <p:sp>
        <p:nvSpPr>
          <p:cNvPr id="4" name="Rectángulo 3"/>
          <p:cNvSpPr/>
          <p:nvPr/>
        </p:nvSpPr>
        <p:spPr>
          <a:xfrm>
            <a:off x="827584" y="6217567"/>
            <a:ext cx="3021536" cy="307777"/>
          </a:xfrm>
          <a:prstGeom prst="rect">
            <a:avLst/>
          </a:prstGeom>
        </p:spPr>
        <p:txBody>
          <a:bodyPr wrap="square">
            <a:spAutoFit/>
          </a:bodyPr>
          <a:lstStyle/>
          <a:p>
            <a:pPr algn="just"/>
            <a:r>
              <a:rPr lang="es-ES" sz="1400" b="1" dirty="0">
                <a:latin typeface="Calibri" panose="020F0502020204030204" pitchFamily="34" charset="0"/>
                <a:ea typeface="SimSun" panose="02010600030101010101" pitchFamily="2" charset="-122"/>
              </a:rPr>
              <a:t>Evolución del tamaño de los buques</a:t>
            </a:r>
            <a:endParaRPr lang="es-EC" sz="1400" b="1" dirty="0">
              <a:latin typeface="Calibri" panose="020F0502020204030204" pitchFamily="34" charset="0"/>
              <a:ea typeface="SimSun" panose="02010600030101010101" pitchFamily="2" charset="-122"/>
            </a:endParaRPr>
          </a:p>
        </p:txBody>
      </p:sp>
      <p:pic>
        <p:nvPicPr>
          <p:cNvPr id="17" name="Imagen 16"/>
          <p:cNvPicPr/>
          <p:nvPr/>
        </p:nvPicPr>
        <p:blipFill rotWithShape="1">
          <a:blip r:embed="rId6"/>
          <a:srcRect l="54315" t="49396" r="18310" b="16527"/>
          <a:stretch/>
        </p:blipFill>
        <p:spPr bwMode="auto">
          <a:xfrm>
            <a:off x="4860032" y="4400465"/>
            <a:ext cx="3930794" cy="1692831"/>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6" name="Rectángulo 5"/>
          <p:cNvSpPr/>
          <p:nvPr/>
        </p:nvSpPr>
        <p:spPr>
          <a:xfrm>
            <a:off x="4827948" y="6080955"/>
            <a:ext cx="3930794" cy="523220"/>
          </a:xfrm>
          <a:prstGeom prst="rect">
            <a:avLst/>
          </a:prstGeom>
        </p:spPr>
        <p:txBody>
          <a:bodyPr wrap="square">
            <a:spAutoFit/>
          </a:bodyPr>
          <a:lstStyle/>
          <a:p>
            <a:pPr algn="ctr"/>
            <a:r>
              <a:rPr lang="es-ES" sz="1400" b="1" dirty="0">
                <a:latin typeface="Calibri" panose="020F0502020204030204" pitchFamily="34" charset="0"/>
                <a:ea typeface="SimSun" panose="02010600030101010101" pitchFamily="2" charset="-122"/>
              </a:rPr>
              <a:t>Demanda esperada de tráfico por el Canal de Nicaragua, en millones de TM</a:t>
            </a:r>
            <a:endParaRPr lang="es-EC" sz="1400" b="1" dirty="0">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10673237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231822" y="997679"/>
            <a:ext cx="5460177" cy="646331"/>
          </a:xfrm>
          <a:prstGeom prst="rect">
            <a:avLst/>
          </a:prstGeom>
          <a:solidFill>
            <a:schemeClr val="accent6"/>
          </a:solidFill>
          <a:scene3d>
            <a:camera prst="orthographicFront"/>
            <a:lightRig rig="threePt" dir="t"/>
          </a:scene3d>
          <a:sp3d>
            <a:bevelT prst="angle"/>
          </a:sp3d>
        </p:spPr>
        <p:txBody>
          <a:bodyPr wrap="square" rtlCol="0">
            <a:spAutoFit/>
          </a:bodyPr>
          <a:lstStyle/>
          <a:p>
            <a:pPr algn="just"/>
            <a:r>
              <a:rPr lang="es-ES" b="1" dirty="0">
                <a:latin typeface="Calibri" pitchFamily="34" charset="0"/>
                <a:cs typeface="Calibri" pitchFamily="34" charset="0"/>
              </a:rPr>
              <a:t>El comercio marítimo </a:t>
            </a:r>
            <a:r>
              <a:rPr lang="es-ES" b="1" dirty="0" smtClean="0">
                <a:latin typeface="Calibri" pitchFamily="34" charset="0"/>
                <a:cs typeface="Calibri" pitchFamily="34" charset="0"/>
              </a:rPr>
              <a:t>entre </a:t>
            </a:r>
            <a:r>
              <a:rPr lang="es-ES" b="1" dirty="0">
                <a:latin typeface="Calibri" pitchFamily="34" charset="0"/>
                <a:cs typeface="Calibri" pitchFamily="34" charset="0"/>
              </a:rPr>
              <a:t>Asia y las Américas, continuará creciendo</a:t>
            </a:r>
            <a:r>
              <a:rPr lang="es-EC" b="1" dirty="0">
                <a:latin typeface="Calibri" pitchFamily="34" charset="0"/>
                <a:cs typeface="Calibri" pitchFamily="34" charset="0"/>
              </a:rPr>
              <a:t> </a:t>
            </a:r>
          </a:p>
        </p:txBody>
      </p:sp>
      <p:sp>
        <p:nvSpPr>
          <p:cNvPr id="15" name="Rectángulo 14"/>
          <p:cNvSpPr/>
          <p:nvPr/>
        </p:nvSpPr>
        <p:spPr>
          <a:xfrm>
            <a:off x="231822" y="3246333"/>
            <a:ext cx="5460177" cy="646331"/>
          </a:xfrm>
          <a:prstGeom prst="rect">
            <a:avLst/>
          </a:prstGeom>
          <a:solidFill>
            <a:schemeClr val="accent6"/>
          </a:solidFill>
          <a:scene3d>
            <a:camera prst="orthographicFront"/>
            <a:lightRig rig="threePt" dir="t"/>
          </a:scene3d>
          <a:sp3d>
            <a:bevelT prst="angle"/>
          </a:sp3d>
        </p:spPr>
        <p:txBody>
          <a:bodyPr wrap="square" rtlCol="0">
            <a:spAutoFit/>
          </a:bodyPr>
          <a:lstStyle/>
          <a:p>
            <a:pPr algn="just"/>
            <a:r>
              <a:rPr lang="es-ES" b="1" dirty="0">
                <a:latin typeface="Calibri" pitchFamily="34" charset="0"/>
                <a:cs typeface="Calibri" pitchFamily="34" charset="0"/>
              </a:rPr>
              <a:t>Se espera </a:t>
            </a:r>
            <a:r>
              <a:rPr lang="es-ES" b="1" dirty="0" smtClean="0">
                <a:latin typeface="Calibri" pitchFamily="34" charset="0"/>
                <a:cs typeface="Calibri" pitchFamily="34" charset="0"/>
              </a:rPr>
              <a:t>un crecimiento de </a:t>
            </a:r>
            <a:r>
              <a:rPr lang="es-ES" b="1" dirty="0">
                <a:latin typeface="Calibri" pitchFamily="34" charset="0"/>
                <a:cs typeface="Calibri" pitchFamily="34" charset="0"/>
              </a:rPr>
              <a:t>los patrones del comercio </a:t>
            </a:r>
            <a:r>
              <a:rPr lang="es-ES" b="1" dirty="0" smtClean="0">
                <a:latin typeface="Calibri" pitchFamily="34" charset="0"/>
                <a:cs typeface="Calibri" pitchFamily="34" charset="0"/>
              </a:rPr>
              <a:t>mundial, inclinado </a:t>
            </a:r>
            <a:r>
              <a:rPr lang="es-ES" b="1" dirty="0">
                <a:latin typeface="Calibri" pitchFamily="34" charset="0"/>
                <a:cs typeface="Calibri" pitchFamily="34" charset="0"/>
              </a:rPr>
              <a:t>a nuevos sectores</a:t>
            </a:r>
            <a:endParaRPr lang="es-EC" b="1" dirty="0">
              <a:latin typeface="Calibri" pitchFamily="34" charset="0"/>
              <a:cs typeface="Calibri" pitchFamily="34" charset="0"/>
            </a:endParaRPr>
          </a:p>
        </p:txBody>
      </p:sp>
      <p:sp>
        <p:nvSpPr>
          <p:cNvPr id="16" name="Rectángulo 15"/>
          <p:cNvSpPr/>
          <p:nvPr/>
        </p:nvSpPr>
        <p:spPr>
          <a:xfrm>
            <a:off x="231822" y="1845007"/>
            <a:ext cx="5460177" cy="1200329"/>
          </a:xfrm>
          <a:prstGeom prst="rect">
            <a:avLst/>
          </a:prstGeom>
          <a:solidFill>
            <a:schemeClr val="accent6"/>
          </a:solidFill>
          <a:scene3d>
            <a:camera prst="orthographicFront"/>
            <a:lightRig rig="threePt" dir="t"/>
          </a:scene3d>
          <a:sp3d>
            <a:bevelT prst="angle"/>
          </a:sp3d>
        </p:spPr>
        <p:txBody>
          <a:bodyPr wrap="square" rtlCol="0">
            <a:spAutoFit/>
          </a:bodyPr>
          <a:lstStyle/>
          <a:p>
            <a:pPr algn="just"/>
            <a:r>
              <a:rPr lang="es-ES" b="1" dirty="0">
                <a:latin typeface="Calibri" pitchFamily="34" charset="0"/>
                <a:cs typeface="Calibri" pitchFamily="34" charset="0"/>
              </a:rPr>
              <a:t>La globalización, los avances tecnológicos y el poder de los nuevos negocios emergentes proporcionarán factores que impulsan a renovar el rápido crecimiento del comercio mundial</a:t>
            </a:r>
            <a:endParaRPr lang="es-EC" b="1" dirty="0">
              <a:latin typeface="Calibri" pitchFamily="34" charset="0"/>
              <a:cs typeface="Calibri" pitchFamily="34" charset="0"/>
            </a:endParaRPr>
          </a:p>
        </p:txBody>
      </p:sp>
      <p:sp>
        <p:nvSpPr>
          <p:cNvPr id="17" name="Rectángulo 16"/>
          <p:cNvSpPr/>
          <p:nvPr/>
        </p:nvSpPr>
        <p:spPr>
          <a:xfrm>
            <a:off x="231822" y="4088562"/>
            <a:ext cx="5460177" cy="923330"/>
          </a:xfrm>
          <a:prstGeom prst="rect">
            <a:avLst/>
          </a:prstGeom>
          <a:solidFill>
            <a:schemeClr val="accent6"/>
          </a:solidFill>
          <a:scene3d>
            <a:camera prst="orthographicFront"/>
            <a:lightRig rig="threePt" dir="t"/>
          </a:scene3d>
          <a:sp3d>
            <a:bevelT prst="angle"/>
          </a:sp3d>
        </p:spPr>
        <p:txBody>
          <a:bodyPr wrap="square" rtlCol="0">
            <a:spAutoFit/>
          </a:bodyPr>
          <a:lstStyle/>
          <a:p>
            <a:pPr algn="just"/>
            <a:r>
              <a:rPr lang="es-ES" b="1" dirty="0">
                <a:latin typeface="Calibri" pitchFamily="34" charset="0"/>
                <a:cs typeface="Calibri" pitchFamily="34" charset="0"/>
              </a:rPr>
              <a:t>Se espera que los mercados emergentes y los comercios Norte - Sur contribuirán más al crecimiento del comercio mundial en el futuro </a:t>
            </a:r>
            <a:endParaRPr lang="es-EC" b="1" dirty="0">
              <a:latin typeface="Calibri" pitchFamily="34" charset="0"/>
              <a:cs typeface="Calibri" pitchFamily="34" charset="0"/>
            </a:endParaRPr>
          </a:p>
        </p:txBody>
      </p:sp>
      <p:sp>
        <p:nvSpPr>
          <p:cNvPr id="18" name="Rectángulo 17"/>
          <p:cNvSpPr/>
          <p:nvPr/>
        </p:nvSpPr>
        <p:spPr>
          <a:xfrm>
            <a:off x="231822" y="5253007"/>
            <a:ext cx="5460177" cy="1200329"/>
          </a:xfrm>
          <a:prstGeom prst="rect">
            <a:avLst/>
          </a:prstGeom>
          <a:solidFill>
            <a:schemeClr val="accent6"/>
          </a:solidFill>
          <a:scene3d>
            <a:camera prst="orthographicFront"/>
            <a:lightRig rig="threePt" dir="t"/>
          </a:scene3d>
          <a:sp3d>
            <a:bevelT prst="angle"/>
          </a:sp3d>
        </p:spPr>
        <p:txBody>
          <a:bodyPr wrap="square" rtlCol="0">
            <a:spAutoFit/>
          </a:bodyPr>
          <a:lstStyle/>
          <a:p>
            <a:pPr algn="just"/>
            <a:r>
              <a:rPr lang="es-ES" b="1" dirty="0">
                <a:latin typeface="Calibri" pitchFamily="34" charset="0"/>
                <a:cs typeface="Calibri" pitchFamily="34" charset="0"/>
              </a:rPr>
              <a:t>El continuo crecimiento de los mercados minoristas internos de China continuará formando la base para un fuerte crecimiento del comercio interno de la demanda de China </a:t>
            </a:r>
            <a:endParaRPr lang="es-EC" b="1" dirty="0">
              <a:latin typeface="Calibri" pitchFamily="34" charset="0"/>
              <a:cs typeface="Calibri" pitchFamily="34" charset="0"/>
            </a:endParaRPr>
          </a:p>
        </p:txBody>
      </p:sp>
      <p:sp>
        <p:nvSpPr>
          <p:cNvPr id="9" name="Rectángulo 8"/>
          <p:cNvSpPr/>
          <p:nvPr/>
        </p:nvSpPr>
        <p:spPr>
          <a:xfrm>
            <a:off x="1403648" y="260648"/>
            <a:ext cx="6408712" cy="369332"/>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S" b="1" dirty="0" smtClean="0">
                <a:latin typeface="Calibri" pitchFamily="34" charset="0"/>
                <a:cs typeface="Calibri" pitchFamily="34" charset="0"/>
              </a:rPr>
              <a:t>La necesidad </a:t>
            </a:r>
            <a:r>
              <a:rPr lang="es-ES" b="1" dirty="0">
                <a:latin typeface="Calibri" pitchFamily="34" charset="0"/>
                <a:cs typeface="Calibri" pitchFamily="34" charset="0"/>
              </a:rPr>
              <a:t>de la construcción del Canal de </a:t>
            </a:r>
            <a:r>
              <a:rPr lang="es-ES" b="1" dirty="0" smtClean="0">
                <a:latin typeface="Calibri" pitchFamily="34" charset="0"/>
                <a:cs typeface="Calibri" pitchFamily="34" charset="0"/>
              </a:rPr>
              <a:t>Nicaragua</a:t>
            </a:r>
            <a:r>
              <a:rPr lang="es-EC" b="1" dirty="0">
                <a:latin typeface="Calibri" pitchFamily="34" charset="0"/>
                <a:cs typeface="Calibri" pitchFamily="34" charset="0"/>
              </a:rPr>
              <a:t> </a:t>
            </a:r>
          </a:p>
        </p:txBody>
      </p:sp>
      <p:pic>
        <p:nvPicPr>
          <p:cNvPr id="4" name="Imagen 3"/>
          <p:cNvPicPr>
            <a:picLocks noChangeAspect="1"/>
          </p:cNvPicPr>
          <p:nvPr/>
        </p:nvPicPr>
        <p:blipFill>
          <a:blip r:embed="rId2"/>
          <a:stretch>
            <a:fillRect/>
          </a:stretch>
        </p:blipFill>
        <p:spPr>
          <a:xfrm>
            <a:off x="5868144" y="1556792"/>
            <a:ext cx="3096344" cy="4176463"/>
          </a:xfrm>
          <a:prstGeom prst="rect">
            <a:avLst/>
          </a:prstGeom>
          <a:scene3d>
            <a:camera prst="orthographicFront"/>
            <a:lightRig rig="threePt" dir="t"/>
          </a:scene3d>
          <a:sp3d>
            <a:bevelT prst="relaxedInset"/>
          </a:sp3d>
        </p:spPr>
      </p:pic>
    </p:spTree>
    <p:extLst>
      <p:ext uri="{BB962C8B-B14F-4D97-AF65-F5344CB8AC3E}">
        <p14:creationId xmlns:p14="http://schemas.microsoft.com/office/powerpoint/2010/main" val="30072626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264437" y="2763845"/>
            <a:ext cx="3444931" cy="2580373"/>
          </a:xfrm>
          <a:prstGeom prst="rect">
            <a:avLst/>
          </a:prstGeom>
        </p:spPr>
      </p:pic>
      <p:sp>
        <p:nvSpPr>
          <p:cNvPr id="11" name="3 Elipse"/>
          <p:cNvSpPr/>
          <p:nvPr/>
        </p:nvSpPr>
        <p:spPr>
          <a:xfrm>
            <a:off x="101452" y="902368"/>
            <a:ext cx="4536504" cy="1040564"/>
          </a:xfrm>
          <a:prstGeom prst="ellipse">
            <a:avLst/>
          </a:prstGeom>
          <a:solidFill>
            <a:srgbClr val="FFC000"/>
          </a:solidFill>
          <a:ln>
            <a:noFill/>
          </a:ln>
          <a:effectLst>
            <a:glow rad="101600">
              <a:schemeClr val="accent3">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latin typeface="Calibri" pitchFamily="34" charset="0"/>
                <a:cs typeface="Calibri" pitchFamily="34" charset="0"/>
              </a:rPr>
              <a:t>China – EE.UU. </a:t>
            </a:r>
          </a:p>
          <a:p>
            <a:pPr algn="ctr"/>
            <a:r>
              <a:rPr lang="en-US" sz="1500" b="1" dirty="0" smtClean="0">
                <a:solidFill>
                  <a:schemeClr val="tx1"/>
                </a:solidFill>
                <a:latin typeface="Calibri" pitchFamily="34" charset="0"/>
                <a:cs typeface="Calibri" pitchFamily="34" charset="0"/>
              </a:rPr>
              <a:t>(</a:t>
            </a:r>
            <a:r>
              <a:rPr lang="en-US" sz="1500" b="1" dirty="0" err="1" smtClean="0">
                <a:solidFill>
                  <a:schemeClr val="tx1"/>
                </a:solidFill>
                <a:latin typeface="Calibri" pitchFamily="34" charset="0"/>
                <a:cs typeface="Calibri" pitchFamily="34" charset="0"/>
              </a:rPr>
              <a:t>interesés</a:t>
            </a:r>
            <a:r>
              <a:rPr lang="en-US" sz="1500" b="1" dirty="0" smtClean="0">
                <a:solidFill>
                  <a:schemeClr val="tx1"/>
                </a:solidFill>
                <a:latin typeface="Calibri" pitchFamily="34" charset="0"/>
                <a:cs typeface="Calibri" pitchFamily="34" charset="0"/>
              </a:rPr>
              <a:t> </a:t>
            </a:r>
            <a:r>
              <a:rPr lang="en-US" sz="1500" b="1" dirty="0" err="1" smtClean="0">
                <a:solidFill>
                  <a:schemeClr val="tx1"/>
                </a:solidFill>
                <a:latin typeface="Calibri" pitchFamily="34" charset="0"/>
                <a:cs typeface="Calibri" pitchFamily="34" charset="0"/>
              </a:rPr>
              <a:t>geopolíticos</a:t>
            </a:r>
            <a:r>
              <a:rPr lang="en-US" sz="1500" b="1" dirty="0" smtClean="0">
                <a:solidFill>
                  <a:schemeClr val="tx1"/>
                </a:solidFill>
                <a:latin typeface="Calibri" pitchFamily="34" charset="0"/>
                <a:cs typeface="Calibri" pitchFamily="34" charset="0"/>
              </a:rPr>
              <a:t> y </a:t>
            </a:r>
            <a:r>
              <a:rPr lang="en-US" sz="1500" b="1" dirty="0" err="1" smtClean="0">
                <a:solidFill>
                  <a:schemeClr val="tx1"/>
                </a:solidFill>
                <a:latin typeface="Calibri" pitchFamily="34" charset="0"/>
                <a:cs typeface="Calibri" pitchFamily="34" charset="0"/>
              </a:rPr>
              <a:t>económicos</a:t>
            </a:r>
            <a:r>
              <a:rPr lang="en-US" sz="1500" b="1" dirty="0" smtClean="0">
                <a:solidFill>
                  <a:schemeClr val="tx1"/>
                </a:solidFill>
                <a:latin typeface="Calibri" pitchFamily="34" charset="0"/>
                <a:cs typeface="Calibri" pitchFamily="34" charset="0"/>
              </a:rPr>
              <a:t>)</a:t>
            </a:r>
            <a:endParaRPr lang="es-EC" sz="1500" b="1" dirty="0">
              <a:solidFill>
                <a:schemeClr val="tx1"/>
              </a:solidFill>
              <a:latin typeface="Calibri" pitchFamily="34" charset="0"/>
              <a:cs typeface="Calibri" pitchFamily="34" charset="0"/>
            </a:endParaRPr>
          </a:p>
        </p:txBody>
      </p:sp>
      <p:sp>
        <p:nvSpPr>
          <p:cNvPr id="12" name="14 Elipse"/>
          <p:cNvSpPr/>
          <p:nvPr/>
        </p:nvSpPr>
        <p:spPr>
          <a:xfrm>
            <a:off x="3563888" y="1772816"/>
            <a:ext cx="2448272" cy="1040564"/>
          </a:xfrm>
          <a:prstGeom prst="ellipse">
            <a:avLst/>
          </a:prstGeom>
          <a:solidFill>
            <a:srgbClr val="0033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smtClean="0">
                <a:solidFill>
                  <a:schemeClr val="bg1"/>
                </a:solidFill>
                <a:latin typeface="Calibri" pitchFamily="34" charset="0"/>
                <a:cs typeface="Calibri" pitchFamily="34" charset="0"/>
              </a:rPr>
              <a:t>Patio </a:t>
            </a:r>
            <a:r>
              <a:rPr lang="es-EC" sz="1500" b="1" dirty="0" err="1" smtClean="0">
                <a:solidFill>
                  <a:schemeClr val="bg1"/>
                </a:solidFill>
                <a:latin typeface="Calibri" pitchFamily="34" charset="0"/>
                <a:cs typeface="Calibri" pitchFamily="34" charset="0"/>
              </a:rPr>
              <a:t>tracero</a:t>
            </a:r>
            <a:endParaRPr lang="es-EC" sz="1500" b="1" dirty="0">
              <a:solidFill>
                <a:schemeClr val="bg1"/>
              </a:solidFill>
              <a:latin typeface="Calibri" pitchFamily="34" charset="0"/>
              <a:cs typeface="Calibri" pitchFamily="34" charset="0"/>
            </a:endParaRPr>
          </a:p>
        </p:txBody>
      </p:sp>
      <p:sp>
        <p:nvSpPr>
          <p:cNvPr id="14" name="4 Elipse"/>
          <p:cNvSpPr/>
          <p:nvPr/>
        </p:nvSpPr>
        <p:spPr>
          <a:xfrm>
            <a:off x="5436096" y="2608621"/>
            <a:ext cx="2506408" cy="1040564"/>
          </a:xfrm>
          <a:prstGeom prst="ellipse">
            <a:avLst/>
          </a:prstGeom>
          <a:solidFill>
            <a:srgbClr val="9900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smtClean="0">
                <a:latin typeface="Calibri" pitchFamily="34" charset="0"/>
                <a:cs typeface="Calibri" pitchFamily="34" charset="0"/>
              </a:rPr>
              <a:t>TLC mecanismo de contención a la influencia China</a:t>
            </a:r>
            <a:endParaRPr lang="es-EC" sz="1500" b="1" dirty="0">
              <a:latin typeface="Calibri" pitchFamily="34" charset="0"/>
              <a:cs typeface="Calibri" pitchFamily="34" charset="0"/>
            </a:endParaRPr>
          </a:p>
        </p:txBody>
      </p:sp>
      <p:sp>
        <p:nvSpPr>
          <p:cNvPr id="21" name="4 Elipse"/>
          <p:cNvSpPr/>
          <p:nvPr/>
        </p:nvSpPr>
        <p:spPr>
          <a:xfrm>
            <a:off x="6481096" y="3789040"/>
            <a:ext cx="2506408" cy="1040564"/>
          </a:xfrm>
          <a:prstGeom prst="ellipse">
            <a:avLst/>
          </a:prstGeom>
          <a:solidFill>
            <a:schemeClr val="tx2">
              <a:lumMod val="60000"/>
              <a:lumOff val="40000"/>
            </a:schemeClr>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smtClean="0">
                <a:latin typeface="Calibri" pitchFamily="34" charset="0"/>
                <a:cs typeface="Calibri" pitchFamily="34" charset="0"/>
              </a:rPr>
              <a:t>China </a:t>
            </a:r>
          </a:p>
          <a:p>
            <a:pPr algn="ctr"/>
            <a:r>
              <a:rPr lang="en-US" sz="1500" b="1" dirty="0" err="1" smtClean="0">
                <a:latin typeface="Calibri" pitchFamily="34" charset="0"/>
                <a:cs typeface="Calibri" pitchFamily="34" charset="0"/>
              </a:rPr>
              <a:t>Estrategias</a:t>
            </a:r>
            <a:r>
              <a:rPr lang="en-US" sz="1500" b="1" dirty="0" smtClean="0">
                <a:latin typeface="Calibri" pitchFamily="34" charset="0"/>
                <a:cs typeface="Calibri" pitchFamily="34" charset="0"/>
              </a:rPr>
              <a:t> de </a:t>
            </a:r>
            <a:r>
              <a:rPr lang="en-US" sz="1500" b="1" dirty="0" err="1" smtClean="0">
                <a:latin typeface="Calibri" pitchFamily="34" charset="0"/>
                <a:cs typeface="Calibri" pitchFamily="34" charset="0"/>
              </a:rPr>
              <a:t>acercamiento</a:t>
            </a:r>
            <a:endParaRPr lang="es-EC" sz="1500" b="1" dirty="0">
              <a:latin typeface="Calibri" pitchFamily="34" charset="0"/>
              <a:cs typeface="Calibri" pitchFamily="34" charset="0"/>
            </a:endParaRPr>
          </a:p>
        </p:txBody>
      </p:sp>
      <p:sp>
        <p:nvSpPr>
          <p:cNvPr id="8" name="Rectángulo 7"/>
          <p:cNvSpPr/>
          <p:nvPr/>
        </p:nvSpPr>
        <p:spPr>
          <a:xfrm>
            <a:off x="1325588" y="160819"/>
            <a:ext cx="6408712" cy="646331"/>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C" b="1" dirty="0">
                <a:latin typeface="Calibri" pitchFamily="34" charset="0"/>
                <a:cs typeface="Calibri" pitchFamily="34" charset="0"/>
              </a:rPr>
              <a:t>El canal Interoceánico de Nicaragua y la situación geopolítica mundial y continental.</a:t>
            </a:r>
          </a:p>
        </p:txBody>
      </p:sp>
      <p:sp>
        <p:nvSpPr>
          <p:cNvPr id="9" name="14 Elipse"/>
          <p:cNvSpPr/>
          <p:nvPr/>
        </p:nvSpPr>
        <p:spPr>
          <a:xfrm>
            <a:off x="6539232" y="5030673"/>
            <a:ext cx="2448272" cy="1040564"/>
          </a:xfrm>
          <a:prstGeom prst="ellipse">
            <a:avLst/>
          </a:prstGeom>
          <a:solidFill>
            <a:srgbClr val="0033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smtClean="0">
                <a:solidFill>
                  <a:schemeClr val="bg1"/>
                </a:solidFill>
                <a:latin typeface="Calibri" pitchFamily="34" charset="0"/>
                <a:cs typeface="Calibri" pitchFamily="34" charset="0"/>
              </a:rPr>
              <a:t>Disputa en zona de influencia norteamericana</a:t>
            </a:r>
            <a:endParaRPr lang="es-EC" sz="1500" b="1" dirty="0">
              <a:solidFill>
                <a:schemeClr val="bg1"/>
              </a:solidFill>
              <a:latin typeface="Calibri" pitchFamily="34" charset="0"/>
              <a:cs typeface="Calibri" pitchFamily="34" charset="0"/>
            </a:endParaRPr>
          </a:p>
        </p:txBody>
      </p:sp>
      <p:sp>
        <p:nvSpPr>
          <p:cNvPr id="15" name="4 Elipse"/>
          <p:cNvSpPr/>
          <p:nvPr/>
        </p:nvSpPr>
        <p:spPr>
          <a:xfrm>
            <a:off x="3275856" y="5206442"/>
            <a:ext cx="3048744" cy="1040564"/>
          </a:xfrm>
          <a:prstGeom prst="ellipse">
            <a:avLst/>
          </a:prstGeom>
          <a:solidFill>
            <a:srgbClr val="9900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a:latin typeface="Calibri" pitchFamily="34" charset="0"/>
                <a:cs typeface="Calibri" pitchFamily="34" charset="0"/>
              </a:rPr>
              <a:t>Intereses de China y Rusia con coincidencias comerciales y políticas</a:t>
            </a:r>
          </a:p>
        </p:txBody>
      </p:sp>
      <p:sp>
        <p:nvSpPr>
          <p:cNvPr id="16" name="4 Elipse"/>
          <p:cNvSpPr/>
          <p:nvPr/>
        </p:nvSpPr>
        <p:spPr>
          <a:xfrm>
            <a:off x="101452" y="5078439"/>
            <a:ext cx="2959772" cy="1344336"/>
          </a:xfrm>
          <a:prstGeom prst="ellipse">
            <a:avLst/>
          </a:prstGeom>
          <a:solidFill>
            <a:schemeClr val="tx2">
              <a:lumMod val="60000"/>
              <a:lumOff val="40000"/>
            </a:schemeClr>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500" b="1" dirty="0">
                <a:latin typeface="Calibri" pitchFamily="34" charset="0"/>
                <a:cs typeface="Calibri" pitchFamily="34" charset="0"/>
              </a:rPr>
              <a:t>Desvinculación N.A respecto de A.L ha generado que competidores ocupen espacios</a:t>
            </a:r>
            <a:endParaRPr lang="es-EC" sz="1500" b="1" dirty="0">
              <a:latin typeface="Calibri" pitchFamily="34" charset="0"/>
              <a:cs typeface="Calibri" pitchFamily="34" charset="0"/>
            </a:endParaRPr>
          </a:p>
        </p:txBody>
      </p:sp>
      <p:sp>
        <p:nvSpPr>
          <p:cNvPr id="17" name="14 Elipse"/>
          <p:cNvSpPr/>
          <p:nvPr/>
        </p:nvSpPr>
        <p:spPr>
          <a:xfrm>
            <a:off x="126785" y="3729849"/>
            <a:ext cx="2448272" cy="1040564"/>
          </a:xfrm>
          <a:prstGeom prst="ellipse">
            <a:avLst/>
          </a:prstGeom>
          <a:solidFill>
            <a:srgbClr val="0033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smtClean="0">
                <a:solidFill>
                  <a:schemeClr val="bg1"/>
                </a:solidFill>
                <a:latin typeface="Calibri" pitchFamily="34" charset="0"/>
                <a:cs typeface="Calibri" pitchFamily="34" charset="0"/>
              </a:rPr>
              <a:t>Relaciones </a:t>
            </a:r>
          </a:p>
          <a:p>
            <a:pPr algn="ctr"/>
            <a:r>
              <a:rPr lang="en-US" sz="1500" b="1" dirty="0" err="1" smtClean="0">
                <a:solidFill>
                  <a:schemeClr val="bg1"/>
                </a:solidFill>
                <a:latin typeface="Calibri" pitchFamily="34" charset="0"/>
                <a:cs typeface="Calibri" pitchFamily="34" charset="0"/>
              </a:rPr>
              <a:t>Rusia</a:t>
            </a:r>
            <a:r>
              <a:rPr lang="en-US" sz="1500" b="1" dirty="0" smtClean="0">
                <a:solidFill>
                  <a:schemeClr val="bg1"/>
                </a:solidFill>
                <a:latin typeface="Calibri" pitchFamily="34" charset="0"/>
                <a:cs typeface="Calibri" pitchFamily="34" charset="0"/>
              </a:rPr>
              <a:t> - Nicaragua</a:t>
            </a:r>
            <a:endParaRPr lang="es-EC" sz="1500" b="1" dirty="0">
              <a:solidFill>
                <a:schemeClr val="bg1"/>
              </a:solidFill>
              <a:latin typeface="Calibri" pitchFamily="34" charset="0"/>
              <a:cs typeface="Calibri" pitchFamily="34" charset="0"/>
            </a:endParaRPr>
          </a:p>
        </p:txBody>
      </p:sp>
      <p:sp>
        <p:nvSpPr>
          <p:cNvPr id="18" name="4 Elipse"/>
          <p:cNvSpPr/>
          <p:nvPr/>
        </p:nvSpPr>
        <p:spPr>
          <a:xfrm>
            <a:off x="17619" y="2316108"/>
            <a:ext cx="2506408" cy="1040564"/>
          </a:xfrm>
          <a:prstGeom prst="ellipse">
            <a:avLst/>
          </a:prstGeom>
          <a:solidFill>
            <a:srgbClr val="9900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b="1" dirty="0" smtClean="0">
                <a:latin typeface="Calibri" pitchFamily="34" charset="0"/>
                <a:cs typeface="Calibri" pitchFamily="34" charset="0"/>
              </a:rPr>
              <a:t>Ampliación del canal de Panamá</a:t>
            </a:r>
            <a:endParaRPr lang="es-EC" sz="1500" b="1" dirty="0">
              <a:latin typeface="Calibri" pitchFamily="34" charset="0"/>
              <a:cs typeface="Calibri" pitchFamily="34" charset="0"/>
            </a:endParaRPr>
          </a:p>
        </p:txBody>
      </p:sp>
      <p:grpSp>
        <p:nvGrpSpPr>
          <p:cNvPr id="19" name="Group 43"/>
          <p:cNvGrpSpPr>
            <a:grpSpLocks/>
          </p:cNvGrpSpPr>
          <p:nvPr/>
        </p:nvGrpSpPr>
        <p:grpSpPr bwMode="auto">
          <a:xfrm>
            <a:off x="4603640" y="857175"/>
            <a:ext cx="572802" cy="612775"/>
            <a:chOff x="2135" y="709"/>
            <a:chExt cx="1516" cy="761"/>
          </a:xfrm>
        </p:grpSpPr>
        <p:sp>
          <p:nvSpPr>
            <p:cNvPr id="20"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22" name="Oval 33"/>
            <p:cNvSpPr>
              <a:spLocks noChangeArrowheads="1"/>
            </p:cNvSpPr>
            <p:nvPr/>
          </p:nvSpPr>
          <p:spPr bwMode="auto">
            <a:xfrm>
              <a:off x="2308" y="709"/>
              <a:ext cx="1163" cy="578"/>
            </a:xfrm>
            <a:prstGeom prst="ellipse">
              <a:avLst/>
            </a:prstGeom>
            <a:solidFill>
              <a:schemeClr val="bg2">
                <a:lumMod val="50000"/>
              </a:schemeClr>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23" name="CuadroTexto 22"/>
          <p:cNvSpPr txBox="1"/>
          <p:nvPr/>
        </p:nvSpPr>
        <p:spPr>
          <a:xfrm>
            <a:off x="4703957" y="847457"/>
            <a:ext cx="252065" cy="461665"/>
          </a:xfrm>
          <a:prstGeom prst="rect">
            <a:avLst/>
          </a:prstGeom>
          <a:noFill/>
        </p:spPr>
        <p:txBody>
          <a:bodyPr wrap="square" rtlCol="0">
            <a:spAutoFit/>
          </a:bodyPr>
          <a:lstStyle/>
          <a:p>
            <a:r>
              <a:rPr lang="en-US" sz="2400" b="1" dirty="0" smtClean="0">
                <a:solidFill>
                  <a:schemeClr val="bg1"/>
                </a:solidFill>
              </a:rPr>
              <a:t>1</a:t>
            </a:r>
            <a:endParaRPr lang="es-EC" sz="2400" b="1" dirty="0">
              <a:solidFill>
                <a:schemeClr val="bg1"/>
              </a:solidFill>
            </a:endParaRPr>
          </a:p>
        </p:txBody>
      </p:sp>
      <p:grpSp>
        <p:nvGrpSpPr>
          <p:cNvPr id="27" name="Group 43"/>
          <p:cNvGrpSpPr>
            <a:grpSpLocks/>
          </p:cNvGrpSpPr>
          <p:nvPr/>
        </p:nvGrpSpPr>
        <p:grpSpPr bwMode="auto">
          <a:xfrm>
            <a:off x="5725759" y="1473362"/>
            <a:ext cx="572802" cy="612775"/>
            <a:chOff x="2135" y="709"/>
            <a:chExt cx="1516" cy="761"/>
          </a:xfrm>
        </p:grpSpPr>
        <p:sp>
          <p:nvSpPr>
            <p:cNvPr id="28"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29" name="Oval 33"/>
            <p:cNvSpPr>
              <a:spLocks noChangeArrowheads="1"/>
            </p:cNvSpPr>
            <p:nvPr/>
          </p:nvSpPr>
          <p:spPr bwMode="auto">
            <a:xfrm>
              <a:off x="2308" y="709"/>
              <a:ext cx="1163" cy="578"/>
            </a:xfrm>
            <a:prstGeom prst="ellipse">
              <a:avLst/>
            </a:prstGeom>
            <a:solidFill>
              <a:schemeClr val="bg2">
                <a:lumMod val="50000"/>
              </a:schemeClr>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30" name="CuadroTexto 29"/>
          <p:cNvSpPr txBox="1"/>
          <p:nvPr/>
        </p:nvSpPr>
        <p:spPr>
          <a:xfrm>
            <a:off x="5826076" y="1463644"/>
            <a:ext cx="252065" cy="461665"/>
          </a:xfrm>
          <a:prstGeom prst="rect">
            <a:avLst/>
          </a:prstGeom>
          <a:noFill/>
        </p:spPr>
        <p:txBody>
          <a:bodyPr wrap="square" rtlCol="0">
            <a:spAutoFit/>
          </a:bodyPr>
          <a:lstStyle/>
          <a:p>
            <a:r>
              <a:rPr lang="en-US" sz="2400" b="1" dirty="0" smtClean="0">
                <a:solidFill>
                  <a:schemeClr val="bg1"/>
                </a:solidFill>
              </a:rPr>
              <a:t>2</a:t>
            </a:r>
            <a:endParaRPr lang="es-EC" sz="2400" b="1" dirty="0">
              <a:solidFill>
                <a:schemeClr val="bg1"/>
              </a:solidFill>
            </a:endParaRPr>
          </a:p>
        </p:txBody>
      </p:sp>
      <p:grpSp>
        <p:nvGrpSpPr>
          <p:cNvPr id="31" name="Group 43"/>
          <p:cNvGrpSpPr>
            <a:grpSpLocks/>
          </p:cNvGrpSpPr>
          <p:nvPr/>
        </p:nvGrpSpPr>
        <p:grpSpPr bwMode="auto">
          <a:xfrm>
            <a:off x="7369702" y="2142470"/>
            <a:ext cx="572802" cy="612775"/>
            <a:chOff x="2135" y="709"/>
            <a:chExt cx="1516" cy="761"/>
          </a:xfrm>
        </p:grpSpPr>
        <p:sp>
          <p:nvSpPr>
            <p:cNvPr id="32"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33" name="Oval 33"/>
            <p:cNvSpPr>
              <a:spLocks noChangeArrowheads="1"/>
            </p:cNvSpPr>
            <p:nvPr/>
          </p:nvSpPr>
          <p:spPr bwMode="auto">
            <a:xfrm>
              <a:off x="2308" y="709"/>
              <a:ext cx="1163" cy="578"/>
            </a:xfrm>
            <a:prstGeom prst="ellipse">
              <a:avLst/>
            </a:prstGeom>
            <a:solidFill>
              <a:schemeClr val="bg2">
                <a:lumMod val="50000"/>
              </a:schemeClr>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34" name="CuadroTexto 33"/>
          <p:cNvSpPr txBox="1"/>
          <p:nvPr/>
        </p:nvSpPr>
        <p:spPr>
          <a:xfrm>
            <a:off x="7480238" y="2132856"/>
            <a:ext cx="252065" cy="461665"/>
          </a:xfrm>
          <a:prstGeom prst="rect">
            <a:avLst/>
          </a:prstGeom>
          <a:noFill/>
        </p:spPr>
        <p:txBody>
          <a:bodyPr wrap="square" rtlCol="0">
            <a:spAutoFit/>
          </a:bodyPr>
          <a:lstStyle/>
          <a:p>
            <a:r>
              <a:rPr lang="en-US" sz="2400" b="1" dirty="0" smtClean="0">
                <a:solidFill>
                  <a:schemeClr val="bg1"/>
                </a:solidFill>
              </a:rPr>
              <a:t>3</a:t>
            </a:r>
            <a:endParaRPr lang="es-EC" sz="2400" b="1" dirty="0">
              <a:solidFill>
                <a:schemeClr val="bg1"/>
              </a:solidFill>
            </a:endParaRPr>
          </a:p>
        </p:txBody>
      </p:sp>
      <p:grpSp>
        <p:nvGrpSpPr>
          <p:cNvPr id="35" name="Group 43"/>
          <p:cNvGrpSpPr>
            <a:grpSpLocks/>
          </p:cNvGrpSpPr>
          <p:nvPr/>
        </p:nvGrpSpPr>
        <p:grpSpPr bwMode="auto">
          <a:xfrm>
            <a:off x="8414702" y="3332684"/>
            <a:ext cx="572802" cy="612775"/>
            <a:chOff x="2135" y="709"/>
            <a:chExt cx="1516" cy="761"/>
          </a:xfrm>
        </p:grpSpPr>
        <p:sp>
          <p:nvSpPr>
            <p:cNvPr id="36"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37" name="Oval 33"/>
            <p:cNvSpPr>
              <a:spLocks noChangeArrowheads="1"/>
            </p:cNvSpPr>
            <p:nvPr/>
          </p:nvSpPr>
          <p:spPr bwMode="auto">
            <a:xfrm>
              <a:off x="2308" y="709"/>
              <a:ext cx="1163" cy="578"/>
            </a:xfrm>
            <a:prstGeom prst="ellipse">
              <a:avLst/>
            </a:prstGeom>
            <a:solidFill>
              <a:schemeClr val="bg2">
                <a:lumMod val="50000"/>
              </a:schemeClr>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38" name="CuadroTexto 37"/>
          <p:cNvSpPr txBox="1"/>
          <p:nvPr/>
        </p:nvSpPr>
        <p:spPr>
          <a:xfrm>
            <a:off x="8525238" y="3323070"/>
            <a:ext cx="252065" cy="461665"/>
          </a:xfrm>
          <a:prstGeom prst="rect">
            <a:avLst/>
          </a:prstGeom>
          <a:noFill/>
        </p:spPr>
        <p:txBody>
          <a:bodyPr wrap="square" rtlCol="0">
            <a:spAutoFit/>
          </a:bodyPr>
          <a:lstStyle/>
          <a:p>
            <a:r>
              <a:rPr lang="en-US" sz="2400" b="1" dirty="0" smtClean="0">
                <a:solidFill>
                  <a:schemeClr val="bg1"/>
                </a:solidFill>
              </a:rPr>
              <a:t>4</a:t>
            </a:r>
            <a:endParaRPr lang="es-EC" sz="2400" b="1" dirty="0">
              <a:solidFill>
                <a:schemeClr val="bg1"/>
              </a:solidFill>
            </a:endParaRPr>
          </a:p>
        </p:txBody>
      </p:sp>
      <p:grpSp>
        <p:nvGrpSpPr>
          <p:cNvPr id="7" name="Grupo 6"/>
          <p:cNvGrpSpPr/>
          <p:nvPr/>
        </p:nvGrpSpPr>
        <p:grpSpPr>
          <a:xfrm>
            <a:off x="6519214" y="5974107"/>
            <a:ext cx="572802" cy="635626"/>
            <a:chOff x="8571198" y="4663252"/>
            <a:chExt cx="572802" cy="635626"/>
          </a:xfrm>
        </p:grpSpPr>
        <p:grpSp>
          <p:nvGrpSpPr>
            <p:cNvPr id="39" name="Group 43"/>
            <p:cNvGrpSpPr>
              <a:grpSpLocks/>
            </p:cNvGrpSpPr>
            <p:nvPr/>
          </p:nvGrpSpPr>
          <p:grpSpPr bwMode="auto">
            <a:xfrm>
              <a:off x="8571198" y="4686103"/>
              <a:ext cx="572802" cy="612775"/>
              <a:chOff x="2135" y="709"/>
              <a:chExt cx="1516" cy="761"/>
            </a:xfrm>
          </p:grpSpPr>
          <p:sp>
            <p:nvSpPr>
              <p:cNvPr id="40"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41" name="Oval 33"/>
              <p:cNvSpPr>
                <a:spLocks noChangeArrowheads="1"/>
              </p:cNvSpPr>
              <p:nvPr/>
            </p:nvSpPr>
            <p:spPr bwMode="auto">
              <a:xfrm>
                <a:off x="2308" y="709"/>
                <a:ext cx="1163" cy="578"/>
              </a:xfrm>
              <a:prstGeom prst="ellipse">
                <a:avLst/>
              </a:prstGeom>
              <a:solidFill>
                <a:schemeClr val="bg2">
                  <a:lumMod val="50000"/>
                </a:schemeClr>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42" name="CuadroTexto 41"/>
            <p:cNvSpPr txBox="1"/>
            <p:nvPr/>
          </p:nvSpPr>
          <p:spPr>
            <a:xfrm>
              <a:off x="8666972" y="4663252"/>
              <a:ext cx="252065" cy="461665"/>
            </a:xfrm>
            <a:prstGeom prst="rect">
              <a:avLst/>
            </a:prstGeom>
            <a:noFill/>
          </p:spPr>
          <p:txBody>
            <a:bodyPr wrap="square" rtlCol="0">
              <a:spAutoFit/>
            </a:bodyPr>
            <a:lstStyle/>
            <a:p>
              <a:r>
                <a:rPr lang="en-US" sz="2400" b="1" dirty="0" smtClean="0">
                  <a:solidFill>
                    <a:schemeClr val="bg1"/>
                  </a:solidFill>
                </a:rPr>
                <a:t>5</a:t>
              </a:r>
              <a:endParaRPr lang="es-EC" sz="2400" b="1" dirty="0">
                <a:solidFill>
                  <a:schemeClr val="bg1"/>
                </a:solidFill>
              </a:endParaRPr>
            </a:p>
          </p:txBody>
        </p:sp>
      </p:grpSp>
      <p:grpSp>
        <p:nvGrpSpPr>
          <p:cNvPr id="2" name="Grupo 1"/>
          <p:cNvGrpSpPr/>
          <p:nvPr/>
        </p:nvGrpSpPr>
        <p:grpSpPr>
          <a:xfrm>
            <a:off x="3277487" y="6111812"/>
            <a:ext cx="572802" cy="621926"/>
            <a:chOff x="8188244" y="6093083"/>
            <a:chExt cx="572802" cy="621926"/>
          </a:xfrm>
        </p:grpSpPr>
        <p:grpSp>
          <p:nvGrpSpPr>
            <p:cNvPr id="47" name="Group 43"/>
            <p:cNvGrpSpPr>
              <a:grpSpLocks/>
            </p:cNvGrpSpPr>
            <p:nvPr/>
          </p:nvGrpSpPr>
          <p:grpSpPr bwMode="auto">
            <a:xfrm>
              <a:off x="8188244" y="6102234"/>
              <a:ext cx="572802" cy="612775"/>
              <a:chOff x="2135" y="709"/>
              <a:chExt cx="1516" cy="761"/>
            </a:xfrm>
          </p:grpSpPr>
          <p:sp>
            <p:nvSpPr>
              <p:cNvPr id="48"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49" name="Oval 33"/>
              <p:cNvSpPr>
                <a:spLocks noChangeArrowheads="1"/>
              </p:cNvSpPr>
              <p:nvPr/>
            </p:nvSpPr>
            <p:spPr bwMode="auto">
              <a:xfrm>
                <a:off x="2308" y="709"/>
                <a:ext cx="1163" cy="578"/>
              </a:xfrm>
              <a:prstGeom prst="ellipse">
                <a:avLst/>
              </a:prstGeom>
              <a:solidFill>
                <a:schemeClr val="bg2">
                  <a:lumMod val="50000"/>
                </a:schemeClr>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50" name="CuadroTexto 49"/>
            <p:cNvSpPr txBox="1"/>
            <p:nvPr/>
          </p:nvSpPr>
          <p:spPr>
            <a:xfrm>
              <a:off x="8304818" y="6093083"/>
              <a:ext cx="252065" cy="461665"/>
            </a:xfrm>
            <a:prstGeom prst="rect">
              <a:avLst/>
            </a:prstGeom>
            <a:noFill/>
          </p:spPr>
          <p:txBody>
            <a:bodyPr wrap="square" rtlCol="0">
              <a:spAutoFit/>
            </a:bodyPr>
            <a:lstStyle/>
            <a:p>
              <a:r>
                <a:rPr lang="en-US" sz="2400" b="1" dirty="0" smtClean="0">
                  <a:solidFill>
                    <a:schemeClr val="bg1"/>
                  </a:solidFill>
                </a:rPr>
                <a:t>6</a:t>
              </a:r>
              <a:endParaRPr lang="es-EC" sz="2400" b="1" dirty="0">
                <a:solidFill>
                  <a:schemeClr val="bg1"/>
                </a:solidFill>
              </a:endParaRPr>
            </a:p>
          </p:txBody>
        </p:sp>
      </p:grpSp>
      <p:grpSp>
        <p:nvGrpSpPr>
          <p:cNvPr id="3" name="Grupo 2"/>
          <p:cNvGrpSpPr/>
          <p:nvPr/>
        </p:nvGrpSpPr>
        <p:grpSpPr>
          <a:xfrm>
            <a:off x="74989" y="6229667"/>
            <a:ext cx="572802" cy="622493"/>
            <a:chOff x="5963310" y="6106669"/>
            <a:chExt cx="572802" cy="622493"/>
          </a:xfrm>
        </p:grpSpPr>
        <p:grpSp>
          <p:nvGrpSpPr>
            <p:cNvPr id="51" name="Group 43"/>
            <p:cNvGrpSpPr>
              <a:grpSpLocks/>
            </p:cNvGrpSpPr>
            <p:nvPr/>
          </p:nvGrpSpPr>
          <p:grpSpPr bwMode="auto">
            <a:xfrm>
              <a:off x="5963310" y="6116387"/>
              <a:ext cx="572802" cy="612775"/>
              <a:chOff x="2135" y="709"/>
              <a:chExt cx="1516" cy="761"/>
            </a:xfrm>
          </p:grpSpPr>
          <p:sp>
            <p:nvSpPr>
              <p:cNvPr id="52"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53" name="Oval 33"/>
              <p:cNvSpPr>
                <a:spLocks noChangeArrowheads="1"/>
              </p:cNvSpPr>
              <p:nvPr/>
            </p:nvSpPr>
            <p:spPr bwMode="auto">
              <a:xfrm>
                <a:off x="2308" y="709"/>
                <a:ext cx="1163" cy="578"/>
              </a:xfrm>
              <a:prstGeom prst="ellipse">
                <a:avLst/>
              </a:prstGeom>
              <a:solidFill>
                <a:schemeClr val="bg2">
                  <a:lumMod val="50000"/>
                </a:schemeClr>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54" name="CuadroTexto 53"/>
            <p:cNvSpPr txBox="1"/>
            <p:nvPr/>
          </p:nvSpPr>
          <p:spPr>
            <a:xfrm>
              <a:off x="6063627" y="6106669"/>
              <a:ext cx="252065" cy="461665"/>
            </a:xfrm>
            <a:prstGeom prst="rect">
              <a:avLst/>
            </a:prstGeom>
            <a:noFill/>
          </p:spPr>
          <p:txBody>
            <a:bodyPr wrap="square" rtlCol="0">
              <a:spAutoFit/>
            </a:bodyPr>
            <a:lstStyle/>
            <a:p>
              <a:r>
                <a:rPr lang="en-US" sz="2400" b="1" dirty="0" smtClean="0">
                  <a:solidFill>
                    <a:schemeClr val="bg1"/>
                  </a:solidFill>
                </a:rPr>
                <a:t>7</a:t>
              </a:r>
              <a:endParaRPr lang="es-EC" sz="2400" b="1" dirty="0">
                <a:solidFill>
                  <a:schemeClr val="bg1"/>
                </a:solidFill>
              </a:endParaRPr>
            </a:p>
          </p:txBody>
        </p:sp>
      </p:grpSp>
      <p:grpSp>
        <p:nvGrpSpPr>
          <p:cNvPr id="4" name="Grupo 3"/>
          <p:cNvGrpSpPr/>
          <p:nvPr/>
        </p:nvGrpSpPr>
        <p:grpSpPr>
          <a:xfrm>
            <a:off x="0" y="4661971"/>
            <a:ext cx="572802" cy="622493"/>
            <a:chOff x="2851028" y="6034138"/>
            <a:chExt cx="572802" cy="622493"/>
          </a:xfrm>
        </p:grpSpPr>
        <p:grpSp>
          <p:nvGrpSpPr>
            <p:cNvPr id="55" name="Group 43"/>
            <p:cNvGrpSpPr>
              <a:grpSpLocks/>
            </p:cNvGrpSpPr>
            <p:nvPr/>
          </p:nvGrpSpPr>
          <p:grpSpPr bwMode="auto">
            <a:xfrm>
              <a:off x="2851028" y="6043856"/>
              <a:ext cx="572802" cy="612775"/>
              <a:chOff x="2135" y="709"/>
              <a:chExt cx="1516" cy="761"/>
            </a:xfrm>
          </p:grpSpPr>
          <p:sp>
            <p:nvSpPr>
              <p:cNvPr id="56"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57" name="Oval 33"/>
              <p:cNvSpPr>
                <a:spLocks noChangeArrowheads="1"/>
              </p:cNvSpPr>
              <p:nvPr/>
            </p:nvSpPr>
            <p:spPr bwMode="auto">
              <a:xfrm>
                <a:off x="2308" y="709"/>
                <a:ext cx="1163" cy="578"/>
              </a:xfrm>
              <a:prstGeom prst="ellipse">
                <a:avLst/>
              </a:prstGeom>
              <a:solidFill>
                <a:schemeClr val="bg2">
                  <a:lumMod val="50000"/>
                </a:schemeClr>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58" name="CuadroTexto 57"/>
            <p:cNvSpPr txBox="1"/>
            <p:nvPr/>
          </p:nvSpPr>
          <p:spPr>
            <a:xfrm>
              <a:off x="2951345" y="6034138"/>
              <a:ext cx="252065" cy="461665"/>
            </a:xfrm>
            <a:prstGeom prst="rect">
              <a:avLst/>
            </a:prstGeom>
            <a:noFill/>
          </p:spPr>
          <p:txBody>
            <a:bodyPr wrap="square" rtlCol="0">
              <a:spAutoFit/>
            </a:bodyPr>
            <a:lstStyle/>
            <a:p>
              <a:r>
                <a:rPr lang="en-US" sz="2400" b="1" dirty="0" smtClean="0">
                  <a:solidFill>
                    <a:schemeClr val="bg1"/>
                  </a:solidFill>
                </a:rPr>
                <a:t>8</a:t>
              </a:r>
              <a:endParaRPr lang="es-EC" sz="2400" b="1" dirty="0">
                <a:solidFill>
                  <a:schemeClr val="bg1"/>
                </a:solidFill>
              </a:endParaRPr>
            </a:p>
          </p:txBody>
        </p:sp>
      </p:grpSp>
      <p:grpSp>
        <p:nvGrpSpPr>
          <p:cNvPr id="6" name="Grupo 5"/>
          <p:cNvGrpSpPr/>
          <p:nvPr/>
        </p:nvGrpSpPr>
        <p:grpSpPr>
          <a:xfrm>
            <a:off x="19884" y="3271246"/>
            <a:ext cx="572802" cy="622493"/>
            <a:chOff x="2288656" y="4566377"/>
            <a:chExt cx="572802" cy="622493"/>
          </a:xfrm>
        </p:grpSpPr>
        <p:grpSp>
          <p:nvGrpSpPr>
            <p:cNvPr id="59" name="Group 43"/>
            <p:cNvGrpSpPr>
              <a:grpSpLocks/>
            </p:cNvGrpSpPr>
            <p:nvPr/>
          </p:nvGrpSpPr>
          <p:grpSpPr bwMode="auto">
            <a:xfrm>
              <a:off x="2288656" y="4576095"/>
              <a:ext cx="572802" cy="612775"/>
              <a:chOff x="2135" y="709"/>
              <a:chExt cx="1516" cy="761"/>
            </a:xfrm>
          </p:grpSpPr>
          <p:sp>
            <p:nvSpPr>
              <p:cNvPr id="60"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61" name="Oval 33"/>
              <p:cNvSpPr>
                <a:spLocks noChangeArrowheads="1"/>
              </p:cNvSpPr>
              <p:nvPr/>
            </p:nvSpPr>
            <p:spPr bwMode="auto">
              <a:xfrm>
                <a:off x="2308" y="709"/>
                <a:ext cx="1163" cy="578"/>
              </a:xfrm>
              <a:prstGeom prst="ellipse">
                <a:avLst/>
              </a:prstGeom>
              <a:solidFill>
                <a:schemeClr val="bg2">
                  <a:lumMod val="50000"/>
                </a:schemeClr>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62" name="CuadroTexto 61"/>
            <p:cNvSpPr txBox="1"/>
            <p:nvPr/>
          </p:nvSpPr>
          <p:spPr>
            <a:xfrm>
              <a:off x="2388973" y="4566377"/>
              <a:ext cx="252065" cy="461665"/>
            </a:xfrm>
            <a:prstGeom prst="rect">
              <a:avLst/>
            </a:prstGeom>
            <a:noFill/>
          </p:spPr>
          <p:txBody>
            <a:bodyPr wrap="square" rtlCol="0">
              <a:spAutoFit/>
            </a:bodyPr>
            <a:lstStyle/>
            <a:p>
              <a:r>
                <a:rPr lang="en-US" sz="2400" b="1" dirty="0" smtClean="0">
                  <a:solidFill>
                    <a:schemeClr val="bg1"/>
                  </a:solidFill>
                </a:rPr>
                <a:t>9</a:t>
              </a:r>
              <a:endParaRPr lang="es-EC" sz="2400" b="1" dirty="0">
                <a:solidFill>
                  <a:schemeClr val="bg1"/>
                </a:solidFill>
              </a:endParaRPr>
            </a:p>
          </p:txBody>
        </p:sp>
      </p:grpSp>
    </p:spTree>
    <p:extLst>
      <p:ext uri="{BB962C8B-B14F-4D97-AF65-F5344CB8AC3E}">
        <p14:creationId xmlns:p14="http://schemas.microsoft.com/office/powerpoint/2010/main" val="24529497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827585" y="160819"/>
            <a:ext cx="7376916" cy="369332"/>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S" b="1" dirty="0">
                <a:latin typeface="Calibri" pitchFamily="34" charset="0"/>
                <a:cs typeface="Calibri" pitchFamily="34" charset="0"/>
              </a:rPr>
              <a:t>Efectos de la construcción del canal en las relaciones China – Estados Unidos</a:t>
            </a:r>
            <a:endParaRPr lang="es-EC" b="1" dirty="0">
              <a:latin typeface="Calibri" pitchFamily="34" charset="0"/>
              <a:cs typeface="Calibri" pitchFamily="34" charset="0"/>
            </a:endParaRPr>
          </a:p>
        </p:txBody>
      </p:sp>
      <p:sp>
        <p:nvSpPr>
          <p:cNvPr id="68" name="Rectángulo 67"/>
          <p:cNvSpPr/>
          <p:nvPr/>
        </p:nvSpPr>
        <p:spPr>
          <a:xfrm>
            <a:off x="3922415" y="3130973"/>
            <a:ext cx="1371177" cy="323165"/>
          </a:xfrm>
          <a:prstGeom prst="rect">
            <a:avLst/>
          </a:prstGeom>
        </p:spPr>
        <p:txBody>
          <a:bodyPr wrap="square">
            <a:spAutoFit/>
          </a:bodyPr>
          <a:lstStyle/>
          <a:p>
            <a:r>
              <a:rPr lang="es-ES" sz="1500" b="1" dirty="0">
                <a:latin typeface="Calibri" pitchFamily="34" charset="0"/>
                <a:cs typeface="Calibri" pitchFamily="34" charset="0"/>
              </a:rPr>
              <a:t>mientras que</a:t>
            </a:r>
          </a:p>
        </p:txBody>
      </p:sp>
      <p:sp>
        <p:nvSpPr>
          <p:cNvPr id="71" name="3 Elipse"/>
          <p:cNvSpPr/>
          <p:nvPr/>
        </p:nvSpPr>
        <p:spPr>
          <a:xfrm>
            <a:off x="1115616" y="726492"/>
            <a:ext cx="6984776" cy="1040564"/>
          </a:xfrm>
          <a:prstGeom prst="ellipse">
            <a:avLst/>
          </a:prstGeom>
          <a:solidFill>
            <a:srgbClr val="FFC000"/>
          </a:solidFill>
          <a:ln>
            <a:noFill/>
          </a:ln>
          <a:effectLst>
            <a:glow rad="101600">
              <a:schemeClr val="accent3">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500" b="1" dirty="0">
                <a:solidFill>
                  <a:schemeClr val="tx1"/>
                </a:solidFill>
                <a:latin typeface="Calibri" pitchFamily="34" charset="0"/>
                <a:cs typeface="Calibri" pitchFamily="34" charset="0"/>
              </a:rPr>
              <a:t>El canal podría reconfigurar las condiciones de comercio mundial al generar competencia en un ámbito en el que previamente solo existía monopolio</a:t>
            </a:r>
          </a:p>
        </p:txBody>
      </p:sp>
      <p:sp>
        <p:nvSpPr>
          <p:cNvPr id="72" name="Rectángulo 71"/>
          <p:cNvSpPr/>
          <p:nvPr/>
        </p:nvSpPr>
        <p:spPr>
          <a:xfrm>
            <a:off x="1893740" y="2110306"/>
            <a:ext cx="5460177" cy="1015663"/>
          </a:xfrm>
          <a:prstGeom prst="rect">
            <a:avLst/>
          </a:prstGeom>
          <a:solidFill>
            <a:schemeClr val="accent6"/>
          </a:solidFill>
          <a:scene3d>
            <a:camera prst="orthographicFront"/>
            <a:lightRig rig="threePt" dir="t"/>
          </a:scene3d>
          <a:sp3d>
            <a:bevelT prst="angle"/>
          </a:sp3d>
        </p:spPr>
        <p:txBody>
          <a:bodyPr wrap="square" rtlCol="0">
            <a:spAutoFit/>
          </a:bodyPr>
          <a:lstStyle/>
          <a:p>
            <a:pPr algn="ctr"/>
            <a:r>
              <a:rPr lang="es-ES" sz="1500" b="1" dirty="0">
                <a:latin typeface="Calibri" pitchFamily="34" charset="0"/>
                <a:cs typeface="Calibri" pitchFamily="34" charset="0"/>
              </a:rPr>
              <a:t>Este hecho generará una tensión sobre el dominio de los intereses estratégicos estadounidenses en la región, particularmente si se considera que Panamá estuvo siempre dentro de la esfera de influencia de ese país </a:t>
            </a:r>
            <a:endParaRPr lang="es-EC" sz="1500" b="1" dirty="0">
              <a:latin typeface="Calibri" pitchFamily="34" charset="0"/>
              <a:cs typeface="Calibri" pitchFamily="34" charset="0"/>
            </a:endParaRPr>
          </a:p>
        </p:txBody>
      </p:sp>
      <p:sp>
        <p:nvSpPr>
          <p:cNvPr id="73" name="4 Elipse"/>
          <p:cNvSpPr/>
          <p:nvPr/>
        </p:nvSpPr>
        <p:spPr>
          <a:xfrm>
            <a:off x="1187624" y="4052024"/>
            <a:ext cx="6840760" cy="1040564"/>
          </a:xfrm>
          <a:prstGeom prst="ellipse">
            <a:avLst/>
          </a:prstGeom>
          <a:solidFill>
            <a:srgbClr val="9900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500" b="1" dirty="0">
                <a:solidFill>
                  <a:schemeClr val="bg1"/>
                </a:solidFill>
                <a:latin typeface="Calibri" pitchFamily="34" charset="0"/>
                <a:cs typeface="Calibri" pitchFamily="34" charset="0"/>
              </a:rPr>
              <a:t>Nicaragua cuenta con un gobierno ideológicamente distante de los Estados Unidos </a:t>
            </a:r>
          </a:p>
        </p:txBody>
      </p:sp>
      <p:sp>
        <p:nvSpPr>
          <p:cNvPr id="74" name="5 Pergamino vertical"/>
          <p:cNvSpPr/>
          <p:nvPr/>
        </p:nvSpPr>
        <p:spPr>
          <a:xfrm>
            <a:off x="843409" y="5410937"/>
            <a:ext cx="7560840" cy="1080120"/>
          </a:xfrm>
          <a:prstGeom prst="verticalScroll">
            <a:avLst/>
          </a:prstGeom>
          <a:solidFill>
            <a:schemeClr val="tx2">
              <a:lumMod val="75000"/>
            </a:schemeClr>
          </a:solidFill>
          <a:ln>
            <a:solidFill>
              <a:schemeClr val="tx1"/>
            </a:solidFill>
          </a:ln>
          <a:effectLst>
            <a:glow rad="101600">
              <a:schemeClr val="accent1">
                <a:satMod val="175000"/>
                <a:alpha val="40000"/>
              </a:schemeClr>
            </a:glo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500" b="1" dirty="0">
                <a:solidFill>
                  <a:schemeClr val="bg1"/>
                </a:solidFill>
                <a:latin typeface="Calibri" pitchFamily="34" charset="0"/>
                <a:cs typeface="Calibri" pitchFamily="34" charset="0"/>
              </a:rPr>
              <a:t>Si a esto se suma la intervención de China y/o Rusia como inversores en el proyecto, se percibe una afectación directa a aquella esfera y por consiguiente una posible afectación a las relaciones no solo entre EEUU y la China, sino también con Rusia. </a:t>
            </a:r>
            <a:endParaRPr lang="es-EC" sz="1500" b="1" dirty="0">
              <a:solidFill>
                <a:schemeClr val="bg1"/>
              </a:solidFill>
              <a:latin typeface="Calibri" pitchFamily="34" charset="0"/>
              <a:cs typeface="Calibri" pitchFamily="34" charset="0"/>
            </a:endParaRPr>
          </a:p>
        </p:txBody>
      </p:sp>
      <p:cxnSp>
        <p:nvCxnSpPr>
          <p:cNvPr id="5" name="Conector angular 4"/>
          <p:cNvCxnSpPr>
            <a:endCxn id="72" idx="3"/>
          </p:cNvCxnSpPr>
          <p:nvPr/>
        </p:nvCxnSpPr>
        <p:spPr>
          <a:xfrm rot="5400000">
            <a:off x="7068516" y="1482153"/>
            <a:ext cx="1421386" cy="85058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Conector angular 23"/>
          <p:cNvCxnSpPr>
            <a:endCxn id="72" idx="1"/>
          </p:cNvCxnSpPr>
          <p:nvPr/>
        </p:nvCxnSpPr>
        <p:spPr>
          <a:xfrm rot="16200000" flipH="1">
            <a:off x="793985" y="1518383"/>
            <a:ext cx="1421386" cy="77812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5" name="4 Flecha derecha"/>
          <p:cNvSpPr/>
          <p:nvPr/>
        </p:nvSpPr>
        <p:spPr>
          <a:xfrm rot="5400000">
            <a:off x="4241511" y="3517651"/>
            <a:ext cx="549063" cy="432048"/>
          </a:xfrm>
          <a:prstGeom prs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78" name="4 Flecha derecha"/>
          <p:cNvSpPr/>
          <p:nvPr/>
        </p:nvSpPr>
        <p:spPr>
          <a:xfrm rot="5400000">
            <a:off x="1129116" y="4876564"/>
            <a:ext cx="549063" cy="432048"/>
          </a:xfrm>
          <a:prstGeom prs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79" name="4 Flecha derecha"/>
          <p:cNvSpPr/>
          <p:nvPr/>
        </p:nvSpPr>
        <p:spPr>
          <a:xfrm rot="5400000">
            <a:off x="7545159" y="4876563"/>
            <a:ext cx="549063" cy="432048"/>
          </a:xfrm>
          <a:prstGeom prs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Tree>
    <p:extLst>
      <p:ext uri="{BB962C8B-B14F-4D97-AF65-F5344CB8AC3E}">
        <p14:creationId xmlns:p14="http://schemas.microsoft.com/office/powerpoint/2010/main" val="6135388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362"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550924"/>
            <a:ext cx="1497169" cy="155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Group 43"/>
          <p:cNvGrpSpPr>
            <a:grpSpLocks/>
          </p:cNvGrpSpPr>
          <p:nvPr/>
        </p:nvGrpSpPr>
        <p:grpSpPr bwMode="auto">
          <a:xfrm>
            <a:off x="2555776" y="2842604"/>
            <a:ext cx="572802" cy="612775"/>
            <a:chOff x="2135" y="709"/>
            <a:chExt cx="1516" cy="761"/>
          </a:xfrm>
        </p:grpSpPr>
        <p:sp>
          <p:nvSpPr>
            <p:cNvPr id="45"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46" name="Oval 33"/>
            <p:cNvSpPr>
              <a:spLocks noChangeArrowheads="1"/>
            </p:cNvSpPr>
            <p:nvPr/>
          </p:nvSpPr>
          <p:spPr bwMode="auto">
            <a:xfrm>
              <a:off x="2308" y="709"/>
              <a:ext cx="1163" cy="578"/>
            </a:xfrm>
            <a:prstGeom prst="ellipse">
              <a:avLst/>
            </a:prstGeom>
            <a:solidFill>
              <a:srgbClr val="002060"/>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Arial Black" pitchFamily="34" charset="0"/>
                <a:cs typeface="Arial" charset="0"/>
              </a:endParaRPr>
            </a:p>
          </p:txBody>
        </p:sp>
      </p:grpSp>
      <p:sp>
        <p:nvSpPr>
          <p:cNvPr id="73" name="67 CuadroTexto"/>
          <p:cNvSpPr txBox="1"/>
          <p:nvPr/>
        </p:nvSpPr>
        <p:spPr>
          <a:xfrm>
            <a:off x="3129457" y="2825548"/>
            <a:ext cx="5979047" cy="461665"/>
          </a:xfrm>
          <a:prstGeom prst="rect">
            <a:avLst/>
          </a:prstGeom>
          <a:noFill/>
        </p:spPr>
        <p:txBody>
          <a:bodyPr wrap="square" rtlCol="0">
            <a:spAutoFit/>
          </a:bodyPr>
          <a:lstStyle>
            <a:defPPr>
              <a:defRPr lang="es-EC"/>
            </a:defPPr>
            <a:lvl1pPr>
              <a:defRPr sz="2400" b="1">
                <a:ln>
                  <a:solidFill>
                    <a:sysClr val="windowText" lastClr="000000"/>
                  </a:solidFill>
                </a:ln>
                <a:solidFill>
                  <a:srgbClr val="FFFF00"/>
                </a:solidFill>
                <a:latin typeface="Arial" pitchFamily="34" charset="0"/>
                <a:cs typeface="Arial" pitchFamily="34" charset="0"/>
              </a:defRPr>
            </a:lvl1pPr>
          </a:lstStyle>
          <a:p>
            <a:r>
              <a:rPr lang="es-MX" dirty="0" smtClean="0">
                <a:solidFill>
                  <a:schemeClr val="bg1"/>
                </a:solidFill>
              </a:rPr>
              <a:t>OBJETIVOS GENERAL Y ESPECÍFICOS</a:t>
            </a:r>
            <a:endParaRPr lang="es-MX" dirty="0">
              <a:solidFill>
                <a:schemeClr val="bg1"/>
              </a:solidFill>
            </a:endParaRPr>
          </a:p>
        </p:txBody>
      </p:sp>
      <p:sp>
        <p:nvSpPr>
          <p:cNvPr id="74" name="68 CuadroTexto"/>
          <p:cNvSpPr txBox="1"/>
          <p:nvPr/>
        </p:nvSpPr>
        <p:spPr>
          <a:xfrm>
            <a:off x="3041112" y="3595387"/>
            <a:ext cx="3835144" cy="461665"/>
          </a:xfrm>
          <a:prstGeom prst="rect">
            <a:avLst/>
          </a:prstGeom>
          <a:noFill/>
        </p:spPr>
        <p:txBody>
          <a:bodyPr wrap="square" rtlCol="0">
            <a:spAutoFit/>
          </a:bodyPr>
          <a:lstStyle/>
          <a:p>
            <a:r>
              <a:rPr lang="es-MX" sz="2400" b="1" dirty="0" smtClean="0">
                <a:solidFill>
                  <a:schemeClr val="bg1"/>
                </a:solidFill>
                <a:latin typeface="Arial" pitchFamily="34" charset="0"/>
                <a:cs typeface="Arial" pitchFamily="34" charset="0"/>
              </a:rPr>
              <a:t> </a:t>
            </a:r>
            <a:r>
              <a:rPr lang="es-MX" sz="2400" b="1" dirty="0" smtClean="0">
                <a:ln>
                  <a:solidFill>
                    <a:sysClr val="windowText" lastClr="000000"/>
                  </a:solidFill>
                </a:ln>
                <a:solidFill>
                  <a:schemeClr val="bg1"/>
                </a:solidFill>
                <a:latin typeface="Arial" pitchFamily="34" charset="0"/>
                <a:cs typeface="Arial" pitchFamily="34" charset="0"/>
              </a:rPr>
              <a:t>JUSTIFICACIÓN</a:t>
            </a:r>
            <a:endParaRPr lang="es-MX" sz="2400" b="1" dirty="0">
              <a:ln>
                <a:solidFill>
                  <a:sysClr val="windowText" lastClr="000000"/>
                </a:solidFill>
              </a:ln>
              <a:solidFill>
                <a:schemeClr val="bg1"/>
              </a:solidFill>
              <a:latin typeface="Arial" pitchFamily="34" charset="0"/>
              <a:cs typeface="Arial" pitchFamily="34" charset="0"/>
            </a:endParaRPr>
          </a:p>
        </p:txBody>
      </p:sp>
      <p:sp>
        <p:nvSpPr>
          <p:cNvPr id="78" name="1 CuadroTexto"/>
          <p:cNvSpPr txBox="1"/>
          <p:nvPr/>
        </p:nvSpPr>
        <p:spPr>
          <a:xfrm>
            <a:off x="3527921" y="1086026"/>
            <a:ext cx="4911539" cy="523220"/>
          </a:xfrm>
          <a:prstGeom prst="rect">
            <a:avLst/>
          </a:prstGeom>
          <a:solidFill>
            <a:srgbClr val="00206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s-MX" sz="2800" b="1" dirty="0" smtClean="0">
                <a:solidFill>
                  <a:prstClr val="white"/>
                </a:solidFill>
                <a:latin typeface="Arial Black" pitchFamily="34" charset="0"/>
                <a:cs typeface="Arial" pitchFamily="34" charset="0"/>
              </a:rPr>
              <a:t>CAPÍTULO 1</a:t>
            </a:r>
            <a:endParaRPr lang="es-MX" sz="2800" b="1" dirty="0">
              <a:solidFill>
                <a:prstClr val="white"/>
              </a:solidFill>
              <a:latin typeface="Arial Black" pitchFamily="34" charset="0"/>
              <a:cs typeface="Arial" pitchFamily="34" charset="0"/>
            </a:endParaRPr>
          </a:p>
        </p:txBody>
      </p:sp>
      <p:grpSp>
        <p:nvGrpSpPr>
          <p:cNvPr id="38" name="Group 43"/>
          <p:cNvGrpSpPr>
            <a:grpSpLocks/>
          </p:cNvGrpSpPr>
          <p:nvPr/>
        </p:nvGrpSpPr>
        <p:grpSpPr bwMode="auto">
          <a:xfrm>
            <a:off x="2436004" y="2194530"/>
            <a:ext cx="572802" cy="612775"/>
            <a:chOff x="2135" y="709"/>
            <a:chExt cx="1516" cy="761"/>
          </a:xfrm>
        </p:grpSpPr>
        <p:sp>
          <p:nvSpPr>
            <p:cNvPr id="40"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41" name="Oval 33"/>
            <p:cNvSpPr>
              <a:spLocks noChangeArrowheads="1"/>
            </p:cNvSpPr>
            <p:nvPr/>
          </p:nvSpPr>
          <p:spPr bwMode="auto">
            <a:xfrm>
              <a:off x="2308" y="709"/>
              <a:ext cx="1163" cy="578"/>
            </a:xfrm>
            <a:prstGeom prst="ellipse">
              <a:avLst/>
            </a:prstGeom>
            <a:solidFill>
              <a:srgbClr val="002060"/>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grpSp>
        <p:nvGrpSpPr>
          <p:cNvPr id="68" name="Group 43"/>
          <p:cNvGrpSpPr>
            <a:grpSpLocks/>
          </p:cNvGrpSpPr>
          <p:nvPr/>
        </p:nvGrpSpPr>
        <p:grpSpPr bwMode="auto">
          <a:xfrm>
            <a:off x="2536321" y="3564547"/>
            <a:ext cx="572802" cy="612775"/>
            <a:chOff x="2135" y="709"/>
            <a:chExt cx="1516" cy="761"/>
          </a:xfrm>
        </p:grpSpPr>
        <p:sp>
          <p:nvSpPr>
            <p:cNvPr id="70"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71" name="Oval 33"/>
            <p:cNvSpPr>
              <a:spLocks noChangeArrowheads="1"/>
            </p:cNvSpPr>
            <p:nvPr/>
          </p:nvSpPr>
          <p:spPr bwMode="auto">
            <a:xfrm>
              <a:off x="2308" y="709"/>
              <a:ext cx="1163" cy="578"/>
            </a:xfrm>
            <a:prstGeom prst="ellipse">
              <a:avLst/>
            </a:prstGeom>
            <a:solidFill>
              <a:srgbClr val="002060"/>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Arial Black" pitchFamily="34" charset="0"/>
                <a:cs typeface="Arial" charset="0"/>
              </a:endParaRPr>
            </a:p>
          </p:txBody>
        </p:sp>
      </p:grpSp>
      <p:sp>
        <p:nvSpPr>
          <p:cNvPr id="72" name="67 CuadroTexto"/>
          <p:cNvSpPr txBox="1"/>
          <p:nvPr/>
        </p:nvSpPr>
        <p:spPr>
          <a:xfrm>
            <a:off x="3046305" y="2177476"/>
            <a:ext cx="6067277" cy="461665"/>
          </a:xfrm>
          <a:prstGeom prst="rect">
            <a:avLst/>
          </a:prstGeom>
          <a:noFill/>
        </p:spPr>
        <p:txBody>
          <a:bodyPr wrap="square" rtlCol="0">
            <a:spAutoFit/>
          </a:bodyPr>
          <a:lstStyle/>
          <a:p>
            <a:r>
              <a:rPr lang="es-MX" sz="2400" b="1" dirty="0" smtClean="0">
                <a:ln>
                  <a:solidFill>
                    <a:sysClr val="windowText" lastClr="000000"/>
                  </a:solidFill>
                </a:ln>
                <a:solidFill>
                  <a:schemeClr val="bg1"/>
                </a:solidFill>
                <a:latin typeface="Arial" pitchFamily="34" charset="0"/>
                <a:cs typeface="Arial" pitchFamily="34" charset="0"/>
              </a:rPr>
              <a:t>PROBLEMA DE INVESTIGACIÓN</a:t>
            </a:r>
            <a:endParaRPr lang="es-MX" sz="2400" b="1" dirty="0">
              <a:ln>
                <a:solidFill>
                  <a:sysClr val="windowText" lastClr="000000"/>
                </a:solidFill>
              </a:ln>
              <a:solidFill>
                <a:schemeClr val="bg1"/>
              </a:solidFill>
              <a:latin typeface="Arial" pitchFamily="34" charset="0"/>
              <a:cs typeface="Arial" pitchFamily="34" charset="0"/>
            </a:endParaRPr>
          </a:p>
        </p:txBody>
      </p:sp>
      <p:sp>
        <p:nvSpPr>
          <p:cNvPr id="2" name="CuadroTexto 1"/>
          <p:cNvSpPr txBox="1"/>
          <p:nvPr/>
        </p:nvSpPr>
        <p:spPr>
          <a:xfrm>
            <a:off x="2536321" y="2184812"/>
            <a:ext cx="252065" cy="461665"/>
          </a:xfrm>
          <a:prstGeom prst="rect">
            <a:avLst/>
          </a:prstGeom>
          <a:noFill/>
        </p:spPr>
        <p:txBody>
          <a:bodyPr wrap="square" rtlCol="0">
            <a:spAutoFit/>
          </a:bodyPr>
          <a:lstStyle/>
          <a:p>
            <a:r>
              <a:rPr lang="en-US" sz="2400" b="1" dirty="0" smtClean="0">
                <a:solidFill>
                  <a:schemeClr val="bg1"/>
                </a:solidFill>
              </a:rPr>
              <a:t>1</a:t>
            </a:r>
            <a:endParaRPr lang="es-EC" sz="2400" b="1" dirty="0">
              <a:solidFill>
                <a:schemeClr val="bg1"/>
              </a:solidFill>
            </a:endParaRPr>
          </a:p>
        </p:txBody>
      </p:sp>
      <p:sp>
        <p:nvSpPr>
          <p:cNvPr id="65" name="CuadroTexto 64"/>
          <p:cNvSpPr txBox="1"/>
          <p:nvPr/>
        </p:nvSpPr>
        <p:spPr>
          <a:xfrm>
            <a:off x="2682909" y="2818347"/>
            <a:ext cx="252065" cy="461665"/>
          </a:xfrm>
          <a:prstGeom prst="rect">
            <a:avLst/>
          </a:prstGeom>
          <a:noFill/>
        </p:spPr>
        <p:txBody>
          <a:bodyPr wrap="square" rtlCol="0">
            <a:spAutoFit/>
          </a:bodyPr>
          <a:lstStyle/>
          <a:p>
            <a:r>
              <a:rPr lang="en-US" sz="2400" b="1" dirty="0" smtClean="0">
                <a:solidFill>
                  <a:schemeClr val="bg1"/>
                </a:solidFill>
              </a:rPr>
              <a:t>2</a:t>
            </a:r>
            <a:endParaRPr lang="es-EC" sz="2400" b="1" dirty="0">
              <a:solidFill>
                <a:schemeClr val="bg1"/>
              </a:solidFill>
            </a:endParaRPr>
          </a:p>
        </p:txBody>
      </p:sp>
      <p:sp>
        <p:nvSpPr>
          <p:cNvPr id="66" name="CuadroTexto 65"/>
          <p:cNvSpPr txBox="1"/>
          <p:nvPr/>
        </p:nvSpPr>
        <p:spPr>
          <a:xfrm>
            <a:off x="2662353" y="3557844"/>
            <a:ext cx="252065" cy="461665"/>
          </a:xfrm>
          <a:prstGeom prst="rect">
            <a:avLst/>
          </a:prstGeom>
          <a:noFill/>
        </p:spPr>
        <p:txBody>
          <a:bodyPr wrap="square" rtlCol="0">
            <a:spAutoFit/>
          </a:bodyPr>
          <a:lstStyle/>
          <a:p>
            <a:r>
              <a:rPr lang="en-US" sz="2400" b="1" dirty="0" smtClean="0">
                <a:solidFill>
                  <a:schemeClr val="bg1"/>
                </a:solidFill>
              </a:rPr>
              <a:t>3</a:t>
            </a:r>
            <a:endParaRPr lang="es-EC" sz="2400" b="1" dirty="0">
              <a:solidFill>
                <a:schemeClr val="bg1"/>
              </a:solidFill>
            </a:endParaRPr>
          </a:p>
        </p:txBody>
      </p:sp>
    </p:spTree>
    <p:extLst>
      <p:ext uri="{BB962C8B-B14F-4D97-AF65-F5344CB8AC3E}">
        <p14:creationId xmlns:p14="http://schemas.microsoft.com/office/powerpoint/2010/main" val="13392316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3 Elipse"/>
          <p:cNvSpPr/>
          <p:nvPr/>
        </p:nvSpPr>
        <p:spPr>
          <a:xfrm>
            <a:off x="2382447" y="936511"/>
            <a:ext cx="4536504" cy="1040564"/>
          </a:xfrm>
          <a:prstGeom prst="ellipse">
            <a:avLst/>
          </a:prstGeom>
          <a:solidFill>
            <a:srgbClr val="FFC000"/>
          </a:solidFill>
          <a:ln>
            <a:noFill/>
          </a:ln>
          <a:effectLst>
            <a:glow rad="101600">
              <a:schemeClr val="accent3">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solidFill>
                <a:latin typeface="Calibri" pitchFamily="34" charset="0"/>
                <a:cs typeface="Calibri" pitchFamily="34" charset="0"/>
              </a:rPr>
              <a:t>China en el contexto del Asía – Pacífico y sus relaciones comerciales con América </a:t>
            </a:r>
            <a:r>
              <a:rPr lang="es-EC" sz="1600" b="1" dirty="0" smtClean="0">
                <a:solidFill>
                  <a:schemeClr val="tx1"/>
                </a:solidFill>
                <a:latin typeface="Calibri" pitchFamily="34" charset="0"/>
                <a:cs typeface="Calibri" pitchFamily="34" charset="0"/>
              </a:rPr>
              <a:t>latina</a:t>
            </a:r>
            <a:endParaRPr lang="es-EC" sz="1600" b="1" dirty="0">
              <a:solidFill>
                <a:schemeClr val="tx1"/>
              </a:solidFill>
              <a:latin typeface="Calibri" pitchFamily="34" charset="0"/>
              <a:cs typeface="Calibri" pitchFamily="34" charset="0"/>
            </a:endParaRPr>
          </a:p>
        </p:txBody>
      </p:sp>
      <p:sp>
        <p:nvSpPr>
          <p:cNvPr id="12" name="14 Elipse"/>
          <p:cNvSpPr/>
          <p:nvPr/>
        </p:nvSpPr>
        <p:spPr>
          <a:xfrm>
            <a:off x="110018" y="2884855"/>
            <a:ext cx="2791562" cy="1451852"/>
          </a:xfrm>
          <a:prstGeom prst="ellipse">
            <a:avLst/>
          </a:prstGeom>
          <a:solidFill>
            <a:srgbClr val="0033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t> En los últimos años el Asia-Pacífico y América Latina han tenido un importante desempeño económico</a:t>
            </a:r>
            <a:endParaRPr lang="es-EC" sz="1200" b="1" dirty="0">
              <a:solidFill>
                <a:schemeClr val="bg1"/>
              </a:solidFill>
              <a:latin typeface="Calibri" pitchFamily="34" charset="0"/>
              <a:cs typeface="Calibri" pitchFamily="34" charset="0"/>
            </a:endParaRPr>
          </a:p>
        </p:txBody>
      </p:sp>
      <p:sp>
        <p:nvSpPr>
          <p:cNvPr id="21" name="4 Elipse"/>
          <p:cNvSpPr/>
          <p:nvPr/>
        </p:nvSpPr>
        <p:spPr>
          <a:xfrm>
            <a:off x="6231647" y="2755244"/>
            <a:ext cx="2802705" cy="1457457"/>
          </a:xfrm>
          <a:prstGeom prst="ellipse">
            <a:avLst/>
          </a:prstGeom>
          <a:solidFill>
            <a:schemeClr val="tx2">
              <a:lumMod val="60000"/>
              <a:lumOff val="40000"/>
            </a:schemeClr>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t>China  podría </a:t>
            </a:r>
            <a:r>
              <a:rPr lang="es-ES" sz="1200" dirty="0"/>
              <a:t>pasar a ser el primer socio comercial de varios países latinoamericanos en lugar de Estados Unidos. </a:t>
            </a:r>
            <a:endParaRPr lang="es-EC" sz="1200" dirty="0"/>
          </a:p>
        </p:txBody>
      </p:sp>
      <p:sp>
        <p:nvSpPr>
          <p:cNvPr id="8" name="Rectángulo 7"/>
          <p:cNvSpPr/>
          <p:nvPr/>
        </p:nvSpPr>
        <p:spPr>
          <a:xfrm>
            <a:off x="1325588" y="160819"/>
            <a:ext cx="6408712" cy="646331"/>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C" b="1" dirty="0">
                <a:latin typeface="Calibri" pitchFamily="34" charset="0"/>
                <a:cs typeface="Calibri" pitchFamily="34" charset="0"/>
              </a:rPr>
              <a:t>El canal Interoceánico de Nicaragua y la situación geopolítica regional suramericana; política y comercial</a:t>
            </a:r>
          </a:p>
        </p:txBody>
      </p:sp>
      <p:sp>
        <p:nvSpPr>
          <p:cNvPr id="9" name="14 Elipse"/>
          <p:cNvSpPr/>
          <p:nvPr/>
        </p:nvSpPr>
        <p:spPr>
          <a:xfrm>
            <a:off x="4570736" y="5029099"/>
            <a:ext cx="3746297" cy="1333364"/>
          </a:xfrm>
          <a:prstGeom prst="ellipse">
            <a:avLst/>
          </a:prstGeom>
          <a:solidFill>
            <a:srgbClr val="0033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t>Existen </a:t>
            </a:r>
            <a:r>
              <a:rPr lang="es-ES" sz="1200" dirty="0"/>
              <a:t>países que no tienen </a:t>
            </a:r>
            <a:r>
              <a:rPr lang="es-ES" sz="1200" dirty="0" smtClean="0"/>
              <a:t>TLC </a:t>
            </a:r>
            <a:r>
              <a:rPr lang="es-ES" sz="1200" dirty="0"/>
              <a:t>pero si otro tipo de acuerdos comerciales que les categoriza como de interés prioritario para </a:t>
            </a:r>
            <a:r>
              <a:rPr lang="es-ES" sz="1200" dirty="0" smtClean="0"/>
              <a:t>China</a:t>
            </a:r>
          </a:p>
          <a:p>
            <a:pPr algn="ctr"/>
            <a:r>
              <a:rPr lang="es-ES" sz="1200" dirty="0" smtClean="0"/>
              <a:t>(Brasil – Venezuela – Argentina)</a:t>
            </a:r>
            <a:endParaRPr lang="es-EC" sz="1200" dirty="0"/>
          </a:p>
        </p:txBody>
      </p:sp>
      <p:sp>
        <p:nvSpPr>
          <p:cNvPr id="15" name="4 Elipse"/>
          <p:cNvSpPr/>
          <p:nvPr/>
        </p:nvSpPr>
        <p:spPr>
          <a:xfrm>
            <a:off x="761670" y="5041181"/>
            <a:ext cx="3666876" cy="1289455"/>
          </a:xfrm>
          <a:prstGeom prst="ellipse">
            <a:avLst/>
          </a:prstGeom>
          <a:solidFill>
            <a:srgbClr val="990000"/>
          </a:solidFill>
          <a:effectLst>
            <a:glow rad="101600">
              <a:schemeClr val="accent5">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Intereses de China y Rusia con coincidencias comerciales y políticas</a:t>
            </a:r>
          </a:p>
        </p:txBody>
      </p:sp>
      <p:grpSp>
        <p:nvGrpSpPr>
          <p:cNvPr id="5" name="Grupo 4"/>
          <p:cNvGrpSpPr/>
          <p:nvPr/>
        </p:nvGrpSpPr>
        <p:grpSpPr>
          <a:xfrm>
            <a:off x="1174860" y="2195989"/>
            <a:ext cx="572802" cy="622493"/>
            <a:chOff x="4752256" y="1080533"/>
            <a:chExt cx="572802" cy="622493"/>
          </a:xfrm>
        </p:grpSpPr>
        <p:grpSp>
          <p:nvGrpSpPr>
            <p:cNvPr id="19" name="Group 43"/>
            <p:cNvGrpSpPr>
              <a:grpSpLocks/>
            </p:cNvGrpSpPr>
            <p:nvPr/>
          </p:nvGrpSpPr>
          <p:grpSpPr bwMode="auto">
            <a:xfrm>
              <a:off x="4752256" y="1090251"/>
              <a:ext cx="572802" cy="612775"/>
              <a:chOff x="2135" y="709"/>
              <a:chExt cx="1516" cy="761"/>
            </a:xfrm>
          </p:grpSpPr>
          <p:sp>
            <p:nvSpPr>
              <p:cNvPr id="20"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22" name="Oval 33"/>
              <p:cNvSpPr>
                <a:spLocks noChangeArrowheads="1"/>
              </p:cNvSpPr>
              <p:nvPr/>
            </p:nvSpPr>
            <p:spPr bwMode="auto">
              <a:xfrm>
                <a:off x="2308" y="709"/>
                <a:ext cx="1163" cy="578"/>
              </a:xfrm>
              <a:prstGeom prst="ellipse">
                <a:avLst/>
              </a:prstGeom>
              <a:solidFill>
                <a:schemeClr val="bg2">
                  <a:lumMod val="50000"/>
                </a:schemeClr>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23" name="CuadroTexto 22"/>
            <p:cNvSpPr txBox="1"/>
            <p:nvPr/>
          </p:nvSpPr>
          <p:spPr>
            <a:xfrm>
              <a:off x="4852573" y="1080533"/>
              <a:ext cx="252065" cy="461665"/>
            </a:xfrm>
            <a:prstGeom prst="rect">
              <a:avLst/>
            </a:prstGeom>
            <a:noFill/>
          </p:spPr>
          <p:txBody>
            <a:bodyPr wrap="square" rtlCol="0">
              <a:spAutoFit/>
            </a:bodyPr>
            <a:lstStyle/>
            <a:p>
              <a:r>
                <a:rPr lang="en-US" sz="2400" b="1" dirty="0" smtClean="0">
                  <a:solidFill>
                    <a:schemeClr val="bg1"/>
                  </a:solidFill>
                </a:rPr>
                <a:t>1</a:t>
              </a:r>
              <a:endParaRPr lang="es-EC" sz="2400" b="1" dirty="0">
                <a:solidFill>
                  <a:schemeClr val="bg1"/>
                </a:solidFill>
              </a:endParaRPr>
            </a:p>
          </p:txBody>
        </p:sp>
      </p:grpSp>
      <p:grpSp>
        <p:nvGrpSpPr>
          <p:cNvPr id="6" name="Grupo 5"/>
          <p:cNvGrpSpPr/>
          <p:nvPr/>
        </p:nvGrpSpPr>
        <p:grpSpPr>
          <a:xfrm>
            <a:off x="4218354" y="2071984"/>
            <a:ext cx="572802" cy="622493"/>
            <a:chOff x="5725759" y="1463644"/>
            <a:chExt cx="572802" cy="622493"/>
          </a:xfrm>
        </p:grpSpPr>
        <p:grpSp>
          <p:nvGrpSpPr>
            <p:cNvPr id="27" name="Group 43"/>
            <p:cNvGrpSpPr>
              <a:grpSpLocks/>
            </p:cNvGrpSpPr>
            <p:nvPr/>
          </p:nvGrpSpPr>
          <p:grpSpPr bwMode="auto">
            <a:xfrm>
              <a:off x="5725759" y="1473362"/>
              <a:ext cx="572802" cy="612775"/>
              <a:chOff x="2135" y="709"/>
              <a:chExt cx="1516" cy="761"/>
            </a:xfrm>
          </p:grpSpPr>
          <p:sp>
            <p:nvSpPr>
              <p:cNvPr id="28"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29" name="Oval 33"/>
              <p:cNvSpPr>
                <a:spLocks noChangeArrowheads="1"/>
              </p:cNvSpPr>
              <p:nvPr/>
            </p:nvSpPr>
            <p:spPr bwMode="auto">
              <a:xfrm>
                <a:off x="2308" y="709"/>
                <a:ext cx="1163" cy="578"/>
              </a:xfrm>
              <a:prstGeom prst="ellipse">
                <a:avLst/>
              </a:prstGeom>
              <a:solidFill>
                <a:schemeClr val="bg2">
                  <a:lumMod val="50000"/>
                </a:schemeClr>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30" name="CuadroTexto 29"/>
            <p:cNvSpPr txBox="1"/>
            <p:nvPr/>
          </p:nvSpPr>
          <p:spPr>
            <a:xfrm>
              <a:off x="5826076" y="1463644"/>
              <a:ext cx="252065" cy="461665"/>
            </a:xfrm>
            <a:prstGeom prst="rect">
              <a:avLst/>
            </a:prstGeom>
            <a:noFill/>
          </p:spPr>
          <p:txBody>
            <a:bodyPr wrap="square" rtlCol="0">
              <a:spAutoFit/>
            </a:bodyPr>
            <a:lstStyle/>
            <a:p>
              <a:r>
                <a:rPr lang="en-US" sz="2400" b="1" dirty="0" smtClean="0">
                  <a:solidFill>
                    <a:schemeClr val="bg1"/>
                  </a:solidFill>
                </a:rPr>
                <a:t>2</a:t>
              </a:r>
              <a:endParaRPr lang="es-EC" sz="2400" b="1" dirty="0">
                <a:solidFill>
                  <a:schemeClr val="bg1"/>
                </a:solidFill>
              </a:endParaRPr>
            </a:p>
          </p:txBody>
        </p:sp>
      </p:grpSp>
      <p:grpSp>
        <p:nvGrpSpPr>
          <p:cNvPr id="7" name="Grupo 6"/>
          <p:cNvGrpSpPr/>
          <p:nvPr/>
        </p:nvGrpSpPr>
        <p:grpSpPr>
          <a:xfrm>
            <a:off x="7369702" y="2132856"/>
            <a:ext cx="572802" cy="622389"/>
            <a:chOff x="7369702" y="2132856"/>
            <a:chExt cx="572802" cy="622389"/>
          </a:xfrm>
        </p:grpSpPr>
        <p:grpSp>
          <p:nvGrpSpPr>
            <p:cNvPr id="31" name="Group 43"/>
            <p:cNvGrpSpPr>
              <a:grpSpLocks/>
            </p:cNvGrpSpPr>
            <p:nvPr/>
          </p:nvGrpSpPr>
          <p:grpSpPr bwMode="auto">
            <a:xfrm>
              <a:off x="7369702" y="2142470"/>
              <a:ext cx="572802" cy="612775"/>
              <a:chOff x="2135" y="709"/>
              <a:chExt cx="1516" cy="761"/>
            </a:xfrm>
          </p:grpSpPr>
          <p:sp>
            <p:nvSpPr>
              <p:cNvPr id="32"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33" name="Oval 33"/>
              <p:cNvSpPr>
                <a:spLocks noChangeArrowheads="1"/>
              </p:cNvSpPr>
              <p:nvPr/>
            </p:nvSpPr>
            <p:spPr bwMode="auto">
              <a:xfrm>
                <a:off x="2308" y="709"/>
                <a:ext cx="1163" cy="578"/>
              </a:xfrm>
              <a:prstGeom prst="ellipse">
                <a:avLst/>
              </a:prstGeom>
              <a:solidFill>
                <a:schemeClr val="bg2">
                  <a:lumMod val="50000"/>
                </a:schemeClr>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34" name="CuadroTexto 33"/>
            <p:cNvSpPr txBox="1"/>
            <p:nvPr/>
          </p:nvSpPr>
          <p:spPr>
            <a:xfrm>
              <a:off x="7480238" y="2132856"/>
              <a:ext cx="252065" cy="461665"/>
            </a:xfrm>
            <a:prstGeom prst="rect">
              <a:avLst/>
            </a:prstGeom>
            <a:noFill/>
          </p:spPr>
          <p:txBody>
            <a:bodyPr wrap="square" rtlCol="0">
              <a:spAutoFit/>
            </a:bodyPr>
            <a:lstStyle/>
            <a:p>
              <a:r>
                <a:rPr lang="en-US" sz="2400" b="1" dirty="0" smtClean="0">
                  <a:solidFill>
                    <a:schemeClr val="bg1"/>
                  </a:solidFill>
                </a:rPr>
                <a:t>3</a:t>
              </a:r>
              <a:endParaRPr lang="es-EC" sz="2400" b="1" dirty="0">
                <a:solidFill>
                  <a:schemeClr val="bg1"/>
                </a:solidFill>
              </a:endParaRPr>
            </a:p>
          </p:txBody>
        </p:sp>
      </p:grpSp>
      <p:grpSp>
        <p:nvGrpSpPr>
          <p:cNvPr id="13" name="Grupo 12"/>
          <p:cNvGrpSpPr/>
          <p:nvPr/>
        </p:nvGrpSpPr>
        <p:grpSpPr>
          <a:xfrm>
            <a:off x="8319678" y="5403451"/>
            <a:ext cx="572802" cy="622389"/>
            <a:chOff x="8414702" y="3323070"/>
            <a:chExt cx="572802" cy="622389"/>
          </a:xfrm>
        </p:grpSpPr>
        <p:grpSp>
          <p:nvGrpSpPr>
            <p:cNvPr id="35" name="Group 43"/>
            <p:cNvGrpSpPr>
              <a:grpSpLocks/>
            </p:cNvGrpSpPr>
            <p:nvPr/>
          </p:nvGrpSpPr>
          <p:grpSpPr bwMode="auto">
            <a:xfrm>
              <a:off x="8414702" y="3332684"/>
              <a:ext cx="572802" cy="612775"/>
              <a:chOff x="2135" y="709"/>
              <a:chExt cx="1516" cy="761"/>
            </a:xfrm>
          </p:grpSpPr>
          <p:sp>
            <p:nvSpPr>
              <p:cNvPr id="36"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37" name="Oval 33"/>
              <p:cNvSpPr>
                <a:spLocks noChangeArrowheads="1"/>
              </p:cNvSpPr>
              <p:nvPr/>
            </p:nvSpPr>
            <p:spPr bwMode="auto">
              <a:xfrm>
                <a:off x="2308" y="709"/>
                <a:ext cx="1163" cy="578"/>
              </a:xfrm>
              <a:prstGeom prst="ellipse">
                <a:avLst/>
              </a:prstGeom>
              <a:solidFill>
                <a:schemeClr val="bg2">
                  <a:lumMod val="50000"/>
                </a:schemeClr>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38" name="CuadroTexto 37"/>
            <p:cNvSpPr txBox="1"/>
            <p:nvPr/>
          </p:nvSpPr>
          <p:spPr>
            <a:xfrm>
              <a:off x="8525238" y="3323070"/>
              <a:ext cx="252065" cy="461665"/>
            </a:xfrm>
            <a:prstGeom prst="rect">
              <a:avLst/>
            </a:prstGeom>
            <a:noFill/>
          </p:spPr>
          <p:txBody>
            <a:bodyPr wrap="square" rtlCol="0">
              <a:spAutoFit/>
            </a:bodyPr>
            <a:lstStyle/>
            <a:p>
              <a:r>
                <a:rPr lang="en-US" sz="2400" b="1" dirty="0" smtClean="0">
                  <a:solidFill>
                    <a:schemeClr val="bg1"/>
                  </a:solidFill>
                </a:rPr>
                <a:t>4</a:t>
              </a:r>
              <a:endParaRPr lang="es-EC" sz="2400" b="1" dirty="0">
                <a:solidFill>
                  <a:schemeClr val="bg1"/>
                </a:solidFill>
              </a:endParaRPr>
            </a:p>
          </p:txBody>
        </p:sp>
      </p:grpSp>
      <p:grpSp>
        <p:nvGrpSpPr>
          <p:cNvPr id="24" name="Grupo 23"/>
          <p:cNvGrpSpPr/>
          <p:nvPr/>
        </p:nvGrpSpPr>
        <p:grpSpPr>
          <a:xfrm>
            <a:off x="179512" y="5403451"/>
            <a:ext cx="572802" cy="622389"/>
            <a:chOff x="8556436" y="4663252"/>
            <a:chExt cx="572802" cy="622389"/>
          </a:xfrm>
        </p:grpSpPr>
        <p:grpSp>
          <p:nvGrpSpPr>
            <p:cNvPr id="39" name="Group 43"/>
            <p:cNvGrpSpPr>
              <a:grpSpLocks/>
            </p:cNvGrpSpPr>
            <p:nvPr/>
          </p:nvGrpSpPr>
          <p:grpSpPr bwMode="auto">
            <a:xfrm>
              <a:off x="8556436" y="4672866"/>
              <a:ext cx="572802" cy="612775"/>
              <a:chOff x="2135" y="709"/>
              <a:chExt cx="1516" cy="761"/>
            </a:xfrm>
          </p:grpSpPr>
          <p:sp>
            <p:nvSpPr>
              <p:cNvPr id="40"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41" name="Oval 33"/>
              <p:cNvSpPr>
                <a:spLocks noChangeArrowheads="1"/>
              </p:cNvSpPr>
              <p:nvPr/>
            </p:nvSpPr>
            <p:spPr bwMode="auto">
              <a:xfrm>
                <a:off x="2308" y="709"/>
                <a:ext cx="1163" cy="578"/>
              </a:xfrm>
              <a:prstGeom prst="ellipse">
                <a:avLst/>
              </a:prstGeom>
              <a:solidFill>
                <a:schemeClr val="bg2">
                  <a:lumMod val="50000"/>
                </a:schemeClr>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42" name="CuadroTexto 41"/>
            <p:cNvSpPr txBox="1"/>
            <p:nvPr/>
          </p:nvSpPr>
          <p:spPr>
            <a:xfrm>
              <a:off x="8666972" y="4663252"/>
              <a:ext cx="252065" cy="461665"/>
            </a:xfrm>
            <a:prstGeom prst="rect">
              <a:avLst/>
            </a:prstGeom>
            <a:noFill/>
          </p:spPr>
          <p:txBody>
            <a:bodyPr wrap="square" rtlCol="0">
              <a:spAutoFit/>
            </a:bodyPr>
            <a:lstStyle/>
            <a:p>
              <a:r>
                <a:rPr lang="en-US" sz="2400" b="1" dirty="0" smtClean="0">
                  <a:solidFill>
                    <a:schemeClr val="bg1"/>
                  </a:solidFill>
                </a:rPr>
                <a:t>5</a:t>
              </a:r>
              <a:endParaRPr lang="es-EC" sz="2400" b="1" dirty="0">
                <a:solidFill>
                  <a:schemeClr val="bg1"/>
                </a:solidFill>
              </a:endParaRPr>
            </a:p>
          </p:txBody>
        </p:sp>
      </p:grpSp>
      <p:grpSp>
        <p:nvGrpSpPr>
          <p:cNvPr id="3" name="Grupo 2"/>
          <p:cNvGrpSpPr/>
          <p:nvPr/>
        </p:nvGrpSpPr>
        <p:grpSpPr>
          <a:xfrm>
            <a:off x="3170832" y="2680816"/>
            <a:ext cx="2791562" cy="1980947"/>
            <a:chOff x="5389231" y="2713118"/>
            <a:chExt cx="2181320" cy="1477727"/>
          </a:xfrm>
        </p:grpSpPr>
        <p:pic>
          <p:nvPicPr>
            <p:cNvPr id="67" name="Imagen 66" descr="grafico7"/>
            <p:cNvPicPr/>
            <p:nvPr/>
          </p:nvPicPr>
          <p:blipFill>
            <a:blip r:embed="rId2"/>
            <a:srcRect/>
            <a:stretch>
              <a:fillRect/>
            </a:stretch>
          </p:blipFill>
          <p:spPr bwMode="auto">
            <a:xfrm>
              <a:off x="5424950" y="2713118"/>
              <a:ext cx="2109882" cy="1477727"/>
            </a:xfrm>
            <a:prstGeom prst="rect">
              <a:avLst/>
            </a:prstGeom>
            <a:ln w="25400" cap="sq">
              <a:solidFill>
                <a:schemeClr val="tx1"/>
              </a:solidFill>
            </a:ln>
            <a:effectLst>
              <a:outerShdw blurRad="292100" dist="139700" dir="2700000" algn="tl" rotWithShape="0">
                <a:srgbClr val="333333">
                  <a:alpha val="65000"/>
                </a:srgbClr>
              </a:outerShdw>
            </a:effectLst>
          </p:spPr>
        </p:pic>
        <p:sp>
          <p:nvSpPr>
            <p:cNvPr id="2" name="CuadroTexto 1"/>
            <p:cNvSpPr txBox="1"/>
            <p:nvPr/>
          </p:nvSpPr>
          <p:spPr>
            <a:xfrm>
              <a:off x="5389231" y="3976225"/>
              <a:ext cx="2181320" cy="206633"/>
            </a:xfrm>
            <a:prstGeom prst="rect">
              <a:avLst/>
            </a:prstGeom>
            <a:noFill/>
          </p:spPr>
          <p:txBody>
            <a:bodyPr wrap="square" rtlCol="0">
              <a:spAutoFit/>
            </a:bodyPr>
            <a:lstStyle/>
            <a:p>
              <a:pPr algn="ctr"/>
              <a:r>
                <a:rPr lang="es-EC" sz="600" dirty="0"/>
                <a:t>En cuanto a los principales mercados de América Latina en Asia-Pacífico, China ha concentrado más de 44.2% del total adquirido</a:t>
              </a:r>
            </a:p>
          </p:txBody>
        </p:sp>
      </p:grpSp>
    </p:spTree>
    <p:extLst>
      <p:ext uri="{BB962C8B-B14F-4D97-AF65-F5344CB8AC3E}">
        <p14:creationId xmlns:p14="http://schemas.microsoft.com/office/powerpoint/2010/main" val="13196885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325588" y="160819"/>
            <a:ext cx="6408712" cy="369332"/>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S" b="1" dirty="0">
                <a:latin typeface="Calibri" pitchFamily="34" charset="0"/>
                <a:cs typeface="Calibri" pitchFamily="34" charset="0"/>
              </a:rPr>
              <a:t>La China y el Pacífico sudamericano</a:t>
            </a:r>
            <a:endParaRPr lang="es-EC" b="1" dirty="0">
              <a:latin typeface="Calibri" pitchFamily="34" charset="0"/>
              <a:cs typeface="Calibri" pitchFamily="34" charset="0"/>
            </a:endParaRPr>
          </a:p>
        </p:txBody>
      </p:sp>
      <p:sp>
        <p:nvSpPr>
          <p:cNvPr id="43" name="Rectángulo 42"/>
          <p:cNvSpPr/>
          <p:nvPr/>
        </p:nvSpPr>
        <p:spPr>
          <a:xfrm>
            <a:off x="192796" y="1723889"/>
            <a:ext cx="2598340" cy="4247317"/>
          </a:xfrm>
          <a:prstGeom prst="rect">
            <a:avLst/>
          </a:prstGeom>
          <a:solidFill>
            <a:srgbClr val="FF9900"/>
          </a:solidFill>
          <a:scene3d>
            <a:camera prst="orthographicFront"/>
            <a:lightRig rig="threePt" dir="t"/>
          </a:scene3d>
          <a:sp3d>
            <a:bevelT prst="angle"/>
          </a:sp3d>
        </p:spPr>
        <p:txBody>
          <a:bodyPr wrap="square" rtlCol="0">
            <a:spAutoFit/>
          </a:bodyPr>
          <a:lstStyle/>
          <a:p>
            <a:pPr algn="just"/>
            <a:r>
              <a:rPr lang="es-EC" dirty="0" smtClean="0">
                <a:latin typeface="Calibri" panose="020F0502020204030204" pitchFamily="34" charset="0"/>
              </a:rPr>
              <a:t>La </a:t>
            </a:r>
            <a:r>
              <a:rPr lang="es-EC" dirty="0">
                <a:latin typeface="Calibri" panose="020F0502020204030204" pitchFamily="34" charset="0"/>
              </a:rPr>
              <a:t>cuenca del Pacífico </a:t>
            </a:r>
            <a:r>
              <a:rPr lang="es-EC" dirty="0" smtClean="0">
                <a:latin typeface="Calibri" panose="020F0502020204030204" pitchFamily="34" charset="0"/>
              </a:rPr>
              <a:t>concentra </a:t>
            </a:r>
            <a:r>
              <a:rPr lang="es-EC" dirty="0">
                <a:latin typeface="Calibri" panose="020F0502020204030204" pitchFamily="34" charset="0"/>
              </a:rPr>
              <a:t>más del 55% de la población del </a:t>
            </a:r>
            <a:r>
              <a:rPr lang="es-EC" dirty="0" smtClean="0">
                <a:latin typeface="Calibri" panose="020F0502020204030204" pitchFamily="34" charset="0"/>
              </a:rPr>
              <a:t>mundo y comparte </a:t>
            </a:r>
            <a:r>
              <a:rPr lang="es-EC" dirty="0">
                <a:latin typeface="Calibri" panose="020F0502020204030204" pitchFamily="34" charset="0"/>
              </a:rPr>
              <a:t>la presencia de algunas de las mayores economías del mundo </a:t>
            </a:r>
            <a:r>
              <a:rPr lang="es-EC" dirty="0" smtClean="0">
                <a:latin typeface="Calibri" panose="020F0502020204030204" pitchFamily="34" charset="0"/>
              </a:rPr>
              <a:t>como China </a:t>
            </a:r>
            <a:r>
              <a:rPr lang="es-EC" dirty="0">
                <a:latin typeface="Calibri" panose="020F0502020204030204" pitchFamily="34" charset="0"/>
              </a:rPr>
              <a:t>y Japón, así como de los  mercados emergentes del Asia, zonas de libre comercio, </a:t>
            </a:r>
            <a:r>
              <a:rPr lang="es-EC" dirty="0" smtClean="0">
                <a:latin typeface="Calibri" panose="020F0502020204030204" pitchFamily="34" charset="0"/>
              </a:rPr>
              <a:t>los tigres asiáticos, </a:t>
            </a:r>
            <a:r>
              <a:rPr lang="es-EC" dirty="0">
                <a:latin typeface="Calibri" panose="020F0502020204030204" pitchFamily="34" charset="0"/>
              </a:rPr>
              <a:t>con los que, gracias al Pacífico, se tiene la facilidad de transporte. </a:t>
            </a:r>
            <a:endParaRPr lang="es-EC" b="1" dirty="0">
              <a:latin typeface="Calibri" panose="020F0502020204030204" pitchFamily="34" charset="0"/>
            </a:endParaRPr>
          </a:p>
        </p:txBody>
      </p:sp>
      <p:sp>
        <p:nvSpPr>
          <p:cNvPr id="4" name="Rectángulo 3"/>
          <p:cNvSpPr/>
          <p:nvPr/>
        </p:nvSpPr>
        <p:spPr>
          <a:xfrm>
            <a:off x="3347863" y="1077558"/>
            <a:ext cx="5544616" cy="646331"/>
          </a:xfrm>
          <a:prstGeom prst="rect">
            <a:avLst/>
          </a:prstGeom>
          <a:solidFill>
            <a:schemeClr val="accent1">
              <a:lumMod val="50000"/>
            </a:schemeClr>
          </a:solidFill>
          <a:scene3d>
            <a:camera prst="orthographicFront"/>
            <a:lightRig rig="threePt" dir="t"/>
          </a:scene3d>
          <a:sp3d>
            <a:bevelT prst="angle"/>
          </a:sp3d>
        </p:spPr>
        <p:txBody>
          <a:bodyPr wrap="square" rtlCol="0">
            <a:spAutoFit/>
          </a:bodyPr>
          <a:lstStyle/>
          <a:p>
            <a:pPr algn="ctr"/>
            <a:r>
              <a:rPr lang="es-EC" dirty="0">
                <a:solidFill>
                  <a:schemeClr val="bg1"/>
                </a:solidFill>
                <a:latin typeface="Calibri" panose="020F0502020204030204" pitchFamily="34" charset="0"/>
              </a:rPr>
              <a:t>Para China, América Latina es un mercado muy atractivo por su población </a:t>
            </a:r>
            <a:r>
              <a:rPr lang="es-EC" dirty="0" smtClean="0">
                <a:solidFill>
                  <a:schemeClr val="bg1"/>
                </a:solidFill>
                <a:latin typeface="Calibri" panose="020F0502020204030204" pitchFamily="34" charset="0"/>
              </a:rPr>
              <a:t>de </a:t>
            </a:r>
            <a:r>
              <a:rPr lang="es-EC" dirty="0">
                <a:solidFill>
                  <a:schemeClr val="bg1"/>
                </a:solidFill>
                <a:latin typeface="Calibri" panose="020F0502020204030204" pitchFamily="34" charset="0"/>
              </a:rPr>
              <a:t>550 millones de consumidores. </a:t>
            </a:r>
          </a:p>
        </p:txBody>
      </p:sp>
      <p:sp>
        <p:nvSpPr>
          <p:cNvPr id="10" name="Rectángulo 9"/>
          <p:cNvSpPr/>
          <p:nvPr/>
        </p:nvSpPr>
        <p:spPr>
          <a:xfrm>
            <a:off x="3347864" y="2576672"/>
            <a:ext cx="5544615" cy="1754326"/>
          </a:xfrm>
          <a:prstGeom prst="rect">
            <a:avLst/>
          </a:prstGeom>
          <a:solidFill>
            <a:schemeClr val="accent1">
              <a:lumMod val="50000"/>
            </a:schemeClr>
          </a:solidFill>
          <a:scene3d>
            <a:camera prst="orthographicFront"/>
            <a:lightRig rig="threePt" dir="t"/>
          </a:scene3d>
          <a:sp3d>
            <a:bevelT prst="angle"/>
          </a:sp3d>
        </p:spPr>
        <p:txBody>
          <a:bodyPr wrap="square" rtlCol="0">
            <a:spAutoFit/>
          </a:bodyPr>
          <a:lstStyle/>
          <a:p>
            <a:pPr algn="ctr"/>
            <a:r>
              <a:rPr lang="es-ES_tradnl" dirty="0">
                <a:solidFill>
                  <a:schemeClr val="bg1"/>
                </a:solidFill>
                <a:latin typeface="Calibri" panose="020F0502020204030204" pitchFamily="34" charset="0"/>
              </a:rPr>
              <a:t>Chile, Colombia, México y Perú instituyeron en </a:t>
            </a:r>
            <a:r>
              <a:rPr lang="es-ES_tradnl" dirty="0" smtClean="0">
                <a:solidFill>
                  <a:schemeClr val="bg1"/>
                </a:solidFill>
                <a:latin typeface="Calibri" panose="020F0502020204030204" pitchFamily="34" charset="0"/>
              </a:rPr>
              <a:t>2011 </a:t>
            </a:r>
            <a:r>
              <a:rPr lang="es-ES_tradnl" dirty="0">
                <a:solidFill>
                  <a:schemeClr val="bg1"/>
                </a:solidFill>
                <a:latin typeface="Calibri" panose="020F0502020204030204" pitchFamily="34" charset="0"/>
              </a:rPr>
              <a:t>la “Alianza del Pacífico” para “conformar un área de integración en el marco del Arco del Pacífico Latinoamericano, que facilite la integración regional para el crecimiento, desarrollo y competitividad de sus economías”. </a:t>
            </a:r>
            <a:endParaRPr lang="es-EC" dirty="0">
              <a:solidFill>
                <a:schemeClr val="bg1"/>
              </a:solidFill>
              <a:latin typeface="Calibri" panose="020F0502020204030204" pitchFamily="34" charset="0"/>
            </a:endParaRPr>
          </a:p>
        </p:txBody>
      </p:sp>
      <p:sp>
        <p:nvSpPr>
          <p:cNvPr id="44" name="Rectángulo 43"/>
          <p:cNvSpPr/>
          <p:nvPr/>
        </p:nvSpPr>
        <p:spPr>
          <a:xfrm>
            <a:off x="3348589" y="5114860"/>
            <a:ext cx="5544615" cy="1200329"/>
          </a:xfrm>
          <a:prstGeom prst="rect">
            <a:avLst/>
          </a:prstGeom>
          <a:solidFill>
            <a:schemeClr val="accent1">
              <a:lumMod val="50000"/>
            </a:schemeClr>
          </a:solidFill>
          <a:scene3d>
            <a:camera prst="orthographicFront"/>
            <a:lightRig rig="threePt" dir="t"/>
          </a:scene3d>
          <a:sp3d>
            <a:bevelT prst="angle"/>
          </a:sp3d>
        </p:spPr>
        <p:txBody>
          <a:bodyPr wrap="square" rtlCol="0">
            <a:spAutoFit/>
          </a:bodyPr>
          <a:lstStyle/>
          <a:p>
            <a:pPr algn="ctr"/>
            <a:r>
              <a:rPr lang="es-ES_tradnl" dirty="0" smtClean="0">
                <a:solidFill>
                  <a:schemeClr val="bg1"/>
                </a:solidFill>
                <a:latin typeface="Calibri" panose="020F0502020204030204" pitchFamily="34" charset="0"/>
              </a:rPr>
              <a:t>Chile</a:t>
            </a:r>
            <a:r>
              <a:rPr lang="es-ES_tradnl" dirty="0">
                <a:solidFill>
                  <a:schemeClr val="bg1"/>
                </a:solidFill>
                <a:latin typeface="Calibri" panose="020F0502020204030204" pitchFamily="34" charset="0"/>
              </a:rPr>
              <a:t>, México y Perú integran el Asia-</a:t>
            </a:r>
            <a:r>
              <a:rPr lang="es-ES_tradnl" dirty="0" err="1">
                <a:solidFill>
                  <a:schemeClr val="bg1"/>
                </a:solidFill>
                <a:latin typeface="Calibri" panose="020F0502020204030204" pitchFamily="34" charset="0"/>
              </a:rPr>
              <a:t>Pacific</a:t>
            </a:r>
            <a:r>
              <a:rPr lang="es-ES_tradnl" dirty="0">
                <a:solidFill>
                  <a:schemeClr val="bg1"/>
                </a:solidFill>
                <a:latin typeface="Calibri" panose="020F0502020204030204" pitchFamily="34" charset="0"/>
              </a:rPr>
              <a:t> </a:t>
            </a:r>
            <a:r>
              <a:rPr lang="es-ES_tradnl" dirty="0" err="1">
                <a:solidFill>
                  <a:schemeClr val="bg1"/>
                </a:solidFill>
                <a:latin typeface="Calibri" panose="020F0502020204030204" pitchFamily="34" charset="0"/>
              </a:rPr>
              <a:t>Economic</a:t>
            </a:r>
            <a:r>
              <a:rPr lang="es-ES_tradnl" dirty="0">
                <a:solidFill>
                  <a:schemeClr val="bg1"/>
                </a:solidFill>
                <a:latin typeface="Calibri" panose="020F0502020204030204" pitchFamily="34" charset="0"/>
              </a:rPr>
              <a:t> </a:t>
            </a:r>
            <a:r>
              <a:rPr lang="es-ES_tradnl" dirty="0" err="1">
                <a:solidFill>
                  <a:schemeClr val="bg1"/>
                </a:solidFill>
                <a:latin typeface="Calibri" panose="020F0502020204030204" pitchFamily="34" charset="0"/>
              </a:rPr>
              <a:t>Cooperation</a:t>
            </a:r>
            <a:r>
              <a:rPr lang="es-ES_tradnl" dirty="0">
                <a:solidFill>
                  <a:schemeClr val="bg1"/>
                </a:solidFill>
                <a:latin typeface="Calibri" panose="020F0502020204030204" pitchFamily="34" charset="0"/>
              </a:rPr>
              <a:t> (APEC</a:t>
            </a:r>
            <a:r>
              <a:rPr lang="es-ES_tradnl" dirty="0" smtClean="0">
                <a:solidFill>
                  <a:schemeClr val="bg1"/>
                </a:solidFill>
                <a:latin typeface="Calibri" panose="020F0502020204030204" pitchFamily="34" charset="0"/>
              </a:rPr>
              <a:t>), </a:t>
            </a:r>
            <a:r>
              <a:rPr lang="es-ES_tradnl" dirty="0">
                <a:solidFill>
                  <a:schemeClr val="bg1"/>
                </a:solidFill>
                <a:latin typeface="Calibri" panose="020F0502020204030204" pitchFamily="34" charset="0"/>
              </a:rPr>
              <a:t>logrando un aumento significativo en sus relaciones comerciales, políticas y culturales con el Asia </a:t>
            </a:r>
            <a:r>
              <a:rPr lang="es-ES_tradnl" dirty="0" smtClean="0">
                <a:solidFill>
                  <a:schemeClr val="bg1"/>
                </a:solidFill>
                <a:latin typeface="Calibri" panose="020F0502020204030204" pitchFamily="34" charset="0"/>
              </a:rPr>
              <a:t>Pacífico. </a:t>
            </a:r>
            <a:endParaRPr lang="es-EC" dirty="0">
              <a:solidFill>
                <a:schemeClr val="bg1"/>
              </a:solidFill>
              <a:latin typeface="Calibri" panose="020F0502020204030204" pitchFamily="34" charset="0"/>
            </a:endParaRPr>
          </a:p>
        </p:txBody>
      </p:sp>
      <p:sp>
        <p:nvSpPr>
          <p:cNvPr id="45" name="4 Flecha derecha"/>
          <p:cNvSpPr/>
          <p:nvPr/>
        </p:nvSpPr>
        <p:spPr>
          <a:xfrm rot="5400000">
            <a:off x="5659020" y="1934257"/>
            <a:ext cx="490255" cy="432048"/>
          </a:xfrm>
          <a:prstGeom prs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46" name="4 Flecha derecha"/>
          <p:cNvSpPr/>
          <p:nvPr/>
        </p:nvSpPr>
        <p:spPr>
          <a:xfrm rot="5400000">
            <a:off x="5659019" y="4506905"/>
            <a:ext cx="490255" cy="432048"/>
          </a:xfrm>
          <a:prstGeom prs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14" name="Flecha doblada 13"/>
          <p:cNvSpPr/>
          <p:nvPr/>
        </p:nvSpPr>
        <p:spPr>
          <a:xfrm>
            <a:off x="1158938" y="1125102"/>
            <a:ext cx="1910562" cy="551242"/>
          </a:xfrm>
          <a:prstGeom prst="bentArrow">
            <a:avLst/>
          </a:prstGeom>
          <a:solidFill>
            <a:srgbClr val="FF0000"/>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Tree>
    <p:extLst>
      <p:ext uri="{BB962C8B-B14F-4D97-AF65-F5344CB8AC3E}">
        <p14:creationId xmlns:p14="http://schemas.microsoft.com/office/powerpoint/2010/main" val="1470477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325588" y="160819"/>
            <a:ext cx="6408712" cy="369332"/>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S" b="1" dirty="0">
                <a:latin typeface="Calibri" pitchFamily="34" charset="0"/>
                <a:cs typeface="Calibri" pitchFamily="34" charset="0"/>
              </a:rPr>
              <a:t>La China y el Pacífico sudamericano</a:t>
            </a:r>
            <a:endParaRPr lang="es-EC" b="1" dirty="0">
              <a:latin typeface="Calibri" pitchFamily="34" charset="0"/>
              <a:cs typeface="Calibri" pitchFamily="34" charset="0"/>
            </a:endParaRPr>
          </a:p>
        </p:txBody>
      </p:sp>
      <p:sp>
        <p:nvSpPr>
          <p:cNvPr id="10" name="Rectángulo 9"/>
          <p:cNvSpPr/>
          <p:nvPr/>
        </p:nvSpPr>
        <p:spPr>
          <a:xfrm>
            <a:off x="179512" y="904652"/>
            <a:ext cx="4605608" cy="2308324"/>
          </a:xfrm>
          <a:prstGeom prst="rect">
            <a:avLst/>
          </a:prstGeom>
          <a:solidFill>
            <a:srgbClr val="FF9900"/>
          </a:solidFill>
          <a:scene3d>
            <a:camera prst="orthographicFront"/>
            <a:lightRig rig="threePt" dir="t"/>
          </a:scene3d>
          <a:sp3d>
            <a:bevelT prst="angle"/>
          </a:sp3d>
        </p:spPr>
        <p:txBody>
          <a:bodyPr wrap="square" rtlCol="0">
            <a:spAutoFit/>
          </a:bodyPr>
          <a:lstStyle/>
          <a:p>
            <a:pPr algn="just"/>
            <a:r>
              <a:rPr lang="es-ES_tradnl" dirty="0">
                <a:latin typeface="Calibri" panose="020F0502020204030204" pitchFamily="34" charset="0"/>
              </a:rPr>
              <a:t>La presencia china en América Latina y el Caribe se ha esparcido en lo que va del presente siglo, lo que refleja que para China el relacionamiento con la América Latina -como un todo- por medio de alianzas como CELAC y Alianza del Pacífico, excluyendo </a:t>
            </a:r>
            <a:r>
              <a:rPr lang="es-ES_tradnl" dirty="0" smtClean="0">
                <a:latin typeface="Calibri" panose="020F0502020204030204" pitchFamily="34" charset="0"/>
              </a:rPr>
              <a:t>a Estados </a:t>
            </a:r>
            <a:r>
              <a:rPr lang="es-ES_tradnl" dirty="0">
                <a:latin typeface="Calibri" panose="020F0502020204030204" pitchFamily="34" charset="0"/>
              </a:rPr>
              <a:t>Unidos y Canadá, es de importancia estratégica. </a:t>
            </a:r>
            <a:endParaRPr lang="es-EC" dirty="0">
              <a:latin typeface="Calibri" panose="020F0502020204030204" pitchFamily="34" charset="0"/>
            </a:endParaRPr>
          </a:p>
        </p:txBody>
      </p:sp>
      <p:sp>
        <p:nvSpPr>
          <p:cNvPr id="11" name="Rectángulo 10"/>
          <p:cNvSpPr/>
          <p:nvPr/>
        </p:nvSpPr>
        <p:spPr>
          <a:xfrm>
            <a:off x="3275856" y="3212976"/>
            <a:ext cx="5652120" cy="3416320"/>
          </a:xfrm>
          <a:prstGeom prst="rect">
            <a:avLst/>
          </a:prstGeom>
          <a:solidFill>
            <a:srgbClr val="FF9900"/>
          </a:solidFill>
          <a:scene3d>
            <a:camera prst="orthographicFront"/>
            <a:lightRig rig="threePt" dir="t"/>
          </a:scene3d>
          <a:sp3d>
            <a:bevelT prst="angle"/>
          </a:sp3d>
        </p:spPr>
        <p:txBody>
          <a:bodyPr wrap="square" rtlCol="0">
            <a:spAutoFit/>
          </a:bodyPr>
          <a:lstStyle/>
          <a:p>
            <a:pPr algn="just"/>
            <a:r>
              <a:rPr lang="es-ES" dirty="0">
                <a:latin typeface="Calibri" panose="020F0502020204030204" pitchFamily="34" charset="0"/>
              </a:rPr>
              <a:t>El canal de  Nicaragua es el símbolo de la presencia de una potencia en un área de influencia de otra lo que genera importantes cambios en la situación geopolítica regional con claros efectos políticos y comerciales que dan un giro al panorama internacional actual que sumado a los acuerdos de los </a:t>
            </a:r>
            <a:r>
              <a:rPr lang="es-ES" dirty="0" smtClean="0">
                <a:latin typeface="Calibri" panose="020F0502020204030204" pitchFamily="34" charset="0"/>
              </a:rPr>
              <a:t>BRICS, </a:t>
            </a:r>
            <a:r>
              <a:rPr lang="es-ES" dirty="0">
                <a:latin typeface="Calibri" panose="020F0502020204030204" pitchFamily="34" charset="0"/>
              </a:rPr>
              <a:t>en el </a:t>
            </a:r>
            <a:r>
              <a:rPr lang="es-ES" dirty="0" smtClean="0">
                <a:latin typeface="Calibri" panose="020F0502020204030204" pitchFamily="34" charset="0"/>
              </a:rPr>
              <a:t>2014, </a:t>
            </a:r>
            <a:r>
              <a:rPr lang="es-ES" dirty="0">
                <a:latin typeface="Calibri" panose="020F0502020204030204" pitchFamily="34" charset="0"/>
              </a:rPr>
              <a:t>configuran una singular expresión regional. Así el Canal de Nicaragua cambiará el equilibrio geopolítico en América Latina fortaleciendo el papel de los BRICS, en particular China y Rusia, en la región estratégicamente crucial. Pero también sería una amenaza para los intereses de EE.UU. porque socavará su dominio en el hemisferio occidental </a:t>
            </a:r>
            <a:endParaRPr lang="es-EC" dirty="0">
              <a:latin typeface="Calibri" panose="020F0502020204030204" pitchFamily="34" charset="0"/>
            </a:endParaRPr>
          </a:p>
        </p:txBody>
      </p:sp>
      <p:sp>
        <p:nvSpPr>
          <p:cNvPr id="6" name="AutoShape 2" descr="http://alianzapacifico.net/wp-content/uploads/2013/04/blue_wide_header-logo.png"/>
          <p:cNvSpPr>
            <a:spLocks noChangeAspect="1" noChangeArrowheads="1"/>
          </p:cNvSpPr>
          <p:nvPr/>
        </p:nvSpPr>
        <p:spPr bwMode="auto">
          <a:xfrm>
            <a:off x="155575" y="-609600"/>
            <a:ext cx="2705100" cy="1276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7" name="Imagen 6"/>
          <p:cNvPicPr>
            <a:picLocks noChangeAspect="1"/>
          </p:cNvPicPr>
          <p:nvPr/>
        </p:nvPicPr>
        <p:blipFill>
          <a:blip r:embed="rId2"/>
          <a:stretch>
            <a:fillRect/>
          </a:stretch>
        </p:blipFill>
        <p:spPr>
          <a:xfrm>
            <a:off x="4812857" y="975503"/>
            <a:ext cx="4087382" cy="2165465"/>
          </a:xfrm>
          <a:prstGeom prst="rect">
            <a:avLst/>
          </a:prstGeom>
          <a:scene3d>
            <a:camera prst="orthographicFront"/>
            <a:lightRig rig="threePt" dir="t"/>
          </a:scene3d>
          <a:sp3d>
            <a:bevelT prst="relaxedInset"/>
          </a:sp3d>
        </p:spPr>
      </p:pic>
      <p:pic>
        <p:nvPicPr>
          <p:cNvPr id="9" name="Imagen 8"/>
          <p:cNvPicPr>
            <a:picLocks noChangeAspect="1"/>
          </p:cNvPicPr>
          <p:nvPr/>
        </p:nvPicPr>
        <p:blipFill>
          <a:blip r:embed="rId3"/>
          <a:stretch>
            <a:fillRect/>
          </a:stretch>
        </p:blipFill>
        <p:spPr>
          <a:xfrm>
            <a:off x="179512" y="3254636"/>
            <a:ext cx="3062898" cy="1700599"/>
          </a:xfrm>
          <a:prstGeom prst="rect">
            <a:avLst/>
          </a:prstGeom>
          <a:scene3d>
            <a:camera prst="orthographicFront"/>
            <a:lightRig rig="threePt" dir="t"/>
          </a:scene3d>
          <a:sp3d>
            <a:bevelT prst="relaxedInset"/>
          </a:sp3d>
        </p:spPr>
      </p:pic>
      <p:pic>
        <p:nvPicPr>
          <p:cNvPr id="12" name="Imagen 11"/>
          <p:cNvPicPr>
            <a:picLocks noChangeAspect="1"/>
          </p:cNvPicPr>
          <p:nvPr/>
        </p:nvPicPr>
        <p:blipFill>
          <a:blip r:embed="rId4"/>
          <a:stretch>
            <a:fillRect/>
          </a:stretch>
        </p:blipFill>
        <p:spPr>
          <a:xfrm>
            <a:off x="171036" y="4996894"/>
            <a:ext cx="3062898" cy="1632401"/>
          </a:xfrm>
          <a:prstGeom prst="rect">
            <a:avLst/>
          </a:prstGeom>
          <a:scene3d>
            <a:camera prst="orthographicFront"/>
            <a:lightRig rig="threePt" dir="t"/>
          </a:scene3d>
          <a:sp3d>
            <a:bevelT prst="relaxedInset"/>
          </a:sp3d>
        </p:spPr>
      </p:pic>
    </p:spTree>
    <p:extLst>
      <p:ext uri="{BB962C8B-B14F-4D97-AF65-F5344CB8AC3E}">
        <p14:creationId xmlns:p14="http://schemas.microsoft.com/office/powerpoint/2010/main" val="3697043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03648" y="260648"/>
            <a:ext cx="6408712" cy="369332"/>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n-US" b="1" dirty="0" err="1" smtClean="0">
                <a:latin typeface="Calibri" pitchFamily="34" charset="0"/>
                <a:cs typeface="Calibri" pitchFamily="34" charset="0"/>
              </a:rPr>
              <a:t>Beneficiarios</a:t>
            </a:r>
            <a:r>
              <a:rPr lang="en-US" b="1" dirty="0" smtClean="0">
                <a:latin typeface="Calibri" pitchFamily="34" charset="0"/>
                <a:cs typeface="Calibri" pitchFamily="34" charset="0"/>
              </a:rPr>
              <a:t> del  Canal de Nicaragua</a:t>
            </a:r>
            <a:endParaRPr lang="es-EC" b="1" dirty="0">
              <a:latin typeface="Calibri" pitchFamily="34" charset="0"/>
              <a:cs typeface="Calibri" pitchFamily="34" charset="0"/>
            </a:endParaRPr>
          </a:p>
        </p:txBody>
      </p:sp>
      <p:sp>
        <p:nvSpPr>
          <p:cNvPr id="12" name="Rectángulo 11"/>
          <p:cNvSpPr/>
          <p:nvPr/>
        </p:nvSpPr>
        <p:spPr>
          <a:xfrm>
            <a:off x="179512" y="884877"/>
            <a:ext cx="3528392" cy="388696"/>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spcAft>
                <a:spcPts val="0"/>
              </a:spcAft>
              <a:buFont typeface="Arial" panose="020B0604020202020204" pitchFamily="34" charset="0"/>
              <a:buChar char="•"/>
              <a:tabLst>
                <a:tab pos="457200" algn="l"/>
                <a:tab pos="990600" algn="l"/>
              </a:tabLst>
            </a:pPr>
            <a:r>
              <a:rPr lang="es-ES"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Nicaragua </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3 Flecha derecha"/>
          <p:cNvSpPr/>
          <p:nvPr/>
        </p:nvSpPr>
        <p:spPr>
          <a:xfrm>
            <a:off x="3871936" y="867492"/>
            <a:ext cx="288032" cy="581876"/>
          </a:xfrm>
          <a:prstGeom prst="right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anose="020F0502020204030204" pitchFamily="34" charset="0"/>
            </a:endParaRPr>
          </a:p>
        </p:txBody>
      </p:sp>
      <p:sp>
        <p:nvSpPr>
          <p:cNvPr id="19" name="Rectángulo 7"/>
          <p:cNvSpPr/>
          <p:nvPr/>
        </p:nvSpPr>
        <p:spPr>
          <a:xfrm>
            <a:off x="4320480" y="923616"/>
            <a:ext cx="4572000" cy="388696"/>
          </a:xfrm>
          <a:prstGeom prst="rect">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buFont typeface="Arial" panose="020B0604020202020204" pitchFamily="34" charset="0"/>
              <a:buChar char="•"/>
              <a:tabLst>
                <a:tab pos="457200" algn="l"/>
                <a:tab pos="990600" algn="l"/>
              </a:tabLst>
            </a:pPr>
            <a:r>
              <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Desarrollo </a:t>
            </a:r>
            <a:r>
              <a:rPr lang="es-E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económico – peso estratégico</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Rectángulo 7"/>
          <p:cNvSpPr/>
          <p:nvPr/>
        </p:nvSpPr>
        <p:spPr>
          <a:xfrm>
            <a:off x="179512" y="1506133"/>
            <a:ext cx="3528392" cy="388696"/>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spcAft>
                <a:spcPts val="0"/>
              </a:spcAft>
              <a:buFont typeface="Arial" panose="020B0604020202020204" pitchFamily="34" charset="0"/>
              <a:buChar char="•"/>
              <a:tabLst>
                <a:tab pos="457200" algn="l"/>
                <a:tab pos="990600" algn="l"/>
              </a:tabLst>
            </a:pPr>
            <a:r>
              <a:rPr lang="es-ES"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Países del Caribe y Centroamérica</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1" name="Rectángulo 7"/>
          <p:cNvSpPr/>
          <p:nvPr/>
        </p:nvSpPr>
        <p:spPr>
          <a:xfrm>
            <a:off x="179512" y="2973936"/>
            <a:ext cx="3528392" cy="388696"/>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spcAft>
                <a:spcPts val="0"/>
              </a:spcAft>
              <a:buFont typeface="Arial" panose="020B0604020202020204" pitchFamily="34" charset="0"/>
              <a:buChar char="•"/>
              <a:tabLst>
                <a:tab pos="457200" algn="l"/>
                <a:tab pos="990600" algn="l"/>
              </a:tabLst>
            </a:pPr>
            <a:r>
              <a:rPr lang="en-US" dirty="0" err="1"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Países</a:t>
            </a:r>
            <a:r>
              <a:rPr lang="en-US"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dirty="0" err="1"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latinoamericanos</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Rectángulo 7"/>
          <p:cNvSpPr/>
          <p:nvPr/>
        </p:nvSpPr>
        <p:spPr>
          <a:xfrm>
            <a:off x="4283968" y="1500208"/>
            <a:ext cx="4572000" cy="388696"/>
          </a:xfrm>
          <a:prstGeom prst="rect">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buFont typeface="Arial" panose="020B0604020202020204" pitchFamily="34" charset="0"/>
              <a:buChar char="•"/>
              <a:tabLst>
                <a:tab pos="457200" algn="l"/>
                <a:tab pos="990600" algn="l"/>
              </a:tabLst>
            </a:pPr>
            <a:r>
              <a:rPr lang="es-E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Al estar próximos a esta nueva línea. </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3" name="Rectángulo 7"/>
          <p:cNvSpPr/>
          <p:nvPr/>
        </p:nvSpPr>
        <p:spPr>
          <a:xfrm>
            <a:off x="179512" y="2189065"/>
            <a:ext cx="3528392" cy="388696"/>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spcAft>
                <a:spcPts val="0"/>
              </a:spcAft>
              <a:buFont typeface="Arial" panose="020B0604020202020204" pitchFamily="34" charset="0"/>
              <a:buChar char="•"/>
              <a:tabLst>
                <a:tab pos="457200" algn="l"/>
                <a:tab pos="990600" algn="l"/>
              </a:tabLst>
            </a:pPr>
            <a:r>
              <a:rPr lang="es-ES"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China</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Rectángulo 7"/>
          <p:cNvSpPr/>
          <p:nvPr/>
        </p:nvSpPr>
        <p:spPr>
          <a:xfrm>
            <a:off x="4320480" y="2040883"/>
            <a:ext cx="4572000" cy="685059"/>
          </a:xfrm>
          <a:prstGeom prst="rect">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buFont typeface="Arial" panose="020B0604020202020204" pitchFamily="34" charset="0"/>
              <a:buChar char="•"/>
              <a:tabLst>
                <a:tab pos="457200" algn="l"/>
                <a:tab pos="990600" algn="l"/>
              </a:tabLst>
            </a:pPr>
            <a:r>
              <a:rPr lang="es-E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Ganaría influencia y </a:t>
            </a:r>
            <a:r>
              <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su presencia en los regional y global</a:t>
            </a:r>
          </a:p>
        </p:txBody>
      </p:sp>
      <p:sp>
        <p:nvSpPr>
          <p:cNvPr id="25" name="Rectángulo 7"/>
          <p:cNvSpPr/>
          <p:nvPr/>
        </p:nvSpPr>
        <p:spPr>
          <a:xfrm>
            <a:off x="4296261" y="2821080"/>
            <a:ext cx="4572000" cy="685059"/>
          </a:xfrm>
          <a:prstGeom prst="rect">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buFont typeface="Arial" panose="020B0604020202020204" pitchFamily="34" charset="0"/>
              <a:buChar char="•"/>
              <a:tabLst>
                <a:tab pos="457200" algn="l"/>
                <a:tab pos="990600" algn="l"/>
              </a:tabLst>
            </a:pPr>
            <a:r>
              <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Por el intercambio comercial con China y otros de la región del Asía Pacífico</a:t>
            </a:r>
          </a:p>
        </p:txBody>
      </p:sp>
      <p:sp>
        <p:nvSpPr>
          <p:cNvPr id="26" name="Rectángulo 7"/>
          <p:cNvSpPr/>
          <p:nvPr/>
        </p:nvSpPr>
        <p:spPr>
          <a:xfrm>
            <a:off x="179512" y="4339848"/>
            <a:ext cx="3528392" cy="388696"/>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spcAft>
                <a:spcPts val="0"/>
              </a:spcAft>
              <a:buFont typeface="Arial" panose="020B0604020202020204" pitchFamily="34" charset="0"/>
              <a:buChar char="•"/>
              <a:tabLst>
                <a:tab pos="457200" algn="l"/>
                <a:tab pos="990600" algn="l"/>
              </a:tabLst>
            </a:pPr>
            <a:r>
              <a:rPr lang="es-EC"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Países del Asía – Pacífico</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7" name="Rectángulo 7"/>
          <p:cNvSpPr/>
          <p:nvPr/>
        </p:nvSpPr>
        <p:spPr>
          <a:xfrm>
            <a:off x="180383" y="5120334"/>
            <a:ext cx="3528392" cy="388696"/>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spcAft>
                <a:spcPts val="0"/>
              </a:spcAft>
              <a:buFont typeface="Arial" panose="020B0604020202020204" pitchFamily="34" charset="0"/>
              <a:buChar char="•"/>
              <a:tabLst>
                <a:tab pos="457200" algn="l"/>
                <a:tab pos="990600" algn="l"/>
              </a:tabLst>
            </a:pPr>
            <a:r>
              <a:rPr lang="en-US"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Los BRICS</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8" name="Rectángulo 7"/>
          <p:cNvSpPr/>
          <p:nvPr/>
        </p:nvSpPr>
        <p:spPr>
          <a:xfrm>
            <a:off x="4320480" y="4189043"/>
            <a:ext cx="4535488" cy="671915"/>
          </a:xfrm>
          <a:prstGeom prst="rect">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buFont typeface="Arial" panose="020B0604020202020204" pitchFamily="34" charset="0"/>
              <a:buChar char="•"/>
              <a:tabLst>
                <a:tab pos="457200" algn="l"/>
                <a:tab pos="990600" algn="l"/>
              </a:tabLst>
            </a:pPr>
            <a:r>
              <a:rPr lang="es-EC"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Mejoraría el </a:t>
            </a:r>
            <a:r>
              <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desempeño económico y comercial entre estos y América Latina</a:t>
            </a:r>
          </a:p>
        </p:txBody>
      </p:sp>
      <p:sp>
        <p:nvSpPr>
          <p:cNvPr id="29" name="Rectángulo 7"/>
          <p:cNvSpPr/>
          <p:nvPr/>
        </p:nvSpPr>
        <p:spPr>
          <a:xfrm>
            <a:off x="4333080" y="5004974"/>
            <a:ext cx="4522888" cy="646331"/>
          </a:xfrm>
          <a:prstGeom prst="rect">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buFont typeface="Arial" panose="020B0604020202020204" pitchFamily="34" charset="0"/>
              <a:buChar char="•"/>
              <a:tabLst>
                <a:tab pos="457200" algn="l"/>
                <a:tab pos="990600" algn="l"/>
              </a:tabLst>
            </a:pPr>
            <a:r>
              <a:rPr lang="es-EC"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Su </a:t>
            </a:r>
            <a:r>
              <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rol se podría ver vigorizado, especialmente por parte de China y Rusia.</a:t>
            </a:r>
          </a:p>
        </p:txBody>
      </p:sp>
      <p:sp>
        <p:nvSpPr>
          <p:cNvPr id="30" name="21 Flecha derecha"/>
          <p:cNvSpPr/>
          <p:nvPr/>
        </p:nvSpPr>
        <p:spPr>
          <a:xfrm>
            <a:off x="3851920" y="1423331"/>
            <a:ext cx="288032" cy="581876"/>
          </a:xfrm>
          <a:prstGeom prst="right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anose="020F0502020204030204" pitchFamily="34" charset="0"/>
            </a:endParaRPr>
          </a:p>
        </p:txBody>
      </p:sp>
      <p:sp>
        <p:nvSpPr>
          <p:cNvPr id="31" name="22 Flecha derecha"/>
          <p:cNvSpPr/>
          <p:nvPr/>
        </p:nvSpPr>
        <p:spPr>
          <a:xfrm>
            <a:off x="3880320" y="2081735"/>
            <a:ext cx="288032" cy="581876"/>
          </a:xfrm>
          <a:prstGeom prst="right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anose="020F0502020204030204" pitchFamily="34" charset="0"/>
            </a:endParaRPr>
          </a:p>
        </p:txBody>
      </p:sp>
      <p:sp>
        <p:nvSpPr>
          <p:cNvPr id="32" name="23 Flecha derecha"/>
          <p:cNvSpPr/>
          <p:nvPr/>
        </p:nvSpPr>
        <p:spPr>
          <a:xfrm>
            <a:off x="3899919" y="2852764"/>
            <a:ext cx="288032" cy="581876"/>
          </a:xfrm>
          <a:prstGeom prst="right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anose="020F0502020204030204" pitchFamily="34" charset="0"/>
            </a:endParaRPr>
          </a:p>
        </p:txBody>
      </p:sp>
      <p:sp>
        <p:nvSpPr>
          <p:cNvPr id="33" name="24 Flecha derecha"/>
          <p:cNvSpPr/>
          <p:nvPr/>
        </p:nvSpPr>
        <p:spPr>
          <a:xfrm>
            <a:off x="3910798" y="4243258"/>
            <a:ext cx="288032" cy="581876"/>
          </a:xfrm>
          <a:prstGeom prst="right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anose="020F0502020204030204" pitchFamily="34" charset="0"/>
            </a:endParaRPr>
          </a:p>
        </p:txBody>
      </p:sp>
      <p:sp>
        <p:nvSpPr>
          <p:cNvPr id="34" name="25 Flecha derecha"/>
          <p:cNvSpPr/>
          <p:nvPr/>
        </p:nvSpPr>
        <p:spPr>
          <a:xfrm>
            <a:off x="3923928" y="5071170"/>
            <a:ext cx="288032" cy="581876"/>
          </a:xfrm>
          <a:prstGeom prst="right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anose="020F0502020204030204" pitchFamily="34" charset="0"/>
            </a:endParaRPr>
          </a:p>
        </p:txBody>
      </p:sp>
      <p:sp>
        <p:nvSpPr>
          <p:cNvPr id="35" name="Rectángulo 7"/>
          <p:cNvSpPr/>
          <p:nvPr/>
        </p:nvSpPr>
        <p:spPr>
          <a:xfrm>
            <a:off x="179512" y="3636822"/>
            <a:ext cx="3528392" cy="388696"/>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spcAft>
                <a:spcPts val="0"/>
              </a:spcAft>
              <a:buFont typeface="Arial" panose="020B0604020202020204" pitchFamily="34" charset="0"/>
              <a:buChar char="•"/>
              <a:tabLst>
                <a:tab pos="457200" algn="l"/>
                <a:tab pos="990600" algn="l"/>
              </a:tabLst>
            </a:pPr>
            <a:r>
              <a:rPr lang="es-EC"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Lejano Oriente</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ectángulo 7"/>
          <p:cNvSpPr/>
          <p:nvPr/>
        </p:nvSpPr>
        <p:spPr>
          <a:xfrm>
            <a:off x="4302448" y="3636822"/>
            <a:ext cx="4553520" cy="388696"/>
          </a:xfrm>
          <a:prstGeom prst="rect">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buFont typeface="Arial" panose="020B0604020202020204" pitchFamily="34" charset="0"/>
              <a:buChar char="•"/>
              <a:tabLst>
                <a:tab pos="457200" algn="l"/>
                <a:tab pos="990600" algn="l"/>
              </a:tabLst>
            </a:pPr>
            <a:r>
              <a:rPr lang="es-EC"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Se creará </a:t>
            </a:r>
            <a:r>
              <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un corredor de energía </a:t>
            </a:r>
          </a:p>
        </p:txBody>
      </p:sp>
      <p:sp>
        <p:nvSpPr>
          <p:cNvPr id="37" name="36 Flecha derecha"/>
          <p:cNvSpPr/>
          <p:nvPr/>
        </p:nvSpPr>
        <p:spPr>
          <a:xfrm>
            <a:off x="3910798" y="3564814"/>
            <a:ext cx="288032" cy="581876"/>
          </a:xfrm>
          <a:prstGeom prst="right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anose="020F0502020204030204" pitchFamily="34" charset="0"/>
            </a:endParaRPr>
          </a:p>
        </p:txBody>
      </p:sp>
      <p:sp>
        <p:nvSpPr>
          <p:cNvPr id="38" name="Rectángulo 7"/>
          <p:cNvSpPr/>
          <p:nvPr/>
        </p:nvSpPr>
        <p:spPr>
          <a:xfrm>
            <a:off x="179512" y="5797062"/>
            <a:ext cx="3528392" cy="388696"/>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spcAft>
                <a:spcPts val="0"/>
              </a:spcAft>
              <a:buFont typeface="Arial" panose="020B0604020202020204" pitchFamily="34" charset="0"/>
              <a:buChar char="•"/>
              <a:tabLst>
                <a:tab pos="457200" algn="l"/>
                <a:tab pos="990600" algn="l"/>
              </a:tabLst>
            </a:pPr>
            <a:r>
              <a:rPr lang="en-US" dirty="0" err="1"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Rusia</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9" name="25 Flecha derecha"/>
          <p:cNvSpPr/>
          <p:nvPr/>
        </p:nvSpPr>
        <p:spPr>
          <a:xfrm>
            <a:off x="3923928" y="5797062"/>
            <a:ext cx="288032" cy="581876"/>
          </a:xfrm>
          <a:prstGeom prst="right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anose="020F0502020204030204" pitchFamily="34" charset="0"/>
            </a:endParaRPr>
          </a:p>
        </p:txBody>
      </p:sp>
      <p:sp>
        <p:nvSpPr>
          <p:cNvPr id="40" name="Rectángulo 7"/>
          <p:cNvSpPr/>
          <p:nvPr/>
        </p:nvSpPr>
        <p:spPr>
          <a:xfrm>
            <a:off x="4326780" y="5767357"/>
            <a:ext cx="4522888" cy="877163"/>
          </a:xfrm>
          <a:prstGeom prst="rect">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buFont typeface="Arial" panose="020B0604020202020204" pitchFamily="34" charset="0"/>
              <a:buChar char="•"/>
              <a:tabLst>
                <a:tab pos="457200" algn="l"/>
                <a:tab pos="990600" algn="l"/>
              </a:tabLst>
            </a:pPr>
            <a:r>
              <a:rPr lang="es-EC" sz="17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Mejoraría </a:t>
            </a:r>
            <a:r>
              <a:rPr lang="es-EC" sz="17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la movilidad de su flota </a:t>
            </a:r>
            <a:r>
              <a:rPr lang="es-EC" sz="17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cuya </a:t>
            </a:r>
            <a:r>
              <a:rPr lang="es-EC" sz="17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presencia en el Atlántico, serviría como medida disuasiva frente a </a:t>
            </a:r>
            <a:r>
              <a:rPr lang="es-EC" sz="17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EE.UU</a:t>
            </a:r>
            <a:r>
              <a:rPr lang="es-EC" sz="17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585324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15897" y="1196752"/>
            <a:ext cx="9073008" cy="48210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lvl="0" indent="-177800" algn="just">
              <a:lnSpc>
                <a:spcPct val="107000"/>
              </a:lnSpc>
              <a:buFont typeface="Arial" panose="020B0604020202020204" pitchFamily="34" charset="0"/>
              <a:buChar char="•"/>
              <a:tabLst>
                <a:tab pos="457200" algn="l"/>
                <a:tab pos="990600" algn="l"/>
              </a:tabLst>
            </a:pPr>
            <a:endParaRPr lang="es-EC" dirty="0" smtClean="0">
              <a:latin typeface="Calibri" panose="020F0502020204030204" pitchFamily="34" charset="0"/>
              <a:ea typeface="Times New Roman" panose="02020603050405020304" pitchFamily="18" charset="0"/>
              <a:cs typeface="Times New Roman" panose="02020603050405020304" pitchFamily="18" charset="0"/>
            </a:endParaRPr>
          </a:p>
          <a:p>
            <a:pPr marL="177800" indent="-177800" algn="just">
              <a:lnSpc>
                <a:spcPct val="107000"/>
              </a:lnSpc>
              <a:buFont typeface="Arial" panose="020B0604020202020204" pitchFamily="34" charset="0"/>
              <a:buChar char="•"/>
              <a:tabLst>
                <a:tab pos="457200" algn="l"/>
                <a:tab pos="990600" algn="l"/>
              </a:tabLst>
            </a:pPr>
            <a:r>
              <a:rPr lang="es-EC" dirty="0">
                <a:latin typeface="Calibri" panose="020F0502020204030204" pitchFamily="34" charset="0"/>
                <a:ea typeface="Times New Roman" panose="02020603050405020304" pitchFamily="18" charset="0"/>
                <a:cs typeface="Times New Roman" panose="02020603050405020304" pitchFamily="18" charset="0"/>
              </a:rPr>
              <a:t>Asumirá el 5% del transporte de la totalidad del comercio mundial.</a:t>
            </a:r>
          </a:p>
          <a:p>
            <a:pPr marL="177800" lvl="0" indent="-177800" algn="just">
              <a:lnSpc>
                <a:spcPct val="107000"/>
              </a:lnSpc>
              <a:buFont typeface="Arial" panose="020B0604020202020204" pitchFamily="34" charset="0"/>
              <a:buChar char="•"/>
              <a:tabLst>
                <a:tab pos="457200" algn="l"/>
                <a:tab pos="990600" algn="l"/>
              </a:tabLst>
            </a:pPr>
            <a:r>
              <a:rPr lang="es-EC" dirty="0" smtClean="0">
                <a:latin typeface="Calibri" panose="020F0502020204030204" pitchFamily="34" charset="0"/>
                <a:ea typeface="Times New Roman" panose="02020603050405020304" pitchFamily="18" charset="0"/>
                <a:cs typeface="Times New Roman" panose="02020603050405020304" pitchFamily="18" charset="0"/>
              </a:rPr>
              <a:t>Estimulará </a:t>
            </a:r>
            <a:r>
              <a:rPr lang="es-EC" dirty="0">
                <a:latin typeface="Calibri" panose="020F0502020204030204" pitchFamily="34" charset="0"/>
                <a:ea typeface="Times New Roman" panose="02020603050405020304" pitchFamily="18" charset="0"/>
                <a:cs typeface="Times New Roman" panose="02020603050405020304" pitchFamily="18" charset="0"/>
              </a:rPr>
              <a:t>la competencia con el Canal de Panamá y por consiguiente la disminución de costos.</a:t>
            </a:r>
          </a:p>
          <a:p>
            <a:pPr marL="177800" indent="-177800" algn="just">
              <a:lnSpc>
                <a:spcPct val="107000"/>
              </a:lnSpc>
              <a:buFont typeface="Arial" panose="020B0604020202020204" pitchFamily="34" charset="0"/>
              <a:buChar char="•"/>
              <a:tabLst>
                <a:tab pos="457200" algn="l"/>
                <a:tab pos="990600" algn="l"/>
              </a:tabLst>
            </a:pPr>
            <a:r>
              <a:rPr lang="es-EC" dirty="0">
                <a:latin typeface="Calibri" panose="020F0502020204030204" pitchFamily="34" charset="0"/>
                <a:ea typeface="Times New Roman" panose="02020603050405020304" pitchFamily="18" charset="0"/>
                <a:cs typeface="Times New Roman" panose="02020603050405020304" pitchFamily="18" charset="0"/>
              </a:rPr>
              <a:t>Mejorará las relaciones comerciales entre la mayoría de países sudamericanos con la China.</a:t>
            </a:r>
          </a:p>
          <a:p>
            <a:pPr marL="177800" indent="-177800" algn="just">
              <a:lnSpc>
                <a:spcPct val="107000"/>
              </a:lnSpc>
              <a:spcAft>
                <a:spcPts val="0"/>
              </a:spcAft>
              <a:buFont typeface="Arial" panose="020B0604020202020204" pitchFamily="34" charset="0"/>
              <a:buChar char="•"/>
              <a:tabLst>
                <a:tab pos="457200" algn="l"/>
                <a:tab pos="990600" algn="l"/>
              </a:tabLst>
            </a:pPr>
            <a:r>
              <a:rPr lang="es-EC" dirty="0" smtClean="0">
                <a:latin typeface="Calibri" panose="020F0502020204030204" pitchFamily="34" charset="0"/>
                <a:ea typeface="Times New Roman" panose="02020603050405020304" pitchFamily="18" charset="0"/>
                <a:cs typeface="Times New Roman" panose="02020603050405020304" pitchFamily="18" charset="0"/>
              </a:rPr>
              <a:t>Impulsará </a:t>
            </a:r>
            <a:r>
              <a:rPr lang="es-EC" dirty="0">
                <a:latin typeface="Calibri" panose="020F0502020204030204" pitchFamily="34" charset="0"/>
                <a:ea typeface="Times New Roman" panose="02020603050405020304" pitchFamily="18" charset="0"/>
                <a:cs typeface="Times New Roman" panose="02020603050405020304" pitchFamily="18" charset="0"/>
              </a:rPr>
              <a:t>el flujo de intercambios financieros y de </a:t>
            </a:r>
            <a:r>
              <a:rPr lang="es-EC" dirty="0" smtClean="0">
                <a:latin typeface="Calibri" panose="020F0502020204030204" pitchFamily="34" charset="0"/>
                <a:ea typeface="Times New Roman" panose="02020603050405020304" pitchFamily="18" charset="0"/>
                <a:cs typeface="Times New Roman" panose="02020603050405020304" pitchFamily="18" charset="0"/>
              </a:rPr>
              <a:t>comercio.</a:t>
            </a:r>
            <a:endParaRPr lang="es-EC" dirty="0">
              <a:latin typeface="Calibri" panose="020F0502020204030204" pitchFamily="34" charset="0"/>
              <a:ea typeface="Times New Roman" panose="02020603050405020304" pitchFamily="18" charset="0"/>
              <a:cs typeface="Times New Roman" panose="02020603050405020304" pitchFamily="18" charset="0"/>
            </a:endParaRPr>
          </a:p>
          <a:p>
            <a:pPr marL="177800" indent="-177800" algn="just">
              <a:lnSpc>
                <a:spcPct val="107000"/>
              </a:lnSpc>
              <a:buFont typeface="Arial" panose="020B0604020202020204" pitchFamily="34" charset="0"/>
              <a:buChar char="•"/>
              <a:tabLst>
                <a:tab pos="457200" algn="l"/>
                <a:tab pos="990600" algn="l"/>
              </a:tabLst>
            </a:pPr>
            <a:r>
              <a:rPr lang="es-EC" dirty="0">
                <a:latin typeface="Calibri" panose="020F0502020204030204" pitchFamily="34" charset="0"/>
                <a:ea typeface="Times New Roman" panose="02020603050405020304" pitchFamily="18" charset="0"/>
                <a:cs typeface="Times New Roman" panose="02020603050405020304" pitchFamily="18" charset="0"/>
              </a:rPr>
              <a:t>Podrá incrementarse la inversión en la región.</a:t>
            </a:r>
          </a:p>
          <a:p>
            <a:pPr marL="177800" indent="-177800" algn="just">
              <a:lnSpc>
                <a:spcPct val="107000"/>
              </a:lnSpc>
              <a:buFont typeface="Arial" panose="020B0604020202020204" pitchFamily="34" charset="0"/>
              <a:buChar char="•"/>
              <a:tabLst>
                <a:tab pos="457200" algn="l"/>
                <a:tab pos="990600" algn="l"/>
              </a:tabLst>
            </a:pPr>
            <a:r>
              <a:rPr lang="es-EC" dirty="0">
                <a:latin typeface="Calibri" panose="020F0502020204030204" pitchFamily="34" charset="0"/>
                <a:ea typeface="Times New Roman" panose="02020603050405020304" pitchFamily="18" charset="0"/>
                <a:cs typeface="Times New Roman" panose="02020603050405020304" pitchFamily="18" charset="0"/>
              </a:rPr>
              <a:t>Obligará a mejorar las condiciones y facilidades del Canal de Panamá.</a:t>
            </a:r>
          </a:p>
          <a:p>
            <a:pPr marL="177800" indent="-177800" algn="just">
              <a:lnSpc>
                <a:spcPct val="107000"/>
              </a:lnSpc>
              <a:buFont typeface="Arial" panose="020B0604020202020204" pitchFamily="34" charset="0"/>
              <a:buChar char="•"/>
              <a:tabLst>
                <a:tab pos="457200" algn="l"/>
                <a:tab pos="990600" algn="l"/>
              </a:tabLst>
            </a:pPr>
            <a:r>
              <a:rPr lang="es-EC" dirty="0">
                <a:latin typeface="Calibri" panose="020F0502020204030204" pitchFamily="34" charset="0"/>
                <a:ea typeface="Times New Roman" panose="02020603050405020304" pitchFamily="18" charset="0"/>
                <a:cs typeface="Times New Roman" panose="02020603050405020304" pitchFamily="18" charset="0"/>
              </a:rPr>
              <a:t>Apertura de una nueva opción geoestratégica regional comercial a través de una ruta importante.</a:t>
            </a:r>
          </a:p>
          <a:p>
            <a:pPr marL="177800" indent="-177800" algn="just">
              <a:lnSpc>
                <a:spcPct val="107000"/>
              </a:lnSpc>
              <a:buFont typeface="Arial" panose="020B0604020202020204" pitchFamily="34" charset="0"/>
              <a:buChar char="•"/>
              <a:tabLst>
                <a:tab pos="457200" algn="l"/>
                <a:tab pos="990600" algn="l"/>
              </a:tabLst>
            </a:pPr>
            <a:r>
              <a:rPr lang="es-EC" dirty="0">
                <a:latin typeface="Calibri" panose="020F0502020204030204" pitchFamily="34" charset="0"/>
                <a:ea typeface="Times New Roman" panose="02020603050405020304" pitchFamily="18" charset="0"/>
                <a:cs typeface="Times New Roman" panose="02020603050405020304" pitchFamily="18" charset="0"/>
              </a:rPr>
              <a:t>Generará un interesante contrapeso regional a la posición globalizante de los Estados Unidos.</a:t>
            </a:r>
          </a:p>
          <a:p>
            <a:pPr marL="177800" indent="-177800" algn="just">
              <a:lnSpc>
                <a:spcPct val="107000"/>
              </a:lnSpc>
              <a:buFont typeface="Arial" panose="020B0604020202020204" pitchFamily="34" charset="0"/>
              <a:buChar char="•"/>
              <a:tabLst>
                <a:tab pos="457200" algn="l"/>
                <a:tab pos="990600" algn="l"/>
              </a:tabLst>
            </a:pPr>
            <a:r>
              <a:rPr lang="es-EC" dirty="0">
                <a:latin typeface="Calibri" panose="020F0502020204030204" pitchFamily="34" charset="0"/>
                <a:ea typeface="Times New Roman" panose="02020603050405020304" pitchFamily="18" charset="0"/>
                <a:cs typeface="Times New Roman" panose="02020603050405020304" pitchFamily="18" charset="0"/>
              </a:rPr>
              <a:t>Reducción de la influencia estadounidense sobre la región. </a:t>
            </a:r>
          </a:p>
          <a:p>
            <a:pPr marL="177800" indent="-177800" algn="just">
              <a:lnSpc>
                <a:spcPct val="107000"/>
              </a:lnSpc>
              <a:buFont typeface="Arial" panose="020B0604020202020204" pitchFamily="34" charset="0"/>
              <a:buChar char="•"/>
              <a:tabLst>
                <a:tab pos="457200" algn="l"/>
                <a:tab pos="990600" algn="l"/>
              </a:tabLst>
            </a:pPr>
            <a:r>
              <a:rPr lang="es-EC" dirty="0">
                <a:latin typeface="Calibri" panose="020F0502020204030204" pitchFamily="34" charset="0"/>
                <a:ea typeface="Times New Roman" panose="02020603050405020304" pitchFamily="18" charset="0"/>
                <a:cs typeface="Times New Roman" panose="02020603050405020304" pitchFamily="18" charset="0"/>
              </a:rPr>
              <a:t>Se producirá una expansión del comercio en el eje Este-Oeste e incorporará a la Costa Pacífica con la Costa Atlántica. América Latina podría utilizar esta situación para diversificar sus relaciones económicas y </a:t>
            </a:r>
            <a:r>
              <a:rPr lang="es-EC" dirty="0" smtClean="0">
                <a:latin typeface="Calibri" panose="020F0502020204030204" pitchFamily="34" charset="0"/>
                <a:ea typeface="Times New Roman" panose="02020603050405020304" pitchFamily="18" charset="0"/>
                <a:cs typeface="Times New Roman" panose="02020603050405020304" pitchFamily="18" charset="0"/>
              </a:rPr>
              <a:t>comerciales</a:t>
            </a:r>
          </a:p>
          <a:p>
            <a:pPr marL="177800" indent="-177800" algn="just">
              <a:lnSpc>
                <a:spcPct val="107000"/>
              </a:lnSpc>
              <a:buFont typeface="Arial" panose="020B0604020202020204" pitchFamily="34" charset="0"/>
              <a:buChar char="•"/>
              <a:tabLst>
                <a:tab pos="457200" algn="l"/>
                <a:tab pos="990600" algn="l"/>
              </a:tabLst>
            </a:pPr>
            <a:r>
              <a:rPr lang="en-US" dirty="0" err="1" smtClean="0">
                <a:latin typeface="Calibri" panose="020F0502020204030204" pitchFamily="34" charset="0"/>
                <a:ea typeface="Times New Roman" panose="02020603050405020304" pitchFamily="18" charset="0"/>
                <a:cs typeface="Times New Roman" panose="02020603050405020304" pitchFamily="18" charset="0"/>
              </a:rPr>
              <a:t>Acortar</a:t>
            </a:r>
            <a:r>
              <a:rPr lang="en-US" dirty="0" smtClean="0">
                <a:latin typeface="Calibri" panose="020F0502020204030204" pitchFamily="34" charset="0"/>
                <a:ea typeface="Times New Roman" panose="02020603050405020304" pitchFamily="18" charset="0"/>
                <a:cs typeface="Times New Roman" panose="02020603050405020304" pitchFamily="18" charset="0"/>
              </a:rPr>
              <a:t> </a:t>
            </a:r>
            <a:r>
              <a:rPr lang="en-US" dirty="0" err="1" smtClean="0">
                <a:latin typeface="Calibri" panose="020F0502020204030204" pitchFamily="34" charset="0"/>
                <a:ea typeface="Times New Roman" panose="02020603050405020304" pitchFamily="18" charset="0"/>
                <a:cs typeface="Times New Roman" panose="02020603050405020304" pitchFamily="18" charset="0"/>
              </a:rPr>
              <a:t>distancias</a:t>
            </a:r>
            <a:r>
              <a:rPr lang="en-US" dirty="0" smtClean="0">
                <a:latin typeface="Calibri" panose="020F0502020204030204" pitchFamily="34" charset="0"/>
                <a:ea typeface="Times New Roman" panose="02020603050405020304" pitchFamily="18" charset="0"/>
                <a:cs typeface="Times New Roman" panose="02020603050405020304" pitchFamily="18" charset="0"/>
              </a:rPr>
              <a:t>, </a:t>
            </a:r>
            <a:r>
              <a:rPr lang="en-US" dirty="0" err="1" smtClean="0">
                <a:latin typeface="Calibri" panose="020F0502020204030204" pitchFamily="34" charset="0"/>
                <a:ea typeface="Times New Roman" panose="02020603050405020304" pitchFamily="18" charset="0"/>
                <a:cs typeface="Times New Roman" panose="02020603050405020304" pitchFamily="18" charset="0"/>
              </a:rPr>
              <a:t>reducir</a:t>
            </a:r>
            <a:r>
              <a:rPr lang="en-US" dirty="0" smtClean="0">
                <a:latin typeface="Calibri" panose="020F0502020204030204" pitchFamily="34" charset="0"/>
                <a:ea typeface="Times New Roman" panose="02020603050405020304" pitchFamily="18" charset="0"/>
                <a:cs typeface="Times New Roman" panose="02020603050405020304" pitchFamily="18" charset="0"/>
              </a:rPr>
              <a:t> </a:t>
            </a:r>
            <a:r>
              <a:rPr lang="en-US" dirty="0" err="1" smtClean="0">
                <a:latin typeface="Calibri" panose="020F0502020204030204" pitchFamily="34" charset="0"/>
                <a:ea typeface="Times New Roman" panose="02020603050405020304" pitchFamily="18" charset="0"/>
                <a:cs typeface="Times New Roman" panose="02020603050405020304" pitchFamily="18" charset="0"/>
              </a:rPr>
              <a:t>costos</a:t>
            </a:r>
            <a:r>
              <a:rPr lang="en-US" dirty="0" smtClean="0">
                <a:latin typeface="Calibri" panose="020F0502020204030204" pitchFamily="34" charset="0"/>
                <a:ea typeface="Times New Roman" panose="02020603050405020304" pitchFamily="18" charset="0"/>
                <a:cs typeface="Times New Roman" panose="02020603050405020304" pitchFamily="18" charset="0"/>
              </a:rPr>
              <a:t>, </a:t>
            </a:r>
            <a:r>
              <a:rPr lang="en-US" dirty="0" err="1" smtClean="0">
                <a:latin typeface="Calibri" panose="020F0502020204030204" pitchFamily="34" charset="0"/>
                <a:ea typeface="Times New Roman" panose="02020603050405020304" pitchFamily="18" charset="0"/>
                <a:cs typeface="Times New Roman" panose="02020603050405020304" pitchFamily="18" charset="0"/>
              </a:rPr>
              <a:t>fluidez</a:t>
            </a:r>
            <a:r>
              <a:rPr lang="en-US" dirty="0" smtClean="0">
                <a:latin typeface="Calibri" panose="020F0502020204030204" pitchFamily="34" charset="0"/>
                <a:ea typeface="Times New Roman" panose="02020603050405020304" pitchFamily="18" charset="0"/>
                <a:cs typeface="Times New Roman" panose="02020603050405020304" pitchFamily="18" charset="0"/>
              </a:rPr>
              <a:t> e </a:t>
            </a:r>
            <a:r>
              <a:rPr lang="en-US" dirty="0" err="1" smtClean="0">
                <a:latin typeface="Calibri" panose="020F0502020204030204" pitchFamily="34" charset="0"/>
                <a:ea typeface="Times New Roman" panose="02020603050405020304" pitchFamily="18" charset="0"/>
                <a:cs typeface="Times New Roman" panose="02020603050405020304" pitchFamily="18" charset="0"/>
              </a:rPr>
              <a:t>incremento</a:t>
            </a:r>
            <a:r>
              <a:rPr lang="en-US" dirty="0" smtClean="0">
                <a:latin typeface="Calibri" panose="020F0502020204030204" pitchFamily="34" charset="0"/>
                <a:ea typeface="Times New Roman" panose="02020603050405020304" pitchFamily="18" charset="0"/>
                <a:cs typeface="Times New Roman" panose="02020603050405020304" pitchFamily="18" charset="0"/>
              </a:rPr>
              <a:t> al </a:t>
            </a:r>
            <a:r>
              <a:rPr lang="en-US" dirty="0" err="1" smtClean="0">
                <a:latin typeface="Calibri" panose="020F0502020204030204" pitchFamily="34" charset="0"/>
                <a:ea typeface="Times New Roman" panose="02020603050405020304" pitchFamily="18" charset="0"/>
                <a:cs typeface="Times New Roman" panose="02020603050405020304" pitchFamily="18" charset="0"/>
              </a:rPr>
              <a:t>comercio</a:t>
            </a:r>
            <a:r>
              <a:rPr lang="en-US" dirty="0" smtClean="0">
                <a:latin typeface="Calibri" panose="020F0502020204030204" pitchFamily="34" charset="0"/>
                <a:ea typeface="Times New Roman" panose="02020603050405020304" pitchFamily="18" charset="0"/>
                <a:cs typeface="Times New Roman" panose="02020603050405020304" pitchFamily="18" charset="0"/>
              </a:rPr>
              <a:t>.</a:t>
            </a:r>
            <a:endParaRPr lang="es-EC"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Rectángulo 8"/>
          <p:cNvSpPr/>
          <p:nvPr/>
        </p:nvSpPr>
        <p:spPr>
          <a:xfrm>
            <a:off x="3851920" y="467380"/>
            <a:ext cx="1008112" cy="369332"/>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n-US" b="1" dirty="0" err="1">
                <a:latin typeface="Calibri" pitchFamily="34" charset="0"/>
                <a:cs typeface="Calibri" pitchFamily="34" charset="0"/>
              </a:rPr>
              <a:t>Ventajas</a:t>
            </a:r>
            <a:r>
              <a:rPr lang="en-US" b="1" dirty="0">
                <a:latin typeface="Calibri" pitchFamily="34" charset="0"/>
                <a:cs typeface="Calibri" pitchFamily="34" charset="0"/>
              </a:rPr>
              <a:t> </a:t>
            </a:r>
            <a:endParaRPr lang="es-EC" b="1" dirty="0">
              <a:latin typeface="Calibri" pitchFamily="34" charset="0"/>
              <a:cs typeface="Calibri" pitchFamily="34" charset="0"/>
            </a:endParaRPr>
          </a:p>
        </p:txBody>
      </p:sp>
    </p:spTree>
    <p:extLst>
      <p:ext uri="{BB962C8B-B14F-4D97-AF65-F5344CB8AC3E}">
        <p14:creationId xmlns:p14="http://schemas.microsoft.com/office/powerpoint/2010/main" val="9461365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0" y="980728"/>
            <a:ext cx="9073008" cy="541372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lvl="0" indent="-177800" algn="just">
              <a:lnSpc>
                <a:spcPct val="107000"/>
              </a:lnSpc>
              <a:buFont typeface="Arial" panose="020B0604020202020204" pitchFamily="34" charset="0"/>
              <a:buChar char="•"/>
              <a:tabLst>
                <a:tab pos="457200" algn="l"/>
                <a:tab pos="990600" algn="l"/>
              </a:tabLst>
            </a:pPr>
            <a:endParaRPr lang="es-EC" dirty="0" smtClean="0">
              <a:latin typeface="Calibri" panose="020F0502020204030204" pitchFamily="34" charset="0"/>
              <a:ea typeface="Times New Roman" panose="02020603050405020304" pitchFamily="18" charset="0"/>
              <a:cs typeface="Times New Roman" panose="02020603050405020304" pitchFamily="18" charset="0"/>
            </a:endParaRPr>
          </a:p>
          <a:p>
            <a:pPr marL="177800" lvl="0" indent="-177800" algn="just">
              <a:lnSpc>
                <a:spcPct val="107000"/>
              </a:lnSpc>
              <a:buFont typeface="Arial" panose="020B0604020202020204" pitchFamily="34" charset="0"/>
              <a:buChar char="•"/>
              <a:tabLst>
                <a:tab pos="457200" algn="l"/>
                <a:tab pos="990600" algn="l"/>
              </a:tabLst>
            </a:pPr>
            <a:r>
              <a:rPr lang="es-EC" dirty="0" smtClean="0">
                <a:latin typeface="Calibri" panose="020F0502020204030204" pitchFamily="34" charset="0"/>
                <a:ea typeface="Times New Roman" panose="02020603050405020304" pitchFamily="18" charset="0"/>
                <a:cs typeface="Times New Roman" panose="02020603050405020304" pitchFamily="18" charset="0"/>
              </a:rPr>
              <a:t>Facilitaría </a:t>
            </a:r>
            <a:r>
              <a:rPr lang="es-EC" dirty="0">
                <a:latin typeface="Calibri" panose="020F0502020204030204" pitchFamily="34" charset="0"/>
                <a:ea typeface="Times New Roman" panose="02020603050405020304" pitchFamily="18" charset="0"/>
                <a:cs typeface="Times New Roman" panose="02020603050405020304" pitchFamily="18" charset="0"/>
              </a:rPr>
              <a:t>el comercio de bienes primarios desmotivando la transformación local para la venta de productos que generen un proceso de elaboración.</a:t>
            </a:r>
          </a:p>
          <a:p>
            <a:pPr marL="177800" lvl="0" indent="-177800" algn="just">
              <a:lnSpc>
                <a:spcPct val="107000"/>
              </a:lnSpc>
              <a:buFont typeface="Arial" panose="020B0604020202020204" pitchFamily="34" charset="0"/>
              <a:buChar char="•"/>
              <a:tabLst>
                <a:tab pos="457200" algn="l"/>
                <a:tab pos="990600" algn="l"/>
              </a:tabLst>
            </a:pPr>
            <a:r>
              <a:rPr lang="es-EC" dirty="0">
                <a:latin typeface="Calibri" panose="020F0502020204030204" pitchFamily="34" charset="0"/>
                <a:ea typeface="Times New Roman" panose="02020603050405020304" pitchFamily="18" charset="0"/>
                <a:cs typeface="Times New Roman" panose="02020603050405020304" pitchFamily="18" charset="0"/>
              </a:rPr>
              <a:t>Generaría una confrontación con otros bloques de producción o exportación global al incrementarse el nivel competitivo por la facilidad de exportación.</a:t>
            </a:r>
          </a:p>
          <a:p>
            <a:pPr marL="177800" lvl="0" indent="-177800" algn="just">
              <a:lnSpc>
                <a:spcPct val="107000"/>
              </a:lnSpc>
              <a:buFont typeface="Arial" panose="020B0604020202020204" pitchFamily="34" charset="0"/>
              <a:buChar char="•"/>
              <a:tabLst>
                <a:tab pos="457200" algn="l"/>
                <a:tab pos="990600" algn="l"/>
              </a:tabLst>
            </a:pPr>
            <a:r>
              <a:rPr lang="es-EC" dirty="0">
                <a:latin typeface="Calibri" panose="020F0502020204030204" pitchFamily="34" charset="0"/>
                <a:ea typeface="Times New Roman" panose="02020603050405020304" pitchFamily="18" charset="0"/>
                <a:cs typeface="Times New Roman" panose="02020603050405020304" pitchFamily="18" charset="0"/>
              </a:rPr>
              <a:t>Incrementaría la  suspicacia de intervencionismo regional afectando la cohesión regional y la presencia de acciones de toda índole para garantizar el apoyo político a otros actores extra regionales encabezados por China. </a:t>
            </a:r>
          </a:p>
          <a:p>
            <a:pPr marL="177800" lvl="0" indent="-177800" algn="just">
              <a:lnSpc>
                <a:spcPct val="107000"/>
              </a:lnSpc>
              <a:buFont typeface="Arial" panose="020B0604020202020204" pitchFamily="34" charset="0"/>
              <a:buChar char="•"/>
              <a:tabLst>
                <a:tab pos="457200" algn="l"/>
                <a:tab pos="990600" algn="l"/>
              </a:tabLst>
            </a:pPr>
            <a:r>
              <a:rPr lang="es-EC" dirty="0">
                <a:latin typeface="Calibri" panose="020F0502020204030204" pitchFamily="34" charset="0"/>
                <a:ea typeface="Times New Roman" panose="02020603050405020304" pitchFamily="18" charset="0"/>
                <a:cs typeface="Times New Roman" panose="02020603050405020304" pitchFamily="18" charset="0"/>
              </a:rPr>
              <a:t>Generaría una confrontación e incluso alineamientos para el uso y comercio con el canal de Panamá como competidor.</a:t>
            </a:r>
          </a:p>
          <a:p>
            <a:pPr marL="177800" lvl="0" indent="-177800" algn="just">
              <a:lnSpc>
                <a:spcPct val="107000"/>
              </a:lnSpc>
              <a:buFont typeface="Arial" panose="020B0604020202020204" pitchFamily="34" charset="0"/>
              <a:buChar char="•"/>
              <a:tabLst>
                <a:tab pos="457200" algn="l"/>
                <a:tab pos="990600" algn="l"/>
              </a:tabLst>
            </a:pPr>
            <a:r>
              <a:rPr lang="es-EC" dirty="0" smtClean="0">
                <a:latin typeface="Calibri" panose="020F0502020204030204" pitchFamily="34" charset="0"/>
                <a:ea typeface="Times New Roman" panose="02020603050405020304" pitchFamily="18" charset="0"/>
                <a:cs typeface="Times New Roman" panose="02020603050405020304" pitchFamily="18" charset="0"/>
              </a:rPr>
              <a:t>En </a:t>
            </a:r>
            <a:r>
              <a:rPr lang="es-EC" dirty="0">
                <a:latin typeface="Calibri" panose="020F0502020204030204" pitchFamily="34" charset="0"/>
                <a:ea typeface="Times New Roman" panose="02020603050405020304" pitchFamily="18" charset="0"/>
                <a:cs typeface="Times New Roman" panose="02020603050405020304" pitchFamily="18" charset="0"/>
              </a:rPr>
              <a:t>el ejercicio del poder blando, que viene incrementando e implementando China, la influencia de la cultura </a:t>
            </a:r>
            <a:r>
              <a:rPr lang="es-EC" dirty="0" smtClean="0">
                <a:latin typeface="Calibri" panose="020F0502020204030204" pitchFamily="34" charset="0"/>
                <a:ea typeface="Times New Roman" panose="02020603050405020304" pitchFamily="18" charset="0"/>
                <a:cs typeface="Times New Roman" panose="02020603050405020304" pitchFamily="18" charset="0"/>
              </a:rPr>
              <a:t>puede </a:t>
            </a:r>
            <a:r>
              <a:rPr lang="es-EC" dirty="0">
                <a:latin typeface="Calibri" panose="020F0502020204030204" pitchFamily="34" charset="0"/>
                <a:ea typeface="Times New Roman" panose="02020603050405020304" pitchFamily="18" charset="0"/>
                <a:cs typeface="Times New Roman" panose="02020603050405020304" pitchFamily="18" charset="0"/>
              </a:rPr>
              <a:t>tener una connotación negativa.</a:t>
            </a:r>
          </a:p>
          <a:p>
            <a:pPr marL="177800" lvl="0" indent="-177800" algn="just">
              <a:lnSpc>
                <a:spcPct val="107000"/>
              </a:lnSpc>
              <a:buFont typeface="Arial" panose="020B0604020202020204" pitchFamily="34" charset="0"/>
              <a:buChar char="•"/>
              <a:tabLst>
                <a:tab pos="457200" algn="l"/>
                <a:tab pos="990600" algn="l"/>
              </a:tabLst>
            </a:pPr>
            <a:r>
              <a:rPr lang="es-EC" dirty="0">
                <a:latin typeface="Calibri" panose="020F0502020204030204" pitchFamily="34" charset="0"/>
                <a:ea typeface="Times New Roman" panose="02020603050405020304" pitchFamily="18" charset="0"/>
                <a:cs typeface="Times New Roman" panose="02020603050405020304" pitchFamily="18" charset="0"/>
              </a:rPr>
              <a:t>Mayor facilidad al crimen transnacional organizado para mover sus negocios.</a:t>
            </a:r>
          </a:p>
          <a:p>
            <a:pPr marL="177800" lvl="0" indent="-177800" algn="just">
              <a:lnSpc>
                <a:spcPct val="107000"/>
              </a:lnSpc>
              <a:buFont typeface="Arial" panose="020B0604020202020204" pitchFamily="34" charset="0"/>
              <a:buChar char="•"/>
              <a:tabLst>
                <a:tab pos="457200" algn="l"/>
                <a:tab pos="990600" algn="l"/>
              </a:tabLst>
            </a:pPr>
            <a:r>
              <a:rPr lang="es-EC" dirty="0">
                <a:latin typeface="Calibri" panose="020F0502020204030204" pitchFamily="34" charset="0"/>
                <a:ea typeface="Times New Roman" panose="02020603050405020304" pitchFamily="18" charset="0"/>
                <a:cs typeface="Times New Roman" panose="02020603050405020304" pitchFamily="18" charset="0"/>
              </a:rPr>
              <a:t>Depredación y destrucción del medio ambiente en Nicaragua.</a:t>
            </a:r>
          </a:p>
          <a:p>
            <a:pPr marL="177800" lvl="0" indent="-177800" algn="just">
              <a:lnSpc>
                <a:spcPct val="107000"/>
              </a:lnSpc>
              <a:buFont typeface="Arial" panose="020B0604020202020204" pitchFamily="34" charset="0"/>
              <a:buChar char="•"/>
              <a:tabLst>
                <a:tab pos="457200" algn="l"/>
                <a:tab pos="990600" algn="l"/>
              </a:tabLst>
            </a:pPr>
            <a:r>
              <a:rPr lang="es-EC" dirty="0">
                <a:latin typeface="Calibri" panose="020F0502020204030204" pitchFamily="34" charset="0"/>
                <a:ea typeface="Times New Roman" panose="02020603050405020304" pitchFamily="18" charset="0"/>
                <a:cs typeface="Times New Roman" panose="02020603050405020304" pitchFamily="18" charset="0"/>
              </a:rPr>
              <a:t>Posibilidad de que se generen conflictos regionales alrededor de las nuevas opciones geoestratégicas que genera la presencia de China y de Rusia en la región.</a:t>
            </a:r>
          </a:p>
          <a:p>
            <a:pPr marL="177800" lvl="0" indent="-177800" algn="just">
              <a:lnSpc>
                <a:spcPct val="107000"/>
              </a:lnSpc>
              <a:buFont typeface="Arial" panose="020B0604020202020204" pitchFamily="34" charset="0"/>
              <a:buChar char="•"/>
              <a:tabLst>
                <a:tab pos="457200" algn="l"/>
                <a:tab pos="990600" algn="l"/>
              </a:tabLst>
            </a:pPr>
            <a:r>
              <a:rPr lang="es-EC" dirty="0">
                <a:latin typeface="Calibri" panose="020F0502020204030204" pitchFamily="34" charset="0"/>
                <a:ea typeface="Times New Roman" panose="02020603050405020304" pitchFamily="18" charset="0"/>
                <a:cs typeface="Times New Roman" panose="02020603050405020304" pitchFamily="18" charset="0"/>
              </a:rPr>
              <a:t>Tensión derivada de la presencia de un actor extra continental de peso en el área de influencia estadounidense</a:t>
            </a:r>
            <a:r>
              <a:rPr lang="es-EC" dirty="0" smtClean="0">
                <a:latin typeface="Calibri" panose="020F0502020204030204" pitchFamily="34" charset="0"/>
                <a:ea typeface="Times New Roman" panose="02020603050405020304" pitchFamily="18" charset="0"/>
                <a:cs typeface="Times New Roman" panose="02020603050405020304" pitchFamily="18" charset="0"/>
              </a:rPr>
              <a:t>.</a:t>
            </a:r>
            <a:endParaRPr lang="es-EC"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Rectángulo 8"/>
          <p:cNvSpPr/>
          <p:nvPr/>
        </p:nvSpPr>
        <p:spPr>
          <a:xfrm>
            <a:off x="3823683" y="282714"/>
            <a:ext cx="1512168" cy="369332"/>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n-US" b="1" dirty="0" err="1" smtClean="0">
                <a:latin typeface="Calibri" pitchFamily="34" charset="0"/>
                <a:cs typeface="Calibri" pitchFamily="34" charset="0"/>
              </a:rPr>
              <a:t>Desventajas</a:t>
            </a:r>
            <a:r>
              <a:rPr lang="en-US" b="1" dirty="0" smtClean="0">
                <a:latin typeface="Calibri" pitchFamily="34" charset="0"/>
                <a:cs typeface="Calibri" pitchFamily="34" charset="0"/>
              </a:rPr>
              <a:t> </a:t>
            </a:r>
            <a:endParaRPr lang="es-EC" b="1" dirty="0">
              <a:latin typeface="Calibri" pitchFamily="34" charset="0"/>
              <a:cs typeface="Calibri" pitchFamily="34" charset="0"/>
            </a:endParaRPr>
          </a:p>
        </p:txBody>
      </p:sp>
    </p:spTree>
    <p:extLst>
      <p:ext uri="{BB962C8B-B14F-4D97-AF65-F5344CB8AC3E}">
        <p14:creationId xmlns:p14="http://schemas.microsoft.com/office/powerpoint/2010/main" val="30777501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971600" y="2564904"/>
            <a:ext cx="7272808" cy="720080"/>
          </a:xfrm>
          <a:prstGeom prst="roundRect">
            <a:avLst/>
          </a:prstGeom>
          <a:solidFill>
            <a:srgbClr val="990000"/>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FUNDAMENTACIÓN LEGAL</a:t>
            </a:r>
            <a:endParaRPr lang="es-EC" sz="2800" b="1" dirty="0">
              <a:effectLst>
                <a:outerShdw blurRad="38100" dist="38100" dir="2700000" algn="tl">
                  <a:srgbClr val="000000">
                    <a:alpha val="43137"/>
                  </a:srgbClr>
                </a:outerShdw>
              </a:effectLst>
              <a:latin typeface="Arial" pitchFamily="34" charset="0"/>
              <a:cs typeface="Arial" pitchFamily="34" charset="0"/>
            </a:endParaRPr>
          </a:p>
        </p:txBody>
      </p:sp>
      <p:sp>
        <p:nvSpPr>
          <p:cNvPr id="10" name="9 Marcador de número de diapositiva"/>
          <p:cNvSpPr>
            <a:spLocks noGrp="1"/>
          </p:cNvSpPr>
          <p:nvPr>
            <p:ph type="sldNum" sz="quarter" idx="10"/>
          </p:nvPr>
        </p:nvSpPr>
        <p:spPr>
          <a:xfrm>
            <a:off x="6324600" y="6422775"/>
            <a:ext cx="2819400" cy="365125"/>
          </a:xfrm>
        </p:spPr>
        <p:txBody>
          <a:bodyPr/>
          <a:lstStyle/>
          <a:p>
            <a:pPr>
              <a:defRPr/>
            </a:pPr>
            <a:r>
              <a:rPr lang="es-EC" dirty="0" smtClean="0"/>
              <a:t>4</a:t>
            </a:r>
            <a:endParaRPr lang="es-EC" dirty="0"/>
          </a:p>
        </p:txBody>
      </p:sp>
    </p:spTree>
    <p:extLst>
      <p:ext uri="{BB962C8B-B14F-4D97-AF65-F5344CB8AC3E}">
        <p14:creationId xmlns:p14="http://schemas.microsoft.com/office/powerpoint/2010/main" val="13432883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325588" y="160819"/>
            <a:ext cx="6408712" cy="923330"/>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C" dirty="0">
                <a:latin typeface="Calibri" panose="020F0502020204030204" pitchFamily="34" charset="0"/>
              </a:rPr>
              <a:t>“Ley Especial para el Desarrollo de Infraestructura y Transporte Nicaragüense Atingente a El Canal, Zonas de Libre </a:t>
            </a:r>
            <a:r>
              <a:rPr lang="es-ES" dirty="0">
                <a:latin typeface="Calibri" panose="020F0502020204030204" pitchFamily="34" charset="0"/>
              </a:rPr>
              <a:t>Comercio e Infraestructuras Asociadas”</a:t>
            </a:r>
            <a:endParaRPr lang="es-EC" b="1" dirty="0">
              <a:latin typeface="Calibri" pitchFamily="34" charset="0"/>
              <a:cs typeface="Calibri" pitchFamily="34" charset="0"/>
            </a:endParaRPr>
          </a:p>
        </p:txBody>
      </p:sp>
      <p:sp>
        <p:nvSpPr>
          <p:cNvPr id="4" name="Rectángulo 3"/>
          <p:cNvSpPr/>
          <p:nvPr/>
        </p:nvSpPr>
        <p:spPr>
          <a:xfrm>
            <a:off x="422539" y="2134631"/>
            <a:ext cx="3186354" cy="299049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nSpc>
                <a:spcPct val="107000"/>
              </a:lnSpc>
              <a:buFont typeface="Arial" panose="020B0604020202020204" pitchFamily="34" charset="0"/>
              <a:buChar char="•"/>
              <a:tabLst>
                <a:tab pos="457200" algn="l"/>
                <a:tab pos="990600" algn="l"/>
              </a:tabLst>
            </a:pPr>
            <a:r>
              <a:rPr lang="es-EC" sz="1600" dirty="0" smtClean="0">
                <a:latin typeface="Calibri" panose="020F0502020204030204" pitchFamily="34" charset="0"/>
                <a:ea typeface="Times New Roman" panose="02020603050405020304" pitchFamily="18" charset="0"/>
                <a:cs typeface="Times New Roman" panose="02020603050405020304" pitchFamily="18" charset="0"/>
              </a:rPr>
              <a:t>Art</a:t>
            </a:r>
            <a:r>
              <a:rPr lang="es-EC" sz="1600" dirty="0">
                <a:latin typeface="Calibri" panose="020F0502020204030204" pitchFamily="34" charset="0"/>
                <a:ea typeface="Times New Roman" panose="02020603050405020304" pitchFamily="18" charset="0"/>
                <a:cs typeface="Times New Roman" panose="02020603050405020304" pitchFamily="18" charset="0"/>
              </a:rPr>
              <a:t>. 2 Descripción del Proyecto </a:t>
            </a:r>
          </a:p>
          <a:p>
            <a:pPr marL="177800" indent="-177800">
              <a:lnSpc>
                <a:spcPct val="107000"/>
              </a:lnSpc>
              <a:buFont typeface="Arial" panose="020B0604020202020204" pitchFamily="34" charset="0"/>
              <a:buChar char="•"/>
              <a:tabLst>
                <a:tab pos="457200" algn="l"/>
                <a:tab pos="990600" algn="l"/>
              </a:tabLst>
            </a:pPr>
            <a:r>
              <a:rPr lang="es-EC" sz="1600" dirty="0">
                <a:latin typeface="Calibri" panose="020F0502020204030204" pitchFamily="34" charset="0"/>
                <a:ea typeface="Times New Roman" panose="02020603050405020304" pitchFamily="18" charset="0"/>
                <a:cs typeface="Times New Roman" panose="02020603050405020304" pitchFamily="18" charset="0"/>
              </a:rPr>
              <a:t>Art. 3 Concesión</a:t>
            </a:r>
          </a:p>
          <a:p>
            <a:pPr marL="177800" indent="-177800">
              <a:lnSpc>
                <a:spcPct val="107000"/>
              </a:lnSpc>
              <a:buFont typeface="Arial" panose="020B0604020202020204" pitchFamily="34" charset="0"/>
              <a:buChar char="•"/>
              <a:tabLst>
                <a:tab pos="457200" algn="l"/>
                <a:tab pos="990600" algn="l"/>
              </a:tabLst>
            </a:pPr>
            <a:r>
              <a:rPr lang="es-EC" sz="1600" dirty="0">
                <a:latin typeface="Calibri" panose="020F0502020204030204" pitchFamily="34" charset="0"/>
                <a:ea typeface="Times New Roman" panose="02020603050405020304" pitchFamily="18" charset="0"/>
                <a:cs typeface="Times New Roman" panose="02020603050405020304" pitchFamily="18" charset="0"/>
              </a:rPr>
              <a:t>Art. 4 Comisión del Proyecto</a:t>
            </a:r>
          </a:p>
          <a:p>
            <a:pPr marL="177800" indent="-177800">
              <a:lnSpc>
                <a:spcPct val="107000"/>
              </a:lnSpc>
              <a:buFont typeface="Arial" panose="020B0604020202020204" pitchFamily="34" charset="0"/>
              <a:buChar char="•"/>
              <a:tabLst>
                <a:tab pos="457200" algn="l"/>
                <a:tab pos="990600" algn="l"/>
              </a:tabLst>
            </a:pPr>
            <a:r>
              <a:rPr lang="es-EC" sz="1600" dirty="0">
                <a:latin typeface="Calibri" panose="020F0502020204030204" pitchFamily="34" charset="0"/>
                <a:ea typeface="Times New Roman" panose="02020603050405020304" pitchFamily="18" charset="0"/>
                <a:cs typeface="Times New Roman" panose="02020603050405020304" pitchFamily="18" charset="0"/>
              </a:rPr>
              <a:t>Art. 5 Objeto de la Comisión</a:t>
            </a:r>
          </a:p>
          <a:p>
            <a:pPr marL="177800" indent="-177800">
              <a:lnSpc>
                <a:spcPct val="107000"/>
              </a:lnSpc>
              <a:buFont typeface="Arial" panose="020B0604020202020204" pitchFamily="34" charset="0"/>
              <a:buChar char="•"/>
              <a:tabLst>
                <a:tab pos="457200" algn="l"/>
                <a:tab pos="990600" algn="l"/>
              </a:tabLst>
            </a:pPr>
            <a:r>
              <a:rPr lang="es-EC" sz="1600" dirty="0">
                <a:latin typeface="Calibri" panose="020F0502020204030204" pitchFamily="34" charset="0"/>
                <a:ea typeface="Times New Roman" panose="02020603050405020304" pitchFamily="18" charset="0"/>
                <a:cs typeface="Times New Roman" panose="02020603050405020304" pitchFamily="18" charset="0"/>
              </a:rPr>
              <a:t>Art. 6 Miembros de la Comisión</a:t>
            </a:r>
          </a:p>
          <a:p>
            <a:pPr marL="177800" indent="-177800">
              <a:lnSpc>
                <a:spcPct val="107000"/>
              </a:lnSpc>
              <a:buFont typeface="Arial" panose="020B0604020202020204" pitchFamily="34" charset="0"/>
              <a:buChar char="•"/>
              <a:tabLst>
                <a:tab pos="457200" algn="l"/>
                <a:tab pos="990600" algn="l"/>
              </a:tabLst>
            </a:pPr>
            <a:r>
              <a:rPr lang="es-EC" sz="1600" dirty="0" smtClean="0">
                <a:latin typeface="Calibri" panose="020F0502020204030204" pitchFamily="34" charset="0"/>
                <a:ea typeface="Times New Roman" panose="02020603050405020304" pitchFamily="18" charset="0"/>
                <a:cs typeface="Times New Roman" panose="02020603050405020304" pitchFamily="18" charset="0"/>
              </a:rPr>
              <a:t>Art. 7 </a:t>
            </a:r>
            <a:r>
              <a:rPr lang="es-EC" sz="1600" dirty="0">
                <a:latin typeface="Calibri" panose="020F0502020204030204" pitchFamily="34" charset="0"/>
                <a:ea typeface="Times New Roman" panose="02020603050405020304" pitchFamily="18" charset="0"/>
                <a:cs typeface="Times New Roman" panose="02020603050405020304" pitchFamily="18" charset="0"/>
              </a:rPr>
              <a:t>Autoridad de El Gran Canal Interoceánico</a:t>
            </a:r>
          </a:p>
          <a:p>
            <a:pPr marL="177800" indent="-177800">
              <a:lnSpc>
                <a:spcPct val="107000"/>
              </a:lnSpc>
              <a:buFont typeface="Arial" panose="020B0604020202020204" pitchFamily="34" charset="0"/>
              <a:buChar char="•"/>
              <a:tabLst>
                <a:tab pos="457200" algn="l"/>
                <a:tab pos="990600" algn="l"/>
              </a:tabLst>
            </a:pPr>
            <a:r>
              <a:rPr lang="es-EC" sz="1600" dirty="0">
                <a:latin typeface="Calibri" panose="020F0502020204030204" pitchFamily="34" charset="0"/>
                <a:ea typeface="Times New Roman" panose="02020603050405020304" pitchFamily="18" charset="0"/>
                <a:cs typeface="Times New Roman" panose="02020603050405020304" pitchFamily="18" charset="0"/>
              </a:rPr>
              <a:t>Art. 8 Facilitación</a:t>
            </a:r>
          </a:p>
          <a:p>
            <a:pPr marL="177800" indent="-177800">
              <a:lnSpc>
                <a:spcPct val="107000"/>
              </a:lnSpc>
              <a:buFont typeface="Arial" panose="020B0604020202020204" pitchFamily="34" charset="0"/>
              <a:buChar char="•"/>
              <a:tabLst>
                <a:tab pos="457200" algn="l"/>
                <a:tab pos="990600" algn="l"/>
              </a:tabLst>
            </a:pPr>
            <a:r>
              <a:rPr lang="es-EC" sz="1600" dirty="0">
                <a:latin typeface="Calibri" panose="020F0502020204030204" pitchFamily="34" charset="0"/>
                <a:ea typeface="Times New Roman" panose="02020603050405020304" pitchFamily="18" charset="0"/>
                <a:cs typeface="Times New Roman" panose="02020603050405020304" pitchFamily="18" charset="0"/>
              </a:rPr>
              <a:t>Art. 9 Presupuesto del Proyecto</a:t>
            </a:r>
          </a:p>
          <a:p>
            <a:pPr marL="177800" indent="-177800">
              <a:lnSpc>
                <a:spcPct val="107000"/>
              </a:lnSpc>
              <a:buFont typeface="Arial" panose="020B0604020202020204" pitchFamily="34" charset="0"/>
              <a:buChar char="•"/>
              <a:tabLst>
                <a:tab pos="457200" algn="l"/>
                <a:tab pos="990600" algn="l"/>
              </a:tabLst>
            </a:pPr>
            <a:r>
              <a:rPr lang="es-EC" sz="1600" dirty="0">
                <a:latin typeface="Calibri" panose="020F0502020204030204" pitchFamily="34" charset="0"/>
                <a:ea typeface="Times New Roman" panose="02020603050405020304" pitchFamily="18" charset="0"/>
                <a:cs typeface="Times New Roman" panose="02020603050405020304" pitchFamily="18" charset="0"/>
              </a:rPr>
              <a:t>Art. 10 Economía</a:t>
            </a:r>
          </a:p>
          <a:p>
            <a:pPr marL="177800" indent="-177800">
              <a:lnSpc>
                <a:spcPct val="107000"/>
              </a:lnSpc>
              <a:buFont typeface="Arial" panose="020B0604020202020204" pitchFamily="34" charset="0"/>
              <a:buChar char="•"/>
              <a:tabLst>
                <a:tab pos="457200" algn="l"/>
                <a:tab pos="990600" algn="l"/>
              </a:tabLst>
            </a:pPr>
            <a:r>
              <a:rPr lang="es-EC" sz="1600" dirty="0">
                <a:latin typeface="Calibri" panose="020F0502020204030204" pitchFamily="34" charset="0"/>
                <a:ea typeface="Times New Roman" panose="02020603050405020304" pitchFamily="18" charset="0"/>
                <a:cs typeface="Times New Roman" panose="02020603050405020304" pitchFamily="18" charset="0"/>
              </a:rPr>
              <a:t>Art. </a:t>
            </a:r>
            <a:r>
              <a:rPr lang="es-EC" sz="1600" dirty="0" smtClean="0">
                <a:latin typeface="Calibri" panose="020F0502020204030204" pitchFamily="34" charset="0"/>
                <a:ea typeface="Times New Roman" panose="02020603050405020304" pitchFamily="18" charset="0"/>
                <a:cs typeface="Times New Roman" panose="02020603050405020304" pitchFamily="18" charset="0"/>
              </a:rPr>
              <a:t>11 </a:t>
            </a:r>
            <a:r>
              <a:rPr lang="es-EC" sz="1600" dirty="0">
                <a:latin typeface="Calibri" panose="020F0502020204030204" pitchFamily="34" charset="0"/>
                <a:ea typeface="Times New Roman" panose="02020603050405020304" pitchFamily="18" charset="0"/>
                <a:cs typeface="Times New Roman" panose="02020603050405020304" pitchFamily="18" charset="0"/>
              </a:rPr>
              <a:t>Tarifas</a:t>
            </a:r>
          </a:p>
        </p:txBody>
      </p:sp>
      <p:sp>
        <p:nvSpPr>
          <p:cNvPr id="10" name="Rectángulo 9"/>
          <p:cNvSpPr/>
          <p:nvPr/>
        </p:nvSpPr>
        <p:spPr>
          <a:xfrm>
            <a:off x="4211960" y="1425230"/>
            <a:ext cx="4074504" cy="429611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lnSpc>
                <a:spcPct val="107000"/>
              </a:lnSpc>
              <a:tabLst>
                <a:tab pos="457200" algn="l"/>
                <a:tab pos="990600" algn="l"/>
              </a:tabLst>
            </a:pPr>
            <a:r>
              <a:rPr lang="es-EC" sz="1600" u="sng" dirty="0">
                <a:latin typeface="Calibri" panose="020F0502020204030204" pitchFamily="34" charset="0"/>
                <a:ea typeface="Times New Roman" panose="02020603050405020304" pitchFamily="18" charset="0"/>
                <a:cs typeface="Times New Roman" panose="02020603050405020304" pitchFamily="18" charset="0"/>
              </a:rPr>
              <a:t>Argumentos de inconstitucionalidad de la ley</a:t>
            </a:r>
          </a:p>
          <a:p>
            <a:pPr marL="177800" indent="-177800" algn="just">
              <a:lnSpc>
                <a:spcPct val="107000"/>
              </a:lnSpc>
              <a:buFont typeface="Arial" panose="020B0604020202020204" pitchFamily="34" charset="0"/>
              <a:buChar char="•"/>
              <a:tabLst>
                <a:tab pos="457200" algn="l"/>
                <a:tab pos="990600" algn="l"/>
              </a:tabLst>
            </a:pPr>
            <a:endParaRPr lang="es-EC" sz="1600" dirty="0">
              <a:latin typeface="Calibri" panose="020F0502020204030204" pitchFamily="34" charset="0"/>
              <a:ea typeface="Times New Roman" panose="02020603050405020304" pitchFamily="18" charset="0"/>
              <a:cs typeface="Times New Roman" panose="02020603050405020304" pitchFamily="18" charset="0"/>
            </a:endParaRPr>
          </a:p>
          <a:p>
            <a:pPr marL="177800" indent="-177800" algn="just">
              <a:lnSpc>
                <a:spcPct val="107000"/>
              </a:lnSpc>
              <a:buFont typeface="Arial" panose="020B0604020202020204" pitchFamily="34" charset="0"/>
              <a:buChar char="•"/>
              <a:tabLst>
                <a:tab pos="457200" algn="l"/>
                <a:tab pos="990600" algn="l"/>
              </a:tabLst>
            </a:pPr>
            <a:r>
              <a:rPr lang="es-EC" sz="1600" dirty="0">
                <a:latin typeface="Calibri" panose="020F0502020204030204" pitchFamily="34" charset="0"/>
                <a:ea typeface="Times New Roman" panose="02020603050405020304" pitchFamily="18" charset="0"/>
                <a:cs typeface="Times New Roman" panose="02020603050405020304" pitchFamily="18" charset="0"/>
              </a:rPr>
              <a:t>Violación al principio de independencia, soberanía y autodeterminación</a:t>
            </a:r>
          </a:p>
          <a:p>
            <a:pPr marL="177800" indent="-177800" algn="just">
              <a:lnSpc>
                <a:spcPct val="107000"/>
              </a:lnSpc>
              <a:buFont typeface="Arial" panose="020B0604020202020204" pitchFamily="34" charset="0"/>
              <a:buChar char="•"/>
              <a:tabLst>
                <a:tab pos="457200" algn="l"/>
                <a:tab pos="990600" algn="l"/>
              </a:tabLst>
            </a:pPr>
            <a:r>
              <a:rPr lang="es-EC" sz="1600" dirty="0">
                <a:latin typeface="Calibri" panose="020F0502020204030204" pitchFamily="34" charset="0"/>
                <a:ea typeface="Times New Roman" panose="02020603050405020304" pitchFamily="18" charset="0"/>
                <a:cs typeface="Times New Roman" panose="02020603050405020304" pitchFamily="18" charset="0"/>
              </a:rPr>
              <a:t>Oposición a toda forma de dominación, explotación, Indivisibilidad del Estado, Jurisdicción y derechos de Nicaragua.</a:t>
            </a:r>
          </a:p>
          <a:p>
            <a:pPr marL="177800" indent="-177800" algn="just">
              <a:lnSpc>
                <a:spcPct val="107000"/>
              </a:lnSpc>
              <a:buFont typeface="Arial" panose="020B0604020202020204" pitchFamily="34" charset="0"/>
              <a:buChar char="•"/>
              <a:tabLst>
                <a:tab pos="457200" algn="l"/>
                <a:tab pos="990600" algn="l"/>
              </a:tabLst>
            </a:pPr>
            <a:r>
              <a:rPr lang="es-EC" sz="1600" dirty="0">
                <a:latin typeface="Calibri" panose="020F0502020204030204" pitchFamily="34" charset="0"/>
                <a:ea typeface="Times New Roman" panose="02020603050405020304" pitchFamily="18" charset="0"/>
                <a:cs typeface="Times New Roman" panose="02020603050405020304" pitchFamily="18" charset="0"/>
              </a:rPr>
              <a:t>Violación del principio de democracia participativa del pueblo.</a:t>
            </a:r>
          </a:p>
          <a:p>
            <a:pPr marL="177800" indent="-177800" algn="just">
              <a:lnSpc>
                <a:spcPct val="107000"/>
              </a:lnSpc>
              <a:buFont typeface="Arial" panose="020B0604020202020204" pitchFamily="34" charset="0"/>
              <a:buChar char="•"/>
              <a:tabLst>
                <a:tab pos="457200" algn="l"/>
                <a:tab pos="990600" algn="l"/>
              </a:tabLst>
            </a:pPr>
            <a:r>
              <a:rPr lang="es-EC" sz="1600" dirty="0">
                <a:latin typeface="Calibri" panose="020F0502020204030204" pitchFamily="34" charset="0"/>
                <a:ea typeface="Times New Roman" panose="02020603050405020304" pitchFamily="18" charset="0"/>
                <a:cs typeface="Times New Roman" panose="02020603050405020304" pitchFamily="18" charset="0"/>
              </a:rPr>
              <a:t>Derecho a la Propiedad Privada,.</a:t>
            </a:r>
          </a:p>
          <a:p>
            <a:pPr marL="177800" indent="-177800" algn="just">
              <a:lnSpc>
                <a:spcPct val="107000"/>
              </a:lnSpc>
              <a:buFont typeface="Arial" panose="020B0604020202020204" pitchFamily="34" charset="0"/>
              <a:buChar char="•"/>
              <a:tabLst>
                <a:tab pos="457200" algn="l"/>
                <a:tab pos="990600" algn="l"/>
              </a:tabLst>
            </a:pPr>
            <a:r>
              <a:rPr lang="es-EC" sz="1600" dirty="0">
                <a:latin typeface="Calibri" panose="020F0502020204030204" pitchFamily="34" charset="0"/>
                <a:ea typeface="Times New Roman" panose="02020603050405020304" pitchFamily="18" charset="0"/>
                <a:cs typeface="Times New Roman" panose="02020603050405020304" pitchFamily="18" charset="0"/>
              </a:rPr>
              <a:t>Violación de los artículos constitucionales que protegen y cautelan los recursos naturales</a:t>
            </a:r>
          </a:p>
          <a:p>
            <a:pPr marL="177800" indent="-177800" algn="just">
              <a:lnSpc>
                <a:spcPct val="107000"/>
              </a:lnSpc>
              <a:buFont typeface="Arial" panose="020B0604020202020204" pitchFamily="34" charset="0"/>
              <a:buChar char="•"/>
              <a:tabLst>
                <a:tab pos="457200" algn="l"/>
                <a:tab pos="990600" algn="l"/>
              </a:tabLst>
            </a:pPr>
            <a:r>
              <a:rPr lang="es-EC" sz="1600" dirty="0">
                <a:latin typeface="Calibri" panose="020F0502020204030204" pitchFamily="34" charset="0"/>
                <a:ea typeface="Times New Roman" panose="02020603050405020304" pitchFamily="18" charset="0"/>
                <a:cs typeface="Times New Roman" panose="02020603050405020304" pitchFamily="18" charset="0"/>
              </a:rPr>
              <a:t>Nulo ingreso en concepto de impuestos.</a:t>
            </a:r>
          </a:p>
          <a:p>
            <a:pPr marL="177800" indent="-177800" algn="just">
              <a:lnSpc>
                <a:spcPct val="107000"/>
              </a:lnSpc>
              <a:buFont typeface="Arial" panose="020B0604020202020204" pitchFamily="34" charset="0"/>
              <a:buChar char="•"/>
              <a:tabLst>
                <a:tab pos="457200" algn="l"/>
                <a:tab pos="990600" algn="l"/>
              </a:tabLst>
            </a:pPr>
            <a:r>
              <a:rPr lang="es-ES" sz="1600" dirty="0">
                <a:latin typeface="Calibri" panose="020F0502020204030204" pitchFamily="34" charset="0"/>
                <a:ea typeface="Times New Roman" panose="02020603050405020304" pitchFamily="18" charset="0"/>
                <a:cs typeface="Times New Roman" panose="02020603050405020304" pitchFamily="18" charset="0"/>
              </a:rPr>
              <a:t>Violación de la Supremacía de la Constitución Política. </a:t>
            </a:r>
            <a:endParaRPr lang="es-EC" sz="16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3" name="4 Flecha derecha"/>
          <p:cNvSpPr/>
          <p:nvPr/>
        </p:nvSpPr>
        <p:spPr>
          <a:xfrm rot="5400000">
            <a:off x="1554564" y="1313969"/>
            <a:ext cx="490255" cy="432048"/>
          </a:xfrm>
          <a:prstGeom prst="rightArrow">
            <a:avLst/>
          </a:prstGeom>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
        <p:nvSpPr>
          <p:cNvPr id="44" name="2 CuadroTexto"/>
          <p:cNvSpPr txBox="1"/>
          <p:nvPr/>
        </p:nvSpPr>
        <p:spPr>
          <a:xfrm>
            <a:off x="971600" y="5816102"/>
            <a:ext cx="7488832" cy="646331"/>
          </a:xfrm>
          <a:prstGeom prst="rect">
            <a:avLst/>
          </a:prstGeom>
          <a:solidFill>
            <a:srgbClr val="FF9900"/>
          </a:solidFill>
          <a:scene3d>
            <a:camera prst="orthographicFront"/>
            <a:lightRig rig="threePt" dir="t"/>
          </a:scene3d>
          <a:sp3d>
            <a:bevelT prst="angle"/>
          </a:sp3d>
        </p:spPr>
        <p:txBody>
          <a:bodyPr wrap="square" rtlCol="0">
            <a:spAutoFit/>
          </a:bodyPr>
          <a:lstStyle/>
          <a:p>
            <a:pPr algn="ctr"/>
            <a:r>
              <a:rPr lang="es-ES" dirty="0">
                <a:latin typeface="Calibri" panose="020F0502020204030204" pitchFamily="34" charset="0"/>
                <a:ea typeface="Calibri" panose="020F0502020204030204" pitchFamily="34" charset="0"/>
                <a:cs typeface="Times New Roman" panose="02020603050405020304" pitchFamily="18" charset="0"/>
              </a:rPr>
              <a:t>El 10 de febrero de 2014 el Diario Oficial de </a:t>
            </a:r>
            <a:r>
              <a:rPr lang="es-ES" dirty="0" smtClean="0">
                <a:latin typeface="Calibri" panose="020F0502020204030204" pitchFamily="34" charset="0"/>
                <a:ea typeface="Calibri" panose="020F0502020204030204" pitchFamily="34" charset="0"/>
                <a:cs typeface="Times New Roman" panose="02020603050405020304" pitchFamily="18" charset="0"/>
              </a:rPr>
              <a:t>Nicaragua, La Gaceta, publicó </a:t>
            </a:r>
            <a:r>
              <a:rPr lang="es-ES" dirty="0">
                <a:latin typeface="Calibri" panose="020F0502020204030204" pitchFamily="34" charset="0"/>
                <a:ea typeface="Calibri" panose="020F0502020204030204" pitchFamily="34" charset="0"/>
                <a:cs typeface="Times New Roman" panose="02020603050405020304" pitchFamily="18" charset="0"/>
              </a:rPr>
              <a:t>la Ley No. 854 que contiene la reforma parcial de la </a:t>
            </a:r>
            <a:r>
              <a:rPr lang="es-ES" dirty="0">
                <a:solidFill>
                  <a:srgbClr val="000000"/>
                </a:solidFill>
                <a:latin typeface="Calibri" panose="020F0502020204030204" pitchFamily="34" charset="0"/>
                <a:ea typeface="Calibri" panose="020F0502020204030204" pitchFamily="34" charset="0"/>
                <a:cs typeface="Times New Roman" panose="02020603050405020304" pitchFamily="18" charset="0"/>
              </a:rPr>
              <a:t>C</a:t>
            </a:r>
            <a:r>
              <a:rPr lang="es-ES" dirty="0">
                <a:latin typeface="Calibri" panose="020F0502020204030204" pitchFamily="34" charset="0"/>
                <a:ea typeface="Calibri" panose="020F0502020204030204" pitchFamily="34" charset="0"/>
                <a:cs typeface="Times New Roman" panose="02020603050405020304" pitchFamily="18" charset="0"/>
              </a:rPr>
              <a:t>onstitución de Nicaragua.</a:t>
            </a:r>
            <a:endParaRPr lang="es-EC" dirty="0"/>
          </a:p>
        </p:txBody>
      </p:sp>
    </p:spTree>
    <p:extLst>
      <p:ext uri="{BB962C8B-B14F-4D97-AF65-F5344CB8AC3E}">
        <p14:creationId xmlns:p14="http://schemas.microsoft.com/office/powerpoint/2010/main" val="5503428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67 CuadroTexto"/>
          <p:cNvSpPr txBox="1"/>
          <p:nvPr/>
        </p:nvSpPr>
        <p:spPr>
          <a:xfrm>
            <a:off x="1187624" y="908720"/>
            <a:ext cx="4577111" cy="584775"/>
          </a:xfrm>
          <a:prstGeom prst="rect">
            <a:avLst/>
          </a:prstGeom>
          <a:solidFill>
            <a:srgbClr val="002060"/>
          </a:solidFill>
          <a:ln>
            <a:solidFill>
              <a:srgbClr val="002060"/>
            </a:solidFill>
          </a:ln>
          <a:effectLst>
            <a:glow rad="101600">
              <a:schemeClr val="accent1">
                <a:satMod val="175000"/>
                <a:alpha val="40000"/>
              </a:schemeClr>
            </a:glow>
          </a:effectLst>
        </p:spPr>
        <p:txBody>
          <a:bodyPr wrap="square" rtlCol="0">
            <a:spAutoFit/>
          </a:bodyPr>
          <a:lstStyle/>
          <a:p>
            <a:pPr algn="ctr"/>
            <a:r>
              <a:rPr lang="es-MX" sz="3200" b="1" dirty="0" smtClean="0">
                <a:ln>
                  <a:solidFill>
                    <a:sysClr val="windowText" lastClr="000000"/>
                  </a:solidFill>
                </a:ln>
                <a:solidFill>
                  <a:srgbClr val="FFFF00"/>
                </a:solidFill>
                <a:latin typeface="Arial" pitchFamily="34" charset="0"/>
                <a:cs typeface="Arial" pitchFamily="34" charset="0"/>
              </a:rPr>
              <a:t>CAPÍTULO 3</a:t>
            </a:r>
            <a:endParaRPr lang="es-MX" sz="3200" b="1" dirty="0">
              <a:ln>
                <a:solidFill>
                  <a:sysClr val="windowText" lastClr="000000"/>
                </a:solidFill>
              </a:ln>
              <a:solidFill>
                <a:srgbClr val="FFFF00"/>
              </a:solidFill>
              <a:latin typeface="Arial" pitchFamily="34" charset="0"/>
              <a:cs typeface="Arial" pitchFamily="34" charset="0"/>
            </a:endParaRPr>
          </a:p>
        </p:txBody>
      </p:sp>
      <p:sp>
        <p:nvSpPr>
          <p:cNvPr id="10" name="9 Marcador de número de diapositiva"/>
          <p:cNvSpPr>
            <a:spLocks noGrp="1"/>
          </p:cNvSpPr>
          <p:nvPr>
            <p:ph type="sldNum" sz="quarter" idx="10"/>
          </p:nvPr>
        </p:nvSpPr>
        <p:spPr>
          <a:xfrm>
            <a:off x="6324600" y="6381328"/>
            <a:ext cx="2819400" cy="365125"/>
          </a:xfrm>
        </p:spPr>
        <p:txBody>
          <a:bodyPr/>
          <a:lstStyle/>
          <a:p>
            <a:pPr>
              <a:defRPr/>
            </a:pPr>
            <a:r>
              <a:rPr lang="es-EC" dirty="0" smtClean="0"/>
              <a:t>3</a:t>
            </a:r>
            <a:endParaRPr lang="es-EC" dirty="0"/>
          </a:p>
        </p:txBody>
      </p:sp>
      <p:grpSp>
        <p:nvGrpSpPr>
          <p:cNvPr id="15" name="Group 43"/>
          <p:cNvGrpSpPr>
            <a:grpSpLocks/>
          </p:cNvGrpSpPr>
          <p:nvPr/>
        </p:nvGrpSpPr>
        <p:grpSpPr bwMode="auto">
          <a:xfrm>
            <a:off x="4303134" y="3102392"/>
            <a:ext cx="572802" cy="612775"/>
            <a:chOff x="2135" y="709"/>
            <a:chExt cx="1516" cy="761"/>
          </a:xfrm>
        </p:grpSpPr>
        <p:sp>
          <p:nvSpPr>
            <p:cNvPr id="16"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17" name="Oval 33"/>
            <p:cNvSpPr>
              <a:spLocks noChangeArrowheads="1"/>
            </p:cNvSpPr>
            <p:nvPr/>
          </p:nvSpPr>
          <p:spPr bwMode="auto">
            <a:xfrm>
              <a:off x="2308" y="709"/>
              <a:ext cx="1163" cy="578"/>
            </a:xfrm>
            <a:prstGeom prst="ellipse">
              <a:avLst/>
            </a:prstGeom>
            <a:solidFill>
              <a:srgbClr val="002060"/>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21" name="67 CuadroTexto"/>
          <p:cNvSpPr txBox="1"/>
          <p:nvPr/>
        </p:nvSpPr>
        <p:spPr>
          <a:xfrm>
            <a:off x="4913435" y="3085338"/>
            <a:ext cx="6067277" cy="461665"/>
          </a:xfrm>
          <a:prstGeom prst="rect">
            <a:avLst/>
          </a:prstGeom>
          <a:noFill/>
        </p:spPr>
        <p:txBody>
          <a:bodyPr wrap="square" rtlCol="0">
            <a:spAutoFit/>
          </a:bodyPr>
          <a:lstStyle/>
          <a:p>
            <a:r>
              <a:rPr lang="es-MX" sz="2400" b="1" dirty="0" smtClean="0">
                <a:ln>
                  <a:solidFill>
                    <a:sysClr val="windowText" lastClr="000000"/>
                  </a:solidFill>
                </a:ln>
                <a:solidFill>
                  <a:schemeClr val="bg1"/>
                </a:solidFill>
                <a:latin typeface="Arial" pitchFamily="34" charset="0"/>
                <a:cs typeface="Arial" pitchFamily="34" charset="0"/>
              </a:rPr>
              <a:t>METODOLOGÍA</a:t>
            </a:r>
            <a:endParaRPr lang="es-MX" sz="2400" b="1" dirty="0">
              <a:ln>
                <a:solidFill>
                  <a:sysClr val="windowText" lastClr="000000"/>
                </a:solidFill>
              </a:ln>
              <a:solidFill>
                <a:schemeClr val="bg1"/>
              </a:solidFill>
              <a:latin typeface="Arial" pitchFamily="34" charset="0"/>
              <a:cs typeface="Arial" pitchFamily="34" charset="0"/>
            </a:endParaRPr>
          </a:p>
        </p:txBody>
      </p:sp>
      <p:sp>
        <p:nvSpPr>
          <p:cNvPr id="22" name="CuadroTexto 21"/>
          <p:cNvSpPr txBox="1"/>
          <p:nvPr/>
        </p:nvSpPr>
        <p:spPr>
          <a:xfrm>
            <a:off x="4403451" y="3092674"/>
            <a:ext cx="252065" cy="461665"/>
          </a:xfrm>
          <a:prstGeom prst="rect">
            <a:avLst/>
          </a:prstGeom>
          <a:noFill/>
        </p:spPr>
        <p:txBody>
          <a:bodyPr wrap="square" rtlCol="0">
            <a:spAutoFit/>
          </a:bodyPr>
          <a:lstStyle/>
          <a:p>
            <a:r>
              <a:rPr lang="en-US" sz="2400" b="1" dirty="0" smtClean="0">
                <a:solidFill>
                  <a:schemeClr val="bg1"/>
                </a:solidFill>
              </a:rPr>
              <a:t>8</a:t>
            </a:r>
            <a:endParaRPr lang="es-EC" sz="2400" b="1" dirty="0">
              <a:solidFill>
                <a:schemeClr val="bg1"/>
              </a:solidFill>
            </a:endParaRPr>
          </a:p>
        </p:txBody>
      </p:sp>
    </p:spTree>
    <p:extLst>
      <p:ext uri="{BB962C8B-B14F-4D97-AF65-F5344CB8AC3E}">
        <p14:creationId xmlns:p14="http://schemas.microsoft.com/office/powerpoint/2010/main" val="47434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259632" y="100507"/>
            <a:ext cx="6408712" cy="646331"/>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S" b="1" dirty="0" smtClean="0">
                <a:latin typeface="Calibri" pitchFamily="34" charset="0"/>
                <a:cs typeface="Calibri" pitchFamily="34" charset="0"/>
              </a:rPr>
              <a:t>Se consideró </a:t>
            </a:r>
            <a:r>
              <a:rPr lang="es-ES" b="1" dirty="0">
                <a:latin typeface="Calibri" pitchFamily="34" charset="0"/>
                <a:cs typeface="Calibri" pitchFamily="34" charset="0"/>
              </a:rPr>
              <a:t>de manera sistémica </a:t>
            </a:r>
            <a:r>
              <a:rPr lang="es-ES" b="1" dirty="0" smtClean="0">
                <a:latin typeface="Calibri" pitchFamily="34" charset="0"/>
                <a:cs typeface="Calibri" pitchFamily="34" charset="0"/>
              </a:rPr>
              <a:t>los siguientes </a:t>
            </a:r>
          </a:p>
          <a:p>
            <a:pPr algn="ctr"/>
            <a:r>
              <a:rPr lang="es-ES" b="1" dirty="0" smtClean="0">
                <a:latin typeface="Calibri" pitchFamily="34" charset="0"/>
                <a:cs typeface="Calibri" pitchFamily="34" charset="0"/>
              </a:rPr>
              <a:t>componentes </a:t>
            </a:r>
            <a:r>
              <a:rPr lang="es-ES" b="1" dirty="0">
                <a:latin typeface="Calibri" pitchFamily="34" charset="0"/>
                <a:cs typeface="Calibri" pitchFamily="34" charset="0"/>
              </a:rPr>
              <a:t>estructurales</a:t>
            </a:r>
            <a:endParaRPr lang="es-EC" b="1" dirty="0">
              <a:latin typeface="Calibri" pitchFamily="34" charset="0"/>
              <a:cs typeface="Calibri" pitchFamily="34" charset="0"/>
            </a:endParaRPr>
          </a:p>
        </p:txBody>
      </p:sp>
      <p:sp>
        <p:nvSpPr>
          <p:cNvPr id="12" name="Rectángulo 11"/>
          <p:cNvSpPr/>
          <p:nvPr/>
        </p:nvSpPr>
        <p:spPr>
          <a:xfrm>
            <a:off x="179512" y="884877"/>
            <a:ext cx="3384376" cy="388696"/>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spcAft>
                <a:spcPts val="0"/>
              </a:spcAft>
              <a:buFont typeface="Arial" panose="020B0604020202020204" pitchFamily="34" charset="0"/>
              <a:buChar char="•"/>
              <a:tabLst>
                <a:tab pos="457200" algn="l"/>
                <a:tab pos="990600" algn="l"/>
              </a:tabLst>
            </a:pPr>
            <a:r>
              <a:rPr lang="es-ES"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Diseño </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3 Flecha derecha"/>
          <p:cNvSpPr/>
          <p:nvPr/>
        </p:nvSpPr>
        <p:spPr>
          <a:xfrm>
            <a:off x="3582144" y="803191"/>
            <a:ext cx="288032" cy="581876"/>
          </a:xfrm>
          <a:prstGeom prst="right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anose="020F0502020204030204" pitchFamily="34" charset="0"/>
            </a:endParaRPr>
          </a:p>
        </p:txBody>
      </p:sp>
      <p:sp>
        <p:nvSpPr>
          <p:cNvPr id="19" name="Rectángulo 7"/>
          <p:cNvSpPr/>
          <p:nvPr/>
        </p:nvSpPr>
        <p:spPr>
          <a:xfrm>
            <a:off x="3923928" y="816107"/>
            <a:ext cx="4925740" cy="685059"/>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lnSpc>
                <a:spcPct val="107000"/>
              </a:lnSpc>
              <a:tabLst>
                <a:tab pos="457200" algn="l"/>
                <a:tab pos="990600" algn="l"/>
              </a:tabLst>
            </a:pPr>
            <a:r>
              <a:rPr lang="es-E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Enfoque cualitativo, observacional y por tanto no experimental</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Rectángulo 7"/>
          <p:cNvSpPr/>
          <p:nvPr/>
        </p:nvSpPr>
        <p:spPr>
          <a:xfrm>
            <a:off x="179512" y="1586385"/>
            <a:ext cx="3344452" cy="388696"/>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spcAft>
                <a:spcPts val="0"/>
              </a:spcAft>
              <a:buFont typeface="Arial" panose="020B0604020202020204" pitchFamily="34" charset="0"/>
              <a:buChar char="•"/>
              <a:tabLst>
                <a:tab pos="457200" algn="l"/>
                <a:tab pos="990600" algn="l"/>
              </a:tabLst>
            </a:pPr>
            <a:r>
              <a:rPr lang="es-ES"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Tipo </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1" name="Rectángulo 7"/>
          <p:cNvSpPr/>
          <p:nvPr/>
        </p:nvSpPr>
        <p:spPr>
          <a:xfrm>
            <a:off x="197768" y="2826749"/>
            <a:ext cx="3384376" cy="388696"/>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spcAft>
                <a:spcPts val="0"/>
              </a:spcAft>
              <a:buFont typeface="Arial" panose="020B0604020202020204" pitchFamily="34" charset="0"/>
              <a:buChar char="•"/>
              <a:tabLst>
                <a:tab pos="457200" algn="l"/>
                <a:tab pos="990600" algn="l"/>
              </a:tabLst>
            </a:pPr>
            <a:r>
              <a:rPr lang="en-US"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Fuentes, </a:t>
            </a:r>
            <a:r>
              <a:rPr lang="en-US" dirty="0" err="1"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técnicas</a:t>
            </a:r>
            <a:r>
              <a:rPr lang="en-US"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 e </a:t>
            </a:r>
            <a:r>
              <a:rPr lang="en-US" dirty="0" err="1"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instrum</a:t>
            </a:r>
            <a:r>
              <a:rPr lang="en-US"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Rectángulo 7"/>
          <p:cNvSpPr/>
          <p:nvPr/>
        </p:nvSpPr>
        <p:spPr>
          <a:xfrm>
            <a:off x="3923928" y="1608786"/>
            <a:ext cx="4950296" cy="388696"/>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lnSpc>
                <a:spcPct val="107000"/>
              </a:lnSpc>
              <a:tabLst>
                <a:tab pos="457200" algn="l"/>
                <a:tab pos="990600" algn="l"/>
              </a:tabLst>
            </a:pPr>
            <a:r>
              <a:rPr lang="es-E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Exploratoria - Descriptiva</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3" name="Rectángulo 7"/>
          <p:cNvSpPr/>
          <p:nvPr/>
        </p:nvSpPr>
        <p:spPr>
          <a:xfrm>
            <a:off x="179512" y="2189065"/>
            <a:ext cx="3384376" cy="388696"/>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spcAft>
                <a:spcPts val="0"/>
              </a:spcAft>
              <a:buFont typeface="Arial" panose="020B0604020202020204" pitchFamily="34" charset="0"/>
              <a:buChar char="•"/>
              <a:tabLst>
                <a:tab pos="457200" algn="l"/>
                <a:tab pos="990600" algn="l"/>
              </a:tabLst>
            </a:pPr>
            <a:r>
              <a:rPr lang="es-ES"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Población y muestra</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Rectángulo 7"/>
          <p:cNvSpPr/>
          <p:nvPr/>
        </p:nvSpPr>
        <p:spPr>
          <a:xfrm>
            <a:off x="3926560" y="2153080"/>
            <a:ext cx="4968552" cy="388696"/>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lnSpc>
                <a:spcPct val="107000"/>
              </a:lnSpc>
              <a:tabLst>
                <a:tab pos="457200" algn="l"/>
                <a:tab pos="990600" algn="l"/>
              </a:tabLst>
            </a:pPr>
            <a:r>
              <a:rPr lang="en-US"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Expertos</a:t>
            </a:r>
            <a:r>
              <a:rPr lang="en-U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a:t>
            </a:r>
            <a:r>
              <a:rPr lang="en-US"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Intencional</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5" name="Rectángulo 7"/>
          <p:cNvSpPr/>
          <p:nvPr/>
        </p:nvSpPr>
        <p:spPr>
          <a:xfrm>
            <a:off x="3951083" y="2675652"/>
            <a:ext cx="4904159" cy="685059"/>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lnSpc>
                <a:spcPct val="107000"/>
              </a:lnSpc>
              <a:tabLst>
                <a:tab pos="457200" algn="l"/>
                <a:tab pos="990600" algn="l"/>
              </a:tabLst>
            </a:pPr>
            <a:r>
              <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Personales - Documentales / Encuesta – Análisis de contenido / Cuestionario - Matrices</a:t>
            </a:r>
          </a:p>
        </p:txBody>
      </p:sp>
      <p:sp>
        <p:nvSpPr>
          <p:cNvPr id="26" name="Rectángulo 7"/>
          <p:cNvSpPr/>
          <p:nvPr/>
        </p:nvSpPr>
        <p:spPr>
          <a:xfrm>
            <a:off x="193992" y="4461694"/>
            <a:ext cx="3384376" cy="388696"/>
          </a:xfrm>
          <a:prstGeom prst="rect">
            <a:avLst/>
          </a:prstGeom>
          <a:solidFill>
            <a:schemeClr val="tx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buFont typeface="Arial" panose="020B0604020202020204" pitchFamily="34" charset="0"/>
              <a:buChar char="•"/>
              <a:tabLst>
                <a:tab pos="457200" algn="l"/>
                <a:tab pos="990600" algn="l"/>
              </a:tabLst>
            </a:pPr>
            <a:r>
              <a:rPr lang="es-E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Matriz Resumen de Contenidos</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7" name="Rectángulo 7"/>
          <p:cNvSpPr/>
          <p:nvPr/>
        </p:nvSpPr>
        <p:spPr>
          <a:xfrm>
            <a:off x="179512" y="5064344"/>
            <a:ext cx="3422592" cy="388696"/>
          </a:xfrm>
          <a:prstGeom prst="rect">
            <a:avLst/>
          </a:prstGeom>
          <a:solidFill>
            <a:schemeClr val="tx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nSpc>
                <a:spcPct val="107000"/>
              </a:lnSpc>
              <a:buFont typeface="Arial" panose="020B0604020202020204" pitchFamily="34" charset="0"/>
              <a:buChar char="•"/>
              <a:tabLst>
                <a:tab pos="457200" algn="l"/>
                <a:tab pos="990600" algn="l"/>
              </a:tabLst>
            </a:pPr>
            <a:r>
              <a:rPr lang="es-ES"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Matriz </a:t>
            </a:r>
            <a:r>
              <a:rPr lang="es-E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de Análisis de Contenidos</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8" name="Rectángulo 7"/>
          <p:cNvSpPr/>
          <p:nvPr/>
        </p:nvSpPr>
        <p:spPr>
          <a:xfrm>
            <a:off x="3960459" y="4461694"/>
            <a:ext cx="4877234" cy="388696"/>
          </a:xfrm>
          <a:prstGeom prst="rect">
            <a:avLst/>
          </a:prstGeom>
          <a:solidFill>
            <a:schemeClr val="tx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lnSpc>
                <a:spcPct val="107000"/>
              </a:lnSpc>
              <a:tabLst>
                <a:tab pos="457200" algn="l"/>
                <a:tab pos="990600" algn="l"/>
              </a:tabLst>
            </a:pPr>
            <a:r>
              <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Recoge criterios por </a:t>
            </a:r>
            <a:r>
              <a:rPr lang="es-EC"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encuestado </a:t>
            </a:r>
            <a:r>
              <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y por pregunta</a:t>
            </a:r>
          </a:p>
        </p:txBody>
      </p:sp>
      <p:sp>
        <p:nvSpPr>
          <p:cNvPr id="29" name="Rectángulo 7"/>
          <p:cNvSpPr/>
          <p:nvPr/>
        </p:nvSpPr>
        <p:spPr>
          <a:xfrm>
            <a:off x="3972434" y="4969661"/>
            <a:ext cx="4865259" cy="685059"/>
          </a:xfrm>
          <a:prstGeom prst="rect">
            <a:avLst/>
          </a:prstGeom>
          <a:solidFill>
            <a:schemeClr val="tx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lnSpc>
                <a:spcPct val="107000"/>
              </a:lnSpc>
              <a:tabLst>
                <a:tab pos="457200" algn="l"/>
                <a:tab pos="990600" algn="l"/>
              </a:tabLst>
            </a:pPr>
            <a:r>
              <a:rPr lang="es-E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Identifica los hallazgos experienciales, teóricos y los aspectos más relevantes aportados.</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0" name="21 Flecha derecha"/>
          <p:cNvSpPr/>
          <p:nvPr/>
        </p:nvSpPr>
        <p:spPr>
          <a:xfrm>
            <a:off x="3579930" y="1486230"/>
            <a:ext cx="288032" cy="581876"/>
          </a:xfrm>
          <a:prstGeom prst="right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anose="020F0502020204030204" pitchFamily="34" charset="0"/>
            </a:endParaRPr>
          </a:p>
        </p:txBody>
      </p:sp>
      <p:sp>
        <p:nvSpPr>
          <p:cNvPr id="31" name="22 Flecha derecha"/>
          <p:cNvSpPr/>
          <p:nvPr/>
        </p:nvSpPr>
        <p:spPr>
          <a:xfrm>
            <a:off x="3592288" y="2081735"/>
            <a:ext cx="288032" cy="581876"/>
          </a:xfrm>
          <a:prstGeom prst="right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anose="020F0502020204030204" pitchFamily="34" charset="0"/>
            </a:endParaRPr>
          </a:p>
        </p:txBody>
      </p:sp>
      <p:sp>
        <p:nvSpPr>
          <p:cNvPr id="32" name="23 Flecha derecha"/>
          <p:cNvSpPr/>
          <p:nvPr/>
        </p:nvSpPr>
        <p:spPr>
          <a:xfrm>
            <a:off x="3619653" y="2755630"/>
            <a:ext cx="288032" cy="581876"/>
          </a:xfrm>
          <a:prstGeom prst="right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anose="020F0502020204030204" pitchFamily="34" charset="0"/>
            </a:endParaRPr>
          </a:p>
        </p:txBody>
      </p:sp>
      <p:sp>
        <p:nvSpPr>
          <p:cNvPr id="33" name="24 Flecha derecha"/>
          <p:cNvSpPr/>
          <p:nvPr/>
        </p:nvSpPr>
        <p:spPr>
          <a:xfrm>
            <a:off x="3602104" y="4365104"/>
            <a:ext cx="288032" cy="581876"/>
          </a:xfrm>
          <a:prstGeom prst="rightArrow">
            <a:avLst/>
          </a:pr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anose="020F0502020204030204" pitchFamily="34" charset="0"/>
            </a:endParaRPr>
          </a:p>
        </p:txBody>
      </p:sp>
      <p:sp>
        <p:nvSpPr>
          <p:cNvPr id="34" name="25 Flecha derecha"/>
          <p:cNvSpPr/>
          <p:nvPr/>
        </p:nvSpPr>
        <p:spPr>
          <a:xfrm>
            <a:off x="3635896" y="4967754"/>
            <a:ext cx="288032" cy="581876"/>
          </a:xfrm>
          <a:prstGeom prst="rightArrow">
            <a:avLst/>
          </a:pr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anose="020F0502020204030204" pitchFamily="34" charset="0"/>
            </a:endParaRPr>
          </a:p>
        </p:txBody>
      </p:sp>
      <p:sp>
        <p:nvSpPr>
          <p:cNvPr id="35" name="Rectángulo 7"/>
          <p:cNvSpPr/>
          <p:nvPr/>
        </p:nvSpPr>
        <p:spPr>
          <a:xfrm>
            <a:off x="197768" y="3521400"/>
            <a:ext cx="3384376" cy="388696"/>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spcAft>
                <a:spcPts val="0"/>
              </a:spcAft>
              <a:buFont typeface="Arial" panose="020B0604020202020204" pitchFamily="34" charset="0"/>
              <a:buChar char="•"/>
              <a:tabLst>
                <a:tab pos="457200" algn="l"/>
                <a:tab pos="990600" algn="l"/>
              </a:tabLst>
            </a:pPr>
            <a:r>
              <a:rPr lang="es-EC"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Análisis e interpretación</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ectángulo 7"/>
          <p:cNvSpPr/>
          <p:nvPr/>
        </p:nvSpPr>
        <p:spPr>
          <a:xfrm>
            <a:off x="3972434" y="3528704"/>
            <a:ext cx="4898585" cy="388696"/>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lnSpc>
                <a:spcPct val="107000"/>
              </a:lnSpc>
              <a:tabLst>
                <a:tab pos="457200" algn="l"/>
                <a:tab pos="990600" algn="l"/>
              </a:tabLst>
            </a:pPr>
            <a:r>
              <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Razonamiento  lógico para inferir conclusiones </a:t>
            </a:r>
          </a:p>
        </p:txBody>
      </p:sp>
      <p:sp>
        <p:nvSpPr>
          <p:cNvPr id="37" name="36 Flecha derecha"/>
          <p:cNvSpPr/>
          <p:nvPr/>
        </p:nvSpPr>
        <p:spPr>
          <a:xfrm>
            <a:off x="3602104" y="3423342"/>
            <a:ext cx="288032" cy="581876"/>
          </a:xfrm>
          <a:prstGeom prst="right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anose="020F0502020204030204" pitchFamily="34" charset="0"/>
            </a:endParaRPr>
          </a:p>
        </p:txBody>
      </p:sp>
      <p:sp>
        <p:nvSpPr>
          <p:cNvPr id="38" name="Rectángulo 7"/>
          <p:cNvSpPr/>
          <p:nvPr/>
        </p:nvSpPr>
        <p:spPr>
          <a:xfrm>
            <a:off x="193992" y="5652750"/>
            <a:ext cx="3384376" cy="388696"/>
          </a:xfrm>
          <a:prstGeom prst="rect">
            <a:avLst/>
          </a:prstGeom>
          <a:solidFill>
            <a:schemeClr val="tx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177800" indent="-177800" algn="just">
              <a:lnSpc>
                <a:spcPct val="107000"/>
              </a:lnSpc>
              <a:buFont typeface="Arial" panose="020B0604020202020204" pitchFamily="34" charset="0"/>
              <a:buChar char="•"/>
              <a:tabLst>
                <a:tab pos="457200" algn="l"/>
                <a:tab pos="990600" algn="l"/>
              </a:tabLst>
            </a:pPr>
            <a:r>
              <a:rPr lang="es-E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Matriz de Análisis de Transversal </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9" name="25 Flecha derecha"/>
          <p:cNvSpPr/>
          <p:nvPr/>
        </p:nvSpPr>
        <p:spPr>
          <a:xfrm>
            <a:off x="3635896" y="5602975"/>
            <a:ext cx="288032" cy="581876"/>
          </a:xfrm>
          <a:prstGeom prst="rightArrow">
            <a:avLst/>
          </a:pr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anose="020F0502020204030204" pitchFamily="34" charset="0"/>
            </a:endParaRPr>
          </a:p>
        </p:txBody>
      </p:sp>
      <p:sp>
        <p:nvSpPr>
          <p:cNvPr id="40" name="Rectángulo 7"/>
          <p:cNvSpPr/>
          <p:nvPr/>
        </p:nvSpPr>
        <p:spPr>
          <a:xfrm>
            <a:off x="3981455" y="5652750"/>
            <a:ext cx="4856237" cy="981423"/>
          </a:xfrm>
          <a:prstGeom prst="rect">
            <a:avLst/>
          </a:prstGeom>
          <a:solidFill>
            <a:schemeClr val="tx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lnSpc>
                <a:spcPct val="107000"/>
              </a:lnSpc>
              <a:tabLst>
                <a:tab pos="457200" algn="l"/>
                <a:tab pos="990600" algn="l"/>
              </a:tabLst>
            </a:pPr>
            <a:r>
              <a:rPr lang="es-ES"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Tranversalisa</a:t>
            </a:r>
            <a:r>
              <a:rPr lang="es-E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respuestas / abstrae información que contribuya a dar respuesta a las preguntas de investigación.</a:t>
            </a:r>
            <a:endParaRPr lang="es-EC"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1" name="4 Flecha derecha"/>
          <p:cNvSpPr/>
          <p:nvPr/>
        </p:nvSpPr>
        <p:spPr>
          <a:xfrm rot="5400000">
            <a:off x="1691756" y="3969139"/>
            <a:ext cx="359887" cy="432048"/>
          </a:xfrm>
          <a:prstGeom prst="rightArrow">
            <a:avLst/>
          </a:prstGeom>
          <a:solidFill>
            <a:srgbClr val="FF0000"/>
          </a:solidFill>
          <a:effectLst>
            <a:glow rad="1016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Calibri" pitchFamily="34" charset="0"/>
              <a:cs typeface="Calibri" pitchFamily="34" charset="0"/>
            </a:endParaRPr>
          </a:p>
        </p:txBody>
      </p:sp>
    </p:spTree>
    <p:extLst>
      <p:ext uri="{BB962C8B-B14F-4D97-AF65-F5344CB8AC3E}">
        <p14:creationId xmlns:p14="http://schemas.microsoft.com/office/powerpoint/2010/main" val="30327932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362"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550924"/>
            <a:ext cx="1497169" cy="155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Group 43"/>
          <p:cNvGrpSpPr>
            <a:grpSpLocks/>
          </p:cNvGrpSpPr>
          <p:nvPr/>
        </p:nvGrpSpPr>
        <p:grpSpPr bwMode="auto">
          <a:xfrm>
            <a:off x="2483768" y="2461498"/>
            <a:ext cx="572802" cy="612775"/>
            <a:chOff x="2135" y="709"/>
            <a:chExt cx="1516" cy="761"/>
          </a:xfrm>
        </p:grpSpPr>
        <p:sp>
          <p:nvSpPr>
            <p:cNvPr id="50"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51" name="Oval 33"/>
            <p:cNvSpPr>
              <a:spLocks noChangeArrowheads="1"/>
            </p:cNvSpPr>
            <p:nvPr/>
          </p:nvSpPr>
          <p:spPr bwMode="auto">
            <a:xfrm>
              <a:off x="2308" y="709"/>
              <a:ext cx="1163" cy="578"/>
            </a:xfrm>
            <a:prstGeom prst="ellipse">
              <a:avLst/>
            </a:prstGeom>
            <a:solidFill>
              <a:srgbClr val="002060"/>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Arial Black" pitchFamily="34" charset="0"/>
                <a:cs typeface="Arial" charset="0"/>
              </a:endParaRPr>
            </a:p>
          </p:txBody>
        </p:sp>
      </p:grpSp>
      <p:sp>
        <p:nvSpPr>
          <p:cNvPr id="75" name="69 CuadroTexto"/>
          <p:cNvSpPr txBox="1"/>
          <p:nvPr/>
        </p:nvSpPr>
        <p:spPr>
          <a:xfrm>
            <a:off x="3040545" y="2420888"/>
            <a:ext cx="5805970" cy="461665"/>
          </a:xfrm>
          <a:prstGeom prst="rect">
            <a:avLst/>
          </a:prstGeom>
          <a:noFill/>
        </p:spPr>
        <p:txBody>
          <a:bodyPr wrap="square" rtlCol="0">
            <a:spAutoFit/>
          </a:bodyPr>
          <a:lstStyle/>
          <a:p>
            <a:pPr algn="just"/>
            <a:r>
              <a:rPr lang="en-US" sz="2400" b="1" dirty="0" smtClean="0">
                <a:ln>
                  <a:solidFill>
                    <a:sysClr val="windowText" lastClr="000000"/>
                  </a:solidFill>
                </a:ln>
                <a:solidFill>
                  <a:schemeClr val="bg1"/>
                </a:solidFill>
                <a:latin typeface="Arial" pitchFamily="34" charset="0"/>
                <a:cs typeface="Arial" pitchFamily="34" charset="0"/>
              </a:rPr>
              <a:t>ANTECEDENTES (ESTADO DEL ARTE)</a:t>
            </a:r>
            <a:endParaRPr lang="es-MX" sz="2400" b="1" dirty="0" smtClean="0">
              <a:solidFill>
                <a:schemeClr val="bg1"/>
              </a:solidFill>
              <a:latin typeface="Arial" pitchFamily="34" charset="0"/>
              <a:cs typeface="Arial" pitchFamily="34" charset="0"/>
            </a:endParaRPr>
          </a:p>
        </p:txBody>
      </p:sp>
      <p:sp>
        <p:nvSpPr>
          <p:cNvPr id="78" name="1 CuadroTexto"/>
          <p:cNvSpPr txBox="1"/>
          <p:nvPr/>
        </p:nvSpPr>
        <p:spPr>
          <a:xfrm>
            <a:off x="3174543" y="1340768"/>
            <a:ext cx="4911539" cy="523220"/>
          </a:xfrm>
          <a:prstGeom prst="rect">
            <a:avLst/>
          </a:prstGeom>
          <a:solidFill>
            <a:srgbClr val="00206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s-MX" sz="2800" b="1" dirty="0" smtClean="0">
                <a:solidFill>
                  <a:prstClr val="white"/>
                </a:solidFill>
                <a:latin typeface="Arial Black" pitchFamily="34" charset="0"/>
                <a:cs typeface="Arial" pitchFamily="34" charset="0"/>
              </a:rPr>
              <a:t>CAPÍTULO 2</a:t>
            </a:r>
            <a:endParaRPr lang="es-MX" sz="2800" b="1" dirty="0">
              <a:solidFill>
                <a:prstClr val="white"/>
              </a:solidFill>
              <a:latin typeface="Arial Black" pitchFamily="34" charset="0"/>
              <a:cs typeface="Arial" pitchFamily="34" charset="0"/>
            </a:endParaRPr>
          </a:p>
        </p:txBody>
      </p:sp>
      <p:sp>
        <p:nvSpPr>
          <p:cNvPr id="35" name="Oval 33"/>
          <p:cNvSpPr>
            <a:spLocks noChangeArrowheads="1"/>
          </p:cNvSpPr>
          <p:nvPr/>
        </p:nvSpPr>
        <p:spPr bwMode="auto">
          <a:xfrm>
            <a:off x="2730340" y="3229537"/>
            <a:ext cx="439426" cy="465418"/>
          </a:xfrm>
          <a:prstGeom prst="ellipse">
            <a:avLst/>
          </a:prstGeom>
          <a:solidFill>
            <a:srgbClr val="002060"/>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Arial Black" pitchFamily="34" charset="0"/>
              <a:cs typeface="Arial" charset="0"/>
            </a:endParaRPr>
          </a:p>
        </p:txBody>
      </p:sp>
      <p:sp>
        <p:nvSpPr>
          <p:cNvPr id="36" name="69 CuadroTexto"/>
          <p:cNvSpPr txBox="1"/>
          <p:nvPr/>
        </p:nvSpPr>
        <p:spPr>
          <a:xfrm>
            <a:off x="3187669" y="3231415"/>
            <a:ext cx="5871441" cy="461665"/>
          </a:xfrm>
          <a:prstGeom prst="rect">
            <a:avLst/>
          </a:prstGeom>
          <a:noFill/>
        </p:spPr>
        <p:txBody>
          <a:bodyPr wrap="square" rtlCol="0">
            <a:spAutoFit/>
          </a:bodyPr>
          <a:lstStyle/>
          <a:p>
            <a:pPr algn="just"/>
            <a:r>
              <a:rPr lang="en-US" sz="2400" b="1" dirty="0" smtClean="0">
                <a:ln>
                  <a:solidFill>
                    <a:sysClr val="windowText" lastClr="000000"/>
                  </a:solidFill>
                </a:ln>
                <a:solidFill>
                  <a:schemeClr val="bg1"/>
                </a:solidFill>
                <a:latin typeface="Arial" pitchFamily="34" charset="0"/>
                <a:cs typeface="Arial" pitchFamily="34" charset="0"/>
              </a:rPr>
              <a:t>MARCO TEÓRICO</a:t>
            </a:r>
            <a:endParaRPr lang="es-MX" sz="2400" b="1" dirty="0">
              <a:solidFill>
                <a:schemeClr val="bg1"/>
              </a:solidFill>
              <a:latin typeface="Arial" pitchFamily="34" charset="0"/>
              <a:cs typeface="Arial" pitchFamily="34" charset="0"/>
            </a:endParaRPr>
          </a:p>
        </p:txBody>
      </p:sp>
      <p:sp>
        <p:nvSpPr>
          <p:cNvPr id="58" name="Oval 33"/>
          <p:cNvSpPr>
            <a:spLocks noChangeArrowheads="1"/>
          </p:cNvSpPr>
          <p:nvPr/>
        </p:nvSpPr>
        <p:spPr bwMode="auto">
          <a:xfrm>
            <a:off x="2707726" y="3995206"/>
            <a:ext cx="439426" cy="465418"/>
          </a:xfrm>
          <a:prstGeom prst="ellipse">
            <a:avLst/>
          </a:prstGeom>
          <a:solidFill>
            <a:srgbClr val="002060"/>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Arial Black" pitchFamily="34" charset="0"/>
              <a:cs typeface="Arial" charset="0"/>
            </a:endParaRPr>
          </a:p>
        </p:txBody>
      </p:sp>
      <p:sp>
        <p:nvSpPr>
          <p:cNvPr id="60" name="69 CuadroTexto"/>
          <p:cNvSpPr txBox="1"/>
          <p:nvPr/>
        </p:nvSpPr>
        <p:spPr>
          <a:xfrm>
            <a:off x="3165055" y="3997084"/>
            <a:ext cx="5871441" cy="461665"/>
          </a:xfrm>
          <a:prstGeom prst="rect">
            <a:avLst/>
          </a:prstGeom>
          <a:noFill/>
        </p:spPr>
        <p:txBody>
          <a:bodyPr wrap="square" rtlCol="0">
            <a:spAutoFit/>
          </a:bodyPr>
          <a:lstStyle/>
          <a:p>
            <a:pPr algn="just"/>
            <a:r>
              <a:rPr lang="en-US" sz="2400" b="1" dirty="0" smtClean="0">
                <a:ln>
                  <a:solidFill>
                    <a:sysClr val="windowText" lastClr="000000"/>
                  </a:solidFill>
                </a:ln>
                <a:solidFill>
                  <a:schemeClr val="bg1"/>
                </a:solidFill>
                <a:latin typeface="Arial" pitchFamily="34" charset="0"/>
                <a:cs typeface="Arial" pitchFamily="34" charset="0"/>
              </a:rPr>
              <a:t>FUNDAMENTACIÓN LEGAL </a:t>
            </a:r>
            <a:endParaRPr lang="es-MX" sz="2400" b="1" dirty="0">
              <a:solidFill>
                <a:schemeClr val="bg1"/>
              </a:solidFill>
              <a:latin typeface="Arial" pitchFamily="34" charset="0"/>
              <a:cs typeface="Arial" pitchFamily="34" charset="0"/>
            </a:endParaRPr>
          </a:p>
        </p:txBody>
      </p:sp>
      <p:sp>
        <p:nvSpPr>
          <p:cNvPr id="62" name="Oval 33"/>
          <p:cNvSpPr>
            <a:spLocks noChangeArrowheads="1"/>
          </p:cNvSpPr>
          <p:nvPr/>
        </p:nvSpPr>
        <p:spPr bwMode="auto">
          <a:xfrm>
            <a:off x="2419694" y="4763780"/>
            <a:ext cx="439426" cy="465418"/>
          </a:xfrm>
          <a:prstGeom prst="ellipse">
            <a:avLst/>
          </a:prstGeom>
          <a:solidFill>
            <a:srgbClr val="002060"/>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Arial Black" pitchFamily="34" charset="0"/>
              <a:cs typeface="Arial" charset="0"/>
            </a:endParaRPr>
          </a:p>
        </p:txBody>
      </p:sp>
      <p:sp>
        <p:nvSpPr>
          <p:cNvPr id="64" name="69 CuadroTexto"/>
          <p:cNvSpPr txBox="1"/>
          <p:nvPr/>
        </p:nvSpPr>
        <p:spPr>
          <a:xfrm>
            <a:off x="2877023" y="4765658"/>
            <a:ext cx="5871441" cy="461665"/>
          </a:xfrm>
          <a:prstGeom prst="rect">
            <a:avLst/>
          </a:prstGeom>
          <a:noFill/>
        </p:spPr>
        <p:txBody>
          <a:bodyPr wrap="square" rtlCol="0">
            <a:spAutoFit/>
          </a:bodyPr>
          <a:lstStyle/>
          <a:p>
            <a:pPr algn="just"/>
            <a:r>
              <a:rPr lang="en-US" sz="2400" b="1" dirty="0" smtClean="0">
                <a:ln>
                  <a:solidFill>
                    <a:sysClr val="windowText" lastClr="000000"/>
                  </a:solidFill>
                </a:ln>
                <a:solidFill>
                  <a:schemeClr val="bg1"/>
                </a:solidFill>
                <a:latin typeface="Arial" pitchFamily="34" charset="0"/>
                <a:cs typeface="Arial" pitchFamily="34" charset="0"/>
              </a:rPr>
              <a:t>MARCO CONCEPTUAL </a:t>
            </a:r>
            <a:endParaRPr lang="es-MX" sz="2400" b="1" dirty="0">
              <a:solidFill>
                <a:schemeClr val="bg1"/>
              </a:solidFill>
              <a:latin typeface="Arial" pitchFamily="34" charset="0"/>
              <a:cs typeface="Arial" pitchFamily="34" charset="0"/>
            </a:endParaRPr>
          </a:p>
        </p:txBody>
      </p:sp>
      <p:sp>
        <p:nvSpPr>
          <p:cNvPr id="65" name="CuadroTexto 64"/>
          <p:cNvSpPr txBox="1"/>
          <p:nvPr/>
        </p:nvSpPr>
        <p:spPr>
          <a:xfrm>
            <a:off x="2610237" y="2454418"/>
            <a:ext cx="252065" cy="461665"/>
          </a:xfrm>
          <a:prstGeom prst="rect">
            <a:avLst/>
          </a:prstGeom>
          <a:noFill/>
        </p:spPr>
        <p:txBody>
          <a:bodyPr wrap="square" rtlCol="0">
            <a:spAutoFit/>
          </a:bodyPr>
          <a:lstStyle/>
          <a:p>
            <a:r>
              <a:rPr lang="en-US" sz="2400" b="1" dirty="0" smtClean="0">
                <a:solidFill>
                  <a:schemeClr val="bg1"/>
                </a:solidFill>
              </a:rPr>
              <a:t>4</a:t>
            </a:r>
            <a:endParaRPr lang="es-EC" sz="2400" b="1" dirty="0">
              <a:solidFill>
                <a:schemeClr val="bg1"/>
              </a:solidFill>
            </a:endParaRPr>
          </a:p>
        </p:txBody>
      </p:sp>
      <p:sp>
        <p:nvSpPr>
          <p:cNvPr id="66" name="CuadroTexto 65"/>
          <p:cNvSpPr txBox="1"/>
          <p:nvPr/>
        </p:nvSpPr>
        <p:spPr>
          <a:xfrm>
            <a:off x="2772471" y="3248816"/>
            <a:ext cx="252065" cy="461665"/>
          </a:xfrm>
          <a:prstGeom prst="rect">
            <a:avLst/>
          </a:prstGeom>
          <a:noFill/>
        </p:spPr>
        <p:txBody>
          <a:bodyPr wrap="square" rtlCol="0">
            <a:spAutoFit/>
          </a:bodyPr>
          <a:lstStyle/>
          <a:p>
            <a:r>
              <a:rPr lang="en-US" sz="2400" b="1" dirty="0" smtClean="0">
                <a:solidFill>
                  <a:schemeClr val="bg1"/>
                </a:solidFill>
              </a:rPr>
              <a:t>5</a:t>
            </a:r>
            <a:endParaRPr lang="es-EC" sz="2400" b="1" dirty="0">
              <a:solidFill>
                <a:schemeClr val="bg1"/>
              </a:solidFill>
            </a:endParaRPr>
          </a:p>
        </p:txBody>
      </p:sp>
      <p:sp>
        <p:nvSpPr>
          <p:cNvPr id="67" name="CuadroTexto 66"/>
          <p:cNvSpPr txBox="1"/>
          <p:nvPr/>
        </p:nvSpPr>
        <p:spPr>
          <a:xfrm>
            <a:off x="2781091" y="3979680"/>
            <a:ext cx="252065" cy="461665"/>
          </a:xfrm>
          <a:prstGeom prst="rect">
            <a:avLst/>
          </a:prstGeom>
          <a:noFill/>
        </p:spPr>
        <p:txBody>
          <a:bodyPr wrap="square" rtlCol="0">
            <a:spAutoFit/>
          </a:bodyPr>
          <a:lstStyle/>
          <a:p>
            <a:r>
              <a:rPr lang="en-US" sz="2400" b="1" dirty="0" smtClean="0">
                <a:solidFill>
                  <a:schemeClr val="bg1"/>
                </a:solidFill>
              </a:rPr>
              <a:t>6</a:t>
            </a:r>
            <a:endParaRPr lang="es-EC" sz="2400" b="1" dirty="0">
              <a:solidFill>
                <a:schemeClr val="bg1"/>
              </a:solidFill>
            </a:endParaRPr>
          </a:p>
        </p:txBody>
      </p:sp>
      <p:sp>
        <p:nvSpPr>
          <p:cNvPr id="76" name="CuadroTexto 75"/>
          <p:cNvSpPr txBox="1"/>
          <p:nvPr/>
        </p:nvSpPr>
        <p:spPr>
          <a:xfrm>
            <a:off x="2466960" y="4760875"/>
            <a:ext cx="252065" cy="461665"/>
          </a:xfrm>
          <a:prstGeom prst="rect">
            <a:avLst/>
          </a:prstGeom>
          <a:noFill/>
        </p:spPr>
        <p:txBody>
          <a:bodyPr wrap="square" rtlCol="0">
            <a:spAutoFit/>
          </a:bodyPr>
          <a:lstStyle/>
          <a:p>
            <a:r>
              <a:rPr lang="en-US" sz="2400" b="1" dirty="0" smtClean="0">
                <a:solidFill>
                  <a:schemeClr val="bg1"/>
                </a:solidFill>
              </a:rPr>
              <a:t>7</a:t>
            </a:r>
            <a:endParaRPr lang="es-EC" sz="2400" b="1" dirty="0">
              <a:solidFill>
                <a:schemeClr val="bg1"/>
              </a:solidFill>
            </a:endParaRPr>
          </a:p>
        </p:txBody>
      </p:sp>
    </p:spTree>
    <p:extLst>
      <p:ext uri="{BB962C8B-B14F-4D97-AF65-F5344CB8AC3E}">
        <p14:creationId xmlns:p14="http://schemas.microsoft.com/office/powerpoint/2010/main" val="32141563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67 CuadroTexto"/>
          <p:cNvSpPr txBox="1"/>
          <p:nvPr/>
        </p:nvSpPr>
        <p:spPr>
          <a:xfrm>
            <a:off x="1187624" y="908720"/>
            <a:ext cx="4577111" cy="584775"/>
          </a:xfrm>
          <a:prstGeom prst="rect">
            <a:avLst/>
          </a:prstGeom>
          <a:solidFill>
            <a:srgbClr val="002060"/>
          </a:solidFill>
          <a:ln>
            <a:solidFill>
              <a:srgbClr val="002060"/>
            </a:solidFill>
          </a:ln>
          <a:effectLst>
            <a:glow rad="101600">
              <a:schemeClr val="accent1">
                <a:satMod val="175000"/>
                <a:alpha val="40000"/>
              </a:schemeClr>
            </a:glow>
          </a:effectLst>
        </p:spPr>
        <p:txBody>
          <a:bodyPr wrap="square" rtlCol="0">
            <a:spAutoFit/>
          </a:bodyPr>
          <a:lstStyle/>
          <a:p>
            <a:pPr algn="ctr"/>
            <a:r>
              <a:rPr lang="es-MX" sz="3200" b="1" dirty="0" smtClean="0">
                <a:ln>
                  <a:solidFill>
                    <a:sysClr val="windowText" lastClr="000000"/>
                  </a:solidFill>
                </a:ln>
                <a:solidFill>
                  <a:srgbClr val="FFFF00"/>
                </a:solidFill>
                <a:latin typeface="Arial" pitchFamily="34" charset="0"/>
                <a:cs typeface="Arial" pitchFamily="34" charset="0"/>
              </a:rPr>
              <a:t>CAPÍTULO 4</a:t>
            </a:r>
            <a:endParaRPr lang="es-MX" sz="3200" b="1" dirty="0">
              <a:ln>
                <a:solidFill>
                  <a:sysClr val="windowText" lastClr="000000"/>
                </a:solidFill>
              </a:ln>
              <a:solidFill>
                <a:srgbClr val="FFFF00"/>
              </a:solidFill>
              <a:latin typeface="Arial" pitchFamily="34" charset="0"/>
              <a:cs typeface="Arial" pitchFamily="34" charset="0"/>
            </a:endParaRPr>
          </a:p>
        </p:txBody>
      </p:sp>
      <p:sp>
        <p:nvSpPr>
          <p:cNvPr id="10" name="9 Marcador de número de diapositiva"/>
          <p:cNvSpPr>
            <a:spLocks noGrp="1"/>
          </p:cNvSpPr>
          <p:nvPr>
            <p:ph type="sldNum" sz="quarter" idx="10"/>
          </p:nvPr>
        </p:nvSpPr>
        <p:spPr>
          <a:xfrm>
            <a:off x="6324600" y="6381328"/>
            <a:ext cx="2819400" cy="365125"/>
          </a:xfrm>
        </p:spPr>
        <p:txBody>
          <a:bodyPr/>
          <a:lstStyle/>
          <a:p>
            <a:pPr>
              <a:defRPr/>
            </a:pPr>
            <a:r>
              <a:rPr lang="es-EC" dirty="0" smtClean="0"/>
              <a:t>3</a:t>
            </a:r>
            <a:endParaRPr lang="es-EC" dirty="0"/>
          </a:p>
        </p:txBody>
      </p:sp>
      <p:grpSp>
        <p:nvGrpSpPr>
          <p:cNvPr id="2" name="Grupo 1"/>
          <p:cNvGrpSpPr/>
          <p:nvPr/>
        </p:nvGrpSpPr>
        <p:grpSpPr>
          <a:xfrm>
            <a:off x="1800270" y="3061954"/>
            <a:ext cx="572802" cy="622493"/>
            <a:chOff x="4303134" y="3092674"/>
            <a:chExt cx="572802" cy="622493"/>
          </a:xfrm>
        </p:grpSpPr>
        <p:grpSp>
          <p:nvGrpSpPr>
            <p:cNvPr id="15" name="Group 43"/>
            <p:cNvGrpSpPr>
              <a:grpSpLocks/>
            </p:cNvGrpSpPr>
            <p:nvPr/>
          </p:nvGrpSpPr>
          <p:grpSpPr bwMode="auto">
            <a:xfrm>
              <a:off x="4303134" y="3102392"/>
              <a:ext cx="572802" cy="612775"/>
              <a:chOff x="2135" y="709"/>
              <a:chExt cx="1516" cy="761"/>
            </a:xfrm>
          </p:grpSpPr>
          <p:sp>
            <p:nvSpPr>
              <p:cNvPr id="16"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17" name="Oval 33"/>
              <p:cNvSpPr>
                <a:spLocks noChangeArrowheads="1"/>
              </p:cNvSpPr>
              <p:nvPr/>
            </p:nvSpPr>
            <p:spPr bwMode="auto">
              <a:xfrm>
                <a:off x="2308" y="709"/>
                <a:ext cx="1163" cy="578"/>
              </a:xfrm>
              <a:prstGeom prst="ellipse">
                <a:avLst/>
              </a:prstGeom>
              <a:solidFill>
                <a:srgbClr val="002060"/>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22" name="CuadroTexto 21"/>
            <p:cNvSpPr txBox="1"/>
            <p:nvPr/>
          </p:nvSpPr>
          <p:spPr>
            <a:xfrm>
              <a:off x="4403451" y="3092674"/>
              <a:ext cx="252065" cy="461665"/>
            </a:xfrm>
            <a:prstGeom prst="rect">
              <a:avLst/>
            </a:prstGeom>
            <a:noFill/>
          </p:spPr>
          <p:txBody>
            <a:bodyPr wrap="square" rtlCol="0">
              <a:spAutoFit/>
            </a:bodyPr>
            <a:lstStyle/>
            <a:p>
              <a:r>
                <a:rPr lang="en-US" sz="2400" b="1" dirty="0" smtClean="0">
                  <a:solidFill>
                    <a:schemeClr val="bg1"/>
                  </a:solidFill>
                </a:rPr>
                <a:t>9</a:t>
              </a:r>
              <a:endParaRPr lang="es-EC" sz="2400" b="1" dirty="0">
                <a:solidFill>
                  <a:schemeClr val="bg1"/>
                </a:solidFill>
              </a:endParaRPr>
            </a:p>
          </p:txBody>
        </p:sp>
      </p:grpSp>
      <p:sp>
        <p:nvSpPr>
          <p:cNvPr id="9" name="69 CuadroTexto"/>
          <p:cNvSpPr txBox="1"/>
          <p:nvPr/>
        </p:nvSpPr>
        <p:spPr>
          <a:xfrm>
            <a:off x="2373072" y="3066690"/>
            <a:ext cx="6750258" cy="461665"/>
          </a:xfrm>
          <a:prstGeom prst="rect">
            <a:avLst/>
          </a:prstGeom>
          <a:noFill/>
        </p:spPr>
        <p:txBody>
          <a:bodyPr wrap="square" rtlCol="0">
            <a:spAutoFit/>
          </a:bodyPr>
          <a:lstStyle/>
          <a:p>
            <a:pPr algn="just"/>
            <a:r>
              <a:rPr lang="en-US" sz="2400" b="1" dirty="0" smtClean="0">
                <a:ln>
                  <a:solidFill>
                    <a:sysClr val="windowText" lastClr="000000"/>
                  </a:solidFill>
                </a:ln>
                <a:solidFill>
                  <a:schemeClr val="bg1"/>
                </a:solidFill>
                <a:latin typeface="Arial" pitchFamily="34" charset="0"/>
                <a:cs typeface="Arial" pitchFamily="34" charset="0"/>
              </a:rPr>
              <a:t>CONCLUSIONES Y RECOMENDACIONES</a:t>
            </a:r>
            <a:endParaRPr lang="es-MX" sz="2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9802108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Rectángulo redondeado"/>
          <p:cNvSpPr/>
          <p:nvPr/>
        </p:nvSpPr>
        <p:spPr>
          <a:xfrm>
            <a:off x="1691680" y="188640"/>
            <a:ext cx="5760640" cy="504056"/>
          </a:xfrm>
          <a:prstGeom prst="roundRect">
            <a:avLst/>
          </a:prstGeom>
          <a:solidFill>
            <a:srgbClr val="990000"/>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CONCLUSIONES</a:t>
            </a:r>
            <a:endParaRPr lang="es-EC" sz="2800" b="1" dirty="0">
              <a:effectLst>
                <a:outerShdw blurRad="38100" dist="38100" dir="2700000" algn="tl">
                  <a:srgbClr val="000000">
                    <a:alpha val="43137"/>
                  </a:srgbClr>
                </a:outerShdw>
              </a:effectLst>
              <a:latin typeface="Arial" pitchFamily="34" charset="0"/>
              <a:cs typeface="Arial" pitchFamily="34" charset="0"/>
            </a:endParaRPr>
          </a:p>
        </p:txBody>
      </p:sp>
      <p:sp>
        <p:nvSpPr>
          <p:cNvPr id="11" name="Rectángulo 10"/>
          <p:cNvSpPr/>
          <p:nvPr/>
        </p:nvSpPr>
        <p:spPr>
          <a:xfrm>
            <a:off x="575556" y="2348880"/>
            <a:ext cx="7992888" cy="140961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lnSpc>
                <a:spcPct val="107000"/>
              </a:lnSpc>
              <a:tabLst>
                <a:tab pos="457200" algn="l"/>
                <a:tab pos="990600" algn="l"/>
              </a:tabLst>
            </a:pPr>
            <a:r>
              <a:rPr lang="es-ES_tradnl" sz="2000" dirty="0" smtClean="0"/>
              <a:t>Para </a:t>
            </a:r>
            <a:r>
              <a:rPr lang="es-ES_tradnl" sz="2000" dirty="0"/>
              <a:t>concluir es necesario dar respuesta a las preguntas de investigación que se han </a:t>
            </a:r>
            <a:r>
              <a:rPr lang="es-ES_tradnl" sz="2000" dirty="0" smtClean="0"/>
              <a:t>planteado, a </a:t>
            </a:r>
            <a:r>
              <a:rPr lang="es-ES_tradnl" sz="2000" dirty="0"/>
              <a:t>continuación se responden las mismas, de la siguiente manera: </a:t>
            </a:r>
            <a:endParaRPr lang="es-EC" sz="2000" b="1" dirty="0"/>
          </a:p>
          <a:p>
            <a:pPr marL="177800" indent="-177800" algn="ctr">
              <a:lnSpc>
                <a:spcPct val="107000"/>
              </a:lnSpc>
              <a:buFont typeface="Arial" panose="020B0604020202020204" pitchFamily="34" charset="0"/>
              <a:buChar char="•"/>
              <a:tabLst>
                <a:tab pos="457200" algn="l"/>
                <a:tab pos="990600" algn="l"/>
              </a:tabLst>
            </a:pPr>
            <a:endParaRPr lang="es-EC" sz="20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73992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259632" y="100507"/>
            <a:ext cx="6408712" cy="646331"/>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S" b="1" dirty="0" smtClean="0">
                <a:latin typeface="Calibri" panose="020F0502020204030204" pitchFamily="34" charset="0"/>
                <a:cs typeface="Calibri" pitchFamily="34" charset="0"/>
              </a:rPr>
              <a:t>PREGUNTA 1</a:t>
            </a:r>
          </a:p>
          <a:p>
            <a:pPr algn="ctr"/>
            <a:r>
              <a:rPr lang="es-ES" b="1" dirty="0">
                <a:latin typeface="Calibri" panose="020F0502020204030204" pitchFamily="34" charset="0"/>
              </a:rPr>
              <a:t>N</a:t>
            </a:r>
            <a:r>
              <a:rPr lang="es-ES" b="1" dirty="0" smtClean="0">
                <a:latin typeface="Calibri" panose="020F0502020204030204" pitchFamily="34" charset="0"/>
              </a:rPr>
              <a:t>ecesidad </a:t>
            </a:r>
            <a:r>
              <a:rPr lang="es-ES" b="1" dirty="0">
                <a:latin typeface="Calibri" panose="020F0502020204030204" pitchFamily="34" charset="0"/>
              </a:rPr>
              <a:t>de construir el Canal de </a:t>
            </a:r>
            <a:r>
              <a:rPr lang="es-ES" b="1" dirty="0" smtClean="0">
                <a:latin typeface="Calibri" panose="020F0502020204030204" pitchFamily="34" charset="0"/>
              </a:rPr>
              <a:t>Nicaragua</a:t>
            </a:r>
            <a:endParaRPr lang="es-EC" b="1" dirty="0">
              <a:latin typeface="Calibri" pitchFamily="34" charset="0"/>
              <a:cs typeface="Calibri" pitchFamily="34" charset="0"/>
            </a:endParaRPr>
          </a:p>
        </p:txBody>
      </p:sp>
      <p:sp>
        <p:nvSpPr>
          <p:cNvPr id="2" name="Rectángulo 1"/>
          <p:cNvSpPr/>
          <p:nvPr/>
        </p:nvSpPr>
        <p:spPr>
          <a:xfrm>
            <a:off x="575556" y="1484784"/>
            <a:ext cx="7776864" cy="7509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lnSpc>
                <a:spcPct val="107000"/>
              </a:lnSpc>
              <a:tabLst>
                <a:tab pos="457200" algn="l"/>
                <a:tab pos="990600" algn="l"/>
              </a:tabLst>
            </a:pPr>
            <a:r>
              <a:rPr lang="es-ES_tradnl" sz="2000" dirty="0"/>
              <a:t> Los </a:t>
            </a:r>
            <a:r>
              <a:rPr lang="es-EC" sz="2000" dirty="0"/>
              <a:t>pasos</a:t>
            </a:r>
            <a:r>
              <a:rPr lang="es-ES_tradnl" sz="2000" dirty="0"/>
              <a:t> </a:t>
            </a:r>
            <a:r>
              <a:rPr lang="es-ES_tradnl" sz="2000" dirty="0" smtClean="0"/>
              <a:t>geográficos generan </a:t>
            </a:r>
            <a:r>
              <a:rPr lang="es-ES_tradnl" sz="2000" dirty="0"/>
              <a:t>un nodo crítico para el comercio y por ende tienen importancia geopolítica global. </a:t>
            </a:r>
            <a:endParaRPr lang="es-EC" sz="2000" dirty="0"/>
          </a:p>
        </p:txBody>
      </p:sp>
      <p:sp>
        <p:nvSpPr>
          <p:cNvPr id="3" name="Rectángulo 2"/>
          <p:cNvSpPr/>
          <p:nvPr/>
        </p:nvSpPr>
        <p:spPr>
          <a:xfrm>
            <a:off x="324290" y="2689674"/>
            <a:ext cx="8279396" cy="371486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07000"/>
              </a:lnSpc>
              <a:tabLst>
                <a:tab pos="457200" algn="l"/>
                <a:tab pos="990600" algn="l"/>
              </a:tabLst>
            </a:pPr>
            <a:r>
              <a:rPr lang="es-ES" sz="2000" dirty="0" smtClean="0"/>
              <a:t>El  Canal de Panamá </a:t>
            </a:r>
            <a:r>
              <a:rPr lang="es-ES" sz="2000" dirty="0"/>
              <a:t>fue construido hace aproximadamente un siglo y dado el crecimiento del tamaño de los buques y su capacidad de carga, aunado al aumento de los volúmenes de productos que se comercian por vía marítima, que constituye aproximadamente el 90% del total del comercio mundial, más las estimaciones sobre los bienes que se transportarían por el canal de Nicaragua transformándolo en una de las rutas mercantiles las importantes del mundo, sugieren que la construcción de este canal estaría plenamente justificada, aun considerando los trabajos de ampliación del canal de Panamá, lo que evidencia la necesidad de una vía marítima bioceánica con mayor capacidad.</a:t>
            </a:r>
            <a:endParaRPr lang="es-EC" sz="2000" dirty="0"/>
          </a:p>
        </p:txBody>
      </p:sp>
    </p:spTree>
    <p:extLst>
      <p:ext uri="{BB962C8B-B14F-4D97-AF65-F5344CB8AC3E}">
        <p14:creationId xmlns:p14="http://schemas.microsoft.com/office/powerpoint/2010/main" val="35850866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259632" y="100507"/>
            <a:ext cx="6408712" cy="646331"/>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S" b="1" dirty="0" smtClean="0">
                <a:latin typeface="Calibri" panose="020F0502020204030204" pitchFamily="34" charset="0"/>
                <a:cs typeface="Calibri" pitchFamily="34" charset="0"/>
              </a:rPr>
              <a:t>PREGUNTA 2</a:t>
            </a:r>
          </a:p>
          <a:p>
            <a:pPr algn="ctr"/>
            <a:r>
              <a:rPr lang="es-EC" b="1" dirty="0" smtClean="0">
                <a:latin typeface="Calibri" panose="020F0502020204030204" pitchFamily="34" charset="0"/>
              </a:rPr>
              <a:t>Cómo influirá </a:t>
            </a:r>
            <a:r>
              <a:rPr lang="es-EC" b="1" dirty="0">
                <a:latin typeface="Calibri" panose="020F0502020204030204" pitchFamily="34" charset="0"/>
              </a:rPr>
              <a:t>en la situación geopolítica mundial y continental</a:t>
            </a:r>
            <a:endParaRPr lang="es-EC" b="1" dirty="0">
              <a:latin typeface="Calibri" pitchFamily="34" charset="0"/>
              <a:cs typeface="Calibri" pitchFamily="34" charset="0"/>
            </a:endParaRPr>
          </a:p>
        </p:txBody>
      </p:sp>
      <p:sp>
        <p:nvSpPr>
          <p:cNvPr id="4" name="Rectángulo 3"/>
          <p:cNvSpPr/>
          <p:nvPr/>
        </p:nvSpPr>
        <p:spPr>
          <a:xfrm>
            <a:off x="241575" y="3853670"/>
            <a:ext cx="8549429" cy="108029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07000"/>
              </a:lnSpc>
              <a:tabLst>
                <a:tab pos="457200" algn="l"/>
                <a:tab pos="990600" algn="l"/>
              </a:tabLst>
            </a:pPr>
            <a:r>
              <a:rPr lang="es-ES" sz="2000" dirty="0" smtClean="0"/>
              <a:t>Este </a:t>
            </a:r>
            <a:r>
              <a:rPr lang="es-ES" sz="2000" dirty="0"/>
              <a:t>canal va a dar más fluidez al comercio de los países de la región sudamericana y se convertirá en el símbolo de la presencia China en la región generando importantes cambios en la situación geopolítica.</a:t>
            </a:r>
            <a:endParaRPr lang="es-EC" sz="2000" dirty="0"/>
          </a:p>
        </p:txBody>
      </p:sp>
      <p:sp>
        <p:nvSpPr>
          <p:cNvPr id="6" name="Rectángulo 5"/>
          <p:cNvSpPr/>
          <p:nvPr/>
        </p:nvSpPr>
        <p:spPr>
          <a:xfrm>
            <a:off x="241575" y="924235"/>
            <a:ext cx="8575488" cy="140961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07000"/>
              </a:lnSpc>
              <a:tabLst>
                <a:tab pos="457200" algn="l"/>
                <a:tab pos="990600" algn="l"/>
              </a:tabLst>
            </a:pPr>
            <a:r>
              <a:rPr lang="es-ES_tradnl" sz="2000" dirty="0"/>
              <a:t>La apertura del canal de Nicaragua, en términos geopolíticos, permitiría a China tener un puesto de conexión de sus intereses entre los dos océanos, Pacifico y Atlántico, lo que le permitiría contar con una ruta complementaria a sus actuales recorridos de comercio. </a:t>
            </a:r>
            <a:endParaRPr lang="es-EC" sz="2000" dirty="0"/>
          </a:p>
        </p:txBody>
      </p:sp>
      <p:sp>
        <p:nvSpPr>
          <p:cNvPr id="8" name="Rectángulo 7"/>
          <p:cNvSpPr/>
          <p:nvPr/>
        </p:nvSpPr>
        <p:spPr>
          <a:xfrm>
            <a:off x="215516" y="2499749"/>
            <a:ext cx="8575488" cy="108029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07000"/>
              </a:lnSpc>
              <a:tabLst>
                <a:tab pos="457200" algn="l"/>
                <a:tab pos="990600" algn="l"/>
              </a:tabLst>
            </a:pPr>
            <a:r>
              <a:rPr lang="es-EC" sz="2000" dirty="0"/>
              <a:t>Geopolíticamente China será un determinante fundamental en el futuro para la construcción de nuevos polos de poder o de nuevos regímenes y foros multilaterales. </a:t>
            </a:r>
          </a:p>
        </p:txBody>
      </p:sp>
      <p:sp>
        <p:nvSpPr>
          <p:cNvPr id="9" name="Rectángulo 8"/>
          <p:cNvSpPr/>
          <p:nvPr/>
        </p:nvSpPr>
        <p:spPr>
          <a:xfrm>
            <a:off x="241575" y="5207591"/>
            <a:ext cx="8455536" cy="140961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07000"/>
              </a:lnSpc>
              <a:tabLst>
                <a:tab pos="457200" algn="l"/>
                <a:tab pos="990600" algn="l"/>
              </a:tabLst>
            </a:pPr>
            <a:r>
              <a:rPr lang="es-EC" sz="2000" dirty="0" smtClean="0"/>
              <a:t>América </a:t>
            </a:r>
            <a:r>
              <a:rPr lang="es-EC" sz="2000" dirty="0"/>
              <a:t>Latina es una región importante cuyo equilibrio geopolítico se podría ver cambiado debido a que el rol de los BRICS se podría ver vigorizado, especialmente por parte de China y Rusia, lo que deriva en la afectación de los intereses norteamericanos en la región.</a:t>
            </a:r>
          </a:p>
        </p:txBody>
      </p:sp>
    </p:spTree>
    <p:extLst>
      <p:ext uri="{BB962C8B-B14F-4D97-AF65-F5344CB8AC3E}">
        <p14:creationId xmlns:p14="http://schemas.microsoft.com/office/powerpoint/2010/main" val="3698470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259632" y="100507"/>
            <a:ext cx="6408712" cy="646331"/>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S" b="1" dirty="0" smtClean="0">
                <a:latin typeface="Calibri" panose="020F0502020204030204" pitchFamily="34" charset="0"/>
                <a:cs typeface="Calibri" pitchFamily="34" charset="0"/>
              </a:rPr>
              <a:t>PREGUNTA 3</a:t>
            </a:r>
          </a:p>
          <a:p>
            <a:pPr algn="ctr"/>
            <a:r>
              <a:rPr lang="es-EC" b="1" dirty="0" smtClean="0">
                <a:latin typeface="Calibri" panose="020F0502020204030204" pitchFamily="34" charset="0"/>
              </a:rPr>
              <a:t>Efectos en </a:t>
            </a:r>
            <a:r>
              <a:rPr lang="es-EC" b="1" dirty="0">
                <a:latin typeface="Calibri" panose="020F0502020204030204" pitchFamily="34" charset="0"/>
              </a:rPr>
              <a:t>las relaciones entre China y Estados Unidos</a:t>
            </a:r>
            <a:endParaRPr lang="es-EC" b="1" dirty="0">
              <a:latin typeface="Calibri" pitchFamily="34" charset="0"/>
              <a:cs typeface="Calibri" pitchFamily="34" charset="0"/>
            </a:endParaRPr>
          </a:p>
        </p:txBody>
      </p:sp>
      <p:sp>
        <p:nvSpPr>
          <p:cNvPr id="2" name="Rectángulo 1"/>
          <p:cNvSpPr/>
          <p:nvPr/>
        </p:nvSpPr>
        <p:spPr>
          <a:xfrm>
            <a:off x="107504" y="3399904"/>
            <a:ext cx="8712968" cy="13857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07000"/>
              </a:lnSpc>
              <a:tabLst>
                <a:tab pos="457200" algn="l"/>
                <a:tab pos="990600" algn="l"/>
              </a:tabLst>
            </a:pPr>
            <a:r>
              <a:rPr lang="es-ES_tradnl" sz="2000" dirty="0"/>
              <a:t>El canal podría reconfigurar las condiciones de comercio mundial al generar competencia en un ámbito en el que previamente solo existía monopolio, además este hecho generará una tensión sobre el dominio de los intereses estratégicos estadounidenses en la región</a:t>
            </a:r>
            <a:r>
              <a:rPr lang="es-ES_tradnl" sz="2000" dirty="0" smtClean="0"/>
              <a:t>.</a:t>
            </a:r>
            <a:r>
              <a:rPr lang="es-EC" sz="2000" dirty="0" smtClean="0"/>
              <a:t>     </a:t>
            </a:r>
            <a:endParaRPr lang="es-EC" sz="2000" dirty="0"/>
          </a:p>
        </p:txBody>
      </p:sp>
      <p:sp>
        <p:nvSpPr>
          <p:cNvPr id="3" name="Rectángulo 2"/>
          <p:cNvSpPr/>
          <p:nvPr/>
        </p:nvSpPr>
        <p:spPr>
          <a:xfrm>
            <a:off x="179512" y="5157192"/>
            <a:ext cx="8733946" cy="108029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07000"/>
              </a:lnSpc>
              <a:tabLst>
                <a:tab pos="457200" algn="l"/>
                <a:tab pos="990600" algn="l"/>
              </a:tabLst>
            </a:pPr>
            <a:r>
              <a:rPr lang="es-EC" sz="2000" dirty="0"/>
              <a:t>La China en el contexto del Asía Pacífico y por sus </a:t>
            </a:r>
            <a:r>
              <a:rPr lang="es-ES_tradnl" sz="2000" dirty="0"/>
              <a:t>relaciones</a:t>
            </a:r>
            <a:r>
              <a:rPr lang="es-EC" sz="2000" dirty="0"/>
              <a:t> comerciales con América latina podría pasar a ser el primer socio comercial de varios países latinoamericanos en lugar de Estados Unidos. </a:t>
            </a:r>
          </a:p>
        </p:txBody>
      </p:sp>
      <p:sp>
        <p:nvSpPr>
          <p:cNvPr id="7" name="Rectángulo 6"/>
          <p:cNvSpPr/>
          <p:nvPr/>
        </p:nvSpPr>
        <p:spPr>
          <a:xfrm>
            <a:off x="179512" y="1351697"/>
            <a:ext cx="8712968" cy="173893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07000"/>
              </a:lnSpc>
              <a:tabLst>
                <a:tab pos="457200" algn="l"/>
                <a:tab pos="990600" algn="l"/>
              </a:tabLst>
            </a:pPr>
            <a:r>
              <a:rPr lang="es-EC" sz="2000" dirty="0"/>
              <a:t>Existen interpretaciones que prescriben hacia dónde va el mundo, la primera hace relación al ascenso de un mundo multipolar y una redefinición del multilateralismo; la segunda, a la creciente interdependencia y complementariedad entre EEUU y China; y, finalmente a un conflicto internacional entre EEUU y China del cual saldrá un </a:t>
            </a:r>
            <a:r>
              <a:rPr lang="es-EC" sz="2000" dirty="0" err="1"/>
              <a:t>hegemón</a:t>
            </a:r>
            <a:r>
              <a:rPr lang="es-EC" sz="2000" dirty="0"/>
              <a:t>. </a:t>
            </a:r>
          </a:p>
        </p:txBody>
      </p:sp>
    </p:spTree>
    <p:extLst>
      <p:ext uri="{BB962C8B-B14F-4D97-AF65-F5344CB8AC3E}">
        <p14:creationId xmlns:p14="http://schemas.microsoft.com/office/powerpoint/2010/main" val="7925739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27584" y="100507"/>
            <a:ext cx="7416824" cy="923330"/>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S" b="1" dirty="0" smtClean="0">
                <a:latin typeface="Calibri" panose="020F0502020204030204" pitchFamily="34" charset="0"/>
                <a:cs typeface="Calibri" pitchFamily="34" charset="0"/>
              </a:rPr>
              <a:t>PREGUNTA 4</a:t>
            </a:r>
          </a:p>
          <a:p>
            <a:pPr algn="ctr"/>
            <a:r>
              <a:rPr lang="es-EC" b="1" dirty="0" smtClean="0">
                <a:latin typeface="Calibri" panose="020F0502020204030204" pitchFamily="34" charset="0"/>
              </a:rPr>
              <a:t>Influencia en </a:t>
            </a:r>
            <a:r>
              <a:rPr lang="es-EC" b="1" dirty="0">
                <a:latin typeface="Calibri" panose="020F0502020204030204" pitchFamily="34" charset="0"/>
              </a:rPr>
              <a:t>la situación geopolítica regional suramericana, particularmente en la situación política y comercial </a:t>
            </a:r>
            <a:endParaRPr lang="es-EC" b="1" dirty="0">
              <a:latin typeface="Calibri" pitchFamily="34" charset="0"/>
              <a:cs typeface="Calibri" pitchFamily="34" charset="0"/>
            </a:endParaRPr>
          </a:p>
        </p:txBody>
      </p:sp>
      <p:sp>
        <p:nvSpPr>
          <p:cNvPr id="2" name="Rectángulo 1"/>
          <p:cNvSpPr/>
          <p:nvPr/>
        </p:nvSpPr>
        <p:spPr>
          <a:xfrm>
            <a:off x="224951" y="1325100"/>
            <a:ext cx="8472159" cy="108029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07000"/>
              </a:lnSpc>
              <a:tabLst>
                <a:tab pos="457200" algn="l"/>
                <a:tab pos="990600" algn="l"/>
              </a:tabLst>
            </a:pPr>
            <a:r>
              <a:rPr lang="es-EC" sz="2000" dirty="0"/>
              <a:t>El intercambio comercial de países latinoamericanos y caribeños con China ha sido cada vez más fluido y activo por lo que se ha convertido en uno de los socios comerciales más importantes para algunos de ellos. </a:t>
            </a:r>
          </a:p>
        </p:txBody>
      </p:sp>
      <p:sp>
        <p:nvSpPr>
          <p:cNvPr id="3" name="Rectángulo 2"/>
          <p:cNvSpPr/>
          <p:nvPr/>
        </p:nvSpPr>
        <p:spPr>
          <a:xfrm>
            <a:off x="220015" y="2984745"/>
            <a:ext cx="8452268" cy="108029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07000"/>
              </a:lnSpc>
              <a:tabLst>
                <a:tab pos="457200" algn="l"/>
                <a:tab pos="990600" algn="l"/>
              </a:tabLst>
            </a:pPr>
            <a:r>
              <a:rPr lang="es-EC" sz="2000" dirty="0"/>
              <a:t>La complementariedad económica es uno de los aspectos que plantea la China para seguir fortaleciendo los lazos comerciales y de inversión con América Latina.</a:t>
            </a:r>
          </a:p>
        </p:txBody>
      </p:sp>
      <p:sp>
        <p:nvSpPr>
          <p:cNvPr id="7" name="Rectángulo 6"/>
          <p:cNvSpPr/>
          <p:nvPr/>
        </p:nvSpPr>
        <p:spPr>
          <a:xfrm>
            <a:off x="308228" y="4653136"/>
            <a:ext cx="8455535" cy="172233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07000"/>
              </a:lnSpc>
              <a:tabLst>
                <a:tab pos="457200" algn="l"/>
                <a:tab pos="990600" algn="l"/>
              </a:tabLst>
            </a:pPr>
            <a:r>
              <a:rPr lang="es-EC" sz="2000" dirty="0"/>
              <a:t>El Canal de Nicaragua jugará un rol fundamental especialmente cuando se trate de los países de la costa Este sudamericana y se transformará en un facilitador del flujo de mercancías hacia los mercados de consumo; además jugará un importante rol en el crecimiento de las exportaciones regionales.</a:t>
            </a:r>
          </a:p>
        </p:txBody>
      </p:sp>
    </p:spTree>
    <p:extLst>
      <p:ext uri="{BB962C8B-B14F-4D97-AF65-F5344CB8AC3E}">
        <p14:creationId xmlns:p14="http://schemas.microsoft.com/office/powerpoint/2010/main" val="40054356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27584" y="100507"/>
            <a:ext cx="7416824" cy="646331"/>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S" b="1" dirty="0" smtClean="0">
                <a:latin typeface="Calibri" panose="020F0502020204030204" pitchFamily="34" charset="0"/>
                <a:cs typeface="Calibri" pitchFamily="34" charset="0"/>
              </a:rPr>
              <a:t>PREGUNTA 5</a:t>
            </a:r>
          </a:p>
          <a:p>
            <a:pPr algn="ctr"/>
            <a:r>
              <a:rPr lang="es-EC" b="1" dirty="0" smtClean="0">
                <a:latin typeface="Calibri" panose="020F0502020204030204" pitchFamily="34" charset="0"/>
              </a:rPr>
              <a:t>Quiénes </a:t>
            </a:r>
            <a:r>
              <a:rPr lang="es-EC" b="1" dirty="0">
                <a:latin typeface="Calibri" panose="020F0502020204030204" pitchFamily="34" charset="0"/>
              </a:rPr>
              <a:t>serán los beneficiarios </a:t>
            </a:r>
            <a:endParaRPr lang="es-EC" b="1" dirty="0">
              <a:latin typeface="Calibri" pitchFamily="34" charset="0"/>
              <a:cs typeface="Calibri" pitchFamily="34" charset="0"/>
            </a:endParaRPr>
          </a:p>
        </p:txBody>
      </p:sp>
      <p:pic>
        <p:nvPicPr>
          <p:cNvPr id="4" name="Imagen 3"/>
          <p:cNvPicPr>
            <a:picLocks noChangeAspect="1"/>
          </p:cNvPicPr>
          <p:nvPr/>
        </p:nvPicPr>
        <p:blipFill>
          <a:blip r:embed="rId2"/>
          <a:stretch>
            <a:fillRect/>
          </a:stretch>
        </p:blipFill>
        <p:spPr>
          <a:xfrm>
            <a:off x="1002754" y="1196752"/>
            <a:ext cx="7066483" cy="4752528"/>
          </a:xfrm>
          <a:prstGeom prst="rect">
            <a:avLst/>
          </a:prstGeom>
        </p:spPr>
      </p:pic>
    </p:spTree>
    <p:extLst>
      <p:ext uri="{BB962C8B-B14F-4D97-AF65-F5344CB8AC3E}">
        <p14:creationId xmlns:p14="http://schemas.microsoft.com/office/powerpoint/2010/main" val="26681653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27584" y="100507"/>
            <a:ext cx="7416824" cy="646331"/>
          </a:xfrm>
          <a:prstGeom prst="rect">
            <a:avLst/>
          </a:prstGeom>
          <a:solidFill>
            <a:srgbClr val="92D050"/>
          </a:solidFill>
          <a:scene3d>
            <a:camera prst="orthographicFront"/>
            <a:lightRig rig="threePt" dir="t"/>
          </a:scene3d>
          <a:sp3d>
            <a:bevelT prst="angle"/>
          </a:sp3d>
        </p:spPr>
        <p:txBody>
          <a:bodyPr wrap="square" rtlCol="0">
            <a:spAutoFit/>
          </a:bodyPr>
          <a:lstStyle/>
          <a:p>
            <a:pPr algn="ctr"/>
            <a:r>
              <a:rPr lang="es-ES" b="1" dirty="0" smtClean="0">
                <a:latin typeface="Calibri" panose="020F0502020204030204" pitchFamily="34" charset="0"/>
                <a:cs typeface="Calibri" pitchFamily="34" charset="0"/>
              </a:rPr>
              <a:t>PREGUNTA 6</a:t>
            </a:r>
          </a:p>
          <a:p>
            <a:pPr algn="ctr"/>
            <a:r>
              <a:rPr lang="es-EC" b="1" dirty="0" smtClean="0">
                <a:latin typeface="Calibri" panose="020F0502020204030204" pitchFamily="34" charset="0"/>
              </a:rPr>
              <a:t>Ventajas - Desventajas</a:t>
            </a:r>
            <a:endParaRPr lang="es-EC" b="1" dirty="0">
              <a:latin typeface="Calibri" pitchFamily="34" charset="0"/>
              <a:cs typeface="Calibri" pitchFamily="34" charset="0"/>
            </a:endParaRPr>
          </a:p>
        </p:txBody>
      </p:sp>
      <p:sp>
        <p:nvSpPr>
          <p:cNvPr id="4" name="Rectángulo 3"/>
          <p:cNvSpPr/>
          <p:nvPr/>
        </p:nvSpPr>
        <p:spPr>
          <a:xfrm>
            <a:off x="122821" y="1844824"/>
            <a:ext cx="8496944" cy="173893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07000"/>
              </a:lnSpc>
              <a:tabLst>
                <a:tab pos="457200" algn="l"/>
                <a:tab pos="990600" algn="l"/>
              </a:tabLst>
            </a:pPr>
            <a:r>
              <a:rPr lang="es-ES_tradnl" sz="2000" dirty="0" smtClean="0"/>
              <a:t>Se </a:t>
            </a:r>
            <a:r>
              <a:rPr lang="es-ES_tradnl" sz="2000" dirty="0"/>
              <a:t>producirá una expansión del comercio en el eje Este-Oeste, al disminuir el tiempo, el uso de combustibles y medios para el comercio, admitir barcos de mayor calado, e incorporar la Costa Pacífica con la Costa Atlántica. América Latina podría utilizar esta situación para diversificar sus relaciones económicas y </a:t>
            </a:r>
            <a:r>
              <a:rPr lang="es-ES_tradnl" sz="2000" dirty="0" smtClean="0"/>
              <a:t>comerciales.</a:t>
            </a:r>
            <a:endParaRPr lang="es-EC" sz="2000" dirty="0"/>
          </a:p>
        </p:txBody>
      </p:sp>
      <p:sp>
        <p:nvSpPr>
          <p:cNvPr id="6" name="Rectángulo 5"/>
          <p:cNvSpPr/>
          <p:nvPr/>
        </p:nvSpPr>
        <p:spPr>
          <a:xfrm>
            <a:off x="179512" y="4077072"/>
            <a:ext cx="8465804" cy="7509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07000"/>
              </a:lnSpc>
              <a:tabLst>
                <a:tab pos="457200" algn="l"/>
                <a:tab pos="990600" algn="l"/>
              </a:tabLst>
            </a:pPr>
            <a:r>
              <a:rPr lang="es-ES_tradnl" sz="2000" dirty="0" smtClean="0"/>
              <a:t>Desventaja</a:t>
            </a:r>
            <a:r>
              <a:rPr lang="es-ES_tradnl" sz="2000" dirty="0"/>
              <a:t>, la más significativa sería que este proyecto tendrá altos costos ecológicos y afectaciones sociales al interior de Nicaragua</a:t>
            </a:r>
            <a:r>
              <a:rPr lang="es-ES_tradnl" sz="2000" dirty="0" smtClean="0"/>
              <a:t>.</a:t>
            </a:r>
            <a:endParaRPr lang="es-EC" sz="2000" dirty="0"/>
          </a:p>
        </p:txBody>
      </p:sp>
    </p:spTree>
    <p:extLst>
      <p:ext uri="{BB962C8B-B14F-4D97-AF65-F5344CB8AC3E}">
        <p14:creationId xmlns:p14="http://schemas.microsoft.com/office/powerpoint/2010/main" val="21461141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Rectángulo redondeado"/>
          <p:cNvSpPr/>
          <p:nvPr/>
        </p:nvSpPr>
        <p:spPr>
          <a:xfrm>
            <a:off x="1691680" y="188640"/>
            <a:ext cx="5760640" cy="504056"/>
          </a:xfrm>
          <a:prstGeom prst="roundRect">
            <a:avLst/>
          </a:prstGeom>
          <a:solidFill>
            <a:srgbClr val="990000"/>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RECOMENDACIÓN</a:t>
            </a:r>
            <a:endParaRPr lang="es-EC" sz="2800" b="1" dirty="0">
              <a:effectLst>
                <a:outerShdw blurRad="38100" dist="38100" dir="2700000" algn="tl">
                  <a:srgbClr val="000000">
                    <a:alpha val="43137"/>
                  </a:srgbClr>
                </a:outerShdw>
              </a:effectLst>
              <a:latin typeface="Arial" pitchFamily="34" charset="0"/>
              <a:cs typeface="Arial" pitchFamily="34" charset="0"/>
            </a:endParaRPr>
          </a:p>
        </p:txBody>
      </p:sp>
      <p:sp>
        <p:nvSpPr>
          <p:cNvPr id="2" name="Rectángulo 1"/>
          <p:cNvSpPr/>
          <p:nvPr/>
        </p:nvSpPr>
        <p:spPr>
          <a:xfrm>
            <a:off x="431540" y="2348880"/>
            <a:ext cx="8280920" cy="140961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07000"/>
              </a:lnSpc>
              <a:tabLst>
                <a:tab pos="457200" algn="l"/>
                <a:tab pos="990600" algn="l"/>
              </a:tabLst>
            </a:pPr>
            <a:r>
              <a:rPr lang="es-EC" sz="2000" dirty="0" smtClean="0"/>
              <a:t>Que </a:t>
            </a:r>
            <a:r>
              <a:rPr lang="es-EC" sz="2000" dirty="0"/>
              <a:t>se haga una investigación desde la perspectiva de quienes creen que lo se señalado en </a:t>
            </a:r>
            <a:r>
              <a:rPr lang="es-EC" sz="2000" dirty="0" smtClean="0"/>
              <a:t>este trabajo </a:t>
            </a:r>
            <a:r>
              <a:rPr lang="es-EC" sz="2000" dirty="0"/>
              <a:t>tiene una antítesis, esto con el propósito de complementar </a:t>
            </a:r>
            <a:r>
              <a:rPr lang="es-EC" sz="2000" dirty="0" smtClean="0"/>
              <a:t>las </a:t>
            </a:r>
            <a:r>
              <a:rPr lang="es-EC" sz="2000" dirty="0"/>
              <a:t>corrientes conceptuales </a:t>
            </a:r>
            <a:r>
              <a:rPr lang="es-EC" sz="2000" dirty="0" smtClean="0"/>
              <a:t>sobre el tema y </a:t>
            </a:r>
            <a:r>
              <a:rPr lang="es-EC" sz="2000" dirty="0"/>
              <a:t>enriquecer el conocimiento respecto al </a:t>
            </a:r>
            <a:r>
              <a:rPr lang="es-EC" sz="2000" dirty="0" smtClean="0"/>
              <a:t>mismo.</a:t>
            </a:r>
            <a:endParaRPr lang="es-EC" sz="2000" dirty="0"/>
          </a:p>
        </p:txBody>
      </p:sp>
    </p:spTree>
    <p:extLst>
      <p:ext uri="{BB962C8B-B14F-4D97-AF65-F5344CB8AC3E}">
        <p14:creationId xmlns:p14="http://schemas.microsoft.com/office/powerpoint/2010/main" val="41199268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362"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566966"/>
            <a:ext cx="1497169" cy="155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1 CuadroTexto"/>
          <p:cNvSpPr txBox="1"/>
          <p:nvPr/>
        </p:nvSpPr>
        <p:spPr>
          <a:xfrm>
            <a:off x="2699792" y="2791903"/>
            <a:ext cx="6131024" cy="1107996"/>
          </a:xfrm>
          <a:prstGeom prst="rect">
            <a:avLst/>
          </a:prstGeom>
          <a:solidFill>
            <a:srgbClr val="00206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s-MX" sz="6600" b="1" dirty="0" smtClean="0">
                <a:solidFill>
                  <a:prstClr val="white"/>
                </a:solidFill>
                <a:latin typeface="Arial Black" pitchFamily="34" charset="0"/>
                <a:cs typeface="Arial" pitchFamily="34" charset="0"/>
              </a:rPr>
              <a:t>PREGUNTAS</a:t>
            </a:r>
            <a:endParaRPr lang="es-MX" sz="6600" b="1" dirty="0">
              <a:solidFill>
                <a:prstClr val="white"/>
              </a:solidFill>
              <a:latin typeface="Arial Black" pitchFamily="34" charset="0"/>
              <a:cs typeface="Arial" pitchFamily="34" charset="0"/>
            </a:endParaRPr>
          </a:p>
        </p:txBody>
      </p:sp>
    </p:spTree>
    <p:extLst>
      <p:ext uri="{BB962C8B-B14F-4D97-AF65-F5344CB8AC3E}">
        <p14:creationId xmlns:p14="http://schemas.microsoft.com/office/powerpoint/2010/main" val="22606004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362"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566966"/>
            <a:ext cx="1497169" cy="155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Group 43"/>
          <p:cNvGrpSpPr>
            <a:grpSpLocks/>
          </p:cNvGrpSpPr>
          <p:nvPr/>
        </p:nvGrpSpPr>
        <p:grpSpPr bwMode="auto">
          <a:xfrm>
            <a:off x="2483768" y="2461498"/>
            <a:ext cx="572802" cy="612775"/>
            <a:chOff x="2135" y="709"/>
            <a:chExt cx="1516" cy="761"/>
          </a:xfrm>
        </p:grpSpPr>
        <p:sp>
          <p:nvSpPr>
            <p:cNvPr id="50"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51" name="Oval 33"/>
            <p:cNvSpPr>
              <a:spLocks noChangeArrowheads="1"/>
            </p:cNvSpPr>
            <p:nvPr/>
          </p:nvSpPr>
          <p:spPr bwMode="auto">
            <a:xfrm>
              <a:off x="2308" y="709"/>
              <a:ext cx="1163" cy="578"/>
            </a:xfrm>
            <a:prstGeom prst="ellipse">
              <a:avLst/>
            </a:prstGeom>
            <a:solidFill>
              <a:srgbClr val="002060"/>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Arial Black" pitchFamily="34" charset="0"/>
                <a:cs typeface="Arial" charset="0"/>
              </a:endParaRPr>
            </a:p>
          </p:txBody>
        </p:sp>
      </p:grpSp>
      <p:sp>
        <p:nvSpPr>
          <p:cNvPr id="75" name="69 CuadroTexto"/>
          <p:cNvSpPr txBox="1"/>
          <p:nvPr/>
        </p:nvSpPr>
        <p:spPr>
          <a:xfrm>
            <a:off x="3040545" y="2420888"/>
            <a:ext cx="5805970" cy="461665"/>
          </a:xfrm>
          <a:prstGeom prst="rect">
            <a:avLst/>
          </a:prstGeom>
          <a:noFill/>
        </p:spPr>
        <p:txBody>
          <a:bodyPr wrap="square" rtlCol="0">
            <a:spAutoFit/>
          </a:bodyPr>
          <a:lstStyle/>
          <a:p>
            <a:pPr algn="just"/>
            <a:r>
              <a:rPr lang="en-US" sz="2400" b="1" dirty="0" smtClean="0">
                <a:ln>
                  <a:solidFill>
                    <a:sysClr val="windowText" lastClr="000000"/>
                  </a:solidFill>
                </a:ln>
                <a:solidFill>
                  <a:schemeClr val="bg1"/>
                </a:solidFill>
                <a:latin typeface="Arial" pitchFamily="34" charset="0"/>
                <a:cs typeface="Arial" pitchFamily="34" charset="0"/>
              </a:rPr>
              <a:t>METODOLOGÍA</a:t>
            </a:r>
            <a:endParaRPr lang="es-MX" sz="2400" b="1" dirty="0" smtClean="0">
              <a:solidFill>
                <a:schemeClr val="bg1"/>
              </a:solidFill>
              <a:latin typeface="Arial" pitchFamily="34" charset="0"/>
              <a:cs typeface="Arial" pitchFamily="34" charset="0"/>
            </a:endParaRPr>
          </a:p>
        </p:txBody>
      </p:sp>
      <p:sp>
        <p:nvSpPr>
          <p:cNvPr id="78" name="1 CuadroTexto"/>
          <p:cNvSpPr txBox="1"/>
          <p:nvPr/>
        </p:nvSpPr>
        <p:spPr>
          <a:xfrm>
            <a:off x="3174543" y="1340768"/>
            <a:ext cx="4911539" cy="523220"/>
          </a:xfrm>
          <a:prstGeom prst="rect">
            <a:avLst/>
          </a:prstGeom>
          <a:solidFill>
            <a:srgbClr val="00206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s-MX" sz="2800" b="1" dirty="0" smtClean="0">
                <a:solidFill>
                  <a:prstClr val="white"/>
                </a:solidFill>
                <a:latin typeface="Arial Black" pitchFamily="34" charset="0"/>
                <a:cs typeface="Arial" pitchFamily="34" charset="0"/>
              </a:rPr>
              <a:t>CAPÍTULO 3</a:t>
            </a:r>
            <a:endParaRPr lang="es-MX" sz="2800" b="1" dirty="0">
              <a:solidFill>
                <a:prstClr val="white"/>
              </a:solidFill>
              <a:latin typeface="Arial Black" pitchFamily="34" charset="0"/>
              <a:cs typeface="Arial" pitchFamily="34" charset="0"/>
            </a:endParaRPr>
          </a:p>
        </p:txBody>
      </p:sp>
      <p:sp>
        <p:nvSpPr>
          <p:cNvPr id="35" name="Oval 33"/>
          <p:cNvSpPr>
            <a:spLocks noChangeArrowheads="1"/>
          </p:cNvSpPr>
          <p:nvPr/>
        </p:nvSpPr>
        <p:spPr bwMode="auto">
          <a:xfrm>
            <a:off x="2411760" y="4597691"/>
            <a:ext cx="439426" cy="465418"/>
          </a:xfrm>
          <a:prstGeom prst="ellipse">
            <a:avLst/>
          </a:prstGeom>
          <a:solidFill>
            <a:srgbClr val="002060"/>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Arial Black" pitchFamily="34" charset="0"/>
              <a:cs typeface="Arial" charset="0"/>
            </a:endParaRPr>
          </a:p>
        </p:txBody>
      </p:sp>
      <p:sp>
        <p:nvSpPr>
          <p:cNvPr id="36" name="69 CuadroTexto"/>
          <p:cNvSpPr txBox="1"/>
          <p:nvPr/>
        </p:nvSpPr>
        <p:spPr>
          <a:xfrm>
            <a:off x="2862302" y="4597691"/>
            <a:ext cx="6750258" cy="461665"/>
          </a:xfrm>
          <a:prstGeom prst="rect">
            <a:avLst/>
          </a:prstGeom>
          <a:noFill/>
        </p:spPr>
        <p:txBody>
          <a:bodyPr wrap="square" rtlCol="0">
            <a:spAutoFit/>
          </a:bodyPr>
          <a:lstStyle/>
          <a:p>
            <a:pPr algn="just"/>
            <a:r>
              <a:rPr lang="en-US" sz="2400" b="1" dirty="0" smtClean="0">
                <a:ln>
                  <a:solidFill>
                    <a:sysClr val="windowText" lastClr="000000"/>
                  </a:solidFill>
                </a:ln>
                <a:solidFill>
                  <a:schemeClr val="bg1"/>
                </a:solidFill>
                <a:latin typeface="Arial" pitchFamily="34" charset="0"/>
                <a:cs typeface="Arial" pitchFamily="34" charset="0"/>
              </a:rPr>
              <a:t>CONCLUSIONES Y RECOMENDACIONES</a:t>
            </a:r>
            <a:endParaRPr lang="es-MX" sz="2400" b="1" dirty="0">
              <a:solidFill>
                <a:schemeClr val="bg1"/>
              </a:solidFill>
              <a:latin typeface="Arial" pitchFamily="34" charset="0"/>
              <a:cs typeface="Arial" pitchFamily="34" charset="0"/>
            </a:endParaRPr>
          </a:p>
        </p:txBody>
      </p:sp>
      <p:sp>
        <p:nvSpPr>
          <p:cNvPr id="65" name="CuadroTexto 64"/>
          <p:cNvSpPr txBox="1"/>
          <p:nvPr/>
        </p:nvSpPr>
        <p:spPr>
          <a:xfrm>
            <a:off x="2610237" y="2454418"/>
            <a:ext cx="252065" cy="461665"/>
          </a:xfrm>
          <a:prstGeom prst="rect">
            <a:avLst/>
          </a:prstGeom>
          <a:noFill/>
        </p:spPr>
        <p:txBody>
          <a:bodyPr wrap="square" rtlCol="0">
            <a:spAutoFit/>
          </a:bodyPr>
          <a:lstStyle/>
          <a:p>
            <a:r>
              <a:rPr lang="en-US" sz="2400" b="1" dirty="0" smtClean="0">
                <a:solidFill>
                  <a:schemeClr val="bg1"/>
                </a:solidFill>
              </a:rPr>
              <a:t>8</a:t>
            </a:r>
            <a:endParaRPr lang="es-EC" sz="2400" b="1" dirty="0">
              <a:solidFill>
                <a:schemeClr val="bg1"/>
              </a:solidFill>
            </a:endParaRPr>
          </a:p>
        </p:txBody>
      </p:sp>
      <p:sp>
        <p:nvSpPr>
          <p:cNvPr id="66" name="CuadroTexto 65"/>
          <p:cNvSpPr txBox="1"/>
          <p:nvPr/>
        </p:nvSpPr>
        <p:spPr>
          <a:xfrm>
            <a:off x="2453891" y="4616970"/>
            <a:ext cx="252065" cy="461665"/>
          </a:xfrm>
          <a:prstGeom prst="rect">
            <a:avLst/>
          </a:prstGeom>
          <a:noFill/>
        </p:spPr>
        <p:txBody>
          <a:bodyPr wrap="square" rtlCol="0">
            <a:spAutoFit/>
          </a:bodyPr>
          <a:lstStyle/>
          <a:p>
            <a:r>
              <a:rPr lang="en-US" sz="2400" b="1" dirty="0" smtClean="0">
                <a:solidFill>
                  <a:schemeClr val="bg1"/>
                </a:solidFill>
              </a:rPr>
              <a:t>9</a:t>
            </a:r>
            <a:endParaRPr lang="es-EC" sz="2400" b="1" dirty="0">
              <a:solidFill>
                <a:schemeClr val="bg1"/>
              </a:solidFill>
            </a:endParaRPr>
          </a:p>
        </p:txBody>
      </p:sp>
      <p:sp>
        <p:nvSpPr>
          <p:cNvPr id="19" name="1 CuadroTexto"/>
          <p:cNvSpPr txBox="1"/>
          <p:nvPr/>
        </p:nvSpPr>
        <p:spPr>
          <a:xfrm>
            <a:off x="3202259" y="3413613"/>
            <a:ext cx="4911539" cy="523220"/>
          </a:xfrm>
          <a:prstGeom prst="rect">
            <a:avLst/>
          </a:prstGeom>
          <a:solidFill>
            <a:srgbClr val="00206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s-MX" sz="2800" b="1" dirty="0" smtClean="0">
                <a:solidFill>
                  <a:prstClr val="white"/>
                </a:solidFill>
                <a:latin typeface="Arial Black" pitchFamily="34" charset="0"/>
                <a:cs typeface="Arial" pitchFamily="34" charset="0"/>
              </a:rPr>
              <a:t>CAPÍTULO 4</a:t>
            </a:r>
            <a:endParaRPr lang="es-MX" sz="2800" b="1" dirty="0">
              <a:solidFill>
                <a:prstClr val="white"/>
              </a:solidFill>
              <a:latin typeface="Arial Black" pitchFamily="34" charset="0"/>
              <a:cs typeface="Arial" pitchFamily="34" charset="0"/>
            </a:endParaRPr>
          </a:p>
        </p:txBody>
      </p:sp>
    </p:spTree>
    <p:extLst>
      <p:ext uri="{BB962C8B-B14F-4D97-AF65-F5344CB8AC3E}">
        <p14:creationId xmlns:p14="http://schemas.microsoft.com/office/powerpoint/2010/main" val="19315523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67 CuadroTexto"/>
          <p:cNvSpPr txBox="1"/>
          <p:nvPr/>
        </p:nvSpPr>
        <p:spPr>
          <a:xfrm>
            <a:off x="1187624" y="908720"/>
            <a:ext cx="4577111" cy="584775"/>
          </a:xfrm>
          <a:prstGeom prst="rect">
            <a:avLst/>
          </a:prstGeom>
          <a:solidFill>
            <a:srgbClr val="002060"/>
          </a:solidFill>
          <a:ln>
            <a:solidFill>
              <a:srgbClr val="002060"/>
            </a:solidFill>
          </a:ln>
          <a:effectLst>
            <a:glow rad="101600">
              <a:schemeClr val="accent1">
                <a:satMod val="175000"/>
                <a:alpha val="40000"/>
              </a:schemeClr>
            </a:glow>
          </a:effectLst>
        </p:spPr>
        <p:txBody>
          <a:bodyPr wrap="square" rtlCol="0">
            <a:spAutoFit/>
          </a:bodyPr>
          <a:lstStyle/>
          <a:p>
            <a:pPr algn="ctr"/>
            <a:r>
              <a:rPr lang="es-MX" sz="3200" b="1" dirty="0" smtClean="0">
                <a:ln>
                  <a:solidFill>
                    <a:sysClr val="windowText" lastClr="000000"/>
                  </a:solidFill>
                </a:ln>
                <a:solidFill>
                  <a:srgbClr val="FFFF00"/>
                </a:solidFill>
                <a:latin typeface="Arial" pitchFamily="34" charset="0"/>
                <a:cs typeface="Arial" pitchFamily="34" charset="0"/>
              </a:rPr>
              <a:t>CAPÍTULO 1</a:t>
            </a:r>
            <a:endParaRPr lang="es-MX" sz="3200" b="1" dirty="0">
              <a:ln>
                <a:solidFill>
                  <a:sysClr val="windowText" lastClr="000000"/>
                </a:solidFill>
              </a:ln>
              <a:solidFill>
                <a:srgbClr val="FFFF00"/>
              </a:solidFill>
              <a:latin typeface="Arial" pitchFamily="34" charset="0"/>
              <a:cs typeface="Arial" pitchFamily="34" charset="0"/>
            </a:endParaRPr>
          </a:p>
        </p:txBody>
      </p:sp>
      <p:grpSp>
        <p:nvGrpSpPr>
          <p:cNvPr id="15" name="Group 43"/>
          <p:cNvGrpSpPr>
            <a:grpSpLocks/>
          </p:cNvGrpSpPr>
          <p:nvPr/>
        </p:nvGrpSpPr>
        <p:grpSpPr bwMode="auto">
          <a:xfrm>
            <a:off x="2358918" y="3102392"/>
            <a:ext cx="572802" cy="612775"/>
            <a:chOff x="2135" y="709"/>
            <a:chExt cx="1516" cy="761"/>
          </a:xfrm>
        </p:grpSpPr>
        <p:sp>
          <p:nvSpPr>
            <p:cNvPr id="16"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Narrow"/>
                <a:cs typeface="Arial" pitchFamily="34" charset="0"/>
              </a:endParaRPr>
            </a:p>
          </p:txBody>
        </p:sp>
        <p:sp>
          <p:nvSpPr>
            <p:cNvPr id="17" name="Oval 33"/>
            <p:cNvSpPr>
              <a:spLocks noChangeArrowheads="1"/>
            </p:cNvSpPr>
            <p:nvPr/>
          </p:nvSpPr>
          <p:spPr bwMode="auto">
            <a:xfrm>
              <a:off x="2308" y="709"/>
              <a:ext cx="1163" cy="578"/>
            </a:xfrm>
            <a:prstGeom prst="ellipse">
              <a:avLst/>
            </a:prstGeom>
            <a:solidFill>
              <a:srgbClr val="002060"/>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Impact" pitchFamily="34" charset="0"/>
                <a:cs typeface="Arial" charset="0"/>
              </a:endParaRPr>
            </a:p>
          </p:txBody>
        </p:sp>
      </p:grpSp>
      <p:sp>
        <p:nvSpPr>
          <p:cNvPr id="21" name="67 CuadroTexto"/>
          <p:cNvSpPr txBox="1"/>
          <p:nvPr/>
        </p:nvSpPr>
        <p:spPr>
          <a:xfrm>
            <a:off x="2969219" y="3085338"/>
            <a:ext cx="6067277" cy="461665"/>
          </a:xfrm>
          <a:prstGeom prst="rect">
            <a:avLst/>
          </a:prstGeom>
          <a:noFill/>
        </p:spPr>
        <p:txBody>
          <a:bodyPr wrap="square" rtlCol="0">
            <a:spAutoFit/>
          </a:bodyPr>
          <a:lstStyle/>
          <a:p>
            <a:r>
              <a:rPr lang="es-MX" sz="2400" b="1" dirty="0" smtClean="0">
                <a:ln>
                  <a:solidFill>
                    <a:sysClr val="windowText" lastClr="000000"/>
                  </a:solidFill>
                </a:ln>
                <a:solidFill>
                  <a:schemeClr val="bg1"/>
                </a:solidFill>
                <a:latin typeface="Arial" pitchFamily="34" charset="0"/>
                <a:cs typeface="Arial" pitchFamily="34" charset="0"/>
              </a:rPr>
              <a:t>PROBLEMA DE INVESTIGACIÓN</a:t>
            </a:r>
            <a:endParaRPr lang="es-MX" sz="2400" b="1" dirty="0">
              <a:ln>
                <a:solidFill>
                  <a:sysClr val="windowText" lastClr="000000"/>
                </a:solidFill>
              </a:ln>
              <a:solidFill>
                <a:schemeClr val="bg1"/>
              </a:solidFill>
              <a:latin typeface="Arial" pitchFamily="34" charset="0"/>
              <a:cs typeface="Arial" pitchFamily="34" charset="0"/>
            </a:endParaRPr>
          </a:p>
        </p:txBody>
      </p:sp>
      <p:sp>
        <p:nvSpPr>
          <p:cNvPr id="22" name="CuadroTexto 21"/>
          <p:cNvSpPr txBox="1"/>
          <p:nvPr/>
        </p:nvSpPr>
        <p:spPr>
          <a:xfrm>
            <a:off x="2459235" y="3092674"/>
            <a:ext cx="252065" cy="461665"/>
          </a:xfrm>
          <a:prstGeom prst="rect">
            <a:avLst/>
          </a:prstGeom>
          <a:noFill/>
        </p:spPr>
        <p:txBody>
          <a:bodyPr wrap="square" rtlCol="0">
            <a:spAutoFit/>
          </a:bodyPr>
          <a:lstStyle/>
          <a:p>
            <a:r>
              <a:rPr lang="en-US" sz="2400" b="1" dirty="0" smtClean="0">
                <a:solidFill>
                  <a:schemeClr val="bg1"/>
                </a:solidFill>
              </a:rPr>
              <a:t>1</a:t>
            </a:r>
            <a:endParaRPr lang="es-EC" sz="2400" b="1" dirty="0">
              <a:solidFill>
                <a:schemeClr val="bg1"/>
              </a:solidFill>
            </a:endParaRPr>
          </a:p>
        </p:txBody>
      </p:sp>
    </p:spTree>
    <p:extLst>
      <p:ext uri="{BB962C8B-B14F-4D97-AF65-F5344CB8AC3E}">
        <p14:creationId xmlns:p14="http://schemas.microsoft.com/office/powerpoint/2010/main" val="7553154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691680" y="188640"/>
            <a:ext cx="5760640" cy="504056"/>
          </a:xfrm>
          <a:prstGeom prst="roundRect">
            <a:avLst/>
          </a:prstGeom>
          <a:solidFill>
            <a:srgbClr val="990000"/>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PROBLEMA DE INVESTIGACIÓN</a:t>
            </a:r>
            <a:endParaRPr lang="es-EC" sz="2800" b="1" dirty="0">
              <a:effectLst>
                <a:outerShdw blurRad="38100" dist="38100" dir="2700000" algn="tl">
                  <a:srgbClr val="000000">
                    <a:alpha val="43137"/>
                  </a:srgbClr>
                </a:outerShdw>
              </a:effectLst>
              <a:latin typeface="Arial" pitchFamily="34" charset="0"/>
              <a:cs typeface="Arial" pitchFamily="34" charset="0"/>
            </a:endParaRPr>
          </a:p>
        </p:txBody>
      </p:sp>
      <p:sp>
        <p:nvSpPr>
          <p:cNvPr id="4" name="3 Elipse"/>
          <p:cNvSpPr/>
          <p:nvPr/>
        </p:nvSpPr>
        <p:spPr>
          <a:xfrm>
            <a:off x="1331640" y="1556792"/>
            <a:ext cx="7056784" cy="1930416"/>
          </a:xfrm>
          <a:prstGeom prst="ellipse">
            <a:avLst/>
          </a:prstGeom>
          <a:effectLst>
            <a:glow rad="63500">
              <a:schemeClr val="accent1">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300" b="1" dirty="0">
                <a:latin typeface="Calibri" pitchFamily="34" charset="0"/>
                <a:cs typeface="Calibri" pitchFamily="34" charset="0"/>
              </a:rPr>
              <a:t> </a:t>
            </a:r>
            <a:r>
              <a:rPr lang="es-EC" sz="1600" b="1" dirty="0">
                <a:latin typeface="Calibri" pitchFamily="34" charset="0"/>
                <a:cs typeface="Calibri" pitchFamily="34" charset="0"/>
              </a:rPr>
              <a:t>Los Estados Unidos y la China son dos países hegemónicos, cada uno de los cuales obedece a sus propios intereses, producto de lo cual se deja entrever una competencia en los contextos regionales y global, en donde estos países intentan ganar influencia y conservar su presencia, sobre todo en sitios de importancia estratégica. </a:t>
            </a:r>
            <a:endParaRPr lang="es-EC" sz="1300" b="1" dirty="0">
              <a:latin typeface="Calibri" pitchFamily="34" charset="0"/>
              <a:cs typeface="Calibri" pitchFamily="34" charset="0"/>
            </a:endParaRPr>
          </a:p>
        </p:txBody>
      </p:sp>
    </p:spTree>
    <p:extLst>
      <p:ext uri="{BB962C8B-B14F-4D97-AF65-F5344CB8AC3E}">
        <p14:creationId xmlns:p14="http://schemas.microsoft.com/office/powerpoint/2010/main" val="12294719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1691680" y="188640"/>
            <a:ext cx="5760640" cy="504056"/>
          </a:xfrm>
          <a:prstGeom prst="roundRect">
            <a:avLst/>
          </a:prstGeom>
          <a:solidFill>
            <a:srgbClr val="990000"/>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Arial" pitchFamily="34" charset="0"/>
                <a:cs typeface="Arial" pitchFamily="34" charset="0"/>
              </a:rPr>
              <a:t>PROBLEMA DE INVESTIGACIÓN</a:t>
            </a:r>
            <a:endParaRPr lang="es-EC" sz="2800" b="1" dirty="0">
              <a:effectLst>
                <a:outerShdw blurRad="38100" dist="38100" dir="2700000" algn="tl">
                  <a:srgbClr val="000000">
                    <a:alpha val="43137"/>
                  </a:srgbClr>
                </a:outerShdw>
              </a:effectLst>
              <a:latin typeface="Arial" pitchFamily="34" charset="0"/>
              <a:cs typeface="Arial" pitchFamily="34" charset="0"/>
            </a:endParaRPr>
          </a:p>
        </p:txBody>
      </p:sp>
      <p:sp>
        <p:nvSpPr>
          <p:cNvPr id="6" name="5 CuadroTexto"/>
          <p:cNvSpPr txBox="1"/>
          <p:nvPr/>
        </p:nvSpPr>
        <p:spPr>
          <a:xfrm>
            <a:off x="3004045" y="3793024"/>
            <a:ext cx="2880320" cy="571551"/>
          </a:xfrm>
          <a:prstGeom prst="rect">
            <a:avLst/>
          </a:prstGeom>
          <a:solidFill>
            <a:srgbClr val="990000"/>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algn="ctr">
              <a:defRPr sz="2800" b="1">
                <a:solidFill>
                  <a:schemeClr val="lt1"/>
                </a:solidFill>
                <a:effectLst>
                  <a:outerShdw blurRad="38100" dist="38100" dir="2700000" algn="tl">
                    <a:srgbClr val="000000">
                      <a:alpha val="43137"/>
                    </a:srgbClr>
                  </a:outerShdw>
                </a:effectLst>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sz="1400" dirty="0" smtClean="0">
                <a:effectLst/>
              </a:rPr>
              <a:t>El </a:t>
            </a:r>
            <a:r>
              <a:rPr lang="es-EC" sz="1400" dirty="0">
                <a:effectLst/>
              </a:rPr>
              <a:t>presente trabajo investigativo pretende </a:t>
            </a:r>
            <a:r>
              <a:rPr lang="es-EC" sz="1400" dirty="0" smtClean="0">
                <a:effectLst/>
              </a:rPr>
              <a:t>analizar</a:t>
            </a:r>
            <a:endParaRPr lang="es-EC" sz="1400" dirty="0">
              <a:effectLst/>
            </a:endParaRPr>
          </a:p>
        </p:txBody>
      </p:sp>
      <p:sp>
        <p:nvSpPr>
          <p:cNvPr id="12" name="11 CuadroTexto"/>
          <p:cNvSpPr txBox="1"/>
          <p:nvPr/>
        </p:nvSpPr>
        <p:spPr>
          <a:xfrm>
            <a:off x="225308" y="991302"/>
            <a:ext cx="8640366" cy="112704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defPPr>
              <a:defRPr lang="es-EC"/>
            </a:defPPr>
            <a:lvl1pPr algn="just">
              <a:lnSpc>
                <a:spcPct val="107000"/>
              </a:lnSpc>
              <a:tabLst>
                <a:tab pos="457200" algn="l"/>
                <a:tab pos="990600" algn="l"/>
              </a:tabLst>
              <a:defRPr sz="2000"/>
            </a:lvl1pPr>
          </a:lstStyle>
          <a:p>
            <a:r>
              <a:rPr lang="es-EC" sz="1600" dirty="0"/>
              <a:t>Siendo así las relaciones políticas y comerciales; así como las relaciones de poder a nivel global, continental y regional, se podrían modificar en base a la presencia de la China en la región Centroamericana y Suramericana, con las implicaciones geopolíticas que de ello pudieran derivar.</a:t>
            </a:r>
          </a:p>
        </p:txBody>
      </p:sp>
      <p:sp>
        <p:nvSpPr>
          <p:cNvPr id="2" name="Rectángulo 1"/>
          <p:cNvSpPr/>
          <p:nvPr/>
        </p:nvSpPr>
        <p:spPr>
          <a:xfrm>
            <a:off x="912555" y="5360026"/>
            <a:ext cx="7164288" cy="923330"/>
          </a:xfrm>
          <a:prstGeom prst="rect">
            <a:avLst/>
          </a:prstGeom>
          <a:solidFill>
            <a:srgbClr val="FF9900"/>
          </a:solidFill>
          <a:scene3d>
            <a:camera prst="orthographicFront"/>
            <a:lightRig rig="threePt" dir="t"/>
          </a:scene3d>
          <a:sp3d>
            <a:bevelT prst="angle"/>
          </a:sp3d>
        </p:spPr>
        <p:txBody>
          <a:bodyPr wrap="square" rtlCol="0">
            <a:spAutoFit/>
          </a:bodyPr>
          <a:lstStyle/>
          <a:p>
            <a:pPr algn="ctr"/>
            <a:r>
              <a:rPr lang="es-EC" b="1" dirty="0">
                <a:latin typeface="Calibri" pitchFamily="34" charset="0"/>
                <a:cs typeface="Calibri" pitchFamily="34" charset="0"/>
              </a:rPr>
              <a:t> ¿Cómo la construcción del Canal Interoceánico de Nicaragua influirá en la situación geopolítica regional suramericana en los aspectos político y comercial; y qué ventajas y/o desventajas traerá?</a:t>
            </a:r>
          </a:p>
        </p:txBody>
      </p:sp>
      <p:pic>
        <p:nvPicPr>
          <p:cNvPr id="5" name="Imagen 4"/>
          <p:cNvPicPr>
            <a:picLocks noChangeAspect="1"/>
          </p:cNvPicPr>
          <p:nvPr/>
        </p:nvPicPr>
        <p:blipFill>
          <a:blip r:embed="rId2"/>
          <a:stretch>
            <a:fillRect/>
          </a:stretch>
        </p:blipFill>
        <p:spPr>
          <a:xfrm flipV="1">
            <a:off x="827584" y="1899337"/>
            <a:ext cx="2176461" cy="3401870"/>
          </a:xfrm>
          <a:prstGeom prst="rect">
            <a:avLst/>
          </a:prstGeom>
        </p:spPr>
      </p:pic>
      <p:pic>
        <p:nvPicPr>
          <p:cNvPr id="7" name="Imagen 6"/>
          <p:cNvPicPr>
            <a:picLocks noChangeAspect="1"/>
          </p:cNvPicPr>
          <p:nvPr/>
        </p:nvPicPr>
        <p:blipFill>
          <a:blip r:embed="rId3"/>
          <a:stretch>
            <a:fillRect/>
          </a:stretch>
        </p:blipFill>
        <p:spPr>
          <a:xfrm>
            <a:off x="3995936" y="4414784"/>
            <a:ext cx="725487" cy="816935"/>
          </a:xfrm>
          <a:prstGeom prst="rect">
            <a:avLst/>
          </a:prstGeom>
        </p:spPr>
      </p:pic>
    </p:spTree>
    <p:extLst>
      <p:ext uri="{BB962C8B-B14F-4D97-AF65-F5344CB8AC3E}">
        <p14:creationId xmlns:p14="http://schemas.microsoft.com/office/powerpoint/2010/main" val="30551294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67 CuadroTexto"/>
          <p:cNvSpPr txBox="1"/>
          <p:nvPr/>
        </p:nvSpPr>
        <p:spPr>
          <a:xfrm>
            <a:off x="1187624" y="908720"/>
            <a:ext cx="4577111" cy="584775"/>
          </a:xfrm>
          <a:prstGeom prst="rect">
            <a:avLst/>
          </a:prstGeom>
          <a:solidFill>
            <a:srgbClr val="002060"/>
          </a:solidFill>
          <a:ln>
            <a:solidFill>
              <a:srgbClr val="002060"/>
            </a:solidFill>
          </a:ln>
          <a:effectLst>
            <a:glow rad="101600">
              <a:schemeClr val="accent1">
                <a:satMod val="175000"/>
                <a:alpha val="40000"/>
              </a:schemeClr>
            </a:glow>
          </a:effectLst>
        </p:spPr>
        <p:txBody>
          <a:bodyPr wrap="square" rtlCol="0">
            <a:spAutoFit/>
          </a:bodyPr>
          <a:lstStyle/>
          <a:p>
            <a:pPr algn="ctr"/>
            <a:r>
              <a:rPr lang="es-MX" sz="3200" b="1" dirty="0" smtClean="0">
                <a:ln>
                  <a:solidFill>
                    <a:sysClr val="windowText" lastClr="000000"/>
                  </a:solidFill>
                </a:ln>
                <a:solidFill>
                  <a:srgbClr val="FFFF00"/>
                </a:solidFill>
                <a:latin typeface="Arial" pitchFamily="34" charset="0"/>
                <a:cs typeface="Arial" pitchFamily="34" charset="0"/>
              </a:rPr>
              <a:t>CAPÍTULO 1</a:t>
            </a:r>
            <a:endParaRPr lang="es-MX" sz="3200" b="1" dirty="0">
              <a:ln>
                <a:solidFill>
                  <a:sysClr val="windowText" lastClr="000000"/>
                </a:solidFill>
              </a:ln>
              <a:solidFill>
                <a:srgbClr val="FFFF00"/>
              </a:solidFill>
              <a:latin typeface="Arial" pitchFamily="34" charset="0"/>
              <a:cs typeface="Arial" pitchFamily="34" charset="0"/>
            </a:endParaRPr>
          </a:p>
        </p:txBody>
      </p:sp>
      <p:grpSp>
        <p:nvGrpSpPr>
          <p:cNvPr id="9" name="Group 43"/>
          <p:cNvGrpSpPr>
            <a:grpSpLocks/>
          </p:cNvGrpSpPr>
          <p:nvPr/>
        </p:nvGrpSpPr>
        <p:grpSpPr bwMode="auto">
          <a:xfrm>
            <a:off x="1766071" y="3248273"/>
            <a:ext cx="572802" cy="612775"/>
            <a:chOff x="2135" y="709"/>
            <a:chExt cx="1516" cy="761"/>
          </a:xfrm>
        </p:grpSpPr>
        <p:sp>
          <p:nvSpPr>
            <p:cNvPr id="11" name="AutoShape 32"/>
            <p:cNvSpPr>
              <a:spLocks noChangeArrowheads="1"/>
            </p:cNvSpPr>
            <p:nvPr/>
          </p:nvSpPr>
          <p:spPr bwMode="auto">
            <a:xfrm>
              <a:off x="2135" y="1162"/>
              <a:ext cx="1516" cy="308"/>
            </a:xfrm>
            <a:prstGeom prst="ellipse">
              <a:avLst/>
            </a:prstGeom>
            <a:gradFill rotWithShape="1">
              <a:gsLst>
                <a:gs pos="0">
                  <a:srgbClr val="000000"/>
                </a:gs>
                <a:gs pos="100000">
                  <a:srgbClr val="FFFFFF">
                    <a:alpha val="0"/>
                  </a:srgbClr>
                </a:gs>
              </a:gsLst>
              <a:path path="shape">
                <a:fillToRect l="50000" t="50000" r="50000" b="50000"/>
              </a:path>
            </a:gradFill>
            <a:ln w="9525">
              <a:noFill/>
              <a:round/>
              <a:headEnd/>
              <a:tailEnd/>
            </a:ln>
          </p:spPr>
          <p:txBody>
            <a:bodyPr wrap="none" anchor="ctr"/>
            <a:lstStyle/>
            <a:p>
              <a:pPr>
                <a:defRPr/>
              </a:pPr>
              <a:endParaRPr lang="es-ES_tradnl" sz="2400" kern="0" dirty="0" smtClean="0">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12" name="Oval 33"/>
            <p:cNvSpPr>
              <a:spLocks noChangeArrowheads="1"/>
            </p:cNvSpPr>
            <p:nvPr/>
          </p:nvSpPr>
          <p:spPr bwMode="auto">
            <a:xfrm>
              <a:off x="2308" y="709"/>
              <a:ext cx="1163" cy="578"/>
            </a:xfrm>
            <a:prstGeom prst="ellipse">
              <a:avLst/>
            </a:prstGeom>
            <a:solidFill>
              <a:srgbClr val="002060"/>
            </a:solidFill>
            <a:ln w="38100" algn="ctr">
              <a:solidFill>
                <a:srgbClr val="EEACAC">
                  <a:alpha val="41000"/>
                </a:srgbClr>
              </a:solidFill>
              <a:round/>
              <a:headEnd/>
              <a:tailEnd/>
            </a:ln>
            <a:effectLst>
              <a:outerShdw dist="63500" dir="3187806" algn="ctr" rotWithShape="0">
                <a:srgbClr val="FFFFFF">
                  <a:alpha val="50000"/>
                </a:srgbClr>
              </a:outerShdw>
            </a:effectLst>
          </p:spPr>
          <p:txBody>
            <a:bodyPr wrap="none" anchor="ctr"/>
            <a:lstStyle/>
            <a:p>
              <a:pPr eaLnBrk="0" hangingPunct="0">
                <a:defRPr/>
              </a:pPr>
              <a:endParaRPr lang="es-ES" sz="2400" kern="0" dirty="0">
                <a:solidFill>
                  <a:schemeClr val="bg1"/>
                </a:solidFill>
                <a:effectLst>
                  <a:outerShdw blurRad="38100" dist="38100" dir="2700000" algn="tl">
                    <a:srgbClr val="000000">
                      <a:alpha val="43137"/>
                    </a:srgbClr>
                  </a:outerShdw>
                </a:effectLst>
                <a:latin typeface="Arial Black" pitchFamily="34" charset="0"/>
                <a:cs typeface="Arial" charset="0"/>
              </a:endParaRPr>
            </a:p>
          </p:txBody>
        </p:sp>
      </p:grpSp>
      <p:sp>
        <p:nvSpPr>
          <p:cNvPr id="13" name="67 CuadroTexto"/>
          <p:cNvSpPr txBox="1"/>
          <p:nvPr/>
        </p:nvSpPr>
        <p:spPr>
          <a:xfrm>
            <a:off x="2332629" y="3252027"/>
            <a:ext cx="5979047" cy="461665"/>
          </a:xfrm>
          <a:prstGeom prst="rect">
            <a:avLst/>
          </a:prstGeom>
          <a:noFill/>
        </p:spPr>
        <p:txBody>
          <a:bodyPr wrap="square" rtlCol="0">
            <a:spAutoFit/>
          </a:bodyPr>
          <a:lstStyle>
            <a:defPPr>
              <a:defRPr lang="es-EC"/>
            </a:defPPr>
            <a:lvl1pPr>
              <a:defRPr sz="2400" b="1">
                <a:ln>
                  <a:solidFill>
                    <a:sysClr val="windowText" lastClr="000000"/>
                  </a:solidFill>
                </a:ln>
                <a:solidFill>
                  <a:srgbClr val="FFFF00"/>
                </a:solidFill>
                <a:latin typeface="Arial" pitchFamily="34" charset="0"/>
                <a:cs typeface="Arial" pitchFamily="34" charset="0"/>
              </a:defRPr>
            </a:lvl1pPr>
          </a:lstStyle>
          <a:p>
            <a:r>
              <a:rPr lang="es-MX" dirty="0" smtClean="0">
                <a:solidFill>
                  <a:schemeClr val="bg1"/>
                </a:solidFill>
              </a:rPr>
              <a:t>OBJETIVOS GENERAL Y ESPECÍFICOS</a:t>
            </a:r>
            <a:endParaRPr lang="es-MX" dirty="0">
              <a:solidFill>
                <a:schemeClr val="bg1"/>
              </a:solidFill>
            </a:endParaRPr>
          </a:p>
        </p:txBody>
      </p:sp>
      <p:sp>
        <p:nvSpPr>
          <p:cNvPr id="23" name="CuadroTexto 22"/>
          <p:cNvSpPr txBox="1"/>
          <p:nvPr/>
        </p:nvSpPr>
        <p:spPr>
          <a:xfrm>
            <a:off x="1893204" y="3224016"/>
            <a:ext cx="252065" cy="461665"/>
          </a:xfrm>
          <a:prstGeom prst="rect">
            <a:avLst/>
          </a:prstGeom>
          <a:noFill/>
        </p:spPr>
        <p:txBody>
          <a:bodyPr wrap="square" rtlCol="0">
            <a:spAutoFit/>
          </a:bodyPr>
          <a:lstStyle/>
          <a:p>
            <a:r>
              <a:rPr lang="en-US" sz="2400" b="1" dirty="0" smtClean="0">
                <a:solidFill>
                  <a:schemeClr val="bg1"/>
                </a:solidFill>
              </a:rPr>
              <a:t>2</a:t>
            </a:r>
            <a:endParaRPr lang="es-EC" sz="2400" b="1" dirty="0">
              <a:solidFill>
                <a:schemeClr val="bg1"/>
              </a:solidFill>
            </a:endParaRPr>
          </a:p>
        </p:txBody>
      </p:sp>
    </p:spTree>
    <p:extLst>
      <p:ext uri="{BB962C8B-B14F-4D97-AF65-F5344CB8AC3E}">
        <p14:creationId xmlns:p14="http://schemas.microsoft.com/office/powerpoint/2010/main" val="33585470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lásico de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2265</TotalTime>
  <Words>3303</Words>
  <Application>Microsoft Office PowerPoint</Application>
  <PresentationFormat>Presentación en pantalla (4:3)</PresentationFormat>
  <Paragraphs>296</Paragraphs>
  <Slides>49</Slides>
  <Notes>0</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49</vt:i4>
      </vt:variant>
    </vt:vector>
  </HeadingPairs>
  <TitlesOfParts>
    <vt:vector size="59" baseType="lpstr">
      <vt:lpstr>SimSun</vt:lpstr>
      <vt:lpstr>Aharoni</vt:lpstr>
      <vt:lpstr>Arial</vt:lpstr>
      <vt:lpstr>Arial Black</vt:lpstr>
      <vt:lpstr>Arial Narrow</vt:lpstr>
      <vt:lpstr>Calibri</vt:lpstr>
      <vt:lpstr>Impact</vt:lpstr>
      <vt:lpstr>Times New Roman</vt:lpstr>
      <vt:lpstr>2_Tema de Office</vt:lpstr>
      <vt:lpstr>16_Tema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dc:creator>
  <cp:lastModifiedBy>Pablo</cp:lastModifiedBy>
  <cp:revision>221</cp:revision>
  <dcterms:created xsi:type="dcterms:W3CDTF">2014-09-17T17:45:07Z</dcterms:created>
  <dcterms:modified xsi:type="dcterms:W3CDTF">2015-04-22T04:35:54Z</dcterms:modified>
</cp:coreProperties>
</file>