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61" r:id="rId1"/>
  </p:sldMasterIdLst>
  <p:notesMasterIdLst>
    <p:notesMasterId r:id="rId22"/>
  </p:notesMasterIdLst>
  <p:sldIdLst>
    <p:sldId id="603" r:id="rId2"/>
    <p:sldId id="810" r:id="rId3"/>
    <p:sldId id="762" r:id="rId4"/>
    <p:sldId id="852" r:id="rId5"/>
    <p:sldId id="853" r:id="rId6"/>
    <p:sldId id="851" r:id="rId7"/>
    <p:sldId id="854" r:id="rId8"/>
    <p:sldId id="855" r:id="rId9"/>
    <p:sldId id="856" r:id="rId10"/>
    <p:sldId id="814" r:id="rId11"/>
    <p:sldId id="811" r:id="rId12"/>
    <p:sldId id="858" r:id="rId13"/>
    <p:sldId id="850" r:id="rId14"/>
    <p:sldId id="860" r:id="rId15"/>
    <p:sldId id="862" r:id="rId16"/>
    <p:sldId id="863" r:id="rId17"/>
    <p:sldId id="857" r:id="rId18"/>
    <p:sldId id="861" r:id="rId19"/>
    <p:sldId id="864" r:id="rId20"/>
    <p:sldId id="859" r:id="rId21"/>
  </p:sldIdLst>
  <p:sldSz cx="9144000" cy="5143500" type="screen16x9"/>
  <p:notesSz cx="6797675" cy="9928225"/>
  <p:defaultTextStyle>
    <a:defPPr>
      <a:defRPr lang="es-ES"/>
    </a:defPPr>
    <a:lvl1pPr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1pPr>
    <a:lvl2pPr marL="4572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2pPr>
    <a:lvl3pPr marL="9144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3pPr>
    <a:lvl4pPr marL="13716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4pPr>
    <a:lvl5pPr marL="1828800" algn="l" rtl="0" fontAlgn="base" hangingPunct="0">
      <a:spcBef>
        <a:spcPct val="0"/>
      </a:spcBef>
      <a:spcAft>
        <a:spcPct val="0"/>
      </a:spcAft>
      <a:defRPr kern="1200">
        <a:solidFill>
          <a:srgbClr val="000000"/>
        </a:solidFill>
        <a:latin typeface="Calibri" charset="0"/>
        <a:ea typeface="ＭＳ Ｐゴシック" charset="0"/>
        <a:cs typeface="ＭＳ Ｐゴシック" charset="0"/>
        <a:sym typeface="Calibri" charset="0"/>
      </a:defRPr>
    </a:lvl5pPr>
    <a:lvl6pPr marL="22860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6pPr>
    <a:lvl7pPr marL="27432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7pPr>
    <a:lvl8pPr marL="32004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8pPr>
    <a:lvl9pPr marL="36576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9pPr>
  </p:defaultTextStyle>
  <p:extLst>
    <p:ext uri="{EFAFB233-063F-42B5-8137-9DF3F51BA10A}">
      <p15:sldGuideLst xmlns:p15="http://schemas.microsoft.com/office/powerpoint/2012/main">
        <p15:guide id="1" orient="horz"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del Cisne Jaramilo Vásquez" initials="MdCJ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B51"/>
    <a:srgbClr val="202E42"/>
    <a:srgbClr val="759AD1"/>
    <a:srgbClr val="536E97"/>
    <a:srgbClr val="99CCFF"/>
    <a:srgbClr val="485868"/>
    <a:srgbClr val="374B66"/>
    <a:srgbClr val="59769A"/>
    <a:srgbClr val="42597A"/>
    <a:srgbClr val="3190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7997" autoAdjust="0"/>
  </p:normalViewPr>
  <p:slideViewPr>
    <p:cSldViewPr>
      <p:cViewPr varScale="1">
        <p:scale>
          <a:sx n="90" d="100"/>
          <a:sy n="90" d="100"/>
        </p:scale>
        <p:origin x="756" y="8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Porcentaje total mundial</c:v>
          </c:tx>
          <c:invertIfNegative val="0"/>
          <c:cat>
            <c:strRef>
              <c:f>Hoja1!$D$6:$D$15</c:f>
              <c:strCache>
                <c:ptCount val="10"/>
                <c:pt idx="0">
                  <c:v>España</c:v>
                </c:pt>
                <c:pt idx="1">
                  <c:v>Brasil</c:v>
                </c:pt>
                <c:pt idx="2">
                  <c:v>México</c:v>
                </c:pt>
                <c:pt idx="3">
                  <c:v>Costa Rica</c:v>
                </c:pt>
                <c:pt idx="4">
                  <c:v>Bolivia</c:v>
                </c:pt>
                <c:pt idx="5">
                  <c:v>Panamá</c:v>
                </c:pt>
                <c:pt idx="6">
                  <c:v>Venezuela</c:v>
                </c:pt>
                <c:pt idx="7">
                  <c:v>Ecuador</c:v>
                </c:pt>
                <c:pt idx="8">
                  <c:v>Estados Unidos</c:v>
                </c:pt>
                <c:pt idx="9">
                  <c:v>Colombia</c:v>
                </c:pt>
              </c:strCache>
            </c:strRef>
          </c:cat>
          <c:val>
            <c:numRef>
              <c:f>Hoja1!$C$6:$C$15</c:f>
              <c:numCache>
                <c:formatCode>0%</c:formatCode>
                <c:ptCount val="10"/>
                <c:pt idx="0">
                  <c:v>0.03</c:v>
                </c:pt>
                <c:pt idx="1">
                  <c:v>0.03</c:v>
                </c:pt>
                <c:pt idx="2">
                  <c:v>0.03</c:v>
                </c:pt>
                <c:pt idx="3">
                  <c:v>0.03</c:v>
                </c:pt>
                <c:pt idx="4">
                  <c:v>0.04</c:v>
                </c:pt>
                <c:pt idx="5">
                  <c:v>7.0000000000000007E-2</c:v>
                </c:pt>
                <c:pt idx="6">
                  <c:v>7.0000000000000007E-2</c:v>
                </c:pt>
                <c:pt idx="7">
                  <c:v>0.09</c:v>
                </c:pt>
                <c:pt idx="8">
                  <c:v>0.15</c:v>
                </c:pt>
                <c:pt idx="9">
                  <c:v>0.35</c:v>
                </c:pt>
              </c:numCache>
            </c:numRef>
          </c:val>
          <c:extLst>
            <c:ext xmlns:c16="http://schemas.microsoft.com/office/drawing/2014/chart" uri="{C3380CC4-5D6E-409C-BE32-E72D297353CC}">
              <c16:uniqueId val="{00000000-2C90-4CD2-9C04-8A08FB384FA7}"/>
            </c:ext>
          </c:extLst>
        </c:ser>
        <c:dLbls>
          <c:showLegendKey val="0"/>
          <c:showVal val="0"/>
          <c:showCatName val="0"/>
          <c:showSerName val="0"/>
          <c:showPercent val="0"/>
          <c:showBubbleSize val="0"/>
        </c:dLbls>
        <c:gapWidth val="75"/>
        <c:overlap val="-25"/>
        <c:axId val="342571520"/>
        <c:axId val="210614464"/>
      </c:barChart>
      <c:catAx>
        <c:axId val="342571520"/>
        <c:scaling>
          <c:orientation val="minMax"/>
        </c:scaling>
        <c:delete val="0"/>
        <c:axPos val="l"/>
        <c:numFmt formatCode="General" sourceLinked="0"/>
        <c:majorTickMark val="none"/>
        <c:minorTickMark val="none"/>
        <c:tickLblPos val="nextTo"/>
        <c:txPr>
          <a:bodyPr/>
          <a:lstStyle/>
          <a:p>
            <a:pPr>
              <a:defRPr sz="900">
                <a:latin typeface="Times New Roman" pitchFamily="18" charset="0"/>
                <a:cs typeface="Times New Roman" pitchFamily="18" charset="0"/>
              </a:defRPr>
            </a:pPr>
            <a:endParaRPr lang="es-EC"/>
          </a:p>
        </c:txPr>
        <c:crossAx val="210614464"/>
        <c:crosses val="autoZero"/>
        <c:auto val="1"/>
        <c:lblAlgn val="ctr"/>
        <c:lblOffset val="100"/>
        <c:noMultiLvlLbl val="0"/>
      </c:catAx>
      <c:valAx>
        <c:axId val="210614464"/>
        <c:scaling>
          <c:orientation val="minMax"/>
        </c:scaling>
        <c:delete val="0"/>
        <c:axPos val="b"/>
        <c:majorGridlines/>
        <c:numFmt formatCode="0%" sourceLinked="1"/>
        <c:majorTickMark val="none"/>
        <c:minorTickMark val="none"/>
        <c:tickLblPos val="nextTo"/>
        <c:spPr>
          <a:ln w="9525">
            <a:noFill/>
          </a:ln>
        </c:spPr>
        <c:txPr>
          <a:bodyPr/>
          <a:lstStyle/>
          <a:p>
            <a:pPr>
              <a:defRPr sz="900">
                <a:latin typeface="Times New Roman" pitchFamily="18" charset="0"/>
                <a:cs typeface="Times New Roman" pitchFamily="18" charset="0"/>
              </a:defRPr>
            </a:pPr>
            <a:endParaRPr lang="es-EC"/>
          </a:p>
        </c:txPr>
        <c:crossAx val="342571520"/>
        <c:crosses val="autoZero"/>
        <c:crossBetween val="between"/>
      </c:valAx>
    </c:plotArea>
    <c:legend>
      <c:legendPos val="b"/>
      <c:overlay val="0"/>
      <c:txPr>
        <a:bodyPr/>
        <a:lstStyle/>
        <a:p>
          <a:pPr>
            <a:defRPr sz="900">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756AC-36D0-4340-A6FB-DB0E8AEBA898}"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s-ES"/>
        </a:p>
      </dgm:t>
    </dgm:pt>
    <dgm:pt modelId="{D5E1B9EA-ADAD-4501-8BF2-E1EE9EC89CFF}">
      <dgm:prSet phldrT="[Texto]" custT="1"/>
      <dgm:spPr/>
      <dgm:t>
        <a:bodyPr/>
        <a:lstStyle/>
        <a:p>
          <a:pPr algn="ctr"/>
          <a:r>
            <a:rPr lang="es-EC" sz="1600" dirty="0">
              <a:latin typeface="Times New Roman" panose="02020603050405020304" pitchFamily="18" charset="0"/>
              <a:cs typeface="Times New Roman" panose="02020603050405020304" pitchFamily="18" charset="0"/>
            </a:rPr>
            <a:t>La entidad encargada del narcotráfico es el grupo de Antinarcóticos de Policía Nacional con el apoyo de las Fuerzas Armadas </a:t>
          </a:r>
          <a:endParaRPr lang="es-ES" sz="1600" dirty="0">
            <a:latin typeface="Times New Roman" panose="02020603050405020304" pitchFamily="18" charset="0"/>
            <a:cs typeface="Times New Roman" panose="02020603050405020304" pitchFamily="18" charset="0"/>
          </a:endParaRPr>
        </a:p>
      </dgm:t>
    </dgm:pt>
    <dgm:pt modelId="{2F33A001-7F75-47ED-ADE3-FABC989FCBD7}" type="parTrans" cxnId="{5E2A3DA6-A6B8-4BAC-B44F-657BFDB152B1}">
      <dgm:prSet/>
      <dgm:spPr/>
      <dgm:t>
        <a:bodyPr/>
        <a:lstStyle/>
        <a:p>
          <a:endParaRPr lang="es-ES"/>
        </a:p>
      </dgm:t>
    </dgm:pt>
    <dgm:pt modelId="{0CFF0AAF-D536-4A30-ADE5-83B8D25CDF91}" type="sibTrans" cxnId="{5E2A3DA6-A6B8-4BAC-B44F-657BFDB152B1}">
      <dgm:prSet/>
      <dgm:spPr/>
      <dgm:t>
        <a:bodyPr/>
        <a:lstStyle/>
        <a:p>
          <a:endParaRPr lang="es-ES"/>
        </a:p>
      </dgm:t>
    </dgm:pt>
    <dgm:pt modelId="{DE9AEC10-14D4-4838-8BC8-D38F0AC54B77}">
      <dgm:prSet phldrT="[Texto]"/>
      <dgm:spPr/>
      <dgm:t>
        <a:bodyPr/>
        <a:lstStyle/>
        <a:p>
          <a:r>
            <a:rPr lang="es-EC" dirty="0">
              <a:latin typeface="Times New Roman" panose="02020603050405020304" pitchFamily="18" charset="0"/>
              <a:cs typeface="Times New Roman" panose="02020603050405020304" pitchFamily="18" charset="0"/>
            </a:rPr>
            <a:t>Una solución es el uso de canes adiestrados, que son capaces de diferenciar entre varios tipos de explosivos y sustancias ilícitas </a:t>
          </a:r>
          <a:endParaRPr lang="es-ES" dirty="0">
            <a:latin typeface="Times New Roman" panose="02020603050405020304" pitchFamily="18" charset="0"/>
            <a:cs typeface="Times New Roman" panose="02020603050405020304" pitchFamily="18" charset="0"/>
          </a:endParaRPr>
        </a:p>
      </dgm:t>
    </dgm:pt>
    <dgm:pt modelId="{8C078EDB-08E3-4842-97D1-6B6C60739458}" type="parTrans" cxnId="{E1585A5A-E8EC-4DAD-9A16-951389C43742}">
      <dgm:prSet/>
      <dgm:spPr/>
      <dgm:t>
        <a:bodyPr/>
        <a:lstStyle/>
        <a:p>
          <a:endParaRPr lang="es-ES"/>
        </a:p>
      </dgm:t>
    </dgm:pt>
    <dgm:pt modelId="{852EDF8A-5428-4CBB-A14B-1C8F85279931}" type="sibTrans" cxnId="{E1585A5A-E8EC-4DAD-9A16-951389C43742}">
      <dgm:prSet/>
      <dgm:spPr/>
      <dgm:t>
        <a:bodyPr/>
        <a:lstStyle/>
        <a:p>
          <a:endParaRPr lang="es-ES"/>
        </a:p>
      </dgm:t>
    </dgm:pt>
    <dgm:pt modelId="{58B21B8F-E4FC-4852-BFE6-1223958D96A9}">
      <dgm:prSet phldrT="[Texto]"/>
      <dgm:spPr/>
      <dgm:t>
        <a:bodyPr/>
        <a:lstStyle/>
        <a:p>
          <a:r>
            <a:rPr lang="es-EC" dirty="0">
              <a:latin typeface="Times New Roman" panose="02020603050405020304" pitchFamily="18" charset="0"/>
              <a:cs typeface="Times New Roman" panose="02020603050405020304" pitchFamily="18" charset="0"/>
            </a:rPr>
            <a:t>Los principios de entrenamiento se dividen en tres fases: potenciación, asociación y registro </a:t>
          </a:r>
          <a:endParaRPr lang="es-ES" dirty="0">
            <a:latin typeface="Times New Roman" panose="02020603050405020304" pitchFamily="18" charset="0"/>
            <a:cs typeface="Times New Roman" panose="02020603050405020304" pitchFamily="18" charset="0"/>
          </a:endParaRPr>
        </a:p>
      </dgm:t>
    </dgm:pt>
    <dgm:pt modelId="{E215BF6D-224D-44F5-9188-490877216435}" type="parTrans" cxnId="{296F6AB0-82CC-4B7C-AA6B-30B00CCCA019}">
      <dgm:prSet/>
      <dgm:spPr/>
      <dgm:t>
        <a:bodyPr/>
        <a:lstStyle/>
        <a:p>
          <a:endParaRPr lang="es-ES"/>
        </a:p>
      </dgm:t>
    </dgm:pt>
    <dgm:pt modelId="{469AA880-C968-4F18-903A-AE6B69E9B99A}" type="sibTrans" cxnId="{296F6AB0-82CC-4B7C-AA6B-30B00CCCA019}">
      <dgm:prSet/>
      <dgm:spPr/>
      <dgm:t>
        <a:bodyPr/>
        <a:lstStyle/>
        <a:p>
          <a:endParaRPr lang="es-ES"/>
        </a:p>
      </dgm:t>
    </dgm:pt>
    <dgm:pt modelId="{2F826480-D18A-4E26-AC3C-DBBE8271A20A}">
      <dgm:prSet phldrT="[Texto]"/>
      <dgm:spPr/>
      <dgm:t>
        <a:bodyPr/>
        <a:lstStyle/>
        <a:p>
          <a:r>
            <a:rPr lang="es-EC" dirty="0">
              <a:latin typeface="Times New Roman" panose="02020603050405020304" pitchFamily="18" charset="0"/>
              <a:cs typeface="Times New Roman" panose="02020603050405020304" pitchFamily="18" charset="0"/>
            </a:rPr>
            <a:t>El Ecuador es un punto clave en el tráfico de sustancias debido a la facilidad con que ingresan al país por tierra, mar y aire</a:t>
          </a:r>
          <a:endParaRPr lang="es-ES" dirty="0">
            <a:latin typeface="Times New Roman" panose="02020603050405020304" pitchFamily="18" charset="0"/>
            <a:cs typeface="Times New Roman" panose="02020603050405020304" pitchFamily="18" charset="0"/>
          </a:endParaRPr>
        </a:p>
      </dgm:t>
    </dgm:pt>
    <dgm:pt modelId="{28211723-1EA1-4FA2-BD19-7638151204EC}" type="parTrans" cxnId="{A766787A-0A25-442E-BA03-73DD19E42368}">
      <dgm:prSet/>
      <dgm:spPr/>
      <dgm:t>
        <a:bodyPr/>
        <a:lstStyle/>
        <a:p>
          <a:endParaRPr lang="es-ES"/>
        </a:p>
      </dgm:t>
    </dgm:pt>
    <dgm:pt modelId="{7B5441DB-0ABB-42C2-B684-093E39EB42AC}" type="sibTrans" cxnId="{A766787A-0A25-442E-BA03-73DD19E42368}">
      <dgm:prSet/>
      <dgm:spPr/>
      <dgm:t>
        <a:bodyPr/>
        <a:lstStyle/>
        <a:p>
          <a:endParaRPr lang="es-ES"/>
        </a:p>
      </dgm:t>
    </dgm:pt>
    <dgm:pt modelId="{8E7C9B3D-02AF-4A79-9566-01D0C4B77F8D}">
      <dgm:prSet phldrT="[Texto]"/>
      <dgm:spPr/>
      <dgm:t>
        <a:bodyPr/>
        <a:lstStyle/>
        <a:p>
          <a:r>
            <a:rPr lang="es-EC" dirty="0">
              <a:latin typeface="Times New Roman" panose="02020603050405020304" pitchFamily="18" charset="0"/>
              <a:cs typeface="Times New Roman" panose="02020603050405020304" pitchFamily="18" charset="0"/>
            </a:rPr>
            <a:t>Los factores más importantes es su cercanía con los mayores productores de estas sustancias como lo son Colombia, Perú y Bolivia</a:t>
          </a:r>
          <a:endParaRPr lang="es-ES" dirty="0">
            <a:latin typeface="Times New Roman" panose="02020603050405020304" pitchFamily="18" charset="0"/>
            <a:cs typeface="Times New Roman" panose="02020603050405020304" pitchFamily="18" charset="0"/>
          </a:endParaRPr>
        </a:p>
      </dgm:t>
    </dgm:pt>
    <dgm:pt modelId="{69B2B8E1-FBC6-451A-9FCF-D8A5DCC61A1D}" type="parTrans" cxnId="{AC562A65-7D09-4E30-8074-84AE2ADF579B}">
      <dgm:prSet/>
      <dgm:spPr/>
      <dgm:t>
        <a:bodyPr/>
        <a:lstStyle/>
        <a:p>
          <a:endParaRPr lang="es-ES"/>
        </a:p>
      </dgm:t>
    </dgm:pt>
    <dgm:pt modelId="{3F71C4B6-A96D-4CF2-8A42-F0523B32944F}" type="sibTrans" cxnId="{AC562A65-7D09-4E30-8074-84AE2ADF579B}">
      <dgm:prSet/>
      <dgm:spPr/>
      <dgm:t>
        <a:bodyPr/>
        <a:lstStyle/>
        <a:p>
          <a:endParaRPr lang="es-ES"/>
        </a:p>
      </dgm:t>
    </dgm:pt>
    <dgm:pt modelId="{63796CB9-9EBF-4378-B845-B02B32108087}" type="pres">
      <dgm:prSet presAssocID="{0AC756AC-36D0-4340-A6FB-DB0E8AEBA898}" presName="diagram" presStyleCnt="0">
        <dgm:presLayoutVars>
          <dgm:dir/>
          <dgm:resizeHandles val="exact"/>
        </dgm:presLayoutVars>
      </dgm:prSet>
      <dgm:spPr/>
    </dgm:pt>
    <dgm:pt modelId="{65074EEB-6F1D-4C16-BB53-FA78F6A9811B}" type="pres">
      <dgm:prSet presAssocID="{D5E1B9EA-ADAD-4501-8BF2-E1EE9EC89CFF}" presName="node" presStyleLbl="node1" presStyleIdx="0" presStyleCnt="5">
        <dgm:presLayoutVars>
          <dgm:bulletEnabled val="1"/>
        </dgm:presLayoutVars>
      </dgm:prSet>
      <dgm:spPr/>
    </dgm:pt>
    <dgm:pt modelId="{989761B9-1D3A-4BF3-9200-D3D440262350}" type="pres">
      <dgm:prSet presAssocID="{0CFF0AAF-D536-4A30-ADE5-83B8D25CDF91}" presName="sibTrans" presStyleCnt="0"/>
      <dgm:spPr/>
    </dgm:pt>
    <dgm:pt modelId="{B03118A0-379D-4136-9E94-4E332AB2EE10}" type="pres">
      <dgm:prSet presAssocID="{DE9AEC10-14D4-4838-8BC8-D38F0AC54B77}" presName="node" presStyleLbl="node1" presStyleIdx="1" presStyleCnt="5">
        <dgm:presLayoutVars>
          <dgm:bulletEnabled val="1"/>
        </dgm:presLayoutVars>
      </dgm:prSet>
      <dgm:spPr/>
    </dgm:pt>
    <dgm:pt modelId="{14B44B30-FAB6-4E4D-8794-1EE10C353BCD}" type="pres">
      <dgm:prSet presAssocID="{852EDF8A-5428-4CBB-A14B-1C8F85279931}" presName="sibTrans" presStyleCnt="0"/>
      <dgm:spPr/>
    </dgm:pt>
    <dgm:pt modelId="{0402A941-28C7-4EDF-BE84-80C3D2B75339}" type="pres">
      <dgm:prSet presAssocID="{58B21B8F-E4FC-4852-BFE6-1223958D96A9}" presName="node" presStyleLbl="node1" presStyleIdx="2" presStyleCnt="5">
        <dgm:presLayoutVars>
          <dgm:bulletEnabled val="1"/>
        </dgm:presLayoutVars>
      </dgm:prSet>
      <dgm:spPr/>
    </dgm:pt>
    <dgm:pt modelId="{A0A9CACF-04C1-478D-AE1E-11D22965F900}" type="pres">
      <dgm:prSet presAssocID="{469AA880-C968-4F18-903A-AE6B69E9B99A}" presName="sibTrans" presStyleCnt="0"/>
      <dgm:spPr/>
    </dgm:pt>
    <dgm:pt modelId="{F455C3BD-A6D1-437D-8E68-9198F62D6C05}" type="pres">
      <dgm:prSet presAssocID="{2F826480-D18A-4E26-AC3C-DBBE8271A20A}" presName="node" presStyleLbl="node1" presStyleIdx="3" presStyleCnt="5">
        <dgm:presLayoutVars>
          <dgm:bulletEnabled val="1"/>
        </dgm:presLayoutVars>
      </dgm:prSet>
      <dgm:spPr/>
    </dgm:pt>
    <dgm:pt modelId="{F780BAE9-0639-46A7-88F9-861C3643DBB4}" type="pres">
      <dgm:prSet presAssocID="{7B5441DB-0ABB-42C2-B684-093E39EB42AC}" presName="sibTrans" presStyleCnt="0"/>
      <dgm:spPr/>
    </dgm:pt>
    <dgm:pt modelId="{D81EDB3F-1692-46D3-A399-D5B8FA267417}" type="pres">
      <dgm:prSet presAssocID="{8E7C9B3D-02AF-4A79-9566-01D0C4B77F8D}" presName="node" presStyleLbl="node1" presStyleIdx="4" presStyleCnt="5">
        <dgm:presLayoutVars>
          <dgm:bulletEnabled val="1"/>
        </dgm:presLayoutVars>
      </dgm:prSet>
      <dgm:spPr/>
    </dgm:pt>
  </dgm:ptLst>
  <dgm:cxnLst>
    <dgm:cxn modelId="{AC562A65-7D09-4E30-8074-84AE2ADF579B}" srcId="{0AC756AC-36D0-4340-A6FB-DB0E8AEBA898}" destId="{8E7C9B3D-02AF-4A79-9566-01D0C4B77F8D}" srcOrd="4" destOrd="0" parTransId="{69B2B8E1-FBC6-451A-9FCF-D8A5DCC61A1D}" sibTransId="{3F71C4B6-A96D-4CF2-8A42-F0523B32944F}"/>
    <dgm:cxn modelId="{AEEA2A32-F16C-4413-8242-AA82145802C5}" type="presOf" srcId="{2F826480-D18A-4E26-AC3C-DBBE8271A20A}" destId="{F455C3BD-A6D1-437D-8E68-9198F62D6C05}" srcOrd="0" destOrd="0" presId="urn:microsoft.com/office/officeart/2005/8/layout/default"/>
    <dgm:cxn modelId="{5E2A3DA6-A6B8-4BAC-B44F-657BFDB152B1}" srcId="{0AC756AC-36D0-4340-A6FB-DB0E8AEBA898}" destId="{D5E1B9EA-ADAD-4501-8BF2-E1EE9EC89CFF}" srcOrd="0" destOrd="0" parTransId="{2F33A001-7F75-47ED-ADE3-FABC989FCBD7}" sibTransId="{0CFF0AAF-D536-4A30-ADE5-83B8D25CDF91}"/>
    <dgm:cxn modelId="{98B23626-9287-4AA5-A6FB-439677A42258}" type="presOf" srcId="{D5E1B9EA-ADAD-4501-8BF2-E1EE9EC89CFF}" destId="{65074EEB-6F1D-4C16-BB53-FA78F6A9811B}" srcOrd="0" destOrd="0" presId="urn:microsoft.com/office/officeart/2005/8/layout/default"/>
    <dgm:cxn modelId="{7B0AD0FE-6688-4034-A55B-84730D96E49A}" type="presOf" srcId="{8E7C9B3D-02AF-4A79-9566-01D0C4B77F8D}" destId="{D81EDB3F-1692-46D3-A399-D5B8FA267417}" srcOrd="0" destOrd="0" presId="urn:microsoft.com/office/officeart/2005/8/layout/default"/>
    <dgm:cxn modelId="{EBDA3D72-34FF-4384-8B9E-78E41F4EA0B4}" type="presOf" srcId="{0AC756AC-36D0-4340-A6FB-DB0E8AEBA898}" destId="{63796CB9-9EBF-4378-B845-B02B32108087}" srcOrd="0" destOrd="0" presId="urn:microsoft.com/office/officeart/2005/8/layout/default"/>
    <dgm:cxn modelId="{A766787A-0A25-442E-BA03-73DD19E42368}" srcId="{0AC756AC-36D0-4340-A6FB-DB0E8AEBA898}" destId="{2F826480-D18A-4E26-AC3C-DBBE8271A20A}" srcOrd="3" destOrd="0" parTransId="{28211723-1EA1-4FA2-BD19-7638151204EC}" sibTransId="{7B5441DB-0ABB-42C2-B684-093E39EB42AC}"/>
    <dgm:cxn modelId="{E1585A5A-E8EC-4DAD-9A16-951389C43742}" srcId="{0AC756AC-36D0-4340-A6FB-DB0E8AEBA898}" destId="{DE9AEC10-14D4-4838-8BC8-D38F0AC54B77}" srcOrd="1" destOrd="0" parTransId="{8C078EDB-08E3-4842-97D1-6B6C60739458}" sibTransId="{852EDF8A-5428-4CBB-A14B-1C8F85279931}"/>
    <dgm:cxn modelId="{296F6AB0-82CC-4B7C-AA6B-30B00CCCA019}" srcId="{0AC756AC-36D0-4340-A6FB-DB0E8AEBA898}" destId="{58B21B8F-E4FC-4852-BFE6-1223958D96A9}" srcOrd="2" destOrd="0" parTransId="{E215BF6D-224D-44F5-9188-490877216435}" sibTransId="{469AA880-C968-4F18-903A-AE6B69E9B99A}"/>
    <dgm:cxn modelId="{B6C6B5E6-74AA-4661-9329-73D57A8DFF47}" type="presOf" srcId="{58B21B8F-E4FC-4852-BFE6-1223958D96A9}" destId="{0402A941-28C7-4EDF-BE84-80C3D2B75339}" srcOrd="0" destOrd="0" presId="urn:microsoft.com/office/officeart/2005/8/layout/default"/>
    <dgm:cxn modelId="{57FC23E1-FD35-4FAF-9CB6-5FBCBA4C1D91}" type="presOf" srcId="{DE9AEC10-14D4-4838-8BC8-D38F0AC54B77}" destId="{B03118A0-379D-4136-9E94-4E332AB2EE10}" srcOrd="0" destOrd="0" presId="urn:microsoft.com/office/officeart/2005/8/layout/default"/>
    <dgm:cxn modelId="{E975AA2B-49DC-4465-B524-C4A6C2CE599E}" type="presParOf" srcId="{63796CB9-9EBF-4378-B845-B02B32108087}" destId="{65074EEB-6F1D-4C16-BB53-FA78F6A9811B}" srcOrd="0" destOrd="0" presId="urn:microsoft.com/office/officeart/2005/8/layout/default"/>
    <dgm:cxn modelId="{AC72DF72-717C-49E3-B9C2-F7882D64071E}" type="presParOf" srcId="{63796CB9-9EBF-4378-B845-B02B32108087}" destId="{989761B9-1D3A-4BF3-9200-D3D440262350}" srcOrd="1" destOrd="0" presId="urn:microsoft.com/office/officeart/2005/8/layout/default"/>
    <dgm:cxn modelId="{302AE475-6BCF-4477-8F8D-6D4951A0860D}" type="presParOf" srcId="{63796CB9-9EBF-4378-B845-B02B32108087}" destId="{B03118A0-379D-4136-9E94-4E332AB2EE10}" srcOrd="2" destOrd="0" presId="urn:microsoft.com/office/officeart/2005/8/layout/default"/>
    <dgm:cxn modelId="{2F064D3A-8AC7-4F17-BE2F-C44433101759}" type="presParOf" srcId="{63796CB9-9EBF-4378-B845-B02B32108087}" destId="{14B44B30-FAB6-4E4D-8794-1EE10C353BCD}" srcOrd="3" destOrd="0" presId="urn:microsoft.com/office/officeart/2005/8/layout/default"/>
    <dgm:cxn modelId="{ADE41028-A4B8-46B4-817A-7226DD05C923}" type="presParOf" srcId="{63796CB9-9EBF-4378-B845-B02B32108087}" destId="{0402A941-28C7-4EDF-BE84-80C3D2B75339}" srcOrd="4" destOrd="0" presId="urn:microsoft.com/office/officeart/2005/8/layout/default"/>
    <dgm:cxn modelId="{ECD45A13-C29C-4634-99E7-376CF7A5F92E}" type="presParOf" srcId="{63796CB9-9EBF-4378-B845-B02B32108087}" destId="{A0A9CACF-04C1-478D-AE1E-11D22965F900}" srcOrd="5" destOrd="0" presId="urn:microsoft.com/office/officeart/2005/8/layout/default"/>
    <dgm:cxn modelId="{A786EA75-3D0E-4631-A219-9FD3C1384B92}" type="presParOf" srcId="{63796CB9-9EBF-4378-B845-B02B32108087}" destId="{F455C3BD-A6D1-437D-8E68-9198F62D6C05}" srcOrd="6" destOrd="0" presId="urn:microsoft.com/office/officeart/2005/8/layout/default"/>
    <dgm:cxn modelId="{7E0BCDA1-72FD-488F-8729-DA476F636BD7}" type="presParOf" srcId="{63796CB9-9EBF-4378-B845-B02B32108087}" destId="{F780BAE9-0639-46A7-88F9-861C3643DBB4}" srcOrd="7" destOrd="0" presId="urn:microsoft.com/office/officeart/2005/8/layout/default"/>
    <dgm:cxn modelId="{57251395-4EB8-43DE-AFA4-3530BFC4EEA1}" type="presParOf" srcId="{63796CB9-9EBF-4378-B845-B02B32108087}" destId="{D81EDB3F-1692-46D3-A399-D5B8FA26741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4EEB-6F1D-4C16-BB53-FA78F6A9811B}">
      <dsp:nvSpPr>
        <dsp:cNvPr id="0" name=""/>
        <dsp:cNvSpPr/>
      </dsp:nvSpPr>
      <dsp:spPr>
        <a:xfrm>
          <a:off x="0" y="364564"/>
          <a:ext cx="2565285" cy="15391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La entidad encargada del narcotráfico es el grupo de Antinarcóticos de Policía Nacional con el apoyo de las Fuerzas Armadas </a:t>
          </a:r>
          <a:endParaRPr lang="es-ES" sz="1600" kern="1200" dirty="0">
            <a:latin typeface="Times New Roman" panose="02020603050405020304" pitchFamily="18" charset="0"/>
            <a:cs typeface="Times New Roman" panose="02020603050405020304" pitchFamily="18" charset="0"/>
          </a:endParaRPr>
        </a:p>
      </dsp:txBody>
      <dsp:txXfrm>
        <a:off x="0" y="364564"/>
        <a:ext cx="2565285" cy="1539171"/>
      </dsp:txXfrm>
    </dsp:sp>
    <dsp:sp modelId="{B03118A0-379D-4136-9E94-4E332AB2EE10}">
      <dsp:nvSpPr>
        <dsp:cNvPr id="0" name=""/>
        <dsp:cNvSpPr/>
      </dsp:nvSpPr>
      <dsp:spPr>
        <a:xfrm>
          <a:off x="2821813" y="364564"/>
          <a:ext cx="2565285" cy="15391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Times New Roman" panose="02020603050405020304" pitchFamily="18" charset="0"/>
              <a:cs typeface="Times New Roman" panose="02020603050405020304" pitchFamily="18" charset="0"/>
            </a:rPr>
            <a:t>Una solución es el uso de canes adiestrados, que son capaces de diferenciar entre varios tipos de explosivos y sustancias ilícitas </a:t>
          </a:r>
          <a:endParaRPr lang="es-ES" sz="1700" kern="1200" dirty="0">
            <a:latin typeface="Times New Roman" panose="02020603050405020304" pitchFamily="18" charset="0"/>
            <a:cs typeface="Times New Roman" panose="02020603050405020304" pitchFamily="18" charset="0"/>
          </a:endParaRPr>
        </a:p>
      </dsp:txBody>
      <dsp:txXfrm>
        <a:off x="2821813" y="364564"/>
        <a:ext cx="2565285" cy="1539171"/>
      </dsp:txXfrm>
    </dsp:sp>
    <dsp:sp modelId="{0402A941-28C7-4EDF-BE84-80C3D2B75339}">
      <dsp:nvSpPr>
        <dsp:cNvPr id="0" name=""/>
        <dsp:cNvSpPr/>
      </dsp:nvSpPr>
      <dsp:spPr>
        <a:xfrm>
          <a:off x="5643627" y="364564"/>
          <a:ext cx="2565285" cy="15391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Times New Roman" panose="02020603050405020304" pitchFamily="18" charset="0"/>
              <a:cs typeface="Times New Roman" panose="02020603050405020304" pitchFamily="18" charset="0"/>
            </a:rPr>
            <a:t>Los principios de entrenamiento se dividen en tres fases: potenciación, asociación y registro </a:t>
          </a:r>
          <a:endParaRPr lang="es-ES" sz="1700" kern="1200" dirty="0">
            <a:latin typeface="Times New Roman" panose="02020603050405020304" pitchFamily="18" charset="0"/>
            <a:cs typeface="Times New Roman" panose="02020603050405020304" pitchFamily="18" charset="0"/>
          </a:endParaRPr>
        </a:p>
      </dsp:txBody>
      <dsp:txXfrm>
        <a:off x="5643627" y="364564"/>
        <a:ext cx="2565285" cy="1539171"/>
      </dsp:txXfrm>
    </dsp:sp>
    <dsp:sp modelId="{F455C3BD-A6D1-437D-8E68-9198F62D6C05}">
      <dsp:nvSpPr>
        <dsp:cNvPr id="0" name=""/>
        <dsp:cNvSpPr/>
      </dsp:nvSpPr>
      <dsp:spPr>
        <a:xfrm>
          <a:off x="1410906" y="2160264"/>
          <a:ext cx="2565285" cy="15391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Times New Roman" panose="02020603050405020304" pitchFamily="18" charset="0"/>
              <a:cs typeface="Times New Roman" panose="02020603050405020304" pitchFamily="18" charset="0"/>
            </a:rPr>
            <a:t>El Ecuador es un punto clave en el tráfico de sustancias debido a la facilidad con que ingresan al país por tierra, mar y aire</a:t>
          </a:r>
          <a:endParaRPr lang="es-ES" sz="1700" kern="1200" dirty="0">
            <a:latin typeface="Times New Roman" panose="02020603050405020304" pitchFamily="18" charset="0"/>
            <a:cs typeface="Times New Roman" panose="02020603050405020304" pitchFamily="18" charset="0"/>
          </a:endParaRPr>
        </a:p>
      </dsp:txBody>
      <dsp:txXfrm>
        <a:off x="1410906" y="2160264"/>
        <a:ext cx="2565285" cy="1539171"/>
      </dsp:txXfrm>
    </dsp:sp>
    <dsp:sp modelId="{D81EDB3F-1692-46D3-A399-D5B8FA267417}">
      <dsp:nvSpPr>
        <dsp:cNvPr id="0" name=""/>
        <dsp:cNvSpPr/>
      </dsp:nvSpPr>
      <dsp:spPr>
        <a:xfrm>
          <a:off x="4232720" y="2160264"/>
          <a:ext cx="2565285" cy="15391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Times New Roman" panose="02020603050405020304" pitchFamily="18" charset="0"/>
              <a:cs typeface="Times New Roman" panose="02020603050405020304" pitchFamily="18" charset="0"/>
            </a:rPr>
            <a:t>Los factores más importantes es su cercanía con los mayores productores de estas sustancias como lo son Colombia, Perú y Bolivia</a:t>
          </a:r>
          <a:endParaRPr lang="es-ES" sz="1700" kern="1200" dirty="0">
            <a:latin typeface="Times New Roman" panose="02020603050405020304" pitchFamily="18" charset="0"/>
            <a:cs typeface="Times New Roman" panose="02020603050405020304" pitchFamily="18" charset="0"/>
          </a:endParaRPr>
        </a:p>
      </dsp:txBody>
      <dsp:txXfrm>
        <a:off x="4232720" y="2160264"/>
        <a:ext cx="2565285" cy="15391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90488" y="744538"/>
            <a:ext cx="6616700"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3074" name="Rectangle 2"/>
          <p:cNvSpPr>
            <a:spLocks noGrp="1"/>
          </p:cNvSpPr>
          <p:nvPr>
            <p:ph type="body" sz="quarter" idx="3"/>
          </p:nvPr>
        </p:nvSpPr>
        <p:spPr bwMode="auto">
          <a:xfrm>
            <a:off x="906357" y="4715907"/>
            <a:ext cx="4984962" cy="4467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noProof="0">
                <a:sym typeface="Avenir" charset="0"/>
              </a:rPr>
              <a:t>Click to edit Master text styles</a:t>
            </a:r>
          </a:p>
          <a:p>
            <a:pPr lvl="1"/>
            <a:r>
              <a:rPr lang="es-ES" noProof="0">
                <a:sym typeface="Avenir" charset="0"/>
              </a:rPr>
              <a:t>Second level</a:t>
            </a:r>
          </a:p>
          <a:p>
            <a:pPr lvl="2"/>
            <a:r>
              <a:rPr lang="es-ES" noProof="0">
                <a:sym typeface="Avenir" charset="0"/>
              </a:rPr>
              <a:t>Third level</a:t>
            </a:r>
          </a:p>
          <a:p>
            <a:pPr lvl="3"/>
            <a:r>
              <a:rPr lang="es-ES" noProof="0">
                <a:sym typeface="Avenir" charset="0"/>
              </a:rPr>
              <a:t>Fourth level</a:t>
            </a:r>
          </a:p>
          <a:p>
            <a:pPr lvl="4"/>
            <a:r>
              <a:rPr lang="es-ES" noProof="0">
                <a:sym typeface="Avenir" charset="0"/>
              </a:rPr>
              <a:t>Fifth level</a:t>
            </a:r>
          </a:p>
        </p:txBody>
      </p:sp>
    </p:spTree>
    <p:extLst>
      <p:ext uri="{BB962C8B-B14F-4D97-AF65-F5344CB8AC3E}">
        <p14:creationId xmlns:p14="http://schemas.microsoft.com/office/powerpoint/2010/main" val="2236653570"/>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ＭＳ Ｐゴシック"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6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59453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r>
              <a:rPr lang="es-ES" dirty="0"/>
              <a:t>DESARROLLAR</a:t>
            </a:r>
          </a:p>
        </p:txBody>
      </p:sp>
      <p:sp>
        <p:nvSpPr>
          <p:cNvPr id="4" name="3 Marcador de número de diapositiva"/>
          <p:cNvSpPr>
            <a:spLocks noGrp="1"/>
          </p:cNvSpPr>
          <p:nvPr>
            <p:ph type="sldNum" sz="quarter" idx="10"/>
          </p:nvPr>
        </p:nvSpPr>
        <p:spPr>
          <a:xfrm>
            <a:off x="3850443" y="9430091"/>
            <a:ext cx="2945659" cy="496411"/>
          </a:xfrm>
          <a:prstGeom prst="rect">
            <a:avLst/>
          </a:prstGeom>
        </p:spPr>
        <p:txBody>
          <a:bodyPr/>
          <a:lstStyle/>
          <a:p>
            <a:fld id="{14139EE1-D532-4839-91C9-75F55525C706}" type="slidenum">
              <a:rPr lang="es-MX" smtClean="0"/>
              <a:pPr/>
              <a:t>10</a:t>
            </a:fld>
            <a:endParaRPr lang="es-MX"/>
          </a:p>
        </p:txBody>
      </p:sp>
    </p:spTree>
    <p:extLst>
      <p:ext uri="{BB962C8B-B14F-4D97-AF65-F5344CB8AC3E}">
        <p14:creationId xmlns:p14="http://schemas.microsoft.com/office/powerpoint/2010/main" val="186259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50443" y="9430091"/>
            <a:ext cx="2945659" cy="496411"/>
          </a:xfrm>
          <a:prstGeom prst="rect">
            <a:avLst/>
          </a:prstGeom>
        </p:spPr>
        <p:txBody>
          <a:bodyPr/>
          <a:lstStyle/>
          <a:p>
            <a:fld id="{14139EE1-D532-4839-91C9-75F55525C706}" type="slidenum">
              <a:rPr lang="es-MX" smtClean="0"/>
              <a:pPr/>
              <a:t>11</a:t>
            </a:fld>
            <a:endParaRPr lang="es-MX"/>
          </a:p>
        </p:txBody>
      </p:sp>
    </p:spTree>
    <p:extLst>
      <p:ext uri="{BB962C8B-B14F-4D97-AF65-F5344CB8AC3E}">
        <p14:creationId xmlns:p14="http://schemas.microsoft.com/office/powerpoint/2010/main" val="253772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50443" y="9430091"/>
            <a:ext cx="2945659" cy="496411"/>
          </a:xfrm>
          <a:prstGeom prst="rect">
            <a:avLst/>
          </a:prstGeom>
        </p:spPr>
        <p:txBody>
          <a:bodyPr/>
          <a:lstStyle/>
          <a:p>
            <a:fld id="{14139EE1-D532-4839-91C9-75F55525C706}" type="slidenum">
              <a:rPr lang="es-MX" smtClean="0"/>
              <a:pPr/>
              <a:t>12</a:t>
            </a:fld>
            <a:endParaRPr lang="es-MX"/>
          </a:p>
        </p:txBody>
      </p:sp>
    </p:spTree>
    <p:extLst>
      <p:ext uri="{BB962C8B-B14F-4D97-AF65-F5344CB8AC3E}">
        <p14:creationId xmlns:p14="http://schemas.microsoft.com/office/powerpoint/2010/main" val="234136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r>
              <a:rPr lang="es-ES" dirty="0"/>
              <a:t>Principales</a:t>
            </a:r>
            <a:r>
              <a:rPr lang="es-ES" baseline="0" dirty="0"/>
              <a:t> hallazgos</a:t>
            </a:r>
            <a:endParaRPr lang="es-ES" dirty="0"/>
          </a:p>
        </p:txBody>
      </p:sp>
      <p:sp>
        <p:nvSpPr>
          <p:cNvPr id="4" name="3 Marcador de número de diapositiva"/>
          <p:cNvSpPr>
            <a:spLocks noGrp="1"/>
          </p:cNvSpPr>
          <p:nvPr>
            <p:ph type="sldNum" sz="quarter" idx="10"/>
          </p:nvPr>
        </p:nvSpPr>
        <p:spPr>
          <a:xfrm>
            <a:off x="3850443" y="9430091"/>
            <a:ext cx="2945659" cy="496411"/>
          </a:xfrm>
          <a:prstGeom prst="rect">
            <a:avLst/>
          </a:prstGeom>
        </p:spPr>
        <p:txBody>
          <a:bodyPr/>
          <a:lstStyle/>
          <a:p>
            <a:fld id="{14139EE1-D532-4839-91C9-75F55525C706}" type="slidenum">
              <a:rPr lang="es-MX" smtClean="0"/>
              <a:pPr/>
              <a:t>13</a:t>
            </a:fld>
            <a:endParaRPr lang="es-MX"/>
          </a:p>
        </p:txBody>
      </p:sp>
    </p:spTree>
    <p:extLst>
      <p:ext uri="{BB962C8B-B14F-4D97-AF65-F5344CB8AC3E}">
        <p14:creationId xmlns:p14="http://schemas.microsoft.com/office/powerpoint/2010/main" val="132643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r>
              <a:rPr lang="es-ES" dirty="0"/>
              <a:t>Principales</a:t>
            </a:r>
            <a:r>
              <a:rPr lang="es-ES" baseline="0" dirty="0"/>
              <a:t> hallazgos</a:t>
            </a:r>
            <a:endParaRPr lang="es-ES" dirty="0"/>
          </a:p>
        </p:txBody>
      </p:sp>
      <p:sp>
        <p:nvSpPr>
          <p:cNvPr id="4" name="3 Marcador de número de diapositiva"/>
          <p:cNvSpPr>
            <a:spLocks noGrp="1"/>
          </p:cNvSpPr>
          <p:nvPr>
            <p:ph type="sldNum" sz="quarter" idx="10"/>
          </p:nvPr>
        </p:nvSpPr>
        <p:spPr>
          <a:xfrm>
            <a:off x="3850443" y="9430091"/>
            <a:ext cx="2945659" cy="496411"/>
          </a:xfrm>
          <a:prstGeom prst="rect">
            <a:avLst/>
          </a:prstGeom>
        </p:spPr>
        <p:txBody>
          <a:bodyPr/>
          <a:lstStyle/>
          <a:p>
            <a:fld id="{14139EE1-D532-4839-91C9-75F55525C706}" type="slidenum">
              <a:rPr lang="es-MX" smtClean="0"/>
              <a:pPr/>
              <a:t>17</a:t>
            </a:fld>
            <a:endParaRPr lang="es-MX"/>
          </a:p>
        </p:txBody>
      </p:sp>
    </p:spTree>
    <p:extLst>
      <p:ext uri="{BB962C8B-B14F-4D97-AF65-F5344CB8AC3E}">
        <p14:creationId xmlns:p14="http://schemas.microsoft.com/office/powerpoint/2010/main" val="167034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a:defRPr/>
            </a:pPr>
            <a:fld id="{6CFA8036-BE0A-674F-A2D6-DFCD4EC69C83}"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16536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a:defRPr/>
            </a:pPr>
            <a:fld id="{4B8CBBF0-2CB1-6044-A816-84338D8D0BB5}"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3432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2"/>
            <a:ext cx="2057400" cy="3290888"/>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54782"/>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a:defRPr/>
            </a:pPr>
            <a:fld id="{E82DDFB6-30FF-F440-8519-496CADA5FC74}"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95239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a:defRPr/>
            </a:pPr>
            <a:fld id="{167F7B47-9D3E-2748-9CA4-B6C213F26F84}"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201679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a:defRPr/>
            </a:pPr>
            <a:fld id="{BAF2BD0E-0B56-D74E-9361-C483B2081D97}"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398061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pPr>
              <a:defRPr/>
            </a:pPr>
            <a:fld id="{BA96E8CB-6E07-4541-9B5D-C6C2F243AC8B}"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345415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pPr>
              <a:defRPr/>
            </a:pPr>
            <a:fld id="{ACAE3BD7-BB49-EF48-AB51-3DD4E3713ADB}"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379802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pPr>
              <a:defRPr/>
            </a:pPr>
            <a:fld id="{DC6DDEAE-8CC3-AD4A-B3D8-2BE71694640B}"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346941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pPr>
              <a:defRPr/>
            </a:pPr>
            <a:fld id="{E8D88C74-0DDE-8F40-A44E-D6CE8BB2242F}"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253833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04787"/>
            <a:ext cx="3008313" cy="871538"/>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pPr>
              <a:defRPr/>
            </a:pPr>
            <a:fld id="{1DE43B61-CC5D-1240-A6DD-0542FD31C715}"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74478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06CBE59-094B-4439-B5A0-130745BA0E91}" type="datetimeFigureOut">
              <a:rPr lang="es-EC" smtClean="0"/>
              <a:pPr/>
              <a:t>17/2/2017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pPr>
              <a:defRPr/>
            </a:pPr>
            <a:fld id="{5B0659F2-D303-114F-901F-6AA8A22F9345}"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170171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6CBE59-094B-4439-B5A0-130745BA0E91}" type="datetimeFigureOut">
              <a:rPr lang="es-EC" smtClean="0"/>
              <a:pPr/>
              <a:t>17/2/2017</a:t>
            </a:fld>
            <a:endParaRPr lang="es-EC"/>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B9843D-0FC8-2843-9906-2C93C6F5BF86}" type="slidenum">
              <a:rPr lang="es-ES" smtClean="0"/>
              <a:pPr>
                <a:defRPr/>
              </a:pPr>
              <a:t>‹Nº›</a:t>
            </a:fld>
            <a:endParaRPr lang="es-ES" sz="1200">
              <a:solidFill>
                <a:srgbClr val="888888"/>
              </a:solidFill>
            </a:endParaRPr>
          </a:p>
        </p:txBody>
      </p:sp>
    </p:spTree>
    <p:extLst>
      <p:ext uri="{BB962C8B-B14F-4D97-AF65-F5344CB8AC3E}">
        <p14:creationId xmlns:p14="http://schemas.microsoft.com/office/powerpoint/2010/main" val="35056986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539552" y="3886583"/>
            <a:ext cx="8064896" cy="468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sz="2000" dirty="0">
                <a:solidFill>
                  <a:schemeClr val="tx1">
                    <a:lumMod val="75000"/>
                    <a:lumOff val="25000"/>
                  </a:schemeClr>
                </a:solidFill>
                <a:latin typeface="Helvetica Light" charset="0"/>
                <a:ea typeface="Helvetica Light" charset="0"/>
                <a:cs typeface="Helvetica Light" charset="0"/>
              </a:rPr>
              <a:t>“Desarrollo e implementación de algoritmos de localización de fuentes de olor en un sistema robótico”</a:t>
            </a:r>
          </a:p>
          <a:p>
            <a:pPr algn="ctr"/>
            <a:endParaRPr lang="es-ES" sz="1400" dirty="0">
              <a:solidFill>
                <a:schemeClr val="tx1">
                  <a:lumMod val="75000"/>
                  <a:lumOff val="25000"/>
                </a:schemeClr>
              </a:solidFill>
              <a:latin typeface="Helvetica Light" charset="0"/>
              <a:ea typeface="Helvetica Light" charset="0"/>
              <a:cs typeface="Helvetica Light" charset="0"/>
            </a:endParaRPr>
          </a:p>
          <a:p>
            <a:pPr algn="ctr"/>
            <a:r>
              <a:rPr lang="es-ES" sz="1400" dirty="0">
                <a:solidFill>
                  <a:schemeClr val="tx1">
                    <a:lumMod val="75000"/>
                    <a:lumOff val="25000"/>
                  </a:schemeClr>
                </a:solidFill>
                <a:latin typeface="Helvetica Light" charset="0"/>
                <a:ea typeface="Helvetica Light" charset="0"/>
                <a:cs typeface="Helvetica Light" charset="0"/>
              </a:rPr>
              <a:t>Byron Ramiro Arias Armijos</a:t>
            </a:r>
          </a:p>
          <a:p>
            <a:pPr algn="ctr"/>
            <a:r>
              <a:rPr lang="es-ES" sz="1400" dirty="0">
                <a:solidFill>
                  <a:schemeClr val="tx1">
                    <a:lumMod val="75000"/>
                    <a:lumOff val="25000"/>
                  </a:schemeClr>
                </a:solidFill>
                <a:latin typeface="Helvetica Light" charset="0"/>
                <a:ea typeface="Helvetica Light" charset="0"/>
                <a:cs typeface="Helvetica Light" charset="0"/>
              </a:rPr>
              <a:t>2017</a:t>
            </a:r>
          </a:p>
          <a:p>
            <a:pPr algn="ctr"/>
            <a:endParaRPr lang="es-ES" sz="2000" dirty="0">
              <a:solidFill>
                <a:schemeClr val="tx1">
                  <a:lumMod val="75000"/>
                  <a:lumOff val="25000"/>
                </a:schemeClr>
              </a:solidFill>
              <a:latin typeface="Helvetica Light" charset="0"/>
              <a:ea typeface="Helvetica Light" charset="0"/>
              <a:cs typeface="Helvetica Light" charset="0"/>
            </a:endParaRPr>
          </a:p>
        </p:txBody>
      </p:sp>
      <p:sp>
        <p:nvSpPr>
          <p:cNvPr id="2" name="Rectangle 1"/>
          <p:cNvSpPr/>
          <p:nvPr/>
        </p:nvSpPr>
        <p:spPr>
          <a:xfrm>
            <a:off x="0" y="1607170"/>
            <a:ext cx="9144000" cy="1384995"/>
          </a:xfrm>
          <a:prstGeom prst="rect">
            <a:avLst/>
          </a:prstGeom>
        </p:spPr>
        <p:txBody>
          <a:bodyPr wrap="square">
            <a:spAutoFit/>
          </a:bodyPr>
          <a:lstStyle/>
          <a:p>
            <a:pPr algn="ctr"/>
            <a:r>
              <a:rPr lang="es-ES" sz="2800" b="1" dirty="0">
                <a:solidFill>
                  <a:schemeClr val="tx1">
                    <a:lumMod val="75000"/>
                    <a:lumOff val="25000"/>
                  </a:schemeClr>
                </a:solidFill>
                <a:latin typeface="Calibri" pitchFamily="34" charset="0"/>
                <a:cs typeface="Calibri" pitchFamily="34" charset="0"/>
              </a:rPr>
              <a:t>Departamento de Eléctrica y Electrónica </a:t>
            </a:r>
          </a:p>
          <a:p>
            <a:pPr algn="ctr"/>
            <a:r>
              <a:rPr lang="es-ES" sz="2800" b="1" dirty="0">
                <a:solidFill>
                  <a:schemeClr val="tx1">
                    <a:lumMod val="75000"/>
                    <a:lumOff val="25000"/>
                  </a:schemeClr>
                </a:solidFill>
                <a:latin typeface="Calibri" pitchFamily="34" charset="0"/>
                <a:cs typeface="Calibri" pitchFamily="34" charset="0"/>
              </a:rPr>
              <a:t>Carrera de Ingeniería en Electrónica, Automatización y Control</a:t>
            </a:r>
            <a:endParaRPr lang="en-US" sz="2800" b="1" dirty="0">
              <a:solidFill>
                <a:schemeClr val="tx1">
                  <a:lumMod val="75000"/>
                  <a:lumOff val="25000"/>
                </a:schemeClr>
              </a:solidFill>
              <a:latin typeface="Calibri" pitchFamily="34" charset="0"/>
              <a:cs typeface="Calibri" pitchFamily="34" charset="0"/>
            </a:endParaRPr>
          </a:p>
        </p:txBody>
      </p:sp>
      <p:cxnSp>
        <p:nvCxnSpPr>
          <p:cNvPr id="4" name="Straight Connector 3"/>
          <p:cNvCxnSpPr/>
          <p:nvPr/>
        </p:nvCxnSpPr>
        <p:spPr bwMode="auto">
          <a:xfrm>
            <a:off x="755576" y="3219821"/>
            <a:ext cx="7632848"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619672" y="279428"/>
            <a:ext cx="5377280" cy="110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62905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994389"/>
            <a:ext cx="9144000" cy="584773"/>
          </a:xfrm>
          <a:noFill/>
        </p:spPr>
        <p:txBody>
          <a:bodyPr wrap="square" rtlCol="0">
            <a:spAutoFit/>
          </a:bodyPr>
          <a:lstStyle/>
          <a:p>
            <a:pPr algn="ctr"/>
            <a:r>
              <a:rPr lang="es-ES" sz="3200" b="1" kern="1200" dirty="0">
                <a:solidFill>
                  <a:schemeClr val="accent3">
                    <a:lumMod val="50000"/>
                  </a:schemeClr>
                </a:solidFill>
                <a:latin typeface="Calibri" pitchFamily="34" charset="0"/>
                <a:ea typeface="ＭＳ Ｐゴシック" charset="0"/>
                <a:cs typeface="Calibri" pitchFamily="34" charset="0"/>
                <a:sym typeface="Calibri" charset="0"/>
              </a:rPr>
              <a:t>Marco conceptual</a:t>
            </a:r>
            <a:endParaRPr lang="es-MX" sz="3200" b="1" kern="1200" dirty="0">
              <a:solidFill>
                <a:schemeClr val="accent3">
                  <a:lumMod val="50000"/>
                </a:schemeClr>
              </a:solidFill>
              <a:latin typeface="Calibri" pitchFamily="34" charset="0"/>
              <a:ea typeface="ＭＳ Ｐゴシック" charset="0"/>
              <a:cs typeface="Calibri" pitchFamily="34" charset="0"/>
              <a:sym typeface="Calibri" charset="0"/>
            </a:endParaRPr>
          </a:p>
        </p:txBody>
      </p:sp>
      <p:cxnSp>
        <p:nvCxnSpPr>
          <p:cNvPr id="5" name="Straight Connector 3"/>
          <p:cNvCxnSpPr/>
          <p:nvPr/>
        </p:nvCxnSpPr>
        <p:spPr bwMode="auto">
          <a:xfrm>
            <a:off x="827584" y="2698965"/>
            <a:ext cx="7632848"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pic>
        <p:nvPicPr>
          <p:cNvPr id="11"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61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544" y="789914"/>
            <a:ext cx="6343480" cy="338554"/>
          </a:xfrm>
          <a:noFill/>
        </p:spPr>
        <p:txBody>
          <a:bodyPr wrap="square" rtlCol="0">
            <a:spAutoFit/>
          </a:bodyPr>
          <a:lstStyle/>
          <a:p>
            <a:pPr algn="l"/>
            <a:r>
              <a:rPr lang="es-ES" sz="1400" b="1" dirty="0">
                <a:latin typeface="Times New Roman" panose="02020603050405020304" pitchFamily="18" charset="0"/>
                <a:cs typeface="Times New Roman" panose="02020603050405020304" pitchFamily="18" charset="0"/>
              </a:rPr>
              <a:t>             </a:t>
            </a:r>
            <a:r>
              <a:rPr lang="es-ES" sz="1600" b="1" dirty="0">
                <a:latin typeface="Times New Roman" panose="02020603050405020304" pitchFamily="18" charset="0"/>
                <a:cs typeface="Times New Roman" panose="02020603050405020304" pitchFamily="18" charset="0"/>
              </a:rPr>
              <a:t>Detección de olores por caninos</a:t>
            </a:r>
            <a:endParaRPr lang="es-MX" sz="1400" b="1" kern="1200" dirty="0">
              <a:latin typeface="Times New Roman" panose="02020603050405020304" pitchFamily="18" charset="0"/>
              <a:ea typeface="ＭＳ Ｐゴシック" charset="0"/>
              <a:cs typeface="Times New Roman" panose="02020603050405020304" pitchFamily="18" charset="0"/>
              <a:sym typeface="Calibri" charset="0"/>
            </a:endParaRPr>
          </a:p>
        </p:txBody>
      </p:sp>
      <p:sp>
        <p:nvSpPr>
          <p:cNvPr id="4" name="CuadroTexto 3"/>
          <p:cNvSpPr txBox="1"/>
          <p:nvPr/>
        </p:nvSpPr>
        <p:spPr>
          <a:xfrm>
            <a:off x="-219096" y="1337422"/>
            <a:ext cx="3403857" cy="3277820"/>
          </a:xfrm>
          <a:prstGeom prst="rect">
            <a:avLst/>
          </a:prstGeom>
          <a:noFill/>
        </p:spPr>
        <p:txBody>
          <a:bodyPr wrap="square" rtlCol="0">
            <a:spAutoFit/>
          </a:bodyPr>
          <a:lstStyle/>
          <a:p>
            <a:pPr marL="742950" lvl="1" indent="-285750" algn="just">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El canino dentro de su nariz contiene millones de neuronas receptoras olfativas encargadas de detectar las sustancias odorantes.</a:t>
            </a:r>
          </a:p>
          <a:p>
            <a:pPr lvl="1" algn="just"/>
            <a:endParaRPr lang="es-EC" sz="1600" dirty="0">
              <a:latin typeface="Times New Roman" panose="02020603050405020304" pitchFamily="18" charset="0"/>
              <a:cs typeface="Times New Roman" panose="02020603050405020304" pitchFamily="18" charset="0"/>
            </a:endParaRPr>
          </a:p>
          <a:p>
            <a:pPr lvl="1" algn="just"/>
            <a:endParaRPr lang="es-EC" sz="16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El porcentaje que tiene un can de células receptoras es superior a cualquier mamífero incluso más que las de los seres humanos.</a:t>
            </a:r>
          </a:p>
          <a:p>
            <a:pPr marL="742950" lvl="1" indent="-285750" algn="just">
              <a:buFont typeface="Wingdings" panose="05000000000000000000" pitchFamily="2" charset="2"/>
              <a:buChar char="§"/>
            </a:pPr>
            <a:endParaRPr lang="es-EC" sz="1500" dirty="0">
              <a:latin typeface="Times New Roman" panose="02020603050405020304" pitchFamily="18" charset="0"/>
              <a:cs typeface="Times New Roman" panose="02020603050405020304" pitchFamily="18" charset="0"/>
            </a:endParaRPr>
          </a:p>
        </p:txBody>
      </p:sp>
      <p:sp>
        <p:nvSpPr>
          <p:cNvPr id="9" name="8 Rectángulo"/>
          <p:cNvSpPr/>
          <p:nvPr/>
        </p:nvSpPr>
        <p:spPr bwMode="auto">
          <a:xfrm>
            <a:off x="130373" y="104754"/>
            <a:ext cx="7177931" cy="360040"/>
          </a:xfrm>
          <a:prstGeom prst="rect">
            <a:avLst/>
          </a:prstGeom>
          <a:solidFill>
            <a:srgbClr val="00B050"/>
          </a:solidFill>
          <a:ln w="25400" cap="flat" cmpd="sng" algn="ctr">
            <a:solidFill>
              <a:srgbClr val="00B05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Marco conceptual</a:t>
            </a:r>
          </a:p>
        </p:txBody>
      </p:sp>
      <p:pic>
        <p:nvPicPr>
          <p:cNvPr id="10"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45995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458833" y="584170"/>
            <a:ext cx="5264222" cy="4055058"/>
          </a:xfrm>
          <a:prstGeom prst="rect">
            <a:avLst/>
          </a:prstGeom>
        </p:spPr>
      </p:pic>
    </p:spTree>
    <p:extLst>
      <p:ext uri="{BB962C8B-B14F-4D97-AF65-F5344CB8AC3E}">
        <p14:creationId xmlns:p14="http://schemas.microsoft.com/office/powerpoint/2010/main" val="188410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71550"/>
            <a:ext cx="3054388" cy="338554"/>
          </a:xfrm>
          <a:noFill/>
        </p:spPr>
        <p:txBody>
          <a:bodyPr wrap="square" rtlCol="0">
            <a:spAutoFit/>
          </a:bodyPr>
          <a:lstStyle/>
          <a:p>
            <a:pPr algn="l"/>
            <a:r>
              <a:rPr lang="es-EC" sz="1600" b="1" dirty="0">
                <a:latin typeface="Times New Roman" panose="02020603050405020304" pitchFamily="18" charset="0"/>
                <a:cs typeface="Times New Roman" panose="02020603050405020304" pitchFamily="18" charset="0"/>
              </a:rPr>
              <a:t>Métodos de detección de olores</a:t>
            </a:r>
            <a:endParaRPr lang="es-MX" sz="1400" b="1" kern="1200" dirty="0">
              <a:latin typeface="Times New Roman" panose="02020603050405020304" pitchFamily="18" charset="0"/>
              <a:ea typeface="ＭＳ Ｐゴシック" charset="0"/>
              <a:cs typeface="Times New Roman" panose="02020603050405020304" pitchFamily="18" charset="0"/>
              <a:sym typeface="Calibri" charset="0"/>
            </a:endParaRPr>
          </a:p>
        </p:txBody>
      </p:sp>
      <p:sp>
        <p:nvSpPr>
          <p:cNvPr id="4" name="CuadroTexto 3"/>
          <p:cNvSpPr txBox="1"/>
          <p:nvPr/>
        </p:nvSpPr>
        <p:spPr>
          <a:xfrm>
            <a:off x="-180528" y="1203598"/>
            <a:ext cx="3558444" cy="2308324"/>
          </a:xfrm>
          <a:prstGeom prst="rect">
            <a:avLst/>
          </a:prstGeom>
          <a:noFill/>
        </p:spPr>
        <p:txBody>
          <a:bodyPr wrap="square" rtlCol="0">
            <a:spAutoFit/>
          </a:bodyPr>
          <a:lstStyle/>
          <a:p>
            <a:pPr marL="742950" lvl="1" indent="-285750" algn="just">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El entrenamiento es necesario para comprender la importancia del uso de caninos para detecciones.</a:t>
            </a:r>
          </a:p>
          <a:p>
            <a:pPr lvl="1" algn="just"/>
            <a:r>
              <a:rPr lang="es-EC" sz="1600"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La memoria del canino se asocia a tres elementos, la mecánica, afectividad, asociatividad,</a:t>
            </a:r>
            <a:endParaRPr lang="es-EC" sz="1400" dirty="0">
              <a:latin typeface="Times New Roman" panose="02020603050405020304" pitchFamily="18" charset="0"/>
              <a:cs typeface="Times New Roman" panose="02020603050405020304" pitchFamily="18" charset="0"/>
            </a:endParaRPr>
          </a:p>
        </p:txBody>
      </p:sp>
      <p:sp>
        <p:nvSpPr>
          <p:cNvPr id="9" name="8 Rectángulo"/>
          <p:cNvSpPr/>
          <p:nvPr/>
        </p:nvSpPr>
        <p:spPr bwMode="auto">
          <a:xfrm>
            <a:off x="130373" y="104754"/>
            <a:ext cx="7177931" cy="360040"/>
          </a:xfrm>
          <a:prstGeom prst="rect">
            <a:avLst/>
          </a:prstGeom>
          <a:solidFill>
            <a:srgbClr val="00B050"/>
          </a:solidFill>
          <a:ln w="25400" cap="flat" cmpd="sng" algn="ctr">
            <a:solidFill>
              <a:srgbClr val="00B05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Marco conceptual</a:t>
            </a:r>
          </a:p>
        </p:txBody>
      </p:sp>
      <p:pic>
        <p:nvPicPr>
          <p:cNvPr id="10"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45995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6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58932"/>
            <a:ext cx="8229600" cy="707886"/>
          </a:xfrm>
          <a:noFill/>
        </p:spPr>
        <p:txBody>
          <a:bodyPr wrap="square" rtlCol="0">
            <a:spAutoFit/>
          </a:bodyPr>
          <a:lstStyle/>
          <a:p>
            <a:r>
              <a:rPr lang="es-MX" sz="4000" b="1" dirty="0">
                <a:solidFill>
                  <a:srgbClr val="00B0F0"/>
                </a:solidFill>
                <a:latin typeface="Calibri" charset="0"/>
                <a:ea typeface="ＭＳ Ｐゴシック" charset="0"/>
                <a:cs typeface="ＭＳ Ｐゴシック" charset="0"/>
                <a:sym typeface="Calibri" charset="0"/>
              </a:rPr>
              <a:t>Conclusiones</a:t>
            </a:r>
            <a:endParaRPr lang="es-MX" sz="6000" b="1" kern="1200" dirty="0">
              <a:solidFill>
                <a:srgbClr val="00B0F0"/>
              </a:solidFill>
              <a:latin typeface="Calibri" pitchFamily="34" charset="0"/>
              <a:ea typeface="ＭＳ Ｐゴシック" charset="0"/>
              <a:cs typeface="Calibri" pitchFamily="34" charset="0"/>
              <a:sym typeface="Calibri" charset="0"/>
            </a:endParaRPr>
          </a:p>
        </p:txBody>
      </p:sp>
      <p:grpSp>
        <p:nvGrpSpPr>
          <p:cNvPr id="9" name="Group 3"/>
          <p:cNvGrpSpPr/>
          <p:nvPr/>
        </p:nvGrpSpPr>
        <p:grpSpPr>
          <a:xfrm>
            <a:off x="0" y="5129999"/>
            <a:ext cx="9144248" cy="29717"/>
            <a:chOff x="0" y="5092030"/>
            <a:chExt cx="9144248" cy="51470"/>
          </a:xfrm>
        </p:grpSpPr>
        <p:sp>
          <p:nvSpPr>
            <p:cNvPr id="10" name="Rectangle 22"/>
            <p:cNvSpPr/>
            <p:nvPr/>
          </p:nvSpPr>
          <p:spPr bwMode="auto">
            <a:xfrm>
              <a:off x="0" y="5092030"/>
              <a:ext cx="4464000" cy="51470"/>
            </a:xfrm>
            <a:prstGeom prst="rect">
              <a:avLst/>
            </a:prstGeom>
            <a:solidFill>
              <a:srgbClr val="F7C31C"/>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11" name="Rectangle 13"/>
            <p:cNvSpPr/>
            <p:nvPr/>
          </p:nvSpPr>
          <p:spPr bwMode="auto">
            <a:xfrm>
              <a:off x="4464248" y="5092030"/>
              <a:ext cx="2340000" cy="51470"/>
            </a:xfrm>
            <a:prstGeom prst="rect">
              <a:avLst/>
            </a:prstGeom>
            <a:solidFill>
              <a:srgbClr val="11549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12" name="Rectangle 15"/>
            <p:cNvSpPr/>
            <p:nvPr/>
          </p:nvSpPr>
          <p:spPr bwMode="auto">
            <a:xfrm>
              <a:off x="6804248" y="5092030"/>
              <a:ext cx="2340000" cy="51470"/>
            </a:xfrm>
            <a:prstGeom prst="rect">
              <a:avLst/>
            </a:prstGeom>
            <a:solidFill>
              <a:srgbClr val="B51A1E"/>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grpSp>
      <p:cxnSp>
        <p:nvCxnSpPr>
          <p:cNvPr id="14" name="Straight Connector 3"/>
          <p:cNvCxnSpPr/>
          <p:nvPr/>
        </p:nvCxnSpPr>
        <p:spPr bwMode="auto">
          <a:xfrm>
            <a:off x="827584" y="2698965"/>
            <a:ext cx="7632848" cy="0"/>
          </a:xfrm>
          <a:prstGeom prst="line">
            <a:avLst/>
          </a:prstGeom>
          <a:solidFill>
            <a:srgbClr val="FFFFFF"/>
          </a:solidFill>
          <a:ln w="28575"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232297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483518"/>
            <a:ext cx="8424936" cy="3785652"/>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Incorporando una matriz de sensores químicos en la plataforma móvil es capaz de localizar la ubicación (derecha o izquierda) y la concentración real de la fuente de olor (baja o alta) en el aire a una sustancia de interés en un ambiente controlado con 59% de efectividad.</a:t>
            </a:r>
            <a:endParaRPr lang="es-EC" sz="1600" i="1" dirty="0">
              <a:latin typeface="Times New Roman" panose="02020603050405020304" pitchFamily="18" charset="0"/>
              <a:ea typeface="Calibri" panose="020F0502020204030204" pitchFamily="34" charset="0"/>
            </a:endParaRPr>
          </a:p>
          <a:p>
            <a:pPr marL="457200" algn="just">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plataforma móvil es capaz de localizar la presencia o ausencia de una fuente de olor en un ambiente controlado con 89% de efectividad, sin tomar en cuenta la ubicación real ni la concentración exacta dispersada en el aire de la misma.</a:t>
            </a:r>
            <a:endParaRPr lang="es-EC" sz="1600" i="1" dirty="0">
              <a:latin typeface="Times New Roman" panose="02020603050405020304" pitchFamily="18" charset="0"/>
              <a:ea typeface="Calibri" panose="020F0502020204030204" pitchFamily="34" charset="0"/>
            </a:endParaRPr>
          </a:p>
          <a:p>
            <a:pPr marL="457200" algn="ctr">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aplicación de librerías y herramientas de Software libre como Python 2.7. permitió el desarrollo de diversos algoritmos capaces de funcionar sobre cualquier ordenador con sistemas operativos Windows o Linux de manera sencilla, rápida y económica.</a:t>
            </a:r>
            <a:endParaRPr lang="es-EC" sz="1600" i="1" dirty="0">
              <a:latin typeface="Times New Roman" panose="02020603050405020304" pitchFamily="18" charset="0"/>
              <a:ea typeface="Calibri" panose="020F0502020204030204" pitchFamily="34" charset="0"/>
            </a:endParaRPr>
          </a:p>
          <a:p>
            <a:pPr marL="457200" algn="just">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implementación de una comunicación RF entre el dispositivo móvil y el ordenador, fue capaz de intercambiar información de manera inalámbrica permitiendo de esa manera la manipulación del robot de manera remota a una distancia máxima de 1000 metros.  </a:t>
            </a:r>
            <a:endParaRPr lang="es-EC" sz="16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6741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555526"/>
            <a:ext cx="7992888" cy="3708708"/>
          </a:xfrm>
          <a:prstGeom prst="rect">
            <a:avLst/>
          </a:prstGeom>
        </p:spPr>
        <p:txBody>
          <a:bodyPr wrap="square">
            <a:spAutoFit/>
          </a:bodyPr>
          <a:lstStyle/>
          <a:p>
            <a:pPr marL="457200" algn="just">
              <a:lnSpc>
                <a:spcPct val="150000"/>
              </a:lnSpc>
              <a:spcAft>
                <a:spcPts val="0"/>
              </a:spcAft>
            </a:pPr>
            <a:endParaRPr lang="es-EC" i="1"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nariz electrónica conformada por sensores MQ permite medir las concentraciones de olor de una sustancia química en el ambiente para ser procesadas dentro del algoritmo de localización basado en redes neuronales. </a:t>
            </a:r>
            <a:endParaRPr lang="es-EC" sz="1600" i="1" dirty="0">
              <a:latin typeface="Times New Roman" panose="02020603050405020304" pitchFamily="18" charset="0"/>
              <a:ea typeface="Calibri" panose="020F0502020204030204" pitchFamily="34" charset="0"/>
            </a:endParaRPr>
          </a:p>
          <a:p>
            <a:pPr marL="457200" algn="just">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implementación de sensores ultrasónicos ubicados estratégicamente en la estructura del dispositivo móvil favoreció a la navegación del robot en el ambiente controlado con obstáculos hasta llegar a posicionarse cerca de una posible fuente de olor para su análisis.</a:t>
            </a:r>
            <a:endParaRPr lang="es-EC" sz="1600" i="1" dirty="0">
              <a:latin typeface="Times New Roman" panose="02020603050405020304" pitchFamily="18" charset="0"/>
              <a:ea typeface="Calibri" panose="020F0502020204030204" pitchFamily="34" charset="0"/>
            </a:endParaRPr>
          </a:p>
          <a:p>
            <a:pPr marL="457200" algn="just">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El microcontrolador Arduino DUE montado en la plataforma móvil permitió la creación de un sistema complejo multisensorial ofreciendo mejores características y flexibilidad para el tipo de problemas del ámbito de navegación de obstáculos y localización de fuentes de olor.</a:t>
            </a:r>
            <a:endParaRPr lang="es-EC" sz="1600" i="1" dirty="0">
              <a:latin typeface="Times New Roman" panose="02020603050405020304" pitchFamily="18" charset="0"/>
              <a:ea typeface="Calibri" panose="020F0502020204030204" pitchFamily="34" charset="0"/>
            </a:endParaRPr>
          </a:p>
          <a:p>
            <a:pPr marL="457200" algn="just">
              <a:spcAft>
                <a:spcPts val="0"/>
              </a:spcAft>
            </a:pPr>
            <a:endParaRPr lang="es-EC" sz="16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0046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1131590"/>
            <a:ext cx="7632848" cy="2308324"/>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visión artificial permitió un manejo supervisado del robot en el ambiente controlado, logrando se esa manera una localización de la fuente de olor por medio del reconocimiento discriminatorio entre colores de los obstáculos.</a:t>
            </a:r>
            <a:endParaRPr lang="es-EC" sz="1600" i="1" dirty="0">
              <a:latin typeface="Times New Roman" panose="02020603050405020304" pitchFamily="18" charset="0"/>
              <a:ea typeface="Calibri" panose="020F0502020204030204" pitchFamily="34" charset="0"/>
            </a:endParaRPr>
          </a:p>
          <a:p>
            <a:pPr marL="457200">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spcAft>
                <a:spcPts val="80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El uso de redes neuronales artificiales demuestra la capacidad que tienen estos sistemas para el reconocimiento de patrones en el análisis de sensores, logrando de esa manera un desarrollo compacto y portable que facilita el análisis de la muestra en tiempo real, así como la automatización del proceso de sensado y reconociendo de la fuente de olor.</a:t>
            </a:r>
            <a:endParaRPr lang="es-EC" sz="1600" dirty="0"/>
          </a:p>
        </p:txBody>
      </p:sp>
    </p:spTree>
    <p:extLst>
      <p:ext uri="{BB962C8B-B14F-4D97-AF65-F5344CB8AC3E}">
        <p14:creationId xmlns:p14="http://schemas.microsoft.com/office/powerpoint/2010/main" val="97565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58932"/>
            <a:ext cx="8229600" cy="707886"/>
          </a:xfrm>
          <a:noFill/>
        </p:spPr>
        <p:txBody>
          <a:bodyPr wrap="square" rtlCol="0">
            <a:spAutoFit/>
          </a:bodyPr>
          <a:lstStyle/>
          <a:p>
            <a:r>
              <a:rPr lang="es-MX" sz="4000" b="1" dirty="0">
                <a:solidFill>
                  <a:srgbClr val="00B0F0"/>
                </a:solidFill>
                <a:latin typeface="Calibri" charset="0"/>
                <a:ea typeface="ＭＳ Ｐゴシック" charset="0"/>
                <a:cs typeface="ＭＳ Ｐゴシック" charset="0"/>
                <a:sym typeface="Calibri" charset="0"/>
              </a:rPr>
              <a:t>Recomendaciones</a:t>
            </a:r>
            <a:endParaRPr lang="es-MX" sz="6000" b="1" kern="1200" dirty="0">
              <a:solidFill>
                <a:srgbClr val="00B0F0"/>
              </a:solidFill>
              <a:latin typeface="Calibri" pitchFamily="34" charset="0"/>
              <a:ea typeface="ＭＳ Ｐゴシック" charset="0"/>
              <a:cs typeface="Calibri" pitchFamily="34" charset="0"/>
              <a:sym typeface="Calibri" charset="0"/>
            </a:endParaRPr>
          </a:p>
        </p:txBody>
      </p:sp>
      <p:grpSp>
        <p:nvGrpSpPr>
          <p:cNvPr id="9" name="Group 3"/>
          <p:cNvGrpSpPr/>
          <p:nvPr/>
        </p:nvGrpSpPr>
        <p:grpSpPr>
          <a:xfrm>
            <a:off x="0" y="5129999"/>
            <a:ext cx="9144248" cy="29717"/>
            <a:chOff x="0" y="5092030"/>
            <a:chExt cx="9144248" cy="51470"/>
          </a:xfrm>
        </p:grpSpPr>
        <p:sp>
          <p:nvSpPr>
            <p:cNvPr id="10" name="Rectangle 22"/>
            <p:cNvSpPr/>
            <p:nvPr/>
          </p:nvSpPr>
          <p:spPr bwMode="auto">
            <a:xfrm>
              <a:off x="0" y="5092030"/>
              <a:ext cx="4464000" cy="51470"/>
            </a:xfrm>
            <a:prstGeom prst="rect">
              <a:avLst/>
            </a:prstGeom>
            <a:solidFill>
              <a:srgbClr val="F7C31C"/>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11" name="Rectangle 13"/>
            <p:cNvSpPr/>
            <p:nvPr/>
          </p:nvSpPr>
          <p:spPr bwMode="auto">
            <a:xfrm>
              <a:off x="4464248" y="5092030"/>
              <a:ext cx="2340000" cy="51470"/>
            </a:xfrm>
            <a:prstGeom prst="rect">
              <a:avLst/>
            </a:prstGeom>
            <a:solidFill>
              <a:srgbClr val="11549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12" name="Rectangle 15"/>
            <p:cNvSpPr/>
            <p:nvPr/>
          </p:nvSpPr>
          <p:spPr bwMode="auto">
            <a:xfrm>
              <a:off x="6804248" y="5092030"/>
              <a:ext cx="2340000" cy="51470"/>
            </a:xfrm>
            <a:prstGeom prst="rect">
              <a:avLst/>
            </a:prstGeom>
            <a:solidFill>
              <a:srgbClr val="B51A1E"/>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grpSp>
      <p:cxnSp>
        <p:nvCxnSpPr>
          <p:cNvPr id="14" name="Straight Connector 3"/>
          <p:cNvCxnSpPr/>
          <p:nvPr/>
        </p:nvCxnSpPr>
        <p:spPr bwMode="auto">
          <a:xfrm>
            <a:off x="827584" y="2698965"/>
            <a:ext cx="7632848" cy="0"/>
          </a:xfrm>
          <a:prstGeom prst="line">
            <a:avLst/>
          </a:prstGeom>
          <a:solidFill>
            <a:srgbClr val="FFFFFF"/>
          </a:solidFill>
          <a:ln w="28575"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349157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411510"/>
            <a:ext cx="8280920" cy="415498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La dispersión del químico varía dependiendo de factores como: viento, movimiento del robot, posición de la muestra química y la intensidad, por lo que se debe crear las condiciones adecuadas donde no existen flujos irregulares de corrientes de aire para la detección y localización. </a:t>
            </a:r>
            <a:endParaRPr lang="es-EC" sz="1600" i="1" dirty="0">
              <a:latin typeface="Times New Roman" panose="02020603050405020304" pitchFamily="18" charset="0"/>
              <a:ea typeface="Calibri" panose="020F0502020204030204" pitchFamily="34" charset="0"/>
            </a:endParaRPr>
          </a:p>
          <a:p>
            <a:pPr marL="457200" algn="just">
              <a:lnSpc>
                <a:spcPct val="150000"/>
              </a:lnSpc>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Los obstáculos dentro del ambiente controlado deben tener un área mayor de 10cm² para que se realice una buena evasión de los mismos, evitando de esa manera daños en la estructura del dispositivo móvil.</a:t>
            </a:r>
            <a:endParaRPr lang="es-EC" sz="1600" i="1" dirty="0">
              <a:latin typeface="Times New Roman" panose="02020603050405020304" pitchFamily="18" charset="0"/>
              <a:ea typeface="Calibri" panose="020F0502020204030204" pitchFamily="34" charset="0"/>
            </a:endParaRPr>
          </a:p>
          <a:p>
            <a:pPr marL="457200" algn="just">
              <a:lnSpc>
                <a:spcPct val="150000"/>
              </a:lnSpc>
              <a:spcAft>
                <a:spcPts val="0"/>
              </a:spcAft>
            </a:pPr>
            <a:r>
              <a:rPr lang="es-EC" sz="1600" dirty="0">
                <a:latin typeface="Times New Roman" panose="02020603050405020304" pitchFamily="18" charset="0"/>
                <a:ea typeface="Calibri" panose="020F0502020204030204" pitchFamily="34" charset="0"/>
              </a:rPr>
              <a:t> </a:t>
            </a:r>
            <a:endParaRPr lang="es-EC" sz="1600" i="1"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rPr>
              <a:t>Posicionar el ventilador de manera favorable para la dispersión del aroma, de tal manera que se simule un flujo laminar de aire.</a:t>
            </a:r>
            <a:endParaRPr lang="es-EC" sz="16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694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699542"/>
            <a:ext cx="7488832" cy="3293209"/>
          </a:xfrm>
          <a:prstGeom prst="rect">
            <a:avLst/>
          </a:prstGeom>
        </p:spPr>
        <p:txBody>
          <a:bodyPr wrap="square">
            <a:spAutoFit/>
          </a:bodyPr>
          <a:lstStyle/>
          <a:p>
            <a:pPr marL="285750" lvl="0" indent="-285750" algn="just">
              <a:buFont typeface="Arial" panose="020B0604020202020204" pitchFamily="34" charset="0"/>
              <a:buChar char="•"/>
            </a:pPr>
            <a:r>
              <a:rPr lang="es-EC" sz="1600" dirty="0"/>
              <a:t>Se debe separar la etapa de potencia y la etapa de control, de tal manera que las corrientes parásitas producidas por la etapa de potencia, no influya en el funcionamiento de la etapa de control. </a:t>
            </a:r>
            <a:endParaRPr lang="es-EC" sz="1600" i="1" dirty="0"/>
          </a:p>
          <a:p>
            <a:pPr algn="just"/>
            <a:endParaRPr lang="es-EC" sz="1600" i="1" dirty="0"/>
          </a:p>
          <a:p>
            <a:pPr marL="285750" lvl="0" indent="-285750" algn="just">
              <a:buFont typeface="Arial" panose="020B0604020202020204" pitchFamily="34" charset="0"/>
              <a:buChar char="•"/>
            </a:pPr>
            <a:r>
              <a:rPr lang="es-EC" sz="1600" dirty="0"/>
              <a:t>Si se desea mejorar la detección de la ubicación y concentración de las posibles fuentes de olor, es necesario aumentar mínimo cien pruebas por cada escenario que conforman la matriz de entrenamiento, con el fin de otorgar la robustez necesaria al sistema para una mejor estimación de la misma. </a:t>
            </a:r>
            <a:endParaRPr lang="es-EC" sz="1600" i="1" dirty="0"/>
          </a:p>
          <a:p>
            <a:pPr algn="just"/>
            <a:endParaRPr lang="es-EC" sz="1600" i="1" dirty="0"/>
          </a:p>
          <a:p>
            <a:pPr marL="285750" lvl="0" indent="-285750" algn="just">
              <a:buFont typeface="Arial" panose="020B0604020202020204" pitchFamily="34" charset="0"/>
              <a:buChar char="•"/>
            </a:pPr>
            <a:r>
              <a:rPr lang="es-EC" sz="1600" dirty="0"/>
              <a:t>Si se desea que el prototipo sea más específico en cuanto a la detección y abarque un área de detección más amplia, se debe agregar hasta tres sensores químicos a la matriz de sensores para aumentar el procesado de las señales provenientes del ambiente controlado. </a:t>
            </a:r>
            <a:endParaRPr lang="es-EC" sz="1600" i="1" dirty="0"/>
          </a:p>
        </p:txBody>
      </p:sp>
    </p:spTree>
    <p:extLst>
      <p:ext uri="{BB962C8B-B14F-4D97-AF65-F5344CB8AC3E}">
        <p14:creationId xmlns:p14="http://schemas.microsoft.com/office/powerpoint/2010/main" val="325894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5141" y="771550"/>
            <a:ext cx="5469188" cy="3970318"/>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es-ES" dirty="0">
                <a:solidFill>
                  <a:schemeClr val="bg1">
                    <a:lumMod val="65000"/>
                  </a:schemeClr>
                </a:solidFill>
                <a:latin typeface="Lato Black"/>
                <a:cs typeface="Arial" pitchFamily="34" charset="0"/>
              </a:rPr>
              <a:t>Introducción</a:t>
            </a:r>
          </a:p>
          <a:p>
            <a:pPr marL="285750" indent="-285750" algn="just">
              <a:lnSpc>
                <a:spcPct val="200000"/>
              </a:lnSpc>
              <a:buFont typeface="Wingdings" panose="05000000000000000000" pitchFamily="2" charset="2"/>
              <a:buChar char="q"/>
            </a:pPr>
            <a:r>
              <a:rPr lang="es-ES" dirty="0">
                <a:solidFill>
                  <a:schemeClr val="bg1">
                    <a:lumMod val="65000"/>
                  </a:schemeClr>
                </a:solidFill>
                <a:latin typeface="Lato Black"/>
                <a:cs typeface="Arial" pitchFamily="34" charset="0"/>
              </a:rPr>
              <a:t>Marco conceptual</a:t>
            </a:r>
          </a:p>
          <a:p>
            <a:pPr marL="285750" indent="-285750" algn="just">
              <a:lnSpc>
                <a:spcPct val="200000"/>
              </a:lnSpc>
              <a:buFont typeface="Wingdings" panose="05000000000000000000" pitchFamily="2" charset="2"/>
              <a:buChar char="q"/>
            </a:pPr>
            <a:r>
              <a:rPr lang="es-ES" dirty="0">
                <a:solidFill>
                  <a:schemeClr val="bg1">
                    <a:lumMod val="65000"/>
                  </a:schemeClr>
                </a:solidFill>
                <a:latin typeface="Lato Black"/>
                <a:cs typeface="Arial" pitchFamily="34" charset="0"/>
              </a:rPr>
              <a:t>Acondicionamiento y comunicación con el robot</a:t>
            </a:r>
          </a:p>
          <a:p>
            <a:pPr marL="285750" indent="-285750" algn="just">
              <a:lnSpc>
                <a:spcPct val="200000"/>
              </a:lnSpc>
              <a:buFont typeface="Wingdings" panose="05000000000000000000" pitchFamily="2" charset="2"/>
              <a:buChar char="q"/>
            </a:pPr>
            <a:r>
              <a:rPr lang="es-ES" dirty="0">
                <a:solidFill>
                  <a:schemeClr val="bg1">
                    <a:lumMod val="65000"/>
                  </a:schemeClr>
                </a:solidFill>
                <a:latin typeface="Lato Black"/>
                <a:cs typeface="Arial" pitchFamily="34" charset="0"/>
              </a:rPr>
              <a:t>Algoritmos de navegación usando visión artificial y localización mediante redes neuronales</a:t>
            </a:r>
          </a:p>
          <a:p>
            <a:pPr marL="285750" indent="-285750" algn="just">
              <a:lnSpc>
                <a:spcPct val="200000"/>
              </a:lnSpc>
              <a:buFont typeface="Wingdings" panose="05000000000000000000" pitchFamily="2" charset="2"/>
              <a:buChar char="q"/>
            </a:pPr>
            <a:r>
              <a:rPr lang="es-ES" dirty="0">
                <a:solidFill>
                  <a:schemeClr val="bg1">
                    <a:lumMod val="65000"/>
                  </a:schemeClr>
                </a:solidFill>
                <a:latin typeface="Lato Black"/>
                <a:cs typeface="Arial" pitchFamily="34" charset="0"/>
              </a:rPr>
              <a:t>Resultados</a:t>
            </a:r>
          </a:p>
          <a:p>
            <a:pPr marL="285750" indent="-285750" algn="just">
              <a:lnSpc>
                <a:spcPct val="200000"/>
              </a:lnSpc>
              <a:buFont typeface="Wingdings" panose="05000000000000000000" pitchFamily="2" charset="2"/>
              <a:buChar char="q"/>
            </a:pPr>
            <a:r>
              <a:rPr lang="es-ES" dirty="0">
                <a:solidFill>
                  <a:schemeClr val="bg1">
                    <a:lumMod val="65000"/>
                  </a:schemeClr>
                </a:solidFill>
                <a:latin typeface="Lato Black"/>
                <a:cs typeface="Arial" pitchFamily="34" charset="0"/>
              </a:rPr>
              <a:t>Conclusiones y recomendaciones</a:t>
            </a:r>
          </a:p>
        </p:txBody>
      </p:sp>
      <p:sp>
        <p:nvSpPr>
          <p:cNvPr id="19" name="18 Rectángulo"/>
          <p:cNvSpPr/>
          <p:nvPr/>
        </p:nvSpPr>
        <p:spPr bwMode="auto">
          <a:xfrm>
            <a:off x="130373" y="154403"/>
            <a:ext cx="7177931" cy="360040"/>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Contenido</a:t>
            </a:r>
          </a:p>
        </p:txBody>
      </p:sp>
      <p:pic>
        <p:nvPicPr>
          <p:cNvPr id="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68" y="1785530"/>
            <a:ext cx="1738372" cy="208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524328" y="154403"/>
            <a:ext cx="1368152"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3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23286" y="1828800"/>
            <a:ext cx="3526030" cy="1177245"/>
          </a:xfrm>
          <a:prstGeom prst="rect">
            <a:avLst/>
          </a:prstGeom>
          <a:noFill/>
        </p:spPr>
        <p:txBody>
          <a:bodyPr wrap="none" lIns="68580" tIns="34290" rIns="68580" bIns="34290">
            <a:spAutoFit/>
          </a:bodyPr>
          <a:lstStyle/>
          <a:p>
            <a:pPr algn="ctr"/>
            <a:r>
              <a:rPr lang="es-E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GRACIAS</a:t>
            </a:r>
          </a:p>
        </p:txBody>
      </p:sp>
    </p:spTree>
    <p:extLst>
      <p:ext uri="{BB962C8B-B14F-4D97-AF65-F5344CB8AC3E}">
        <p14:creationId xmlns:p14="http://schemas.microsoft.com/office/powerpoint/2010/main" val="429099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540765873"/>
              </p:ext>
            </p:extLst>
          </p:nvPr>
        </p:nvGraphicFramePr>
        <p:xfrm>
          <a:off x="467544" y="627534"/>
          <a:ext cx="82089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5477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1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p:cNvGraphicFramePr/>
          <p:nvPr>
            <p:extLst>
              <p:ext uri="{D42A27DB-BD31-4B8C-83A1-F6EECF244321}">
                <p14:modId xmlns:p14="http://schemas.microsoft.com/office/powerpoint/2010/main" val="514613420"/>
              </p:ext>
            </p:extLst>
          </p:nvPr>
        </p:nvGraphicFramePr>
        <p:xfrm>
          <a:off x="251520" y="1115476"/>
          <a:ext cx="6624736"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1822023" y="710310"/>
            <a:ext cx="3794629"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Países con más decomisos de cocaína</a:t>
            </a:r>
            <a:endParaRPr lang="es-EC" dirty="0"/>
          </a:p>
        </p:txBody>
      </p:sp>
      <p:sp>
        <p:nvSpPr>
          <p:cNvPr id="3" name="Rectángulo 2"/>
          <p:cNvSpPr/>
          <p:nvPr/>
        </p:nvSpPr>
        <p:spPr>
          <a:xfrm>
            <a:off x="395536" y="4659982"/>
            <a:ext cx="4572000" cy="261610"/>
          </a:xfrm>
          <a:prstGeom prst="rect">
            <a:avLst/>
          </a:prstGeom>
        </p:spPr>
        <p:txBody>
          <a:bodyPr>
            <a:spAutoFit/>
          </a:bodyPr>
          <a:lstStyle/>
          <a:p>
            <a:pPr>
              <a:spcAft>
                <a:spcPts val="1000"/>
              </a:spcAft>
            </a:pPr>
            <a:r>
              <a:rPr lang="en-US" sz="1100" b="1" dirty="0">
                <a:latin typeface="Times New Roman" panose="02020603050405020304" pitchFamily="18" charset="0"/>
                <a:ea typeface="Calibri" panose="020F0502020204030204" pitchFamily="34" charset="0"/>
              </a:rPr>
              <a:t>Fuente: (</a:t>
            </a:r>
            <a:r>
              <a:rPr lang="en-US" sz="1100" dirty="0">
                <a:latin typeface="Times New Roman" panose="02020603050405020304" pitchFamily="18" charset="0"/>
                <a:ea typeface="Calibri" panose="020F0502020204030204" pitchFamily="34" charset="0"/>
              </a:rPr>
              <a:t>United Nations Office on Drugs and Crime, 2014)</a:t>
            </a:r>
            <a:endParaRPr lang="es-EC" sz="1100" dirty="0">
              <a:effectLst/>
              <a:latin typeface="Times New Roman" panose="02020603050405020304" pitchFamily="18" charset="0"/>
              <a:ea typeface="Calibri" panose="020F0502020204030204" pitchFamily="34" charset="0"/>
            </a:endParaRPr>
          </a:p>
        </p:txBody>
      </p:sp>
      <p:sp>
        <p:nvSpPr>
          <p:cNvPr id="4" name="Rectángulo 3"/>
          <p:cNvSpPr/>
          <p:nvPr/>
        </p:nvSpPr>
        <p:spPr>
          <a:xfrm>
            <a:off x="6995807" y="1652001"/>
            <a:ext cx="1896673" cy="646331"/>
          </a:xfrm>
          <a:prstGeom prst="rect">
            <a:avLst/>
          </a:prstGeom>
        </p:spPr>
        <p:txBody>
          <a:bodyPr wrap="none">
            <a:spAutoFit/>
          </a:bodyPr>
          <a:lstStyle/>
          <a:p>
            <a:pPr algn="ctr"/>
            <a:r>
              <a:rPr lang="es-EC" dirty="0">
                <a:latin typeface="Times New Roman" panose="02020603050405020304" pitchFamily="18" charset="0"/>
                <a:ea typeface="Calibri" panose="020F0502020204030204" pitchFamily="34" charset="0"/>
              </a:rPr>
              <a:t>2015 se decomisó </a:t>
            </a:r>
          </a:p>
          <a:p>
            <a:pPr algn="ctr"/>
            <a:r>
              <a:rPr lang="es-EC" dirty="0">
                <a:latin typeface="Times New Roman" panose="02020603050405020304" pitchFamily="18" charset="0"/>
                <a:ea typeface="Calibri" panose="020F0502020204030204" pitchFamily="34" charset="0"/>
              </a:rPr>
              <a:t>71,9 toneladas</a:t>
            </a:r>
            <a:endParaRPr lang="es-EC" dirty="0"/>
          </a:p>
        </p:txBody>
      </p:sp>
      <p:sp>
        <p:nvSpPr>
          <p:cNvPr id="7" name="Rectángulo 6"/>
          <p:cNvSpPr/>
          <p:nvPr/>
        </p:nvSpPr>
        <p:spPr>
          <a:xfrm>
            <a:off x="7020835" y="2787774"/>
            <a:ext cx="1896673" cy="646331"/>
          </a:xfrm>
          <a:prstGeom prst="rect">
            <a:avLst/>
          </a:prstGeom>
        </p:spPr>
        <p:txBody>
          <a:bodyPr wrap="none">
            <a:spAutoFit/>
          </a:bodyPr>
          <a:lstStyle/>
          <a:p>
            <a:pPr algn="ctr"/>
            <a:r>
              <a:rPr lang="es-EC" dirty="0">
                <a:latin typeface="Times New Roman" panose="02020603050405020304" pitchFamily="18" charset="0"/>
                <a:ea typeface="Calibri" panose="020F0502020204030204" pitchFamily="34" charset="0"/>
              </a:rPr>
              <a:t>2016 se decomisó </a:t>
            </a:r>
          </a:p>
          <a:p>
            <a:pPr algn="ctr"/>
            <a:r>
              <a:rPr lang="es-EC" dirty="0">
                <a:latin typeface="Times New Roman" panose="02020603050405020304" pitchFamily="18" charset="0"/>
                <a:ea typeface="Calibri" panose="020F0502020204030204" pitchFamily="34" charset="0"/>
              </a:rPr>
              <a:t>81,15 toneladas </a:t>
            </a:r>
            <a:endParaRPr lang="es-EC" dirty="0"/>
          </a:p>
        </p:txBody>
      </p:sp>
    </p:spTree>
    <p:extLst>
      <p:ext uri="{BB962C8B-B14F-4D97-AF65-F5344CB8AC3E}">
        <p14:creationId xmlns:p14="http://schemas.microsoft.com/office/powerpoint/2010/main" val="366072400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1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Resultado de imagen para can antidrogas ecuador"/>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27584" y="843558"/>
            <a:ext cx="4032448" cy="3816424"/>
          </a:xfrm>
          <a:prstGeom prst="rect">
            <a:avLst/>
          </a:prstGeom>
          <a:noFill/>
          <a:ln>
            <a:noFill/>
          </a:ln>
        </p:spPr>
      </p:pic>
      <p:sp>
        <p:nvSpPr>
          <p:cNvPr id="6" name="Rectángulo 5"/>
          <p:cNvSpPr/>
          <p:nvPr/>
        </p:nvSpPr>
        <p:spPr>
          <a:xfrm>
            <a:off x="5022304" y="771550"/>
            <a:ext cx="3798168" cy="2031325"/>
          </a:xfrm>
          <a:prstGeom prst="rect">
            <a:avLst/>
          </a:prstGeom>
        </p:spPr>
        <p:txBody>
          <a:bodyPr wrap="square">
            <a:spAutoFit/>
          </a:bodyPr>
          <a:lstStyle/>
          <a:p>
            <a:pPr algn="just"/>
            <a:r>
              <a:rPr lang="es-EC" u="sng" dirty="0">
                <a:latin typeface="Times New Roman" panose="02020603050405020304" pitchFamily="18" charset="0"/>
                <a:ea typeface="Calibri" panose="020F0502020204030204" pitchFamily="34" charset="0"/>
              </a:rPr>
              <a:t>Las ventajas son: </a:t>
            </a:r>
          </a:p>
          <a:p>
            <a:pPr algn="just"/>
            <a:endParaRPr lang="es-EC"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Detección rápida. </a:t>
            </a: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Pueden detectar entre 9 y 14 tipos de explosivos distintos.</a:t>
            </a: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Distinguen una fuente de olor con baja concentración.</a:t>
            </a:r>
            <a:endParaRPr lang="es-EC" dirty="0"/>
          </a:p>
        </p:txBody>
      </p:sp>
      <p:sp>
        <p:nvSpPr>
          <p:cNvPr id="8" name="Rectángulo 7"/>
          <p:cNvSpPr/>
          <p:nvPr/>
        </p:nvSpPr>
        <p:spPr>
          <a:xfrm>
            <a:off x="5022304" y="2905656"/>
            <a:ext cx="3798168" cy="1754326"/>
          </a:xfrm>
          <a:prstGeom prst="rect">
            <a:avLst/>
          </a:prstGeom>
        </p:spPr>
        <p:txBody>
          <a:bodyPr wrap="square">
            <a:spAutoFit/>
          </a:bodyPr>
          <a:lstStyle/>
          <a:p>
            <a:r>
              <a:rPr lang="es-EC" u="sng" dirty="0">
                <a:latin typeface="Times New Roman" panose="02020603050405020304" pitchFamily="18" charset="0"/>
                <a:ea typeface="Calibri" panose="020F0502020204030204" pitchFamily="34" charset="0"/>
              </a:rPr>
              <a:t>Las desventajas son: </a:t>
            </a:r>
          </a:p>
          <a:p>
            <a:endParaRPr lang="es-EC"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Tiempo que se los puede utilizar es de una hora con intervalos de descanso.</a:t>
            </a: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Cuidados y entrenamiento especial.</a:t>
            </a:r>
            <a:endParaRPr lang="es-EC" dirty="0"/>
          </a:p>
        </p:txBody>
      </p:sp>
    </p:spTree>
    <p:extLst>
      <p:ext uri="{BB962C8B-B14F-4D97-AF65-F5344CB8AC3E}">
        <p14:creationId xmlns:p14="http://schemas.microsoft.com/office/powerpoint/2010/main" val="203568841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30373" y="729156"/>
            <a:ext cx="8546083" cy="3416320"/>
          </a:xfrm>
          <a:prstGeom prst="rect">
            <a:avLst/>
          </a:prstGeom>
        </p:spPr>
        <p:txBody>
          <a:bodyPr wrap="square">
            <a:spAutoFit/>
          </a:bodyPr>
          <a:lstStyle/>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Debido a las limitaciones y el entrenamiento previo de los canes adiestrados, se han realizado avances tecnológicos importantes relacionados con la detección de químicos que buscan mejorar la eficacia y rapidez con que se realiza una detección.</a:t>
            </a:r>
          </a:p>
          <a:p>
            <a:pPr algn="just"/>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habilidad de detectar e identificar correctamente sustancias químicas tiene un sin número de aplicaciones:</a:t>
            </a:r>
          </a:p>
          <a:p>
            <a:pPr algn="just"/>
            <a:endParaRPr lang="es-EC" dirty="0">
              <a:latin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s-EC" dirty="0">
                <a:latin typeface="Times New Roman" panose="02020603050405020304" pitchFamily="18" charset="0"/>
                <a:cs typeface="Times New Roman" panose="02020603050405020304" pitchFamily="18" charset="0"/>
              </a:rPr>
              <a:t>Control medioambiental.</a:t>
            </a:r>
          </a:p>
          <a:p>
            <a:pPr marL="742950" lvl="1" indent="-285750" algn="just">
              <a:buFont typeface="Courier New" panose="02070309020205020404" pitchFamily="49" charset="0"/>
              <a:buChar char="o"/>
            </a:pPr>
            <a:r>
              <a:rPr lang="es-EC" dirty="0">
                <a:latin typeface="Times New Roman" panose="02020603050405020304" pitchFamily="18" charset="0"/>
                <a:cs typeface="Times New Roman" panose="02020603050405020304" pitchFamily="18" charset="0"/>
              </a:rPr>
              <a:t>Aplicaciones biomédicas. </a:t>
            </a:r>
          </a:p>
          <a:p>
            <a:pPr marL="742950" lvl="1" indent="-285750" algn="just">
              <a:buFont typeface="Courier New" panose="02070309020205020404" pitchFamily="49" charset="0"/>
              <a:buChar char="o"/>
            </a:pPr>
            <a:r>
              <a:rPr lang="es-EC" dirty="0">
                <a:latin typeface="Times New Roman" panose="02020603050405020304" pitchFamily="18" charset="0"/>
                <a:cs typeface="Times New Roman" panose="02020603050405020304" pitchFamily="18" charset="0"/>
              </a:rPr>
              <a:t>Evaluación de la calidad en comida y bebidas.</a:t>
            </a:r>
          </a:p>
          <a:p>
            <a:pPr marL="742950" lvl="1" indent="-285750" algn="just">
              <a:buFont typeface="Courier New" panose="02070309020205020404" pitchFamily="49" charset="0"/>
              <a:buChar char="o"/>
            </a:pPr>
            <a:r>
              <a:rPr lang="es-EC" dirty="0">
                <a:latin typeface="Times New Roman" panose="02020603050405020304" pitchFamily="18" charset="0"/>
                <a:cs typeface="Times New Roman" panose="02020603050405020304" pitchFamily="18" charset="0"/>
              </a:rPr>
              <a:t>Exploración de áreas donde se han dispersado sustancias toxicas.</a:t>
            </a:r>
          </a:p>
          <a:p>
            <a:pPr marL="742950" lvl="1" indent="-285750" algn="just">
              <a:buFont typeface="Courier New" panose="02070309020205020404" pitchFamily="49" charset="0"/>
              <a:buChar char="o"/>
            </a:pPr>
            <a:r>
              <a:rPr lang="es-EC" dirty="0">
                <a:latin typeface="Times New Roman" panose="02020603050405020304" pitchFamily="18" charset="0"/>
                <a:cs typeface="Times New Roman" panose="02020603050405020304" pitchFamily="18" charset="0"/>
              </a:rPr>
              <a:t>Operaciones humanitarias y de seguridad.</a:t>
            </a:r>
          </a:p>
        </p:txBody>
      </p:sp>
    </p:spTree>
    <p:extLst>
      <p:ext uri="{BB962C8B-B14F-4D97-AF65-F5344CB8AC3E}">
        <p14:creationId xmlns:p14="http://schemas.microsoft.com/office/powerpoint/2010/main" val="8478392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30373" y="545717"/>
            <a:ext cx="8546083" cy="2308324"/>
          </a:xfrm>
          <a:prstGeom prst="rect">
            <a:avLst/>
          </a:prstGeom>
        </p:spPr>
        <p:txBody>
          <a:bodyPr wrap="square">
            <a:spAutoFit/>
          </a:bodyPr>
          <a:lstStyle/>
          <a:p>
            <a:pPr marL="285750" indent="-285750" algn="just">
              <a:buFont typeface="Arial" panose="020B0604020202020204" pitchFamily="34" charset="0"/>
              <a:buChar char="•"/>
            </a:pPr>
            <a:r>
              <a:rPr lang="es-EC" dirty="0"/>
              <a:t>El uso de narices electrónicas comenzó en los años 60, donde se introdujo al mercado un dispositivo conocido como “Sniffer”. Y en los años 80, se realizó una primera publicación con respecto a narices electrónicas utilizando un conjunto de sensores semiconductores de óxidos metálicos</a:t>
            </a:r>
          </a:p>
          <a:p>
            <a:pPr algn="just"/>
            <a:endParaRPr lang="es-EC" dirty="0"/>
          </a:p>
          <a:p>
            <a:pPr marL="285750" indent="-285750" algn="just">
              <a:buFont typeface="Arial" panose="020B0604020202020204" pitchFamily="34" charset="0"/>
              <a:buChar char="•"/>
            </a:pPr>
            <a:r>
              <a:rPr lang="es-EC" dirty="0"/>
              <a:t>Los robots equipados con un sistema artificial de olfato, tienen muchas aplicaciones, entre las cuales destacan la detección de situaciones peligrosas ya sea en ambientes industriales, detección de escapes de gas, drogas, explosivos, minas de tierra, etc.</a:t>
            </a: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291830"/>
            <a:ext cx="2035773" cy="16286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5004048" y="3291830"/>
            <a:ext cx="1584176" cy="1782198"/>
          </a:xfrm>
          <a:prstGeom prst="rect">
            <a:avLst/>
          </a:prstGeom>
        </p:spPr>
      </p:pic>
      <p:sp>
        <p:nvSpPr>
          <p:cNvPr id="6" name="Flecha: a la derecha 5"/>
          <p:cNvSpPr/>
          <p:nvPr/>
        </p:nvSpPr>
        <p:spPr>
          <a:xfrm>
            <a:off x="4067944" y="3939902"/>
            <a:ext cx="864096" cy="243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1160312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13890" y="699542"/>
            <a:ext cx="3505523" cy="3970318"/>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En un trabajo previo desarrollado por (Gaibord &amp; Mediavilla, 2016) se implementó un sistema robótico con la capacidad de detección de olores, en donde: </a:t>
            </a:r>
          </a:p>
          <a:p>
            <a:pPr algn="just"/>
            <a:endParaRPr lang="es-EC"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Se integró un arreglo de dos sensores químicos TGS Figaro (2600 y 2602) sobre un sistema robótico móvil.</a:t>
            </a:r>
          </a:p>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Las pruebas fueron realizadas en un ambiente controlado sin obstáculos para localizar acetona y alcohol. </a:t>
            </a:r>
            <a:endParaRPr lang="es-EC" dirty="0"/>
          </a:p>
        </p:txBody>
      </p:sp>
      <p:pic>
        <p:nvPicPr>
          <p:cNvPr id="10" name="Imagen 9"/>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211960" y="699542"/>
            <a:ext cx="4428237" cy="3841754"/>
          </a:xfrm>
          <a:prstGeom prst="rect">
            <a:avLst/>
          </a:prstGeom>
        </p:spPr>
      </p:pic>
    </p:spTree>
    <p:extLst>
      <p:ext uri="{BB962C8B-B14F-4D97-AF65-F5344CB8AC3E}">
        <p14:creationId xmlns:p14="http://schemas.microsoft.com/office/powerpoint/2010/main" val="281788229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9712" y="955529"/>
            <a:ext cx="6552728" cy="830997"/>
          </a:xfrm>
          <a:prstGeom prst="rect">
            <a:avLst/>
          </a:prstGeom>
        </p:spPr>
        <p:txBody>
          <a:bodyPr wrap="square">
            <a:spAutoFit/>
          </a:bodyPr>
          <a:lstStyle/>
          <a:p>
            <a:pPr algn="just">
              <a:tabLst>
                <a:tab pos="219075" algn="l"/>
              </a:tabLst>
            </a:pPr>
            <a:r>
              <a:rPr lang="es-ES_tradnl"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Desarrollar algoritmos de localización basado en redes neuronales para la detección de olores sobre un robot autónomo que sea capaz de detectar la intensidad de una sustancia en un ambiente controlado.</a:t>
            </a:r>
          </a:p>
        </p:txBody>
      </p:sp>
      <p:sp>
        <p:nvSpPr>
          <p:cNvPr id="28" name="Rectangle 42"/>
          <p:cNvSpPr/>
          <p:nvPr/>
        </p:nvSpPr>
        <p:spPr>
          <a:xfrm>
            <a:off x="1979712" y="516563"/>
            <a:ext cx="1351652" cy="369332"/>
          </a:xfrm>
          <a:prstGeom prst="rect">
            <a:avLst/>
          </a:prstGeom>
        </p:spPr>
        <p:txBody>
          <a:bodyPr wrap="none">
            <a:spAutoFit/>
          </a:bodyPr>
          <a:lstStyle/>
          <a:p>
            <a:pPr>
              <a:defRPr/>
            </a:pPr>
            <a:r>
              <a:rPr lang="es-ES" b="1" dirty="0">
                <a:solidFill>
                  <a:srgbClr val="FFC000"/>
                </a:solidFill>
                <a:latin typeface="Lato Black"/>
                <a:cs typeface="Lato Black"/>
                <a:sym typeface="Lato Regular" charset="0"/>
              </a:rPr>
              <a:t>OBJETIVO</a:t>
            </a:r>
          </a:p>
        </p:txBody>
      </p:sp>
      <p:cxnSp>
        <p:nvCxnSpPr>
          <p:cNvPr id="29" name="Straight Connector 5"/>
          <p:cNvCxnSpPr>
            <a:cxnSpLocks/>
          </p:cNvCxnSpPr>
          <p:nvPr/>
        </p:nvCxnSpPr>
        <p:spPr bwMode="auto">
          <a:xfrm>
            <a:off x="2051720" y="860508"/>
            <a:ext cx="6336704" cy="25387"/>
          </a:xfrm>
          <a:prstGeom prst="line">
            <a:avLst/>
          </a:prstGeom>
          <a:solidFill>
            <a:srgbClr val="FFFFFF"/>
          </a:solidFill>
          <a:ln w="25400" cap="flat" cmpd="sng" algn="ctr">
            <a:solidFill>
              <a:srgbClr val="FFC000"/>
            </a:solidFill>
            <a:prstDash val="solid"/>
            <a:round/>
            <a:headEnd type="none" w="med" len="med"/>
            <a:tailEnd type="none" w="med" len="med"/>
          </a:ln>
          <a:effectLst/>
        </p:spPr>
      </p:cxnSp>
      <p:sp>
        <p:nvSpPr>
          <p:cNvPr id="27" name="26 Rectángulo"/>
          <p:cNvSpPr/>
          <p:nvPr/>
        </p:nvSpPr>
        <p:spPr bwMode="auto">
          <a:xfrm>
            <a:off x="130373" y="104754"/>
            <a:ext cx="7177931" cy="360040"/>
          </a:xfrm>
          <a:prstGeom prst="rect">
            <a:avLst/>
          </a:prstGeom>
          <a:solidFill>
            <a:srgbClr val="FFC000"/>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r>
              <a:rPr lang="es-EC" sz="2400" b="1" dirty="0">
                <a:solidFill>
                  <a:schemeClr val="bg1"/>
                </a:solidFill>
                <a:latin typeface="Lato Black"/>
                <a:ea typeface="Helvetica" charset="0"/>
                <a:cs typeface="Arial" pitchFamily="34" charset="0"/>
              </a:rPr>
              <a:t>Introducción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093"/>
            <a:ext cx="1395796" cy="123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7524328" y="10475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2"/>
          <p:cNvSpPr/>
          <p:nvPr/>
        </p:nvSpPr>
        <p:spPr>
          <a:xfrm>
            <a:off x="130373" y="1840053"/>
            <a:ext cx="2841227" cy="369332"/>
          </a:xfrm>
          <a:prstGeom prst="rect">
            <a:avLst/>
          </a:prstGeom>
        </p:spPr>
        <p:txBody>
          <a:bodyPr wrap="none">
            <a:spAutoFit/>
          </a:bodyPr>
          <a:lstStyle/>
          <a:p>
            <a:pPr>
              <a:defRPr/>
            </a:pPr>
            <a:r>
              <a:rPr lang="es-ES" b="1" dirty="0">
                <a:solidFill>
                  <a:srgbClr val="FFC000"/>
                </a:solidFill>
                <a:latin typeface="Lato Black"/>
                <a:cs typeface="Lato Black"/>
                <a:sym typeface="Lato Regular" charset="0"/>
              </a:rPr>
              <a:t>OBJETIVOS ESPECÍFICOS</a:t>
            </a:r>
          </a:p>
        </p:txBody>
      </p:sp>
      <p:cxnSp>
        <p:nvCxnSpPr>
          <p:cNvPr id="11" name="Straight Connector 5"/>
          <p:cNvCxnSpPr>
            <a:cxnSpLocks/>
          </p:cNvCxnSpPr>
          <p:nvPr/>
        </p:nvCxnSpPr>
        <p:spPr bwMode="auto">
          <a:xfrm>
            <a:off x="152529" y="2166060"/>
            <a:ext cx="8379911" cy="43325"/>
          </a:xfrm>
          <a:prstGeom prst="line">
            <a:avLst/>
          </a:prstGeom>
          <a:solidFill>
            <a:srgbClr val="FFFFFF"/>
          </a:solidFill>
          <a:ln w="25400" cap="flat" cmpd="sng" algn="ctr">
            <a:solidFill>
              <a:srgbClr val="FFC000"/>
            </a:solidFill>
            <a:prstDash val="solid"/>
            <a:round/>
            <a:headEnd type="none" w="med" len="med"/>
            <a:tailEnd type="none" w="med" len="med"/>
          </a:ln>
          <a:effectLst/>
        </p:spPr>
      </p:cxnSp>
      <p:sp>
        <p:nvSpPr>
          <p:cNvPr id="5" name="Rectángulo 4"/>
          <p:cNvSpPr/>
          <p:nvPr/>
        </p:nvSpPr>
        <p:spPr>
          <a:xfrm>
            <a:off x="145858" y="2427734"/>
            <a:ext cx="3987449" cy="2585323"/>
          </a:xfrm>
          <a:prstGeom prst="rect">
            <a:avLst/>
          </a:prstGeom>
        </p:spPr>
        <p:txBody>
          <a:bodyPr wrap="square">
            <a:spAutoFit/>
          </a:bodyPr>
          <a:lstStyle/>
          <a:p>
            <a:pPr marL="342900" lvl="0" indent="-342900" algn="just">
              <a:buFont typeface="Symbol" panose="05050102010706020507" pitchFamily="18" charset="2"/>
              <a:buChar char=""/>
              <a:tabLst>
                <a:tab pos="219075" algn="l"/>
              </a:tabLst>
            </a:pPr>
            <a:r>
              <a:rPr lang="es-EC" sz="1600" dirty="0">
                <a:solidFill>
                  <a:schemeClr val="tx1"/>
                </a:solidFill>
                <a:latin typeface="Times New Roman" panose="02020603050405020304" pitchFamily="18" charset="0"/>
                <a:cs typeface="Times New Roman" panose="02020603050405020304" pitchFamily="18" charset="0"/>
              </a:rPr>
              <a:t>Implementar librerías de Phyton para la manipulación del robot de manera remota a través de una comunicación serial inalámbrica.</a:t>
            </a:r>
          </a:p>
          <a:p>
            <a:pPr marL="342900" indent="-342900" algn="just">
              <a:buFont typeface="Symbol" panose="05050102010706020507" pitchFamily="18" charset="2"/>
              <a:buChar char=""/>
              <a:tabLst>
                <a:tab pos="219075" algn="l"/>
              </a:tabLst>
            </a:pPr>
            <a:r>
              <a:rPr lang="es-EC" sz="1600" dirty="0">
                <a:solidFill>
                  <a:schemeClr val="tx1"/>
                </a:solidFill>
                <a:latin typeface="Times New Roman" panose="02020603050405020304" pitchFamily="18" charset="0"/>
                <a:cs typeface="Times New Roman" panose="02020603050405020304" pitchFamily="18" charset="0"/>
              </a:rPr>
              <a:t>Acondicionar el sistema robótico con la nariz electrónica y sensores ultrasónicos.</a:t>
            </a:r>
          </a:p>
          <a:p>
            <a:pPr marL="342900" indent="-342900" algn="just">
              <a:buFont typeface="Symbol" panose="05050102010706020507" pitchFamily="18" charset="2"/>
              <a:buChar char=""/>
              <a:tabLst>
                <a:tab pos="219075" algn="l"/>
              </a:tabLst>
            </a:pPr>
            <a:r>
              <a:rPr lang="es-EC" sz="1600" dirty="0">
                <a:solidFill>
                  <a:schemeClr val="tx1"/>
                </a:solidFill>
                <a:latin typeface="Times New Roman" panose="02020603050405020304" pitchFamily="18" charset="0"/>
                <a:cs typeface="Times New Roman" panose="02020603050405020304" pitchFamily="18" charset="0"/>
              </a:rPr>
              <a:t>Implementar visión artificial para detectar los obstáculos y las posibles fuentes de olor.</a:t>
            </a:r>
          </a:p>
          <a:p>
            <a:pPr marL="342900" indent="-342900" algn="just">
              <a:buFont typeface="Symbol" panose="05050102010706020507" pitchFamily="18" charset="2"/>
              <a:buChar char=""/>
              <a:tabLst>
                <a:tab pos="219075" algn="l"/>
              </a:tabLst>
            </a:pP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5" name="Imagen 14"/>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644008" y="2301962"/>
            <a:ext cx="3998179" cy="2646136"/>
          </a:xfrm>
          <a:prstGeom prst="rect">
            <a:avLst/>
          </a:prstGeom>
        </p:spPr>
      </p:pic>
    </p:spTree>
    <p:extLst>
      <p:ext uri="{BB962C8B-B14F-4D97-AF65-F5344CB8AC3E}">
        <p14:creationId xmlns:p14="http://schemas.microsoft.com/office/powerpoint/2010/main" val="519044896"/>
      </p:ext>
    </p:extLst>
  </p:cSld>
  <p:clrMapOvr>
    <a:masterClrMapping/>
  </p:clrMapOvr>
  <p:transition spd="med">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20052</TotalTime>
  <Words>992</Words>
  <Application>Microsoft Office PowerPoint</Application>
  <PresentationFormat>Presentación en pantalla (16:9)</PresentationFormat>
  <Paragraphs>111</Paragraphs>
  <Slides>20</Slides>
  <Notes>7</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20</vt:i4>
      </vt:variant>
    </vt:vector>
  </HeadingPairs>
  <TitlesOfParts>
    <vt:vector size="33" baseType="lpstr">
      <vt:lpstr>ＭＳ Ｐゴシック</vt:lpstr>
      <vt:lpstr>Arial</vt:lpstr>
      <vt:lpstr>Avenir</vt:lpstr>
      <vt:lpstr>Calibri</vt:lpstr>
      <vt:lpstr>Courier New</vt:lpstr>
      <vt:lpstr>Helvetica</vt:lpstr>
      <vt:lpstr>Helvetica Light</vt:lpstr>
      <vt:lpstr>Lato Black</vt:lpstr>
      <vt:lpstr>Lato Regular</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conceptual</vt:lpstr>
      <vt:lpstr>             Detección de olores por caninos</vt:lpstr>
      <vt:lpstr>Métodos de detección de olores</vt:lpstr>
      <vt:lpstr>Conclusiones</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dc:creator>
  <cp:lastModifiedBy>Byron Arias</cp:lastModifiedBy>
  <cp:revision>1138</cp:revision>
  <cp:lastPrinted>2016-10-13T18:18:43Z</cp:lastPrinted>
  <dcterms:modified xsi:type="dcterms:W3CDTF">2017-02-17T15:20:48Z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