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92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CCCC-E587-4C76-882E-09046E0FCC22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E7556-D7CD-4025-AF86-9AFD68B38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1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7556-D7CD-4025-AF86-9AFD68B381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85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76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36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08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9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0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07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19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34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5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8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4259-8BE2-4E86-9D0F-01CE70A59377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9B37-7B21-4503-B115-B187876E0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10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slide" Target="slide26.xml"/><Relationship Id="rId18" Type="http://schemas.openxmlformats.org/officeDocument/2006/relationships/image" Target="../media/image18.png"/><Relationship Id="rId26" Type="http://schemas.openxmlformats.org/officeDocument/2006/relationships/image" Target="../media/image22.jpeg"/><Relationship Id="rId3" Type="http://schemas.openxmlformats.org/officeDocument/2006/relationships/slide" Target="slide21.xml"/><Relationship Id="rId21" Type="http://schemas.openxmlformats.org/officeDocument/2006/relationships/slide" Target="slide30.xml"/><Relationship Id="rId7" Type="http://schemas.openxmlformats.org/officeDocument/2006/relationships/slide" Target="slide23.xml"/><Relationship Id="rId12" Type="http://schemas.openxmlformats.org/officeDocument/2006/relationships/image" Target="../media/image15.jpeg"/><Relationship Id="rId17" Type="http://schemas.openxmlformats.org/officeDocument/2006/relationships/slide" Target="slide28.xml"/><Relationship Id="rId25" Type="http://schemas.openxmlformats.org/officeDocument/2006/relationships/slide" Target="slide32.xml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29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slide" Target="slide25.xml"/><Relationship Id="rId24" Type="http://schemas.openxmlformats.org/officeDocument/2006/relationships/image" Target="../media/image21.jpeg"/><Relationship Id="rId32" Type="http://schemas.openxmlformats.org/officeDocument/2006/relationships/image" Target="../media/image25.jpeg"/><Relationship Id="rId5" Type="http://schemas.openxmlformats.org/officeDocument/2006/relationships/slide" Target="slide22.xml"/><Relationship Id="rId15" Type="http://schemas.openxmlformats.org/officeDocument/2006/relationships/slide" Target="slide27.xml"/><Relationship Id="rId23" Type="http://schemas.openxmlformats.org/officeDocument/2006/relationships/slide" Target="slide31.xml"/><Relationship Id="rId28" Type="http://schemas.openxmlformats.org/officeDocument/2006/relationships/image" Target="../media/image23.jpeg"/><Relationship Id="rId10" Type="http://schemas.openxmlformats.org/officeDocument/2006/relationships/image" Target="../media/image14.png"/><Relationship Id="rId19" Type="http://schemas.openxmlformats.org/officeDocument/2006/relationships/slide" Target="slide29.xml"/><Relationship Id="rId31" Type="http://schemas.openxmlformats.org/officeDocument/2006/relationships/slide" Target="slide35.xml"/><Relationship Id="rId4" Type="http://schemas.openxmlformats.org/officeDocument/2006/relationships/image" Target="../media/image11.jpeg"/><Relationship Id="rId9" Type="http://schemas.openxmlformats.org/officeDocument/2006/relationships/slide" Target="slide24.xml"/><Relationship Id="rId14" Type="http://schemas.openxmlformats.org/officeDocument/2006/relationships/image" Target="../media/image16.png"/><Relationship Id="rId22" Type="http://schemas.openxmlformats.org/officeDocument/2006/relationships/image" Target="../media/image20.jpeg"/><Relationship Id="rId27" Type="http://schemas.openxmlformats.org/officeDocument/2006/relationships/slide" Target="slide33.xml"/><Relationship Id="rId30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719932" y="1985169"/>
            <a:ext cx="77041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C" sz="1600" b="1" dirty="0" smtClean="0"/>
              <a:t>VICERRECTORADO DE INVESTIGACIÓN Y VINCULACIÓN CON LA COLECTIVIDAD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C" sz="1600" b="1" dirty="0" smtClean="0"/>
              <a:t>UNIDAD DE GESTIÓN DE POSTGRADOS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C" sz="1600" b="1" dirty="0" smtClean="0">
                <a:solidFill>
                  <a:srgbClr val="00B050"/>
                </a:solidFill>
              </a:rPr>
              <a:t>MAESTRIA EN GESTION DE PROYECTOS  -  II  PROMOCIÓN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C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600" b="1" dirty="0" smtClean="0">
                <a:solidFill>
                  <a:srgbClr val="00B050"/>
                </a:solidFill>
              </a:rPr>
              <a:t>“</a:t>
            </a:r>
            <a:r>
              <a:rPr lang="es-ES" sz="1600" b="1" dirty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</a:t>
            </a:r>
            <a:r>
              <a:rPr lang="es-ES" sz="1600" b="1" dirty="0" smtClean="0">
                <a:solidFill>
                  <a:srgbClr val="00B050"/>
                </a:solidFill>
              </a:rPr>
              <a:t>CPCCS”.</a:t>
            </a:r>
            <a:endParaRPr lang="es-EC" sz="1600" b="1" dirty="0" smtClean="0">
              <a:solidFill>
                <a:srgbClr val="00B05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sz="16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C" sz="1600" b="1" dirty="0" smtClean="0"/>
              <a:t>Maestrante: Ing. Teodoro Remache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C" sz="1600" b="1" dirty="0" smtClean="0"/>
              <a:t>Director: Eco. Gustavo Moncayo</a:t>
            </a:r>
            <a:br>
              <a:rPr lang="es-EC" sz="1600" b="1" dirty="0" smtClean="0"/>
            </a:br>
            <a:endParaRPr lang="es-EC" sz="1600" b="1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C" sz="16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C" sz="1600" b="1" dirty="0" smtClean="0"/>
              <a:t>DICIEMBRE - 2015</a:t>
            </a:r>
            <a:endParaRPr lang="en-US" sz="16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9" y="335756"/>
            <a:ext cx="6400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endParaRPr lang="es-ES" dirty="0" smtClean="0"/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Cronograma de Implementación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10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45618"/>
              </p:ext>
            </p:extLst>
          </p:nvPr>
        </p:nvGraphicFramePr>
        <p:xfrm>
          <a:off x="2882900" y="2491581"/>
          <a:ext cx="3378200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374900"/>
                <a:gridCol w="1003300"/>
              </a:tblGrid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Actividad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Tiempo (meses)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Elaboración y Presentación de propuesta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 meses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Aprobación y cambio estructural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 meses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Creación de puestos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 meses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Selección de personal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 meses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Inicio de actividades con mobiliario y equipos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 mes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 meses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 meses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endParaRPr lang="es-ES" dirty="0" smtClean="0"/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Procesos para </a:t>
            </a:r>
            <a:r>
              <a:rPr lang="es-ES" sz="2800" u="sng" dirty="0"/>
              <a:t>u</a:t>
            </a:r>
            <a:r>
              <a:rPr lang="es-ES" sz="2800" u="sng" dirty="0" smtClean="0"/>
              <a:t>na </a:t>
            </a:r>
            <a:r>
              <a:rPr lang="es-ES" sz="2800" u="sng" dirty="0"/>
              <a:t>a</a:t>
            </a:r>
            <a:r>
              <a:rPr lang="es-ES" sz="2800" u="sng" dirty="0" smtClean="0"/>
              <a:t>decuada Gestión de Proyectos según el PMBOK 5ª Edición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11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40932"/>
              </p:ext>
            </p:extLst>
          </p:nvPr>
        </p:nvGraphicFramePr>
        <p:xfrm>
          <a:off x="323528" y="1916832"/>
          <a:ext cx="8352926" cy="4816091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864096"/>
                <a:gridCol w="1944216"/>
                <a:gridCol w="1656184"/>
                <a:gridCol w="1872208"/>
                <a:gridCol w="1080118"/>
              </a:tblGrid>
              <a:tr h="1358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ÁREAS DE CONOCIMIENTO</a:t>
                      </a:r>
                      <a:endParaRPr lang="es-E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GRUPO DE PROCESOS</a:t>
                      </a:r>
                      <a:endParaRPr lang="es-E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INICIO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PLANIFICACIÓN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EJECUCIÓN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SEGUIMIENTO Y CONTROL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CIERRE</a:t>
                      </a:r>
                      <a:endParaRPr lang="es-E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19477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INTEGRACIÓN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Desarrollar el acta de constitución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Desarrollar el plan para la dirección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Dirigir y gestionar el trabajo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Monitorear y controlar el trabajo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Cerrar el proyecto o fase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Realizar el control integrado de cambios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ALCANCE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del alcance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Validar el alcance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Recopilar requisitos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Definir el alcance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el alcance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0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Crear la EDT (Estructura Desglosada de Trabajo)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TIEMPO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del cronograma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el cronograma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Definir las actividades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Secuenciar las actividades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Estimar los recursos de las actividades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Estimar las duraciones de las actividades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Desarrollar el cronograma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COSTOS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 costos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los costos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Estimar los costos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Determinar el presupuesto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2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CALIDAD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 la calidad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Symbol"/>
                          <a:cs typeface="Symbol"/>
                        </a:rPr>
                        <a:t>Realizar el aseguramiento de calidad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la calidad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7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RECURSOS HUMANOS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Symbol"/>
                          <a:cs typeface="Symbol"/>
                        </a:rPr>
                        <a:t>Planificar la gestión de RRHH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Adquirir el equipo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Desarrollar el equipo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Dirigir el equipo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COMUNICACIONES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 las comunicaciones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Gestionar las comunicaciones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las comunicaciones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71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RIESGOS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 riesgos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los riesgos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Identificar los riesgos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Analizar cualitativamente los riesgos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Analizar cuantitativamente los riesgos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0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respuesta a los riesgos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4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ADQUISICIONES</a:t>
                      </a:r>
                      <a:endParaRPr lang="es-ES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 adquisiciones del proyecto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Efectuar las adquisiciones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las adquisiciones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Cerrar las adquisiciones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INTERESADOS</a:t>
                      </a:r>
                      <a:endParaRPr lang="es-E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Identificar a los interesados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Planificar la gestión de los interesados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Gestionar la participación de los interesados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Controlar la participación de los interesados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423" marR="264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1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95563"/>
              </p:ext>
            </p:extLst>
          </p:nvPr>
        </p:nvGraphicFramePr>
        <p:xfrm>
          <a:off x="251520" y="1484784"/>
          <a:ext cx="8496944" cy="5040560"/>
        </p:xfrm>
        <a:graphic>
          <a:graphicData uri="http://schemas.openxmlformats.org/drawingml/2006/table">
            <a:tbl>
              <a:tblPr/>
              <a:tblGrid>
                <a:gridCol w="1682713"/>
                <a:gridCol w="1685240"/>
                <a:gridCol w="1758511"/>
                <a:gridCol w="1685240"/>
                <a:gridCol w="1685240"/>
              </a:tblGrid>
              <a:tr h="369843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effectLst/>
                        </a:rPr>
                        <a:t>Acta de Constitución</a:t>
                      </a:r>
                      <a:endParaRPr lang="es-ES" sz="1200" b="0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effectLst/>
                        </a:rPr>
                        <a:t>Matriz de Seguimiento</a:t>
                      </a:r>
                      <a:endParaRPr lang="es-ES" sz="12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Matriz de Cont. Cambios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Acta de Cierre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effectLst/>
                        </a:rPr>
                        <a:t>EDT</a:t>
                      </a:r>
                      <a:endParaRPr lang="es-ES" sz="12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52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Acta de Reuniones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Matriz de Actividades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Cronograma Valorado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del Presupuesto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Calidad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55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Gestión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T.H.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Comunicación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Matriz de Riesgos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</a:t>
                      </a: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Contrataciones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Matriz de Involucrados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9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endParaRPr lang="es-ES" dirty="0" smtClean="0"/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Documentos Personalizados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0 Imagen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833755" cy="1179195"/>
          </a:xfrm>
          <a:prstGeom prst="rect">
            <a:avLst/>
          </a:prstGeom>
        </p:spPr>
      </p:pic>
      <p:pic>
        <p:nvPicPr>
          <p:cNvPr id="14" name="0 Imagen">
            <a:hlinkClick r:id="rId5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28" y="1988840"/>
            <a:ext cx="833120" cy="1179195"/>
          </a:xfrm>
          <a:prstGeom prst="rect">
            <a:avLst/>
          </a:prstGeom>
        </p:spPr>
      </p:pic>
      <p:pic>
        <p:nvPicPr>
          <p:cNvPr id="15" name="0 Imagen">
            <a:hlinkClick r:id="rId7" action="ppaction://hlinksldjump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92" y="1977901"/>
            <a:ext cx="835660" cy="1235075"/>
          </a:xfrm>
          <a:prstGeom prst="rect">
            <a:avLst/>
          </a:prstGeom>
        </p:spPr>
      </p:pic>
      <p:pic>
        <p:nvPicPr>
          <p:cNvPr id="16" name="15 Imagen">
            <a:hlinkClick r:id="rId9" action="ppaction://hlinksldjump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37" y="1947087"/>
            <a:ext cx="84709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0 Imagen">
            <a:hlinkClick r:id="rId11" action="ppaction://hlinksldjump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52" y="1988840"/>
            <a:ext cx="834390" cy="1180465"/>
          </a:xfrm>
          <a:prstGeom prst="rect">
            <a:avLst/>
          </a:prstGeom>
        </p:spPr>
      </p:pic>
      <p:pic>
        <p:nvPicPr>
          <p:cNvPr id="18" name="17 Imagen">
            <a:hlinkClick r:id="rId13" action="ppaction://hlinksldjump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7" y="3717032"/>
            <a:ext cx="83248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>
            <a:hlinkClick r:id="rId15" action="ppaction://hlinksldjump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08" y="3717032"/>
            <a:ext cx="835660" cy="112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>
            <a:hlinkClick r:id="rId17" action="ppaction://hlinksldjump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53" y="3734812"/>
            <a:ext cx="938530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0 Imagen">
            <a:hlinkClick r:id="rId19" action="ppaction://hlinksldjump"/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67" y="3734812"/>
            <a:ext cx="835660" cy="1160780"/>
          </a:xfrm>
          <a:prstGeom prst="rect">
            <a:avLst/>
          </a:prstGeom>
        </p:spPr>
      </p:pic>
      <p:pic>
        <p:nvPicPr>
          <p:cNvPr id="22" name="0 Imagen">
            <a:hlinkClick r:id="rId21" action="ppaction://hlinksldjump"/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05" y="3717032"/>
            <a:ext cx="892810" cy="1178560"/>
          </a:xfrm>
          <a:prstGeom prst="rect">
            <a:avLst/>
          </a:prstGeom>
        </p:spPr>
      </p:pic>
      <p:pic>
        <p:nvPicPr>
          <p:cNvPr id="23" name="0 Imagen">
            <a:hlinkClick r:id="rId23" action="ppaction://hlinksldjump"/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7" y="5355436"/>
            <a:ext cx="835660" cy="1138444"/>
          </a:xfrm>
          <a:prstGeom prst="rect">
            <a:avLst/>
          </a:prstGeom>
        </p:spPr>
      </p:pic>
      <p:pic>
        <p:nvPicPr>
          <p:cNvPr id="24" name="0 Imagen">
            <a:hlinkClick r:id="rId25" action="ppaction://hlinksldjump"/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20" y="5344323"/>
            <a:ext cx="835660" cy="1142365"/>
          </a:xfrm>
          <a:prstGeom prst="rect">
            <a:avLst/>
          </a:prstGeom>
        </p:spPr>
      </p:pic>
      <p:pic>
        <p:nvPicPr>
          <p:cNvPr id="25" name="0 Imagen">
            <a:hlinkClick r:id="rId27" action="ppaction://hlinksldjump"/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93" y="5387821"/>
            <a:ext cx="834390" cy="1087755"/>
          </a:xfrm>
          <a:prstGeom prst="rect">
            <a:avLst/>
          </a:prstGeom>
        </p:spPr>
      </p:pic>
      <p:pic>
        <p:nvPicPr>
          <p:cNvPr id="26" name="0 Imagen">
            <a:hlinkClick r:id="rId29" action="ppaction://hlinksldjump"/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84" y="5355436"/>
            <a:ext cx="835660" cy="1120140"/>
          </a:xfrm>
          <a:prstGeom prst="rect">
            <a:avLst/>
          </a:prstGeom>
        </p:spPr>
      </p:pic>
      <p:pic>
        <p:nvPicPr>
          <p:cNvPr id="27" name="0 Imagen">
            <a:hlinkClick r:id="rId31" action="ppaction://hlinksldjump"/>
          </p:cNvPr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835660" cy="11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Análisis Económico- Variables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58273"/>
              </p:ext>
            </p:extLst>
          </p:nvPr>
        </p:nvGraphicFramePr>
        <p:xfrm>
          <a:off x="467723" y="2708920"/>
          <a:ext cx="8229600" cy="2628691"/>
        </p:xfrm>
        <a:graphic>
          <a:graphicData uri="http://schemas.openxmlformats.org/drawingml/2006/table">
            <a:tbl>
              <a:tblPr firstRow="1" firstCol="1" bandRow="1"/>
              <a:tblGrid>
                <a:gridCol w="1290007"/>
                <a:gridCol w="533815"/>
                <a:gridCol w="621770"/>
                <a:gridCol w="702534"/>
                <a:gridCol w="635046"/>
                <a:gridCol w="635046"/>
                <a:gridCol w="604621"/>
                <a:gridCol w="632833"/>
                <a:gridCol w="586920"/>
                <a:gridCol w="614025"/>
                <a:gridCol w="737937"/>
                <a:gridCol w="635046"/>
              </a:tblGrid>
              <a:tr h="657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CARGO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R.M.U.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NUMERO PERSONAS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REMUN. MENSUALES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REMUN. ANUALES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REMUN. 5 AÑOS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DECIMO TERCERO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IESS PATRONAL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DECIMO CUARTO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FONDOS DE RESERVA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VACACIONES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COSTO TOTAL A 5 AÑOS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3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DIRECTOR/A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2.546,00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2.546,00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30.552,00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152.760,00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10.184,00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17.796,54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1.360,00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10.184,00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10.184,00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202.468,54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SP7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1.676,00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3.352,00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40.224,00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201.120,00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13.408,00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23.430,48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2.720,00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13.408,00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13.408,00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267.494,48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SP4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1.212,00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2.424,00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29.088,00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145.440,00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9.696,00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16.943,76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2.720,00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9.696,00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9.696,00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194.191,76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SPA4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733,00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733,00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8.796,00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43.980,00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2.932,00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5.123,67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1.360,00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2.932,00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2.932,00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59.259,67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6.167,00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9.055,00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543.300,00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36.220,00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63.294,45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8.160,00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36.220,00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36.220,00</a:t>
                      </a:r>
                      <a:endParaRPr lang="es-ES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723.414,45</a:t>
                      </a:r>
                      <a:endParaRPr lang="es-ES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722" marR="38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907704" y="2143352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PERSONAL- CÁLCULO </a:t>
            </a:r>
            <a:r>
              <a:rPr lang="es-ES" sz="1400" dirty="0"/>
              <a:t>DE REMUNERACIONES- PERÍODO 5 AÑOS</a:t>
            </a:r>
          </a:p>
        </p:txBody>
      </p:sp>
    </p:spTree>
    <p:extLst>
      <p:ext uri="{BB962C8B-B14F-4D97-AF65-F5344CB8AC3E}">
        <p14:creationId xmlns:p14="http://schemas.microsoft.com/office/powerpoint/2010/main" val="27928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Análisis Económico- Variables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14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1537047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MOBILIARIO – EQUIPOS- CAPACITACIÓN</a:t>
            </a:r>
            <a:endParaRPr lang="es-E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51454"/>
              </p:ext>
            </p:extLst>
          </p:nvPr>
        </p:nvGraphicFramePr>
        <p:xfrm>
          <a:off x="611560" y="1916832"/>
          <a:ext cx="8064895" cy="2008240"/>
        </p:xfrm>
        <a:graphic>
          <a:graphicData uri="http://schemas.openxmlformats.org/drawingml/2006/table">
            <a:tbl>
              <a:tblPr firstRow="1" firstCol="1" bandRow="1"/>
              <a:tblGrid>
                <a:gridCol w="1714735"/>
                <a:gridCol w="1587540"/>
                <a:gridCol w="1587540"/>
                <a:gridCol w="1587540"/>
                <a:gridCol w="158754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CARGO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LAPTOP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COMP. DE 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ESCRITORIO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EST. DE 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TRABAJO Y SILLA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DIRECTOR/A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SP7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SP4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SPA4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BIENES Y EQUIPOS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5.890,00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5946"/>
              </p:ext>
            </p:extLst>
          </p:nvPr>
        </p:nvGraphicFramePr>
        <p:xfrm>
          <a:off x="611560" y="3872616"/>
          <a:ext cx="8136904" cy="2724736"/>
        </p:xfrm>
        <a:graphic>
          <a:graphicData uri="http://schemas.openxmlformats.org/drawingml/2006/table">
            <a:tbl>
              <a:tblPr firstRow="1" firstCol="1" bandRow="1"/>
              <a:tblGrid>
                <a:gridCol w="2626785"/>
                <a:gridCol w="2429265"/>
                <a:gridCol w="1540427"/>
                <a:gridCol w="1540427"/>
              </a:tblGrid>
              <a:tr h="278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OBJETIVO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CURSO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HORAS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PRECIO REFERENCIAL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2133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MANEJO DE SISTEMAS DE GESTIÓN DE PROYECTOS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PROJECT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250,00   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PROJECT SERVER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400,00   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EXCEL AVANZADO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400,00   </a:t>
                      </a:r>
                      <a:endParaRPr lang="es-E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4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CONOCIMIENTO DE METODOLOGIAS Y BUENAS PRÁCTICAS EN GESTIÓN DE PROYECTOS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SENPLADES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80,00   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PMI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600,00   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GPR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80,00   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OTROS</a:t>
                      </a:r>
                      <a:endParaRPr lang="es-E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SIPEIP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80,00   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180</a:t>
                      </a:r>
                      <a:endParaRPr lang="es-ES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1.890,00   </a:t>
                      </a:r>
                      <a:endParaRPr lang="es-E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405" marR="394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Análisis Económico- Variables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07704" y="2143352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PLAN DE COMUNICACIÓN- PERÍODO </a:t>
            </a:r>
            <a:r>
              <a:rPr lang="es-ES" sz="1400" dirty="0"/>
              <a:t>5 AÑOS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13590"/>
              </p:ext>
            </p:extLst>
          </p:nvPr>
        </p:nvGraphicFramePr>
        <p:xfrm>
          <a:off x="827575" y="2544455"/>
          <a:ext cx="7560848" cy="3203575"/>
        </p:xfrm>
        <a:graphic>
          <a:graphicData uri="http://schemas.openxmlformats.org/drawingml/2006/table">
            <a:tbl>
              <a:tblPr firstRow="1" firstCol="1" bandRow="1"/>
              <a:tblGrid>
                <a:gridCol w="2040619"/>
                <a:gridCol w="2040619"/>
                <a:gridCol w="695922"/>
                <a:gridCol w="695922"/>
                <a:gridCol w="695922"/>
                <a:gridCol w="695922"/>
                <a:gridCol w="695922"/>
              </a:tblGrid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1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2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4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5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6515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Comunicación Interna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Boletines electrónicos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Espacio disponible en la página web para la gestión de proyectos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Guía Metodológica de gestión de proyectos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500,00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Comunicación Externa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Publicaciones en la página web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500,00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150,00   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Flujo Económico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16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03708"/>
              </p:ext>
            </p:extLst>
          </p:nvPr>
        </p:nvGraphicFramePr>
        <p:xfrm>
          <a:off x="323526" y="2060848"/>
          <a:ext cx="8496948" cy="3611880"/>
        </p:xfrm>
        <a:graphic>
          <a:graphicData uri="http://schemas.openxmlformats.org/drawingml/2006/table">
            <a:tbl>
              <a:tblPr firstRow="1" firstCol="1" bandRow="1"/>
              <a:tblGrid>
                <a:gridCol w="2093081"/>
                <a:gridCol w="1218302"/>
                <a:gridCol w="1037113"/>
                <a:gridCol w="1037113"/>
                <a:gridCol w="1037113"/>
                <a:gridCol w="1037113"/>
                <a:gridCol w="1037113"/>
              </a:tblGrid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FLUJO ECONÓMICO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0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1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2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3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4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5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BENEFICIOS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315.000,00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321.300,00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327.726,00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334.280,52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340.966,13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BENEFICIOS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315.000,00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321.300,00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327.726,00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334.280,52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340.966,13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GASTOS DE INVERSIÓN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108.660,00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EQUIPOS DE COMPUTACIÓN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4.095,00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MOBILIARIO Y EQUIPOS DE OFICINA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1.955,00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CAPACITACIÓN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1.890,00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2.079,00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2.286,90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2.515,59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2.767,15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3.043,86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OTROS GASTOS</a:t>
                      </a:r>
                      <a:endParaRPr lang="es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1.000,00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GASTOS DE INVERSIÓN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117.150,00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111.389,00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111.596,90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115.920,59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114.032,15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112.353,86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INGRESOS - GASTOS DE INVERSIÓN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 117.150,00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203.611,00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209.703,10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211.805,41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220.248,37</a:t>
                      </a:r>
                      <a:endParaRPr lang="es-E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228.612,27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6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8367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Indicadores Económicos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17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264106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Tasa Interna de Retorno (TIR)</a:t>
            </a:r>
          </a:p>
          <a:p>
            <a:endParaRPr lang="es-ES" b="1" dirty="0" smtClean="0"/>
          </a:p>
          <a:p>
            <a:r>
              <a:rPr lang="es-ES" dirty="0" smtClean="0"/>
              <a:t>Representa la rentabilidad obtenida en proporción directa al capital invertido. </a:t>
            </a:r>
          </a:p>
          <a:p>
            <a:endParaRPr lang="es-ES" dirty="0" smtClean="0"/>
          </a:p>
          <a:p>
            <a:r>
              <a:rPr lang="es-ES" dirty="0" smtClean="0"/>
              <a:t>En esta ocasión la TIR será igual al 175%.</a:t>
            </a:r>
          </a:p>
          <a:p>
            <a:endParaRPr lang="es-ES" dirty="0" smtClean="0"/>
          </a:p>
          <a:p>
            <a:r>
              <a:rPr lang="es-ES" b="1" dirty="0" smtClean="0"/>
              <a:t>Valor Actual Neto (VAN)</a:t>
            </a:r>
          </a:p>
          <a:p>
            <a:endParaRPr lang="es-ES" b="1" dirty="0" smtClean="0"/>
          </a:p>
          <a:p>
            <a:r>
              <a:rPr lang="es-ES" dirty="0" smtClean="0"/>
              <a:t>Permite calcular el valor presente de un determinado número de flujos de caja futuros, originados por una inversión.</a:t>
            </a:r>
          </a:p>
          <a:p>
            <a:endParaRPr lang="es-ES" dirty="0" smtClean="0"/>
          </a:p>
          <a:p>
            <a:r>
              <a:rPr lang="es-ES" dirty="0" smtClean="0"/>
              <a:t>El valor actual correspondería a USD. 886.571,03.   </a:t>
            </a:r>
          </a:p>
          <a:p>
            <a:endParaRPr lang="es-ES" dirty="0" smtClean="0"/>
          </a:p>
          <a:p>
            <a:r>
              <a:rPr lang="es-ES" b="1" dirty="0" smtClean="0"/>
              <a:t>Relación  Beneficio Frente al Costo (R B/C)</a:t>
            </a:r>
          </a:p>
          <a:p>
            <a:endParaRPr lang="es-ES" b="1" dirty="0" smtClean="0"/>
          </a:p>
          <a:p>
            <a:r>
              <a:rPr lang="es-ES" dirty="0" smtClean="0"/>
              <a:t>La relación beneficio costo toma los ingresos y egresos presentes netos, para determinar cuáles son los beneficios por cada dólar que se invierte en el proyecto.</a:t>
            </a:r>
          </a:p>
          <a:p>
            <a:endParaRPr lang="es-ES" dirty="0" smtClean="0"/>
          </a:p>
          <a:p>
            <a:r>
              <a:rPr lang="es-ES" dirty="0" smtClean="0"/>
              <a:t>Tras la inversión se obtendría un valor estimado de USD. 2,51 en relación a cada dólar de costo generado.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30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8367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Conclusiones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18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48478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Es necesario en el sector público, y en este caso en particular, en el Consejo de Participación Ciudadana y Control Social, la implementación de un Sistema de Administración de Proyectos fortalecido en su estructura orgánica, con metodologías claras, y con enfoque hacia una verdadera gestión de Proyectos.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Por las características y el ámbito desconcentrado a nivel nacional del Consejo de Participación Ciudadana y Control Social,  los proyectos, en su mayoría sociales, deben ser planificados, controlados y evaluados bajo parámetros que permitan una retroalimentación que genere valor agregado en el mediano y largo plazo, evitando así, gastos innecesarios en proyectos irrelevantes para la ciudadanía.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Su implementación representaría además el retorno de la inversión en más del 150% por los beneficios para la ciudadanía y ahorro para el estado.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contar con una metodología para la administración de proyectos creará una cultura institucional basada en el orden, control de cambios y mejora continua.</a:t>
            </a:r>
          </a:p>
        </p:txBody>
      </p:sp>
    </p:spTree>
    <p:extLst>
      <p:ext uri="{BB962C8B-B14F-4D97-AF65-F5344CB8AC3E}">
        <p14:creationId xmlns:p14="http://schemas.microsoft.com/office/powerpoint/2010/main" val="17373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8367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Recomendaciones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19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48478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Tras la entrega de la presente propuesta al Consejo de Participación Ciudadana y Control Social, implementar progresivamente los controles y formatos, ya que debe ir de la mano la capacitación y la experticia de quienes lleven adelante este proceso y no generen resistencia al cambio.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Cualquier proceso de Sistematización Tecnológica debe realizarse cuando esté totalmente consolidada la idea, no incurrir en errores como, adquirir un software o contratar una consultoría para que desarrolle un sistema, sin tener una metodología aprobada y comprobada para su funcionamiento en la institución.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Comprometer anualmente los rubros para capacitación, pero, no únicamente para los miembros de la Dirección Nacional de Gestión de Proyectos; sino también, para todos los gerentes, administradores o miembros de equipo de los proyectos, ya que una institución con mayor conocimiento es una institución más eficiente.</a:t>
            </a:r>
          </a:p>
        </p:txBody>
      </p:sp>
    </p:spTree>
    <p:extLst>
      <p:ext uri="{BB962C8B-B14F-4D97-AF65-F5344CB8AC3E}">
        <p14:creationId xmlns:p14="http://schemas.microsoft.com/office/powerpoint/2010/main" val="33516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Autofit/>
          </a:bodyPr>
          <a:lstStyle/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Sistema</a:t>
            </a:r>
          </a:p>
          <a:p>
            <a:pPr marL="360000" indent="-368300" algn="just">
              <a:spcBef>
                <a:spcPts val="100"/>
              </a:spcBef>
            </a:pPr>
            <a:endParaRPr lang="es-ES" sz="2400" dirty="0" smtClean="0"/>
          </a:p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Gestión</a:t>
            </a:r>
            <a:endParaRPr lang="es-ES" sz="2400" dirty="0"/>
          </a:p>
          <a:p>
            <a:pPr marL="360000" indent="-368300" algn="just">
              <a:spcBef>
                <a:spcPts val="100"/>
              </a:spcBef>
            </a:pPr>
            <a:endParaRPr lang="es-ES" sz="2400" dirty="0" smtClean="0"/>
          </a:p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Administrar </a:t>
            </a:r>
            <a:endParaRPr lang="es-ES" sz="2400" dirty="0"/>
          </a:p>
          <a:p>
            <a:pPr marL="360000" indent="-368300" algn="just">
              <a:spcBef>
                <a:spcPts val="100"/>
              </a:spcBef>
            </a:pPr>
            <a:endParaRPr lang="es-ES" sz="2400" dirty="0" smtClean="0"/>
          </a:p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Proyectos</a:t>
            </a:r>
          </a:p>
          <a:p>
            <a:pPr marL="360000" indent="-368300" algn="just">
              <a:spcBef>
                <a:spcPts val="100"/>
              </a:spcBef>
            </a:pPr>
            <a:endParaRPr lang="es-ES" sz="2400" dirty="0" smtClean="0"/>
          </a:p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PMI</a:t>
            </a:r>
          </a:p>
          <a:p>
            <a:pPr marL="360000" indent="-368300" algn="just">
              <a:spcBef>
                <a:spcPts val="100"/>
              </a:spcBef>
            </a:pPr>
            <a:endParaRPr lang="es-ES" sz="2400" dirty="0" smtClean="0"/>
          </a:p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PMBOK</a:t>
            </a:r>
          </a:p>
          <a:p>
            <a:pPr marL="360000" indent="-368300" algn="just">
              <a:spcBef>
                <a:spcPts val="100"/>
              </a:spcBef>
            </a:pPr>
            <a:endParaRPr lang="es-ES" sz="2400" dirty="0" smtClean="0"/>
          </a:p>
          <a:p>
            <a:pPr marL="360000" indent="-368300" algn="just">
              <a:spcBef>
                <a:spcPts val="100"/>
              </a:spcBef>
            </a:pPr>
            <a:r>
              <a:rPr lang="es-ES" sz="2400" dirty="0" smtClean="0"/>
              <a:t>CPCCS</a:t>
            </a:r>
          </a:p>
          <a:p>
            <a:pPr marL="360000" indent="0" algn="just">
              <a:spcBef>
                <a:spcPts val="100"/>
              </a:spcBef>
              <a:buNone/>
            </a:pP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Introducción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</a:t>
            </a:fld>
            <a:endParaRPr lang="es-ES"/>
          </a:p>
        </p:txBody>
      </p:sp>
      <p:sp>
        <p:nvSpPr>
          <p:cNvPr id="9" name="AutoShape 2" descr="Resultado de imagen para cpccs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Resultado de imagen para cpccs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9" name="Picture 5" descr="C:\Users\tremache\Desktop\TESIS\CPC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85" y="449924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remache\Desktop\TESIS\PMBOK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86737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remache\Desktop\TESIS\PM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96" y="1254914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6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20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IV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484784"/>
            <a:ext cx="813690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3900" dirty="0" smtClean="0">
                <a:solidFill>
                  <a:srgbClr val="00B050"/>
                </a:solidFill>
                <a:latin typeface="Edwardian Script ITC" panose="030303020407070D0804" pitchFamily="66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1788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21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4123035" cy="5452214"/>
          </a:xfrm>
          <a:prstGeom prst="rect">
            <a:avLst/>
          </a:prstGeom>
        </p:spPr>
      </p:pic>
      <p:sp>
        <p:nvSpPr>
          <p:cNvPr id="3" name="2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3683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22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92" y="945344"/>
            <a:ext cx="4104000" cy="5580000"/>
          </a:xfrm>
          <a:prstGeom prst="rect">
            <a:avLst/>
          </a:prstGeom>
        </p:spPr>
      </p:pic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8570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23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66135"/>
            <a:ext cx="4104000" cy="5580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6263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24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6135"/>
            <a:ext cx="4104000" cy="54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40286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96050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6438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26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66135"/>
            <a:ext cx="4104000" cy="54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3710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27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66135"/>
            <a:ext cx="4104000" cy="54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5738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28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6135"/>
            <a:ext cx="4104000" cy="54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2818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29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84" y="866135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9120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629000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r>
              <a:rPr lang="es-ES" sz="2800" dirty="0"/>
              <a:t>Diagnóstico Situacional</a:t>
            </a:r>
          </a:p>
          <a:p>
            <a:pPr marL="811213" indent="-368300" algn="just"/>
            <a:endParaRPr lang="es-ES" sz="2800" dirty="0"/>
          </a:p>
          <a:p>
            <a:pPr marL="811213" indent="-368300" algn="just"/>
            <a:r>
              <a:rPr lang="es-ES" sz="2800" dirty="0"/>
              <a:t>Propuestas para la Administración de Proyectos</a:t>
            </a:r>
          </a:p>
          <a:p>
            <a:pPr marL="811213" indent="-368300" algn="just"/>
            <a:endParaRPr lang="es-ES" sz="2800" dirty="0"/>
          </a:p>
          <a:p>
            <a:pPr marL="811213" indent="-368300" algn="just"/>
            <a:r>
              <a:rPr lang="es-ES" sz="2800" dirty="0"/>
              <a:t>Análisis Económico de la Implementación del Sistema de Administración de Proyectos, sus beneficios y costos de inversión.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Contenidos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6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30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66135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5697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31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66135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8364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32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66135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906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33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66135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1830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34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50691"/>
            <a:ext cx="4104000" cy="5454000"/>
          </a:xfrm>
          <a:prstGeom prst="rect">
            <a:avLst/>
          </a:prstGeom>
        </p:spPr>
      </p:pic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6530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35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Anexos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79548"/>
            <a:ext cx="4104000" cy="5454000"/>
          </a:xfrm>
          <a:prstGeom prst="rect">
            <a:avLst/>
          </a:prstGeom>
        </p:spPr>
      </p:pic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7596336" y="6021288"/>
            <a:ext cx="792088" cy="3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REGRESAR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934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63711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811213" indent="-368300" algn="just"/>
            <a:r>
              <a:rPr lang="es-ES" dirty="0" smtClean="0"/>
              <a:t>Constitución del 2008</a:t>
            </a:r>
          </a:p>
          <a:p>
            <a:pPr marL="811213" indent="-368300" algn="just"/>
            <a:endParaRPr lang="es-ES" dirty="0" smtClean="0"/>
          </a:p>
          <a:p>
            <a:pPr marL="811213" indent="-368300" algn="just"/>
            <a:r>
              <a:rPr lang="es-ES" sz="3100" dirty="0"/>
              <a:t>Art. 204</a:t>
            </a:r>
          </a:p>
          <a:p>
            <a:pPr marL="811213" indent="-368300" algn="just"/>
            <a:endParaRPr lang="es-ES" sz="3100" dirty="0" smtClean="0"/>
          </a:p>
          <a:p>
            <a:pPr marL="811213" indent="-368300" algn="just"/>
            <a:r>
              <a:rPr lang="es-ES" sz="3100" dirty="0" smtClean="0"/>
              <a:t>Art</a:t>
            </a:r>
            <a:r>
              <a:rPr lang="es-ES" sz="3100" dirty="0"/>
              <a:t>. </a:t>
            </a:r>
            <a:r>
              <a:rPr lang="es-ES" sz="3100" dirty="0" smtClean="0"/>
              <a:t>207</a:t>
            </a:r>
          </a:p>
          <a:p>
            <a:pPr marL="811213" indent="-368300" algn="just"/>
            <a:endParaRPr lang="es-ES" sz="3100" dirty="0" smtClean="0"/>
          </a:p>
          <a:p>
            <a:pPr marL="811213" indent="-368300" algn="just"/>
            <a:r>
              <a:rPr lang="es-ES" dirty="0" smtClean="0"/>
              <a:t>Ley </a:t>
            </a:r>
            <a:r>
              <a:rPr lang="es-ES" dirty="0"/>
              <a:t>Orgánica del </a:t>
            </a:r>
            <a:r>
              <a:rPr lang="es-ES" dirty="0" smtClean="0"/>
              <a:t>CPCCS</a:t>
            </a:r>
          </a:p>
          <a:p>
            <a:pPr marL="811213" indent="-368300" algn="just"/>
            <a:endParaRPr lang="es-ES" dirty="0"/>
          </a:p>
          <a:p>
            <a:pPr marL="811213" indent="-368300" algn="just"/>
            <a:r>
              <a:rPr lang="es-ES" dirty="0" smtClean="0"/>
              <a:t>Segunda Elección de Consejeros del CPCCS</a:t>
            </a:r>
          </a:p>
          <a:p>
            <a:pPr marL="811213" indent="-368300" algn="just"/>
            <a:endParaRPr lang="es-ES" dirty="0"/>
          </a:p>
          <a:p>
            <a:pPr marL="811213" indent="-368300" algn="just"/>
            <a:r>
              <a:rPr lang="es-ES" dirty="0" smtClean="0"/>
              <a:t>Proyectos de Inversión</a:t>
            </a:r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Antecedentes y Situación Actual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4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I</a:t>
            </a:r>
          </a:p>
        </p:txBody>
      </p:sp>
    </p:spTree>
    <p:extLst>
      <p:ext uri="{BB962C8B-B14F-4D97-AF65-F5344CB8AC3E}">
        <p14:creationId xmlns:p14="http://schemas.microsoft.com/office/powerpoint/2010/main" val="20567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9995" y="1700808"/>
            <a:ext cx="8229600" cy="6046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r>
              <a:rPr lang="es-ES" sz="2400" dirty="0"/>
              <a:t>Niveles de Madurez según </a:t>
            </a:r>
            <a:r>
              <a:rPr lang="es-ES" sz="2400" dirty="0" err="1"/>
              <a:t>Kerzner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Madurez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I</a:t>
            </a: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492896"/>
            <a:ext cx="52006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Elipse"/>
          <p:cNvSpPr/>
          <p:nvPr/>
        </p:nvSpPr>
        <p:spPr>
          <a:xfrm>
            <a:off x="1691680" y="4005064"/>
            <a:ext cx="1584176" cy="13681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4504474"/>
            <a:ext cx="792088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CPCCS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066470" y="4689140"/>
            <a:ext cx="5663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r>
              <a:rPr lang="es-ES" dirty="0" smtClean="0"/>
              <a:t>Propuesta 1: Fortalecimiento del Comité de Proyectos</a:t>
            </a:r>
          </a:p>
          <a:p>
            <a:pPr marL="811213" indent="-368300" algn="just"/>
            <a:endParaRPr lang="es-ES" dirty="0" smtClean="0"/>
          </a:p>
          <a:p>
            <a:pPr marL="811213" indent="-368300" algn="just"/>
            <a:r>
              <a:rPr lang="es-ES" dirty="0" smtClean="0"/>
              <a:t>Propuesta 2: Creación de una Dirección de Proyectos</a:t>
            </a:r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Propuestas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6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1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Propuesta 1: Fortalecimiento del Comité de Proyectos</a:t>
            </a:r>
          </a:p>
          <a:p>
            <a:r>
              <a:rPr lang="es-ES" sz="2800" u="sng" dirty="0" smtClean="0"/>
              <a:t>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7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3952969"/>
            <a:ext cx="3096191" cy="23563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80" y="2008753"/>
            <a:ext cx="3077975" cy="2307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9 Flecha derecha"/>
          <p:cNvSpPr/>
          <p:nvPr/>
        </p:nvSpPr>
        <p:spPr>
          <a:xfrm>
            <a:off x="4572000" y="3952969"/>
            <a:ext cx="576064" cy="363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187624" y="16855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/>
              <a:t>Esquema de trabajo: Estructura Comité y Subcomisiones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343377" y="3470449"/>
            <a:ext cx="3800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Actores que </a:t>
            </a:r>
            <a:r>
              <a:rPr lang="es-ES" sz="1400" dirty="0" smtClean="0"/>
              <a:t>conformarían </a:t>
            </a:r>
            <a:r>
              <a:rPr lang="es-ES" sz="1400" dirty="0"/>
              <a:t>el Comité de Proyectos</a:t>
            </a:r>
          </a:p>
        </p:txBody>
      </p:sp>
    </p:spTree>
    <p:extLst>
      <p:ext uri="{BB962C8B-B14F-4D97-AF65-F5344CB8AC3E}">
        <p14:creationId xmlns:p14="http://schemas.microsoft.com/office/powerpoint/2010/main" val="25647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endParaRPr lang="es-ES" dirty="0" smtClean="0"/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Propuesta 2: Creación de una Dirección de Proyectos</a:t>
            </a:r>
          </a:p>
          <a:p>
            <a:r>
              <a:rPr lang="es-ES" sz="2800" u="sng" dirty="0" smtClean="0"/>
              <a:t>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8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0" b="-3490"/>
          <a:stretch/>
        </p:blipFill>
        <p:spPr>
          <a:xfrm>
            <a:off x="2838450" y="2204864"/>
            <a:ext cx="3467100" cy="385127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275856" y="1835221"/>
            <a:ext cx="2489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/>
              <a:t>Estructura Actual del CPCCS</a:t>
            </a:r>
          </a:p>
        </p:txBody>
      </p:sp>
    </p:spTree>
    <p:extLst>
      <p:ext uri="{BB962C8B-B14F-4D97-AF65-F5344CB8AC3E}">
        <p14:creationId xmlns:p14="http://schemas.microsoft.com/office/powerpoint/2010/main" val="33248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508918"/>
          </a:xfrm>
        </p:spPr>
        <p:txBody>
          <a:bodyPr>
            <a:noAutofit/>
          </a:bodyPr>
          <a:lstStyle/>
          <a:p>
            <a:r>
              <a:rPr lang="es-EC" sz="800" b="1" dirty="0" smtClean="0">
                <a:solidFill>
                  <a:srgbClr val="00B050"/>
                </a:solidFill>
              </a:rPr>
              <a:t>“</a:t>
            </a:r>
            <a:r>
              <a:rPr lang="es-ES" sz="800" b="1" dirty="0" smtClean="0">
                <a:solidFill>
                  <a:srgbClr val="00B050"/>
                </a:solidFill>
              </a:rPr>
              <a:t>PROPUESTA PARA LA IMPLEMENTACIÓN  DE UN SISTEMA DE ADMINISTRACIÓN DE PROYECTOS EN EL CONSEJO DE PARTICIPACIÓN CIUDADANA Y CONTROL SOCIAL- CPCCS”.</a:t>
            </a:r>
            <a:endParaRPr lang="es-ES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 vert="horz" lIns="91440" tIns="45720" rIns="91440" bIns="45720" rtlCol="0">
            <a:normAutofit/>
          </a:bodyPr>
          <a:lstStyle/>
          <a:p>
            <a:pPr marL="811213" indent="-368300" algn="just"/>
            <a:endParaRPr lang="es-ES" dirty="0" smtClean="0"/>
          </a:p>
          <a:p>
            <a:pPr marL="442913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/>
              <a:t>Propuesta 2: Creación de una Dirección de Proyectos</a:t>
            </a:r>
          </a:p>
          <a:p>
            <a:r>
              <a:rPr lang="es-ES" sz="2800" u="sng" dirty="0" smtClean="0"/>
              <a:t> </a:t>
            </a:r>
            <a:endParaRPr lang="es-ES" sz="28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7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B37-7B21-4503-B115-B187876E0017}" type="slidenum">
              <a:rPr lang="es-ES" smtClean="0"/>
              <a:t>9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65069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Capítulo </a:t>
            </a:r>
            <a:r>
              <a:rPr lang="es-ES" sz="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III</a:t>
            </a:r>
            <a:endParaRPr lang="es-ES" sz="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31840" y="1835221"/>
            <a:ext cx="3116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/>
              <a:t>Estructura Propuesta para el CPCCS</a:t>
            </a:r>
          </a:p>
        </p:txBody>
      </p:sp>
      <p:pic>
        <p:nvPicPr>
          <p:cNvPr id="10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1" t="-3499" r="-10051" b="-3499"/>
          <a:stretch/>
        </p:blipFill>
        <p:spPr>
          <a:xfrm>
            <a:off x="2504899" y="2173775"/>
            <a:ext cx="4163695" cy="3851910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2447764" y="3535463"/>
            <a:ext cx="1368152" cy="12734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1763688" y="4099730"/>
            <a:ext cx="576064" cy="19336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28860" y="3918467"/>
            <a:ext cx="936104" cy="5232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Dirección Nacional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983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2258</Words>
  <Application>Microsoft Office PowerPoint</Application>
  <PresentationFormat>Presentación en pantalla (4:3)</PresentationFormat>
  <Paragraphs>564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  <vt:lpstr>“PROPUESTA PARA LA IMPLEMENTACIÓN  DE UN SISTEMA DE ADMINISTRACIÓN DE PROYECTOS EN EL CONSEJO DE PARTICIPACIÓN CIUDADANA Y CONTROL SOCIAL- CPCCS”.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tremache</dc:creator>
  <cp:lastModifiedBy>tremache</cp:lastModifiedBy>
  <cp:revision>46</cp:revision>
  <dcterms:created xsi:type="dcterms:W3CDTF">2015-12-07T17:31:38Z</dcterms:created>
  <dcterms:modified xsi:type="dcterms:W3CDTF">2015-12-15T21:58:42Z</dcterms:modified>
</cp:coreProperties>
</file>