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60" r:id="rId2"/>
    <p:sldId id="266" r:id="rId3"/>
    <p:sldId id="267" r:id="rId4"/>
    <p:sldId id="326" r:id="rId5"/>
    <p:sldId id="268" r:id="rId6"/>
    <p:sldId id="269" r:id="rId7"/>
    <p:sldId id="270" r:id="rId8"/>
    <p:sldId id="271" r:id="rId9"/>
    <p:sldId id="272" r:id="rId10"/>
    <p:sldId id="275" r:id="rId11"/>
    <p:sldId id="276" r:id="rId12"/>
    <p:sldId id="277" r:id="rId13"/>
    <p:sldId id="278" r:id="rId14"/>
    <p:sldId id="279" r:id="rId15"/>
    <p:sldId id="280" r:id="rId16"/>
    <p:sldId id="281" r:id="rId17"/>
    <p:sldId id="282" r:id="rId18"/>
    <p:sldId id="283" r:id="rId19"/>
    <p:sldId id="284" r:id="rId20"/>
    <p:sldId id="285" r:id="rId21"/>
    <p:sldId id="321" r:id="rId22"/>
    <p:sldId id="289" r:id="rId23"/>
    <p:sldId id="290" r:id="rId24"/>
    <p:sldId id="291" r:id="rId25"/>
    <p:sldId id="292" r:id="rId26"/>
    <p:sldId id="318" r:id="rId27"/>
    <p:sldId id="293" r:id="rId28"/>
    <p:sldId id="294"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27" r:id="rId43"/>
    <p:sldId id="310" r:id="rId44"/>
    <p:sldId id="311" r:id="rId45"/>
    <p:sldId id="312" r:id="rId46"/>
    <p:sldId id="322" r:id="rId47"/>
    <p:sldId id="323" r:id="rId48"/>
    <p:sldId id="324" r:id="rId49"/>
    <p:sldId id="325" r:id="rId50"/>
  </p:sldIdLst>
  <p:sldSz cx="9144000" cy="6858000" type="screen4x3"/>
  <p:notesSz cx="6858000" cy="9144000"/>
  <p:custShowLst>
    <p:custShow name="Presentación personalizada 1" id="0">
      <p:sldLst/>
    </p:custShow>
  </p:custShowLst>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336600"/>
    <a:srgbClr val="AAC6B5"/>
    <a:srgbClr val="9EB78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94" autoAdjust="0"/>
  </p:normalViewPr>
  <p:slideViewPr>
    <p:cSldViewPr>
      <p:cViewPr varScale="1">
        <p:scale>
          <a:sx n="85" d="100"/>
          <a:sy n="85" d="100"/>
        </p:scale>
        <p:origin x="1406"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vale\Documents\TESIS\comparacion%20caudales%20max.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27762255524511"/>
          <c:y val="0.2394530263869688"/>
          <c:w val="0.75913712398853372"/>
          <c:h val="0.43862996133116949"/>
        </c:manualLayout>
      </c:layout>
      <c:scatterChart>
        <c:scatterStyle val="lineMarker"/>
        <c:varyColors val="0"/>
        <c:ser>
          <c:idx val="0"/>
          <c:order val="0"/>
          <c:spPr>
            <a:ln w="28575">
              <a:noFill/>
            </a:ln>
          </c:spPr>
          <c:trendline>
            <c:trendlineType val="linear"/>
            <c:dispRSqr val="1"/>
            <c:dispEq val="1"/>
            <c:trendlineLbl>
              <c:layout>
                <c:manualLayout>
                  <c:x val="-0.37721267885596704"/>
                  <c:y val="-9.8357722157855473E-2"/>
                </c:manualLayout>
              </c:layout>
              <c:tx>
                <c:rich>
                  <a:bodyPr/>
                  <a:lstStyle/>
                  <a:p>
                    <a:pPr>
                      <a:defRPr/>
                    </a:pPr>
                    <a:r>
                      <a:rPr lang="es-EC" baseline="0"/>
                      <a:t>y = 0.9496x + 70.321
R² = 0.998</a:t>
                    </a:r>
                  </a:p>
                  <a:p>
                    <a:pPr>
                      <a:defRPr/>
                    </a:pPr>
                    <a:r>
                      <a:rPr lang="es-EC" baseline="0"/>
                      <a:t>R=0.99</a:t>
                    </a:r>
                    <a:endParaRPr lang="es-EC"/>
                  </a:p>
                </c:rich>
              </c:tx>
              <c:numFmt formatCode="General" sourceLinked="0"/>
            </c:trendlineLbl>
          </c:trendline>
          <c:xVal>
            <c:numRef>
              <c:f>Hoja1!$B$22:$B$25</c:f>
              <c:numCache>
                <c:formatCode>General</c:formatCode>
                <c:ptCount val="4"/>
                <c:pt idx="0">
                  <c:v>330.36489106842231</c:v>
                </c:pt>
                <c:pt idx="1">
                  <c:v>665.74633063825013</c:v>
                </c:pt>
                <c:pt idx="2">
                  <c:v>919.45259565140498</c:v>
                </c:pt>
              </c:numCache>
            </c:numRef>
          </c:xVal>
          <c:yVal>
            <c:numRef>
              <c:f>Hoja1!$C$22:$C$25</c:f>
              <c:numCache>
                <c:formatCode>General</c:formatCode>
                <c:ptCount val="4"/>
                <c:pt idx="0">
                  <c:v>389</c:v>
                </c:pt>
                <c:pt idx="1">
                  <c:v>691</c:v>
                </c:pt>
                <c:pt idx="2">
                  <c:v>950</c:v>
                </c:pt>
              </c:numCache>
            </c:numRef>
          </c:yVal>
          <c:smooth val="0"/>
        </c:ser>
        <c:dLbls>
          <c:showLegendKey val="0"/>
          <c:showVal val="0"/>
          <c:showCatName val="0"/>
          <c:showSerName val="0"/>
          <c:showPercent val="0"/>
          <c:showBubbleSize val="0"/>
        </c:dLbls>
        <c:axId val="341229416"/>
        <c:axId val="341229808"/>
      </c:scatterChart>
      <c:valAx>
        <c:axId val="341229416"/>
        <c:scaling>
          <c:orientation val="minMax"/>
        </c:scaling>
        <c:delete val="0"/>
        <c:axPos val="b"/>
        <c:title>
          <c:tx>
            <c:rich>
              <a:bodyPr/>
              <a:lstStyle/>
              <a:p>
                <a:pPr>
                  <a:defRPr/>
                </a:pPr>
                <a:r>
                  <a:rPr lang="es-EC"/>
                  <a:t>Q</a:t>
                </a:r>
                <a:r>
                  <a:rPr lang="es-EC" baseline="0"/>
                  <a:t> MAX  (m3/seg) Sandoval-Aguiilera 2014 </a:t>
                </a:r>
                <a:endParaRPr lang="es-EC"/>
              </a:p>
            </c:rich>
          </c:tx>
          <c:layout/>
          <c:overlay val="0"/>
        </c:title>
        <c:numFmt formatCode="General" sourceLinked="1"/>
        <c:majorTickMark val="out"/>
        <c:minorTickMark val="none"/>
        <c:tickLblPos val="nextTo"/>
        <c:txPr>
          <a:bodyPr/>
          <a:lstStyle/>
          <a:p>
            <a:pPr>
              <a:defRPr sz="900"/>
            </a:pPr>
            <a:endParaRPr lang="es-EC"/>
          </a:p>
        </c:txPr>
        <c:crossAx val="341229808"/>
        <c:crosses val="autoZero"/>
        <c:crossBetween val="midCat"/>
      </c:valAx>
      <c:valAx>
        <c:axId val="341229808"/>
        <c:scaling>
          <c:orientation val="minMax"/>
        </c:scaling>
        <c:delete val="0"/>
        <c:axPos val="l"/>
        <c:title>
          <c:tx>
            <c:rich>
              <a:bodyPr rot="-5400000" vert="horz"/>
              <a:lstStyle/>
              <a:p>
                <a:pPr>
                  <a:defRPr/>
                </a:pPr>
                <a:r>
                  <a:rPr lang="es-EC"/>
                  <a:t>Q</a:t>
                </a:r>
                <a:r>
                  <a:rPr lang="es-EC" baseline="0"/>
                  <a:t> MAX (m3/seg) HEC-HMS </a:t>
                </a:r>
                <a:endParaRPr lang="es-EC"/>
              </a:p>
            </c:rich>
          </c:tx>
          <c:layout/>
          <c:overlay val="0"/>
        </c:title>
        <c:numFmt formatCode="General" sourceLinked="1"/>
        <c:majorTickMark val="out"/>
        <c:minorTickMark val="none"/>
        <c:tickLblPos val="nextTo"/>
        <c:txPr>
          <a:bodyPr/>
          <a:lstStyle/>
          <a:p>
            <a:pPr>
              <a:defRPr sz="900"/>
            </a:pPr>
            <a:endParaRPr lang="es-EC"/>
          </a:p>
        </c:txPr>
        <c:crossAx val="341229416"/>
        <c:crosses val="autoZero"/>
        <c:crossBetween val="midCat"/>
      </c:valAx>
    </c:plotArea>
    <c:plotVisOnly val="1"/>
    <c:dispBlanksAs val="gap"/>
    <c:showDLblsOverMax val="0"/>
  </c:chart>
  <c:spPr>
    <a:solidFill>
      <a:schemeClr val="bg1"/>
    </a:solidFill>
    <a:ln>
      <a:solidFill>
        <a:schemeClr val="tx1"/>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FF5A4-AADD-4890-8753-888E5A84321E}" type="doc">
      <dgm:prSet loTypeId="urn:microsoft.com/office/officeart/2005/8/layout/vProcess5" loCatId="process" qsTypeId="urn:microsoft.com/office/officeart/2005/8/quickstyle/simple1" qsCatId="simple" csTypeId="urn:microsoft.com/office/officeart/2005/8/colors/accent6_1" csCatId="accent6" phldr="1"/>
      <dgm:spPr/>
      <dgm:t>
        <a:bodyPr/>
        <a:lstStyle/>
        <a:p>
          <a:endParaRPr lang="es-EC"/>
        </a:p>
      </dgm:t>
    </dgm:pt>
    <dgm:pt modelId="{34058CC9-C001-4939-966E-544F94F61337}">
      <dgm:prSet phldrT="[Texto]" custT="1"/>
      <dgm:spPr/>
      <dgm:t>
        <a:bodyPr/>
        <a:lstStyle/>
        <a:p>
          <a:pPr algn="just"/>
          <a:r>
            <a:rPr lang="es-EC" sz="1400" dirty="0" smtClean="0"/>
            <a:t>El sistema Hidrográfico  del río Ambi fue objeto de estudio desde el año 2014 por parte del GICA de la Universidad de las Fuerzas Armadas-ESPE, en donde se determinaron parámetros inorgánicos y climáticos de la zona.</a:t>
          </a:r>
          <a:endParaRPr lang="es-EC" sz="1400" dirty="0"/>
        </a:p>
      </dgm:t>
    </dgm:pt>
    <dgm:pt modelId="{DE5F6827-F9F2-41F8-BFA4-597360A89675}" type="parTrans" cxnId="{EFAFBBAE-42D4-4D87-81CB-19F65E379A64}">
      <dgm:prSet/>
      <dgm:spPr/>
      <dgm:t>
        <a:bodyPr/>
        <a:lstStyle/>
        <a:p>
          <a:endParaRPr lang="es-EC"/>
        </a:p>
      </dgm:t>
    </dgm:pt>
    <dgm:pt modelId="{BE705D35-7B4B-4E3B-9C9B-86F3C0CBD9B4}" type="sibTrans" cxnId="{EFAFBBAE-42D4-4D87-81CB-19F65E379A64}">
      <dgm:prSet/>
      <dgm:spPr/>
      <dgm:t>
        <a:bodyPr/>
        <a:lstStyle/>
        <a:p>
          <a:endParaRPr lang="es-EC"/>
        </a:p>
      </dgm:t>
    </dgm:pt>
    <dgm:pt modelId="{3F9E3534-4BB3-4BF4-A8EF-6CAFAB2E6654}">
      <dgm:prSet phldrT="[Texto]" custT="1"/>
      <dgm:spPr/>
      <dgm:t>
        <a:bodyPr/>
        <a:lstStyle/>
        <a:p>
          <a:pPr algn="just"/>
          <a:r>
            <a:rPr lang="es-EC" sz="1400" dirty="0" smtClean="0"/>
            <a:t>La escasa información que se tiene sobre los cuerpos de agua y su calidad reflejados en los niveles de concentraciones orgánicas e inorgánicas, puede determinar el deterioro del  nivel de vida de las poblaciones que utilizan dichas aguas para actividades especialmente agrícolas.</a:t>
          </a:r>
          <a:endParaRPr lang="es-EC" sz="1400" dirty="0"/>
        </a:p>
      </dgm:t>
    </dgm:pt>
    <dgm:pt modelId="{67A44099-329F-41A4-83B5-8904480070D2}" type="parTrans" cxnId="{3789C25F-69B9-4DB6-9F74-7F215AD054B0}">
      <dgm:prSet/>
      <dgm:spPr/>
      <dgm:t>
        <a:bodyPr/>
        <a:lstStyle/>
        <a:p>
          <a:endParaRPr lang="es-EC"/>
        </a:p>
      </dgm:t>
    </dgm:pt>
    <dgm:pt modelId="{8E76C27B-845D-44A4-930C-C36CEBD585C9}" type="sibTrans" cxnId="{3789C25F-69B9-4DB6-9F74-7F215AD054B0}">
      <dgm:prSet/>
      <dgm:spPr/>
      <dgm:t>
        <a:bodyPr/>
        <a:lstStyle/>
        <a:p>
          <a:endParaRPr lang="es-EC"/>
        </a:p>
      </dgm:t>
    </dgm:pt>
    <dgm:pt modelId="{FDC0E366-0B9B-4682-9E27-ECB32DA2575F}">
      <dgm:prSet phldrT="[Texto]" custT="1"/>
      <dgm:spPr/>
      <dgm:t>
        <a:bodyPr/>
        <a:lstStyle/>
        <a:p>
          <a:pPr algn="just"/>
          <a:r>
            <a:rPr lang="es-EC" sz="1400" dirty="0" smtClean="0"/>
            <a:t>El proyecto de investigación está alineado al Plan Nacional del Buen Vivir, en donde se recalca la importancia de mejorar la calidad de vida de la población y garantizar los derechos de la naturaleza promoviendo la sostenibilidad ambiental, territorial y global.</a:t>
          </a:r>
          <a:endParaRPr lang="es-EC" sz="1400" dirty="0"/>
        </a:p>
      </dgm:t>
    </dgm:pt>
    <dgm:pt modelId="{1602CB8A-5B3D-4AD7-853F-11A35A544368}" type="parTrans" cxnId="{80CBADD1-F8E0-4FF8-84C4-F03C9CB0ED47}">
      <dgm:prSet/>
      <dgm:spPr/>
      <dgm:t>
        <a:bodyPr/>
        <a:lstStyle/>
        <a:p>
          <a:endParaRPr lang="es-EC"/>
        </a:p>
      </dgm:t>
    </dgm:pt>
    <dgm:pt modelId="{B659023B-BE6B-4420-BB76-FA218B3A21B1}" type="sibTrans" cxnId="{80CBADD1-F8E0-4FF8-84C4-F03C9CB0ED47}">
      <dgm:prSet/>
      <dgm:spPr/>
      <dgm:t>
        <a:bodyPr/>
        <a:lstStyle/>
        <a:p>
          <a:endParaRPr lang="es-EC"/>
        </a:p>
      </dgm:t>
    </dgm:pt>
    <dgm:pt modelId="{4F66E76D-0A0B-4759-98B9-2AC482F74E78}" type="pres">
      <dgm:prSet presAssocID="{AD0FF5A4-AADD-4890-8753-888E5A84321E}" presName="outerComposite" presStyleCnt="0">
        <dgm:presLayoutVars>
          <dgm:chMax val="5"/>
          <dgm:dir/>
          <dgm:resizeHandles val="exact"/>
        </dgm:presLayoutVars>
      </dgm:prSet>
      <dgm:spPr/>
      <dgm:t>
        <a:bodyPr/>
        <a:lstStyle/>
        <a:p>
          <a:endParaRPr lang="es-EC"/>
        </a:p>
      </dgm:t>
    </dgm:pt>
    <dgm:pt modelId="{B1933299-8137-4235-B8D8-4F1EA728A165}" type="pres">
      <dgm:prSet presAssocID="{AD0FF5A4-AADD-4890-8753-888E5A84321E}" presName="dummyMaxCanvas" presStyleCnt="0">
        <dgm:presLayoutVars/>
      </dgm:prSet>
      <dgm:spPr/>
    </dgm:pt>
    <dgm:pt modelId="{031388FA-0935-4FFA-BAEC-3C0E95656603}" type="pres">
      <dgm:prSet presAssocID="{AD0FF5A4-AADD-4890-8753-888E5A84321E}" presName="ThreeNodes_1" presStyleLbl="node1" presStyleIdx="0" presStyleCnt="3" custScaleX="98880">
        <dgm:presLayoutVars>
          <dgm:bulletEnabled val="1"/>
        </dgm:presLayoutVars>
      </dgm:prSet>
      <dgm:spPr/>
      <dgm:t>
        <a:bodyPr/>
        <a:lstStyle/>
        <a:p>
          <a:endParaRPr lang="es-EC"/>
        </a:p>
      </dgm:t>
    </dgm:pt>
    <dgm:pt modelId="{C290AD42-ED91-4EA0-BFBF-97D4B6367905}" type="pres">
      <dgm:prSet presAssocID="{AD0FF5A4-AADD-4890-8753-888E5A84321E}" presName="ThreeNodes_2" presStyleLbl="node1" presStyleIdx="1" presStyleCnt="3" custScaleX="106679">
        <dgm:presLayoutVars>
          <dgm:bulletEnabled val="1"/>
        </dgm:presLayoutVars>
      </dgm:prSet>
      <dgm:spPr/>
      <dgm:t>
        <a:bodyPr/>
        <a:lstStyle/>
        <a:p>
          <a:endParaRPr lang="es-EC"/>
        </a:p>
      </dgm:t>
    </dgm:pt>
    <dgm:pt modelId="{3D8F50B4-464B-4C99-80F5-267DB5359BCF}" type="pres">
      <dgm:prSet presAssocID="{AD0FF5A4-AADD-4890-8753-888E5A84321E}" presName="ThreeNodes_3" presStyleLbl="node1" presStyleIdx="2" presStyleCnt="3">
        <dgm:presLayoutVars>
          <dgm:bulletEnabled val="1"/>
        </dgm:presLayoutVars>
      </dgm:prSet>
      <dgm:spPr/>
      <dgm:t>
        <a:bodyPr/>
        <a:lstStyle/>
        <a:p>
          <a:endParaRPr lang="es-EC"/>
        </a:p>
      </dgm:t>
    </dgm:pt>
    <dgm:pt modelId="{951E5E3F-AB7A-4E26-A62F-B40C1CFA1349}" type="pres">
      <dgm:prSet presAssocID="{AD0FF5A4-AADD-4890-8753-888E5A84321E}" presName="ThreeConn_1-2" presStyleLbl="fgAccFollowNode1" presStyleIdx="0" presStyleCnt="2">
        <dgm:presLayoutVars>
          <dgm:bulletEnabled val="1"/>
        </dgm:presLayoutVars>
      </dgm:prSet>
      <dgm:spPr/>
      <dgm:t>
        <a:bodyPr/>
        <a:lstStyle/>
        <a:p>
          <a:endParaRPr lang="es-EC"/>
        </a:p>
      </dgm:t>
    </dgm:pt>
    <dgm:pt modelId="{AB657585-2A17-49AC-B502-C42EBFFFADBE}" type="pres">
      <dgm:prSet presAssocID="{AD0FF5A4-AADD-4890-8753-888E5A84321E}" presName="ThreeConn_2-3" presStyleLbl="fgAccFollowNode1" presStyleIdx="1" presStyleCnt="2">
        <dgm:presLayoutVars>
          <dgm:bulletEnabled val="1"/>
        </dgm:presLayoutVars>
      </dgm:prSet>
      <dgm:spPr/>
      <dgm:t>
        <a:bodyPr/>
        <a:lstStyle/>
        <a:p>
          <a:endParaRPr lang="es-EC"/>
        </a:p>
      </dgm:t>
    </dgm:pt>
    <dgm:pt modelId="{F3DAD431-A31C-40B0-AD59-D79BBF96ABB2}" type="pres">
      <dgm:prSet presAssocID="{AD0FF5A4-AADD-4890-8753-888E5A84321E}" presName="ThreeNodes_1_text" presStyleLbl="node1" presStyleIdx="2" presStyleCnt="3">
        <dgm:presLayoutVars>
          <dgm:bulletEnabled val="1"/>
        </dgm:presLayoutVars>
      </dgm:prSet>
      <dgm:spPr/>
      <dgm:t>
        <a:bodyPr/>
        <a:lstStyle/>
        <a:p>
          <a:endParaRPr lang="es-EC"/>
        </a:p>
      </dgm:t>
    </dgm:pt>
    <dgm:pt modelId="{6CF8F368-FF16-4321-9CBC-6B44343D5E55}" type="pres">
      <dgm:prSet presAssocID="{AD0FF5A4-AADD-4890-8753-888E5A84321E}" presName="ThreeNodes_2_text" presStyleLbl="node1" presStyleIdx="2" presStyleCnt="3">
        <dgm:presLayoutVars>
          <dgm:bulletEnabled val="1"/>
        </dgm:presLayoutVars>
      </dgm:prSet>
      <dgm:spPr/>
      <dgm:t>
        <a:bodyPr/>
        <a:lstStyle/>
        <a:p>
          <a:endParaRPr lang="es-EC"/>
        </a:p>
      </dgm:t>
    </dgm:pt>
    <dgm:pt modelId="{0465CC92-F658-4AE9-AFD7-B44E98891990}" type="pres">
      <dgm:prSet presAssocID="{AD0FF5A4-AADD-4890-8753-888E5A84321E}" presName="ThreeNodes_3_text" presStyleLbl="node1" presStyleIdx="2" presStyleCnt="3">
        <dgm:presLayoutVars>
          <dgm:bulletEnabled val="1"/>
        </dgm:presLayoutVars>
      </dgm:prSet>
      <dgm:spPr/>
      <dgm:t>
        <a:bodyPr/>
        <a:lstStyle/>
        <a:p>
          <a:endParaRPr lang="es-EC"/>
        </a:p>
      </dgm:t>
    </dgm:pt>
  </dgm:ptLst>
  <dgm:cxnLst>
    <dgm:cxn modelId="{C8A2A72B-DA46-4E3B-9CE1-D65853C3DCED}" type="presOf" srcId="{BE705D35-7B4B-4E3B-9C9B-86F3C0CBD9B4}" destId="{951E5E3F-AB7A-4E26-A62F-B40C1CFA1349}" srcOrd="0" destOrd="0" presId="urn:microsoft.com/office/officeart/2005/8/layout/vProcess5"/>
    <dgm:cxn modelId="{EFAFBBAE-42D4-4D87-81CB-19F65E379A64}" srcId="{AD0FF5A4-AADD-4890-8753-888E5A84321E}" destId="{34058CC9-C001-4939-966E-544F94F61337}" srcOrd="0" destOrd="0" parTransId="{DE5F6827-F9F2-41F8-BFA4-597360A89675}" sibTransId="{BE705D35-7B4B-4E3B-9C9B-86F3C0CBD9B4}"/>
    <dgm:cxn modelId="{A4074B6C-9F72-41F5-ABCC-799706E3890F}" type="presOf" srcId="{FDC0E366-0B9B-4682-9E27-ECB32DA2575F}" destId="{0465CC92-F658-4AE9-AFD7-B44E98891990}" srcOrd="1" destOrd="0" presId="urn:microsoft.com/office/officeart/2005/8/layout/vProcess5"/>
    <dgm:cxn modelId="{CF1C4133-E121-47B7-857F-AAF89DBCA073}" type="presOf" srcId="{3F9E3534-4BB3-4BF4-A8EF-6CAFAB2E6654}" destId="{6CF8F368-FF16-4321-9CBC-6B44343D5E55}" srcOrd="1" destOrd="0" presId="urn:microsoft.com/office/officeart/2005/8/layout/vProcess5"/>
    <dgm:cxn modelId="{CFB79142-3020-4FF4-A090-8561C7EC1CF9}" type="presOf" srcId="{34058CC9-C001-4939-966E-544F94F61337}" destId="{031388FA-0935-4FFA-BAEC-3C0E95656603}" srcOrd="0" destOrd="0" presId="urn:microsoft.com/office/officeart/2005/8/layout/vProcess5"/>
    <dgm:cxn modelId="{385C7141-004E-4CFF-A2B2-35423DB432EC}" type="presOf" srcId="{FDC0E366-0B9B-4682-9E27-ECB32DA2575F}" destId="{3D8F50B4-464B-4C99-80F5-267DB5359BCF}" srcOrd="0" destOrd="0" presId="urn:microsoft.com/office/officeart/2005/8/layout/vProcess5"/>
    <dgm:cxn modelId="{55FADDB8-1D31-4D01-A559-CE54C294C09A}" type="presOf" srcId="{AD0FF5A4-AADD-4890-8753-888E5A84321E}" destId="{4F66E76D-0A0B-4759-98B9-2AC482F74E78}" srcOrd="0" destOrd="0" presId="urn:microsoft.com/office/officeart/2005/8/layout/vProcess5"/>
    <dgm:cxn modelId="{7ED0640A-0A1E-47ED-91DA-25F7E4BEBC0C}" type="presOf" srcId="{3F9E3534-4BB3-4BF4-A8EF-6CAFAB2E6654}" destId="{C290AD42-ED91-4EA0-BFBF-97D4B6367905}" srcOrd="0" destOrd="0" presId="urn:microsoft.com/office/officeart/2005/8/layout/vProcess5"/>
    <dgm:cxn modelId="{FDB81D24-A214-4F59-9E78-BC0E4B08BBE1}" type="presOf" srcId="{8E76C27B-845D-44A4-930C-C36CEBD585C9}" destId="{AB657585-2A17-49AC-B502-C42EBFFFADBE}" srcOrd="0" destOrd="0" presId="urn:microsoft.com/office/officeart/2005/8/layout/vProcess5"/>
    <dgm:cxn modelId="{3789C25F-69B9-4DB6-9F74-7F215AD054B0}" srcId="{AD0FF5A4-AADD-4890-8753-888E5A84321E}" destId="{3F9E3534-4BB3-4BF4-A8EF-6CAFAB2E6654}" srcOrd="1" destOrd="0" parTransId="{67A44099-329F-41A4-83B5-8904480070D2}" sibTransId="{8E76C27B-845D-44A4-930C-C36CEBD585C9}"/>
    <dgm:cxn modelId="{7C5A902F-0367-406B-B04C-9110ADFB0D30}" type="presOf" srcId="{34058CC9-C001-4939-966E-544F94F61337}" destId="{F3DAD431-A31C-40B0-AD59-D79BBF96ABB2}" srcOrd="1" destOrd="0" presId="urn:microsoft.com/office/officeart/2005/8/layout/vProcess5"/>
    <dgm:cxn modelId="{80CBADD1-F8E0-4FF8-84C4-F03C9CB0ED47}" srcId="{AD0FF5A4-AADD-4890-8753-888E5A84321E}" destId="{FDC0E366-0B9B-4682-9E27-ECB32DA2575F}" srcOrd="2" destOrd="0" parTransId="{1602CB8A-5B3D-4AD7-853F-11A35A544368}" sibTransId="{B659023B-BE6B-4420-BB76-FA218B3A21B1}"/>
    <dgm:cxn modelId="{5CCB2C84-1564-477E-8ED6-FE68F04A3870}" type="presParOf" srcId="{4F66E76D-0A0B-4759-98B9-2AC482F74E78}" destId="{B1933299-8137-4235-B8D8-4F1EA728A165}" srcOrd="0" destOrd="0" presId="urn:microsoft.com/office/officeart/2005/8/layout/vProcess5"/>
    <dgm:cxn modelId="{D4298D7B-8D65-4C5C-B04D-E480E9B7DD7C}" type="presParOf" srcId="{4F66E76D-0A0B-4759-98B9-2AC482F74E78}" destId="{031388FA-0935-4FFA-BAEC-3C0E95656603}" srcOrd="1" destOrd="0" presId="urn:microsoft.com/office/officeart/2005/8/layout/vProcess5"/>
    <dgm:cxn modelId="{68AAFB1A-163A-4C81-9513-6161751A26E3}" type="presParOf" srcId="{4F66E76D-0A0B-4759-98B9-2AC482F74E78}" destId="{C290AD42-ED91-4EA0-BFBF-97D4B6367905}" srcOrd="2" destOrd="0" presId="urn:microsoft.com/office/officeart/2005/8/layout/vProcess5"/>
    <dgm:cxn modelId="{ABD9399F-E8D1-48F2-84F3-0CF29EAB1CA3}" type="presParOf" srcId="{4F66E76D-0A0B-4759-98B9-2AC482F74E78}" destId="{3D8F50B4-464B-4C99-80F5-267DB5359BCF}" srcOrd="3" destOrd="0" presId="urn:microsoft.com/office/officeart/2005/8/layout/vProcess5"/>
    <dgm:cxn modelId="{B2FBC234-ABC1-4A5F-8145-744BFFC58D6F}" type="presParOf" srcId="{4F66E76D-0A0B-4759-98B9-2AC482F74E78}" destId="{951E5E3F-AB7A-4E26-A62F-B40C1CFA1349}" srcOrd="4" destOrd="0" presId="urn:microsoft.com/office/officeart/2005/8/layout/vProcess5"/>
    <dgm:cxn modelId="{0846CF37-2FB6-4AE5-A8E1-06B7CEE9EBF4}" type="presParOf" srcId="{4F66E76D-0A0B-4759-98B9-2AC482F74E78}" destId="{AB657585-2A17-49AC-B502-C42EBFFFADBE}" srcOrd="5" destOrd="0" presId="urn:microsoft.com/office/officeart/2005/8/layout/vProcess5"/>
    <dgm:cxn modelId="{112022F5-37FE-4963-9D08-DC2D28D18424}" type="presParOf" srcId="{4F66E76D-0A0B-4759-98B9-2AC482F74E78}" destId="{F3DAD431-A31C-40B0-AD59-D79BBF96ABB2}" srcOrd="6" destOrd="0" presId="urn:microsoft.com/office/officeart/2005/8/layout/vProcess5"/>
    <dgm:cxn modelId="{7BCBB699-17D8-4210-8A27-1C39527B6B70}" type="presParOf" srcId="{4F66E76D-0A0B-4759-98B9-2AC482F74E78}" destId="{6CF8F368-FF16-4321-9CBC-6B44343D5E55}" srcOrd="7" destOrd="0" presId="urn:microsoft.com/office/officeart/2005/8/layout/vProcess5"/>
    <dgm:cxn modelId="{524C6A99-D9EB-4597-85BE-084A2B8C783E}" type="presParOf" srcId="{4F66E76D-0A0B-4759-98B9-2AC482F74E78}" destId="{0465CC92-F658-4AE9-AFD7-B44E9889199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163D5C-B244-44D5-A729-7AC947607ACA}"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s-EC"/>
        </a:p>
      </dgm:t>
    </dgm:pt>
    <dgm:pt modelId="{91F0C705-9FDE-40F8-A60C-902DD57CA368}">
      <dgm:prSet phldrT="[Texto]"/>
      <dgm:spPr/>
      <dgm:t>
        <a:bodyPr/>
        <a:lstStyle/>
        <a:p>
          <a:pPr algn="just"/>
          <a:r>
            <a:rPr lang="es-ES_tradnl" dirty="0" smtClean="0"/>
            <a:t>Se utilizó el software libre HEC -RAS, la modelación hidráulica permitió </a:t>
          </a:r>
          <a:r>
            <a:rPr lang="es-EC" dirty="0" smtClean="0"/>
            <a:t>establecer las condiciones del flujo a lo largo de los cauces, definiendo  variables importantes como: alturas de agua, velocidad y tiempos de flujo, además de ser el </a:t>
          </a:r>
          <a:r>
            <a:rPr lang="es-ES_tradnl" dirty="0" smtClean="0"/>
            <a:t> requisito indispensable para realizar la  simulación de análisis de calidad de agua. </a:t>
          </a:r>
          <a:endParaRPr lang="es-EC" dirty="0"/>
        </a:p>
      </dgm:t>
    </dgm:pt>
    <dgm:pt modelId="{D71AC58F-FD5B-4B14-81C8-86FD2316F330}" type="parTrans" cxnId="{956FCBCC-6304-4116-AB78-7B91AFA02629}">
      <dgm:prSet/>
      <dgm:spPr/>
      <dgm:t>
        <a:bodyPr/>
        <a:lstStyle/>
        <a:p>
          <a:endParaRPr lang="es-EC"/>
        </a:p>
      </dgm:t>
    </dgm:pt>
    <dgm:pt modelId="{1D8A2211-AE0A-4A86-82B4-9AF62066DF1A}" type="sibTrans" cxnId="{956FCBCC-6304-4116-AB78-7B91AFA02629}">
      <dgm:prSet/>
      <dgm:spPr/>
      <dgm:t>
        <a:bodyPr/>
        <a:lstStyle/>
        <a:p>
          <a:endParaRPr lang="es-EC"/>
        </a:p>
      </dgm:t>
    </dgm:pt>
    <dgm:pt modelId="{04FE7461-50E9-4F8D-A806-E4F27C56D50A}">
      <dgm:prSet phldrT="[Texto]"/>
      <dgm:spPr/>
      <dgm:t>
        <a:bodyPr/>
        <a:lstStyle/>
        <a:p>
          <a:pPr algn="just"/>
          <a:r>
            <a:rPr lang="es-EC" dirty="0" smtClean="0"/>
            <a:t>Para la realización del modelo hidráulico y posteriormente el modelo de calidad  se requirió de distintos datos de entrada como fueron  las secciones transversales  del río, el coeficiente de rugosidad, los caudales del río, caudales sanitarios y parámetros de calidad de las aguas medidos como oxígeno disuelto, DBO, DQO, nitratos fosfatos entre otros parámetros. </a:t>
          </a:r>
          <a:endParaRPr lang="es-EC" dirty="0"/>
        </a:p>
      </dgm:t>
    </dgm:pt>
    <dgm:pt modelId="{39427B1C-9DC8-4ABF-9ECF-93A8474CC23E}" type="parTrans" cxnId="{F068956B-C48D-442B-9B5F-9E77C19E239B}">
      <dgm:prSet/>
      <dgm:spPr/>
      <dgm:t>
        <a:bodyPr/>
        <a:lstStyle/>
        <a:p>
          <a:endParaRPr lang="es-EC"/>
        </a:p>
      </dgm:t>
    </dgm:pt>
    <dgm:pt modelId="{07633EFD-B853-4BDC-88AB-F03F008ED8F2}" type="sibTrans" cxnId="{F068956B-C48D-442B-9B5F-9E77C19E239B}">
      <dgm:prSet/>
      <dgm:spPr/>
      <dgm:t>
        <a:bodyPr/>
        <a:lstStyle/>
        <a:p>
          <a:endParaRPr lang="es-EC"/>
        </a:p>
      </dgm:t>
    </dgm:pt>
    <dgm:pt modelId="{AB0EFDE3-D6D9-4504-B5F7-B880FF60FBDF}" type="pres">
      <dgm:prSet presAssocID="{FD163D5C-B244-44D5-A729-7AC947607ACA}" presName="linear" presStyleCnt="0">
        <dgm:presLayoutVars>
          <dgm:animLvl val="lvl"/>
          <dgm:resizeHandles val="exact"/>
        </dgm:presLayoutVars>
      </dgm:prSet>
      <dgm:spPr/>
      <dgm:t>
        <a:bodyPr/>
        <a:lstStyle/>
        <a:p>
          <a:endParaRPr lang="es-EC"/>
        </a:p>
      </dgm:t>
    </dgm:pt>
    <dgm:pt modelId="{21D2BD01-9040-48D7-91D3-E6CF031D9AD9}" type="pres">
      <dgm:prSet presAssocID="{91F0C705-9FDE-40F8-A60C-902DD57CA368}" presName="parentText" presStyleLbl="node1" presStyleIdx="0" presStyleCnt="2" custLinFactY="-4293" custLinFactNeighborX="-22074" custLinFactNeighborY="-100000">
        <dgm:presLayoutVars>
          <dgm:chMax val="0"/>
          <dgm:bulletEnabled val="1"/>
        </dgm:presLayoutVars>
      </dgm:prSet>
      <dgm:spPr/>
      <dgm:t>
        <a:bodyPr/>
        <a:lstStyle/>
        <a:p>
          <a:endParaRPr lang="es-EC"/>
        </a:p>
      </dgm:t>
    </dgm:pt>
    <dgm:pt modelId="{25AEA144-93A6-4167-BC24-A4D61429A352}" type="pres">
      <dgm:prSet presAssocID="{1D8A2211-AE0A-4A86-82B4-9AF62066DF1A}" presName="spacer" presStyleCnt="0"/>
      <dgm:spPr/>
    </dgm:pt>
    <dgm:pt modelId="{9772C375-C732-4B6F-8BD5-C649E8E6F057}" type="pres">
      <dgm:prSet presAssocID="{04FE7461-50E9-4F8D-A806-E4F27C56D50A}" presName="parentText" presStyleLbl="node1" presStyleIdx="1" presStyleCnt="2">
        <dgm:presLayoutVars>
          <dgm:chMax val="0"/>
          <dgm:bulletEnabled val="1"/>
        </dgm:presLayoutVars>
      </dgm:prSet>
      <dgm:spPr/>
      <dgm:t>
        <a:bodyPr/>
        <a:lstStyle/>
        <a:p>
          <a:endParaRPr lang="es-EC"/>
        </a:p>
      </dgm:t>
    </dgm:pt>
  </dgm:ptLst>
  <dgm:cxnLst>
    <dgm:cxn modelId="{E5DAA96C-8703-4BF9-83A3-BD8806057C22}" type="presOf" srcId="{FD163D5C-B244-44D5-A729-7AC947607ACA}" destId="{AB0EFDE3-D6D9-4504-B5F7-B880FF60FBDF}" srcOrd="0" destOrd="0" presId="urn:microsoft.com/office/officeart/2005/8/layout/vList2"/>
    <dgm:cxn modelId="{956FCBCC-6304-4116-AB78-7B91AFA02629}" srcId="{FD163D5C-B244-44D5-A729-7AC947607ACA}" destId="{91F0C705-9FDE-40F8-A60C-902DD57CA368}" srcOrd="0" destOrd="0" parTransId="{D71AC58F-FD5B-4B14-81C8-86FD2316F330}" sibTransId="{1D8A2211-AE0A-4A86-82B4-9AF62066DF1A}"/>
    <dgm:cxn modelId="{F068956B-C48D-442B-9B5F-9E77C19E239B}" srcId="{FD163D5C-B244-44D5-A729-7AC947607ACA}" destId="{04FE7461-50E9-4F8D-A806-E4F27C56D50A}" srcOrd="1" destOrd="0" parTransId="{39427B1C-9DC8-4ABF-9ECF-93A8474CC23E}" sibTransId="{07633EFD-B853-4BDC-88AB-F03F008ED8F2}"/>
    <dgm:cxn modelId="{67E569C7-2D28-4E54-9DEA-84A4D642EBB9}" type="presOf" srcId="{91F0C705-9FDE-40F8-A60C-902DD57CA368}" destId="{21D2BD01-9040-48D7-91D3-E6CF031D9AD9}" srcOrd="0" destOrd="0" presId="urn:microsoft.com/office/officeart/2005/8/layout/vList2"/>
    <dgm:cxn modelId="{890B7413-AC2D-40A5-9D83-BA8084C5A49E}" type="presOf" srcId="{04FE7461-50E9-4F8D-A806-E4F27C56D50A}" destId="{9772C375-C732-4B6F-8BD5-C649E8E6F057}" srcOrd="0" destOrd="0" presId="urn:microsoft.com/office/officeart/2005/8/layout/vList2"/>
    <dgm:cxn modelId="{1CD67BB3-FC27-4181-BF6E-6662CA8127B2}" type="presParOf" srcId="{AB0EFDE3-D6D9-4504-B5F7-B880FF60FBDF}" destId="{21D2BD01-9040-48D7-91D3-E6CF031D9AD9}" srcOrd="0" destOrd="0" presId="urn:microsoft.com/office/officeart/2005/8/layout/vList2"/>
    <dgm:cxn modelId="{C5CD87E9-BB11-4E49-AE74-A215BC20E45D}" type="presParOf" srcId="{AB0EFDE3-D6D9-4504-B5F7-B880FF60FBDF}" destId="{25AEA144-93A6-4167-BC24-A4D61429A352}" srcOrd="1" destOrd="0" presId="urn:microsoft.com/office/officeart/2005/8/layout/vList2"/>
    <dgm:cxn modelId="{CD919D66-3653-4D4B-BA20-AD6FF4A79BD6}" type="presParOf" srcId="{AB0EFDE3-D6D9-4504-B5F7-B880FF60FBDF}" destId="{9772C375-C732-4B6F-8BD5-C649E8E6F05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388FA-0935-4FFA-BAEC-3C0E95656603}">
      <dsp:nvSpPr>
        <dsp:cNvPr id="0" name=""/>
        <dsp:cNvSpPr/>
      </dsp:nvSpPr>
      <dsp:spPr>
        <a:xfrm>
          <a:off x="29008" y="0"/>
          <a:ext cx="5121988" cy="1145986"/>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El sistema Hidrográfico  del río Ambi fue objeto de estudio desde el año 2014 por parte del GICA de la Universidad de las Fuerzas Armadas-ESPE, en donde se determinaron parámetros inorgánicos y climáticos de la zona.</a:t>
          </a:r>
          <a:endParaRPr lang="es-EC" sz="1400" kern="1200" dirty="0"/>
        </a:p>
      </dsp:txBody>
      <dsp:txXfrm>
        <a:off x="62573" y="33565"/>
        <a:ext cx="3898477" cy="1078856"/>
      </dsp:txXfrm>
    </dsp:sp>
    <dsp:sp modelId="{C290AD42-ED91-4EA0-BFBF-97D4B6367905}">
      <dsp:nvSpPr>
        <dsp:cNvPr id="0" name=""/>
        <dsp:cNvSpPr/>
      </dsp:nvSpPr>
      <dsp:spPr>
        <a:xfrm>
          <a:off x="284072" y="1336984"/>
          <a:ext cx="5525977" cy="1145986"/>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La escasa información que se tiene sobre los cuerpos de agua y su calidad reflejados en los niveles de concentraciones orgánicas e inorgánicas, puede determinar el deterioro del  nivel de vida de las poblaciones que utilizan dichas aguas para actividades especialmente agrícolas.</a:t>
          </a:r>
          <a:endParaRPr lang="es-EC" sz="1400" kern="1200" dirty="0"/>
        </a:p>
      </dsp:txBody>
      <dsp:txXfrm>
        <a:off x="317637" y="1370549"/>
        <a:ext cx="4176618" cy="1078856"/>
      </dsp:txXfrm>
    </dsp:sp>
    <dsp:sp modelId="{3D8F50B4-464B-4C99-80F5-267DB5359BCF}">
      <dsp:nvSpPr>
        <dsp:cNvPr id="0" name=""/>
        <dsp:cNvSpPr/>
      </dsp:nvSpPr>
      <dsp:spPr>
        <a:xfrm>
          <a:off x="914118" y="2673968"/>
          <a:ext cx="5180004" cy="1145986"/>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El proyecto de investigación está alineado al Plan Nacional del Buen Vivir, en donde se recalca la importancia de mejorar la calidad de vida de la población y garantizar los derechos de la naturaleza promoviendo la sostenibilidad ambiental, territorial y global.</a:t>
          </a:r>
          <a:endParaRPr lang="es-EC" sz="1400" kern="1200" dirty="0"/>
        </a:p>
      </dsp:txBody>
      <dsp:txXfrm>
        <a:off x="947683" y="2707533"/>
        <a:ext cx="3910924" cy="1078856"/>
      </dsp:txXfrm>
    </dsp:sp>
    <dsp:sp modelId="{951E5E3F-AB7A-4E26-A62F-B40C1CFA1349}">
      <dsp:nvSpPr>
        <dsp:cNvPr id="0" name=""/>
        <dsp:cNvSpPr/>
      </dsp:nvSpPr>
      <dsp:spPr>
        <a:xfrm>
          <a:off x="4435113" y="869039"/>
          <a:ext cx="744891" cy="744891"/>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s-EC" sz="3500" kern="1200"/>
        </a:p>
      </dsp:txBody>
      <dsp:txXfrm>
        <a:off x="4602713" y="869039"/>
        <a:ext cx="409691" cy="560530"/>
      </dsp:txXfrm>
    </dsp:sp>
    <dsp:sp modelId="{AB657585-2A17-49AC-B502-C42EBFFFADBE}">
      <dsp:nvSpPr>
        <dsp:cNvPr id="0" name=""/>
        <dsp:cNvSpPr/>
      </dsp:nvSpPr>
      <dsp:spPr>
        <a:xfrm>
          <a:off x="4892172" y="2198384"/>
          <a:ext cx="744891" cy="744891"/>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s-EC" sz="3500" kern="1200"/>
        </a:p>
      </dsp:txBody>
      <dsp:txXfrm>
        <a:off x="5059772" y="2198384"/>
        <a:ext cx="409691" cy="560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2BD01-9040-48D7-91D3-E6CF031D9AD9}">
      <dsp:nvSpPr>
        <dsp:cNvPr id="0" name=""/>
        <dsp:cNvSpPr/>
      </dsp:nvSpPr>
      <dsp:spPr>
        <a:xfrm>
          <a:off x="0" y="0"/>
          <a:ext cx="6096000" cy="1996751"/>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_tradnl" sz="1800" kern="1200" dirty="0" smtClean="0"/>
            <a:t>Se utilizó el software libre HEC -RAS, la modelación hidráulica permitió </a:t>
          </a:r>
          <a:r>
            <a:rPr lang="es-EC" sz="1800" kern="1200" dirty="0" smtClean="0"/>
            <a:t>establecer las condiciones del flujo a lo largo de los cauces, definiendo  variables importantes como: alturas de agua, velocidad y tiempos de flujo, además de ser el </a:t>
          </a:r>
          <a:r>
            <a:rPr lang="es-ES_tradnl" sz="1800" kern="1200" dirty="0" smtClean="0"/>
            <a:t> requisito indispensable para realizar la  simulación de análisis de calidad de agua. </a:t>
          </a:r>
          <a:endParaRPr lang="es-EC" sz="1800" kern="1200" dirty="0"/>
        </a:p>
      </dsp:txBody>
      <dsp:txXfrm>
        <a:off x="97473" y="97473"/>
        <a:ext cx="5901054" cy="1801805"/>
      </dsp:txXfrm>
    </dsp:sp>
    <dsp:sp modelId="{9772C375-C732-4B6F-8BD5-C649E8E6F057}">
      <dsp:nvSpPr>
        <dsp:cNvPr id="0" name=""/>
        <dsp:cNvSpPr/>
      </dsp:nvSpPr>
      <dsp:spPr>
        <a:xfrm>
          <a:off x="0" y="2057920"/>
          <a:ext cx="6096000" cy="1996751"/>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t>Para la realización del modelo hidráulico y posteriormente el modelo de calidad  se requirió de distintos datos de entrada como fueron  las secciones transversales  del río, el coeficiente de rugosidad, los caudales del río, caudales sanitarios y parámetros de calidad de las aguas medidos como oxígeno disuelto, DBO, DQO, nitratos fosfatos entre otros parámetros. </a:t>
          </a:r>
          <a:endParaRPr lang="es-EC" sz="1800" kern="1200" dirty="0"/>
        </a:p>
      </dsp:txBody>
      <dsp:txXfrm>
        <a:off x="97473" y="2155393"/>
        <a:ext cx="5901054" cy="180180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26B860-D539-4E8F-9C18-733EE77F6159}" type="datetimeFigureOut">
              <a:rPr lang="es-EC" smtClean="0"/>
              <a:t>15/2/2017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644B8-C0A4-4278-A068-7FB7A3E46DC9}" type="slidenum">
              <a:rPr lang="es-EC" smtClean="0"/>
              <a:t>‹Nº›</a:t>
            </a:fld>
            <a:endParaRPr lang="es-EC"/>
          </a:p>
        </p:txBody>
      </p:sp>
    </p:spTree>
    <p:extLst>
      <p:ext uri="{BB962C8B-B14F-4D97-AF65-F5344CB8AC3E}">
        <p14:creationId xmlns:p14="http://schemas.microsoft.com/office/powerpoint/2010/main" val="2673517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13</a:t>
            </a:fld>
            <a:endParaRPr lang="es-EC"/>
          </a:p>
        </p:txBody>
      </p:sp>
    </p:spTree>
    <p:extLst>
      <p:ext uri="{BB962C8B-B14F-4D97-AF65-F5344CB8AC3E}">
        <p14:creationId xmlns:p14="http://schemas.microsoft.com/office/powerpoint/2010/main" val="2118622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22</a:t>
            </a:fld>
            <a:endParaRPr lang="es-EC"/>
          </a:p>
        </p:txBody>
      </p:sp>
    </p:spTree>
    <p:extLst>
      <p:ext uri="{BB962C8B-B14F-4D97-AF65-F5344CB8AC3E}">
        <p14:creationId xmlns:p14="http://schemas.microsoft.com/office/powerpoint/2010/main" val="2497012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23</a:t>
            </a:fld>
            <a:endParaRPr lang="es-EC"/>
          </a:p>
        </p:txBody>
      </p:sp>
    </p:spTree>
    <p:extLst>
      <p:ext uri="{BB962C8B-B14F-4D97-AF65-F5344CB8AC3E}">
        <p14:creationId xmlns:p14="http://schemas.microsoft.com/office/powerpoint/2010/main" val="322667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24</a:t>
            </a:fld>
            <a:endParaRPr lang="es-EC"/>
          </a:p>
        </p:txBody>
      </p:sp>
    </p:spTree>
    <p:extLst>
      <p:ext uri="{BB962C8B-B14F-4D97-AF65-F5344CB8AC3E}">
        <p14:creationId xmlns:p14="http://schemas.microsoft.com/office/powerpoint/2010/main" val="110667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25</a:t>
            </a:fld>
            <a:endParaRPr lang="es-EC"/>
          </a:p>
        </p:txBody>
      </p:sp>
    </p:spTree>
    <p:extLst>
      <p:ext uri="{BB962C8B-B14F-4D97-AF65-F5344CB8AC3E}">
        <p14:creationId xmlns:p14="http://schemas.microsoft.com/office/powerpoint/2010/main" val="338192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26</a:t>
            </a:fld>
            <a:endParaRPr lang="es-EC"/>
          </a:p>
        </p:txBody>
      </p:sp>
    </p:spTree>
    <p:extLst>
      <p:ext uri="{BB962C8B-B14F-4D97-AF65-F5344CB8AC3E}">
        <p14:creationId xmlns:p14="http://schemas.microsoft.com/office/powerpoint/2010/main" val="4243594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28</a:t>
            </a:fld>
            <a:endParaRPr lang="es-EC"/>
          </a:p>
        </p:txBody>
      </p:sp>
    </p:spTree>
    <p:extLst>
      <p:ext uri="{BB962C8B-B14F-4D97-AF65-F5344CB8AC3E}">
        <p14:creationId xmlns:p14="http://schemas.microsoft.com/office/powerpoint/2010/main" val="257048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32</a:t>
            </a:fld>
            <a:endParaRPr lang="es-EC"/>
          </a:p>
        </p:txBody>
      </p:sp>
    </p:spTree>
    <p:extLst>
      <p:ext uri="{BB962C8B-B14F-4D97-AF65-F5344CB8AC3E}">
        <p14:creationId xmlns:p14="http://schemas.microsoft.com/office/powerpoint/2010/main" val="1644237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33</a:t>
            </a:fld>
            <a:endParaRPr lang="es-EC"/>
          </a:p>
        </p:txBody>
      </p:sp>
    </p:spTree>
    <p:extLst>
      <p:ext uri="{BB962C8B-B14F-4D97-AF65-F5344CB8AC3E}">
        <p14:creationId xmlns:p14="http://schemas.microsoft.com/office/powerpoint/2010/main" val="882671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34</a:t>
            </a:fld>
            <a:endParaRPr lang="es-EC"/>
          </a:p>
        </p:txBody>
      </p:sp>
    </p:spTree>
    <p:extLst>
      <p:ext uri="{BB962C8B-B14F-4D97-AF65-F5344CB8AC3E}">
        <p14:creationId xmlns:p14="http://schemas.microsoft.com/office/powerpoint/2010/main" val="1917621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35</a:t>
            </a:fld>
            <a:endParaRPr lang="es-EC"/>
          </a:p>
        </p:txBody>
      </p:sp>
    </p:spTree>
    <p:extLst>
      <p:ext uri="{BB962C8B-B14F-4D97-AF65-F5344CB8AC3E}">
        <p14:creationId xmlns:p14="http://schemas.microsoft.com/office/powerpoint/2010/main" val="346083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14</a:t>
            </a:fld>
            <a:endParaRPr lang="es-EC"/>
          </a:p>
        </p:txBody>
      </p:sp>
    </p:spTree>
    <p:extLst>
      <p:ext uri="{BB962C8B-B14F-4D97-AF65-F5344CB8AC3E}">
        <p14:creationId xmlns:p14="http://schemas.microsoft.com/office/powerpoint/2010/main" val="3115768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36</a:t>
            </a:fld>
            <a:endParaRPr lang="es-EC"/>
          </a:p>
        </p:txBody>
      </p:sp>
    </p:spTree>
    <p:extLst>
      <p:ext uri="{BB962C8B-B14F-4D97-AF65-F5344CB8AC3E}">
        <p14:creationId xmlns:p14="http://schemas.microsoft.com/office/powerpoint/2010/main" val="3067394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37</a:t>
            </a:fld>
            <a:endParaRPr lang="es-EC"/>
          </a:p>
        </p:txBody>
      </p:sp>
    </p:spTree>
    <p:extLst>
      <p:ext uri="{BB962C8B-B14F-4D97-AF65-F5344CB8AC3E}">
        <p14:creationId xmlns:p14="http://schemas.microsoft.com/office/powerpoint/2010/main" val="2158307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38</a:t>
            </a:fld>
            <a:endParaRPr lang="es-EC"/>
          </a:p>
        </p:txBody>
      </p:sp>
    </p:spTree>
    <p:extLst>
      <p:ext uri="{BB962C8B-B14F-4D97-AF65-F5344CB8AC3E}">
        <p14:creationId xmlns:p14="http://schemas.microsoft.com/office/powerpoint/2010/main" val="3052906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39</a:t>
            </a:fld>
            <a:endParaRPr lang="es-EC"/>
          </a:p>
        </p:txBody>
      </p:sp>
    </p:spTree>
    <p:extLst>
      <p:ext uri="{BB962C8B-B14F-4D97-AF65-F5344CB8AC3E}">
        <p14:creationId xmlns:p14="http://schemas.microsoft.com/office/powerpoint/2010/main" val="2876006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40</a:t>
            </a:fld>
            <a:endParaRPr lang="es-EC"/>
          </a:p>
        </p:txBody>
      </p:sp>
    </p:spTree>
    <p:extLst>
      <p:ext uri="{BB962C8B-B14F-4D97-AF65-F5344CB8AC3E}">
        <p14:creationId xmlns:p14="http://schemas.microsoft.com/office/powerpoint/2010/main" val="1127454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41</a:t>
            </a:fld>
            <a:endParaRPr lang="es-EC"/>
          </a:p>
        </p:txBody>
      </p:sp>
    </p:spTree>
    <p:extLst>
      <p:ext uri="{BB962C8B-B14F-4D97-AF65-F5344CB8AC3E}">
        <p14:creationId xmlns:p14="http://schemas.microsoft.com/office/powerpoint/2010/main" val="2785380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42</a:t>
            </a:fld>
            <a:endParaRPr lang="es-EC"/>
          </a:p>
        </p:txBody>
      </p:sp>
    </p:spTree>
    <p:extLst>
      <p:ext uri="{BB962C8B-B14F-4D97-AF65-F5344CB8AC3E}">
        <p14:creationId xmlns:p14="http://schemas.microsoft.com/office/powerpoint/2010/main" val="2805230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43</a:t>
            </a:fld>
            <a:endParaRPr lang="es-EC"/>
          </a:p>
        </p:txBody>
      </p:sp>
    </p:spTree>
    <p:extLst>
      <p:ext uri="{BB962C8B-B14F-4D97-AF65-F5344CB8AC3E}">
        <p14:creationId xmlns:p14="http://schemas.microsoft.com/office/powerpoint/2010/main" val="965393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44</a:t>
            </a:fld>
            <a:endParaRPr lang="es-EC"/>
          </a:p>
        </p:txBody>
      </p:sp>
    </p:spTree>
    <p:extLst>
      <p:ext uri="{BB962C8B-B14F-4D97-AF65-F5344CB8AC3E}">
        <p14:creationId xmlns:p14="http://schemas.microsoft.com/office/powerpoint/2010/main" val="1572687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45</a:t>
            </a:fld>
            <a:endParaRPr lang="es-EC"/>
          </a:p>
        </p:txBody>
      </p:sp>
    </p:spTree>
    <p:extLst>
      <p:ext uri="{BB962C8B-B14F-4D97-AF65-F5344CB8AC3E}">
        <p14:creationId xmlns:p14="http://schemas.microsoft.com/office/powerpoint/2010/main" val="214315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15</a:t>
            </a:fld>
            <a:endParaRPr lang="es-EC"/>
          </a:p>
        </p:txBody>
      </p:sp>
    </p:spTree>
    <p:extLst>
      <p:ext uri="{BB962C8B-B14F-4D97-AF65-F5344CB8AC3E}">
        <p14:creationId xmlns:p14="http://schemas.microsoft.com/office/powerpoint/2010/main" val="1706895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46</a:t>
            </a:fld>
            <a:endParaRPr lang="es-EC"/>
          </a:p>
        </p:txBody>
      </p:sp>
    </p:spTree>
    <p:extLst>
      <p:ext uri="{BB962C8B-B14F-4D97-AF65-F5344CB8AC3E}">
        <p14:creationId xmlns:p14="http://schemas.microsoft.com/office/powerpoint/2010/main" val="2143153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47</a:t>
            </a:fld>
            <a:endParaRPr lang="es-EC"/>
          </a:p>
        </p:txBody>
      </p:sp>
    </p:spTree>
    <p:extLst>
      <p:ext uri="{BB962C8B-B14F-4D97-AF65-F5344CB8AC3E}">
        <p14:creationId xmlns:p14="http://schemas.microsoft.com/office/powerpoint/2010/main" val="2143153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48</a:t>
            </a:fld>
            <a:endParaRPr lang="es-EC"/>
          </a:p>
        </p:txBody>
      </p:sp>
    </p:spTree>
    <p:extLst>
      <p:ext uri="{BB962C8B-B14F-4D97-AF65-F5344CB8AC3E}">
        <p14:creationId xmlns:p14="http://schemas.microsoft.com/office/powerpoint/2010/main" val="2143153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49</a:t>
            </a:fld>
            <a:endParaRPr lang="es-EC"/>
          </a:p>
        </p:txBody>
      </p:sp>
    </p:spTree>
    <p:extLst>
      <p:ext uri="{BB962C8B-B14F-4D97-AF65-F5344CB8AC3E}">
        <p14:creationId xmlns:p14="http://schemas.microsoft.com/office/powerpoint/2010/main" val="312732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16</a:t>
            </a:fld>
            <a:endParaRPr lang="es-EC"/>
          </a:p>
        </p:txBody>
      </p:sp>
    </p:spTree>
    <p:extLst>
      <p:ext uri="{BB962C8B-B14F-4D97-AF65-F5344CB8AC3E}">
        <p14:creationId xmlns:p14="http://schemas.microsoft.com/office/powerpoint/2010/main" val="2298751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17</a:t>
            </a:fld>
            <a:endParaRPr lang="es-EC"/>
          </a:p>
        </p:txBody>
      </p:sp>
    </p:spTree>
    <p:extLst>
      <p:ext uri="{BB962C8B-B14F-4D97-AF65-F5344CB8AC3E}">
        <p14:creationId xmlns:p14="http://schemas.microsoft.com/office/powerpoint/2010/main" val="3483014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18</a:t>
            </a:fld>
            <a:endParaRPr lang="es-EC"/>
          </a:p>
        </p:txBody>
      </p:sp>
    </p:spTree>
    <p:extLst>
      <p:ext uri="{BB962C8B-B14F-4D97-AF65-F5344CB8AC3E}">
        <p14:creationId xmlns:p14="http://schemas.microsoft.com/office/powerpoint/2010/main" val="1743715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19</a:t>
            </a:fld>
            <a:endParaRPr lang="es-EC"/>
          </a:p>
        </p:txBody>
      </p:sp>
    </p:spTree>
    <p:extLst>
      <p:ext uri="{BB962C8B-B14F-4D97-AF65-F5344CB8AC3E}">
        <p14:creationId xmlns:p14="http://schemas.microsoft.com/office/powerpoint/2010/main" val="261587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20</a:t>
            </a:fld>
            <a:endParaRPr lang="es-EC"/>
          </a:p>
        </p:txBody>
      </p:sp>
    </p:spTree>
    <p:extLst>
      <p:ext uri="{BB962C8B-B14F-4D97-AF65-F5344CB8AC3E}">
        <p14:creationId xmlns:p14="http://schemas.microsoft.com/office/powerpoint/2010/main" val="1495599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6644B8-C0A4-4278-A068-7FB7A3E46DC9}" type="slidenum">
              <a:rPr lang="es-EC" smtClean="0"/>
              <a:t>21</a:t>
            </a:fld>
            <a:endParaRPr lang="es-EC"/>
          </a:p>
        </p:txBody>
      </p:sp>
    </p:spTree>
    <p:extLst>
      <p:ext uri="{BB962C8B-B14F-4D97-AF65-F5344CB8AC3E}">
        <p14:creationId xmlns:p14="http://schemas.microsoft.com/office/powerpoint/2010/main" val="789315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7508" name="CorelDRAW" r:id="rId3" imgW="9151920" imgH="5621400" progId="CorelDraw.Graphic.12">
                  <p:embed/>
                </p:oleObj>
              </mc:Choice>
              <mc:Fallback>
                <p:oleObj name="CorelDRAW" r:id="rId3" imgW="9151920" imgH="5621400" progId="CorelDraw.Graphic.12">
                  <p:embed/>
                  <p:pic>
                    <p:nvPicPr>
                      <p:cNvPr id="0"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17457" name="Picture 49" descr="LOGO ESPE ORIGINAL copia"/>
          <p:cNvPicPr>
            <a:picLocks noChangeAspect="1" noChangeArrowheads="1"/>
          </p:cNvPicPr>
          <p:nvPr userDrawn="1"/>
        </p:nvPicPr>
        <p:blipFill>
          <a:blip r:embed="rId6" cstate="print"/>
          <a:srcRect/>
          <a:stretch>
            <a:fillRect/>
          </a:stretch>
        </p:blipFill>
        <p:spPr bwMode="auto">
          <a:xfrm>
            <a:off x="107950" y="115888"/>
            <a:ext cx="3313113" cy="8874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1050" name="Picture 26" descr="LOGO ESPE ORIGINAL copia"/>
          <p:cNvPicPr>
            <a:picLocks noChangeAspect="1" noChangeArrowheads="1"/>
          </p:cNvPicPr>
          <p:nvPr userDrawn="1"/>
        </p:nvPicPr>
        <p:blipFill>
          <a:blip r:embed="rId14" cstate="print"/>
          <a:srcRect l="3070"/>
          <a:stretch>
            <a:fillRect/>
          </a:stretch>
        </p:blipFill>
        <p:spPr bwMode="auto">
          <a:xfrm>
            <a:off x="6732588" y="5949950"/>
            <a:ext cx="2305050" cy="63658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971600" y="908720"/>
            <a:ext cx="7920880" cy="4708981"/>
          </a:xfrm>
          <a:prstGeom prst="rect">
            <a:avLst/>
          </a:prstGeom>
          <a:noFill/>
        </p:spPr>
        <p:txBody>
          <a:bodyPr wrap="square" lIns="91440" tIns="45720" rIns="91440" bIns="45720">
            <a:spAutoFit/>
          </a:bodyPr>
          <a:lstStyle/>
          <a:p>
            <a:pPr algn="ctr"/>
            <a:r>
              <a:rPr lang="es-ES" b="1" dirty="0"/>
              <a:t>DEPARTAMENTO DE CIENCIAS DE LA TIERRA Y LA CONSTRUCCIÓN</a:t>
            </a:r>
            <a:endParaRPr lang="es-EC" dirty="0"/>
          </a:p>
          <a:p>
            <a:pPr algn="ctr"/>
            <a:r>
              <a:rPr lang="es-ES" b="1" dirty="0"/>
              <a:t> </a:t>
            </a:r>
            <a:endParaRPr lang="es-EC" dirty="0"/>
          </a:p>
          <a:p>
            <a:pPr algn="ctr"/>
            <a:r>
              <a:rPr lang="es-ES" b="1" dirty="0"/>
              <a:t> </a:t>
            </a:r>
            <a:r>
              <a:rPr lang="es-ES" b="1" dirty="0" smtClean="0"/>
              <a:t>CARRERA </a:t>
            </a:r>
            <a:r>
              <a:rPr lang="es-ES" b="1" dirty="0"/>
              <a:t>DE INGENIERÍA CIVIL</a:t>
            </a:r>
            <a:endParaRPr lang="es-EC" dirty="0"/>
          </a:p>
          <a:p>
            <a:r>
              <a:rPr lang="es-ES" sz="800" b="1" dirty="0"/>
              <a:t> </a:t>
            </a:r>
            <a:endParaRPr lang="es-EC" sz="800" dirty="0"/>
          </a:p>
          <a:p>
            <a:r>
              <a:rPr lang="es-ES" sz="800" b="1" dirty="0"/>
              <a:t> </a:t>
            </a:r>
            <a:endParaRPr lang="es-EC" sz="800" dirty="0"/>
          </a:p>
          <a:p>
            <a:r>
              <a:rPr lang="es-ES" sz="800" b="1" dirty="0"/>
              <a:t> </a:t>
            </a:r>
            <a:endParaRPr lang="es-EC" sz="800" dirty="0"/>
          </a:p>
          <a:p>
            <a:r>
              <a:rPr lang="es-ES" sz="800" b="1" dirty="0"/>
              <a:t> </a:t>
            </a:r>
            <a:endParaRPr lang="es-EC" sz="800" dirty="0"/>
          </a:p>
          <a:p>
            <a:pPr algn="ctr"/>
            <a:r>
              <a:rPr lang="es-ES" b="1" dirty="0"/>
              <a:t>TEMA: </a:t>
            </a:r>
            <a:endParaRPr lang="es-EC" b="1" dirty="0"/>
          </a:p>
          <a:p>
            <a:pPr algn="ctr"/>
            <a:r>
              <a:rPr lang="es-ES" sz="1600" dirty="0"/>
              <a:t>ANÁLISIS DE ESPECIES ORGÁNICAS E INORGÁNICAS DEL SISTEMA HIDROGRÁFICO DEL RÍO AMBI, A TRAVÉS DE MODELOS UNIDIMENSIONALES Y GEOESTADÍSTICOS</a:t>
            </a:r>
            <a:endParaRPr lang="es-EC" sz="1600" dirty="0"/>
          </a:p>
          <a:p>
            <a:r>
              <a:rPr lang="es-ES" sz="1200" dirty="0"/>
              <a:t> </a:t>
            </a:r>
            <a:endParaRPr lang="es-EC" sz="1200" dirty="0"/>
          </a:p>
          <a:p>
            <a:r>
              <a:rPr lang="es-ES" sz="800" dirty="0"/>
              <a:t> </a:t>
            </a:r>
            <a:endParaRPr lang="es-EC" sz="800" dirty="0"/>
          </a:p>
          <a:p>
            <a:r>
              <a:rPr lang="es-ES" sz="800" dirty="0"/>
              <a:t> </a:t>
            </a:r>
            <a:endParaRPr lang="es-EC" sz="800" dirty="0"/>
          </a:p>
          <a:p>
            <a:pPr algn="ctr"/>
            <a:r>
              <a:rPr lang="es-ES" sz="1400" b="1" dirty="0"/>
              <a:t>AUTORES: </a:t>
            </a:r>
            <a:r>
              <a:rPr lang="es-ES" sz="1400" dirty="0"/>
              <a:t>ANDRADE ROSERO, VALERIA ALEXANDRA</a:t>
            </a:r>
            <a:endParaRPr lang="es-EC" sz="1400" dirty="0"/>
          </a:p>
          <a:p>
            <a:pPr algn="ctr"/>
            <a:r>
              <a:rPr lang="es-ES" sz="1400" dirty="0"/>
              <a:t>PIEDRA LEÓN, PABLO ANDRÉS</a:t>
            </a:r>
            <a:endParaRPr lang="es-EC" sz="1400" dirty="0"/>
          </a:p>
          <a:p>
            <a:pPr algn="ctr"/>
            <a:r>
              <a:rPr lang="es-ES" sz="1400" dirty="0"/>
              <a:t> </a:t>
            </a:r>
            <a:endParaRPr lang="es-EC" sz="1400" dirty="0"/>
          </a:p>
          <a:p>
            <a:pPr algn="ctr"/>
            <a:r>
              <a:rPr lang="es-ES" sz="1400" dirty="0"/>
              <a:t> </a:t>
            </a:r>
            <a:endParaRPr lang="es-EC" sz="1400" dirty="0"/>
          </a:p>
          <a:p>
            <a:pPr algn="ctr"/>
            <a:r>
              <a:rPr lang="es-ES" sz="1400" b="1" dirty="0"/>
              <a:t>DIRECTOR: </a:t>
            </a:r>
            <a:r>
              <a:rPr lang="es-ES" sz="1400" dirty="0"/>
              <a:t>ING. CARRERA VILLACRÉS, DAVID VINICIO, PhD.</a:t>
            </a:r>
            <a:endParaRPr lang="es-EC" sz="1400" dirty="0"/>
          </a:p>
          <a:p>
            <a:pPr algn="ctr"/>
            <a:r>
              <a:rPr lang="es-ES" sz="1400" dirty="0"/>
              <a:t>  </a:t>
            </a:r>
            <a:endParaRPr lang="es-EC" sz="1400" dirty="0"/>
          </a:p>
          <a:p>
            <a:pPr algn="ctr"/>
            <a:r>
              <a:rPr lang="es-ES" sz="1400" b="1" dirty="0"/>
              <a:t> </a:t>
            </a:r>
            <a:endParaRPr lang="es-EC" sz="1400" dirty="0"/>
          </a:p>
          <a:p>
            <a:pPr algn="ctr"/>
            <a:r>
              <a:rPr lang="es-ES" sz="1400" b="1" dirty="0" smtClean="0"/>
              <a:t>SANGOLQUÍ - </a:t>
            </a:r>
            <a:r>
              <a:rPr lang="es-ES_tradnl" sz="1400" b="1" dirty="0"/>
              <a:t>2017</a:t>
            </a:r>
            <a:endParaRPr lang="es-EC" sz="1400" b="1" dirty="0"/>
          </a:p>
          <a:p>
            <a:pPr algn="ctr"/>
            <a:endParaRPr lang="es-ES" sz="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5</a:t>
            </a:r>
            <a:r>
              <a:rPr lang="es-ES" sz="3600" dirty="0" smtClean="0">
                <a:solidFill>
                  <a:srgbClr val="002060"/>
                </a:solidFill>
              </a:rPr>
              <a:t>. CONCENTRACIONES INORGÁNICAS</a:t>
            </a:r>
            <a:endParaRPr lang="es-ES" sz="3600" dirty="0">
              <a:solidFill>
                <a:srgbClr val="002060"/>
              </a:solidFill>
            </a:endParaRPr>
          </a:p>
        </p:txBody>
      </p:sp>
      <p:pic>
        <p:nvPicPr>
          <p:cNvPr id="6" name="0 Imagen"/>
          <p:cNvPicPr/>
          <p:nvPr/>
        </p:nvPicPr>
        <p:blipFill>
          <a:blip r:embed="rId2" cstate="print">
            <a:extLst>
              <a:ext uri="{28A0092B-C50C-407E-A947-70E740481C1C}">
                <a14:useLocalDpi xmlns:a14="http://schemas.microsoft.com/office/drawing/2010/main" val="0"/>
              </a:ext>
            </a:extLst>
          </a:blip>
          <a:stretch>
            <a:fillRect/>
          </a:stretch>
        </p:blipFill>
        <p:spPr>
          <a:xfrm>
            <a:off x="73240" y="633232"/>
            <a:ext cx="4392488" cy="4392488"/>
          </a:xfrm>
          <a:prstGeom prst="rect">
            <a:avLst/>
          </a:prstGeom>
          <a:ln w="12700">
            <a:noFill/>
          </a:ln>
        </p:spPr>
      </p:pic>
      <p:pic>
        <p:nvPicPr>
          <p:cNvPr id="7" name="0 Imagen"/>
          <p:cNvPicPr/>
          <p:nvPr/>
        </p:nvPicPr>
        <p:blipFill>
          <a:blip r:embed="rId3" cstate="print">
            <a:extLst>
              <a:ext uri="{28A0092B-C50C-407E-A947-70E740481C1C}">
                <a14:useLocalDpi xmlns:a14="http://schemas.microsoft.com/office/drawing/2010/main" val="0"/>
              </a:ext>
            </a:extLst>
          </a:blip>
          <a:stretch>
            <a:fillRect/>
          </a:stretch>
        </p:blipFill>
        <p:spPr>
          <a:xfrm>
            <a:off x="4461120" y="617232"/>
            <a:ext cx="4392488" cy="4392488"/>
          </a:xfrm>
          <a:prstGeom prst="rect">
            <a:avLst/>
          </a:prstGeom>
          <a:ln w="12700">
            <a:noFill/>
          </a:ln>
        </p:spPr>
      </p:pic>
      <p:sp>
        <p:nvSpPr>
          <p:cNvPr id="4" name="CuadroTexto 3"/>
          <p:cNvSpPr txBox="1"/>
          <p:nvPr/>
        </p:nvSpPr>
        <p:spPr>
          <a:xfrm>
            <a:off x="1403084" y="4753688"/>
            <a:ext cx="1728192" cy="288032"/>
          </a:xfrm>
          <a:prstGeom prst="rect">
            <a:avLst/>
          </a:prstGeom>
          <a:noFill/>
        </p:spPr>
        <p:txBody>
          <a:bodyPr wrap="square" rtlCol="0">
            <a:spAutoFit/>
          </a:bodyPr>
          <a:lstStyle/>
          <a:p>
            <a:r>
              <a:rPr lang="es-EC" sz="1200" dirty="0" smtClean="0"/>
              <a:t>Muestreo Mayo 2016</a:t>
            </a:r>
            <a:endParaRPr lang="es-EC" sz="1200" dirty="0"/>
          </a:p>
        </p:txBody>
      </p:sp>
      <p:sp>
        <p:nvSpPr>
          <p:cNvPr id="8" name="CuadroTexto 7"/>
          <p:cNvSpPr txBox="1"/>
          <p:nvPr/>
        </p:nvSpPr>
        <p:spPr>
          <a:xfrm>
            <a:off x="5830972" y="4718208"/>
            <a:ext cx="1728192" cy="288032"/>
          </a:xfrm>
          <a:prstGeom prst="rect">
            <a:avLst/>
          </a:prstGeom>
          <a:noFill/>
        </p:spPr>
        <p:txBody>
          <a:bodyPr wrap="square" rtlCol="0">
            <a:spAutoFit/>
          </a:bodyPr>
          <a:lstStyle/>
          <a:p>
            <a:r>
              <a:rPr lang="es-EC" sz="1200" dirty="0" smtClean="0"/>
              <a:t>Muestreo Agosto 2016</a:t>
            </a:r>
            <a:endParaRPr lang="es-EC" sz="1200" dirty="0"/>
          </a:p>
        </p:txBody>
      </p:sp>
      <p:sp>
        <p:nvSpPr>
          <p:cNvPr id="9" name="CuadroTexto 8"/>
          <p:cNvSpPr txBox="1"/>
          <p:nvPr/>
        </p:nvSpPr>
        <p:spPr>
          <a:xfrm>
            <a:off x="179512" y="5041720"/>
            <a:ext cx="8805664" cy="954107"/>
          </a:xfrm>
          <a:prstGeom prst="rect">
            <a:avLst/>
          </a:prstGeom>
          <a:noFill/>
          <a:ln>
            <a:solidFill>
              <a:schemeClr val="tx1"/>
            </a:solidFill>
          </a:ln>
        </p:spPr>
        <p:txBody>
          <a:bodyPr wrap="square" rtlCol="0">
            <a:spAutoFit/>
          </a:bodyPr>
          <a:lstStyle/>
          <a:p>
            <a:pPr algn="just"/>
            <a:r>
              <a:rPr lang="es-ES_tradnl" sz="1400" dirty="0"/>
              <a:t>Altos contenido de bicarbonatos en agua puede ser perjudicial, al combinarse con el calcio y el magnesio como es el caso del tipo de aguas del </a:t>
            </a:r>
            <a:r>
              <a:rPr lang="es-ES_tradnl" sz="1400" dirty="0" smtClean="0"/>
              <a:t>río </a:t>
            </a:r>
            <a:r>
              <a:rPr lang="es-ES_tradnl" sz="1400" dirty="0"/>
              <a:t>Ambi, la precipitación del calcio y el magnesio en el suelo aumentan la cantidad de sodio incrementando así también el valor del RAS y la alcalinización y aumento de pH </a:t>
            </a:r>
            <a:r>
              <a:rPr lang="es-EC" sz="1400" dirty="0"/>
              <a:t>(</a:t>
            </a:r>
            <a:r>
              <a:rPr lang="es-EC" sz="1400" dirty="0" err="1"/>
              <a:t>Martinez</a:t>
            </a:r>
            <a:r>
              <a:rPr lang="es-EC" sz="1400" dirty="0"/>
              <a:t> L. , 2009)</a:t>
            </a:r>
            <a:r>
              <a:rPr lang="es-ES_tradnl" sz="1400" dirty="0" smtClean="0"/>
              <a:t>.</a:t>
            </a:r>
            <a:endParaRPr lang="es-EC" sz="1400" dirty="0"/>
          </a:p>
        </p:txBody>
      </p:sp>
    </p:spTree>
    <p:extLst>
      <p:ext uri="{BB962C8B-B14F-4D97-AF65-F5344CB8AC3E}">
        <p14:creationId xmlns:p14="http://schemas.microsoft.com/office/powerpoint/2010/main" val="2139060224"/>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6</a:t>
            </a:r>
            <a:r>
              <a:rPr lang="es-ES" sz="3600" dirty="0" smtClean="0">
                <a:solidFill>
                  <a:srgbClr val="002060"/>
                </a:solidFill>
              </a:rPr>
              <a:t>. CONCENTRACIONES </a:t>
            </a:r>
            <a:r>
              <a:rPr lang="es-ES" sz="3600" dirty="0">
                <a:solidFill>
                  <a:srgbClr val="002060"/>
                </a:solidFill>
              </a:rPr>
              <a:t>O</a:t>
            </a:r>
            <a:r>
              <a:rPr lang="es-ES" sz="3600" dirty="0" smtClean="0">
                <a:solidFill>
                  <a:srgbClr val="002060"/>
                </a:solidFill>
              </a:rPr>
              <a:t>RGÁNICAS</a:t>
            </a:r>
            <a:endParaRPr lang="es-ES" sz="3600" dirty="0">
              <a:solidFill>
                <a:srgbClr val="002060"/>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1707284208"/>
              </p:ext>
            </p:extLst>
          </p:nvPr>
        </p:nvGraphicFramePr>
        <p:xfrm>
          <a:off x="755576" y="764704"/>
          <a:ext cx="6264696" cy="4104452"/>
        </p:xfrm>
        <a:graphic>
          <a:graphicData uri="http://schemas.openxmlformats.org/drawingml/2006/table">
            <a:tbl>
              <a:tblPr firstRow="1" firstCol="1" bandRow="1">
                <a:tableStyleId>{C4B1156A-380E-4F78-BDF5-A606A8083BF9}</a:tableStyleId>
              </a:tblPr>
              <a:tblGrid>
                <a:gridCol w="479120"/>
                <a:gridCol w="1956405"/>
                <a:gridCol w="479796"/>
                <a:gridCol w="479796"/>
                <a:gridCol w="501451"/>
                <a:gridCol w="501451"/>
                <a:gridCol w="448667"/>
                <a:gridCol w="481906"/>
                <a:gridCol w="415428"/>
                <a:gridCol w="520676"/>
              </a:tblGrid>
              <a:tr h="243684">
                <a:tc rowSpan="2">
                  <a:txBody>
                    <a:bodyPr/>
                    <a:lstStyle/>
                    <a:p>
                      <a:pPr algn="ctr">
                        <a:lnSpc>
                          <a:spcPct val="115000"/>
                        </a:lnSpc>
                        <a:spcAft>
                          <a:spcPts val="0"/>
                        </a:spcAft>
                      </a:pPr>
                      <a:r>
                        <a:rPr lang="es-EC" sz="1000" dirty="0">
                          <a:effectLst/>
                        </a:rPr>
                        <a:t>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2">
                  <a:txBody>
                    <a:bodyPr/>
                    <a:lstStyle/>
                    <a:p>
                      <a:pPr algn="ctr">
                        <a:lnSpc>
                          <a:spcPct val="115000"/>
                        </a:lnSpc>
                        <a:spcAft>
                          <a:spcPts val="0"/>
                        </a:spcAft>
                      </a:pPr>
                      <a:r>
                        <a:rPr lang="es-EC" sz="1000">
                          <a:effectLst/>
                        </a:rPr>
                        <a:t>DESCRIPCION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15000"/>
                        </a:lnSpc>
                        <a:spcAft>
                          <a:spcPts val="0"/>
                        </a:spcAft>
                      </a:pPr>
                      <a:r>
                        <a:rPr lang="es-EC" sz="1000">
                          <a:effectLst/>
                        </a:rPr>
                        <a:t>OD (mg/l)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15000"/>
                        </a:lnSpc>
                        <a:spcAft>
                          <a:spcPts val="0"/>
                        </a:spcAft>
                      </a:pPr>
                      <a:r>
                        <a:rPr lang="es-EC" sz="1000">
                          <a:effectLst/>
                        </a:rPr>
                        <a:t>DBO</a:t>
                      </a:r>
                      <a:r>
                        <a:rPr lang="es-EC" sz="1000" baseline="-25000">
                          <a:effectLst/>
                        </a:rPr>
                        <a:t>5</a:t>
                      </a:r>
                      <a:r>
                        <a:rPr lang="es-EC" sz="1000">
                          <a:effectLst/>
                        </a:rPr>
                        <a:t> (mg/l)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15000"/>
                        </a:lnSpc>
                        <a:spcAft>
                          <a:spcPts val="0"/>
                        </a:spcAft>
                      </a:pPr>
                      <a:r>
                        <a:rPr lang="es-EC" sz="1000">
                          <a:effectLst/>
                        </a:rPr>
                        <a:t>DQO (mg/l)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gridSpan="2">
                  <a:txBody>
                    <a:bodyPr/>
                    <a:lstStyle/>
                    <a:p>
                      <a:pPr algn="ctr">
                        <a:lnSpc>
                          <a:spcPct val="115000"/>
                        </a:lnSpc>
                        <a:spcAft>
                          <a:spcPts val="0"/>
                        </a:spcAft>
                      </a:pPr>
                      <a:r>
                        <a:rPr lang="es-EC" sz="1000" dirty="0">
                          <a:effectLst/>
                        </a:rPr>
                        <a:t>DBO</a:t>
                      </a:r>
                      <a:r>
                        <a:rPr lang="es-EC" sz="1000" baseline="-25000" dirty="0">
                          <a:effectLst/>
                        </a:rPr>
                        <a:t>5</a:t>
                      </a:r>
                      <a:r>
                        <a:rPr lang="es-EC" sz="1000" dirty="0">
                          <a:effectLst/>
                        </a:rPr>
                        <a:t> /DQO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548425">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a:effectLst/>
                        </a:rPr>
                        <a:t>mayo 2016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agosto 2016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mayo 2016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agosto 2016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mayo 2016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agosto 2016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mayo 2016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agosto 2016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3070">
                <a:tc>
                  <a:txBody>
                    <a:bodyPr/>
                    <a:lstStyle/>
                    <a:p>
                      <a:pPr algn="r">
                        <a:lnSpc>
                          <a:spcPct val="115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Puente de salinas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dirty="0">
                          <a:effectLst/>
                        </a:rPr>
                        <a:t>6.14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5.27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22.18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34.16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0.54</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0.56</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548425">
                <a:tc>
                  <a:txBody>
                    <a:bodyPr/>
                    <a:lstStyle/>
                    <a:p>
                      <a:pPr algn="r">
                        <a:lnSpc>
                          <a:spcPct val="115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Hacienda Yachay , Quebrada los Torales, puente hidrogeologico, ojo de agua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6.03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5.48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4.26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5.88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0.61</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0.65</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1600">
                <a:tc>
                  <a:txBody>
                    <a:bodyPr/>
                    <a:lstStyle/>
                    <a:p>
                      <a:pPr algn="r">
                        <a:lnSpc>
                          <a:spcPct val="115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Yachay, Canal de riego Salinas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8.39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6.73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13.91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37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a:solidFill>
                            <a:srgbClr val="FF0000"/>
                          </a:solidFill>
                          <a:effectLst/>
                        </a:rPr>
                        <a:t>0.56</a:t>
                      </a:r>
                      <a:endParaRPr lang="es-EC" sz="11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0.57</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5624">
                <a:tc>
                  <a:txBody>
                    <a:bodyPr/>
                    <a:lstStyle/>
                    <a:p>
                      <a:pPr algn="r">
                        <a:lnSpc>
                          <a:spcPct val="115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Yachay, Reservorio Yachay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11.42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7.29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9.46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14.94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13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0.73</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0.62</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1600">
                <a:tc>
                  <a:txBody>
                    <a:bodyPr/>
                    <a:lstStyle/>
                    <a:p>
                      <a:pPr algn="r">
                        <a:lnSpc>
                          <a:spcPct val="115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Tumbabiro,quebrada Tumbabiro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7.71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6.90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11.88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28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0.63</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0.61</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5624">
                <a:tc>
                  <a:txBody>
                    <a:bodyPr/>
                    <a:lstStyle/>
                    <a:p>
                      <a:pPr algn="r">
                        <a:lnSpc>
                          <a:spcPct val="115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Quebrada Pinginchuela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6.96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6.78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8.96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13.62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a:solidFill>
                            <a:srgbClr val="FF0000"/>
                          </a:solidFill>
                          <a:effectLst/>
                        </a:rPr>
                        <a:t>0.64</a:t>
                      </a:r>
                      <a:endParaRPr lang="es-EC" sz="11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0.68</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1600">
                <a:tc>
                  <a:txBody>
                    <a:bodyPr/>
                    <a:lstStyle/>
                    <a:p>
                      <a:pPr algn="r">
                        <a:lnSpc>
                          <a:spcPct val="115000"/>
                        </a:lnSpc>
                        <a:spcAft>
                          <a:spcPts val="0"/>
                        </a:spcAft>
                      </a:pPr>
                      <a:r>
                        <a:rPr lang="es-EC" sz="10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Rio Ambi, Puente Imantag Atuntaqui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6.75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6.14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14.67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0.52</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0.51</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1600">
                <a:tc>
                  <a:txBody>
                    <a:bodyPr/>
                    <a:lstStyle/>
                    <a:p>
                      <a:pPr algn="r">
                        <a:lnSpc>
                          <a:spcPct val="115000"/>
                        </a:lnSpc>
                        <a:spcAft>
                          <a:spcPts val="0"/>
                        </a:spcAft>
                      </a:pPr>
                      <a:r>
                        <a:rPr lang="es-EC" sz="10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Rio Ambi, Puente Atuntaqui Cotacachi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6.81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6.02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14.10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22.68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45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a:solidFill>
                            <a:srgbClr val="FF0000"/>
                          </a:solidFill>
                          <a:effectLst/>
                        </a:rPr>
                        <a:t>0.54</a:t>
                      </a:r>
                      <a:endParaRPr lang="es-EC" sz="11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0.50</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1600">
                <a:tc>
                  <a:txBody>
                    <a:bodyPr/>
                    <a:lstStyle/>
                    <a:p>
                      <a:pPr algn="r">
                        <a:lnSpc>
                          <a:spcPct val="115000"/>
                        </a:lnSpc>
                        <a:spcAft>
                          <a:spcPts val="0"/>
                        </a:spcAft>
                      </a:pPr>
                      <a:r>
                        <a:rPr lang="es-EC" sz="10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Cotacachi Rio Ambi, puente Cotacachi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7.09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15.87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22.32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a:solidFill>
                            <a:srgbClr val="FF0000"/>
                          </a:solidFill>
                          <a:effectLst/>
                        </a:rPr>
                        <a:t>0.44</a:t>
                      </a:r>
                      <a:endParaRPr lang="es-EC" sz="11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0.46</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1600">
                <a:tc>
                  <a:txBody>
                    <a:bodyPr/>
                    <a:lstStyle/>
                    <a:p>
                      <a:pPr algn="r">
                        <a:lnSpc>
                          <a:spcPct val="115000"/>
                        </a:lnSpc>
                        <a:spcAft>
                          <a:spcPts val="0"/>
                        </a:spcAft>
                      </a:pPr>
                      <a:r>
                        <a:rPr lang="es-EC" sz="10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es-EC" sz="1000">
                          <a:effectLst/>
                        </a:rPr>
                        <a:t>Otavalo, inicio rio Ambi, antes de PTAR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000">
                          <a:effectLst/>
                        </a:rPr>
                        <a:t>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6.22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14.64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19.5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a:effectLst/>
                        </a:rPr>
                        <a:t>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a:solidFill>
                            <a:srgbClr val="FF0000"/>
                          </a:solidFill>
                          <a:effectLst/>
                        </a:rPr>
                        <a:t>0.50</a:t>
                      </a:r>
                      <a:endParaRPr lang="es-EC" sz="11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b="1" dirty="0">
                          <a:solidFill>
                            <a:srgbClr val="FF0000"/>
                          </a:solidFill>
                          <a:effectLst/>
                        </a:rPr>
                        <a:t>0.50</a:t>
                      </a:r>
                      <a:endParaRPr lang="es-EC"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3951553001"/>
              </p:ext>
            </p:extLst>
          </p:nvPr>
        </p:nvGraphicFramePr>
        <p:xfrm>
          <a:off x="7020272" y="770440"/>
          <a:ext cx="1152128" cy="4104452"/>
        </p:xfrm>
        <a:graphic>
          <a:graphicData uri="http://schemas.openxmlformats.org/drawingml/2006/table">
            <a:tbl>
              <a:tblPr firstRow="1" firstCol="1" bandRow="1">
                <a:tableStyleId>{C4B1156A-380E-4F78-BDF5-A606A8083BF9}</a:tableStyleId>
              </a:tblPr>
              <a:tblGrid>
                <a:gridCol w="576064"/>
                <a:gridCol w="576064"/>
              </a:tblGrid>
              <a:tr h="243684">
                <a:tc gridSpan="2">
                  <a:txBody>
                    <a:bodyPr/>
                    <a:lstStyle/>
                    <a:p>
                      <a:pPr algn="ctr">
                        <a:lnSpc>
                          <a:spcPct val="115000"/>
                        </a:lnSpc>
                        <a:spcAft>
                          <a:spcPts val="0"/>
                        </a:spcAft>
                      </a:pPr>
                      <a:r>
                        <a:rPr lang="es-EC" sz="1000" dirty="0" smtClean="0">
                          <a:effectLst/>
                          <a:latin typeface="+mn-lt"/>
                          <a:ea typeface="+mn-ea"/>
                          <a:cs typeface="+mn-cs"/>
                        </a:rPr>
                        <a:t>CF</a:t>
                      </a:r>
                      <a:r>
                        <a:rPr lang="es-EC" sz="1000" baseline="0" dirty="0" smtClean="0">
                          <a:effectLst/>
                          <a:latin typeface="+mn-lt"/>
                          <a:ea typeface="+mn-ea"/>
                          <a:cs typeface="+mn-cs"/>
                        </a:rPr>
                        <a:t> (UFC/100ml)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548425">
                <a:tc>
                  <a:txBody>
                    <a:bodyPr/>
                    <a:lstStyle/>
                    <a:p>
                      <a:pPr algn="ctr">
                        <a:lnSpc>
                          <a:spcPct val="115000"/>
                        </a:lnSpc>
                        <a:spcAft>
                          <a:spcPts val="0"/>
                        </a:spcAft>
                      </a:pPr>
                      <a:r>
                        <a:rPr lang="es-EC" sz="1000" b="0" dirty="0">
                          <a:effectLst/>
                        </a:rPr>
                        <a:t>mayo 2016</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000" dirty="0">
                          <a:effectLst/>
                        </a:rPr>
                        <a:t>agosto 2016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3070">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15600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20400</a:t>
                      </a:r>
                      <a:endParaRPr lang="es-EC"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548425">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61600">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5624">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4300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61600">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950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5624">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61600">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4900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61600">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4200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61600">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3900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61600">
                <a:tc>
                  <a:txBody>
                    <a:bodyPr/>
                    <a:lstStyle/>
                    <a:p>
                      <a:pPr algn="ct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800</a:t>
                      </a:r>
                      <a:endParaRPr lang="es-EC" sz="1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3500</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12" name="CuadroTexto 11"/>
          <p:cNvSpPr txBox="1"/>
          <p:nvPr/>
        </p:nvSpPr>
        <p:spPr>
          <a:xfrm>
            <a:off x="179512" y="5013176"/>
            <a:ext cx="8712968" cy="738664"/>
          </a:xfrm>
          <a:prstGeom prst="rect">
            <a:avLst/>
          </a:prstGeom>
          <a:noFill/>
          <a:ln>
            <a:solidFill>
              <a:schemeClr val="tx1"/>
            </a:solidFill>
          </a:ln>
        </p:spPr>
        <p:txBody>
          <a:bodyPr wrap="square" rtlCol="0">
            <a:spAutoFit/>
          </a:bodyPr>
          <a:lstStyle/>
          <a:p>
            <a:pPr algn="just"/>
            <a:r>
              <a:rPr lang="es-ES_tradnl" sz="1400" dirty="0"/>
              <a:t>La relación de valores de DBO</a:t>
            </a:r>
            <a:r>
              <a:rPr lang="es-ES_tradnl" sz="1400" baseline="-25000" dirty="0"/>
              <a:t>5 </a:t>
            </a:r>
            <a:r>
              <a:rPr lang="es-ES_tradnl" sz="1400" dirty="0"/>
              <a:t>y DQO varía de acuerdo a los componentes asociados a la materia orgánica en </a:t>
            </a:r>
            <a:r>
              <a:rPr lang="es-ES_tradnl" sz="1400" dirty="0" smtClean="0"/>
              <a:t>degradación, </a:t>
            </a:r>
            <a:r>
              <a:rPr lang="es-ES_tradnl" sz="1400" dirty="0"/>
              <a:t>para aguas </a:t>
            </a:r>
            <a:r>
              <a:rPr lang="es-ES_tradnl" sz="1400" dirty="0" smtClean="0"/>
              <a:t>domésticas </a:t>
            </a:r>
            <a:r>
              <a:rPr lang="es-ES_tradnl" sz="1400" dirty="0"/>
              <a:t>la relación DBO</a:t>
            </a:r>
            <a:r>
              <a:rPr lang="es-ES_tradnl" sz="1400" baseline="-25000" dirty="0"/>
              <a:t>5</a:t>
            </a:r>
            <a:r>
              <a:rPr lang="es-ES_tradnl" sz="1400" dirty="0"/>
              <a:t>/DQO es 0.4 a 0.8 mientras que para aguas estabilizadas biológicamente la relación es menor a 0.12 </a:t>
            </a:r>
            <a:r>
              <a:rPr lang="es-EC" sz="1400" dirty="0"/>
              <a:t>(Romero Rojas, J., 1999)</a:t>
            </a:r>
            <a:r>
              <a:rPr lang="es-ES_tradnl" sz="1400" dirty="0"/>
              <a:t>  </a:t>
            </a:r>
            <a:endParaRPr lang="es-EC" sz="1400" dirty="0"/>
          </a:p>
        </p:txBody>
      </p:sp>
    </p:spTree>
    <p:extLst>
      <p:ext uri="{BB962C8B-B14F-4D97-AF65-F5344CB8AC3E}">
        <p14:creationId xmlns:p14="http://schemas.microsoft.com/office/powerpoint/2010/main" val="3234158448"/>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5" name="CuadroTexto 4"/>
          <p:cNvSpPr txBox="1"/>
          <p:nvPr/>
        </p:nvSpPr>
        <p:spPr>
          <a:xfrm>
            <a:off x="178384" y="1700808"/>
            <a:ext cx="8712968" cy="800219"/>
          </a:xfrm>
          <a:prstGeom prst="rect">
            <a:avLst/>
          </a:prstGeom>
          <a:noFill/>
        </p:spPr>
        <p:txBody>
          <a:bodyPr wrap="square" rtlCol="0">
            <a:spAutoFit/>
          </a:bodyPr>
          <a:lstStyle/>
          <a:p>
            <a:pPr marL="285750" indent="-285750" algn="just">
              <a:buFont typeface="Arial" panose="020B0604020202020204" pitchFamily="34" charset="0"/>
              <a:buChar char="•"/>
            </a:pPr>
            <a:endParaRPr lang="es-ES_tradnl" dirty="0"/>
          </a:p>
          <a:p>
            <a:pPr marL="285750" indent="-285750" algn="just">
              <a:buFont typeface="Arial" panose="020B0604020202020204" pitchFamily="34" charset="0"/>
              <a:buChar char="•"/>
            </a:pPr>
            <a:endParaRPr lang="es-EC" sz="1400" dirty="0" smtClean="0"/>
          </a:p>
          <a:p>
            <a:pPr algn="just"/>
            <a:endParaRPr lang="es-EC" sz="1400" dirty="0"/>
          </a:p>
        </p:txBody>
      </p:sp>
      <p:graphicFrame>
        <p:nvGraphicFramePr>
          <p:cNvPr id="7" name="Diagrama 6"/>
          <p:cNvGraphicFramePr/>
          <p:nvPr>
            <p:extLst>
              <p:ext uri="{D42A27DB-BD31-4B8C-83A1-F6EECF244321}">
                <p14:modId xmlns:p14="http://schemas.microsoft.com/office/powerpoint/2010/main" val="3441214748"/>
              </p:ext>
            </p:extLst>
          </p:nvPr>
        </p:nvGraphicFramePr>
        <p:xfrm>
          <a:off x="196704" y="141277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Picture 2" descr="Resultado de imagen para hec ras 5.0.1"/>
          <p:cNvPicPr>
            <a:picLocks noChangeAspect="1" noChangeArrowheads="1"/>
          </p:cNvPicPr>
          <p:nvPr/>
        </p:nvPicPr>
        <p:blipFill rotWithShape="1">
          <a:blip r:embed="rId7">
            <a:extLst>
              <a:ext uri="{28A0092B-C50C-407E-A947-70E740481C1C}">
                <a14:useLocalDpi xmlns:a14="http://schemas.microsoft.com/office/drawing/2010/main" val="0"/>
              </a:ext>
            </a:extLst>
          </a:blip>
          <a:srcRect t="25200"/>
          <a:stretch/>
        </p:blipFill>
        <p:spPr bwMode="auto">
          <a:xfrm>
            <a:off x="6315552" y="2501027"/>
            <a:ext cx="2728712" cy="218687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7596336" y="4433989"/>
            <a:ext cx="1024639" cy="507831"/>
          </a:xfrm>
          <a:prstGeom prst="rect">
            <a:avLst/>
          </a:prstGeom>
          <a:noFill/>
        </p:spPr>
        <p:txBody>
          <a:bodyPr wrap="none" rtlCol="0">
            <a:spAutoFit/>
          </a:bodyPr>
          <a:lstStyle/>
          <a:p>
            <a:endParaRPr lang="es-EC" sz="900" dirty="0" smtClean="0"/>
          </a:p>
          <a:p>
            <a:r>
              <a:rPr lang="es-EC" sz="900" dirty="0" smtClean="0"/>
              <a:t>Fuente: USACE</a:t>
            </a:r>
          </a:p>
          <a:p>
            <a:endParaRPr lang="es-EC" sz="900" dirty="0" smtClean="0"/>
          </a:p>
        </p:txBody>
      </p:sp>
    </p:spTree>
    <p:extLst>
      <p:ext uri="{BB962C8B-B14F-4D97-AF65-F5344CB8AC3E}">
        <p14:creationId xmlns:p14="http://schemas.microsoft.com/office/powerpoint/2010/main" val="1029314881"/>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2" name="CuadroTexto 1"/>
          <p:cNvSpPr txBox="1"/>
          <p:nvPr/>
        </p:nvSpPr>
        <p:spPr>
          <a:xfrm>
            <a:off x="323528" y="1212141"/>
            <a:ext cx="3893053"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SECCIONES TRANSVERSALES</a:t>
            </a:r>
            <a:endParaRPr lang="es-EC" u="sng" dirty="0"/>
          </a:p>
        </p:txBody>
      </p:sp>
      <p:sp>
        <p:nvSpPr>
          <p:cNvPr id="8" name="CuadroTexto 7"/>
          <p:cNvSpPr txBox="1"/>
          <p:nvPr/>
        </p:nvSpPr>
        <p:spPr>
          <a:xfrm>
            <a:off x="306710" y="1585502"/>
            <a:ext cx="8661648" cy="738664"/>
          </a:xfrm>
          <a:prstGeom prst="rect">
            <a:avLst/>
          </a:prstGeom>
          <a:noFill/>
        </p:spPr>
        <p:txBody>
          <a:bodyPr wrap="square" rtlCol="0">
            <a:spAutoFit/>
          </a:bodyPr>
          <a:lstStyle/>
          <a:p>
            <a:pPr algn="just"/>
            <a:r>
              <a:rPr lang="es-ES_tradnl" sz="1400" dirty="0" smtClean="0"/>
              <a:t>Se </a:t>
            </a:r>
            <a:r>
              <a:rPr lang="es-ES_tradnl" sz="1400" dirty="0"/>
              <a:t>utilizó el software CIVIL 3D, en donde a partir de la topografía a lo largo del cauce del río Ambi obtenido del </a:t>
            </a:r>
            <a:r>
              <a:rPr lang="es-ES_tradnl" sz="1400" dirty="0" smtClean="0"/>
              <a:t>IGM  </a:t>
            </a:r>
            <a:r>
              <a:rPr lang="es-ES_tradnl" sz="1400" dirty="0"/>
              <a:t>a una escala de 1:5000 con curvas de nivel cada 5m,  se obtuvo una superficie topográfica con la que se pudo trazar secciones transversales cada 500 m de longitud.</a:t>
            </a:r>
            <a:endParaRPr lang="es-EC" sz="1400" dirty="0"/>
          </a:p>
        </p:txBody>
      </p:sp>
      <p:pic>
        <p:nvPicPr>
          <p:cNvPr id="10" name="Imagen 9"/>
          <p:cNvPicPr/>
          <p:nvPr/>
        </p:nvPicPr>
        <p:blipFill rotWithShape="1">
          <a:blip r:embed="rId3"/>
          <a:srcRect l="35840" t="23264" r="28490" b="13897"/>
          <a:stretch/>
        </p:blipFill>
        <p:spPr bwMode="auto">
          <a:xfrm>
            <a:off x="315568" y="2593589"/>
            <a:ext cx="2880320" cy="29122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Imagen 10"/>
          <p:cNvPicPr/>
          <p:nvPr/>
        </p:nvPicPr>
        <p:blipFill rotWithShape="1">
          <a:blip r:embed="rId4" cstate="print">
            <a:extLst>
              <a:ext uri="{28A0092B-C50C-407E-A947-70E740481C1C}">
                <a14:useLocalDpi xmlns:a14="http://schemas.microsoft.com/office/drawing/2010/main" val="0"/>
              </a:ext>
            </a:extLst>
          </a:blip>
          <a:srcRect l="26498" t="23263" r="38681" b="14803"/>
          <a:stretch/>
        </p:blipFill>
        <p:spPr bwMode="auto">
          <a:xfrm>
            <a:off x="3286200" y="2605023"/>
            <a:ext cx="2736304" cy="29122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2" name="14 Cuadro de texto"/>
          <p:cNvSpPr txBox="1"/>
          <p:nvPr/>
        </p:nvSpPr>
        <p:spPr>
          <a:xfrm>
            <a:off x="827584" y="5505799"/>
            <a:ext cx="2581275"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a:lnSpc>
                <a:spcPct val="115000"/>
              </a:lnSpc>
              <a:spcAft>
                <a:spcPts val="1000"/>
              </a:spcAft>
            </a:pPr>
            <a:r>
              <a:rPr lang="es-ES_tradnl" sz="1100">
                <a:effectLst/>
                <a:latin typeface="Times New Roman" panose="02020603050405020304" pitchFamily="18" charset="0"/>
                <a:ea typeface="Calibri" panose="020F0502020204030204" pitchFamily="34" charset="0"/>
                <a:cs typeface="Times New Roman" panose="02020603050405020304" pitchFamily="18" charset="0"/>
              </a:rPr>
              <a:t>Sección trazada por</a:t>
            </a:r>
            <a:r>
              <a:rPr lang="en-US" sz="1100">
                <a:effectLst/>
                <a:latin typeface="Times New Roman" panose="02020603050405020304" pitchFamily="18" charset="0"/>
                <a:ea typeface="Calibri" panose="020F0502020204030204" pitchFamily="34" charset="0"/>
                <a:cs typeface="Times New Roman" panose="02020603050405020304" pitchFamily="18" charset="0"/>
              </a:rPr>
              <a:t> software</a:t>
            </a:r>
            <a:endParaRPr lang="es-EC" sz="1100">
              <a:effectLst/>
              <a:ea typeface="Calibri" panose="020F0502020204030204" pitchFamily="34" charset="0"/>
              <a:cs typeface="Times New Roman" panose="02020603050405020304" pitchFamily="18" charset="0"/>
            </a:endParaRPr>
          </a:p>
        </p:txBody>
      </p:sp>
      <p:sp>
        <p:nvSpPr>
          <p:cNvPr id="13" name="15 Cuadro de texto"/>
          <p:cNvSpPr txBox="1"/>
          <p:nvPr/>
        </p:nvSpPr>
        <p:spPr>
          <a:xfrm>
            <a:off x="3640875" y="5484409"/>
            <a:ext cx="2581275"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a:lnSpc>
                <a:spcPct val="115000"/>
              </a:lnSpc>
              <a:spcAft>
                <a:spcPts val="1000"/>
              </a:spcAft>
            </a:pPr>
            <a:r>
              <a:rPr lang="es-ES_tradnl" sz="1100" dirty="0">
                <a:effectLst/>
                <a:latin typeface="Times New Roman" panose="02020603050405020304" pitchFamily="18" charset="0"/>
                <a:ea typeface="Calibri" panose="020F0502020204030204" pitchFamily="34" charset="0"/>
                <a:cs typeface="Times New Roman" panose="02020603050405020304" pitchFamily="18" charset="0"/>
              </a:rPr>
              <a:t>Sección corregida </a:t>
            </a:r>
            <a:endParaRPr lang="es-EC" sz="1100" dirty="0">
              <a:effectLst/>
              <a:ea typeface="Calibri" panose="020F0502020204030204" pitchFamily="34" charset="0"/>
              <a:cs typeface="Times New Roman" panose="02020603050405020304" pitchFamily="18" charset="0"/>
            </a:endParaRPr>
          </a:p>
        </p:txBody>
      </p:sp>
      <p:pic>
        <p:nvPicPr>
          <p:cNvPr id="16" name="Imagen 15"/>
          <p:cNvPicPr>
            <a:picLocks noChangeAspect="1"/>
          </p:cNvPicPr>
          <p:nvPr/>
        </p:nvPicPr>
        <p:blipFill rotWithShape="1">
          <a:blip r:embed="rId5"/>
          <a:srcRect l="26769" t="14300" r="6688" b="8000"/>
          <a:stretch/>
        </p:blipFill>
        <p:spPr>
          <a:xfrm>
            <a:off x="6206928" y="2111259"/>
            <a:ext cx="2746208" cy="1803723"/>
          </a:xfrm>
          <a:prstGeom prst="rect">
            <a:avLst/>
          </a:prstGeom>
        </p:spPr>
      </p:pic>
      <p:pic>
        <p:nvPicPr>
          <p:cNvPr id="17" name="Imagen 16"/>
          <p:cNvPicPr>
            <a:picLocks noChangeAspect="1"/>
          </p:cNvPicPr>
          <p:nvPr/>
        </p:nvPicPr>
        <p:blipFill rotWithShape="1">
          <a:blip r:embed="rId6"/>
          <a:srcRect l="26926" t="14617" r="33069" b="6058"/>
          <a:stretch/>
        </p:blipFill>
        <p:spPr>
          <a:xfrm>
            <a:off x="6419899" y="3789040"/>
            <a:ext cx="2450218" cy="2732935"/>
          </a:xfrm>
          <a:prstGeom prst="rect">
            <a:avLst/>
          </a:prstGeom>
        </p:spPr>
      </p:pic>
      <p:sp>
        <p:nvSpPr>
          <p:cNvPr id="14" name="CuadroTexto 13"/>
          <p:cNvSpPr txBox="1"/>
          <p:nvPr/>
        </p:nvSpPr>
        <p:spPr>
          <a:xfrm>
            <a:off x="5796136" y="6488668"/>
            <a:ext cx="2589170" cy="369332"/>
          </a:xfrm>
          <a:prstGeom prst="rect">
            <a:avLst/>
          </a:prstGeom>
          <a:noFill/>
        </p:spPr>
        <p:txBody>
          <a:bodyPr wrap="none" rtlCol="0">
            <a:spAutoFit/>
          </a:bodyPr>
          <a:lstStyle/>
          <a:p>
            <a:r>
              <a:rPr lang="es-EC" sz="900" dirty="0" smtClean="0"/>
              <a:t>Gráficas de secciones transversales HEC-RAS</a:t>
            </a:r>
          </a:p>
          <a:p>
            <a:r>
              <a:rPr lang="es-EC" sz="900" dirty="0" smtClean="0"/>
              <a:t>Elaboración: Autores</a:t>
            </a:r>
          </a:p>
        </p:txBody>
      </p:sp>
    </p:spTree>
    <p:extLst>
      <p:ext uri="{BB962C8B-B14F-4D97-AF65-F5344CB8AC3E}">
        <p14:creationId xmlns:p14="http://schemas.microsoft.com/office/powerpoint/2010/main" val="324191620"/>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2" name="CuadroTexto 1"/>
          <p:cNvSpPr txBox="1"/>
          <p:nvPr/>
        </p:nvSpPr>
        <p:spPr>
          <a:xfrm>
            <a:off x="306710" y="1137857"/>
            <a:ext cx="3935693"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COEFICIENTE DE RUGOSIDAD </a:t>
            </a:r>
            <a:endParaRPr lang="es-EC" u="sng" dirty="0"/>
          </a:p>
        </p:txBody>
      </p:sp>
      <p:sp>
        <p:nvSpPr>
          <p:cNvPr id="8" name="CuadroTexto 7"/>
          <p:cNvSpPr txBox="1"/>
          <p:nvPr/>
        </p:nvSpPr>
        <p:spPr>
          <a:xfrm>
            <a:off x="179512" y="1507189"/>
            <a:ext cx="8856984" cy="1107996"/>
          </a:xfrm>
          <a:prstGeom prst="rect">
            <a:avLst/>
          </a:prstGeom>
          <a:noFill/>
        </p:spPr>
        <p:txBody>
          <a:bodyPr wrap="square" rtlCol="0">
            <a:spAutoFit/>
          </a:bodyPr>
          <a:lstStyle/>
          <a:p>
            <a:pPr algn="just"/>
            <a:r>
              <a:rPr lang="es-ES_tradnl" sz="1300" dirty="0"/>
              <a:t>El valor del coeficiente “n” es muy variable y depende de una cantidad de factores como la   rugosidad de la superficie, vegetación, irregularidades del cauce, alineamiento del </a:t>
            </a:r>
            <a:r>
              <a:rPr lang="es-ES_tradnl" sz="1300" dirty="0" smtClean="0"/>
              <a:t>canal, depósitos </a:t>
            </a:r>
            <a:r>
              <a:rPr lang="es-ES_tradnl" sz="1300" dirty="0"/>
              <a:t>y socavaciones, obstrucciones, tamaño y forma del canal, nivel y caudal, cambio estacional, material suspendido y transporte del fondo </a:t>
            </a:r>
            <a:r>
              <a:rPr lang="es-EC" sz="1300" dirty="0"/>
              <a:t>(Chow, Ven Te., 2004)</a:t>
            </a:r>
            <a:r>
              <a:rPr lang="es-ES_tradnl" sz="1300" dirty="0"/>
              <a:t>.</a:t>
            </a:r>
            <a:endParaRPr lang="es-EC" sz="1300" dirty="0"/>
          </a:p>
          <a:p>
            <a:pPr algn="just"/>
            <a:endParaRPr lang="es-ES_tradnl" sz="1400" dirty="0" smtClean="0"/>
          </a:p>
        </p:txBody>
      </p:sp>
      <p:graphicFrame>
        <p:nvGraphicFramePr>
          <p:cNvPr id="5" name="Tabla 4"/>
          <p:cNvGraphicFramePr>
            <a:graphicFrameLocks noGrp="1"/>
          </p:cNvGraphicFramePr>
          <p:nvPr>
            <p:extLst>
              <p:ext uri="{D42A27DB-BD31-4B8C-83A1-F6EECF244321}">
                <p14:modId xmlns:p14="http://schemas.microsoft.com/office/powerpoint/2010/main" val="4156351986"/>
              </p:ext>
            </p:extLst>
          </p:nvPr>
        </p:nvGraphicFramePr>
        <p:xfrm>
          <a:off x="125873" y="2521327"/>
          <a:ext cx="5425827" cy="2120229"/>
        </p:xfrm>
        <a:graphic>
          <a:graphicData uri="http://schemas.openxmlformats.org/drawingml/2006/table">
            <a:tbl>
              <a:tblPr firstRow="1" firstCol="1" bandRow="1">
                <a:tableStyleId>{C4B1156A-380E-4F78-BDF5-A606A8083BF9}</a:tableStyleId>
              </a:tblPr>
              <a:tblGrid>
                <a:gridCol w="3245338"/>
                <a:gridCol w="753603"/>
                <a:gridCol w="753603"/>
                <a:gridCol w="673283"/>
              </a:tblGrid>
              <a:tr h="235581">
                <a:tc rowSpan="2">
                  <a:txBody>
                    <a:bodyPr/>
                    <a:lstStyle/>
                    <a:p>
                      <a:pPr algn="ctr">
                        <a:lnSpc>
                          <a:spcPct val="150000"/>
                        </a:lnSpc>
                        <a:spcAft>
                          <a:spcPts val="0"/>
                        </a:spcAft>
                      </a:pPr>
                      <a:r>
                        <a:rPr lang="es-ES_tradnl" sz="1000" dirty="0">
                          <a:effectLst/>
                        </a:rPr>
                        <a:t>Superficie</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50000"/>
                        </a:lnSpc>
                        <a:spcAft>
                          <a:spcPts val="0"/>
                        </a:spcAft>
                      </a:pPr>
                      <a:r>
                        <a:rPr lang="es-ES_tradnl" sz="1000">
                          <a:effectLst/>
                        </a:rPr>
                        <a:t>Condición de las paredes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235581">
                <a:tc vMerge="1">
                  <a:txBody>
                    <a:bodyPr/>
                    <a:lstStyle/>
                    <a:p>
                      <a:endParaRPr lang="es-EC"/>
                    </a:p>
                  </a:txBody>
                  <a:tcPr/>
                </a:tc>
                <a:tc>
                  <a:txBody>
                    <a:bodyPr/>
                    <a:lstStyle/>
                    <a:p>
                      <a:pPr algn="ctr">
                        <a:lnSpc>
                          <a:spcPct val="150000"/>
                        </a:lnSpc>
                        <a:spcAft>
                          <a:spcPts val="0"/>
                        </a:spcAft>
                      </a:pPr>
                      <a:r>
                        <a:rPr lang="es-ES_tradnl" sz="1000">
                          <a:effectLst/>
                        </a:rPr>
                        <a:t>Buena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Regula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Mala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1">
                <a:tc>
                  <a:txBody>
                    <a:bodyPr/>
                    <a:lstStyle/>
                    <a:p>
                      <a:pPr>
                        <a:lnSpc>
                          <a:spcPct val="150000"/>
                        </a:lnSpc>
                        <a:spcAft>
                          <a:spcPts val="0"/>
                        </a:spcAft>
                      </a:pPr>
                      <a:r>
                        <a:rPr lang="es-ES_tradnl" sz="1000">
                          <a:effectLst/>
                        </a:rPr>
                        <a:t>En tierra, rectos y uniformes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0.020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0.0225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1">
                <a:tc>
                  <a:txBody>
                    <a:bodyPr/>
                    <a:lstStyle/>
                    <a:p>
                      <a:pPr>
                        <a:lnSpc>
                          <a:spcPct val="150000"/>
                        </a:lnSpc>
                        <a:spcAft>
                          <a:spcPts val="0"/>
                        </a:spcAft>
                      </a:pPr>
                      <a:r>
                        <a:rPr lang="es-ES_tradnl" sz="1000">
                          <a:effectLst/>
                        </a:rPr>
                        <a:t>En roca, lisos y uniformes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0.030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0.033</a:t>
                      </a:r>
                      <a:r>
                        <a:rPr lang="en-US" sz="1000" dirty="0">
                          <a:effectLst/>
                        </a:rPr>
                        <a:t>*</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0.035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1">
                <a:tc>
                  <a:txBody>
                    <a:bodyPr/>
                    <a:lstStyle/>
                    <a:p>
                      <a:pPr>
                        <a:lnSpc>
                          <a:spcPct val="150000"/>
                        </a:lnSpc>
                        <a:spcAft>
                          <a:spcPts val="0"/>
                        </a:spcAft>
                      </a:pPr>
                      <a:r>
                        <a:rPr lang="es-ES_tradnl" sz="1000">
                          <a:effectLst/>
                        </a:rPr>
                        <a:t>En roca, con salientes, sinuosos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0.040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0.045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1">
                <a:tc>
                  <a:txBody>
                    <a:bodyPr/>
                    <a:lstStyle/>
                    <a:p>
                      <a:pPr>
                        <a:lnSpc>
                          <a:spcPct val="150000"/>
                        </a:lnSpc>
                        <a:spcAft>
                          <a:spcPts val="0"/>
                        </a:spcAft>
                      </a:pPr>
                      <a:r>
                        <a:rPr lang="es-ES_tradnl" sz="1000" dirty="0">
                          <a:effectLst/>
                        </a:rPr>
                        <a:t>Sinuosos de escurrimiento lento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0.0275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1">
                <a:tc>
                  <a:txBody>
                    <a:bodyPr/>
                    <a:lstStyle/>
                    <a:p>
                      <a:pPr>
                        <a:lnSpc>
                          <a:spcPct val="150000"/>
                        </a:lnSpc>
                        <a:spcAft>
                          <a:spcPts val="0"/>
                        </a:spcAft>
                      </a:pPr>
                      <a:r>
                        <a:rPr lang="es-ES_tradnl" sz="1000">
                          <a:effectLst/>
                        </a:rPr>
                        <a:t>Dragados en tierra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0.0275*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0.030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0.033</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1">
                <a:tc>
                  <a:txBody>
                    <a:bodyPr/>
                    <a:lstStyle/>
                    <a:p>
                      <a:pPr>
                        <a:lnSpc>
                          <a:spcPct val="150000"/>
                        </a:lnSpc>
                        <a:spcAft>
                          <a:spcPts val="0"/>
                        </a:spcAft>
                      </a:pPr>
                      <a:r>
                        <a:rPr lang="es-ES_tradnl" sz="1000">
                          <a:effectLst/>
                        </a:rPr>
                        <a:t>Lecho pedregoso, bordes de tierra y maleza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0.035*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0.040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1">
                <a:tc>
                  <a:txBody>
                    <a:bodyPr/>
                    <a:lstStyle/>
                    <a:p>
                      <a:pPr>
                        <a:lnSpc>
                          <a:spcPct val="150000"/>
                        </a:lnSpc>
                        <a:spcAft>
                          <a:spcPts val="0"/>
                        </a:spcAft>
                      </a:pPr>
                      <a:r>
                        <a:rPr lang="es-ES_tradnl" sz="1000" dirty="0">
                          <a:effectLst/>
                        </a:rPr>
                        <a:t>Plantilla de tierra, taludes ásperos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a:effectLst/>
                        </a:rPr>
                        <a:t>0.033*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000" dirty="0">
                          <a:effectLst/>
                        </a:rPr>
                        <a:t>0.035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788429195"/>
              </p:ext>
            </p:extLst>
          </p:nvPr>
        </p:nvGraphicFramePr>
        <p:xfrm>
          <a:off x="115257" y="5051984"/>
          <a:ext cx="5400601" cy="1762827"/>
        </p:xfrm>
        <a:graphic>
          <a:graphicData uri="http://schemas.openxmlformats.org/drawingml/2006/table">
            <a:tbl>
              <a:tblPr firstRow="1" firstCol="1" bandRow="1">
                <a:tableStyleId>{C4B1156A-380E-4F78-BDF5-A606A8083BF9}</a:tableStyleId>
              </a:tblPr>
              <a:tblGrid>
                <a:gridCol w="3018215"/>
                <a:gridCol w="1040810"/>
                <a:gridCol w="463022"/>
                <a:gridCol w="878554"/>
              </a:tblGrid>
              <a:tr h="226565">
                <a:tc gridSpan="3">
                  <a:txBody>
                    <a:bodyPr/>
                    <a:lstStyle/>
                    <a:p>
                      <a:pPr algn="ctr">
                        <a:lnSpc>
                          <a:spcPct val="115000"/>
                        </a:lnSpc>
                        <a:spcAft>
                          <a:spcPts val="0"/>
                        </a:spcAft>
                      </a:pPr>
                      <a:r>
                        <a:rPr lang="es-ES_tradnl" sz="1000" dirty="0">
                          <a:effectLst/>
                        </a:rPr>
                        <a:t>Condiciones del Canal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S_tradnl" sz="1000">
                          <a:effectLst/>
                        </a:rPr>
                        <a:t>Valores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565">
                <a:tc>
                  <a:txBody>
                    <a:bodyPr/>
                    <a:lstStyle/>
                    <a:p>
                      <a:pPr>
                        <a:lnSpc>
                          <a:spcPct val="115000"/>
                        </a:lnSpc>
                        <a:spcAft>
                          <a:spcPts val="0"/>
                        </a:spcAft>
                      </a:pPr>
                      <a:r>
                        <a:rPr lang="es-ES_tradnl" sz="1000" dirty="0">
                          <a:effectLst/>
                        </a:rPr>
                        <a:t>Material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Tierra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n0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0.02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565">
                <a:tc>
                  <a:txBody>
                    <a:bodyPr/>
                    <a:lstStyle/>
                    <a:p>
                      <a:pPr>
                        <a:lnSpc>
                          <a:spcPct val="115000"/>
                        </a:lnSpc>
                        <a:spcAft>
                          <a:spcPts val="0"/>
                        </a:spcAft>
                      </a:pPr>
                      <a:r>
                        <a:rPr lang="es-ES_tradnl" sz="1000" dirty="0">
                          <a:effectLst/>
                        </a:rPr>
                        <a:t>Grado de irregularidad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Menor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n1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0.005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3437">
                <a:tc>
                  <a:txBody>
                    <a:bodyPr/>
                    <a:lstStyle/>
                    <a:p>
                      <a:pPr>
                        <a:lnSpc>
                          <a:spcPct val="115000"/>
                        </a:lnSpc>
                        <a:spcAft>
                          <a:spcPts val="0"/>
                        </a:spcAft>
                      </a:pPr>
                      <a:r>
                        <a:rPr lang="es-ES_tradnl" sz="1000" dirty="0">
                          <a:effectLst/>
                        </a:rPr>
                        <a:t>Variaciones en la sección transversal del canal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dirty="0">
                          <a:effectLst/>
                        </a:rPr>
                        <a:t>Ocasional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n2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0.005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565">
                <a:tc>
                  <a:txBody>
                    <a:bodyPr/>
                    <a:lstStyle/>
                    <a:p>
                      <a:pPr>
                        <a:lnSpc>
                          <a:spcPct val="115000"/>
                        </a:lnSpc>
                        <a:spcAft>
                          <a:spcPts val="0"/>
                        </a:spcAft>
                      </a:pPr>
                      <a:r>
                        <a:rPr lang="es-ES_tradnl" sz="1000">
                          <a:effectLst/>
                        </a:rPr>
                        <a:t>Efecto relativo de obstáculos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dirty="0">
                          <a:effectLst/>
                        </a:rPr>
                        <a:t>Despreciable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dirty="0">
                          <a:effectLst/>
                        </a:rPr>
                        <a:t>n3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565">
                <a:tc>
                  <a:txBody>
                    <a:bodyPr/>
                    <a:lstStyle/>
                    <a:p>
                      <a:pPr>
                        <a:lnSpc>
                          <a:spcPct val="115000"/>
                        </a:lnSpc>
                        <a:spcAft>
                          <a:spcPts val="0"/>
                        </a:spcAft>
                      </a:pPr>
                      <a:r>
                        <a:rPr lang="es-ES_tradnl" sz="1000">
                          <a:effectLst/>
                        </a:rPr>
                        <a:t>Vegetación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Baja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dirty="0">
                          <a:effectLst/>
                        </a:rPr>
                        <a:t>n4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dirty="0">
                          <a:effectLst/>
                        </a:rPr>
                        <a:t>0.005-0.010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565">
                <a:tc>
                  <a:txBody>
                    <a:bodyPr/>
                    <a:lstStyle/>
                    <a:p>
                      <a:pPr>
                        <a:lnSpc>
                          <a:spcPct val="115000"/>
                        </a:lnSpc>
                        <a:spcAft>
                          <a:spcPts val="0"/>
                        </a:spcAft>
                      </a:pPr>
                      <a:r>
                        <a:rPr lang="es-ES_tradnl" sz="1000" dirty="0">
                          <a:effectLst/>
                        </a:rPr>
                        <a:t>Grado de sinuosidad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Menor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a:effectLst/>
                        </a:rPr>
                        <a:t>n5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2422104" y="4732841"/>
                <a:ext cx="2736304"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𝑛</m:t>
                      </m:r>
                      <m:r>
                        <a:rPr lang="es-EC" sz="1400" i="0">
                          <a:latin typeface="Cambria Math" panose="02040503050406030204" pitchFamily="18" charset="0"/>
                        </a:rPr>
                        <m:t>=</m:t>
                      </m:r>
                      <m:d>
                        <m:dPr>
                          <m:ctrlPr>
                            <a:rPr lang="es-EC" sz="1400" i="1">
                              <a:latin typeface="Cambria Math" panose="02040503050406030204" pitchFamily="18" charset="0"/>
                            </a:rPr>
                          </m:ctrlPr>
                        </m:dPr>
                        <m:e>
                          <m:r>
                            <a:rPr lang="es-EC" sz="1400" i="1">
                              <a:latin typeface="Cambria Math" panose="02040503050406030204" pitchFamily="18" charset="0"/>
                            </a:rPr>
                            <m:t>𝑛</m:t>
                          </m:r>
                          <m:r>
                            <a:rPr lang="es-EC" sz="1400" i="0">
                              <a:latin typeface="Cambria Math" panose="02040503050406030204" pitchFamily="18" charset="0"/>
                            </a:rPr>
                            <m:t>0+</m:t>
                          </m:r>
                          <m:r>
                            <a:rPr lang="es-EC" sz="1400" i="1">
                              <a:latin typeface="Cambria Math" panose="02040503050406030204" pitchFamily="18" charset="0"/>
                            </a:rPr>
                            <m:t>𝑛</m:t>
                          </m:r>
                          <m:r>
                            <a:rPr lang="es-EC" sz="1400" i="0">
                              <a:latin typeface="Cambria Math" panose="02040503050406030204" pitchFamily="18" charset="0"/>
                            </a:rPr>
                            <m:t>1+</m:t>
                          </m:r>
                          <m:r>
                            <a:rPr lang="es-EC" sz="1400" i="1">
                              <a:latin typeface="Cambria Math" panose="02040503050406030204" pitchFamily="18" charset="0"/>
                            </a:rPr>
                            <m:t>𝑛</m:t>
                          </m:r>
                          <m:r>
                            <a:rPr lang="es-EC" sz="1400" i="0">
                              <a:latin typeface="Cambria Math" panose="02040503050406030204" pitchFamily="18" charset="0"/>
                            </a:rPr>
                            <m:t>2+</m:t>
                          </m:r>
                          <m:r>
                            <a:rPr lang="es-EC" sz="1400" i="1">
                              <a:latin typeface="Cambria Math" panose="02040503050406030204" pitchFamily="18" charset="0"/>
                            </a:rPr>
                            <m:t>𝑛</m:t>
                          </m:r>
                          <m:r>
                            <a:rPr lang="es-EC" sz="1400" i="0">
                              <a:latin typeface="Cambria Math" panose="02040503050406030204" pitchFamily="18" charset="0"/>
                            </a:rPr>
                            <m:t>3+</m:t>
                          </m:r>
                          <m:r>
                            <a:rPr lang="es-EC" sz="1400" i="1">
                              <a:latin typeface="Cambria Math" panose="02040503050406030204" pitchFamily="18" charset="0"/>
                            </a:rPr>
                            <m:t>𝑛</m:t>
                          </m:r>
                          <m:r>
                            <a:rPr lang="es-EC" sz="1400" i="0">
                              <a:latin typeface="Cambria Math" panose="02040503050406030204" pitchFamily="18" charset="0"/>
                            </a:rPr>
                            <m:t>4</m:t>
                          </m:r>
                        </m:e>
                      </m:d>
                      <m:r>
                        <a:rPr lang="es-EC" sz="1400" i="1">
                          <a:latin typeface="Cambria Math" panose="02040503050406030204" pitchFamily="18" charset="0"/>
                        </a:rPr>
                        <m:t>𝑛</m:t>
                      </m:r>
                      <m:r>
                        <a:rPr lang="es-EC" sz="1400" i="0">
                          <a:latin typeface="Cambria Math" panose="02040503050406030204" pitchFamily="18" charset="0"/>
                        </a:rPr>
                        <m:t>5</m:t>
                      </m:r>
                    </m:oMath>
                  </m:oMathPara>
                </a14:m>
                <a:endParaRPr lang="es-EC" sz="1400" dirty="0"/>
              </a:p>
            </p:txBody>
          </p:sp>
        </mc:Choice>
        <mc:Fallback xmlns="">
          <p:sp>
            <p:nvSpPr>
              <p:cNvPr id="7" name="Rectángulo 6"/>
              <p:cNvSpPr>
                <a:spLocks noRot="1" noChangeAspect="1" noMove="1" noResize="1" noEditPoints="1" noAdjustHandles="1" noChangeArrowheads="1" noChangeShapeType="1" noTextEdit="1"/>
              </p:cNvSpPr>
              <p:nvPr/>
            </p:nvSpPr>
            <p:spPr>
              <a:xfrm>
                <a:off x="2422104" y="4732841"/>
                <a:ext cx="2736304" cy="307777"/>
              </a:xfrm>
              <a:prstGeom prst="rect">
                <a:avLst/>
              </a:prstGeom>
              <a:blipFill rotWithShape="0">
                <a:blip r:embed="rId3"/>
                <a:stretch>
                  <a:fillRect/>
                </a:stretch>
              </a:blipFill>
            </p:spPr>
            <p:txBody>
              <a:bodyPr/>
              <a:lstStyle/>
              <a:p>
                <a:r>
                  <a:rPr lang="es-EC">
                    <a:noFill/>
                  </a:rPr>
                  <a:t> </a:t>
                </a:r>
              </a:p>
            </p:txBody>
          </p:sp>
        </mc:Fallback>
      </mc:AlternateContent>
      <p:sp>
        <p:nvSpPr>
          <p:cNvPr id="9" name="CuadroTexto 8"/>
          <p:cNvSpPr txBox="1"/>
          <p:nvPr/>
        </p:nvSpPr>
        <p:spPr>
          <a:xfrm>
            <a:off x="755576" y="4763619"/>
            <a:ext cx="2698487" cy="276999"/>
          </a:xfrm>
          <a:prstGeom prst="rect">
            <a:avLst/>
          </a:prstGeom>
          <a:noFill/>
        </p:spPr>
        <p:txBody>
          <a:bodyPr wrap="square" rtlCol="0">
            <a:spAutoFit/>
          </a:bodyPr>
          <a:lstStyle/>
          <a:p>
            <a:r>
              <a:rPr lang="es-EC" sz="1200" dirty="0" smtClean="0">
                <a:solidFill>
                  <a:srgbClr val="FF0000"/>
                </a:solidFill>
              </a:rPr>
              <a:t>“η” según </a:t>
            </a:r>
            <a:r>
              <a:rPr lang="es-EC" sz="1200" dirty="0" err="1" smtClean="0">
                <a:solidFill>
                  <a:srgbClr val="FF0000"/>
                </a:solidFill>
              </a:rPr>
              <a:t>Cowan</a:t>
            </a:r>
            <a:r>
              <a:rPr lang="es-EC" sz="1200" dirty="0" smtClean="0">
                <a:solidFill>
                  <a:srgbClr val="FF0000"/>
                </a:solidFill>
              </a:rPr>
              <a:t> </a:t>
            </a:r>
            <a:endParaRPr lang="es-EC" sz="1200" dirty="0">
              <a:solidFill>
                <a:srgbClr val="FF0000"/>
              </a:solidFill>
            </a:endParaRPr>
          </a:p>
        </p:txBody>
      </p:sp>
      <p:sp>
        <p:nvSpPr>
          <p:cNvPr id="18" name="CuadroTexto 17"/>
          <p:cNvSpPr txBox="1"/>
          <p:nvPr/>
        </p:nvSpPr>
        <p:spPr>
          <a:xfrm>
            <a:off x="1851925" y="2253810"/>
            <a:ext cx="2698487" cy="276999"/>
          </a:xfrm>
          <a:prstGeom prst="rect">
            <a:avLst/>
          </a:prstGeom>
          <a:noFill/>
        </p:spPr>
        <p:txBody>
          <a:bodyPr wrap="square" rtlCol="0">
            <a:spAutoFit/>
          </a:bodyPr>
          <a:lstStyle/>
          <a:p>
            <a:r>
              <a:rPr lang="es-EC" sz="1200" dirty="0" smtClean="0">
                <a:solidFill>
                  <a:srgbClr val="FF0000"/>
                </a:solidFill>
              </a:rPr>
              <a:t>“η” según King, H.W. (1954)</a:t>
            </a:r>
            <a:endParaRPr lang="es-EC" sz="1200" dirty="0">
              <a:solidFill>
                <a:srgbClr val="FF0000"/>
              </a:solidFill>
            </a:endParaRP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13997" y="3207076"/>
            <a:ext cx="3711005" cy="2868960"/>
          </a:xfrm>
          <a:prstGeom prst="rect">
            <a:avLst/>
          </a:prstGeom>
        </p:spPr>
      </p:pic>
      <p:sp>
        <p:nvSpPr>
          <p:cNvPr id="15" name="CuadroTexto 14"/>
          <p:cNvSpPr txBox="1"/>
          <p:nvPr/>
        </p:nvSpPr>
        <p:spPr>
          <a:xfrm>
            <a:off x="6284592" y="2269004"/>
            <a:ext cx="1879041" cy="338554"/>
          </a:xfrm>
          <a:prstGeom prst="rect">
            <a:avLst/>
          </a:prstGeom>
          <a:noFill/>
          <a:ln>
            <a:solidFill>
              <a:srgbClr val="C00000"/>
            </a:solidFill>
          </a:ln>
        </p:spPr>
        <p:txBody>
          <a:bodyPr wrap="none" rtlCol="0">
            <a:spAutoFit/>
          </a:bodyPr>
          <a:lstStyle/>
          <a:p>
            <a:r>
              <a:rPr lang="el-GR" sz="1600" dirty="0" smtClean="0"/>
              <a:t>η</a:t>
            </a:r>
            <a:r>
              <a:rPr lang="es-EC" sz="1600" dirty="0" smtClean="0"/>
              <a:t> asumido = 0.035</a:t>
            </a:r>
            <a:endParaRPr lang="es-EC" sz="1600" dirty="0"/>
          </a:p>
        </p:txBody>
      </p:sp>
      <p:sp>
        <p:nvSpPr>
          <p:cNvPr id="13" name="CuadroTexto 12"/>
          <p:cNvSpPr txBox="1"/>
          <p:nvPr/>
        </p:nvSpPr>
        <p:spPr>
          <a:xfrm>
            <a:off x="6035020" y="6480201"/>
            <a:ext cx="1005403" cy="369332"/>
          </a:xfrm>
          <a:prstGeom prst="rect">
            <a:avLst/>
          </a:prstGeom>
          <a:noFill/>
        </p:spPr>
        <p:txBody>
          <a:bodyPr wrap="none" rtlCol="0">
            <a:spAutoFit/>
          </a:bodyPr>
          <a:lstStyle/>
          <a:p>
            <a:r>
              <a:rPr lang="es-EC" sz="900" dirty="0" smtClean="0"/>
              <a:t>Río Ambi</a:t>
            </a:r>
          </a:p>
          <a:p>
            <a:r>
              <a:rPr lang="es-EC" sz="900" dirty="0" smtClean="0"/>
              <a:t>Fuente: Autores</a:t>
            </a:r>
          </a:p>
        </p:txBody>
      </p:sp>
    </p:spTree>
    <p:extLst>
      <p:ext uri="{BB962C8B-B14F-4D97-AF65-F5344CB8AC3E}">
        <p14:creationId xmlns:p14="http://schemas.microsoft.com/office/powerpoint/2010/main" val="2052530045"/>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2" name="CuadroTexto 1"/>
          <p:cNvSpPr txBox="1"/>
          <p:nvPr/>
        </p:nvSpPr>
        <p:spPr>
          <a:xfrm>
            <a:off x="306710" y="1137857"/>
            <a:ext cx="3422732"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CAUDALES HIDRÁULICOS </a:t>
            </a:r>
            <a:endParaRPr lang="es-EC" u="sng" dirty="0"/>
          </a:p>
        </p:txBody>
      </p:sp>
      <p:pic>
        <p:nvPicPr>
          <p:cNvPr id="17" name="Imagen 16"/>
          <p:cNvPicPr>
            <a:picLocks noChangeAspect="1"/>
          </p:cNvPicPr>
          <p:nvPr/>
        </p:nvPicPr>
        <p:blipFill>
          <a:blip r:embed="rId3"/>
          <a:stretch>
            <a:fillRect/>
          </a:stretch>
        </p:blipFill>
        <p:spPr>
          <a:xfrm>
            <a:off x="1475656" y="1494054"/>
            <a:ext cx="7441682" cy="5266217"/>
          </a:xfrm>
          <a:prstGeom prst="rect">
            <a:avLst/>
          </a:prstGeom>
        </p:spPr>
      </p:pic>
    </p:spTree>
    <p:extLst>
      <p:ext uri="{BB962C8B-B14F-4D97-AF65-F5344CB8AC3E}">
        <p14:creationId xmlns:p14="http://schemas.microsoft.com/office/powerpoint/2010/main" val="1268152347"/>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2" name="CuadroTexto 1"/>
          <p:cNvSpPr txBox="1"/>
          <p:nvPr/>
        </p:nvSpPr>
        <p:spPr>
          <a:xfrm>
            <a:off x="306710" y="1137857"/>
            <a:ext cx="3422732"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CAUDALES HIDRÁULICOS </a:t>
            </a:r>
            <a:endParaRPr lang="es-EC" u="sng" dirty="0"/>
          </a:p>
        </p:txBody>
      </p:sp>
      <p:sp>
        <p:nvSpPr>
          <p:cNvPr id="8" name="CuadroTexto 7"/>
          <p:cNvSpPr txBox="1"/>
          <p:nvPr/>
        </p:nvSpPr>
        <p:spPr>
          <a:xfrm>
            <a:off x="179512" y="1507189"/>
            <a:ext cx="8856984" cy="738664"/>
          </a:xfrm>
          <a:prstGeom prst="rect">
            <a:avLst/>
          </a:prstGeom>
          <a:noFill/>
        </p:spPr>
        <p:txBody>
          <a:bodyPr wrap="square" rtlCol="0">
            <a:spAutoFit/>
          </a:bodyPr>
          <a:lstStyle/>
          <a:p>
            <a:pPr algn="just"/>
            <a:r>
              <a:rPr lang="es-ES_tradnl" sz="1400" dirty="0"/>
              <a:t>S</a:t>
            </a:r>
            <a:r>
              <a:rPr lang="es-ES_tradnl" sz="1400" dirty="0" smtClean="0"/>
              <a:t>e </a:t>
            </a:r>
            <a:r>
              <a:rPr lang="es-ES_tradnl" sz="1400" dirty="0"/>
              <a:t>partió de los caudales medidos en </a:t>
            </a:r>
            <a:r>
              <a:rPr lang="es-EC" sz="1400" dirty="0"/>
              <a:t>la estación hidrométrica Ambi DJ </a:t>
            </a:r>
            <a:r>
              <a:rPr lang="es-EC" sz="1400" dirty="0" err="1"/>
              <a:t>Cariyacu</a:t>
            </a:r>
            <a:r>
              <a:rPr lang="es-EC" sz="1400" dirty="0"/>
              <a:t> (H0023), con datos desde el año 1963 al año 2000 y del año 2014 al primer semestre del año 2015, de estos datos se obtuvieron los </a:t>
            </a:r>
            <a:r>
              <a:rPr lang="es-EC" sz="1400" dirty="0" smtClean="0"/>
              <a:t>caudales mínimos, medios </a:t>
            </a:r>
            <a:r>
              <a:rPr lang="es-EC" sz="1400" dirty="0"/>
              <a:t>y máximos </a:t>
            </a:r>
            <a:r>
              <a:rPr lang="es-EC" sz="1400" dirty="0" smtClean="0"/>
              <a:t>mensuales.</a:t>
            </a:r>
            <a:endParaRPr lang="es-ES_tradnl" sz="1400" dirty="0" smtClean="0"/>
          </a:p>
        </p:txBody>
      </p:sp>
      <mc:AlternateContent xmlns:mc="http://schemas.openxmlformats.org/markup-compatibility/2006" xmlns:a14="http://schemas.microsoft.com/office/drawing/2010/main">
        <mc:Choice Requires="a14">
          <p:sp>
            <p:nvSpPr>
              <p:cNvPr id="5" name="Rectángulo 4"/>
              <p:cNvSpPr/>
              <p:nvPr/>
            </p:nvSpPr>
            <p:spPr>
              <a:xfrm>
                <a:off x="827735" y="2460659"/>
                <a:ext cx="1401538" cy="592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𝐶</m:t>
                      </m:r>
                      <m:r>
                        <a:rPr lang="es-EC" sz="1600" i="0">
                          <a:latin typeface="Cambria Math" panose="02040503050406030204" pitchFamily="18" charset="0"/>
                        </a:rPr>
                        <m:t>=</m:t>
                      </m:r>
                      <m:f>
                        <m:fPr>
                          <m:ctrlPr>
                            <a:rPr lang="es-EC" sz="1600" i="1">
                              <a:latin typeface="Cambria Math" panose="02040503050406030204" pitchFamily="18" charset="0"/>
                            </a:rPr>
                          </m:ctrlPr>
                        </m:fPr>
                        <m:num>
                          <m:sSub>
                            <m:sSubPr>
                              <m:ctrlPr>
                                <a:rPr lang="es-EC" sz="1600" i="1">
                                  <a:latin typeface="Cambria Math" panose="02040503050406030204" pitchFamily="18" charset="0"/>
                                </a:rPr>
                              </m:ctrlPr>
                            </m:sSubPr>
                            <m:e>
                              <m:r>
                                <a:rPr lang="es-EC" sz="1600" i="1">
                                  <a:latin typeface="Cambria Math" panose="02040503050406030204" pitchFamily="18" charset="0"/>
                                </a:rPr>
                                <m:t>𝑄</m:t>
                              </m:r>
                            </m:e>
                            <m:sub>
                              <m:r>
                                <a:rPr lang="es-EC" sz="1600" i="1">
                                  <a:latin typeface="Cambria Math" panose="02040503050406030204" pitchFamily="18" charset="0"/>
                                </a:rPr>
                                <m:t>𝑂</m:t>
                              </m:r>
                            </m:sub>
                          </m:sSub>
                          <m:sSup>
                            <m:sSupPr>
                              <m:ctrlPr>
                                <a:rPr lang="es-EC" sz="1600" i="1">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6</m:t>
                              </m:r>
                            </m:sup>
                          </m:sSup>
                        </m:num>
                        <m:den>
                          <m:r>
                            <a:rPr lang="es-EC" sz="1600" i="0">
                              <a:latin typeface="Cambria Math" panose="02040503050406030204" pitchFamily="18" charset="0"/>
                            </a:rPr>
                            <m:t>31.71</m:t>
                          </m:r>
                          <m:acc>
                            <m:accPr>
                              <m:chr m:val="̅"/>
                              <m:ctrlPr>
                                <a:rPr lang="es-EC" sz="1600" i="1">
                                  <a:latin typeface="Cambria Math" panose="02040503050406030204" pitchFamily="18" charset="0"/>
                                </a:rPr>
                              </m:ctrlPr>
                            </m:accPr>
                            <m:e>
                              <m:r>
                                <a:rPr lang="es-EC" sz="1600" i="1">
                                  <a:latin typeface="Cambria Math" panose="02040503050406030204" pitchFamily="18" charset="0"/>
                                </a:rPr>
                                <m:t>𝑃</m:t>
                              </m:r>
                            </m:e>
                          </m:acc>
                          <m:r>
                            <a:rPr lang="es-EC" sz="1600" i="1">
                              <a:latin typeface="Cambria Math" panose="02040503050406030204" pitchFamily="18" charset="0"/>
                            </a:rPr>
                            <m:t>𝐴</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827735" y="2460659"/>
                <a:ext cx="1401538" cy="592791"/>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7" name="Tabla 6"/>
          <p:cNvGraphicFramePr>
            <a:graphicFrameLocks noGrp="1"/>
          </p:cNvGraphicFramePr>
          <p:nvPr>
            <p:extLst>
              <p:ext uri="{D42A27DB-BD31-4B8C-83A1-F6EECF244321}">
                <p14:modId xmlns:p14="http://schemas.microsoft.com/office/powerpoint/2010/main" val="2353970174"/>
              </p:ext>
            </p:extLst>
          </p:nvPr>
        </p:nvGraphicFramePr>
        <p:xfrm>
          <a:off x="151451" y="3268256"/>
          <a:ext cx="4062660" cy="1052598"/>
        </p:xfrm>
        <a:graphic>
          <a:graphicData uri="http://schemas.openxmlformats.org/drawingml/2006/table">
            <a:tbl>
              <a:tblPr firstRow="1" firstCol="1" bandRow="1">
                <a:tableStyleId>{C4B1156A-380E-4F78-BDF5-A606A8083BF9}</a:tableStyleId>
              </a:tblPr>
              <a:tblGrid>
                <a:gridCol w="1330545"/>
                <a:gridCol w="685679"/>
                <a:gridCol w="864096"/>
                <a:gridCol w="576064"/>
                <a:gridCol w="606276"/>
              </a:tblGrid>
              <a:tr h="234026">
                <a:tc>
                  <a:txBody>
                    <a:bodyPr/>
                    <a:lstStyle/>
                    <a:p>
                      <a:pPr>
                        <a:lnSpc>
                          <a:spcPct val="115000"/>
                        </a:lnSpc>
                        <a:spcAft>
                          <a:spcPts val="0"/>
                        </a:spcAft>
                      </a:pPr>
                      <a:r>
                        <a:rPr lang="es-ES_tradnl" sz="1000" dirty="0">
                          <a:effectLst/>
                        </a:rPr>
                        <a:t>Parámetro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000">
                          <a:effectLst/>
                        </a:rPr>
                        <a:t>P. Media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000">
                          <a:effectLst/>
                        </a:rPr>
                        <a:t>Área (km</a:t>
                      </a:r>
                      <a:r>
                        <a:rPr lang="es-ES_tradnl" sz="1000" baseline="30000">
                          <a:effectLst/>
                        </a:rPr>
                        <a:t>2</a:t>
                      </a:r>
                      <a:r>
                        <a:rPr lang="es-ES_tradnl" sz="1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000">
                          <a:effectLst/>
                        </a:rPr>
                        <a:t>Caudal (m</a:t>
                      </a:r>
                      <a:r>
                        <a:rPr lang="es-ES_tradnl" sz="1000" baseline="30000">
                          <a:effectLst/>
                        </a:rPr>
                        <a:t>3</a:t>
                      </a:r>
                      <a:r>
                        <a:rPr lang="es-ES_tradnl" sz="1000">
                          <a:effectLst/>
                        </a:rPr>
                        <a:t>/s)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dirty="0">
                          <a:effectLst/>
                        </a:rPr>
                        <a:t>C</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4026">
                <a:tc>
                  <a:txBody>
                    <a:bodyPr/>
                    <a:lstStyle/>
                    <a:p>
                      <a:pPr>
                        <a:lnSpc>
                          <a:spcPct val="115000"/>
                        </a:lnSpc>
                        <a:spcAft>
                          <a:spcPts val="0"/>
                        </a:spcAft>
                      </a:pPr>
                      <a:r>
                        <a:rPr lang="es-ES_tradnl" sz="1000">
                          <a:effectLst/>
                        </a:rPr>
                        <a:t>Caudal medio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15000"/>
                        </a:lnSpc>
                        <a:spcAft>
                          <a:spcPts val="0"/>
                        </a:spcAft>
                      </a:pPr>
                      <a:r>
                        <a:rPr lang="es-ES_tradnl" sz="1050" dirty="0">
                          <a:effectLst/>
                        </a:rPr>
                        <a:t>902.984</a:t>
                      </a:r>
                      <a:endParaRPr lang="es-EC" sz="1200" dirty="0">
                        <a:effectLst/>
                      </a:endParaRPr>
                    </a:p>
                    <a:p>
                      <a:pPr algn="ctr">
                        <a:lnSpc>
                          <a:spcPct val="115000"/>
                        </a:lnSpc>
                        <a:spcAft>
                          <a:spcPts val="0"/>
                        </a:spcAft>
                      </a:pPr>
                      <a:r>
                        <a:rPr lang="es-ES_tradnl" sz="105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15000"/>
                        </a:lnSpc>
                        <a:spcAft>
                          <a:spcPts val="0"/>
                        </a:spcAft>
                      </a:pPr>
                      <a:r>
                        <a:rPr lang="es-ES_tradnl" sz="1050" dirty="0">
                          <a:effectLst/>
                        </a:rPr>
                        <a:t>664.989</a:t>
                      </a:r>
                      <a:endParaRPr lang="es-EC" sz="1200" dirty="0">
                        <a:effectLst/>
                      </a:endParaRPr>
                    </a:p>
                    <a:p>
                      <a:pPr algn="ctr">
                        <a:lnSpc>
                          <a:spcPct val="115000"/>
                        </a:lnSpc>
                        <a:spcAft>
                          <a:spcPts val="0"/>
                        </a:spcAft>
                      </a:pPr>
                      <a:r>
                        <a:rPr lang="es-ES_tradnl" sz="105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S_tradnl" sz="1050">
                          <a:effectLst/>
                        </a:rPr>
                        <a:t>4.446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b="1" dirty="0" smtClean="0">
                          <a:solidFill>
                            <a:srgbClr val="FF0000"/>
                          </a:solidFill>
                          <a:effectLst/>
                        </a:rPr>
                        <a:t>0.23</a:t>
                      </a:r>
                      <a:endParaRPr lang="es-EC"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4026">
                <a:tc>
                  <a:txBody>
                    <a:bodyPr/>
                    <a:lstStyle/>
                    <a:p>
                      <a:pPr>
                        <a:lnSpc>
                          <a:spcPct val="115000"/>
                        </a:lnSpc>
                        <a:spcAft>
                          <a:spcPts val="0"/>
                        </a:spcAft>
                      </a:pPr>
                      <a:r>
                        <a:rPr lang="es-ES_tradnl" sz="1000">
                          <a:effectLst/>
                        </a:rPr>
                        <a:t>Caudal 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S_tradnl" sz="1050" dirty="0">
                          <a:effectLst/>
                        </a:rPr>
                        <a:t>0.79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b="1" dirty="0" smtClean="0">
                          <a:solidFill>
                            <a:srgbClr val="FF0000"/>
                          </a:solidFill>
                          <a:effectLst/>
                        </a:rPr>
                        <a:t>0.61</a:t>
                      </a:r>
                      <a:endParaRPr lang="es-EC"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4026">
                <a:tc>
                  <a:txBody>
                    <a:bodyPr/>
                    <a:lstStyle/>
                    <a:p>
                      <a:pPr>
                        <a:lnSpc>
                          <a:spcPct val="115000"/>
                        </a:lnSpc>
                        <a:spcAft>
                          <a:spcPts val="0"/>
                        </a:spcAft>
                      </a:pPr>
                      <a:r>
                        <a:rPr lang="es-ES_tradnl" sz="1000">
                          <a:effectLst/>
                        </a:rPr>
                        <a:t>Caudal 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S_tradnl" sz="1050">
                          <a:effectLst/>
                        </a:rPr>
                        <a:t>11.64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b="1" dirty="0" smtClean="0">
                          <a:solidFill>
                            <a:srgbClr val="FF0000"/>
                          </a:solidFill>
                          <a:effectLst/>
                        </a:rPr>
                        <a:t>0.04</a:t>
                      </a:r>
                      <a:endParaRPr lang="es-EC"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9" name="Imagen 8" descr="C:\Users\Pablo\Documents\pibi\Tesis\Ambi\Mapas\mapa aprovechamiento.jpg"/>
          <p:cNvPicPr/>
          <p:nvPr/>
        </p:nvPicPr>
        <p:blipFill rotWithShape="1">
          <a:blip r:embed="rId4">
            <a:extLst>
              <a:ext uri="{28A0092B-C50C-407E-A947-70E740481C1C}">
                <a14:useLocalDpi xmlns:a14="http://schemas.microsoft.com/office/drawing/2010/main" val="0"/>
              </a:ext>
            </a:extLst>
          </a:blip>
          <a:srcRect l="1379" t="5958" r="36286" b="2435"/>
          <a:stretch/>
        </p:blipFill>
        <p:spPr bwMode="auto">
          <a:xfrm>
            <a:off x="4355976" y="2060848"/>
            <a:ext cx="4536504" cy="4536504"/>
          </a:xfrm>
          <a:prstGeom prst="rect">
            <a:avLst/>
          </a:prstGeom>
          <a:noFill/>
          <a:ln>
            <a:solidFill>
              <a:schemeClr val="tx1">
                <a:lumMod val="95000"/>
                <a:lumOff val="5000"/>
              </a:schemeClr>
            </a:solidFill>
          </a:ln>
        </p:spPr>
      </p:pic>
      <p:sp>
        <p:nvSpPr>
          <p:cNvPr id="10" name="CuadroTexto 9"/>
          <p:cNvSpPr txBox="1"/>
          <p:nvPr/>
        </p:nvSpPr>
        <p:spPr>
          <a:xfrm>
            <a:off x="1983796" y="5661248"/>
            <a:ext cx="2274982" cy="507831"/>
          </a:xfrm>
          <a:prstGeom prst="rect">
            <a:avLst/>
          </a:prstGeom>
          <a:noFill/>
        </p:spPr>
        <p:txBody>
          <a:bodyPr wrap="none" rtlCol="0">
            <a:spAutoFit/>
          </a:bodyPr>
          <a:lstStyle/>
          <a:p>
            <a:r>
              <a:rPr lang="es-EC" sz="900" dirty="0" smtClean="0"/>
              <a:t>Mapa de ubicación de desvíos de caudal</a:t>
            </a:r>
          </a:p>
          <a:p>
            <a:r>
              <a:rPr lang="es-EC" sz="900" dirty="0" smtClean="0"/>
              <a:t>Fuente: SENAGUA</a:t>
            </a:r>
          </a:p>
          <a:p>
            <a:r>
              <a:rPr lang="es-EC" sz="900" dirty="0" smtClean="0"/>
              <a:t>Elaboración: Autores</a:t>
            </a:r>
          </a:p>
        </p:txBody>
      </p:sp>
    </p:spTree>
    <p:extLst>
      <p:ext uri="{BB962C8B-B14F-4D97-AF65-F5344CB8AC3E}">
        <p14:creationId xmlns:p14="http://schemas.microsoft.com/office/powerpoint/2010/main" val="1262693459"/>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2" name="CuadroTexto 1"/>
          <p:cNvSpPr txBox="1"/>
          <p:nvPr/>
        </p:nvSpPr>
        <p:spPr>
          <a:xfrm>
            <a:off x="306710" y="1137857"/>
            <a:ext cx="3422732"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CAUDALES HIDRÁULICOS </a:t>
            </a:r>
            <a:endParaRPr lang="es-EC" u="sng" dirty="0"/>
          </a:p>
        </p:txBody>
      </p:sp>
      <p:pic>
        <p:nvPicPr>
          <p:cNvPr id="10" name="Imagen 9"/>
          <p:cNvPicPr/>
          <p:nvPr/>
        </p:nvPicPr>
        <p:blipFill rotWithShape="1">
          <a:blip r:embed="rId3" cstate="print">
            <a:extLst>
              <a:ext uri="{28A0092B-C50C-407E-A947-70E740481C1C}">
                <a14:useLocalDpi xmlns:a14="http://schemas.microsoft.com/office/drawing/2010/main" val="0"/>
              </a:ext>
            </a:extLst>
          </a:blip>
          <a:srcRect l="27291" t="12553" r="28309" b="11648"/>
          <a:stretch/>
        </p:blipFill>
        <p:spPr bwMode="auto">
          <a:xfrm>
            <a:off x="5292080" y="2204864"/>
            <a:ext cx="3693096" cy="3816424"/>
          </a:xfrm>
          <a:prstGeom prst="rect">
            <a:avLst/>
          </a:prstGeom>
          <a:ln w="12700">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Rectángulo 5"/>
              <p:cNvSpPr/>
              <p:nvPr/>
            </p:nvSpPr>
            <p:spPr>
              <a:xfrm>
                <a:off x="5796136" y="1443612"/>
                <a:ext cx="2031967" cy="586122"/>
              </a:xfrm>
              <a:prstGeom prst="rect">
                <a:avLst/>
              </a:prstGeom>
              <a:ln w="19050">
                <a:solidFill>
                  <a:srgbClr val="00B05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𝑄</m:t>
                          </m:r>
                        </m:e>
                        <m:sub>
                          <m:r>
                            <a:rPr lang="es-EC" sz="1600" i="1">
                              <a:latin typeface="Cambria Math" panose="02040503050406030204" pitchFamily="18" charset="0"/>
                            </a:rPr>
                            <m:t>𝑂</m:t>
                          </m:r>
                        </m:sub>
                      </m:sSub>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0">
                              <a:latin typeface="Cambria Math" panose="02040503050406030204" pitchFamily="18" charset="0"/>
                            </a:rPr>
                            <m:t>31.71∗</m:t>
                          </m:r>
                          <m:r>
                            <a:rPr lang="es-EC" sz="1600" i="1">
                              <a:latin typeface="Cambria Math" panose="02040503050406030204" pitchFamily="18" charset="0"/>
                            </a:rPr>
                            <m:t>𝐶</m:t>
                          </m:r>
                          <m:r>
                            <a:rPr lang="es-EC" sz="1600" i="0">
                              <a:latin typeface="Cambria Math" panose="02040503050406030204" pitchFamily="18" charset="0"/>
                            </a:rPr>
                            <m:t>∗</m:t>
                          </m:r>
                          <m:acc>
                            <m:accPr>
                              <m:chr m:val="̅"/>
                              <m:ctrlPr>
                                <a:rPr lang="es-EC" sz="1600" i="1">
                                  <a:latin typeface="Cambria Math" panose="02040503050406030204" pitchFamily="18" charset="0"/>
                                </a:rPr>
                              </m:ctrlPr>
                            </m:accPr>
                            <m:e>
                              <m:r>
                                <a:rPr lang="es-EC" sz="1600" i="1">
                                  <a:latin typeface="Cambria Math" panose="02040503050406030204" pitchFamily="18" charset="0"/>
                                </a:rPr>
                                <m:t>𝑃</m:t>
                              </m:r>
                            </m:e>
                          </m:acc>
                          <m:r>
                            <a:rPr lang="es-EC" sz="1600" i="1">
                              <a:latin typeface="Cambria Math" panose="02040503050406030204" pitchFamily="18" charset="0"/>
                            </a:rPr>
                            <m:t>𝐴</m:t>
                          </m:r>
                        </m:num>
                        <m:den>
                          <m:sSup>
                            <m:sSupPr>
                              <m:ctrlPr>
                                <a:rPr lang="es-EC" sz="1600" i="1">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6</m:t>
                              </m:r>
                            </m:sup>
                          </m:sSup>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5796136" y="1443612"/>
                <a:ext cx="2031967" cy="586122"/>
              </a:xfrm>
              <a:prstGeom prst="rect">
                <a:avLst/>
              </a:prstGeom>
              <a:blipFill rotWithShape="0">
                <a:blip r:embed="rId4"/>
                <a:stretch>
                  <a:fillRect/>
                </a:stretch>
              </a:blipFill>
              <a:ln w="19050">
                <a:solidFill>
                  <a:srgbClr val="00B050"/>
                </a:solidFill>
              </a:ln>
            </p:spPr>
            <p:txBody>
              <a:bodyPr/>
              <a:lstStyle/>
              <a:p>
                <a:r>
                  <a:rPr lang="es-EC">
                    <a:noFill/>
                  </a:rPr>
                  <a:t> </a:t>
                </a:r>
              </a:p>
            </p:txBody>
          </p:sp>
        </mc:Fallback>
      </mc:AlternateContent>
      <p:graphicFrame>
        <p:nvGraphicFramePr>
          <p:cNvPr id="11" name="Tabla 10"/>
          <p:cNvGraphicFramePr>
            <a:graphicFrameLocks noGrp="1"/>
          </p:cNvGraphicFramePr>
          <p:nvPr>
            <p:extLst>
              <p:ext uri="{D42A27DB-BD31-4B8C-83A1-F6EECF244321}">
                <p14:modId xmlns:p14="http://schemas.microsoft.com/office/powerpoint/2010/main" val="3030583063"/>
              </p:ext>
            </p:extLst>
          </p:nvPr>
        </p:nvGraphicFramePr>
        <p:xfrm>
          <a:off x="184778" y="1585880"/>
          <a:ext cx="4891278" cy="4599432"/>
        </p:xfrm>
        <a:graphic>
          <a:graphicData uri="http://schemas.openxmlformats.org/drawingml/2006/table">
            <a:tbl>
              <a:tblPr firstRow="1" firstCol="1" bandRow="1">
                <a:tableStyleId>{C4B1156A-380E-4F78-BDF5-A606A8083BF9}</a:tableStyleId>
              </a:tblPr>
              <a:tblGrid>
                <a:gridCol w="1076646"/>
                <a:gridCol w="576064"/>
                <a:gridCol w="720080"/>
                <a:gridCol w="720080"/>
                <a:gridCol w="574272"/>
                <a:gridCol w="576064"/>
                <a:gridCol w="648072"/>
              </a:tblGrid>
              <a:tr h="520446">
                <a:tc>
                  <a:txBody>
                    <a:bodyPr/>
                    <a:lstStyle/>
                    <a:p>
                      <a:pPr algn="ctr">
                        <a:lnSpc>
                          <a:spcPct val="115000"/>
                        </a:lnSpc>
                        <a:spcAft>
                          <a:spcPts val="0"/>
                        </a:spcAft>
                      </a:pPr>
                      <a:r>
                        <a:rPr lang="es-ES_tradnl" sz="1000" dirty="0">
                          <a:effectLst/>
                        </a:rPr>
                        <a:t>Nombre Subcuenca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es-EC" sz="1100" dirty="0">
                        <a:effectLst/>
                      </a:endParaRPr>
                    </a:p>
                    <a:p>
                      <a:pPr algn="ctr"/>
                      <a:r>
                        <a:rPr lang="es-ES_tradnl" sz="1000" dirty="0" smtClean="0">
                          <a:effectLst/>
                        </a:rPr>
                        <a:t>Área </a:t>
                      </a:r>
                      <a:r>
                        <a:rPr lang="es-ES_tradnl" sz="1000" dirty="0">
                          <a:effectLst/>
                        </a:rPr>
                        <a:t>(km</a:t>
                      </a:r>
                      <a:r>
                        <a:rPr lang="es-ES_tradnl" sz="1000" baseline="30000" dirty="0">
                          <a:effectLst/>
                        </a:rPr>
                        <a:t>2</a:t>
                      </a:r>
                      <a:r>
                        <a:rPr lang="es-ES_tradnl" sz="1000" dirty="0">
                          <a:effectLst/>
                        </a:rPr>
                        <a:t>)</a:t>
                      </a:r>
                      <a:r>
                        <a:rPr lang="es-EC" sz="1100" dirty="0">
                          <a:effectLst/>
                        </a:rPr>
                        <a:t> </a:t>
                      </a:r>
                      <a:endParaRPr lang="es-EC" sz="11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000" dirty="0">
                          <a:effectLst/>
                        </a:rPr>
                        <a:t>Abscisa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000" dirty="0">
                          <a:effectLst/>
                        </a:rPr>
                        <a:t>Q </a:t>
                      </a:r>
                      <a:r>
                        <a:rPr lang="es-ES_tradnl" sz="1000" dirty="0" err="1">
                          <a:effectLst/>
                        </a:rPr>
                        <a:t>med</a:t>
                      </a:r>
                      <a:r>
                        <a:rPr lang="es-ES_tradnl" sz="1000" dirty="0">
                          <a:effectLst/>
                        </a:rPr>
                        <a:t> (</a:t>
                      </a:r>
                      <a:r>
                        <a:rPr lang="es-ES_tradnl" sz="1000" dirty="0" smtClean="0">
                          <a:effectLst/>
                        </a:rPr>
                        <a:t>m</a:t>
                      </a:r>
                      <a:r>
                        <a:rPr lang="es-ES_tradnl" sz="1000" baseline="30000" dirty="0" smtClean="0">
                          <a:effectLst/>
                        </a:rPr>
                        <a:t>3</a:t>
                      </a:r>
                      <a:r>
                        <a:rPr lang="es-ES_tradnl" sz="1000" dirty="0" smtClean="0">
                          <a:effectLst/>
                        </a:rPr>
                        <a:t>/s)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000" dirty="0">
                          <a:effectLst/>
                        </a:rPr>
                        <a:t>Q min (</a:t>
                      </a:r>
                      <a:r>
                        <a:rPr lang="es-ES_tradnl" sz="1000" dirty="0" smtClean="0">
                          <a:effectLst/>
                        </a:rPr>
                        <a:t>m</a:t>
                      </a:r>
                      <a:r>
                        <a:rPr lang="es-ES_tradnl" sz="1000" baseline="30000" dirty="0" smtClean="0">
                          <a:effectLst/>
                        </a:rPr>
                        <a:t>3</a:t>
                      </a:r>
                      <a:r>
                        <a:rPr lang="es-ES_tradnl" sz="1000" dirty="0" smtClean="0">
                          <a:effectLst/>
                        </a:rPr>
                        <a:t>/s)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000" dirty="0">
                          <a:effectLst/>
                        </a:rPr>
                        <a:t>Q </a:t>
                      </a:r>
                      <a:r>
                        <a:rPr lang="es-ES_tradnl" sz="1000" dirty="0" err="1">
                          <a:effectLst/>
                        </a:rPr>
                        <a:t>max</a:t>
                      </a:r>
                      <a:r>
                        <a:rPr lang="es-ES_tradnl" sz="1000" dirty="0">
                          <a:effectLst/>
                        </a:rPr>
                        <a:t> (</a:t>
                      </a:r>
                      <a:r>
                        <a:rPr lang="es-ES_tradnl" sz="1000" dirty="0" smtClean="0">
                          <a:effectLst/>
                        </a:rPr>
                        <a:t>m</a:t>
                      </a:r>
                      <a:r>
                        <a:rPr lang="es-ES_tradnl" sz="1000" baseline="30000" dirty="0" smtClean="0">
                          <a:effectLst/>
                        </a:rPr>
                        <a:t>3</a:t>
                      </a:r>
                      <a:r>
                        <a:rPr lang="es-ES_tradnl" sz="1000" dirty="0" smtClean="0">
                          <a:effectLst/>
                        </a:rPr>
                        <a:t>/s)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15000"/>
                        </a:lnSpc>
                        <a:spcAft>
                          <a:spcPts val="0"/>
                        </a:spcAft>
                      </a:pPr>
                      <a:r>
                        <a:rPr lang="es-ES_tradnl" sz="900">
                          <a:effectLst/>
                        </a:rPr>
                        <a:t>Río Blanco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92.967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1132.21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s-ES_tradnl" sz="900" dirty="0">
                          <a:effectLst/>
                        </a:rPr>
                        <a:t>46+686.00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s-ES_tradnl" sz="900" dirty="0">
                          <a:effectLst/>
                        </a:rPr>
                        <a:t>2.199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s-ES_tradnl" sz="900">
                          <a:effectLst/>
                        </a:rPr>
                        <a:t>0.394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s-ES_tradnl" sz="900">
                          <a:effectLst/>
                        </a:rPr>
                        <a:t>5.758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57734">
                <a:tc>
                  <a:txBody>
                    <a:bodyPr/>
                    <a:lstStyle/>
                    <a:p>
                      <a:pPr algn="ctr">
                        <a:lnSpc>
                          <a:spcPct val="115000"/>
                        </a:lnSpc>
                        <a:spcAft>
                          <a:spcPts val="0"/>
                        </a:spcAft>
                      </a:pPr>
                      <a:r>
                        <a:rPr lang="es-ES_tradnl" sz="900">
                          <a:effectLst/>
                        </a:rPr>
                        <a:t>Río Yanayacu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233.993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819.41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315468">
                <a:tc>
                  <a:txBody>
                    <a:bodyPr/>
                    <a:lstStyle/>
                    <a:p>
                      <a:pPr algn="ctr">
                        <a:lnSpc>
                          <a:spcPct val="115000"/>
                        </a:lnSpc>
                        <a:spcAft>
                          <a:spcPts val="0"/>
                        </a:spcAft>
                      </a:pPr>
                      <a:r>
                        <a:rPr lang="es-ES_tradnl" sz="900">
                          <a:effectLst/>
                        </a:rPr>
                        <a:t>Río Alambi-Cariyacu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10.398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875.00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40+239.16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0.067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0.176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57734">
                <a:tc>
                  <a:txBody>
                    <a:bodyPr/>
                    <a:lstStyle/>
                    <a:p>
                      <a:pPr algn="ctr">
                        <a:lnSpc>
                          <a:spcPct val="115000"/>
                        </a:lnSpc>
                        <a:spcAft>
                          <a:spcPts val="0"/>
                        </a:spcAft>
                      </a:pPr>
                      <a:r>
                        <a:rPr lang="es-ES_tradnl" sz="900">
                          <a:effectLst/>
                        </a:rPr>
                        <a:t>Río Tahuando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13.862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869.00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39+597.84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0.234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57734">
                <a:tc>
                  <a:txBody>
                    <a:bodyPr/>
                    <a:lstStyle/>
                    <a:p>
                      <a:pPr algn="ctr">
                        <a:lnSpc>
                          <a:spcPct val="115000"/>
                        </a:lnSpc>
                        <a:spcAft>
                          <a:spcPts val="0"/>
                        </a:spcAft>
                      </a:pPr>
                      <a:r>
                        <a:rPr lang="es-ES_tradnl" sz="900">
                          <a:effectLst/>
                        </a:rPr>
                        <a:t>Río Jatunyacu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7.563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871.50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38+384.67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0.128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57734">
                <a:tc>
                  <a:txBody>
                    <a:bodyPr/>
                    <a:lstStyle/>
                    <a:p>
                      <a:pPr algn="ctr">
                        <a:lnSpc>
                          <a:spcPct val="115000"/>
                        </a:lnSpc>
                        <a:spcAft>
                          <a:spcPts val="0"/>
                        </a:spcAft>
                      </a:pPr>
                      <a:r>
                        <a:rPr lang="es-ES_tradnl" sz="900">
                          <a:effectLst/>
                        </a:rPr>
                        <a:t>Río Pichavi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8.586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875.00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38+153.53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0.146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57734">
                <a:tc>
                  <a:txBody>
                    <a:bodyPr/>
                    <a:lstStyle/>
                    <a:p>
                      <a:pPr algn="ctr">
                        <a:lnSpc>
                          <a:spcPct val="115000"/>
                        </a:lnSpc>
                        <a:spcAft>
                          <a:spcPts val="0"/>
                        </a:spcAft>
                      </a:pPr>
                      <a:r>
                        <a:rPr lang="es-ES_tradnl" sz="900">
                          <a:effectLst/>
                        </a:rPr>
                        <a:t>Quebrada Iluman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29.856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938.00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36+610.30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0.207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0.543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57734">
                <a:tc>
                  <a:txBody>
                    <a:bodyPr/>
                    <a:lstStyle/>
                    <a:p>
                      <a:pPr algn="ctr">
                        <a:lnSpc>
                          <a:spcPct val="115000"/>
                        </a:lnSpc>
                        <a:spcAft>
                          <a:spcPts val="0"/>
                        </a:spcAft>
                      </a:pPr>
                      <a:r>
                        <a:rPr lang="es-ES_tradnl" sz="900">
                          <a:effectLst/>
                        </a:rPr>
                        <a:t>Quebrada Oscura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8.271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873.93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34+748.22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0.140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5468">
                <a:tc>
                  <a:txBody>
                    <a:bodyPr/>
                    <a:lstStyle/>
                    <a:p>
                      <a:pPr algn="ctr">
                        <a:lnSpc>
                          <a:spcPct val="115000"/>
                        </a:lnSpc>
                        <a:spcAft>
                          <a:spcPts val="0"/>
                        </a:spcAft>
                      </a:pPr>
                      <a:r>
                        <a:rPr lang="es-ES_tradnl" sz="900">
                          <a:effectLst/>
                        </a:rPr>
                        <a:t>Quebrada Yanuyacu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87.913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993.57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33+838.55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0.647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0.116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1.693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15000"/>
                        </a:lnSpc>
                        <a:spcAft>
                          <a:spcPts val="0"/>
                        </a:spcAft>
                      </a:pPr>
                      <a:r>
                        <a:rPr lang="es-ES_tradnl" sz="900">
                          <a:effectLst/>
                        </a:rPr>
                        <a:t>Quebrada Jijón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22.728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832.40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32+521.06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0.140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0.367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15000"/>
                        </a:lnSpc>
                        <a:spcAft>
                          <a:spcPts val="0"/>
                        </a:spcAft>
                      </a:pPr>
                      <a:r>
                        <a:rPr lang="es-ES_tradnl" sz="900">
                          <a:effectLst/>
                        </a:rPr>
                        <a:t>Quebrada Artizón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10.376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862.63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30+378.70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0.066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0.174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8246">
                <a:tc>
                  <a:txBody>
                    <a:bodyPr/>
                    <a:lstStyle/>
                    <a:p>
                      <a:pPr algn="ctr">
                        <a:lnSpc>
                          <a:spcPct val="115000"/>
                        </a:lnSpc>
                        <a:spcAft>
                          <a:spcPts val="0"/>
                        </a:spcAft>
                      </a:pPr>
                      <a:r>
                        <a:rPr lang="es-ES_tradnl" sz="900">
                          <a:effectLst/>
                        </a:rPr>
                        <a:t>Quebrada Colimbuela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138.253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847.92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25+825.78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0.868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0.156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2.273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5468">
                <a:tc>
                  <a:txBody>
                    <a:bodyPr/>
                    <a:lstStyle/>
                    <a:p>
                      <a:pPr algn="ctr">
                        <a:lnSpc>
                          <a:spcPct val="115000"/>
                        </a:lnSpc>
                        <a:spcAft>
                          <a:spcPts val="0"/>
                        </a:spcAft>
                      </a:pPr>
                      <a:r>
                        <a:rPr lang="es-ES_tradnl" sz="900">
                          <a:effectLst/>
                        </a:rPr>
                        <a:t>Quebrada Timbibiche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25.762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763.95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23+411.68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0.146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0.026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0.382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5468">
                <a:tc>
                  <a:txBody>
                    <a:bodyPr/>
                    <a:lstStyle/>
                    <a:p>
                      <a:pPr algn="ctr">
                        <a:lnSpc>
                          <a:spcPct val="115000"/>
                        </a:lnSpc>
                        <a:spcAft>
                          <a:spcPts val="0"/>
                        </a:spcAft>
                      </a:pPr>
                      <a:r>
                        <a:rPr lang="es-ES_tradnl" sz="900">
                          <a:effectLst/>
                        </a:rPr>
                        <a:t>Quebrada Coñaquí</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385.809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727.48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14+104.74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2.078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0.373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5.441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5468">
                <a:tc>
                  <a:txBody>
                    <a:bodyPr/>
                    <a:lstStyle/>
                    <a:p>
                      <a:pPr algn="ctr">
                        <a:lnSpc>
                          <a:spcPct val="115000"/>
                        </a:lnSpc>
                        <a:spcAft>
                          <a:spcPts val="0"/>
                        </a:spcAft>
                      </a:pPr>
                      <a:r>
                        <a:rPr lang="es-ES_tradnl" sz="900" dirty="0">
                          <a:effectLst/>
                        </a:rPr>
                        <a:t>Quebrada La Virgen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53.267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smtClean="0">
                          <a:effectLst/>
                        </a:rPr>
                        <a:t>694.21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11+416.58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0.274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dirty="0">
                          <a:effectLst/>
                        </a:rPr>
                        <a:t>0.049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900">
                          <a:effectLst/>
                        </a:rPr>
                        <a:t>0.717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7267">
                <a:tc gridSpan="4">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ES_tradnl" sz="1100" dirty="0" smtClean="0">
                          <a:effectLst/>
                        </a:rPr>
                        <a:t>Q total</a:t>
                      </a:r>
                      <a:endParaRPr lang="es-EC"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S_tradnl" sz="1200" b="1" dirty="0">
                          <a:solidFill>
                            <a:srgbClr val="FF0000"/>
                          </a:solidFill>
                          <a:effectLst/>
                        </a:rPr>
                        <a:t>6.940</a:t>
                      </a:r>
                      <a:endParaRPr lang="es-EC"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200" b="1" dirty="0">
                          <a:solidFill>
                            <a:srgbClr val="FF0000"/>
                          </a:solidFill>
                          <a:effectLst/>
                        </a:rPr>
                        <a:t>1.244</a:t>
                      </a:r>
                      <a:endParaRPr lang="es-EC"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200" b="1" dirty="0">
                          <a:solidFill>
                            <a:srgbClr val="FF0000"/>
                          </a:solidFill>
                          <a:effectLst/>
                        </a:rPr>
                        <a:t>18.170</a:t>
                      </a:r>
                      <a:endParaRPr lang="es-EC"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12" name="Cuadro de texto 6"/>
              <p:cNvSpPr txBox="1"/>
              <p:nvPr/>
            </p:nvSpPr>
            <p:spPr>
              <a:xfrm>
                <a:off x="1754672" y="1736673"/>
                <a:ext cx="857250" cy="2508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a:spcAft>
                    <a:spcPts val="0"/>
                  </a:spcAft>
                </a:pPr>
                <a14:m>
                  <m:oMathPara xmlns:m="http://schemas.openxmlformats.org/officeDocument/2006/math">
                    <m:oMathParaPr>
                      <m:jc m:val="centerGroup"/>
                    </m:oMathParaPr>
                    <m:oMath xmlns:m="http://schemas.openxmlformats.org/officeDocument/2006/math">
                      <m:acc>
                        <m:accPr>
                          <m:chr m:val="̅"/>
                          <m:ctrlPr>
                            <a:rPr lang="es-EC" sz="1050" b="1" i="1">
                              <a:solidFill>
                                <a:srgbClr val="000000"/>
                              </a:solidFill>
                              <a:effectLst/>
                              <a:latin typeface="Cambria Math" panose="02040503050406030204" pitchFamily="18" charset="0"/>
                              <a:ea typeface="Times New Roman" panose="02020603050405020304" pitchFamily="18" charset="0"/>
                            </a:rPr>
                          </m:ctrlPr>
                        </m:accPr>
                        <m:e>
                          <m:r>
                            <a:rPr lang="en-US" sz="105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𝑷</m:t>
                          </m:r>
                        </m:e>
                      </m:acc>
                      <m:r>
                        <a:rPr lang="en-US" sz="105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05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𝒎𝒎</m:t>
                      </m:r>
                      <m:r>
                        <a:rPr lang="en-US" sz="105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sz="1200" dirty="0">
                  <a:effectLst/>
                  <a:latin typeface="Times New Roman" panose="02020603050405020304" pitchFamily="18" charset="0"/>
                  <a:ea typeface="Times New Roman" panose="02020603050405020304" pitchFamily="18" charset="0"/>
                </a:endParaRPr>
              </a:p>
            </p:txBody>
          </p:sp>
        </mc:Choice>
        <mc:Fallback xmlns="">
          <p:sp>
            <p:nvSpPr>
              <p:cNvPr id="12" name="Cuadro de texto 6"/>
              <p:cNvSpPr txBox="1">
                <a:spLocks noRot="1" noChangeAspect="1" noMove="1" noResize="1" noEditPoints="1" noAdjustHandles="1" noChangeArrowheads="1" noChangeShapeType="1" noTextEdit="1"/>
              </p:cNvSpPr>
              <p:nvPr/>
            </p:nvSpPr>
            <p:spPr>
              <a:xfrm>
                <a:off x="1754672" y="1736673"/>
                <a:ext cx="857250" cy="250825"/>
              </a:xfrm>
              <a:prstGeom prst="rect">
                <a:avLst/>
              </a:prstGeom>
              <a:blipFill rotWithShape="0">
                <a:blip r:embed="rId5"/>
                <a:stretch>
                  <a:fillRect b="-7317"/>
                </a:stretch>
              </a:blipFill>
            </p:spPr>
            <p:txBody>
              <a:bodyPr/>
              <a:lstStyle/>
              <a:p>
                <a:r>
                  <a:rPr lang="es-EC">
                    <a:noFill/>
                  </a:rPr>
                  <a:t> </a:t>
                </a:r>
              </a:p>
            </p:txBody>
          </p:sp>
        </mc:Fallback>
      </mc:AlternateContent>
      <p:sp>
        <p:nvSpPr>
          <p:cNvPr id="13" name="CuadroTexto 12"/>
          <p:cNvSpPr txBox="1"/>
          <p:nvPr/>
        </p:nvSpPr>
        <p:spPr>
          <a:xfrm>
            <a:off x="6156176" y="6044232"/>
            <a:ext cx="2736647" cy="507831"/>
          </a:xfrm>
          <a:prstGeom prst="rect">
            <a:avLst/>
          </a:prstGeom>
          <a:solidFill>
            <a:schemeClr val="bg1"/>
          </a:solidFill>
        </p:spPr>
        <p:txBody>
          <a:bodyPr wrap="none" rtlCol="0">
            <a:spAutoFit/>
          </a:bodyPr>
          <a:lstStyle/>
          <a:p>
            <a:r>
              <a:rPr lang="es-EC" sz="900" dirty="0" smtClean="0"/>
              <a:t>Esquema del modelo de caudales para HEC-RAS</a:t>
            </a:r>
          </a:p>
          <a:p>
            <a:r>
              <a:rPr lang="es-EC" sz="900" dirty="0" smtClean="0"/>
              <a:t>Elaboración: Autores</a:t>
            </a:r>
          </a:p>
          <a:p>
            <a:endParaRPr lang="es-EC" sz="900" dirty="0" smtClean="0"/>
          </a:p>
        </p:txBody>
      </p:sp>
    </p:spTree>
    <p:extLst>
      <p:ext uri="{BB962C8B-B14F-4D97-AF65-F5344CB8AC3E}">
        <p14:creationId xmlns:p14="http://schemas.microsoft.com/office/powerpoint/2010/main" val="885914258"/>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2" name="CuadroTexto 1"/>
          <p:cNvSpPr txBox="1"/>
          <p:nvPr/>
        </p:nvSpPr>
        <p:spPr>
          <a:xfrm>
            <a:off x="306710" y="1137857"/>
            <a:ext cx="3226076"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CAUDALES SANITARIOS </a:t>
            </a:r>
            <a:endParaRPr lang="es-EC" u="sng" dirty="0"/>
          </a:p>
        </p:txBody>
      </p:sp>
      <mc:AlternateContent xmlns:mc="http://schemas.openxmlformats.org/markup-compatibility/2006" xmlns:a14="http://schemas.microsoft.com/office/drawing/2010/main">
        <mc:Choice Requires="a14">
          <p:sp>
            <p:nvSpPr>
              <p:cNvPr id="5" name="Rectángulo 4"/>
              <p:cNvSpPr/>
              <p:nvPr/>
            </p:nvSpPr>
            <p:spPr>
              <a:xfrm>
                <a:off x="458996" y="1763238"/>
                <a:ext cx="3073790" cy="4438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𝑄𝑠</m:t>
                      </m:r>
                      <m:r>
                        <a:rPr lang="es-EC" sz="1200" i="1">
                          <a:latin typeface="Cambria Math" panose="02040503050406030204" pitchFamily="18" charset="0"/>
                        </a:rPr>
                        <m:t>=</m:t>
                      </m:r>
                      <m:f>
                        <m:fPr>
                          <m:ctrlPr>
                            <a:rPr lang="es-EC" sz="1200" i="1">
                              <a:latin typeface="Cambria Math" panose="02040503050406030204" pitchFamily="18" charset="0"/>
                            </a:rPr>
                          </m:ctrlPr>
                        </m:fPr>
                        <m:num>
                          <m:r>
                            <a:rPr lang="es-EC" sz="1200" i="1">
                              <a:latin typeface="Cambria Math" panose="02040503050406030204" pitchFamily="18" charset="0"/>
                            </a:rPr>
                            <m:t>𝐷𝑜𝑡𝑎𝑐𝑖</m:t>
                          </m:r>
                          <m:r>
                            <a:rPr lang="es-EC" sz="1200" i="1">
                              <a:latin typeface="Cambria Math" panose="02040503050406030204" pitchFamily="18" charset="0"/>
                            </a:rPr>
                            <m:t>ó</m:t>
                          </m:r>
                          <m:r>
                            <a:rPr lang="es-EC" sz="1200" i="1">
                              <a:latin typeface="Cambria Math" panose="02040503050406030204" pitchFamily="18" charset="0"/>
                            </a:rPr>
                            <m:t>𝑛</m:t>
                          </m:r>
                          <m:r>
                            <a:rPr lang="es-EC" sz="1200" i="1">
                              <a:latin typeface="Cambria Math" panose="02040503050406030204" pitchFamily="18" charset="0"/>
                            </a:rPr>
                            <m:t>∗</m:t>
                          </m:r>
                          <m:r>
                            <a:rPr lang="es-EC" sz="1200" i="1">
                              <a:latin typeface="Cambria Math" panose="02040503050406030204" pitchFamily="18" charset="0"/>
                            </a:rPr>
                            <m:t>𝑃𝑜𝑏𝑙𝑎𝑐𝑖</m:t>
                          </m:r>
                          <m:r>
                            <a:rPr lang="es-EC" sz="1200" i="1">
                              <a:latin typeface="Cambria Math" panose="02040503050406030204" pitchFamily="18" charset="0"/>
                            </a:rPr>
                            <m:t>ó</m:t>
                          </m:r>
                          <m:r>
                            <a:rPr lang="es-EC" sz="1200" i="1">
                              <a:latin typeface="Cambria Math" panose="02040503050406030204" pitchFamily="18" charset="0"/>
                            </a:rPr>
                            <m:t>𝑛</m:t>
                          </m:r>
                        </m:num>
                        <m:den>
                          <m:r>
                            <a:rPr lang="es-EC" sz="1200" i="1">
                              <a:latin typeface="Cambria Math" panose="02040503050406030204" pitchFamily="18" charset="0"/>
                            </a:rPr>
                            <m:t>86400</m:t>
                          </m:r>
                        </m:den>
                      </m:f>
                      <m:r>
                        <a:rPr lang="es-EC" sz="1200" i="1">
                          <a:latin typeface="Cambria Math" panose="02040503050406030204" pitchFamily="18" charset="0"/>
                        </a:rPr>
                        <m:t>∗</m:t>
                      </m:r>
                      <m:r>
                        <a:rPr lang="es-EC" sz="1200" i="1">
                          <a:latin typeface="Cambria Math" panose="02040503050406030204" pitchFamily="18" charset="0"/>
                        </a:rPr>
                        <m:t>𝑐</m:t>
                      </m:r>
                      <m:r>
                        <a:rPr lang="es-EC" sz="1200" b="0" i="1" smtClean="0">
                          <a:latin typeface="Cambria Math" panose="02040503050406030204" pitchFamily="18" charset="0"/>
                        </a:rPr>
                        <m:t> ;   </m:t>
                      </m:r>
                      <m:r>
                        <a:rPr lang="es-EC" sz="1200" b="0" i="1" smtClean="0">
                          <a:latin typeface="Cambria Math" panose="02040503050406030204" pitchFamily="18" charset="0"/>
                        </a:rPr>
                        <m:t>𝑐</m:t>
                      </m:r>
                      <m:r>
                        <a:rPr lang="es-EC" sz="1200" b="0" i="1" smtClean="0">
                          <a:latin typeface="Cambria Math" panose="02040503050406030204" pitchFamily="18" charset="0"/>
                        </a:rPr>
                        <m:t>=0.75 </m:t>
                      </m:r>
                    </m:oMath>
                  </m:oMathPara>
                </a14:m>
                <a:endParaRPr lang="es-EC" sz="1200" i="1" dirty="0"/>
              </a:p>
            </p:txBody>
          </p:sp>
        </mc:Choice>
        <mc:Fallback xmlns="">
          <p:sp>
            <p:nvSpPr>
              <p:cNvPr id="5" name="Rectángulo 4"/>
              <p:cNvSpPr>
                <a:spLocks noRot="1" noChangeAspect="1" noMove="1" noResize="1" noEditPoints="1" noAdjustHandles="1" noChangeArrowheads="1" noChangeShapeType="1" noTextEdit="1"/>
              </p:cNvSpPr>
              <p:nvPr/>
            </p:nvSpPr>
            <p:spPr>
              <a:xfrm>
                <a:off x="458996" y="1763238"/>
                <a:ext cx="3073790" cy="443839"/>
              </a:xfrm>
              <a:prstGeom prst="rect">
                <a:avLst/>
              </a:prstGeom>
              <a:blipFill rotWithShape="0">
                <a:blip r:embed="rId3"/>
                <a:stretch>
                  <a:fillRect b="-137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71334" y="2265689"/>
                <a:ext cx="3814121" cy="369332"/>
              </a:xfrm>
              <a:prstGeom prst="rect">
                <a:avLst/>
              </a:prstGeom>
            </p:spPr>
            <p:txBody>
              <a:bodyPr wrap="none">
                <a:spAutoFit/>
              </a:bodyPr>
              <a:lstStyle/>
              <a:p>
                <a14:m>
                  <m:oMath xmlns:m="http://schemas.openxmlformats.org/officeDocument/2006/math">
                    <m:sSub>
                      <m:sSubPr>
                        <m:ctrlPr>
                          <a:rPr lang="es-EC" sz="1400" i="1">
                            <a:latin typeface="Cambria Math" panose="02040503050406030204" pitchFamily="18" charset="0"/>
                            <a:ea typeface="Cambria Math" panose="02040503050406030204" pitchFamily="18" charset="0"/>
                          </a:rPr>
                        </m:ctrlPr>
                      </m:sSubPr>
                      <m:e>
                        <m:r>
                          <a:rPr lang="es-EC" sz="1400" i="1">
                            <a:latin typeface="Cambria Math" panose="02040503050406030204" pitchFamily="18" charset="0"/>
                            <a:ea typeface="Cambria Math" panose="02040503050406030204" pitchFamily="18" charset="0"/>
                          </a:rPr>
                          <m:t>𝑃</m:t>
                        </m:r>
                      </m:e>
                      <m:sub>
                        <m:r>
                          <a:rPr lang="es-EC" sz="1400" i="1">
                            <a:latin typeface="Cambria Math" panose="02040503050406030204" pitchFamily="18" charset="0"/>
                            <a:ea typeface="Cambria Math" panose="02040503050406030204" pitchFamily="18" charset="0"/>
                          </a:rPr>
                          <m:t>𝑓𝑢𝑡𝑢𝑟𝑎</m:t>
                        </m:r>
                      </m:sub>
                    </m:sSub>
                    <m:r>
                      <a:rPr lang="es-EC" sz="1400" i="1">
                        <a:latin typeface="Cambria Math" panose="02040503050406030204" pitchFamily="18" charset="0"/>
                        <a:ea typeface="Cambria Math" panose="02040503050406030204" pitchFamily="18" charset="0"/>
                      </a:rPr>
                      <m:t>=</m:t>
                    </m:r>
                    <m:sSub>
                      <m:sSubPr>
                        <m:ctrlPr>
                          <a:rPr lang="es-EC" sz="1400" i="1">
                            <a:latin typeface="Cambria Math" panose="02040503050406030204" pitchFamily="18" charset="0"/>
                            <a:ea typeface="Cambria Math" panose="02040503050406030204" pitchFamily="18" charset="0"/>
                          </a:rPr>
                        </m:ctrlPr>
                      </m:sSubPr>
                      <m:e>
                        <m:r>
                          <a:rPr lang="es-EC" sz="1400" i="1">
                            <a:latin typeface="Cambria Math" panose="02040503050406030204" pitchFamily="18" charset="0"/>
                            <a:ea typeface="Cambria Math" panose="02040503050406030204" pitchFamily="18" charset="0"/>
                          </a:rPr>
                          <m:t>𝑃</m:t>
                        </m:r>
                      </m:e>
                      <m:sub>
                        <m:r>
                          <a:rPr lang="es-EC" sz="1400" i="1">
                            <a:latin typeface="Cambria Math" panose="02040503050406030204" pitchFamily="18" charset="0"/>
                            <a:ea typeface="Cambria Math" panose="02040503050406030204" pitchFamily="18" charset="0"/>
                          </a:rPr>
                          <m:t>𝑏𝑎𝑠𝑒</m:t>
                        </m:r>
                      </m:sub>
                    </m:sSub>
                    <m:r>
                      <a:rPr lang="es-EC" sz="1400" i="1">
                        <a:latin typeface="Cambria Math" panose="02040503050406030204" pitchFamily="18" charset="0"/>
                        <a:ea typeface="Cambria Math" panose="02040503050406030204" pitchFamily="18" charset="0"/>
                      </a:rPr>
                      <m:t>∗</m:t>
                    </m:r>
                    <m:sSup>
                      <m:sSupPr>
                        <m:ctrlPr>
                          <a:rPr lang="es-EC" sz="1400" i="1">
                            <a:latin typeface="Cambria Math" panose="02040503050406030204" pitchFamily="18" charset="0"/>
                            <a:ea typeface="Cambria Math" panose="02040503050406030204" pitchFamily="18" charset="0"/>
                          </a:rPr>
                        </m:ctrlPr>
                      </m:sSupPr>
                      <m:e>
                        <m:d>
                          <m:dPr>
                            <m:ctrlPr>
                              <a:rPr lang="es-EC" sz="1400" i="1">
                                <a:latin typeface="Cambria Math" panose="02040503050406030204" pitchFamily="18" charset="0"/>
                                <a:ea typeface="Cambria Math" panose="02040503050406030204" pitchFamily="18" charset="0"/>
                              </a:rPr>
                            </m:ctrlPr>
                          </m:dPr>
                          <m:e>
                            <m:r>
                              <a:rPr lang="es-EC" sz="1400" i="1">
                                <a:latin typeface="Cambria Math" panose="02040503050406030204" pitchFamily="18" charset="0"/>
                                <a:ea typeface="Cambria Math" panose="02040503050406030204" pitchFamily="18" charset="0"/>
                              </a:rPr>
                              <m:t>1+</m:t>
                            </m:r>
                            <m:r>
                              <a:rPr lang="es-EC" sz="1400" i="1">
                                <a:latin typeface="Cambria Math" panose="02040503050406030204" pitchFamily="18" charset="0"/>
                                <a:ea typeface="Cambria Math" panose="02040503050406030204" pitchFamily="18" charset="0"/>
                              </a:rPr>
                              <m:t>𝑟</m:t>
                            </m:r>
                          </m:e>
                        </m:d>
                      </m:e>
                      <m:sup>
                        <m:r>
                          <a:rPr lang="es-EC" sz="1400" i="1">
                            <a:latin typeface="Cambria Math" panose="02040503050406030204" pitchFamily="18" charset="0"/>
                            <a:ea typeface="Cambria Math" panose="02040503050406030204" pitchFamily="18" charset="0"/>
                          </a:rPr>
                          <m:t>𝑛</m:t>
                        </m:r>
                      </m:sup>
                    </m:sSup>
                  </m:oMath>
                </a14:m>
                <a:r>
                  <a:rPr lang="es-EC" i="1" dirty="0" smtClean="0">
                    <a:latin typeface="Cambria Math" panose="02040503050406030204" pitchFamily="18" charset="0"/>
                    <a:ea typeface="Cambria Math" panose="02040503050406030204" pitchFamily="18" charset="0"/>
                  </a:rPr>
                  <a:t> </a:t>
                </a:r>
                <a:r>
                  <a:rPr lang="es-EC" sz="1200" i="1" dirty="0" smtClean="0">
                    <a:latin typeface="Cambria Math" panose="02040503050406030204" pitchFamily="18" charset="0"/>
                    <a:ea typeface="Cambria Math" panose="02040503050406030204" pitchFamily="18" charset="0"/>
                  </a:rPr>
                  <a:t>; “r” entre 0.65 y 2.14%</a:t>
                </a:r>
                <a:endParaRPr lang="es-EC" sz="1200" i="1" dirty="0">
                  <a:latin typeface="Cambria Math" panose="02040503050406030204" pitchFamily="18" charset="0"/>
                  <a:ea typeface="Cambria Math" panose="020405030504060302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371334" y="2265689"/>
                <a:ext cx="3814121" cy="369332"/>
              </a:xfrm>
              <a:prstGeom prst="rect">
                <a:avLst/>
              </a:prstGeom>
              <a:blipFill rotWithShape="0">
                <a:blip r:embed="rId4"/>
                <a:stretch>
                  <a:fillRect b="-6667"/>
                </a:stretch>
              </a:blipFill>
            </p:spPr>
            <p:txBody>
              <a:bodyPr/>
              <a:lstStyle/>
              <a:p>
                <a:r>
                  <a:rPr lang="es-EC">
                    <a:noFill/>
                  </a:rPr>
                  <a:t> </a:t>
                </a:r>
              </a:p>
            </p:txBody>
          </p:sp>
        </mc:Fallback>
      </mc:AlternateContent>
      <p:sp>
        <p:nvSpPr>
          <p:cNvPr id="8" name="Rectángulo 7"/>
          <p:cNvSpPr/>
          <p:nvPr/>
        </p:nvSpPr>
        <p:spPr>
          <a:xfrm>
            <a:off x="371334" y="1704625"/>
            <a:ext cx="6864962" cy="10492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5" name="Tabla 14"/>
          <p:cNvGraphicFramePr>
            <a:graphicFrameLocks noGrp="1"/>
          </p:cNvGraphicFramePr>
          <p:nvPr>
            <p:extLst>
              <p:ext uri="{D42A27DB-BD31-4B8C-83A1-F6EECF244321}">
                <p14:modId xmlns:p14="http://schemas.microsoft.com/office/powerpoint/2010/main" val="2293193830"/>
              </p:ext>
            </p:extLst>
          </p:nvPr>
        </p:nvGraphicFramePr>
        <p:xfrm>
          <a:off x="375857" y="2924944"/>
          <a:ext cx="8609319" cy="3854040"/>
        </p:xfrm>
        <a:graphic>
          <a:graphicData uri="http://schemas.openxmlformats.org/drawingml/2006/table">
            <a:tbl>
              <a:tblPr>
                <a:tableStyleId>{C4B1156A-380E-4F78-BDF5-A606A8083BF9}</a:tableStyleId>
              </a:tblPr>
              <a:tblGrid>
                <a:gridCol w="1221391"/>
                <a:gridCol w="923491"/>
                <a:gridCol w="923491"/>
                <a:gridCol w="923491"/>
                <a:gridCol w="923491"/>
                <a:gridCol w="923491"/>
                <a:gridCol w="923491"/>
                <a:gridCol w="923491"/>
                <a:gridCol w="923491"/>
              </a:tblGrid>
              <a:tr h="218483">
                <a:tc>
                  <a:txBody>
                    <a:bodyPr/>
                    <a:lstStyle/>
                    <a:p>
                      <a:pPr algn="l" fontAlgn="b"/>
                      <a:endParaRPr lang="es-EC"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algn="ctr" fontAlgn="b"/>
                      <a:r>
                        <a:rPr lang="es-EC" sz="1100" u="none" strike="noStrike">
                          <a:effectLst/>
                        </a:rPr>
                        <a:t>2016</a:t>
                      </a:r>
                      <a:endParaRPr lang="es-EC"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s-EC"/>
                    </a:p>
                  </a:txBody>
                  <a:tcPr/>
                </a:tc>
                <a:tc gridSpan="2">
                  <a:txBody>
                    <a:bodyPr/>
                    <a:lstStyle/>
                    <a:p>
                      <a:pPr algn="ctr" fontAlgn="b"/>
                      <a:r>
                        <a:rPr lang="es-EC" sz="1100" u="none" strike="noStrike">
                          <a:effectLst/>
                        </a:rPr>
                        <a:t>2020</a:t>
                      </a:r>
                      <a:endParaRPr lang="es-EC"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s-EC"/>
                    </a:p>
                  </a:txBody>
                  <a:tcPr/>
                </a:tc>
                <a:tc gridSpan="2">
                  <a:txBody>
                    <a:bodyPr/>
                    <a:lstStyle/>
                    <a:p>
                      <a:pPr algn="ctr" fontAlgn="b"/>
                      <a:r>
                        <a:rPr lang="es-EC" sz="1100" u="none" strike="noStrike">
                          <a:effectLst/>
                        </a:rPr>
                        <a:t>2030</a:t>
                      </a:r>
                      <a:endParaRPr lang="es-EC"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s-EC"/>
                    </a:p>
                  </a:txBody>
                  <a:tcPr/>
                </a:tc>
                <a:tc gridSpan="2">
                  <a:txBody>
                    <a:bodyPr/>
                    <a:lstStyle/>
                    <a:p>
                      <a:pPr algn="ctr" fontAlgn="b"/>
                      <a:r>
                        <a:rPr lang="es-EC" sz="1100" u="none" strike="noStrike">
                          <a:effectLst/>
                        </a:rPr>
                        <a:t>2040</a:t>
                      </a:r>
                      <a:endParaRPr lang="es-EC"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s-EC"/>
                    </a:p>
                  </a:txBody>
                  <a:tcPr/>
                </a:tc>
              </a:tr>
              <a:tr h="218483">
                <a:tc>
                  <a:txBody>
                    <a:bodyPr/>
                    <a:lstStyle/>
                    <a:p>
                      <a:pPr algn="ctr" fontAlgn="ctr"/>
                      <a:r>
                        <a:rPr lang="es-ES_tradnl" sz="1000" b="1" u="none" strike="noStrike" dirty="0">
                          <a:effectLst/>
                        </a:rPr>
                        <a:t>Subcuenca</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b="1" u="none" strike="noStrike" dirty="0">
                          <a:effectLst/>
                        </a:rPr>
                        <a:t>Población</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C" sz="1000" b="1" u="none" strike="noStrike" dirty="0">
                          <a:effectLst/>
                        </a:rPr>
                        <a:t>Q (l/s)</a:t>
                      </a:r>
                      <a:endParaRPr lang="es-EC"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b="1" u="none" strike="noStrike" dirty="0">
                          <a:effectLst/>
                        </a:rPr>
                        <a:t>Población</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C" sz="1000" b="1" u="none" strike="noStrike" dirty="0">
                          <a:effectLst/>
                        </a:rPr>
                        <a:t>Q (l/s)</a:t>
                      </a:r>
                      <a:endParaRPr lang="es-EC"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b="1" u="none" strike="noStrike" dirty="0">
                          <a:effectLst/>
                        </a:rPr>
                        <a:t>Población </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C" sz="1000" b="1" u="none" strike="noStrike" dirty="0">
                          <a:effectLst/>
                        </a:rPr>
                        <a:t>Q (l/s)</a:t>
                      </a:r>
                      <a:endParaRPr lang="es-EC"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b="1" u="none" strike="noStrike" dirty="0">
                          <a:effectLst/>
                        </a:rPr>
                        <a:t>Población </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C" sz="1000" b="1" u="none" strike="noStrike" dirty="0">
                          <a:effectLst/>
                        </a:rPr>
                        <a:t>Q (l/s)</a:t>
                      </a:r>
                      <a:endParaRPr lang="es-EC" sz="1000" b="1" i="0" u="none" strike="noStrike" dirty="0">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R. Blanco</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13670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16.61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14786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17.97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17988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21.86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21885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26.6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R. </a:t>
                      </a:r>
                      <a:r>
                        <a:rPr lang="es-ES_tradnl" sz="1000" b="1" u="none" strike="noStrike" dirty="0" err="1">
                          <a:effectLst/>
                        </a:rPr>
                        <a:t>Yanayacu</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16382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17.06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17374</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18.1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20123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20.96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23308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24.28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358312">
                <a:tc>
                  <a:txBody>
                    <a:bodyPr/>
                    <a:lstStyle/>
                    <a:p>
                      <a:pPr algn="ctr" fontAlgn="ctr"/>
                      <a:r>
                        <a:rPr lang="es-ES_tradnl" sz="1000" b="1" u="none" strike="noStrike" dirty="0">
                          <a:effectLst/>
                        </a:rPr>
                        <a:t>R. </a:t>
                      </a:r>
                      <a:r>
                        <a:rPr lang="es-ES_tradnl" sz="1000" b="1" u="none" strike="noStrike" dirty="0" err="1">
                          <a:effectLst/>
                        </a:rPr>
                        <a:t>Alambi-Cariyacu</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4192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4.37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4302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4.48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4590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4.78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4898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5.1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R. Tahuando</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153314</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199.63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166082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216.25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202851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264.13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247759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322.6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a:effectLst/>
                        </a:rPr>
                        <a:t>R. Jatunyacu</a:t>
                      </a:r>
                      <a:endParaRPr lang="es-ES_tradnl" sz="10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84570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110.12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91469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119.1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111282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144.9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135386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176.28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R. </a:t>
                      </a:r>
                      <a:r>
                        <a:rPr lang="es-ES_tradnl" sz="1000" b="1" u="none" strike="noStrike" dirty="0" err="1">
                          <a:effectLst/>
                        </a:rPr>
                        <a:t>Pichaví</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8153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9.91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8732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10.61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10365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12.6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12305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14.95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Ilumán</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6735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7.02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7267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7.57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8790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9.16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10631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11.07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Oscura</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3629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3.78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3916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4.08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4737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4.93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5729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5.97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a:t>
                      </a:r>
                      <a:r>
                        <a:rPr lang="es-ES_tradnl" sz="1000" b="1" u="none" strike="noStrike" dirty="0" err="1">
                          <a:effectLst/>
                        </a:rPr>
                        <a:t>Yanayacu</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6676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6.95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7266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7.57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8979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9.35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11097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11.56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Jijón</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7061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8.58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7638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9.28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9292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11.29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11305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13.74</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a:t>
                      </a:r>
                      <a:r>
                        <a:rPr lang="es-ES_tradnl" sz="1000" b="1" u="none" strike="noStrike" dirty="0" err="1">
                          <a:effectLst/>
                        </a:rPr>
                        <a:t>Artezón</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5653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5.89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6079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6.33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7287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7.59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8736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9.1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a:t>
                      </a:r>
                      <a:r>
                        <a:rPr lang="es-ES_tradnl" sz="1000" b="1" u="none" strike="noStrike" dirty="0" err="1">
                          <a:effectLst/>
                        </a:rPr>
                        <a:t>Colimbuela</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257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0.27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264</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0.27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281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0.29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300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0.31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a:t>
                      </a:r>
                      <a:r>
                        <a:rPr lang="es-ES_tradnl" sz="1000" b="1" u="none" strike="noStrike" dirty="0" err="1">
                          <a:effectLst/>
                        </a:rPr>
                        <a:t>Timbibiche</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23810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25914</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33.74</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32026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41.7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39578</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51.53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a:t>
                      </a:r>
                      <a:r>
                        <a:rPr lang="es-ES_tradnl" sz="1000" b="1" u="none" strike="noStrike" dirty="0" err="1">
                          <a:effectLst/>
                        </a:rPr>
                        <a:t>Coñaquí</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1931</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2.35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2060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2419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2.94</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2840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3.45</a:t>
                      </a:r>
                      <a:endParaRPr lang="es-ES_tradnl" sz="1000" b="0" i="0" u="none" strike="noStrike">
                        <a:solidFill>
                          <a:srgbClr val="000000"/>
                        </a:solidFill>
                        <a:effectLst/>
                        <a:latin typeface="Times New Roman" panose="02020603050405020304" pitchFamily="18" charset="0"/>
                      </a:endParaRPr>
                    </a:p>
                  </a:txBody>
                  <a:tcPr marL="7620" marR="7620" marT="7620" marB="0" anchor="ctr"/>
                </a:tc>
              </a:tr>
              <a:tr h="218483">
                <a:tc>
                  <a:txBody>
                    <a:bodyPr/>
                    <a:lstStyle/>
                    <a:p>
                      <a:pPr algn="ctr" fontAlgn="ctr"/>
                      <a:r>
                        <a:rPr lang="es-ES_tradnl" sz="1000" b="1" u="none" strike="noStrike" dirty="0">
                          <a:effectLst/>
                        </a:rPr>
                        <a:t>Q. La Virgen</a:t>
                      </a:r>
                      <a:endParaRPr lang="es-ES_tradnl" sz="1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17882</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21.73</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19220</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23.36</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23019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27.97</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a:effectLst/>
                        </a:rPr>
                        <a:t>27569</a:t>
                      </a:r>
                      <a:endParaRPr lang="es-ES_tradnl" sz="1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_tradnl" sz="1000" u="none" strike="noStrike" dirty="0">
                          <a:effectLst/>
                        </a:rPr>
                        <a:t>33.5</a:t>
                      </a:r>
                      <a:endParaRPr lang="es-ES_tradnl" sz="1000" b="0" i="0" u="none" strike="noStrike" dirty="0">
                        <a:solidFill>
                          <a:srgbClr val="000000"/>
                        </a:solidFill>
                        <a:effectLst/>
                        <a:latin typeface="Times New Roman" panose="02020603050405020304" pitchFamily="18" charset="0"/>
                      </a:endParaRPr>
                    </a:p>
                  </a:txBody>
                  <a:tcPr marL="7620" marR="7620" marT="7620" marB="0" anchor="ctr"/>
                </a:tc>
              </a:tr>
            </a:tbl>
          </a:graphicData>
        </a:graphic>
      </p:graphicFrame>
      <mc:AlternateContent xmlns:mc="http://schemas.openxmlformats.org/markup-compatibility/2006" xmlns:a14="http://schemas.microsoft.com/office/drawing/2010/main">
        <mc:Choice Requires="a14">
          <p:sp>
            <p:nvSpPr>
              <p:cNvPr id="16" name="Rectángulo 15"/>
              <p:cNvSpPr/>
              <p:nvPr/>
            </p:nvSpPr>
            <p:spPr>
              <a:xfrm>
                <a:off x="4427984" y="1985157"/>
                <a:ext cx="2714525"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b="0" i="1" smtClean="0">
                          <a:latin typeface="Cambria Math" panose="02040503050406030204" pitchFamily="18" charset="0"/>
                          <a:ea typeface="Cambria Math" panose="02040503050406030204" pitchFamily="18" charset="0"/>
                        </a:rPr>
                        <m:t>𝐷𝑜𝑡𝑎𝑐𝑖𝑜𝑛𝑒𝑠</m:t>
                      </m:r>
                      <m:r>
                        <a:rPr lang="es-EC" sz="1200" b="0" i="1" smtClean="0">
                          <a:latin typeface="Cambria Math" panose="02040503050406030204" pitchFamily="18" charset="0"/>
                          <a:ea typeface="Cambria Math" panose="02040503050406030204" pitchFamily="18" charset="0"/>
                        </a:rPr>
                        <m:t> </m:t>
                      </m:r>
                      <m:r>
                        <a:rPr lang="es-EC" sz="1200" b="0" i="1" smtClean="0">
                          <a:latin typeface="Cambria Math" panose="02040503050406030204" pitchFamily="18" charset="0"/>
                          <a:ea typeface="Cambria Math" panose="02040503050406030204" pitchFamily="18" charset="0"/>
                        </a:rPr>
                        <m:t>𝑒𝑛𝑡𝑟𝑒</m:t>
                      </m:r>
                      <m:r>
                        <a:rPr lang="es-EC" sz="1200" b="0" i="1" smtClean="0">
                          <a:latin typeface="Cambria Math" panose="02040503050406030204" pitchFamily="18" charset="0"/>
                          <a:ea typeface="Cambria Math" panose="02040503050406030204" pitchFamily="18" charset="0"/>
                        </a:rPr>
                        <m:t> 120 </m:t>
                      </m:r>
                      <m:r>
                        <a:rPr lang="es-EC" sz="1200" b="0" i="1" smtClean="0">
                          <a:latin typeface="Cambria Math" panose="02040503050406030204" pitchFamily="18" charset="0"/>
                          <a:ea typeface="Cambria Math" panose="02040503050406030204" pitchFamily="18" charset="0"/>
                        </a:rPr>
                        <m:t>𝑦</m:t>
                      </m:r>
                      <m:r>
                        <a:rPr lang="es-EC" sz="1200" b="0" i="1" smtClean="0">
                          <a:latin typeface="Cambria Math" panose="02040503050406030204" pitchFamily="18" charset="0"/>
                          <a:ea typeface="Cambria Math" panose="02040503050406030204" pitchFamily="18" charset="0"/>
                        </a:rPr>
                        <m:t> 150</m:t>
                      </m:r>
                      <m:f>
                        <m:fPr>
                          <m:ctrlPr>
                            <a:rPr lang="es-EC" sz="1200" b="0" i="1" smtClean="0">
                              <a:latin typeface="Cambria Math" panose="02040503050406030204" pitchFamily="18" charset="0"/>
                              <a:ea typeface="Cambria Math" panose="02040503050406030204" pitchFamily="18" charset="0"/>
                            </a:rPr>
                          </m:ctrlPr>
                        </m:fPr>
                        <m:num>
                          <m:r>
                            <a:rPr lang="es-EC" sz="1200" b="0" i="1" smtClean="0">
                              <a:latin typeface="Cambria Math" panose="02040503050406030204" pitchFamily="18" charset="0"/>
                              <a:ea typeface="Cambria Math" panose="02040503050406030204" pitchFamily="18" charset="0"/>
                            </a:rPr>
                            <m:t>𝑙</m:t>
                          </m:r>
                        </m:num>
                        <m:den>
                          <m:r>
                            <a:rPr lang="es-EC" sz="1200" b="0" i="1" smtClean="0">
                              <a:latin typeface="Cambria Math" panose="02040503050406030204" pitchFamily="18" charset="0"/>
                              <a:ea typeface="Cambria Math" panose="02040503050406030204" pitchFamily="18" charset="0"/>
                            </a:rPr>
                            <m:t>h𝑎𝑏</m:t>
                          </m:r>
                        </m:den>
                      </m:f>
                      <m:r>
                        <a:rPr lang="es-EC" sz="1200" b="0" i="1" smtClean="0">
                          <a:latin typeface="Cambria Math" panose="02040503050406030204" pitchFamily="18" charset="0"/>
                          <a:ea typeface="Cambria Math" panose="02040503050406030204" pitchFamily="18" charset="0"/>
                        </a:rPr>
                        <m:t>/</m:t>
                      </m:r>
                      <m:r>
                        <a:rPr lang="es-EC" sz="1200" b="0" i="1" smtClean="0">
                          <a:latin typeface="Cambria Math" panose="02040503050406030204" pitchFamily="18" charset="0"/>
                          <a:ea typeface="Cambria Math" panose="02040503050406030204" pitchFamily="18" charset="0"/>
                        </a:rPr>
                        <m:t>𝑑𝑖𝑎</m:t>
                      </m:r>
                    </m:oMath>
                  </m:oMathPara>
                </a14:m>
                <a:endParaRPr lang="es-EC" sz="1100" i="1" dirty="0">
                  <a:latin typeface="Cambria Math" panose="02040503050406030204" pitchFamily="18" charset="0"/>
                  <a:ea typeface="Cambria Math" panose="020405030504060302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4427984" y="1985157"/>
                <a:ext cx="2714525" cy="442942"/>
              </a:xfrm>
              <a:prstGeom prst="rect">
                <a:avLst/>
              </a:prstGeom>
              <a:blipFill rotWithShape="0">
                <a:blip r:embed="rId5"/>
                <a:stretch>
                  <a:fillRect b="-2778"/>
                </a:stretch>
              </a:blipFill>
            </p:spPr>
            <p:txBody>
              <a:bodyPr/>
              <a:lstStyle/>
              <a:p>
                <a:r>
                  <a:rPr lang="es-EC">
                    <a:noFill/>
                  </a:rPr>
                  <a:t> </a:t>
                </a:r>
              </a:p>
            </p:txBody>
          </p:sp>
        </mc:Fallback>
      </mc:AlternateContent>
    </p:spTree>
    <p:extLst>
      <p:ext uri="{BB962C8B-B14F-4D97-AF65-F5344CB8AC3E}">
        <p14:creationId xmlns:p14="http://schemas.microsoft.com/office/powerpoint/2010/main" val="2650998158"/>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2" name="CuadroTexto 1"/>
          <p:cNvSpPr txBox="1"/>
          <p:nvPr/>
        </p:nvSpPr>
        <p:spPr>
          <a:xfrm>
            <a:off x="306710" y="1137857"/>
            <a:ext cx="3226076"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CAUDALES SANITARIOS </a:t>
            </a:r>
            <a:endParaRPr lang="es-EC" u="sng" dirty="0"/>
          </a:p>
        </p:txBody>
      </p:sp>
      <p:graphicFrame>
        <p:nvGraphicFramePr>
          <p:cNvPr id="6" name="Tabla 5"/>
          <p:cNvGraphicFramePr>
            <a:graphicFrameLocks noGrp="1"/>
          </p:cNvGraphicFramePr>
          <p:nvPr>
            <p:extLst>
              <p:ext uri="{D42A27DB-BD31-4B8C-83A1-F6EECF244321}">
                <p14:modId xmlns:p14="http://schemas.microsoft.com/office/powerpoint/2010/main" val="2651529763"/>
              </p:ext>
            </p:extLst>
          </p:nvPr>
        </p:nvGraphicFramePr>
        <p:xfrm>
          <a:off x="306710" y="1628800"/>
          <a:ext cx="8441757" cy="4248471"/>
        </p:xfrm>
        <a:graphic>
          <a:graphicData uri="http://schemas.openxmlformats.org/drawingml/2006/table">
            <a:tbl>
              <a:tblPr firstRow="1" firstCol="1" bandRow="1">
                <a:tableStyleId>{C4B1156A-380E-4F78-BDF5-A606A8083BF9}</a:tableStyleId>
              </a:tblPr>
              <a:tblGrid>
                <a:gridCol w="937973"/>
                <a:gridCol w="937973"/>
                <a:gridCol w="937973"/>
                <a:gridCol w="937973"/>
                <a:gridCol w="937973"/>
                <a:gridCol w="937973"/>
                <a:gridCol w="937973"/>
                <a:gridCol w="937973"/>
                <a:gridCol w="937973"/>
              </a:tblGrid>
              <a:tr h="594396">
                <a:tc>
                  <a:txBody>
                    <a:bodyPr/>
                    <a:lstStyle/>
                    <a:p>
                      <a:pPr algn="ctr" fontAlgn="ctr"/>
                      <a:r>
                        <a:rPr lang="es-EC" sz="1000" u="none" strike="noStrike" dirty="0">
                          <a:effectLst/>
                        </a:rPr>
                        <a:t>Nombre Subcuenca </a:t>
                      </a:r>
                      <a:endParaRPr lang="es-EC" sz="1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Qs (l/s)</a:t>
                      </a:r>
                      <a:endParaRPr lang="es-EC" sz="10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Q con (l/s)</a:t>
                      </a:r>
                      <a:endParaRPr lang="es-EC" sz="10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Qs mín desviado (l/s)</a:t>
                      </a:r>
                      <a:endParaRPr lang="es-EC" sz="10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Qs med desviado (l/s)</a:t>
                      </a:r>
                      <a:endParaRPr lang="es-EC" sz="10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Qs máx desviado (l/s)</a:t>
                      </a:r>
                      <a:endParaRPr lang="es-EC" sz="10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Q mín restado (l/s)</a:t>
                      </a:r>
                      <a:endParaRPr lang="es-EC" sz="10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Q med restado (l/s)</a:t>
                      </a:r>
                      <a:endParaRPr lang="es-EC" sz="10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Q máx restado (l/s)</a:t>
                      </a:r>
                      <a:endParaRPr lang="es-EC" sz="1000" b="1" i="0" u="none" strike="noStrike">
                        <a:solidFill>
                          <a:srgbClr val="00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R. Blanco</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16.6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90.5</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10.76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1.93</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0.74</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10.76</a:t>
                      </a:r>
                      <a:endParaRPr lang="es-EC" sz="10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1.93</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0.74</a:t>
                      </a:r>
                      <a:endParaRPr lang="es-EC" sz="1000" b="1" i="0" u="none" strike="noStrike">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R. Yanayacu</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17.1</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572.6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84.27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15.11</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5.77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10.96</a:t>
                      </a:r>
                      <a:endParaRPr lang="es-EC" sz="10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7.55</a:t>
                      </a:r>
                      <a:endParaRPr lang="es-EC" sz="10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5.77</a:t>
                      </a:r>
                      <a:endParaRPr lang="es-EC" sz="1000" b="1" i="0" u="none" strike="noStrike">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R. Alambi</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4.4</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1880.01</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52.76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9.46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3.61</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2.64</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2.84</a:t>
                      </a:r>
                      <a:endParaRPr lang="es-EC" sz="10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1.08</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R. Tahuando</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199.6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88.6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47.47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8.51</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3.25</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23.74</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8.51</a:t>
                      </a:r>
                      <a:endParaRPr lang="es-EC" sz="10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3.25</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R. Jatunyacu </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110.1</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2362.04</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1021.94</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183.2</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69.97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71.54</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73.28</a:t>
                      </a:r>
                      <a:endParaRPr lang="es-EC" sz="10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69.97</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R. Pichavi</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9.9</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93.7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24.97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4.48</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1.71</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4.99</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3.13</a:t>
                      </a:r>
                      <a:endParaRPr lang="es-EC" sz="10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1.71</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Iluman </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198</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86.87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15.57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5.95</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5.21</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3.11</a:t>
                      </a:r>
                      <a:endParaRPr lang="es-EC" sz="1000" b="1" i="0" u="none" strike="noStrike" dirty="0">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2.97</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Oscura</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3.8</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0</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0</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0</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Yanuyacu</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156.5</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113.42</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20.33</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7.77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4.54</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4.07</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3.88</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Jijón</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8.6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52</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36.95</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6.62</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2.53</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3.69</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3.31</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2.53</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Artizón</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5.9</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0</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0</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0</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Colimbuela</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0.3</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764.66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17.22</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3.09</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1.18</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0.17</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0.31</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0.12</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Timbibiche</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31</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80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98.76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17.7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6.76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19.75</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12.39</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6.76</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Coñaquí</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2.3</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644.4</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57.89</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10.38</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3.96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1.16</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2.08</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0.4</a:t>
                      </a:r>
                      <a:endParaRPr lang="es-EC" sz="1000" b="1" i="0" u="none" strike="noStrike" dirty="0">
                        <a:solidFill>
                          <a:srgbClr val="FF0000"/>
                        </a:solidFill>
                        <a:effectLst/>
                        <a:latin typeface="Calibri" panose="020F0502020204030204" pitchFamily="34" charset="0"/>
                      </a:endParaRPr>
                    </a:p>
                  </a:txBody>
                  <a:tcPr marL="7620" marR="7620" marT="7620" marB="0" anchor="ctr"/>
                </a:tc>
              </a:tr>
              <a:tr h="243605">
                <a:tc>
                  <a:txBody>
                    <a:bodyPr/>
                    <a:lstStyle/>
                    <a:p>
                      <a:pPr algn="l" fontAlgn="ctr"/>
                      <a:r>
                        <a:rPr lang="es-EC" sz="900" u="none" strike="noStrike">
                          <a:effectLst/>
                        </a:rPr>
                        <a:t>Q. La Virgen</a:t>
                      </a:r>
                      <a:endParaRPr lang="es-EC" sz="9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21.7</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1239.6</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98.38</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u="none" strike="noStrike">
                          <a:effectLst/>
                        </a:rPr>
                        <a:t>0</a:t>
                      </a:r>
                      <a:endParaRPr lang="es-EC" sz="10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0</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a:solidFill>
                            <a:srgbClr val="FF0000"/>
                          </a:solidFill>
                          <a:effectLst/>
                        </a:rPr>
                        <a:t>19.68</a:t>
                      </a:r>
                      <a:endParaRPr lang="es-EC" sz="1000" b="1" i="0" u="none" strike="noStrike">
                        <a:solidFill>
                          <a:srgbClr val="FF0000"/>
                        </a:solidFill>
                        <a:effectLst/>
                        <a:latin typeface="Calibri" panose="020F0502020204030204" pitchFamily="34" charset="0"/>
                      </a:endParaRPr>
                    </a:p>
                  </a:txBody>
                  <a:tcPr marL="7620" marR="7620" marT="7620" marB="0" anchor="ctr"/>
                </a:tc>
                <a:tc>
                  <a:txBody>
                    <a:bodyPr/>
                    <a:lstStyle/>
                    <a:p>
                      <a:pPr algn="ctr" fontAlgn="ctr"/>
                      <a:r>
                        <a:rPr lang="es-EC" sz="1000" b="1" u="none" strike="noStrike" dirty="0">
                          <a:solidFill>
                            <a:srgbClr val="FF0000"/>
                          </a:solidFill>
                          <a:effectLst/>
                        </a:rPr>
                        <a:t>0</a:t>
                      </a:r>
                      <a:endParaRPr lang="es-EC" sz="1000" b="1" i="0" u="none" strike="noStrike" dirty="0">
                        <a:solidFill>
                          <a:srgbClr val="FF0000"/>
                        </a:solidFill>
                        <a:effectLst/>
                        <a:latin typeface="Calibri" panose="020F0502020204030204" pitchFamily="34" charset="0"/>
                      </a:endParaRPr>
                    </a:p>
                  </a:txBody>
                  <a:tcPr marL="7620" marR="7620" marT="7620" marB="0" anchor="ctr"/>
                </a:tc>
              </a:tr>
            </a:tbl>
          </a:graphicData>
        </a:graphic>
      </p:graphicFrame>
    </p:spTree>
    <p:extLst>
      <p:ext uri="{BB962C8B-B14F-4D97-AF65-F5344CB8AC3E}">
        <p14:creationId xmlns:p14="http://schemas.microsoft.com/office/powerpoint/2010/main" val="353572914"/>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256"/>
            <a:ext cx="8229600" cy="1143000"/>
          </a:xfrm>
        </p:spPr>
        <p:txBody>
          <a:bodyPr/>
          <a:lstStyle/>
          <a:p>
            <a:r>
              <a:rPr lang="es-ES" sz="3600" dirty="0" smtClean="0">
                <a:solidFill>
                  <a:srgbClr val="002060"/>
                </a:solidFill>
              </a:rPr>
              <a:t>1. INTRODUCCIÓN</a:t>
            </a:r>
            <a:endParaRPr lang="es-ES" sz="3600" dirty="0">
              <a:solidFill>
                <a:srgbClr val="002060"/>
              </a:solidFill>
            </a:endParaRPr>
          </a:p>
        </p:txBody>
      </p:sp>
      <p:graphicFrame>
        <p:nvGraphicFramePr>
          <p:cNvPr id="6" name="Diagrama 5"/>
          <p:cNvGraphicFramePr/>
          <p:nvPr>
            <p:extLst>
              <p:ext uri="{D42A27DB-BD31-4B8C-83A1-F6EECF244321}">
                <p14:modId xmlns:p14="http://schemas.microsoft.com/office/powerpoint/2010/main" val="511777711"/>
              </p:ext>
            </p:extLst>
          </p:nvPr>
        </p:nvGraphicFramePr>
        <p:xfrm>
          <a:off x="922185" y="853886"/>
          <a:ext cx="6094123" cy="381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o 9"/>
          <p:cNvGrpSpPr/>
          <p:nvPr/>
        </p:nvGrpSpPr>
        <p:grpSpPr>
          <a:xfrm>
            <a:off x="2146929" y="4869160"/>
            <a:ext cx="5324020" cy="1224136"/>
            <a:chOff x="914118" y="2673968"/>
            <a:chExt cx="5180004" cy="1145986"/>
          </a:xfrm>
        </p:grpSpPr>
        <p:sp>
          <p:nvSpPr>
            <p:cNvPr id="14" name="Rectángulo redondeado 13"/>
            <p:cNvSpPr/>
            <p:nvPr/>
          </p:nvSpPr>
          <p:spPr>
            <a:xfrm>
              <a:off x="914118" y="2673968"/>
              <a:ext cx="5180004" cy="1145986"/>
            </a:xfrm>
            <a:prstGeom prst="roundRect">
              <a:avLst>
                <a:gd name="adj" fmla="val 10000"/>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ectángulo 14"/>
            <p:cNvSpPr/>
            <p:nvPr/>
          </p:nvSpPr>
          <p:spPr>
            <a:xfrm>
              <a:off x="947683" y="2707533"/>
              <a:ext cx="3910924" cy="10788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just" defTabSz="622300">
                <a:lnSpc>
                  <a:spcPct val="90000"/>
                </a:lnSpc>
                <a:spcAft>
                  <a:spcPct val="35000"/>
                </a:spcAft>
              </a:pPr>
              <a:r>
                <a:rPr lang="es-EC" sz="1400" dirty="0" smtClean="0"/>
                <a:t>La influencia de Yachay con la destinación de </a:t>
              </a:r>
              <a:r>
                <a:rPr lang="es-ES_tradnl" sz="1400" dirty="0"/>
                <a:t>1.000 has para el desarrollo de la agricultura experimental y agroindustria</a:t>
              </a:r>
              <a:r>
                <a:rPr lang="es-EC" sz="1400" dirty="0" smtClean="0"/>
                <a:t>l conllevó </a:t>
              </a:r>
              <a:r>
                <a:rPr lang="es-EC" sz="1400" dirty="0"/>
                <a:t>el manejo de información hidráulica, hidrológica, meteorológica y de calidad de </a:t>
              </a:r>
              <a:r>
                <a:rPr lang="es-EC" sz="1400" dirty="0" smtClean="0"/>
                <a:t>aguas de la subcuenca del río Ambi.</a:t>
              </a:r>
            </a:p>
          </p:txBody>
        </p:sp>
      </p:grpSp>
      <p:grpSp>
        <p:nvGrpSpPr>
          <p:cNvPr id="11" name="Grupo 10"/>
          <p:cNvGrpSpPr/>
          <p:nvPr/>
        </p:nvGrpSpPr>
        <p:grpSpPr>
          <a:xfrm>
            <a:off x="6341007" y="4393576"/>
            <a:ext cx="744891" cy="744891"/>
            <a:chOff x="4892172" y="2198384"/>
            <a:chExt cx="744891" cy="744891"/>
          </a:xfrm>
        </p:grpSpPr>
        <p:sp>
          <p:nvSpPr>
            <p:cNvPr id="12" name="Flecha abajo 11"/>
            <p:cNvSpPr/>
            <p:nvPr/>
          </p:nvSpPr>
          <p:spPr>
            <a:xfrm>
              <a:off x="4892172" y="2198384"/>
              <a:ext cx="744891" cy="744891"/>
            </a:xfrm>
            <a:prstGeom prst="downArrow">
              <a:avLst>
                <a:gd name="adj1" fmla="val 55000"/>
                <a:gd name="adj2" fmla="val 45000"/>
              </a:avLst>
            </a:prstGeom>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13" name="Flecha abajo 6"/>
            <p:cNvSpPr/>
            <p:nvPr/>
          </p:nvSpPr>
          <p:spPr>
            <a:xfrm>
              <a:off x="5059772" y="2198384"/>
              <a:ext cx="409691" cy="560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s-EC" sz="3500" kern="1200"/>
            </a:p>
          </p:txBody>
        </p:sp>
      </p:grpSp>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411760" y="692696"/>
            <a:ext cx="4896544" cy="400110"/>
          </a:xfrm>
          <a:prstGeom prst="rect">
            <a:avLst/>
          </a:prstGeom>
          <a:noFill/>
        </p:spPr>
        <p:txBody>
          <a:bodyPr wrap="square" rtlCol="0">
            <a:spAutoFit/>
          </a:bodyPr>
          <a:lstStyle/>
          <a:p>
            <a:r>
              <a:rPr lang="es-EC" sz="2000" b="1" dirty="0" smtClean="0"/>
              <a:t>MODELO HIDRÁULICO Y DE CALIDAD</a:t>
            </a:r>
            <a:endParaRPr lang="es-EC" sz="2000" b="1" dirty="0"/>
          </a:p>
        </p:txBody>
      </p:sp>
      <p:sp>
        <p:nvSpPr>
          <p:cNvPr id="2" name="CuadroTexto 1"/>
          <p:cNvSpPr txBox="1"/>
          <p:nvPr/>
        </p:nvSpPr>
        <p:spPr>
          <a:xfrm>
            <a:off x="306710" y="1137857"/>
            <a:ext cx="6380786"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CONCENTRACIONES DE PARÁMETROS DE CALIDAD </a:t>
            </a:r>
            <a:endParaRPr lang="es-EC" u="sng" dirty="0"/>
          </a:p>
        </p:txBody>
      </p:sp>
      <mc:AlternateContent xmlns:mc="http://schemas.openxmlformats.org/markup-compatibility/2006" xmlns:a14="http://schemas.microsoft.com/office/drawing/2010/main">
        <mc:Choice Requires="a14">
          <p:sp>
            <p:nvSpPr>
              <p:cNvPr id="5" name="Rectángulo 4"/>
              <p:cNvSpPr/>
              <p:nvPr/>
            </p:nvSpPr>
            <p:spPr>
              <a:xfrm>
                <a:off x="592491" y="3187154"/>
                <a:ext cx="3115853" cy="534442"/>
              </a:xfrm>
              <a:prstGeom prst="rect">
                <a:avLst/>
              </a:prstGeom>
              <a:ln w="12700">
                <a:solidFill>
                  <a:schemeClr val="accent6"/>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𝐶𝑜𝑛𝑐𝑒𝑛𝑡𝑟𝑎𝑐𝑖</m:t>
                      </m:r>
                      <m:r>
                        <a:rPr lang="es-EC" sz="1400" i="0">
                          <a:latin typeface="Cambria Math" panose="02040503050406030204" pitchFamily="18" charset="0"/>
                        </a:rPr>
                        <m:t>ó</m:t>
                      </m:r>
                      <m:r>
                        <a:rPr lang="es-EC" sz="1400" i="1">
                          <a:latin typeface="Cambria Math" panose="02040503050406030204" pitchFamily="18" charset="0"/>
                        </a:rPr>
                        <m:t>𝑛</m:t>
                      </m:r>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𝐶𝑎𝑟𝑔𝑎</m:t>
                          </m:r>
                          <m:r>
                            <a:rPr lang="es-EC" sz="1400" i="0">
                              <a:latin typeface="Cambria Math" panose="02040503050406030204" pitchFamily="18" charset="0"/>
                            </a:rPr>
                            <m:t>∗</m:t>
                          </m:r>
                          <m:r>
                            <a:rPr lang="es-EC" sz="1400" i="1">
                              <a:latin typeface="Cambria Math" panose="02040503050406030204" pitchFamily="18" charset="0"/>
                            </a:rPr>
                            <m:t>𝑃𝑜𝑏𝑙𝑎𝑐𝑖</m:t>
                          </m:r>
                          <m:r>
                            <a:rPr lang="es-EC" sz="1400" i="0">
                              <a:latin typeface="Cambria Math" panose="02040503050406030204" pitchFamily="18" charset="0"/>
                            </a:rPr>
                            <m:t>ó</m:t>
                          </m:r>
                          <m:r>
                            <a:rPr lang="es-EC" sz="1400" i="1">
                              <a:latin typeface="Cambria Math" panose="02040503050406030204" pitchFamily="18" charset="0"/>
                            </a:rPr>
                            <m:t>𝑛</m:t>
                          </m:r>
                        </m:num>
                        <m:den>
                          <m:r>
                            <a:rPr lang="es-EC" sz="1400" i="1">
                              <a:latin typeface="Cambria Math" panose="02040503050406030204" pitchFamily="18" charset="0"/>
                            </a:rPr>
                            <m:t>𝑄</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592491" y="3187154"/>
                <a:ext cx="3115853" cy="534442"/>
              </a:xfrm>
              <a:prstGeom prst="rect">
                <a:avLst/>
              </a:prstGeom>
              <a:blipFill rotWithShape="0">
                <a:blip r:embed="rId3"/>
                <a:stretch>
                  <a:fillRect b="-4494"/>
                </a:stretch>
              </a:blipFill>
              <a:ln w="12700">
                <a:solidFill>
                  <a:schemeClr val="accent6"/>
                </a:solidFill>
              </a:ln>
            </p:spPr>
            <p:txBody>
              <a:bodyPr/>
              <a:lstStyle/>
              <a:p>
                <a:r>
                  <a:rPr lang="es-EC">
                    <a:noFill/>
                  </a:rPr>
                  <a:t> </a:t>
                </a:r>
              </a:p>
            </p:txBody>
          </p:sp>
        </mc:Fallback>
      </mc:AlternateContent>
      <p:graphicFrame>
        <p:nvGraphicFramePr>
          <p:cNvPr id="7" name="Tabla 6"/>
          <p:cNvGraphicFramePr>
            <a:graphicFrameLocks noGrp="1"/>
          </p:cNvGraphicFramePr>
          <p:nvPr>
            <p:extLst>
              <p:ext uri="{D42A27DB-BD31-4B8C-83A1-F6EECF244321}">
                <p14:modId xmlns:p14="http://schemas.microsoft.com/office/powerpoint/2010/main" val="439508943"/>
              </p:ext>
            </p:extLst>
          </p:nvPr>
        </p:nvGraphicFramePr>
        <p:xfrm>
          <a:off x="306710" y="1677511"/>
          <a:ext cx="3080385" cy="1156716"/>
        </p:xfrm>
        <a:graphic>
          <a:graphicData uri="http://schemas.openxmlformats.org/drawingml/2006/table">
            <a:tbl>
              <a:tblPr firstRow="1" firstCol="1" bandRow="1">
                <a:tableStyleId>{C4B1156A-380E-4F78-BDF5-A606A8083BF9}</a:tableStyleId>
              </a:tblPr>
              <a:tblGrid>
                <a:gridCol w="1303020"/>
                <a:gridCol w="874038"/>
                <a:gridCol w="903327"/>
              </a:tblGrid>
              <a:tr h="182880">
                <a:tc>
                  <a:txBody>
                    <a:bodyPr/>
                    <a:lstStyle/>
                    <a:p>
                      <a:pPr algn="ctr">
                        <a:lnSpc>
                          <a:spcPct val="115000"/>
                        </a:lnSpc>
                        <a:spcAft>
                          <a:spcPts val="0"/>
                        </a:spcAft>
                      </a:pPr>
                      <a:r>
                        <a:rPr lang="es-EC" sz="1100" dirty="0">
                          <a:effectLst/>
                        </a:rPr>
                        <a:t>Parámetro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Unidad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Carga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ctr">
                        <a:lnSpc>
                          <a:spcPct val="115000"/>
                        </a:lnSpc>
                        <a:spcAft>
                          <a:spcPts val="0"/>
                        </a:spcAft>
                      </a:pPr>
                      <a:r>
                        <a:rPr lang="es-EC" sz="1100">
                          <a:effectLst/>
                        </a:rPr>
                        <a:t>DBO</a:t>
                      </a:r>
                      <a:r>
                        <a:rPr lang="es-EC" sz="1100" baseline="-25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gr/(hab.dia)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ctr">
                        <a:lnSpc>
                          <a:spcPct val="115000"/>
                        </a:lnSpc>
                        <a:spcAft>
                          <a:spcPts val="0"/>
                        </a:spcAft>
                      </a:pPr>
                      <a:r>
                        <a:rPr lang="es-EC" sz="1100">
                          <a:effectLst/>
                        </a:rPr>
                        <a:t>Nitratos (NO</a:t>
                      </a:r>
                      <a:r>
                        <a:rPr lang="es-EC" sz="1100" baseline="-25000">
                          <a:effectLst/>
                        </a:rPr>
                        <a:t>3</a:t>
                      </a: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gr/(hab.dia)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ctr">
                        <a:lnSpc>
                          <a:spcPct val="115000"/>
                        </a:lnSpc>
                        <a:spcAft>
                          <a:spcPts val="0"/>
                        </a:spcAft>
                      </a:pPr>
                      <a:r>
                        <a:rPr lang="es-EC" sz="1100">
                          <a:effectLst/>
                        </a:rPr>
                        <a:t>Coliformes Fecales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N/(hab.dia)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2.0E+10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ctr">
                        <a:lnSpc>
                          <a:spcPct val="115000"/>
                        </a:lnSpc>
                        <a:spcAft>
                          <a:spcPts val="0"/>
                        </a:spcAft>
                      </a:pPr>
                      <a:r>
                        <a:rPr lang="es-EC" sz="1100">
                          <a:effectLst/>
                        </a:rPr>
                        <a:t>Fosfatos (PO</a:t>
                      </a:r>
                      <a:r>
                        <a:rPr lang="es-EC" sz="1100" baseline="-25000">
                          <a:effectLst/>
                        </a:rPr>
                        <a:t>4</a:t>
                      </a: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gr/(hab.dia)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5 Cuadro de texto"/>
          <p:cNvSpPr txBox="1"/>
          <p:nvPr/>
        </p:nvSpPr>
        <p:spPr>
          <a:xfrm>
            <a:off x="561520" y="2843577"/>
            <a:ext cx="2842260" cy="2971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s-EC" sz="1000" b="1" dirty="0">
                <a:effectLst/>
                <a:latin typeface="Times New Roman" panose="02020603050405020304" pitchFamily="18" charset="0"/>
                <a:ea typeface="Calibri" panose="020F0502020204030204" pitchFamily="34" charset="0"/>
                <a:cs typeface="Times New Roman" panose="02020603050405020304" pitchFamily="18" charset="0"/>
              </a:rPr>
              <a:t>Fuente: </a:t>
            </a: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IEOS y FITCHNER HIDROESTUDIOS</a:t>
            </a:r>
            <a:endParaRPr lang="es-EC" sz="1100" dirty="0">
              <a:effectLst/>
              <a:ea typeface="Calibri" panose="020F0502020204030204" pitchFamily="34" charset="0"/>
              <a:cs typeface="Times New Roman" panose="02020603050405020304" pitchFamily="18" charset="0"/>
            </a:endParaRPr>
          </a:p>
        </p:txBody>
      </p:sp>
      <p:sp>
        <p:nvSpPr>
          <p:cNvPr id="10" name="CuadroTexto 9"/>
          <p:cNvSpPr txBox="1"/>
          <p:nvPr/>
        </p:nvSpPr>
        <p:spPr>
          <a:xfrm>
            <a:off x="4499992" y="1785502"/>
            <a:ext cx="4485184" cy="1015663"/>
          </a:xfrm>
          <a:prstGeom prst="rect">
            <a:avLst/>
          </a:prstGeom>
          <a:noFill/>
        </p:spPr>
        <p:txBody>
          <a:bodyPr wrap="square" rtlCol="0">
            <a:spAutoFit/>
          </a:bodyPr>
          <a:lstStyle/>
          <a:p>
            <a:pPr algn="just"/>
            <a:r>
              <a:rPr lang="es-ES_tradnl" sz="1200" dirty="0"/>
              <a:t>En las cargas se consideró un 5% de aumento en la concentración final de cada parámetro para todos los años, </a:t>
            </a:r>
            <a:r>
              <a:rPr lang="es-ES_tradnl" sz="1200" dirty="0" smtClean="0"/>
              <a:t>para representar </a:t>
            </a:r>
            <a:r>
              <a:rPr lang="es-ES_tradnl" sz="1200" dirty="0"/>
              <a:t>el </a:t>
            </a:r>
            <a:r>
              <a:rPr lang="es-ES_tradnl" sz="1200" u="sng" dirty="0"/>
              <a:t>crecimiento industrial </a:t>
            </a:r>
            <a:r>
              <a:rPr lang="es-ES_tradnl" sz="1200" dirty="0"/>
              <a:t>en la zona, aspecto importante a considerar ya que el sector industrial aporta una mayor carga contaminante que el sector doméstico.</a:t>
            </a:r>
            <a:endParaRPr lang="es-EC" sz="1200" dirty="0"/>
          </a:p>
        </p:txBody>
      </p:sp>
      <p:sp>
        <p:nvSpPr>
          <p:cNvPr id="12" name="Recortar rectángulo de esquina sencilla 11"/>
          <p:cNvSpPr/>
          <p:nvPr/>
        </p:nvSpPr>
        <p:spPr>
          <a:xfrm>
            <a:off x="4499992" y="1677511"/>
            <a:ext cx="4505872" cy="1166066"/>
          </a:xfrm>
          <a:prstGeom prst="snip1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derecha 12"/>
          <p:cNvSpPr/>
          <p:nvPr/>
        </p:nvSpPr>
        <p:spPr>
          <a:xfrm>
            <a:off x="3454339" y="2108397"/>
            <a:ext cx="978408" cy="36987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graphicFrame>
        <p:nvGraphicFramePr>
          <p:cNvPr id="14" name="Tabla 13"/>
          <p:cNvGraphicFramePr>
            <a:graphicFrameLocks noGrp="1"/>
          </p:cNvGraphicFramePr>
          <p:nvPr>
            <p:extLst>
              <p:ext uri="{D42A27DB-BD31-4B8C-83A1-F6EECF244321}">
                <p14:modId xmlns:p14="http://schemas.microsoft.com/office/powerpoint/2010/main" val="3110750523"/>
              </p:ext>
            </p:extLst>
          </p:nvPr>
        </p:nvGraphicFramePr>
        <p:xfrm>
          <a:off x="4499993" y="2951568"/>
          <a:ext cx="4392488" cy="3717798"/>
        </p:xfrm>
        <a:graphic>
          <a:graphicData uri="http://schemas.openxmlformats.org/drawingml/2006/table">
            <a:tbl>
              <a:tblPr firstRow="1" firstCol="1" bandRow="1">
                <a:tableStyleId>{C4B1156A-380E-4F78-BDF5-A606A8083BF9}</a:tableStyleId>
              </a:tblPr>
              <a:tblGrid>
                <a:gridCol w="1512754"/>
                <a:gridCol w="693890"/>
                <a:gridCol w="620362"/>
                <a:gridCol w="912736"/>
                <a:gridCol w="652746"/>
              </a:tblGrid>
              <a:tr h="593913">
                <a:tc>
                  <a:txBody>
                    <a:bodyPr/>
                    <a:lstStyle/>
                    <a:p>
                      <a:pPr algn="ctr">
                        <a:lnSpc>
                          <a:spcPct val="115000"/>
                        </a:lnSpc>
                        <a:spcAft>
                          <a:spcPts val="0"/>
                        </a:spcAft>
                      </a:pPr>
                      <a:r>
                        <a:rPr lang="es-EC" sz="1100">
                          <a:effectLst/>
                        </a:rPr>
                        <a:t>Nombre Subcuenca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000" u="sng">
                          <a:effectLst/>
                        </a:rPr>
                        <a:t>DBO (mg/l)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u="sng">
                          <a:effectLst/>
                        </a:rPr>
                        <a:t>N-NO3 (mg/l)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u="sng">
                          <a:effectLst/>
                        </a:rPr>
                        <a:t>CF (NMP/100ml)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u="sng">
                          <a:effectLst/>
                        </a:rPr>
                        <a:t>P-PO3 (mg/l)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R. Blanco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499.99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R. Yanayacu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583.33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58.33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R. Alambi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583.30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58.33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R. Tahuando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466.67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46.67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1.87E+07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18.67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R. Jatunyacu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466.67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46.67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1.87E+07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18.67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R. Pichavi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500.02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Iluman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583.33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58.33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Oscura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583.28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58.33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Yanuyacu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583.35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58.34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Jijón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499.97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Artizón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583.29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58.33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Colimbuela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583.62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58.36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23.34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Timbibiche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466.67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46.67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1.87E+07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18.67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Coñaquí</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499.93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49.99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259">
                <a:tc>
                  <a:txBody>
                    <a:bodyPr/>
                    <a:lstStyle/>
                    <a:p>
                      <a:pPr>
                        <a:lnSpc>
                          <a:spcPct val="115000"/>
                        </a:lnSpc>
                        <a:spcAft>
                          <a:spcPts val="0"/>
                        </a:spcAft>
                      </a:pPr>
                      <a:r>
                        <a:rPr lang="es-EC" sz="1100">
                          <a:effectLst/>
                        </a:rPr>
                        <a:t>Q. La Virgen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000">
                          <a:effectLst/>
                        </a:rPr>
                        <a:t>499.99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50.00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2.00E+07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dirty="0">
                          <a:effectLst/>
                        </a:rPr>
                        <a:t>20.00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5" name="CuadroTexto 14"/>
          <p:cNvSpPr txBox="1"/>
          <p:nvPr/>
        </p:nvSpPr>
        <p:spPr>
          <a:xfrm>
            <a:off x="315053" y="4984233"/>
            <a:ext cx="3636833" cy="1107996"/>
          </a:xfrm>
          <a:prstGeom prst="rect">
            <a:avLst/>
          </a:prstGeom>
          <a:noFill/>
        </p:spPr>
        <p:txBody>
          <a:bodyPr wrap="square" rtlCol="0">
            <a:spAutoFit/>
          </a:bodyPr>
          <a:lstStyle/>
          <a:p>
            <a:pPr algn="just"/>
            <a:r>
              <a:rPr lang="es-ES_tradnl" sz="1200" dirty="0"/>
              <a:t>Para el caso de la </a:t>
            </a:r>
            <a:r>
              <a:rPr lang="es-ES_tradnl" sz="1200" dirty="0" smtClean="0"/>
              <a:t>DQO se </a:t>
            </a:r>
            <a:r>
              <a:rPr lang="es-ES_tradnl" sz="1200" dirty="0"/>
              <a:t>conoce que su comportamiento es similar a la de la DBO pero aumentando una proporción, la cual se obtuvo de las observaciones en laboratorio.</a:t>
            </a:r>
            <a:endParaRPr lang="es-EC" sz="1200" dirty="0"/>
          </a:p>
          <a:p>
            <a:endParaRPr lang="es-EC" dirty="0"/>
          </a:p>
        </p:txBody>
      </p:sp>
      <p:sp>
        <p:nvSpPr>
          <p:cNvPr id="16" name="Recortar rectángulo de esquina sencilla 15"/>
          <p:cNvSpPr/>
          <p:nvPr/>
        </p:nvSpPr>
        <p:spPr>
          <a:xfrm rot="10800000">
            <a:off x="315053" y="4875742"/>
            <a:ext cx="3636833" cy="1033934"/>
          </a:xfrm>
          <a:prstGeom prst="snip1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derecha 16"/>
          <p:cNvSpPr/>
          <p:nvPr/>
        </p:nvSpPr>
        <p:spPr>
          <a:xfrm rot="5400000">
            <a:off x="1661212" y="4104212"/>
            <a:ext cx="978408" cy="36987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19843356"/>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1423605" y="582905"/>
            <a:ext cx="6624736" cy="400110"/>
          </a:xfrm>
          <a:prstGeom prst="rect">
            <a:avLst/>
          </a:prstGeom>
          <a:noFill/>
        </p:spPr>
        <p:txBody>
          <a:bodyPr wrap="square" rtlCol="0">
            <a:spAutoFit/>
          </a:bodyPr>
          <a:lstStyle/>
          <a:p>
            <a:r>
              <a:rPr lang="es-EC" sz="2000" b="1" dirty="0" smtClean="0"/>
              <a:t>RESULTADOS DEL MODELO DE CALIDAD HEC-RAS</a:t>
            </a:r>
            <a:endParaRPr lang="es-EC" sz="2000" b="1" dirty="0"/>
          </a:p>
        </p:txBody>
      </p:sp>
      <p:sp>
        <p:nvSpPr>
          <p:cNvPr id="2" name="CuadroTexto 1"/>
          <p:cNvSpPr txBox="1"/>
          <p:nvPr/>
        </p:nvSpPr>
        <p:spPr>
          <a:xfrm>
            <a:off x="323528" y="1052736"/>
            <a:ext cx="5303183"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DEMANDA BIOQUÍMICA DE OXÍGENO (DBO</a:t>
            </a:r>
            <a:r>
              <a:rPr lang="es-EC" sz="1200" u="sng" dirty="0" smtClean="0"/>
              <a:t>5)</a:t>
            </a:r>
            <a:endParaRPr lang="es-EC" sz="1200" u="sng" dirty="0"/>
          </a:p>
        </p:txBody>
      </p:sp>
      <p:sp>
        <p:nvSpPr>
          <p:cNvPr id="10" name="CuadroTexto 9"/>
          <p:cNvSpPr txBox="1"/>
          <p:nvPr/>
        </p:nvSpPr>
        <p:spPr>
          <a:xfrm>
            <a:off x="5302656" y="3593119"/>
            <a:ext cx="3445808" cy="384721"/>
          </a:xfrm>
          <a:prstGeom prst="rect">
            <a:avLst/>
          </a:prstGeom>
          <a:noFill/>
        </p:spPr>
        <p:txBody>
          <a:bodyPr wrap="square" rtlCol="0">
            <a:spAutoFit/>
          </a:bodyPr>
          <a:lstStyle/>
          <a:p>
            <a:pPr marL="342900" indent="-342900">
              <a:buAutoNum type="alphaLcParenR"/>
            </a:pPr>
            <a:r>
              <a:rPr lang="es-EC" sz="1200" dirty="0" smtClean="0"/>
              <a:t>Q </a:t>
            </a:r>
            <a:r>
              <a:rPr lang="es-EC" sz="1200" dirty="0"/>
              <a:t>mínimo DBO</a:t>
            </a:r>
            <a:r>
              <a:rPr lang="es-EC" sz="800" dirty="0"/>
              <a:t>5 </a:t>
            </a:r>
            <a:r>
              <a:rPr lang="es-ES_tradnl" sz="1200" dirty="0"/>
              <a:t>53 </a:t>
            </a:r>
            <a:r>
              <a:rPr lang="es-ES_tradnl" sz="1200" dirty="0" smtClean="0"/>
              <a:t>- 94 </a:t>
            </a:r>
            <a:r>
              <a:rPr lang="es-EC" sz="1200" dirty="0" smtClean="0"/>
              <a:t>mg/l</a:t>
            </a:r>
          </a:p>
          <a:p>
            <a:endParaRPr lang="es-EC" sz="700" dirty="0"/>
          </a:p>
        </p:txBody>
      </p:sp>
      <p:sp>
        <p:nvSpPr>
          <p:cNvPr id="11" name="CuadroTexto 10"/>
          <p:cNvSpPr txBox="1"/>
          <p:nvPr/>
        </p:nvSpPr>
        <p:spPr>
          <a:xfrm>
            <a:off x="1187624" y="4658408"/>
            <a:ext cx="3024336" cy="384721"/>
          </a:xfrm>
          <a:prstGeom prst="rect">
            <a:avLst/>
          </a:prstGeom>
          <a:noFill/>
        </p:spPr>
        <p:txBody>
          <a:bodyPr wrap="square" rtlCol="0">
            <a:spAutoFit/>
          </a:bodyPr>
          <a:lstStyle/>
          <a:p>
            <a:r>
              <a:rPr lang="es-EC" sz="1200" dirty="0" smtClean="0"/>
              <a:t>b) Q medio DBO</a:t>
            </a:r>
            <a:r>
              <a:rPr lang="es-EC" sz="800" dirty="0" smtClean="0"/>
              <a:t>5 </a:t>
            </a:r>
            <a:r>
              <a:rPr lang="es-EC" sz="1200" dirty="0" smtClean="0"/>
              <a:t>13.66- 26.37 mg/l</a:t>
            </a:r>
            <a:endParaRPr lang="es-EC" sz="800" dirty="0" smtClean="0"/>
          </a:p>
          <a:p>
            <a:endParaRPr lang="es-EC" sz="700" dirty="0"/>
          </a:p>
        </p:txBody>
      </p:sp>
      <p:sp>
        <p:nvSpPr>
          <p:cNvPr id="12" name="CuadroTexto 11"/>
          <p:cNvSpPr txBox="1"/>
          <p:nvPr/>
        </p:nvSpPr>
        <p:spPr>
          <a:xfrm>
            <a:off x="6156176" y="6539360"/>
            <a:ext cx="3096344" cy="677108"/>
          </a:xfrm>
          <a:prstGeom prst="rect">
            <a:avLst/>
          </a:prstGeom>
          <a:noFill/>
        </p:spPr>
        <p:txBody>
          <a:bodyPr wrap="square" rtlCol="0">
            <a:spAutoFit/>
          </a:bodyPr>
          <a:lstStyle/>
          <a:p>
            <a:r>
              <a:rPr lang="es-EC" sz="1200" dirty="0"/>
              <a:t>c</a:t>
            </a:r>
            <a:r>
              <a:rPr lang="es-EC" sz="1200" dirty="0" smtClean="0"/>
              <a:t>) Q </a:t>
            </a:r>
            <a:r>
              <a:rPr lang="es-EC" sz="1200" dirty="0"/>
              <a:t>máximo DBO</a:t>
            </a:r>
            <a:r>
              <a:rPr lang="es-EC" sz="800" dirty="0"/>
              <a:t>5 </a:t>
            </a:r>
            <a:r>
              <a:rPr lang="es-ES_tradnl" sz="1200" dirty="0" smtClean="0"/>
              <a:t>10 </a:t>
            </a:r>
            <a:r>
              <a:rPr lang="es-ES_tradnl" sz="1200" dirty="0"/>
              <a:t>- </a:t>
            </a:r>
            <a:r>
              <a:rPr lang="es-ES_tradnl" sz="1200" dirty="0" smtClean="0"/>
              <a:t>14 </a:t>
            </a:r>
            <a:r>
              <a:rPr lang="es-EC" sz="1200" dirty="0"/>
              <a:t>mg/l</a:t>
            </a:r>
          </a:p>
          <a:p>
            <a:endParaRPr lang="es-EC" sz="700" dirty="0"/>
          </a:p>
          <a:p>
            <a:r>
              <a:rPr lang="es-EC" sz="1200" dirty="0" smtClean="0"/>
              <a:t> </a:t>
            </a:r>
          </a:p>
          <a:p>
            <a:endParaRPr lang="es-EC" sz="700" dirty="0"/>
          </a:p>
        </p:txBody>
      </p:sp>
      <p:pic>
        <p:nvPicPr>
          <p:cNvPr id="16" name="Imagen 15"/>
          <p:cNvPicPr/>
          <p:nvPr/>
        </p:nvPicPr>
        <p:blipFill rotWithShape="1">
          <a:blip r:embed="rId3"/>
          <a:srcRect l="22456" t="24547" r="14035" b="14710"/>
          <a:stretch/>
        </p:blipFill>
        <p:spPr bwMode="auto">
          <a:xfrm>
            <a:off x="4716016" y="1491788"/>
            <a:ext cx="4334077" cy="2101331"/>
          </a:xfrm>
          <a:prstGeom prst="rect">
            <a:avLst/>
          </a:prstGeom>
          <a:ln>
            <a:noFill/>
          </a:ln>
          <a:extLst>
            <a:ext uri="{53640926-AAD7-44D8-BBD7-CCE9431645EC}">
              <a14:shadowObscured xmlns:a14="http://schemas.microsoft.com/office/drawing/2010/main"/>
            </a:ext>
          </a:extLst>
        </p:spPr>
      </p:pic>
      <p:pic>
        <p:nvPicPr>
          <p:cNvPr id="17" name="Imagen 16"/>
          <p:cNvPicPr/>
          <p:nvPr/>
        </p:nvPicPr>
        <p:blipFill rotWithShape="1">
          <a:blip r:embed="rId4"/>
          <a:srcRect l="22456" t="27876" r="14620" b="12629"/>
          <a:stretch/>
        </p:blipFill>
        <p:spPr bwMode="auto">
          <a:xfrm>
            <a:off x="72008" y="2196325"/>
            <a:ext cx="4572000" cy="2403695"/>
          </a:xfrm>
          <a:prstGeom prst="rect">
            <a:avLst/>
          </a:prstGeom>
          <a:ln>
            <a:noFill/>
          </a:ln>
          <a:extLst>
            <a:ext uri="{53640926-AAD7-44D8-BBD7-CCE9431645EC}">
              <a14:shadowObscured xmlns:a14="http://schemas.microsoft.com/office/drawing/2010/main"/>
            </a:ext>
          </a:extLst>
        </p:spPr>
      </p:pic>
      <p:pic>
        <p:nvPicPr>
          <p:cNvPr id="18" name="Imagen 17"/>
          <p:cNvPicPr/>
          <p:nvPr/>
        </p:nvPicPr>
        <p:blipFill rotWithShape="1">
          <a:blip r:embed="rId5"/>
          <a:srcRect l="22340" t="27044" r="14853" b="13253"/>
          <a:stretch/>
        </p:blipFill>
        <p:spPr bwMode="auto">
          <a:xfrm>
            <a:off x="4716016" y="4301946"/>
            <a:ext cx="4346736" cy="22374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3159540"/>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1423605" y="582905"/>
            <a:ext cx="6624736" cy="400110"/>
          </a:xfrm>
          <a:prstGeom prst="rect">
            <a:avLst/>
          </a:prstGeom>
          <a:noFill/>
        </p:spPr>
        <p:txBody>
          <a:bodyPr wrap="square" rtlCol="0">
            <a:spAutoFit/>
          </a:bodyPr>
          <a:lstStyle/>
          <a:p>
            <a:r>
              <a:rPr lang="es-EC" sz="2000" b="1" dirty="0" smtClean="0"/>
              <a:t>RESULTADOS DEL MODELO DE CALIDAD HEC-RAS</a:t>
            </a:r>
            <a:endParaRPr lang="es-EC" sz="2000" b="1" dirty="0"/>
          </a:p>
        </p:txBody>
      </p:sp>
      <p:sp>
        <p:nvSpPr>
          <p:cNvPr id="2" name="CuadroTexto 1"/>
          <p:cNvSpPr txBox="1"/>
          <p:nvPr/>
        </p:nvSpPr>
        <p:spPr>
          <a:xfrm>
            <a:off x="323528" y="1052736"/>
            <a:ext cx="4956934"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DEMANDA QUÍMICA DE OXÍGENO (DQO)</a:t>
            </a:r>
            <a:endParaRPr lang="es-EC" sz="1200" u="sng" dirty="0"/>
          </a:p>
        </p:txBody>
      </p:sp>
      <p:sp>
        <p:nvSpPr>
          <p:cNvPr id="11" name="CuadroTexto 10"/>
          <p:cNvSpPr txBox="1"/>
          <p:nvPr/>
        </p:nvSpPr>
        <p:spPr>
          <a:xfrm>
            <a:off x="3585021" y="5184348"/>
            <a:ext cx="1204179" cy="477054"/>
          </a:xfrm>
          <a:prstGeom prst="rect">
            <a:avLst/>
          </a:prstGeom>
          <a:noFill/>
        </p:spPr>
        <p:txBody>
          <a:bodyPr wrap="square" rtlCol="0">
            <a:spAutoFit/>
          </a:bodyPr>
          <a:lstStyle/>
          <a:p>
            <a:r>
              <a:rPr lang="es-EC" sz="1200" dirty="0" smtClean="0"/>
              <a:t> </a:t>
            </a:r>
            <a:r>
              <a:rPr lang="es-EC" b="1" dirty="0" smtClean="0"/>
              <a:t>Q medio</a:t>
            </a:r>
          </a:p>
          <a:p>
            <a:endParaRPr lang="es-EC" sz="700" dirty="0"/>
          </a:p>
        </p:txBody>
      </p:sp>
      <p:sp>
        <p:nvSpPr>
          <p:cNvPr id="12" name="CuadroTexto 11"/>
          <p:cNvSpPr txBox="1"/>
          <p:nvPr/>
        </p:nvSpPr>
        <p:spPr>
          <a:xfrm>
            <a:off x="6372200" y="6539360"/>
            <a:ext cx="1204179" cy="384721"/>
          </a:xfrm>
          <a:prstGeom prst="rect">
            <a:avLst/>
          </a:prstGeom>
          <a:noFill/>
        </p:spPr>
        <p:txBody>
          <a:bodyPr wrap="square" rtlCol="0">
            <a:spAutoFit/>
          </a:bodyPr>
          <a:lstStyle/>
          <a:p>
            <a:r>
              <a:rPr lang="es-EC" sz="1200" dirty="0"/>
              <a:t>c</a:t>
            </a:r>
            <a:r>
              <a:rPr lang="es-EC" sz="1200" dirty="0" smtClean="0"/>
              <a:t>) Q máximo</a:t>
            </a:r>
          </a:p>
          <a:p>
            <a:endParaRPr lang="es-EC" sz="700" dirty="0"/>
          </a:p>
        </p:txBody>
      </p:sp>
      <p:pic>
        <p:nvPicPr>
          <p:cNvPr id="14" name="Imagen 13"/>
          <p:cNvPicPr/>
          <p:nvPr/>
        </p:nvPicPr>
        <p:blipFill rotWithShape="1">
          <a:blip r:embed="rId3"/>
          <a:srcRect l="21403" t="22259" r="12164" b="12421"/>
          <a:stretch/>
        </p:blipFill>
        <p:spPr bwMode="auto">
          <a:xfrm>
            <a:off x="860768" y="1628800"/>
            <a:ext cx="6748795" cy="35283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984172"/>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1423605" y="582905"/>
            <a:ext cx="6624736" cy="400110"/>
          </a:xfrm>
          <a:prstGeom prst="rect">
            <a:avLst/>
          </a:prstGeom>
          <a:noFill/>
        </p:spPr>
        <p:txBody>
          <a:bodyPr wrap="square" rtlCol="0">
            <a:spAutoFit/>
          </a:bodyPr>
          <a:lstStyle/>
          <a:p>
            <a:r>
              <a:rPr lang="es-EC" sz="2000" b="1" dirty="0" smtClean="0"/>
              <a:t>RESULTADOS DEL MODELO DE CALIDAD HEC-RAS</a:t>
            </a:r>
            <a:endParaRPr lang="es-EC" sz="2000" b="1" dirty="0"/>
          </a:p>
        </p:txBody>
      </p:sp>
      <p:sp>
        <p:nvSpPr>
          <p:cNvPr id="2" name="CuadroTexto 1"/>
          <p:cNvSpPr txBox="1"/>
          <p:nvPr/>
        </p:nvSpPr>
        <p:spPr>
          <a:xfrm>
            <a:off x="323528" y="1052736"/>
            <a:ext cx="3114955"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COLIFORMES FECALES</a:t>
            </a:r>
            <a:endParaRPr lang="es-EC" sz="1200" u="sng" dirty="0"/>
          </a:p>
        </p:txBody>
      </p:sp>
      <p:sp>
        <p:nvSpPr>
          <p:cNvPr id="11" name="CuadroTexto 10"/>
          <p:cNvSpPr txBox="1"/>
          <p:nvPr/>
        </p:nvSpPr>
        <p:spPr>
          <a:xfrm>
            <a:off x="1619672" y="4744114"/>
            <a:ext cx="1204179" cy="384721"/>
          </a:xfrm>
          <a:prstGeom prst="rect">
            <a:avLst/>
          </a:prstGeom>
          <a:noFill/>
        </p:spPr>
        <p:txBody>
          <a:bodyPr wrap="square" rtlCol="0">
            <a:spAutoFit/>
          </a:bodyPr>
          <a:lstStyle/>
          <a:p>
            <a:r>
              <a:rPr lang="es-EC" sz="1200" dirty="0" smtClean="0"/>
              <a:t>b) Q medio</a:t>
            </a:r>
          </a:p>
          <a:p>
            <a:endParaRPr lang="es-EC" sz="700" dirty="0"/>
          </a:p>
        </p:txBody>
      </p:sp>
      <p:sp>
        <p:nvSpPr>
          <p:cNvPr id="12" name="CuadroTexto 11"/>
          <p:cNvSpPr txBox="1"/>
          <p:nvPr/>
        </p:nvSpPr>
        <p:spPr>
          <a:xfrm>
            <a:off x="6372200" y="6539360"/>
            <a:ext cx="1204179" cy="384721"/>
          </a:xfrm>
          <a:prstGeom prst="rect">
            <a:avLst/>
          </a:prstGeom>
          <a:noFill/>
        </p:spPr>
        <p:txBody>
          <a:bodyPr wrap="square" rtlCol="0">
            <a:spAutoFit/>
          </a:bodyPr>
          <a:lstStyle/>
          <a:p>
            <a:r>
              <a:rPr lang="es-EC" sz="1200" dirty="0"/>
              <a:t>c</a:t>
            </a:r>
            <a:r>
              <a:rPr lang="es-EC" sz="1200" dirty="0" smtClean="0"/>
              <a:t>) Q máximo</a:t>
            </a:r>
          </a:p>
          <a:p>
            <a:endParaRPr lang="es-EC" sz="700" dirty="0"/>
          </a:p>
        </p:txBody>
      </p:sp>
      <p:pic>
        <p:nvPicPr>
          <p:cNvPr id="15" name="Imagen 14"/>
          <p:cNvPicPr/>
          <p:nvPr/>
        </p:nvPicPr>
        <p:blipFill rotWithShape="1">
          <a:blip r:embed="rId3"/>
          <a:srcRect l="21521" t="23715" r="11696" b="12004"/>
          <a:stretch/>
        </p:blipFill>
        <p:spPr bwMode="auto">
          <a:xfrm>
            <a:off x="1118891" y="1700808"/>
            <a:ext cx="6929450" cy="3712085"/>
          </a:xfrm>
          <a:prstGeom prst="rect">
            <a:avLst/>
          </a:prstGeom>
          <a:ln>
            <a:noFill/>
          </a:ln>
          <a:extLst>
            <a:ext uri="{53640926-AAD7-44D8-BBD7-CCE9431645EC}">
              <a14:shadowObscured xmlns:a14="http://schemas.microsoft.com/office/drawing/2010/main"/>
            </a:ext>
          </a:extLst>
        </p:spPr>
      </p:pic>
      <p:sp>
        <p:nvSpPr>
          <p:cNvPr id="14" name="CuadroTexto 10"/>
          <p:cNvSpPr txBox="1"/>
          <p:nvPr/>
        </p:nvSpPr>
        <p:spPr>
          <a:xfrm>
            <a:off x="3828598" y="5457464"/>
            <a:ext cx="1204179" cy="477054"/>
          </a:xfrm>
          <a:prstGeom prst="rect">
            <a:avLst/>
          </a:prstGeom>
          <a:noFill/>
        </p:spPr>
        <p:txBody>
          <a:bodyPr wrap="square" rtlCol="0">
            <a:spAutoFit/>
          </a:bodyPr>
          <a:lstStyle/>
          <a:p>
            <a:r>
              <a:rPr lang="es-EC" sz="1200" dirty="0" smtClean="0"/>
              <a:t> </a:t>
            </a:r>
            <a:r>
              <a:rPr lang="es-EC" b="1" dirty="0" smtClean="0"/>
              <a:t>Q medio</a:t>
            </a:r>
          </a:p>
          <a:p>
            <a:endParaRPr lang="es-EC" sz="700" dirty="0"/>
          </a:p>
        </p:txBody>
      </p:sp>
    </p:spTree>
    <p:extLst>
      <p:ext uri="{BB962C8B-B14F-4D97-AF65-F5344CB8AC3E}">
        <p14:creationId xmlns:p14="http://schemas.microsoft.com/office/powerpoint/2010/main" val="2719274594"/>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1423605" y="582905"/>
            <a:ext cx="6624736" cy="400110"/>
          </a:xfrm>
          <a:prstGeom prst="rect">
            <a:avLst/>
          </a:prstGeom>
          <a:noFill/>
        </p:spPr>
        <p:txBody>
          <a:bodyPr wrap="square" rtlCol="0">
            <a:spAutoFit/>
          </a:bodyPr>
          <a:lstStyle/>
          <a:p>
            <a:r>
              <a:rPr lang="es-EC" sz="2000" b="1" dirty="0" smtClean="0"/>
              <a:t>RESULTADOS DEL MODELO DE CALIDAD HEC-RAS</a:t>
            </a:r>
            <a:endParaRPr lang="es-EC" sz="2000" b="1" dirty="0"/>
          </a:p>
        </p:txBody>
      </p:sp>
      <p:sp>
        <p:nvSpPr>
          <p:cNvPr id="2" name="CuadroTexto 1"/>
          <p:cNvSpPr txBox="1"/>
          <p:nvPr/>
        </p:nvSpPr>
        <p:spPr>
          <a:xfrm>
            <a:off x="323528" y="1052736"/>
            <a:ext cx="1618905"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NITRATOS</a:t>
            </a:r>
            <a:endParaRPr lang="es-EC" sz="1200" u="sng" dirty="0"/>
          </a:p>
        </p:txBody>
      </p:sp>
      <p:sp>
        <p:nvSpPr>
          <p:cNvPr id="11" name="CuadroTexto 10"/>
          <p:cNvSpPr txBox="1"/>
          <p:nvPr/>
        </p:nvSpPr>
        <p:spPr>
          <a:xfrm>
            <a:off x="530890" y="5157192"/>
            <a:ext cx="1204179" cy="384721"/>
          </a:xfrm>
          <a:prstGeom prst="rect">
            <a:avLst/>
          </a:prstGeom>
          <a:noFill/>
        </p:spPr>
        <p:txBody>
          <a:bodyPr wrap="square" rtlCol="0">
            <a:spAutoFit/>
          </a:bodyPr>
          <a:lstStyle/>
          <a:p>
            <a:r>
              <a:rPr lang="es-EC" sz="1200" dirty="0" smtClean="0"/>
              <a:t>b) Q medio</a:t>
            </a:r>
          </a:p>
          <a:p>
            <a:endParaRPr lang="es-EC" sz="700" dirty="0"/>
          </a:p>
        </p:txBody>
      </p:sp>
      <p:sp>
        <p:nvSpPr>
          <p:cNvPr id="12" name="CuadroTexto 11"/>
          <p:cNvSpPr txBox="1"/>
          <p:nvPr/>
        </p:nvSpPr>
        <p:spPr>
          <a:xfrm>
            <a:off x="6372200" y="6539360"/>
            <a:ext cx="1204179" cy="384721"/>
          </a:xfrm>
          <a:prstGeom prst="rect">
            <a:avLst/>
          </a:prstGeom>
          <a:noFill/>
        </p:spPr>
        <p:txBody>
          <a:bodyPr wrap="square" rtlCol="0">
            <a:spAutoFit/>
          </a:bodyPr>
          <a:lstStyle/>
          <a:p>
            <a:r>
              <a:rPr lang="es-EC" sz="1200" dirty="0"/>
              <a:t>c</a:t>
            </a:r>
            <a:r>
              <a:rPr lang="es-EC" sz="1200" dirty="0" smtClean="0"/>
              <a:t>) Q máximo</a:t>
            </a:r>
          </a:p>
          <a:p>
            <a:endParaRPr lang="es-EC" sz="700" dirty="0"/>
          </a:p>
        </p:txBody>
      </p:sp>
      <p:pic>
        <p:nvPicPr>
          <p:cNvPr id="17" name="Imagen 16"/>
          <p:cNvPicPr/>
          <p:nvPr/>
        </p:nvPicPr>
        <p:blipFill rotWithShape="1">
          <a:blip r:embed="rId3"/>
          <a:srcRect l="21403" t="23091" r="12164" b="12629"/>
          <a:stretch/>
        </p:blipFill>
        <p:spPr bwMode="auto">
          <a:xfrm>
            <a:off x="747956" y="1508999"/>
            <a:ext cx="7333569" cy="4076382"/>
          </a:xfrm>
          <a:prstGeom prst="rect">
            <a:avLst/>
          </a:prstGeom>
          <a:ln>
            <a:noFill/>
          </a:ln>
          <a:extLst>
            <a:ext uri="{53640926-AAD7-44D8-BBD7-CCE9431645EC}">
              <a14:shadowObscured xmlns:a14="http://schemas.microsoft.com/office/drawing/2010/main"/>
            </a:ext>
          </a:extLst>
        </p:spPr>
      </p:pic>
      <p:sp>
        <p:nvSpPr>
          <p:cNvPr id="13" name="CuadroTexto 10"/>
          <p:cNvSpPr txBox="1"/>
          <p:nvPr/>
        </p:nvSpPr>
        <p:spPr>
          <a:xfrm>
            <a:off x="3812650" y="5585381"/>
            <a:ext cx="1204179" cy="477054"/>
          </a:xfrm>
          <a:prstGeom prst="rect">
            <a:avLst/>
          </a:prstGeom>
          <a:noFill/>
        </p:spPr>
        <p:txBody>
          <a:bodyPr wrap="square" rtlCol="0">
            <a:spAutoFit/>
          </a:bodyPr>
          <a:lstStyle/>
          <a:p>
            <a:r>
              <a:rPr lang="es-EC" sz="1200" dirty="0" smtClean="0"/>
              <a:t> </a:t>
            </a:r>
            <a:r>
              <a:rPr lang="es-EC" b="1" dirty="0" smtClean="0"/>
              <a:t>Q medio</a:t>
            </a:r>
          </a:p>
          <a:p>
            <a:endParaRPr lang="es-EC" sz="700" dirty="0"/>
          </a:p>
        </p:txBody>
      </p:sp>
    </p:spTree>
    <p:extLst>
      <p:ext uri="{BB962C8B-B14F-4D97-AF65-F5344CB8AC3E}">
        <p14:creationId xmlns:p14="http://schemas.microsoft.com/office/powerpoint/2010/main" val="3295290530"/>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1423605" y="582905"/>
            <a:ext cx="6624736" cy="400110"/>
          </a:xfrm>
          <a:prstGeom prst="rect">
            <a:avLst/>
          </a:prstGeom>
          <a:noFill/>
        </p:spPr>
        <p:txBody>
          <a:bodyPr wrap="square" rtlCol="0">
            <a:spAutoFit/>
          </a:bodyPr>
          <a:lstStyle/>
          <a:p>
            <a:r>
              <a:rPr lang="es-EC" sz="2000" b="1" dirty="0" smtClean="0"/>
              <a:t>RESULTADOS DEL MODELO DE CALIDAD HEC-RAS</a:t>
            </a:r>
            <a:endParaRPr lang="es-EC" sz="2000" b="1" dirty="0"/>
          </a:p>
        </p:txBody>
      </p:sp>
      <p:sp>
        <p:nvSpPr>
          <p:cNvPr id="2" name="CuadroTexto 1"/>
          <p:cNvSpPr txBox="1"/>
          <p:nvPr/>
        </p:nvSpPr>
        <p:spPr>
          <a:xfrm>
            <a:off x="323528" y="1052736"/>
            <a:ext cx="1683089" cy="369332"/>
          </a:xfrm>
          <a:prstGeom prst="rect">
            <a:avLst/>
          </a:prstGeom>
          <a:noFill/>
        </p:spPr>
        <p:txBody>
          <a:bodyPr wrap="none" rtlCol="0">
            <a:spAutoFit/>
          </a:bodyPr>
          <a:lstStyle/>
          <a:p>
            <a:pPr marL="285750" indent="-285750">
              <a:buFont typeface="Arial" panose="020B0604020202020204" pitchFamily="34" charset="0"/>
              <a:buChar char="•"/>
            </a:pPr>
            <a:r>
              <a:rPr lang="es-EC" u="sng" dirty="0" smtClean="0"/>
              <a:t>FOSFATOS</a:t>
            </a:r>
            <a:endParaRPr lang="es-EC" sz="1200" u="sng" dirty="0"/>
          </a:p>
        </p:txBody>
      </p:sp>
      <p:sp>
        <p:nvSpPr>
          <p:cNvPr id="11" name="CuadroTexto 10"/>
          <p:cNvSpPr txBox="1"/>
          <p:nvPr/>
        </p:nvSpPr>
        <p:spPr>
          <a:xfrm>
            <a:off x="1691680" y="4578918"/>
            <a:ext cx="1204179" cy="384721"/>
          </a:xfrm>
          <a:prstGeom prst="rect">
            <a:avLst/>
          </a:prstGeom>
          <a:noFill/>
        </p:spPr>
        <p:txBody>
          <a:bodyPr wrap="square" rtlCol="0">
            <a:spAutoFit/>
          </a:bodyPr>
          <a:lstStyle/>
          <a:p>
            <a:r>
              <a:rPr lang="es-EC" sz="1200" dirty="0" smtClean="0"/>
              <a:t>b) Q medio</a:t>
            </a:r>
          </a:p>
          <a:p>
            <a:endParaRPr lang="es-EC" sz="700" dirty="0"/>
          </a:p>
        </p:txBody>
      </p:sp>
      <p:sp>
        <p:nvSpPr>
          <p:cNvPr id="12" name="CuadroTexto 11"/>
          <p:cNvSpPr txBox="1"/>
          <p:nvPr/>
        </p:nvSpPr>
        <p:spPr>
          <a:xfrm>
            <a:off x="6372200" y="6539360"/>
            <a:ext cx="1204179" cy="384721"/>
          </a:xfrm>
          <a:prstGeom prst="rect">
            <a:avLst/>
          </a:prstGeom>
          <a:noFill/>
        </p:spPr>
        <p:txBody>
          <a:bodyPr wrap="square" rtlCol="0">
            <a:spAutoFit/>
          </a:bodyPr>
          <a:lstStyle/>
          <a:p>
            <a:r>
              <a:rPr lang="es-EC" sz="1200" dirty="0"/>
              <a:t>c</a:t>
            </a:r>
            <a:r>
              <a:rPr lang="es-EC" sz="1200" dirty="0" smtClean="0"/>
              <a:t>) Q máximo</a:t>
            </a:r>
          </a:p>
          <a:p>
            <a:endParaRPr lang="es-EC" sz="700" dirty="0"/>
          </a:p>
        </p:txBody>
      </p:sp>
      <p:pic>
        <p:nvPicPr>
          <p:cNvPr id="15" name="Imagen 14"/>
          <p:cNvPicPr/>
          <p:nvPr/>
        </p:nvPicPr>
        <p:blipFill rotWithShape="1">
          <a:blip r:embed="rId3"/>
          <a:srcRect l="21754" t="24547" r="14094" b="14502"/>
          <a:stretch/>
        </p:blipFill>
        <p:spPr bwMode="auto">
          <a:xfrm>
            <a:off x="971600" y="1438471"/>
            <a:ext cx="6912768" cy="4032448"/>
          </a:xfrm>
          <a:prstGeom prst="rect">
            <a:avLst/>
          </a:prstGeom>
          <a:ln>
            <a:noFill/>
          </a:ln>
          <a:extLst>
            <a:ext uri="{53640926-AAD7-44D8-BBD7-CCE9431645EC}">
              <a14:shadowObscured xmlns:a14="http://schemas.microsoft.com/office/drawing/2010/main"/>
            </a:ext>
          </a:extLst>
        </p:spPr>
      </p:pic>
      <p:sp>
        <p:nvSpPr>
          <p:cNvPr id="14" name="CuadroTexto 10"/>
          <p:cNvSpPr txBox="1"/>
          <p:nvPr/>
        </p:nvSpPr>
        <p:spPr>
          <a:xfrm>
            <a:off x="3825894" y="5518605"/>
            <a:ext cx="1204179" cy="477054"/>
          </a:xfrm>
          <a:prstGeom prst="rect">
            <a:avLst/>
          </a:prstGeom>
          <a:noFill/>
        </p:spPr>
        <p:txBody>
          <a:bodyPr wrap="square" rtlCol="0">
            <a:spAutoFit/>
          </a:bodyPr>
          <a:lstStyle/>
          <a:p>
            <a:r>
              <a:rPr lang="es-EC" sz="1200" dirty="0" smtClean="0"/>
              <a:t> </a:t>
            </a:r>
            <a:r>
              <a:rPr lang="es-EC" b="1" dirty="0" smtClean="0"/>
              <a:t>Q medio</a:t>
            </a:r>
          </a:p>
          <a:p>
            <a:endParaRPr lang="es-EC" sz="700" dirty="0"/>
          </a:p>
        </p:txBody>
      </p:sp>
    </p:spTree>
    <p:extLst>
      <p:ext uri="{BB962C8B-B14F-4D97-AF65-F5344CB8AC3E}">
        <p14:creationId xmlns:p14="http://schemas.microsoft.com/office/powerpoint/2010/main" val="329191816"/>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1187624" y="582905"/>
            <a:ext cx="6860717" cy="400110"/>
          </a:xfrm>
          <a:prstGeom prst="rect">
            <a:avLst/>
          </a:prstGeom>
          <a:noFill/>
        </p:spPr>
        <p:txBody>
          <a:bodyPr wrap="square" rtlCol="0">
            <a:spAutoFit/>
          </a:bodyPr>
          <a:lstStyle/>
          <a:p>
            <a:r>
              <a:rPr lang="es-EC" sz="2000" b="1" dirty="0" smtClean="0"/>
              <a:t>PREDICCIÓN DE LA CALIDAD FUTURA DEL RÍO AMBI</a:t>
            </a:r>
            <a:endParaRPr lang="es-EC" sz="2000" b="1" dirty="0"/>
          </a:p>
        </p:txBody>
      </p:sp>
      <p:graphicFrame>
        <p:nvGraphicFramePr>
          <p:cNvPr id="5" name="Tabla 4"/>
          <p:cNvGraphicFramePr>
            <a:graphicFrameLocks noGrp="1"/>
          </p:cNvGraphicFramePr>
          <p:nvPr>
            <p:extLst>
              <p:ext uri="{D42A27DB-BD31-4B8C-83A1-F6EECF244321}">
                <p14:modId xmlns:p14="http://schemas.microsoft.com/office/powerpoint/2010/main" val="879756549"/>
              </p:ext>
            </p:extLst>
          </p:nvPr>
        </p:nvGraphicFramePr>
        <p:xfrm>
          <a:off x="395536" y="1340768"/>
          <a:ext cx="7920880" cy="4176463"/>
        </p:xfrm>
        <a:graphic>
          <a:graphicData uri="http://schemas.openxmlformats.org/drawingml/2006/table">
            <a:tbl>
              <a:tblPr firstRow="1" firstCol="1" bandRow="1">
                <a:tableStyleId>{21E4AEA4-8DFA-4A89-87EB-49C32662AFE0}</a:tableStyleId>
              </a:tblPr>
              <a:tblGrid>
                <a:gridCol w="1122125"/>
                <a:gridCol w="1235281"/>
                <a:gridCol w="1131554"/>
                <a:gridCol w="1131554"/>
                <a:gridCol w="1225850"/>
                <a:gridCol w="1131554"/>
                <a:gridCol w="942962"/>
              </a:tblGrid>
              <a:tr h="870648">
                <a:tc>
                  <a:txBody>
                    <a:bodyPr/>
                    <a:lstStyle/>
                    <a:p>
                      <a:pPr algn="ctr">
                        <a:lnSpc>
                          <a:spcPct val="115000"/>
                        </a:lnSpc>
                        <a:spcAft>
                          <a:spcPts val="0"/>
                        </a:spcAft>
                      </a:pPr>
                      <a:r>
                        <a:rPr lang="es-EC" sz="1000" dirty="0">
                          <a:effectLst/>
                        </a:rPr>
                        <a:t>Año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00" dirty="0">
                          <a:effectLst/>
                        </a:rPr>
                        <a:t>Parámetro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00" dirty="0">
                          <a:effectLst/>
                        </a:rPr>
                        <a:t>DBO (mg/l)</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00">
                          <a:effectLst/>
                        </a:rPr>
                        <a:t>DQO (mg/l)</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00">
                          <a:effectLst/>
                        </a:rPr>
                        <a:t>CF (NMP/100ml)</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00">
                          <a:effectLst/>
                        </a:rPr>
                        <a:t>NO</a:t>
                      </a:r>
                      <a:r>
                        <a:rPr lang="es-EC" sz="1000" baseline="-25000">
                          <a:effectLst/>
                        </a:rPr>
                        <a:t>3</a:t>
                      </a:r>
                      <a:r>
                        <a:rPr lang="es-EC" sz="1000">
                          <a:effectLst/>
                        </a:rPr>
                        <a:t> (mg/l)</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00">
                          <a:effectLst/>
                        </a:rPr>
                        <a:t>PO</a:t>
                      </a:r>
                      <a:r>
                        <a:rPr lang="es-EC" sz="1000" baseline="-25000">
                          <a:effectLst/>
                        </a:rPr>
                        <a:t>4</a:t>
                      </a:r>
                      <a:r>
                        <a:rPr lang="es-EC" sz="1000">
                          <a:effectLst/>
                        </a:rPr>
                        <a:t> (mg/l)</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290215">
                <a:tc rowSpan="3">
                  <a:txBody>
                    <a:bodyPr/>
                    <a:lstStyle/>
                    <a:p>
                      <a:pPr algn="ctr">
                        <a:lnSpc>
                          <a:spcPct val="115000"/>
                        </a:lnSpc>
                        <a:spcAft>
                          <a:spcPts val="0"/>
                        </a:spcAft>
                      </a:pPr>
                      <a:r>
                        <a:rPr lang="es-EC" sz="1000" dirty="0">
                          <a:effectLst/>
                        </a:rPr>
                        <a:t>2020</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err="1" smtClean="0">
                          <a:effectLst/>
                        </a:rPr>
                        <a:t>Qmin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solidFill>
                            <a:schemeClr val="tx1"/>
                          </a:solidFill>
                          <a:effectLst/>
                        </a:rPr>
                        <a:t>76.86</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solidFill>
                            <a:schemeClr val="tx1"/>
                          </a:solidFill>
                          <a:effectLst/>
                        </a:rPr>
                        <a:t>145.3</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solidFill>
                            <a:schemeClr val="tx1"/>
                          </a:solidFill>
                          <a:effectLst/>
                        </a:rPr>
                        <a:t>2.93x10^6</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solidFill>
                            <a:schemeClr val="tx1"/>
                          </a:solidFill>
                          <a:effectLst/>
                        </a:rPr>
                        <a:t>8.52</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solidFill>
                            <a:schemeClr val="tx1"/>
                          </a:solidFill>
                          <a:effectLst/>
                        </a:rPr>
                        <a:t>5.95</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335423">
                <a:tc vMerge="1">
                  <a:txBody>
                    <a:bodyPr/>
                    <a:lstStyle/>
                    <a:p>
                      <a:endParaRPr lang="es-EC"/>
                    </a:p>
                  </a:txBody>
                  <a:tcPr/>
                </a:tc>
                <a:tc>
                  <a:txBody>
                    <a:bodyPr/>
                    <a:lstStyle/>
                    <a:p>
                      <a:pPr algn="ctr">
                        <a:lnSpc>
                          <a:spcPct val="115000"/>
                        </a:lnSpc>
                        <a:spcAft>
                          <a:spcPts val="0"/>
                        </a:spcAft>
                      </a:pPr>
                      <a:r>
                        <a:rPr lang="es-EC" sz="1050" dirty="0">
                          <a:effectLst/>
                        </a:rPr>
                        <a:t>Q </a:t>
                      </a:r>
                      <a:r>
                        <a:rPr lang="es-EC" sz="1050" dirty="0" err="1">
                          <a:effectLst/>
                        </a:rPr>
                        <a:t>med</a:t>
                      </a:r>
                      <a:r>
                        <a:rPr lang="es-EC" sz="105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21.56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40.35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effectLst/>
                        </a:rPr>
                        <a:t>6.74x10^5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3.10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4.13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356179">
                <a:tc vMerge="1">
                  <a:txBody>
                    <a:bodyPr/>
                    <a:lstStyle/>
                    <a:p>
                      <a:endParaRPr lang="es-EC"/>
                    </a:p>
                  </a:txBody>
                  <a:tcPr/>
                </a:tc>
                <a:tc>
                  <a:txBody>
                    <a:bodyPr/>
                    <a:lstStyle/>
                    <a:p>
                      <a:pPr algn="ctr">
                        <a:lnSpc>
                          <a:spcPct val="115000"/>
                        </a:lnSpc>
                        <a:spcAft>
                          <a:spcPts val="0"/>
                        </a:spcAft>
                      </a:pPr>
                      <a:r>
                        <a:rPr lang="es-EC" sz="1050" dirty="0">
                          <a:effectLst/>
                        </a:rPr>
                        <a:t>Q </a:t>
                      </a:r>
                      <a:r>
                        <a:rPr lang="es-EC" sz="1050" dirty="0" err="1">
                          <a:effectLst/>
                        </a:rPr>
                        <a:t>max</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12.29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22.76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effectLst/>
                        </a:rPr>
                        <a:t>2.96x10^5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2.19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3.82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376936">
                <a:tc rowSpan="3">
                  <a:txBody>
                    <a:bodyPr/>
                    <a:lstStyle/>
                    <a:p>
                      <a:pPr algn="ctr">
                        <a:lnSpc>
                          <a:spcPct val="115000"/>
                        </a:lnSpc>
                        <a:spcAft>
                          <a:spcPts val="0"/>
                        </a:spcAft>
                      </a:pPr>
                      <a:r>
                        <a:rPr lang="es-EC" sz="1000">
                          <a:effectLst/>
                        </a:rPr>
                        <a:t>2030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err="1">
                          <a:effectLst/>
                        </a:rPr>
                        <a:t>Qmin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101.43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192.7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effectLst/>
                        </a:rPr>
                        <a:t>3.93x10^6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10.94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6.75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397692">
                <a:tc vMerge="1">
                  <a:txBody>
                    <a:bodyPr/>
                    <a:lstStyle/>
                    <a:p>
                      <a:endParaRPr lang="es-EC"/>
                    </a:p>
                  </a:txBody>
                  <a:tcPr/>
                </a:tc>
                <a:tc>
                  <a:txBody>
                    <a:bodyPr/>
                    <a:lstStyle/>
                    <a:p>
                      <a:pPr algn="ctr">
                        <a:lnSpc>
                          <a:spcPct val="115000"/>
                        </a:lnSpc>
                        <a:spcAft>
                          <a:spcPts val="0"/>
                        </a:spcAft>
                      </a:pPr>
                      <a:r>
                        <a:rPr lang="es-EC" sz="1050" dirty="0">
                          <a:effectLst/>
                        </a:rPr>
                        <a:t>Q </a:t>
                      </a:r>
                      <a:r>
                        <a:rPr lang="es-EC" sz="1050" dirty="0" err="1">
                          <a:effectLst/>
                        </a:rPr>
                        <a:t>med</a:t>
                      </a:r>
                      <a:r>
                        <a:rPr lang="es-EC" sz="105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27.20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51.21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effectLst/>
                        </a:rPr>
                        <a:t>9.04x10^5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3.66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4.31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418449">
                <a:tc vMerge="1">
                  <a:txBody>
                    <a:bodyPr/>
                    <a:lstStyle/>
                    <a:p>
                      <a:endParaRPr lang="es-EC"/>
                    </a:p>
                  </a:txBody>
                  <a:tcPr/>
                </a:tc>
                <a:tc>
                  <a:txBody>
                    <a:bodyPr/>
                    <a:lstStyle/>
                    <a:p>
                      <a:pPr algn="ctr">
                        <a:lnSpc>
                          <a:spcPct val="115000"/>
                        </a:lnSpc>
                        <a:spcAft>
                          <a:spcPts val="0"/>
                        </a:spcAft>
                      </a:pPr>
                      <a:r>
                        <a:rPr lang="es-EC" sz="1050" dirty="0">
                          <a:effectLst/>
                        </a:rPr>
                        <a:t>Q </a:t>
                      </a:r>
                      <a:r>
                        <a:rPr lang="es-EC" sz="1050" dirty="0" err="1">
                          <a:effectLst/>
                        </a:rPr>
                        <a:t>max</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14.70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27.38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effectLst/>
                        </a:rPr>
                        <a:t>3.95x10^5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2.43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3.90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436009">
                <a:tc rowSpan="3">
                  <a:txBody>
                    <a:bodyPr/>
                    <a:lstStyle/>
                    <a:p>
                      <a:pPr algn="ctr">
                        <a:lnSpc>
                          <a:spcPct val="115000"/>
                        </a:lnSpc>
                        <a:spcAft>
                          <a:spcPts val="0"/>
                        </a:spcAft>
                      </a:pPr>
                      <a:r>
                        <a:rPr lang="es-EC" sz="1000">
                          <a:effectLst/>
                        </a:rPr>
                        <a:t>2040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err="1">
                          <a:effectLst/>
                        </a:rPr>
                        <a:t>Qmin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127.16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242.4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effectLst/>
                        </a:rPr>
                        <a:t>4.98x10^6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13.46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7.60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327006">
                <a:tc vMerge="1">
                  <a:txBody>
                    <a:bodyPr/>
                    <a:lstStyle/>
                    <a:p>
                      <a:endParaRPr lang="es-EC"/>
                    </a:p>
                  </a:txBody>
                  <a:tcPr/>
                </a:tc>
                <a:tc>
                  <a:txBody>
                    <a:bodyPr/>
                    <a:lstStyle/>
                    <a:p>
                      <a:pPr algn="ctr">
                        <a:lnSpc>
                          <a:spcPct val="115000"/>
                        </a:lnSpc>
                        <a:spcAft>
                          <a:spcPts val="0"/>
                        </a:spcAft>
                      </a:pPr>
                      <a:r>
                        <a:rPr lang="es-EC" sz="1050" dirty="0">
                          <a:effectLst/>
                        </a:rPr>
                        <a:t>Q </a:t>
                      </a:r>
                      <a:r>
                        <a:rPr lang="es-EC" sz="1050" dirty="0" err="1">
                          <a:effectLst/>
                        </a:rPr>
                        <a:t>med</a:t>
                      </a:r>
                      <a:r>
                        <a:rPr lang="es-EC" sz="105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33.85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64.03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effectLst/>
                        </a:rPr>
                        <a:t>1.17x10^6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4.31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4.53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r h="367906">
                <a:tc vMerge="1">
                  <a:txBody>
                    <a:bodyPr/>
                    <a:lstStyle/>
                    <a:p>
                      <a:endParaRPr lang="es-EC"/>
                    </a:p>
                  </a:txBody>
                  <a:tcPr/>
                </a:tc>
                <a:tc>
                  <a:txBody>
                    <a:bodyPr/>
                    <a:lstStyle/>
                    <a:p>
                      <a:pPr algn="ctr">
                        <a:lnSpc>
                          <a:spcPct val="115000"/>
                        </a:lnSpc>
                        <a:spcAft>
                          <a:spcPts val="0"/>
                        </a:spcAft>
                      </a:pPr>
                      <a:r>
                        <a:rPr lang="es-EC" sz="1050" dirty="0">
                          <a:effectLst/>
                        </a:rPr>
                        <a:t>Q </a:t>
                      </a:r>
                      <a:r>
                        <a:rPr lang="es-EC" sz="1050" dirty="0" err="1">
                          <a:effectLst/>
                        </a:rPr>
                        <a:t>max</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17.53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32.81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smtClean="0">
                          <a:effectLst/>
                        </a:rPr>
                        <a:t>5.10x10^5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2.70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c>
                  <a:txBody>
                    <a:bodyPr/>
                    <a:lstStyle/>
                    <a:p>
                      <a:pPr algn="ctr">
                        <a:lnSpc>
                          <a:spcPct val="115000"/>
                        </a:lnSpc>
                        <a:spcAft>
                          <a:spcPts val="0"/>
                        </a:spcAft>
                      </a:pPr>
                      <a:r>
                        <a:rPr lang="es-EC" sz="1050" dirty="0">
                          <a:effectLst/>
                        </a:rPr>
                        <a:t>3.99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035" marR="28035" marT="0" marB="0" anchor="ctr"/>
                </a:tc>
              </a:tr>
            </a:tbl>
          </a:graphicData>
        </a:graphic>
      </p:graphicFrame>
    </p:spTree>
    <p:extLst>
      <p:ext uri="{BB962C8B-B14F-4D97-AF65-F5344CB8AC3E}">
        <p14:creationId xmlns:p14="http://schemas.microsoft.com/office/powerpoint/2010/main" val="2101535745"/>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699792" y="679931"/>
            <a:ext cx="3240360" cy="400110"/>
          </a:xfrm>
          <a:prstGeom prst="rect">
            <a:avLst/>
          </a:prstGeom>
          <a:noFill/>
        </p:spPr>
        <p:txBody>
          <a:bodyPr wrap="square" rtlCol="0">
            <a:spAutoFit/>
          </a:bodyPr>
          <a:lstStyle/>
          <a:p>
            <a:r>
              <a:rPr lang="es-EC" sz="2000" b="1" dirty="0" smtClean="0"/>
              <a:t>MODELO HIDROLÓGICO</a:t>
            </a:r>
          </a:p>
        </p:txBody>
      </p:sp>
      <p:sp>
        <p:nvSpPr>
          <p:cNvPr id="5" name="CuadroTexto 4"/>
          <p:cNvSpPr txBox="1"/>
          <p:nvPr/>
        </p:nvSpPr>
        <p:spPr>
          <a:xfrm>
            <a:off x="178384" y="1712532"/>
            <a:ext cx="8712968" cy="800219"/>
          </a:xfrm>
          <a:prstGeom prst="rect">
            <a:avLst/>
          </a:prstGeom>
          <a:noFill/>
        </p:spPr>
        <p:txBody>
          <a:bodyPr wrap="square" rtlCol="0">
            <a:spAutoFit/>
          </a:bodyPr>
          <a:lstStyle/>
          <a:p>
            <a:pPr marL="285750" indent="-285750" algn="just">
              <a:buFont typeface="Arial" panose="020B0604020202020204" pitchFamily="34" charset="0"/>
              <a:buChar char="•"/>
            </a:pPr>
            <a:endParaRPr lang="es-ES_tradnl" dirty="0"/>
          </a:p>
          <a:p>
            <a:pPr marL="285750" indent="-285750" algn="just">
              <a:buFont typeface="Arial" panose="020B0604020202020204" pitchFamily="34" charset="0"/>
              <a:buChar char="•"/>
            </a:pPr>
            <a:endParaRPr lang="es-EC" sz="1400" dirty="0" smtClean="0"/>
          </a:p>
          <a:p>
            <a:pPr algn="just"/>
            <a:endParaRPr lang="es-EC" sz="1400" dirty="0"/>
          </a:p>
        </p:txBody>
      </p:sp>
      <p:graphicFrame>
        <p:nvGraphicFramePr>
          <p:cNvPr id="2" name="Tabla 1"/>
          <p:cNvGraphicFramePr>
            <a:graphicFrameLocks noGrp="1"/>
          </p:cNvGraphicFramePr>
          <p:nvPr>
            <p:extLst>
              <p:ext uri="{D42A27DB-BD31-4B8C-83A1-F6EECF244321}">
                <p14:modId xmlns:p14="http://schemas.microsoft.com/office/powerpoint/2010/main" val="2259162778"/>
              </p:ext>
            </p:extLst>
          </p:nvPr>
        </p:nvGraphicFramePr>
        <p:xfrm>
          <a:off x="323528" y="1712532"/>
          <a:ext cx="7560840" cy="4422508"/>
        </p:xfrm>
        <a:graphic>
          <a:graphicData uri="http://schemas.openxmlformats.org/drawingml/2006/table">
            <a:tbl>
              <a:tblPr firstRow="1" firstCol="1" bandRow="1">
                <a:tableStyleId>{93296810-A885-4BE3-A3E7-6D5BEEA58F35}</a:tableStyleId>
              </a:tblPr>
              <a:tblGrid>
                <a:gridCol w="1624688"/>
                <a:gridCol w="1624688"/>
                <a:gridCol w="1624688"/>
                <a:gridCol w="2686776"/>
              </a:tblGrid>
              <a:tr h="207207">
                <a:tc>
                  <a:txBody>
                    <a:bodyPr/>
                    <a:lstStyle/>
                    <a:p>
                      <a:pPr algn="just">
                        <a:lnSpc>
                          <a:spcPct val="150000"/>
                        </a:lnSpc>
                        <a:spcAft>
                          <a:spcPts val="0"/>
                        </a:spcAft>
                      </a:pPr>
                      <a:r>
                        <a:rPr lang="es-ES_tradnl" sz="1050" dirty="0">
                          <a:effectLst/>
                        </a:rPr>
                        <a:t>Grupo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gn="just">
                        <a:lnSpc>
                          <a:spcPct val="150000"/>
                        </a:lnSpc>
                        <a:spcAft>
                          <a:spcPts val="0"/>
                        </a:spcAft>
                      </a:pPr>
                      <a:r>
                        <a:rPr lang="es-ES_tradnl" sz="1050">
                          <a:effectLst/>
                        </a:rPr>
                        <a:t>Parámetro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gn="just">
                        <a:lnSpc>
                          <a:spcPct val="150000"/>
                        </a:lnSpc>
                        <a:spcAft>
                          <a:spcPts val="0"/>
                        </a:spcAft>
                      </a:pPr>
                      <a:r>
                        <a:rPr lang="es-ES_tradnl" sz="1050">
                          <a:effectLst/>
                        </a:rPr>
                        <a:t>Método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gn="just">
                        <a:lnSpc>
                          <a:spcPct val="150000"/>
                        </a:lnSpc>
                        <a:spcAft>
                          <a:spcPts val="0"/>
                        </a:spcAft>
                      </a:pPr>
                      <a:r>
                        <a:rPr lang="es-ES_tradnl" sz="1050">
                          <a:effectLst/>
                        </a:rPr>
                        <a:t>Información requerida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r>
              <a:tr h="753478">
                <a:tc>
                  <a:txBody>
                    <a:bodyPr/>
                    <a:lstStyle/>
                    <a:p>
                      <a:pPr>
                        <a:lnSpc>
                          <a:spcPct val="150000"/>
                        </a:lnSpc>
                        <a:spcAft>
                          <a:spcPts val="0"/>
                        </a:spcAft>
                      </a:pPr>
                      <a:r>
                        <a:rPr lang="es-ES_tradnl" sz="1000" dirty="0" err="1">
                          <a:effectLst/>
                        </a:rPr>
                        <a:t>Morfometría</a:t>
                      </a:r>
                      <a:r>
                        <a:rPr lang="es-ES_tradnl" sz="1000" dirty="0">
                          <a:effectLst/>
                        </a:rPr>
                        <a:t> de las subcuencas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nSpc>
                          <a:spcPct val="150000"/>
                        </a:lnSpc>
                        <a:spcAft>
                          <a:spcPts val="0"/>
                        </a:spcAft>
                      </a:pPr>
                      <a:r>
                        <a:rPr lang="es-ES_tradnl" sz="1000" dirty="0">
                          <a:effectLst/>
                        </a:rPr>
                        <a:t>Parámetros físicos y morfológicos de las subcuencas.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nSpc>
                          <a:spcPct val="150000"/>
                        </a:lnSpc>
                        <a:spcAft>
                          <a:spcPts val="0"/>
                        </a:spcAft>
                      </a:pPr>
                      <a:r>
                        <a:rPr lang="es-ES_tradnl" sz="1000">
                          <a:effectLst/>
                        </a:rPr>
                        <a:t>ArcGIS 9.2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marL="342900" lvl="0" indent="-342900" algn="just">
                        <a:lnSpc>
                          <a:spcPct val="150000"/>
                        </a:lnSpc>
                        <a:spcAft>
                          <a:spcPts val="0"/>
                        </a:spcAft>
                        <a:buFont typeface="Symbol" panose="05050102010706020507" pitchFamily="18" charset="2"/>
                        <a:buChar char=""/>
                      </a:pPr>
                      <a:r>
                        <a:rPr lang="es-ES_tradnl" sz="1000">
                          <a:effectLst/>
                        </a:rPr>
                        <a:t>Área de las subcuencas </a:t>
                      </a:r>
                      <a:endParaRPr lang="es-EC" sz="1050">
                        <a:effectLst/>
                      </a:endParaRPr>
                    </a:p>
                    <a:p>
                      <a:pPr marL="342900" lvl="0" indent="-342900" algn="just">
                        <a:lnSpc>
                          <a:spcPct val="150000"/>
                        </a:lnSpc>
                        <a:spcAft>
                          <a:spcPts val="0"/>
                        </a:spcAft>
                        <a:buFont typeface="Symbol" panose="05050102010706020507" pitchFamily="18" charset="2"/>
                        <a:buChar char=""/>
                      </a:pPr>
                      <a:r>
                        <a:rPr lang="es-ES_tradnl" sz="1000">
                          <a:effectLst/>
                        </a:rPr>
                        <a:t>Longitud y pendiente del cauce principal (para el cálculo del TC y Tlag)</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r>
              <a:tr h="1187831">
                <a:tc>
                  <a:txBody>
                    <a:bodyPr/>
                    <a:lstStyle/>
                    <a:p>
                      <a:pPr>
                        <a:lnSpc>
                          <a:spcPct val="150000"/>
                        </a:lnSpc>
                        <a:spcAft>
                          <a:spcPts val="0"/>
                        </a:spcAft>
                      </a:pPr>
                      <a:r>
                        <a:rPr lang="es-ES_tradnl" sz="1000">
                          <a:effectLst/>
                        </a:rPr>
                        <a:t>Precipitación histórica o de diseño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nSpc>
                          <a:spcPct val="150000"/>
                        </a:lnSpc>
                        <a:spcAft>
                          <a:spcPts val="0"/>
                        </a:spcAft>
                      </a:pPr>
                      <a:r>
                        <a:rPr lang="es-ES_tradnl" sz="1000" dirty="0">
                          <a:effectLst/>
                        </a:rPr>
                        <a:t>Hietogramas de diseño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nSpc>
                          <a:spcPct val="150000"/>
                        </a:lnSpc>
                        <a:spcAft>
                          <a:spcPts val="0"/>
                        </a:spcAft>
                      </a:pPr>
                      <a:r>
                        <a:rPr lang="es-ES_tradnl" sz="1000" dirty="0">
                          <a:effectLst/>
                        </a:rPr>
                        <a:t>Datos de estaciones, ponderados por el usuario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marL="342900" lvl="0" indent="-342900" algn="just">
                        <a:lnSpc>
                          <a:spcPct val="150000"/>
                        </a:lnSpc>
                        <a:spcAft>
                          <a:spcPts val="0"/>
                        </a:spcAft>
                        <a:buFont typeface="Symbol" panose="05050102010706020507" pitchFamily="18" charset="2"/>
                        <a:buChar char=""/>
                      </a:pPr>
                      <a:r>
                        <a:rPr lang="es-ES_tradnl" sz="1000">
                          <a:effectLst/>
                        </a:rPr>
                        <a:t>Registros de tormentas (Hietogramas de dise</a:t>
                      </a:r>
                      <a:r>
                        <a:rPr lang="es-EC" sz="1000">
                          <a:effectLst/>
                        </a:rPr>
                        <a:t>ño)</a:t>
                      </a:r>
                      <a:r>
                        <a:rPr lang="es-ES_tradnl" sz="1000">
                          <a:effectLst/>
                        </a:rPr>
                        <a:t>.  </a:t>
                      </a:r>
                      <a:endParaRPr lang="es-EC" sz="1050">
                        <a:effectLst/>
                      </a:endParaRPr>
                    </a:p>
                    <a:p>
                      <a:pPr marL="342900" lvl="0" indent="-342900" algn="just">
                        <a:lnSpc>
                          <a:spcPct val="150000"/>
                        </a:lnSpc>
                        <a:spcAft>
                          <a:spcPts val="0"/>
                        </a:spcAft>
                        <a:buFont typeface="Symbol" panose="05050102010706020507" pitchFamily="18" charset="2"/>
                        <a:buChar char=""/>
                      </a:pPr>
                      <a:r>
                        <a:rPr lang="es-ES_tradnl" sz="1000">
                          <a:effectLst/>
                        </a:rPr>
                        <a:t>Ponderación espacial y temporal de los datos de las estaciones para cada subcuenca (polígonos de Thiessen). </a:t>
                      </a:r>
                      <a:endParaRPr lang="es-EC" sz="1050">
                        <a:effectLst/>
                      </a:endParaRPr>
                    </a:p>
                    <a:p>
                      <a:pPr marL="457200" algn="just">
                        <a:lnSpc>
                          <a:spcPct val="150000"/>
                        </a:lnSpc>
                        <a:spcAft>
                          <a:spcPts val="0"/>
                        </a:spcAft>
                      </a:pPr>
                      <a:r>
                        <a:rPr lang="es-ES_tradnl" sz="100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r>
              <a:tr h="911656">
                <a:tc>
                  <a:txBody>
                    <a:bodyPr/>
                    <a:lstStyle/>
                    <a:p>
                      <a:pPr algn="just">
                        <a:lnSpc>
                          <a:spcPct val="150000"/>
                        </a:lnSpc>
                        <a:spcAft>
                          <a:spcPts val="0"/>
                        </a:spcAft>
                      </a:pPr>
                      <a:r>
                        <a:rPr lang="es-ES_tradnl" sz="1000" dirty="0">
                          <a:effectLst/>
                        </a:rPr>
                        <a:t>Condiciones de humedad del suelo </a:t>
                      </a:r>
                      <a:endParaRPr lang="es-EC" sz="1050" dirty="0">
                        <a:effectLst/>
                      </a:endParaRPr>
                    </a:p>
                    <a:p>
                      <a:pPr algn="just">
                        <a:lnSpc>
                          <a:spcPct val="150000"/>
                        </a:lnSpc>
                        <a:spcAft>
                          <a:spcPts val="0"/>
                        </a:spcAft>
                      </a:pPr>
                      <a:r>
                        <a:rPr lang="es-ES_tradnl" sz="1000" dirty="0">
                          <a:effectLst/>
                        </a:rPr>
                        <a:t> </a:t>
                      </a:r>
                      <a:endParaRPr lang="es-EC" sz="1050" dirty="0">
                        <a:effectLst/>
                      </a:endParaRPr>
                    </a:p>
                    <a:p>
                      <a:pPr algn="just">
                        <a:lnSpc>
                          <a:spcPct val="150000"/>
                        </a:lnSpc>
                        <a:spcAft>
                          <a:spcPts val="0"/>
                        </a:spcAft>
                      </a:pPr>
                      <a:r>
                        <a:rPr lang="es-ES_tradnl" sz="1000" dirty="0">
                          <a:effectLst/>
                        </a:rPr>
                        <a:t> </a:t>
                      </a:r>
                      <a:endParaRPr lang="es-EC" sz="1050" dirty="0">
                        <a:effectLst/>
                      </a:endParaRPr>
                    </a:p>
                    <a:p>
                      <a:pPr algn="just">
                        <a:lnSpc>
                          <a:spcPct val="150000"/>
                        </a:lnSpc>
                        <a:spcAft>
                          <a:spcPts val="0"/>
                        </a:spcAft>
                      </a:pPr>
                      <a:r>
                        <a:rPr lang="es-ES_tradnl" sz="1000" dirty="0">
                          <a:effectLst/>
                        </a:rPr>
                        <a:t> </a:t>
                      </a:r>
                      <a:endParaRPr lang="es-EC" sz="1050" dirty="0">
                        <a:effectLst/>
                      </a:endParaRPr>
                    </a:p>
                  </a:txBody>
                  <a:tcPr marL="56511" marR="56511" marT="0" marB="0"/>
                </a:tc>
                <a:tc>
                  <a:txBody>
                    <a:bodyPr/>
                    <a:lstStyle/>
                    <a:p>
                      <a:pPr algn="ctr">
                        <a:lnSpc>
                          <a:spcPct val="150000"/>
                        </a:lnSpc>
                        <a:spcAft>
                          <a:spcPts val="0"/>
                        </a:spcAft>
                      </a:pPr>
                      <a:r>
                        <a:rPr lang="es-ES_tradnl" sz="1000">
                          <a:effectLst/>
                        </a:rPr>
                        <a:t>Perdidas de infiltración</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gn="just">
                        <a:lnSpc>
                          <a:spcPct val="150000"/>
                        </a:lnSpc>
                        <a:spcAft>
                          <a:spcPts val="0"/>
                        </a:spcAft>
                      </a:pPr>
                      <a:r>
                        <a:rPr lang="es-ES_tradnl" sz="1000" dirty="0">
                          <a:effectLst/>
                        </a:rPr>
                        <a:t>SCS </a:t>
                      </a:r>
                      <a:r>
                        <a:rPr lang="en-US" sz="1000" dirty="0">
                          <a:effectLst/>
                        </a:rPr>
                        <a:t>(</a:t>
                      </a:r>
                      <a:r>
                        <a:rPr lang="es-EC" sz="1000" dirty="0">
                          <a:effectLst/>
                        </a:rPr>
                        <a:t>número de curva </a:t>
                      </a:r>
                      <a:r>
                        <a:rPr lang="en-US" sz="1000" dirty="0">
                          <a:effectLst/>
                        </a:rPr>
                        <a:t>)</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marL="342900" lvl="0" indent="-342900" algn="just">
                        <a:lnSpc>
                          <a:spcPct val="150000"/>
                        </a:lnSpc>
                        <a:spcAft>
                          <a:spcPts val="0"/>
                        </a:spcAft>
                        <a:buFont typeface="Symbol" panose="05050102010706020507" pitchFamily="18" charset="2"/>
                        <a:buChar char=""/>
                      </a:pPr>
                      <a:r>
                        <a:rPr lang="es-ES_tradnl" sz="1000" dirty="0">
                          <a:effectLst/>
                        </a:rPr>
                        <a:t>Pérdidas iniciales (mm).  </a:t>
                      </a:r>
                      <a:endParaRPr lang="es-EC" sz="1050" dirty="0">
                        <a:effectLst/>
                      </a:endParaRPr>
                    </a:p>
                    <a:p>
                      <a:pPr marL="342900" lvl="0" indent="-342900" algn="just">
                        <a:lnSpc>
                          <a:spcPct val="150000"/>
                        </a:lnSpc>
                        <a:spcAft>
                          <a:spcPts val="0"/>
                        </a:spcAft>
                        <a:buFont typeface="Symbol" panose="05050102010706020507" pitchFamily="18" charset="2"/>
                        <a:buChar char=""/>
                      </a:pPr>
                      <a:r>
                        <a:rPr lang="es-ES_tradnl" sz="1000" dirty="0">
                          <a:effectLst/>
                        </a:rPr>
                        <a:t>Número de curva, calculado como promedio sobre la subcuenca respectiva. </a:t>
                      </a:r>
                      <a:endParaRPr lang="es-EC" sz="1050" dirty="0">
                        <a:effectLst/>
                      </a:endParaRPr>
                    </a:p>
                    <a:p>
                      <a:pPr marL="342900" lvl="0" indent="-342900" algn="just">
                        <a:lnSpc>
                          <a:spcPct val="150000"/>
                        </a:lnSpc>
                        <a:spcAft>
                          <a:spcPts val="0"/>
                        </a:spcAft>
                        <a:buFont typeface="Symbol" panose="05050102010706020507" pitchFamily="18" charset="2"/>
                        <a:buChar char=""/>
                      </a:pPr>
                      <a:r>
                        <a:rPr lang="es-ES_tradnl" sz="1000" dirty="0">
                          <a:effectLst/>
                        </a:rPr>
                        <a:t>Porcentaje de área impermeabilidad.</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r>
              <a:tr h="376739">
                <a:tc>
                  <a:txBody>
                    <a:bodyPr/>
                    <a:lstStyle/>
                    <a:p>
                      <a:pPr algn="just">
                        <a:lnSpc>
                          <a:spcPct val="150000"/>
                        </a:lnSpc>
                        <a:spcAft>
                          <a:spcPts val="0"/>
                        </a:spcAft>
                      </a:pPr>
                      <a:r>
                        <a:rPr lang="es-ES_tradnl" sz="1000">
                          <a:effectLst/>
                        </a:rPr>
                        <a:t>Transformación de lluvia en escorrentía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gn="just">
                        <a:lnSpc>
                          <a:spcPct val="150000"/>
                        </a:lnSpc>
                        <a:spcAft>
                          <a:spcPts val="0"/>
                        </a:spcAft>
                      </a:pPr>
                      <a:r>
                        <a:rPr lang="es-ES_tradnl" sz="1000">
                          <a:effectLst/>
                        </a:rPr>
                        <a:t>Transformación de lluvia en escorrentía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gn="just">
                        <a:lnSpc>
                          <a:spcPct val="150000"/>
                        </a:lnSpc>
                        <a:spcAft>
                          <a:spcPts val="0"/>
                        </a:spcAft>
                      </a:pPr>
                      <a:r>
                        <a:rPr lang="es-ES_tradnl" sz="1000" dirty="0">
                          <a:effectLst/>
                        </a:rPr>
                        <a:t>Hidrograma unitario sintético del SCS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marL="342900" lvl="0" indent="-342900" algn="just">
                        <a:lnSpc>
                          <a:spcPct val="150000"/>
                        </a:lnSpc>
                        <a:spcAft>
                          <a:spcPts val="0"/>
                        </a:spcAft>
                        <a:buFont typeface="Symbol" panose="05050102010706020507" pitchFamily="18" charset="2"/>
                        <a:buChar char=""/>
                      </a:pPr>
                      <a:r>
                        <a:rPr lang="es-ES_tradnl" sz="1000" dirty="0">
                          <a:effectLst/>
                        </a:rPr>
                        <a:t>Tiempo de retardo </a:t>
                      </a:r>
                      <a:r>
                        <a:rPr lang="es-ES_tradnl" sz="1000" dirty="0" err="1">
                          <a:effectLst/>
                        </a:rPr>
                        <a:t>Tlag</a:t>
                      </a:r>
                      <a:r>
                        <a:rPr lang="es-ES_tradnl" sz="1000" dirty="0">
                          <a:effectLst/>
                        </a:rPr>
                        <a:t> (minutos).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r>
              <a:tr h="376739">
                <a:tc>
                  <a:txBody>
                    <a:bodyPr/>
                    <a:lstStyle/>
                    <a:p>
                      <a:pPr algn="just">
                        <a:lnSpc>
                          <a:spcPct val="150000"/>
                        </a:lnSpc>
                        <a:spcAft>
                          <a:spcPts val="0"/>
                        </a:spcAft>
                      </a:pPr>
                      <a:r>
                        <a:rPr lang="es-ES_tradnl" sz="1000">
                          <a:effectLst/>
                        </a:rPr>
                        <a:t>Hidráulica de los métodos de tránsito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gn="just">
                        <a:lnSpc>
                          <a:spcPct val="150000"/>
                        </a:lnSpc>
                        <a:spcAft>
                          <a:spcPts val="0"/>
                        </a:spcAft>
                      </a:pPr>
                      <a:r>
                        <a:rPr lang="es-ES_tradnl" sz="1000">
                          <a:effectLst/>
                        </a:rPr>
                        <a:t>Tránsito de caudales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algn="just">
                        <a:lnSpc>
                          <a:spcPct val="150000"/>
                        </a:lnSpc>
                        <a:spcAft>
                          <a:spcPts val="0"/>
                        </a:spcAft>
                      </a:pPr>
                      <a:r>
                        <a:rPr lang="es-ES_tradnl" sz="1000" dirty="0">
                          <a:effectLst/>
                        </a:rPr>
                        <a:t>Tiempo de retardo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c>
                  <a:txBody>
                    <a:bodyPr/>
                    <a:lstStyle/>
                    <a:p>
                      <a:pPr marL="342900" lvl="0" indent="-342900" algn="just">
                        <a:lnSpc>
                          <a:spcPct val="150000"/>
                        </a:lnSpc>
                        <a:spcAft>
                          <a:spcPts val="0"/>
                        </a:spcAft>
                        <a:buFont typeface="Symbol" panose="05050102010706020507" pitchFamily="18" charset="2"/>
                        <a:buChar char=""/>
                      </a:pPr>
                      <a:r>
                        <a:rPr lang="es-ES_tradnl" sz="1000" dirty="0">
                          <a:effectLst/>
                        </a:rPr>
                        <a:t>Tiempo de retardo </a:t>
                      </a:r>
                      <a:r>
                        <a:rPr lang="es-ES_tradnl" sz="1000" dirty="0" err="1">
                          <a:effectLst/>
                        </a:rPr>
                        <a:t>Tlag</a:t>
                      </a:r>
                      <a:r>
                        <a:rPr lang="es-ES_tradnl" sz="1000" dirty="0">
                          <a:effectLst/>
                        </a:rPr>
                        <a:t> (minutos).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tc>
              </a:tr>
            </a:tbl>
          </a:graphicData>
        </a:graphic>
      </p:graphicFrame>
      <p:sp>
        <p:nvSpPr>
          <p:cNvPr id="6" name="CuadroTexto 5"/>
          <p:cNvSpPr txBox="1"/>
          <p:nvPr/>
        </p:nvSpPr>
        <p:spPr>
          <a:xfrm>
            <a:off x="323528" y="1124744"/>
            <a:ext cx="8567824" cy="461665"/>
          </a:xfrm>
          <a:prstGeom prst="rect">
            <a:avLst/>
          </a:prstGeom>
          <a:noFill/>
        </p:spPr>
        <p:txBody>
          <a:bodyPr wrap="square" rtlCol="0">
            <a:spAutoFit/>
          </a:bodyPr>
          <a:lstStyle/>
          <a:p>
            <a:pPr algn="just"/>
            <a:r>
              <a:rPr lang="es-ES_tradnl" sz="1200" dirty="0"/>
              <a:t>La modelación hidrológica se la realizó mediante el software </a:t>
            </a:r>
            <a:r>
              <a:rPr lang="es-ES_tradnl" sz="1200" dirty="0" smtClean="0"/>
              <a:t>HEC-HMS, </a:t>
            </a:r>
            <a:r>
              <a:rPr lang="es-ES_tradnl" sz="1200" dirty="0"/>
              <a:t>la información de entrada requerida en el modelo se puede clasificar en cinco grupos que dependen directamente  de los métodos de cálculo que se manejen en el </a:t>
            </a:r>
            <a:r>
              <a:rPr lang="es-ES_tradnl" sz="1200" dirty="0" smtClean="0"/>
              <a:t>programa: </a:t>
            </a:r>
            <a:endParaRPr lang="es-EC" sz="1200" dirty="0"/>
          </a:p>
        </p:txBody>
      </p:sp>
    </p:spTree>
    <p:extLst>
      <p:ext uri="{BB962C8B-B14F-4D97-AF65-F5344CB8AC3E}">
        <p14:creationId xmlns:p14="http://schemas.microsoft.com/office/powerpoint/2010/main" val="1936114994"/>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699792" y="679931"/>
            <a:ext cx="3240360" cy="400110"/>
          </a:xfrm>
          <a:prstGeom prst="rect">
            <a:avLst/>
          </a:prstGeom>
          <a:noFill/>
        </p:spPr>
        <p:txBody>
          <a:bodyPr wrap="square" rtlCol="0">
            <a:spAutoFit/>
          </a:bodyPr>
          <a:lstStyle/>
          <a:p>
            <a:r>
              <a:rPr lang="es-EC" sz="2000" b="1" dirty="0" smtClean="0"/>
              <a:t>MODELO HIDROLÓGICO</a:t>
            </a:r>
          </a:p>
        </p:txBody>
      </p:sp>
      <p:sp>
        <p:nvSpPr>
          <p:cNvPr id="5" name="CuadroTexto 4"/>
          <p:cNvSpPr txBox="1"/>
          <p:nvPr/>
        </p:nvSpPr>
        <p:spPr>
          <a:xfrm>
            <a:off x="178384" y="1712532"/>
            <a:ext cx="8712968" cy="800219"/>
          </a:xfrm>
          <a:prstGeom prst="rect">
            <a:avLst/>
          </a:prstGeom>
          <a:noFill/>
        </p:spPr>
        <p:txBody>
          <a:bodyPr wrap="square" rtlCol="0">
            <a:spAutoFit/>
          </a:bodyPr>
          <a:lstStyle/>
          <a:p>
            <a:pPr marL="285750" indent="-285750" algn="just">
              <a:buFont typeface="Arial" panose="020B0604020202020204" pitchFamily="34" charset="0"/>
              <a:buChar char="•"/>
            </a:pPr>
            <a:endParaRPr lang="es-ES_tradnl" dirty="0"/>
          </a:p>
          <a:p>
            <a:pPr marL="285750" indent="-285750" algn="just">
              <a:buFont typeface="Arial" panose="020B0604020202020204" pitchFamily="34" charset="0"/>
              <a:buChar char="•"/>
            </a:pPr>
            <a:endParaRPr lang="es-EC" sz="1400" dirty="0" smtClean="0"/>
          </a:p>
          <a:p>
            <a:pPr algn="just"/>
            <a:endParaRPr lang="es-EC" sz="1400" dirty="0"/>
          </a:p>
        </p:txBody>
      </p:sp>
      <p:sp>
        <p:nvSpPr>
          <p:cNvPr id="6" name="CuadroTexto 5"/>
          <p:cNvSpPr txBox="1"/>
          <p:nvPr/>
        </p:nvSpPr>
        <p:spPr>
          <a:xfrm>
            <a:off x="323528" y="1124744"/>
            <a:ext cx="8567824" cy="307777"/>
          </a:xfrm>
          <a:prstGeom prst="rect">
            <a:avLst/>
          </a:prstGeom>
          <a:noFill/>
        </p:spPr>
        <p:txBody>
          <a:bodyPr wrap="square" rtlCol="0">
            <a:spAutoFit/>
          </a:bodyPr>
          <a:lstStyle/>
          <a:p>
            <a:pPr algn="just"/>
            <a:r>
              <a:rPr lang="es-ES_tradnl" sz="1400" u="sng" dirty="0" smtClean="0"/>
              <a:t>MORFOMETRÍA DE LA CUENCA Y TIEMPOS DE RETARDO </a:t>
            </a:r>
            <a:endParaRPr lang="es-EC" sz="1400" u="sng" dirty="0"/>
          </a:p>
        </p:txBody>
      </p:sp>
      <p:pic>
        <p:nvPicPr>
          <p:cNvPr id="7" name="Imagen 6"/>
          <p:cNvPicPr/>
          <p:nvPr/>
        </p:nvPicPr>
        <p:blipFill rotWithShape="1">
          <a:blip r:embed="rId3">
            <a:extLst>
              <a:ext uri="{28A0092B-C50C-407E-A947-70E740481C1C}">
                <a14:useLocalDpi xmlns:a14="http://schemas.microsoft.com/office/drawing/2010/main" val="0"/>
              </a:ext>
            </a:extLst>
          </a:blip>
          <a:srcRect l="43056" t="14354" r="20212" b="25628"/>
          <a:stretch/>
        </p:blipFill>
        <p:spPr bwMode="auto">
          <a:xfrm>
            <a:off x="395536" y="1485113"/>
            <a:ext cx="3096344" cy="266396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Rectángulo 7"/>
          <p:cNvSpPr/>
          <p:nvPr/>
        </p:nvSpPr>
        <p:spPr>
          <a:xfrm>
            <a:off x="323528" y="4167482"/>
            <a:ext cx="4572000" cy="261610"/>
          </a:xfrm>
          <a:prstGeom prst="rect">
            <a:avLst/>
          </a:prstGeom>
        </p:spPr>
        <p:txBody>
          <a:bodyPr>
            <a:spAutoFit/>
          </a:bodyPr>
          <a:lstStyle/>
          <a:p>
            <a:r>
              <a:rPr lang="es-ES_tradnl" sz="1100" dirty="0">
                <a:latin typeface="Calibri" panose="020F0502020204030204" pitchFamily="34" charset="0"/>
                <a:ea typeface="Calibri" panose="020F0502020204030204" pitchFamily="34" charset="0"/>
                <a:cs typeface="Times New Roman" panose="02020603050405020304" pitchFamily="18" charset="0"/>
              </a:rPr>
              <a:t>Modelo físico de la cuenca del río Ambi  en  HEC-HMS</a:t>
            </a:r>
            <a:endParaRPr lang="es-EC" sz="1100" dirty="0"/>
          </a:p>
        </p:txBody>
      </p:sp>
      <p:graphicFrame>
        <p:nvGraphicFramePr>
          <p:cNvPr id="12" name="Tabla 11"/>
          <p:cNvGraphicFramePr>
            <a:graphicFrameLocks noGrp="1"/>
          </p:cNvGraphicFramePr>
          <p:nvPr>
            <p:extLst>
              <p:ext uri="{D42A27DB-BD31-4B8C-83A1-F6EECF244321}">
                <p14:modId xmlns:p14="http://schemas.microsoft.com/office/powerpoint/2010/main" val="1160843182"/>
              </p:ext>
            </p:extLst>
          </p:nvPr>
        </p:nvGraphicFramePr>
        <p:xfrm>
          <a:off x="4014290" y="1471380"/>
          <a:ext cx="4970886" cy="4419005"/>
        </p:xfrm>
        <a:graphic>
          <a:graphicData uri="http://schemas.openxmlformats.org/drawingml/2006/table">
            <a:tbl>
              <a:tblPr firstRow="1" firstCol="1" bandRow="1">
                <a:tableStyleId>{93296810-A885-4BE3-A3E7-6D5BEEA58F35}</a:tableStyleId>
              </a:tblPr>
              <a:tblGrid>
                <a:gridCol w="1767721"/>
                <a:gridCol w="847975"/>
                <a:gridCol w="659240"/>
                <a:gridCol w="847975"/>
                <a:gridCol w="847975"/>
              </a:tblGrid>
              <a:tr h="232243">
                <a:tc rowSpan="2">
                  <a:txBody>
                    <a:bodyPr/>
                    <a:lstStyle/>
                    <a:p>
                      <a:pPr algn="ctr">
                        <a:lnSpc>
                          <a:spcPct val="115000"/>
                        </a:lnSpc>
                        <a:spcAft>
                          <a:spcPts val="0"/>
                        </a:spcAft>
                      </a:pPr>
                      <a:r>
                        <a:rPr lang="es-ES_tradnl" sz="1100" dirty="0">
                          <a:effectLst/>
                        </a:rPr>
                        <a:t>Nombre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s-ES_tradnl" sz="1100">
                          <a:effectLst/>
                        </a:rPr>
                        <a:t>Area(km2)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s-ES_tradnl" sz="1100">
                          <a:effectLst/>
                        </a:rPr>
                        <a:t>Long cauce (km)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s-ES_tradnl" sz="1100">
                          <a:effectLst/>
                        </a:rPr>
                        <a:t>Promedio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45775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S_tradnl" sz="1000" b="1" dirty="0" smtClean="0">
                          <a:effectLst/>
                        </a:rPr>
                        <a:t>Tc (min)</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000" b="1" dirty="0" smtClean="0">
                          <a:effectLst/>
                        </a:rPr>
                        <a:t> T </a:t>
                      </a:r>
                      <a:r>
                        <a:rPr lang="es-ES_tradnl" sz="1000" b="1" dirty="0" err="1" smtClean="0">
                          <a:effectLst/>
                        </a:rPr>
                        <a:t>Lag</a:t>
                      </a:r>
                      <a:r>
                        <a:rPr lang="es-ES_tradnl" sz="1000" b="1" dirty="0" smtClean="0">
                          <a:effectLst/>
                        </a:rPr>
                        <a:t> (min)</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Río Blanco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92.967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19.373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142.946143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50.03115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Río Yanayacu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87.913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18.474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107.159796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37.5059287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Río Alambi-Cariyacu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138.253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19.244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111.151598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38.9030595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Río Tahuando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385.809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39.427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237.487584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83.1206543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Río Jatunyacu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233.993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21.076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155.323135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54.3630972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Río Pichavi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29.856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15.892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127.154087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44.5039306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Iluman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13.862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10.267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55.553904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19.4438664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Oscura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7.563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7.77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46.801653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16.3805786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Yanuyacu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8.271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7.95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57.7835038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20.2242263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Jijón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10.398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4.175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45.5202348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15.9320822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Artizón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8.586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6.014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42.6104882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14.9136709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Colimbuela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10.376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5.323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45.6747832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15.9861741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Timbibiche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22.728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8.713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56.1158633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19.6405522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Coñaquí</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25.762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7.539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61.9384372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21.678453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Quebrada La Virgen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53.267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3.532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23.3535218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8.17373263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2243">
                <a:tc>
                  <a:txBody>
                    <a:bodyPr/>
                    <a:lstStyle/>
                    <a:p>
                      <a:pPr>
                        <a:lnSpc>
                          <a:spcPct val="115000"/>
                        </a:lnSpc>
                        <a:spcAft>
                          <a:spcPts val="0"/>
                        </a:spcAft>
                      </a:pPr>
                      <a:r>
                        <a:rPr lang="es-ES_tradnl" sz="1000">
                          <a:effectLst/>
                        </a:rPr>
                        <a:t>Cuenca Río Ambi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1129.6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000">
                          <a:effectLst/>
                        </a:rPr>
                        <a:t>68.486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400" b="1" dirty="0" smtClean="0">
                          <a:solidFill>
                            <a:srgbClr val="C00000"/>
                          </a:solidFill>
                          <a:effectLst/>
                        </a:rPr>
                        <a:t>435.25</a:t>
                      </a:r>
                      <a:endParaRPr lang="es-EC"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_tradnl" sz="1400" b="1" dirty="0" smtClean="0">
                          <a:solidFill>
                            <a:srgbClr val="C00000"/>
                          </a:solidFill>
                          <a:effectLst/>
                        </a:rPr>
                        <a:t>152.33</a:t>
                      </a:r>
                      <a:endParaRPr lang="es-EC"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986268237"/>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699792" y="679931"/>
            <a:ext cx="3240360" cy="400110"/>
          </a:xfrm>
          <a:prstGeom prst="rect">
            <a:avLst/>
          </a:prstGeom>
          <a:noFill/>
        </p:spPr>
        <p:txBody>
          <a:bodyPr wrap="square" rtlCol="0">
            <a:spAutoFit/>
          </a:bodyPr>
          <a:lstStyle/>
          <a:p>
            <a:r>
              <a:rPr lang="es-EC" sz="2000" b="1" dirty="0" smtClean="0"/>
              <a:t>MODELO HIDROLÓGICO</a:t>
            </a:r>
          </a:p>
        </p:txBody>
      </p:sp>
      <p:sp>
        <p:nvSpPr>
          <p:cNvPr id="5" name="CuadroTexto 4"/>
          <p:cNvSpPr txBox="1"/>
          <p:nvPr/>
        </p:nvSpPr>
        <p:spPr>
          <a:xfrm>
            <a:off x="178384" y="1712532"/>
            <a:ext cx="8712968" cy="800219"/>
          </a:xfrm>
          <a:prstGeom prst="rect">
            <a:avLst/>
          </a:prstGeom>
          <a:noFill/>
        </p:spPr>
        <p:txBody>
          <a:bodyPr wrap="square" rtlCol="0">
            <a:spAutoFit/>
          </a:bodyPr>
          <a:lstStyle/>
          <a:p>
            <a:pPr marL="285750" indent="-285750" algn="just">
              <a:buFont typeface="Arial" panose="020B0604020202020204" pitchFamily="34" charset="0"/>
              <a:buChar char="•"/>
            </a:pPr>
            <a:endParaRPr lang="es-ES_tradnl" dirty="0"/>
          </a:p>
          <a:p>
            <a:pPr marL="285750" indent="-285750" algn="just">
              <a:buFont typeface="Arial" panose="020B0604020202020204" pitchFamily="34" charset="0"/>
              <a:buChar char="•"/>
            </a:pPr>
            <a:endParaRPr lang="es-EC" sz="1400" dirty="0" smtClean="0"/>
          </a:p>
          <a:p>
            <a:pPr algn="just"/>
            <a:endParaRPr lang="es-EC" sz="1400" dirty="0"/>
          </a:p>
        </p:txBody>
      </p:sp>
      <p:sp>
        <p:nvSpPr>
          <p:cNvPr id="6" name="CuadroTexto 5"/>
          <p:cNvSpPr txBox="1"/>
          <p:nvPr/>
        </p:nvSpPr>
        <p:spPr>
          <a:xfrm>
            <a:off x="323528" y="1124744"/>
            <a:ext cx="8567824" cy="307777"/>
          </a:xfrm>
          <a:prstGeom prst="rect">
            <a:avLst/>
          </a:prstGeom>
          <a:noFill/>
        </p:spPr>
        <p:txBody>
          <a:bodyPr wrap="square" rtlCol="0">
            <a:spAutoFit/>
          </a:bodyPr>
          <a:lstStyle/>
          <a:p>
            <a:pPr algn="just"/>
            <a:r>
              <a:rPr lang="en-US" sz="1400" u="sng" dirty="0" err="1" smtClean="0"/>
              <a:t>Precipitacion</a:t>
            </a:r>
            <a:r>
              <a:rPr lang="en-US" sz="1400" u="sng" dirty="0" smtClean="0"/>
              <a:t> </a:t>
            </a:r>
            <a:r>
              <a:rPr lang="en-US" sz="1400" u="sng" dirty="0" err="1" smtClean="0"/>
              <a:t>historica</a:t>
            </a:r>
            <a:r>
              <a:rPr lang="en-US" sz="1400" u="sng" dirty="0" smtClean="0"/>
              <a:t> o de dise</a:t>
            </a:r>
            <a:r>
              <a:rPr lang="es-EC" sz="1400" u="sng" dirty="0" smtClean="0"/>
              <a:t>ño </a:t>
            </a:r>
            <a:endParaRPr lang="es-EC" sz="1400" u="sng" dirty="0"/>
          </a:p>
        </p:txBody>
      </p:sp>
      <p:sp>
        <p:nvSpPr>
          <p:cNvPr id="2" name="CuadroTexto 1"/>
          <p:cNvSpPr txBox="1"/>
          <p:nvPr/>
        </p:nvSpPr>
        <p:spPr>
          <a:xfrm>
            <a:off x="16189" y="1582714"/>
            <a:ext cx="5796644" cy="8925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C" sz="1300" dirty="0"/>
              <a:t>S</a:t>
            </a:r>
            <a:r>
              <a:rPr lang="es-EC" sz="1300" dirty="0" smtClean="0"/>
              <a:t>e </a:t>
            </a:r>
            <a:r>
              <a:rPr lang="es-EC" sz="1300" dirty="0"/>
              <a:t>escogió el método de datos de las estaciones ponderados por el usuario, para dicho método se requiere los  hietogramas de precipitación de  las estaciones  en la zona del proyecto que son la M001, M105, M107, M315 y M009. </a:t>
            </a:r>
          </a:p>
        </p:txBody>
      </p:sp>
      <p:sp>
        <p:nvSpPr>
          <p:cNvPr id="10" name="Flecha abajo 9"/>
          <p:cNvSpPr/>
          <p:nvPr/>
        </p:nvSpPr>
        <p:spPr>
          <a:xfrm>
            <a:off x="2551590" y="2519205"/>
            <a:ext cx="28803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p:cNvSpPr txBox="1"/>
          <p:nvPr/>
        </p:nvSpPr>
        <p:spPr>
          <a:xfrm>
            <a:off x="16189" y="2844611"/>
            <a:ext cx="5760640" cy="492443"/>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sz="1300" dirty="0" smtClean="0"/>
              <a:t>Los hietogramas de precipitación se los realizó a partir del método de bloques alternos a partir de las curvas IDF.</a:t>
            </a:r>
            <a:endParaRPr lang="es-EC" sz="1300" dirty="0"/>
          </a:p>
        </p:txBody>
      </p:sp>
      <p:sp>
        <p:nvSpPr>
          <p:cNvPr id="14" name="Flecha abajo 13"/>
          <p:cNvSpPr/>
          <p:nvPr/>
        </p:nvSpPr>
        <p:spPr>
          <a:xfrm>
            <a:off x="2551590" y="3388059"/>
            <a:ext cx="287955" cy="225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p:cNvSpPr txBox="1"/>
          <p:nvPr/>
        </p:nvSpPr>
        <p:spPr>
          <a:xfrm>
            <a:off x="88197" y="3619382"/>
            <a:ext cx="5724636" cy="6924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sz="1300" dirty="0" smtClean="0"/>
              <a:t>Los hietogramas fueron desarrollados </a:t>
            </a:r>
            <a:r>
              <a:rPr lang="es-ES_tradnl" sz="1300" dirty="0" smtClean="0"/>
              <a:t>para </a:t>
            </a:r>
            <a:r>
              <a:rPr lang="es-ES_tradnl" sz="1300" dirty="0"/>
              <a:t>una duración igual al tiempo de concentración de la cuenca es decir para un tiempo de 7 horas con intervalos de 30 </a:t>
            </a:r>
            <a:r>
              <a:rPr lang="es-ES_tradnl" sz="1300" dirty="0" smtClean="0"/>
              <a:t>minutos.</a:t>
            </a:r>
            <a:endParaRPr lang="es-EC" sz="1300" dirty="0"/>
          </a:p>
        </p:txBody>
      </p:sp>
      <p:sp>
        <p:nvSpPr>
          <p:cNvPr id="16" name="CuadroTexto 15"/>
          <p:cNvSpPr txBox="1"/>
          <p:nvPr/>
        </p:nvSpPr>
        <p:spPr>
          <a:xfrm>
            <a:off x="71665" y="4561002"/>
            <a:ext cx="5724636" cy="4924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sz="1300" dirty="0" smtClean="0"/>
              <a:t>Las curvas IDF se las elaboró para las estaciones M001 Y M107 a partir de las ecuaciones del INAMHI.</a:t>
            </a:r>
            <a:endParaRPr lang="es-EC" sz="1300" dirty="0"/>
          </a:p>
        </p:txBody>
      </p:sp>
      <p:sp>
        <p:nvSpPr>
          <p:cNvPr id="18" name="CuadroTexto 17"/>
          <p:cNvSpPr txBox="1"/>
          <p:nvPr/>
        </p:nvSpPr>
        <p:spPr>
          <a:xfrm>
            <a:off x="88197" y="5326014"/>
            <a:ext cx="5724636" cy="4924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sz="1300" dirty="0" smtClean="0"/>
              <a:t>De las estaciones M105, M009 Y M315 a partir de las precipitaciones máximas en 24 h y el método d la distribución de Gumbel </a:t>
            </a:r>
            <a:endParaRPr lang="es-EC" sz="1300" dirty="0"/>
          </a:p>
        </p:txBody>
      </p:sp>
      <p:sp>
        <p:nvSpPr>
          <p:cNvPr id="20" name="Rectángulo 19"/>
          <p:cNvSpPr/>
          <p:nvPr/>
        </p:nvSpPr>
        <p:spPr>
          <a:xfrm>
            <a:off x="113924" y="6067580"/>
            <a:ext cx="5761768" cy="6924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S_tradnl" sz="1300" dirty="0">
                <a:latin typeface="+mj-lt"/>
                <a:ea typeface="Calibri" panose="020F0502020204030204" pitchFamily="34" charset="0"/>
              </a:rPr>
              <a:t>S</a:t>
            </a:r>
            <a:r>
              <a:rPr lang="es-ES_tradnl" sz="1300" dirty="0" smtClean="0">
                <a:latin typeface="+mj-lt"/>
                <a:ea typeface="Calibri" panose="020F0502020204030204" pitchFamily="34" charset="0"/>
              </a:rPr>
              <a:t>e ingresa </a:t>
            </a:r>
            <a:r>
              <a:rPr lang="es-ES_tradnl" sz="1300" dirty="0">
                <a:latin typeface="+mj-lt"/>
                <a:ea typeface="Calibri" panose="020F0502020204030204" pitchFamily="34" charset="0"/>
              </a:rPr>
              <a:t>el porcentaje de las áreas de aporte de cada estación meteorológica  para cada subcuenca, por lo que se utilizó el método de polígonos de </a:t>
            </a:r>
            <a:r>
              <a:rPr lang="es-ES_tradnl" sz="1300" dirty="0" smtClean="0">
                <a:latin typeface="+mj-lt"/>
                <a:ea typeface="Calibri" panose="020F0502020204030204" pitchFamily="34" charset="0"/>
              </a:rPr>
              <a:t>Thiessen.</a:t>
            </a:r>
            <a:endParaRPr lang="es-EC" sz="1300" dirty="0">
              <a:latin typeface="+mj-lt"/>
            </a:endParaRPr>
          </a:p>
        </p:txBody>
      </p:sp>
      <p:pic>
        <p:nvPicPr>
          <p:cNvPr id="21" name="Imagen 20"/>
          <p:cNvPicPr>
            <a:picLocks noChangeAspect="1"/>
          </p:cNvPicPr>
          <p:nvPr/>
        </p:nvPicPr>
        <p:blipFill rotWithShape="1">
          <a:blip r:embed="rId2"/>
          <a:srcRect l="50864" t="56700" r="27241" b="18800"/>
          <a:stretch/>
        </p:blipFill>
        <p:spPr>
          <a:xfrm>
            <a:off x="5940152" y="662402"/>
            <a:ext cx="3076212" cy="1936157"/>
          </a:xfrm>
          <a:prstGeom prst="rect">
            <a:avLst/>
          </a:prstGeom>
        </p:spPr>
      </p:pic>
      <p:sp>
        <p:nvSpPr>
          <p:cNvPr id="22" name="Flecha abajo 21"/>
          <p:cNvSpPr/>
          <p:nvPr/>
        </p:nvSpPr>
        <p:spPr>
          <a:xfrm>
            <a:off x="2551588" y="4310317"/>
            <a:ext cx="287955" cy="225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Flecha abajo 22"/>
          <p:cNvSpPr/>
          <p:nvPr/>
        </p:nvSpPr>
        <p:spPr>
          <a:xfrm>
            <a:off x="2551588" y="5076891"/>
            <a:ext cx="287955" cy="225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Flecha abajo 23"/>
          <p:cNvSpPr/>
          <p:nvPr/>
        </p:nvSpPr>
        <p:spPr>
          <a:xfrm>
            <a:off x="2503998" y="5838257"/>
            <a:ext cx="287955" cy="225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5" name="Imagen 24"/>
          <p:cNvPicPr/>
          <p:nvPr/>
        </p:nvPicPr>
        <p:blipFill rotWithShape="1">
          <a:blip r:embed="rId3" cstate="print">
            <a:extLst>
              <a:ext uri="{28A0092B-C50C-407E-A947-70E740481C1C}">
                <a14:useLocalDpi xmlns:a14="http://schemas.microsoft.com/office/drawing/2010/main" val="0"/>
              </a:ext>
            </a:extLst>
          </a:blip>
          <a:srcRect l="24342" t="10297" r="60599" b="62182"/>
          <a:stretch/>
        </p:blipFill>
        <p:spPr bwMode="auto">
          <a:xfrm>
            <a:off x="6228184" y="2542674"/>
            <a:ext cx="2477732" cy="1896864"/>
          </a:xfrm>
          <a:prstGeom prst="rect">
            <a:avLst/>
          </a:prstGeom>
          <a:ln>
            <a:noFill/>
          </a:ln>
          <a:extLst>
            <a:ext uri="{53640926-AAD7-44D8-BBD7-CCE9431645EC}">
              <a14:shadowObscured xmlns:a14="http://schemas.microsoft.com/office/drawing/2010/main"/>
            </a:ext>
          </a:extLst>
        </p:spPr>
      </p:pic>
      <p:pic>
        <p:nvPicPr>
          <p:cNvPr id="26" name="Imagen 25"/>
          <p:cNvPicPr/>
          <p:nvPr/>
        </p:nvPicPr>
        <p:blipFill rotWithShape="1">
          <a:blip r:embed="rId4" cstate="print">
            <a:extLst>
              <a:ext uri="{28A0092B-C50C-407E-A947-70E740481C1C}">
                <a14:useLocalDpi xmlns:a14="http://schemas.microsoft.com/office/drawing/2010/main" val="0"/>
              </a:ext>
            </a:extLst>
          </a:blip>
          <a:srcRect l="25823" t="13294" r="33537" b="9448"/>
          <a:stretch/>
        </p:blipFill>
        <p:spPr bwMode="auto">
          <a:xfrm>
            <a:off x="6187340" y="4537612"/>
            <a:ext cx="2704011" cy="222246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08069562"/>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256"/>
            <a:ext cx="8229600" cy="1143000"/>
          </a:xfrm>
        </p:spPr>
        <p:txBody>
          <a:bodyPr/>
          <a:lstStyle/>
          <a:p>
            <a:r>
              <a:rPr lang="es-ES" sz="3600" dirty="0" smtClean="0">
                <a:solidFill>
                  <a:srgbClr val="002060"/>
                </a:solidFill>
              </a:rPr>
              <a:t>2. OBJETIVOS</a:t>
            </a:r>
            <a:endParaRPr lang="es-ES" sz="3600" dirty="0">
              <a:solidFill>
                <a:srgbClr val="002060"/>
              </a:solidFill>
            </a:endParaRPr>
          </a:p>
        </p:txBody>
      </p:sp>
      <p:sp>
        <p:nvSpPr>
          <p:cNvPr id="2" name="CuadroTexto 1"/>
          <p:cNvSpPr txBox="1"/>
          <p:nvPr/>
        </p:nvSpPr>
        <p:spPr>
          <a:xfrm>
            <a:off x="297868" y="553244"/>
            <a:ext cx="8568952" cy="5047536"/>
          </a:xfrm>
          <a:prstGeom prst="rect">
            <a:avLst/>
          </a:prstGeom>
          <a:noFill/>
        </p:spPr>
        <p:txBody>
          <a:bodyPr wrap="square" rtlCol="0">
            <a:spAutoFit/>
          </a:bodyPr>
          <a:lstStyle/>
          <a:p>
            <a:endParaRPr lang="es-EC" sz="3200" b="1" dirty="0" smtClean="0"/>
          </a:p>
          <a:p>
            <a:r>
              <a:rPr lang="es-EC" sz="3200" b="1" dirty="0" smtClean="0"/>
              <a:t>Objetivo general:</a:t>
            </a:r>
          </a:p>
          <a:p>
            <a:endParaRPr lang="es-EC" sz="3200" dirty="0"/>
          </a:p>
          <a:p>
            <a:pPr algn="just"/>
            <a:r>
              <a:rPr lang="es-EC" sz="3200" dirty="0"/>
              <a:t>Realizar un análisis de las concentraciones </a:t>
            </a:r>
            <a:r>
              <a:rPr lang="es-EC" sz="3200" dirty="0" smtClean="0"/>
              <a:t>de parámetros orgánicos </a:t>
            </a:r>
            <a:r>
              <a:rPr lang="es-EC" sz="3200" dirty="0"/>
              <a:t>e </a:t>
            </a:r>
            <a:r>
              <a:rPr lang="es-EC" sz="3200" dirty="0" smtClean="0"/>
              <a:t>inorgánicos </a:t>
            </a:r>
            <a:r>
              <a:rPr lang="es-EC" sz="3200" dirty="0"/>
              <a:t>a través de modelos unidimensionales y </a:t>
            </a:r>
            <a:r>
              <a:rPr lang="es-EC" sz="3200" dirty="0" smtClean="0"/>
              <a:t>geoestadísticos, </a:t>
            </a:r>
            <a:r>
              <a:rPr lang="es-EC" sz="3200" dirty="0"/>
              <a:t>con el fin de proponer un plan de manejo del recurso agua en el sistema hidrográfico del río Ambi.</a:t>
            </a:r>
          </a:p>
          <a:p>
            <a:endParaRPr lang="es-EC" dirty="0" smtClean="0"/>
          </a:p>
          <a:p>
            <a:pPr marL="285750" indent="-285750">
              <a:buFont typeface="Wingdings" panose="05000000000000000000" pitchFamily="2" charset="2"/>
              <a:buChar char="q"/>
            </a:pPr>
            <a:endParaRPr lang="es-EC" sz="1600" b="1" dirty="0"/>
          </a:p>
        </p:txBody>
      </p:sp>
    </p:spTree>
    <p:extLst>
      <p:ext uri="{BB962C8B-B14F-4D97-AF65-F5344CB8AC3E}">
        <p14:creationId xmlns:p14="http://schemas.microsoft.com/office/powerpoint/2010/main" val="3632811073"/>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699792" y="679931"/>
            <a:ext cx="3240360" cy="400110"/>
          </a:xfrm>
          <a:prstGeom prst="rect">
            <a:avLst/>
          </a:prstGeom>
          <a:noFill/>
        </p:spPr>
        <p:txBody>
          <a:bodyPr wrap="square" rtlCol="0">
            <a:spAutoFit/>
          </a:bodyPr>
          <a:lstStyle/>
          <a:p>
            <a:r>
              <a:rPr lang="es-EC" sz="2000" b="1" dirty="0" smtClean="0"/>
              <a:t>MODELO HIDROLÓGICO</a:t>
            </a:r>
          </a:p>
        </p:txBody>
      </p:sp>
      <p:sp>
        <p:nvSpPr>
          <p:cNvPr id="5" name="CuadroTexto 4"/>
          <p:cNvSpPr txBox="1"/>
          <p:nvPr/>
        </p:nvSpPr>
        <p:spPr>
          <a:xfrm>
            <a:off x="178384" y="1712532"/>
            <a:ext cx="8712968" cy="800219"/>
          </a:xfrm>
          <a:prstGeom prst="rect">
            <a:avLst/>
          </a:prstGeom>
          <a:noFill/>
        </p:spPr>
        <p:txBody>
          <a:bodyPr wrap="square" rtlCol="0">
            <a:spAutoFit/>
          </a:bodyPr>
          <a:lstStyle/>
          <a:p>
            <a:pPr marL="285750" indent="-285750" algn="just">
              <a:buFont typeface="Arial" panose="020B0604020202020204" pitchFamily="34" charset="0"/>
              <a:buChar char="•"/>
            </a:pPr>
            <a:endParaRPr lang="es-ES_tradnl" dirty="0"/>
          </a:p>
          <a:p>
            <a:pPr marL="285750" indent="-285750" algn="just">
              <a:buFont typeface="Arial" panose="020B0604020202020204" pitchFamily="34" charset="0"/>
              <a:buChar char="•"/>
            </a:pPr>
            <a:endParaRPr lang="es-EC" sz="1400" dirty="0" smtClean="0"/>
          </a:p>
          <a:p>
            <a:pPr algn="just"/>
            <a:endParaRPr lang="es-EC" sz="1400" dirty="0"/>
          </a:p>
        </p:txBody>
      </p:sp>
      <p:sp>
        <p:nvSpPr>
          <p:cNvPr id="6" name="CuadroTexto 5"/>
          <p:cNvSpPr txBox="1"/>
          <p:nvPr/>
        </p:nvSpPr>
        <p:spPr>
          <a:xfrm>
            <a:off x="323528" y="1124744"/>
            <a:ext cx="8567824" cy="307777"/>
          </a:xfrm>
          <a:prstGeom prst="rect">
            <a:avLst/>
          </a:prstGeom>
          <a:noFill/>
        </p:spPr>
        <p:txBody>
          <a:bodyPr wrap="square" rtlCol="0">
            <a:spAutoFit/>
          </a:bodyPr>
          <a:lstStyle/>
          <a:p>
            <a:pPr algn="just"/>
            <a:r>
              <a:rPr lang="es-ES_tradnl" sz="1400" u="sng" dirty="0" smtClean="0"/>
              <a:t>CONDICIONES DE HUMEDAD DEL SUELO </a:t>
            </a:r>
          </a:p>
        </p:txBody>
      </p:sp>
      <p:sp>
        <p:nvSpPr>
          <p:cNvPr id="2" name="CuadroTexto 1"/>
          <p:cNvSpPr txBox="1"/>
          <p:nvPr/>
        </p:nvSpPr>
        <p:spPr>
          <a:xfrm>
            <a:off x="178384" y="1586770"/>
            <a:ext cx="6480720" cy="369332"/>
          </a:xfrm>
          <a:prstGeom prst="rect">
            <a:avLst/>
          </a:prstGeom>
          <a:noFill/>
        </p:spPr>
        <p:txBody>
          <a:bodyPr wrap="square" rtlCol="0">
            <a:spAutoFit/>
          </a:bodyPr>
          <a:lstStyle/>
          <a:p>
            <a:r>
              <a:rPr lang="es-EC" sz="1300" dirty="0" smtClean="0"/>
              <a:t>Se lo realizó con el método del SCS del número de curv</a:t>
            </a:r>
            <a:r>
              <a:rPr lang="es-EC" sz="1300" dirty="0"/>
              <a:t>a</a:t>
            </a:r>
            <a:r>
              <a:rPr lang="es-EC" dirty="0" smtClean="0"/>
              <a:t> </a:t>
            </a:r>
            <a:endParaRPr lang="es-EC" dirty="0"/>
          </a:p>
        </p:txBody>
      </p:sp>
      <p:pic>
        <p:nvPicPr>
          <p:cNvPr id="13" name="Imagen 12" descr="C:\Users\vale\Downloads\mapa CN.jpg"/>
          <p:cNvPicPr/>
          <p:nvPr/>
        </p:nvPicPr>
        <p:blipFill>
          <a:blip r:embed="rId2">
            <a:extLst>
              <a:ext uri="{28A0092B-C50C-407E-A947-70E740481C1C}">
                <a14:useLocalDpi xmlns:a14="http://schemas.microsoft.com/office/drawing/2010/main" val="0"/>
              </a:ext>
            </a:extLst>
          </a:blip>
          <a:srcRect/>
          <a:stretch>
            <a:fillRect/>
          </a:stretch>
        </p:blipFill>
        <p:spPr bwMode="auto">
          <a:xfrm>
            <a:off x="339469" y="2081864"/>
            <a:ext cx="4975860" cy="3520440"/>
          </a:xfrm>
          <a:prstGeom prst="rect">
            <a:avLst/>
          </a:prstGeom>
          <a:noFill/>
          <a:ln>
            <a:noFill/>
          </a:ln>
        </p:spPr>
      </p:pic>
      <p:sp>
        <p:nvSpPr>
          <p:cNvPr id="10" name="Rectángulo 9"/>
          <p:cNvSpPr/>
          <p:nvPr/>
        </p:nvSpPr>
        <p:spPr>
          <a:xfrm>
            <a:off x="5669487" y="2215567"/>
            <a:ext cx="3326385" cy="6924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ES_tradnl" sz="1300" dirty="0">
                <a:latin typeface="+mj-lt"/>
                <a:ea typeface="Calibri" panose="020F0502020204030204" pitchFamily="34" charset="0"/>
              </a:rPr>
              <a:t>La subcuenca del río Ambi presenta suelos de tipo inceptisoles y gran parte del área suelos tipo molisoles</a:t>
            </a:r>
            <a:endParaRPr lang="es-EC" sz="1300" dirty="0">
              <a:latin typeface="+mj-lt"/>
            </a:endParaRPr>
          </a:p>
        </p:txBody>
      </p:sp>
      <p:sp>
        <p:nvSpPr>
          <p:cNvPr id="15" name="CuadroTexto 14"/>
          <p:cNvSpPr txBox="1"/>
          <p:nvPr/>
        </p:nvSpPr>
        <p:spPr>
          <a:xfrm>
            <a:off x="5658789" y="3211377"/>
            <a:ext cx="3337083"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S_tradnl" sz="1300" dirty="0">
                <a:latin typeface="+mj-lt"/>
                <a:ea typeface="Calibri" panose="020F0502020204030204" pitchFamily="34" charset="0"/>
                <a:cs typeface="Times New Roman" panose="02020603050405020304" pitchFamily="18" charset="0"/>
              </a:rPr>
              <a:t>Según la clasificación del  SCS, la cuenca del río Ambi tiene un suelo  de tipo B con una litología de arenas calcáreas con limos, un porcentaje de arcilla entre el 10-30%, una moderada permeabilidad , humedad y tasa de infiltración.</a:t>
            </a:r>
            <a:endParaRPr lang="es-EC" sz="1300" dirty="0">
              <a:latin typeface="+mj-lt"/>
              <a:ea typeface="Calibri" panose="020F0502020204030204" pitchFamily="34" charset="0"/>
              <a:cs typeface="Times New Roman" panose="02020603050405020304" pitchFamily="18" charset="0"/>
            </a:endParaRPr>
          </a:p>
          <a:p>
            <a:endParaRPr lang="es-EC" dirty="0"/>
          </a:p>
        </p:txBody>
      </p:sp>
      <p:sp>
        <p:nvSpPr>
          <p:cNvPr id="16" name="Rectángulo 15"/>
          <p:cNvSpPr/>
          <p:nvPr/>
        </p:nvSpPr>
        <p:spPr>
          <a:xfrm>
            <a:off x="5658790" y="4941168"/>
            <a:ext cx="3337082" cy="4924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ES_tradnl" sz="1300" dirty="0">
                <a:latin typeface="+mj-lt"/>
                <a:ea typeface="Calibri" panose="020F0502020204030204" pitchFamily="34" charset="0"/>
              </a:rPr>
              <a:t>L</a:t>
            </a:r>
            <a:r>
              <a:rPr lang="es-ES_tradnl" sz="1300" dirty="0" smtClean="0">
                <a:latin typeface="+mj-lt"/>
                <a:ea typeface="Calibri" panose="020F0502020204030204" pitchFamily="34" charset="0"/>
              </a:rPr>
              <a:t>os ¨CN¨ </a:t>
            </a:r>
            <a:r>
              <a:rPr lang="es-ES_tradnl" sz="1300" dirty="0">
                <a:latin typeface="+mj-lt"/>
                <a:ea typeface="Calibri" panose="020F0502020204030204" pitchFamily="34" charset="0"/>
              </a:rPr>
              <a:t>varían entre 100 y 58  siendo el valor más representativo en la cuenca 77</a:t>
            </a:r>
            <a:endParaRPr lang="es-EC" sz="1300" dirty="0">
              <a:latin typeface="+mj-lt"/>
            </a:endParaRPr>
          </a:p>
        </p:txBody>
      </p:sp>
    </p:spTree>
    <p:extLst>
      <p:ext uri="{BB962C8B-B14F-4D97-AF65-F5344CB8AC3E}">
        <p14:creationId xmlns:p14="http://schemas.microsoft.com/office/powerpoint/2010/main" val="3696036033"/>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7</a:t>
            </a:r>
            <a:r>
              <a:rPr lang="es-ES" sz="3600" dirty="0" smtClean="0">
                <a:solidFill>
                  <a:srgbClr val="002060"/>
                </a:solidFill>
              </a:rPr>
              <a:t>. MODELOS UNIDIMENSIONALES</a:t>
            </a:r>
            <a:endParaRPr lang="es-ES" sz="3600" dirty="0">
              <a:solidFill>
                <a:srgbClr val="002060"/>
              </a:solidFill>
            </a:endParaRPr>
          </a:p>
        </p:txBody>
      </p:sp>
      <p:sp>
        <p:nvSpPr>
          <p:cNvPr id="4" name="CuadroTexto 3"/>
          <p:cNvSpPr txBox="1"/>
          <p:nvPr/>
        </p:nvSpPr>
        <p:spPr>
          <a:xfrm>
            <a:off x="2699792" y="679931"/>
            <a:ext cx="3240360" cy="400110"/>
          </a:xfrm>
          <a:prstGeom prst="rect">
            <a:avLst/>
          </a:prstGeom>
          <a:noFill/>
        </p:spPr>
        <p:txBody>
          <a:bodyPr wrap="square" rtlCol="0">
            <a:spAutoFit/>
          </a:bodyPr>
          <a:lstStyle/>
          <a:p>
            <a:r>
              <a:rPr lang="es-EC" sz="2000" b="1" dirty="0" smtClean="0"/>
              <a:t>MODELO HIDROLÓGICO</a:t>
            </a:r>
          </a:p>
        </p:txBody>
      </p:sp>
      <p:sp>
        <p:nvSpPr>
          <p:cNvPr id="6" name="CuadroTexto 5"/>
          <p:cNvSpPr txBox="1"/>
          <p:nvPr/>
        </p:nvSpPr>
        <p:spPr>
          <a:xfrm>
            <a:off x="323528" y="1124744"/>
            <a:ext cx="8567824" cy="307777"/>
          </a:xfrm>
          <a:prstGeom prst="rect">
            <a:avLst/>
          </a:prstGeom>
          <a:noFill/>
        </p:spPr>
        <p:txBody>
          <a:bodyPr wrap="square" rtlCol="0">
            <a:spAutoFit/>
          </a:bodyPr>
          <a:lstStyle/>
          <a:p>
            <a:pPr algn="just"/>
            <a:r>
              <a:rPr lang="es-ES_tradnl" sz="1400" u="sng" dirty="0" smtClean="0"/>
              <a:t>OBTENCIÓN Y COMPARACIÓN DE CAUDALES HIDROLÓGICOS  </a:t>
            </a:r>
          </a:p>
        </p:txBody>
      </p:sp>
      <p:sp>
        <p:nvSpPr>
          <p:cNvPr id="9" name="CuadroTexto 8"/>
          <p:cNvSpPr txBox="1"/>
          <p:nvPr/>
        </p:nvSpPr>
        <p:spPr>
          <a:xfrm>
            <a:off x="95011" y="2787301"/>
            <a:ext cx="8805664" cy="892552"/>
          </a:xfrm>
          <a:prstGeom prst="rect">
            <a:avLst/>
          </a:prstGeom>
          <a:noFill/>
          <a:ln>
            <a:solidFill>
              <a:schemeClr val="tx1"/>
            </a:solidFill>
          </a:ln>
        </p:spPr>
        <p:txBody>
          <a:bodyPr wrap="square" rtlCol="0">
            <a:spAutoFit/>
          </a:bodyPr>
          <a:lstStyle/>
          <a:p>
            <a:pPr algn="just"/>
            <a:r>
              <a:rPr lang="es-ES_tradnl" sz="1300" dirty="0"/>
              <a:t>Para verificar los resultados obtenidos del programa HEC HMS se calcularon los caudales máximos por el método de Sandoval y Aguilera (2014),  para cuencas con extensiones mayores a 45 km2, </a:t>
            </a:r>
            <a:r>
              <a:rPr lang="es-ES_tradnl" sz="1300" dirty="0" smtClean="0"/>
              <a:t>en </a:t>
            </a:r>
            <a:r>
              <a:rPr lang="es-ES_tradnl" sz="1300" dirty="0"/>
              <a:t>la metodología interviene un coeficiente a que depende de la precipitación media de la </a:t>
            </a:r>
            <a:r>
              <a:rPr lang="es-ES_tradnl" sz="1300" dirty="0" smtClean="0"/>
              <a:t>cuenca, </a:t>
            </a:r>
            <a:r>
              <a:rPr lang="es-ES_tradnl" sz="1300" dirty="0"/>
              <a:t>como dicha precipitación es 832 mm el coeficiente (a) es 0.106 para el cálculo del caudal máximo en todos los </a:t>
            </a:r>
            <a:r>
              <a:rPr lang="es-ES_tradnl" sz="1300" dirty="0" smtClean="0"/>
              <a:t>períodos </a:t>
            </a:r>
            <a:r>
              <a:rPr lang="es-ES_tradnl" sz="1300" dirty="0"/>
              <a:t>de retorno. </a:t>
            </a:r>
            <a:endParaRPr lang="es-EC" sz="1300" dirty="0"/>
          </a:p>
        </p:txBody>
      </p:sp>
      <p:graphicFrame>
        <p:nvGraphicFramePr>
          <p:cNvPr id="11" name="Tabla 10"/>
          <p:cNvGraphicFramePr>
            <a:graphicFrameLocks noGrp="1"/>
          </p:cNvGraphicFramePr>
          <p:nvPr>
            <p:extLst>
              <p:ext uri="{D42A27DB-BD31-4B8C-83A1-F6EECF244321}">
                <p14:modId xmlns:p14="http://schemas.microsoft.com/office/powerpoint/2010/main" val="613624515"/>
              </p:ext>
            </p:extLst>
          </p:nvPr>
        </p:nvGraphicFramePr>
        <p:xfrm>
          <a:off x="179512" y="4869160"/>
          <a:ext cx="3744416" cy="1542288"/>
        </p:xfrm>
        <a:graphic>
          <a:graphicData uri="http://schemas.openxmlformats.org/drawingml/2006/table">
            <a:tbl>
              <a:tblPr firstRow="1" firstCol="1" bandRow="1">
                <a:tableStyleId>{C4B1156A-380E-4F78-BDF5-A606A8083BF9}</a:tableStyleId>
              </a:tblPr>
              <a:tblGrid>
                <a:gridCol w="1145755"/>
                <a:gridCol w="1158501"/>
                <a:gridCol w="807278"/>
                <a:gridCol w="632882"/>
              </a:tblGrid>
              <a:tr h="220345">
                <a:tc rowSpan="2">
                  <a:txBody>
                    <a:bodyPr/>
                    <a:lstStyle/>
                    <a:p>
                      <a:pPr algn="ctr">
                        <a:lnSpc>
                          <a:spcPct val="115000"/>
                        </a:lnSpc>
                        <a:spcAft>
                          <a:spcPts val="0"/>
                        </a:spcAft>
                      </a:pPr>
                      <a:r>
                        <a:rPr lang="es-ES_tradnl" sz="1100" dirty="0" err="1">
                          <a:effectLst/>
                        </a:rPr>
                        <a:t>Tr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dirty="0">
                          <a:effectLst/>
                        </a:rPr>
                        <a:t>Método </a:t>
                      </a:r>
                      <a:r>
                        <a:rPr lang="es-ES_tradnl" sz="1100" dirty="0" smtClean="0">
                          <a:effectLst/>
                        </a:rPr>
                        <a:t>Sandoval y Aguilera  </a:t>
                      </a:r>
                      <a:r>
                        <a:rPr lang="es-ES_tradnl" sz="1100" dirty="0">
                          <a:effectLst/>
                        </a:rPr>
                        <a:t>2015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a:effectLst/>
                        </a:rPr>
                        <a:t>HEC-HMS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15000"/>
                        </a:lnSpc>
                        <a:spcAft>
                          <a:spcPts val="0"/>
                        </a:spcAft>
                      </a:pPr>
                      <a:r>
                        <a:rPr lang="es-ES_tradnl" sz="1100">
                          <a:effectLst/>
                        </a:rPr>
                        <a:t>% ERROR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9545">
                <a:tc vMerge="1">
                  <a:txBody>
                    <a:bodyPr/>
                    <a:lstStyle/>
                    <a:p>
                      <a:endParaRPr lang="es-EC"/>
                    </a:p>
                  </a:txBody>
                  <a:tcPr/>
                </a:tc>
                <a:tc>
                  <a:txBody>
                    <a:bodyPr/>
                    <a:lstStyle/>
                    <a:p>
                      <a:pPr algn="ctr">
                        <a:lnSpc>
                          <a:spcPct val="115000"/>
                        </a:lnSpc>
                        <a:spcAft>
                          <a:spcPts val="0"/>
                        </a:spcAft>
                      </a:pPr>
                      <a:r>
                        <a:rPr lang="es-ES_tradnl" sz="1100" dirty="0">
                          <a:effectLst/>
                        </a:rPr>
                        <a:t>Q Max  (</a:t>
                      </a:r>
                      <a:r>
                        <a:rPr lang="es-ES_tradnl" sz="1100" dirty="0" smtClean="0">
                          <a:effectLst/>
                        </a:rPr>
                        <a:t>m3/s)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dirty="0">
                          <a:effectLst/>
                        </a:rPr>
                        <a:t>Q Max (</a:t>
                      </a:r>
                      <a:r>
                        <a:rPr lang="es-ES_tradnl" sz="1100" dirty="0" smtClean="0">
                          <a:effectLst/>
                        </a:rPr>
                        <a:t>m3/s)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r>
              <a:tr h="190500">
                <a:tc>
                  <a:txBody>
                    <a:bodyPr/>
                    <a:lstStyle/>
                    <a:p>
                      <a:pPr algn="ctr">
                        <a:lnSpc>
                          <a:spcPct val="115000"/>
                        </a:lnSpc>
                        <a:spcAft>
                          <a:spcPts val="0"/>
                        </a:spcAft>
                      </a:pPr>
                      <a:r>
                        <a:rPr lang="es-ES_tradnl"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a:effectLst/>
                        </a:rPr>
                        <a:t>330.364891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dirty="0">
                          <a:effectLst/>
                        </a:rPr>
                        <a:t>389.7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a:effectLst/>
                        </a:rPr>
                        <a:t>15.07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S_tradnl"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a:effectLst/>
                        </a:rPr>
                        <a:t>665.746331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dirty="0">
                          <a:effectLst/>
                        </a:rPr>
                        <a:t>691.2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dirty="0">
                          <a:effectLst/>
                        </a:rPr>
                        <a:t>3.65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S_tradnl" sz="1100">
                          <a:effectLst/>
                        </a:rPr>
                        <a:t>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a:effectLst/>
                        </a:rPr>
                        <a:t>919.452596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a:effectLst/>
                        </a:rPr>
                        <a:t>950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_tradnl" sz="1100" dirty="0">
                          <a:effectLst/>
                        </a:rPr>
                        <a:t>3.21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17" name="Gráfico 16"/>
          <p:cNvGraphicFramePr/>
          <p:nvPr>
            <p:extLst>
              <p:ext uri="{D42A27DB-BD31-4B8C-83A1-F6EECF244321}">
                <p14:modId xmlns:p14="http://schemas.microsoft.com/office/powerpoint/2010/main" val="2510561049"/>
              </p:ext>
            </p:extLst>
          </p:nvPr>
        </p:nvGraphicFramePr>
        <p:xfrm>
          <a:off x="4211959" y="3785912"/>
          <a:ext cx="4760309" cy="2811439"/>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14" name="Rectángulo 13"/>
              <p:cNvSpPr/>
              <p:nvPr/>
            </p:nvSpPr>
            <p:spPr>
              <a:xfrm>
                <a:off x="323528" y="3839523"/>
                <a:ext cx="2888355" cy="612668"/>
              </a:xfrm>
              <a:prstGeom prst="rect">
                <a:avLst/>
              </a:prstGeom>
              <a:ln w="19050">
                <a:solidFill>
                  <a:srgbClr val="0070C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i="1" smtClean="0">
                              <a:latin typeface="Cambria Math" panose="02040503050406030204" pitchFamily="18" charset="0"/>
                            </a:rPr>
                          </m:ctrlPr>
                        </m:sSubPr>
                        <m:e>
                          <m:r>
                            <a:rPr lang="es-EC" sz="1400" i="1">
                              <a:latin typeface="Cambria Math" panose="02040503050406030204" pitchFamily="18" charset="0"/>
                            </a:rPr>
                            <m:t>𝑄</m:t>
                          </m:r>
                        </m:e>
                        <m:sub>
                          <m:r>
                            <a:rPr lang="es-EC" sz="1400" i="1">
                              <a:latin typeface="Cambria Math" panose="02040503050406030204" pitchFamily="18" charset="0"/>
                            </a:rPr>
                            <m:t>𝑚𝑎𝑥</m:t>
                          </m:r>
                        </m:sub>
                      </m:sSub>
                      <m:r>
                        <a:rPr lang="es-EC" sz="1400" i="0">
                          <a:latin typeface="Cambria Math" panose="02040503050406030204" pitchFamily="18" charset="0"/>
                        </a:rPr>
                        <m:t>=</m:t>
                      </m:r>
                      <m:r>
                        <a:rPr lang="es-EC" sz="1400" i="1">
                          <a:latin typeface="Cambria Math" panose="02040503050406030204" pitchFamily="18" charset="0"/>
                        </a:rPr>
                        <m:t>𝑎</m:t>
                      </m:r>
                      <m:f>
                        <m:fPr>
                          <m:ctrlPr>
                            <a:rPr lang="es-EC" sz="1400" i="1">
                              <a:latin typeface="Cambria Math" panose="02040503050406030204" pitchFamily="18" charset="0"/>
                            </a:rPr>
                          </m:ctrlPr>
                        </m:fPr>
                        <m:num>
                          <m:acc>
                            <m:accPr>
                              <m:chr m:val="̅"/>
                              <m:ctrlPr>
                                <a:rPr lang="es-EC" sz="1400" i="1">
                                  <a:latin typeface="Cambria Math" panose="02040503050406030204" pitchFamily="18" charset="0"/>
                                </a:rPr>
                              </m:ctrlPr>
                            </m:accPr>
                            <m:e>
                              <m:acc>
                                <m:accPr>
                                  <m:chr m:val="̅"/>
                                  <m:ctrlPr>
                                    <a:rPr lang="es-EC" sz="1400" i="1">
                                      <a:latin typeface="Cambria Math" panose="02040503050406030204" pitchFamily="18" charset="0"/>
                                    </a:rPr>
                                  </m:ctrlPr>
                                </m:accPr>
                                <m:e>
                                  <m:r>
                                    <a:rPr lang="es-EC" sz="1400" i="1">
                                      <a:latin typeface="Cambria Math" panose="02040503050406030204" pitchFamily="18" charset="0"/>
                                    </a:rPr>
                                    <m:t>𝑃</m:t>
                                  </m:r>
                                </m:e>
                              </m:acc>
                              <m:rad>
                                <m:radPr>
                                  <m:degHide m:val="on"/>
                                  <m:ctrlPr>
                                    <a:rPr lang="es-EC" sz="1400" i="1">
                                      <a:latin typeface="Cambria Math" panose="02040503050406030204" pitchFamily="18" charset="0"/>
                                    </a:rPr>
                                  </m:ctrlPr>
                                </m:radPr>
                                <m:deg/>
                                <m:e>
                                  <m:r>
                                    <a:rPr lang="es-EC" sz="1400" i="1">
                                      <a:latin typeface="Cambria Math" panose="02040503050406030204" pitchFamily="18" charset="0"/>
                                    </a:rPr>
                                    <m:t>𝐴</m:t>
                                  </m:r>
                                </m:e>
                              </m:rad>
                            </m:e>
                          </m:acc>
                        </m:num>
                        <m:den>
                          <m:d>
                            <m:dPr>
                              <m:ctrlPr>
                                <a:rPr lang="es-EC" sz="1400" i="1">
                                  <a:latin typeface="Cambria Math" panose="02040503050406030204" pitchFamily="18" charset="0"/>
                                </a:rPr>
                              </m:ctrlPr>
                            </m:dPr>
                            <m:e>
                              <m:r>
                                <a:rPr lang="es-EC" sz="1400" i="0">
                                  <a:latin typeface="Cambria Math" panose="02040503050406030204" pitchFamily="18" charset="0"/>
                                </a:rPr>
                                <m:t>1+</m:t>
                              </m:r>
                              <m:r>
                                <a:rPr lang="es-EC" sz="1400" i="1">
                                  <a:latin typeface="Cambria Math" panose="02040503050406030204" pitchFamily="18" charset="0"/>
                                </a:rPr>
                                <m:t>𝑙𝑔𝐴</m:t>
                              </m:r>
                            </m:e>
                          </m:d>
                        </m:den>
                      </m:f>
                      <m:r>
                        <a:rPr lang="es-EC" sz="1400" i="0">
                          <a:latin typeface="Cambria Math" panose="02040503050406030204" pitchFamily="18" charset="0"/>
                        </a:rPr>
                        <m:t>(0.5</m:t>
                      </m:r>
                      <m:r>
                        <a:rPr lang="es-EC" sz="1400" i="1">
                          <a:latin typeface="Cambria Math" panose="02040503050406030204" pitchFamily="18" charset="0"/>
                        </a:rPr>
                        <m:t>𝑙𝑛𝑇</m:t>
                      </m:r>
                      <m:r>
                        <a:rPr lang="es-EC" sz="1400" i="0">
                          <a:latin typeface="Cambria Math" panose="02040503050406030204" pitchFamily="18" charset="0"/>
                        </a:rPr>
                        <m:t>−0.7</m:t>
                      </m:r>
                      <m:r>
                        <a:rPr lang="es-EC" sz="1400" b="0" i="0" smtClean="0">
                          <a:latin typeface="Cambria Math" panose="02040503050406030204" pitchFamily="18" charset="0"/>
                        </a:rPr>
                        <m:t>)</m:t>
                      </m:r>
                    </m:oMath>
                  </m:oMathPara>
                </a14:m>
                <a:endParaRPr lang="es-EC" sz="1400" dirty="0"/>
              </a:p>
            </p:txBody>
          </p:sp>
        </mc:Choice>
        <mc:Fallback xmlns="">
          <p:sp>
            <p:nvSpPr>
              <p:cNvPr id="14" name="Rectángulo 13"/>
              <p:cNvSpPr>
                <a:spLocks noRot="1" noChangeAspect="1" noMove="1" noResize="1" noEditPoints="1" noAdjustHandles="1" noChangeArrowheads="1" noChangeShapeType="1" noTextEdit="1"/>
              </p:cNvSpPr>
              <p:nvPr/>
            </p:nvSpPr>
            <p:spPr>
              <a:xfrm>
                <a:off x="323528" y="3839523"/>
                <a:ext cx="2888355" cy="612668"/>
              </a:xfrm>
              <a:prstGeom prst="rect">
                <a:avLst/>
              </a:prstGeom>
              <a:blipFill rotWithShape="0">
                <a:blip r:embed="rId3"/>
                <a:stretch>
                  <a:fillRect/>
                </a:stretch>
              </a:blipFill>
              <a:ln w="19050">
                <a:solidFill>
                  <a:srgbClr val="0070C0"/>
                </a:solidFill>
              </a:ln>
            </p:spPr>
            <p:txBody>
              <a:bodyPr/>
              <a:lstStyle/>
              <a:p>
                <a:r>
                  <a:rPr lang="es-EC">
                    <a:noFill/>
                  </a:rPr>
                  <a:t> </a:t>
                </a:r>
              </a:p>
            </p:txBody>
          </p:sp>
        </mc:Fallback>
      </mc:AlternateContent>
      <p:sp>
        <p:nvSpPr>
          <p:cNvPr id="18" name="Rectángulo 17"/>
          <p:cNvSpPr/>
          <p:nvPr/>
        </p:nvSpPr>
        <p:spPr>
          <a:xfrm>
            <a:off x="899592" y="4473361"/>
            <a:ext cx="1893019" cy="276999"/>
          </a:xfrm>
          <a:prstGeom prst="rect">
            <a:avLst/>
          </a:prstGeom>
        </p:spPr>
        <p:txBody>
          <a:bodyPr wrap="none">
            <a:spAutoFit/>
          </a:bodyPr>
          <a:lstStyle/>
          <a:p>
            <a:r>
              <a:rPr lang="es-ES_tradnl" sz="1200" dirty="0">
                <a:latin typeface="Times New Roman" panose="02020603050405020304" pitchFamily="18" charset="0"/>
                <a:ea typeface="Calibri" panose="020F0502020204030204" pitchFamily="34" charset="0"/>
              </a:rPr>
              <a:t>Sandoval y Aguilera (2014)</a:t>
            </a:r>
            <a:endParaRPr lang="es-EC" sz="1200" dirty="0"/>
          </a:p>
        </p:txBody>
      </p:sp>
      <p:sp>
        <p:nvSpPr>
          <p:cNvPr id="19" name="CuadroTexto 18"/>
          <p:cNvSpPr txBox="1"/>
          <p:nvPr/>
        </p:nvSpPr>
        <p:spPr>
          <a:xfrm>
            <a:off x="107504" y="1628800"/>
            <a:ext cx="8864765" cy="692497"/>
          </a:xfrm>
          <a:prstGeom prst="rect">
            <a:avLst/>
          </a:prstGeom>
          <a:noFill/>
          <a:ln>
            <a:solidFill>
              <a:schemeClr val="tx1"/>
            </a:solidFill>
          </a:ln>
        </p:spPr>
        <p:txBody>
          <a:bodyPr wrap="square" rtlCol="0">
            <a:spAutoFit/>
          </a:bodyPr>
          <a:lstStyle/>
          <a:p>
            <a:pPr algn="just"/>
            <a:r>
              <a:rPr lang="es-ES_tradnl" sz="1300" dirty="0"/>
              <a:t>S</a:t>
            </a:r>
            <a:r>
              <a:rPr lang="es-ES_tradnl" sz="1300" dirty="0" smtClean="0"/>
              <a:t>e realizó el </a:t>
            </a:r>
            <a:r>
              <a:rPr lang="es-ES_tradnl" sz="1300" dirty="0"/>
              <a:t>modelo </a:t>
            </a:r>
            <a:r>
              <a:rPr lang="es-ES_tradnl" sz="1300" dirty="0" smtClean="0"/>
              <a:t>con un tiempo de control </a:t>
            </a:r>
            <a:r>
              <a:rPr lang="es-ES_tradnl" sz="1300" dirty="0"/>
              <a:t>de lluvia de 2</a:t>
            </a:r>
            <a:r>
              <a:rPr lang="es-ES_tradnl" sz="1300" dirty="0" smtClean="0"/>
              <a:t> </a:t>
            </a:r>
            <a:r>
              <a:rPr lang="es-ES_tradnl" sz="1300" dirty="0"/>
              <a:t>veces el T</a:t>
            </a:r>
            <a:r>
              <a:rPr lang="es-ES_tradnl" sz="1300" dirty="0" smtClean="0"/>
              <a:t>c </a:t>
            </a:r>
            <a:r>
              <a:rPr lang="es-ES_tradnl" sz="1300" dirty="0"/>
              <a:t>de la </a:t>
            </a:r>
            <a:r>
              <a:rPr lang="es-ES_tradnl" sz="1300" dirty="0" smtClean="0"/>
              <a:t>cuenca, </a:t>
            </a:r>
            <a:r>
              <a:rPr lang="es-ES_tradnl" sz="1300" dirty="0"/>
              <a:t>es decir de </a:t>
            </a:r>
            <a:r>
              <a:rPr lang="es-ES_tradnl" sz="1300" dirty="0" smtClean="0"/>
              <a:t>14 </a:t>
            </a:r>
            <a:r>
              <a:rPr lang="es-ES_tradnl" sz="1300" dirty="0"/>
              <a:t>horas con un intervalo de lluvia de 15 min, </a:t>
            </a:r>
            <a:r>
              <a:rPr lang="es-ES_tradnl" sz="1300" dirty="0" smtClean="0"/>
              <a:t>el  </a:t>
            </a:r>
            <a:r>
              <a:rPr lang="es-ES_tradnl" sz="1300" dirty="0"/>
              <a:t>tiempo de modelación  debe ser tal que todos los hidrogramas de la cuenca se desarrollen por </a:t>
            </a:r>
            <a:r>
              <a:rPr lang="es-ES_tradnl" sz="1300" dirty="0" smtClean="0"/>
              <a:t>completo.</a:t>
            </a:r>
            <a:endParaRPr lang="es-EC" sz="1300" dirty="0"/>
          </a:p>
        </p:txBody>
      </p:sp>
      <p:sp>
        <p:nvSpPr>
          <p:cNvPr id="20" name="Flecha abajo 19"/>
          <p:cNvSpPr/>
          <p:nvPr/>
        </p:nvSpPr>
        <p:spPr>
          <a:xfrm>
            <a:off x="4319972" y="2402811"/>
            <a:ext cx="324036" cy="3183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41576219"/>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8</a:t>
            </a:r>
            <a:r>
              <a:rPr lang="es-ES" sz="3600" dirty="0" smtClean="0">
                <a:solidFill>
                  <a:srgbClr val="002060"/>
                </a:solidFill>
              </a:rPr>
              <a:t>. ANÁLISIS MULTITEMPORAL</a:t>
            </a:r>
            <a:endParaRPr lang="es-ES" sz="3600" dirty="0">
              <a:solidFill>
                <a:srgbClr val="002060"/>
              </a:solidFill>
            </a:endParaRPr>
          </a:p>
        </p:txBody>
      </p:sp>
      <p:sp>
        <p:nvSpPr>
          <p:cNvPr id="9" name="CuadroTexto 8"/>
          <p:cNvSpPr txBox="1"/>
          <p:nvPr/>
        </p:nvSpPr>
        <p:spPr>
          <a:xfrm>
            <a:off x="191052" y="764704"/>
            <a:ext cx="4032448" cy="307777"/>
          </a:xfrm>
          <a:prstGeom prst="rect">
            <a:avLst/>
          </a:prstGeom>
          <a:noFill/>
        </p:spPr>
        <p:txBody>
          <a:bodyPr wrap="square" rtlCol="0">
            <a:spAutoFit/>
          </a:bodyPr>
          <a:lstStyle/>
          <a:p>
            <a:pPr algn="just"/>
            <a:r>
              <a:rPr lang="es-ES_tradnl" sz="1400" u="sng" dirty="0" smtClean="0"/>
              <a:t>ANÁLISIS DE COMPONENTES PRINCIPALES</a:t>
            </a:r>
          </a:p>
        </p:txBody>
      </p:sp>
      <p:graphicFrame>
        <p:nvGraphicFramePr>
          <p:cNvPr id="2" name="Tabla 1"/>
          <p:cNvGraphicFramePr>
            <a:graphicFrameLocks noGrp="1"/>
          </p:cNvGraphicFramePr>
          <p:nvPr>
            <p:extLst>
              <p:ext uri="{D42A27DB-BD31-4B8C-83A1-F6EECF244321}">
                <p14:modId xmlns:p14="http://schemas.microsoft.com/office/powerpoint/2010/main" val="3389509454"/>
              </p:ext>
            </p:extLst>
          </p:nvPr>
        </p:nvGraphicFramePr>
        <p:xfrm>
          <a:off x="251520" y="1484784"/>
          <a:ext cx="3251200" cy="2514600"/>
        </p:xfrm>
        <a:graphic>
          <a:graphicData uri="http://schemas.openxmlformats.org/drawingml/2006/table">
            <a:tbl>
              <a:tblPr firstRow="1" firstCol="1" bandRow="1">
                <a:tableStyleId>{ED083AE6-46FA-4A59-8FB0-9F97EB10719F}</a:tableStyleId>
              </a:tblPr>
              <a:tblGrid>
                <a:gridCol w="936104"/>
                <a:gridCol w="740296"/>
                <a:gridCol w="787400"/>
                <a:gridCol w="787400"/>
              </a:tblGrid>
              <a:tr h="182880">
                <a:tc>
                  <a:txBody>
                    <a:bodyPr/>
                    <a:lstStyle/>
                    <a:p>
                      <a:pPr algn="just">
                        <a:lnSpc>
                          <a:spcPct val="150000"/>
                        </a:lnSpc>
                        <a:spcAft>
                          <a:spcPts val="0"/>
                        </a:spcAft>
                      </a:pPr>
                      <a:r>
                        <a:rPr lang="es-EC" sz="1000" u="sng" dirty="0">
                          <a:effectLst/>
                        </a:rPr>
                        <a:t>V. Acumulativa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effectLst/>
                        </a:rPr>
                        <a:t>67.90%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effectLst/>
                        </a:rPr>
                        <a:t>85.10%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effectLst/>
                        </a:rPr>
                        <a:t>97.20%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Iones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b="1" dirty="0">
                          <a:effectLst/>
                        </a:rPr>
                        <a:t>CP1</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b="1">
                          <a:effectLst/>
                        </a:rPr>
                        <a:t>CP2</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b="1" dirty="0">
                          <a:effectLst/>
                        </a:rPr>
                        <a:t>CP3</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Ca</a:t>
                      </a:r>
                      <a:r>
                        <a:rPr lang="es-EC" sz="1000" baseline="30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0.390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-0.315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0.102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Mg</a:t>
                      </a:r>
                      <a:r>
                        <a:rPr lang="es-EC" sz="1000" baseline="30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0.322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-0.407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0.422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Na</a:t>
                      </a:r>
                      <a:r>
                        <a:rPr lang="es-EC" sz="1000" baseline="30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solidFill>
                            <a:srgbClr val="FF0000"/>
                          </a:solidFill>
                          <a:effectLst/>
                        </a:rPr>
                        <a:t>0.420</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0.127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K</a:t>
                      </a:r>
                      <a:r>
                        <a:rPr lang="es-EC" sz="1000" baseline="30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0.409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0.194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CO</a:t>
                      </a:r>
                      <a:r>
                        <a:rPr lang="es-EC" sz="1000" baseline="-25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0.415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-0.218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HCO</a:t>
                      </a:r>
                      <a:r>
                        <a:rPr lang="es-EC" sz="1000" baseline="-25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0.516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smtClean="0">
                          <a:solidFill>
                            <a:srgbClr val="FF0000"/>
                          </a:solidFill>
                          <a:effectLst/>
                        </a:rPr>
                        <a:t>0.806</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Cl</a:t>
                      </a:r>
                      <a:r>
                        <a:rPr lang="es-EC" sz="1000" baseline="30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solidFill>
                            <a:srgbClr val="FF0000"/>
                          </a:solidFill>
                          <a:effectLst/>
                        </a:rPr>
                        <a:t>0.423</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algn="just">
                        <a:lnSpc>
                          <a:spcPct val="150000"/>
                        </a:lnSpc>
                        <a:spcAft>
                          <a:spcPts val="0"/>
                        </a:spcAft>
                      </a:pPr>
                      <a:r>
                        <a:rPr lang="es-EC" sz="1000">
                          <a:effectLst/>
                        </a:rPr>
                        <a:t>SO</a:t>
                      </a:r>
                      <a:r>
                        <a:rPr lang="es-EC" sz="1000" baseline="-25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0.221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solidFill>
                            <a:srgbClr val="FF0000"/>
                          </a:solidFill>
                          <a:effectLst/>
                        </a:rPr>
                        <a:t>0.635</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effectLst/>
                        </a:rPr>
                        <a:t>-0.332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726783724"/>
              </p:ext>
            </p:extLst>
          </p:nvPr>
        </p:nvGraphicFramePr>
        <p:xfrm>
          <a:off x="3995936" y="1556792"/>
          <a:ext cx="3456385" cy="2536948"/>
        </p:xfrm>
        <a:graphic>
          <a:graphicData uri="http://schemas.openxmlformats.org/drawingml/2006/table">
            <a:tbl>
              <a:tblPr firstRow="1" firstCol="1" bandRow="1">
                <a:tableStyleId>{C4B1156A-380E-4F78-BDF5-A606A8083BF9}</a:tableStyleId>
              </a:tblPr>
              <a:tblGrid>
                <a:gridCol w="954877"/>
                <a:gridCol w="833836"/>
                <a:gridCol w="833836"/>
                <a:gridCol w="833836"/>
              </a:tblGrid>
              <a:tr h="479548">
                <a:tc>
                  <a:txBody>
                    <a:bodyPr/>
                    <a:lstStyle/>
                    <a:p>
                      <a:pPr algn="just">
                        <a:lnSpc>
                          <a:spcPct val="150000"/>
                        </a:lnSpc>
                        <a:spcAft>
                          <a:spcPts val="0"/>
                        </a:spcAft>
                      </a:pPr>
                      <a:r>
                        <a:rPr lang="es-EC" sz="1000" u="sng" dirty="0">
                          <a:effectLst/>
                        </a:rPr>
                        <a:t>V. Acumulativa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b="0" dirty="0">
                          <a:effectLst/>
                        </a:rPr>
                        <a:t>58.10%</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76.90%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93.70%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Iones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b="1" dirty="0">
                          <a:effectLst/>
                        </a:rPr>
                        <a:t>CP1</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b="1" dirty="0">
                          <a:effectLst/>
                        </a:rPr>
                        <a:t>CP2</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b="1" dirty="0">
                          <a:effectLst/>
                        </a:rPr>
                        <a:t>CP3</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Ca</a:t>
                      </a:r>
                      <a:r>
                        <a:rPr lang="es-EC" sz="1000" baseline="30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0.400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0.362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Mg</a:t>
                      </a:r>
                      <a:r>
                        <a:rPr lang="es-EC" sz="1000" baseline="30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0.322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0.481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Na</a:t>
                      </a:r>
                      <a:r>
                        <a:rPr lang="es-EC" sz="1000" baseline="30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b="0" dirty="0">
                          <a:solidFill>
                            <a:schemeClr val="tx1"/>
                          </a:solidFill>
                          <a:effectLst/>
                        </a:rPr>
                        <a:t>0.444</a:t>
                      </a:r>
                      <a:endParaRPr lang="es-EC"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K</a:t>
                      </a:r>
                      <a:r>
                        <a:rPr lang="es-EC" sz="1000" baseline="30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solidFill>
                            <a:schemeClr val="tx1"/>
                          </a:solidFill>
                          <a:effectLst/>
                        </a:rPr>
                        <a:t>0.449</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CO</a:t>
                      </a:r>
                      <a:r>
                        <a:rPr lang="es-EC" sz="1000" baseline="-25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0.324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-0.466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-0.185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HCO</a:t>
                      </a:r>
                      <a:r>
                        <a:rPr lang="es-EC" sz="1000" baseline="-25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effectLst/>
                        </a:rPr>
                        <a:t>-0.073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-0.118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solidFill>
                            <a:srgbClr val="FF0000"/>
                          </a:solidFill>
                          <a:effectLst/>
                        </a:rPr>
                        <a:t>0.824</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Cl</a:t>
                      </a:r>
                      <a:r>
                        <a:rPr lang="es-EC" sz="1000" baseline="30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u="none" dirty="0">
                          <a:solidFill>
                            <a:srgbClr val="FF0000"/>
                          </a:solidFill>
                          <a:effectLst/>
                        </a:rPr>
                        <a:t>0.450</a:t>
                      </a:r>
                      <a:endParaRPr lang="es-EC" sz="11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effectLst/>
                        </a:rPr>
                        <a:t>0.108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a:effectLst/>
                        </a:rPr>
                        <a:t>-0.093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116">
                <a:tc>
                  <a:txBody>
                    <a:bodyPr/>
                    <a:lstStyle/>
                    <a:p>
                      <a:pPr algn="just">
                        <a:lnSpc>
                          <a:spcPct val="150000"/>
                        </a:lnSpc>
                        <a:spcAft>
                          <a:spcPts val="0"/>
                        </a:spcAft>
                      </a:pPr>
                      <a:r>
                        <a:rPr lang="es-EC" sz="1000">
                          <a:effectLst/>
                        </a:rPr>
                        <a:t>SO</a:t>
                      </a:r>
                      <a:r>
                        <a:rPr lang="es-EC" sz="1000" baseline="-25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effectLst/>
                        </a:rPr>
                        <a:t>0.157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solidFill>
                            <a:srgbClr val="FF0000"/>
                          </a:solidFill>
                          <a:effectLst/>
                        </a:rPr>
                        <a:t>-0.735</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000" dirty="0">
                          <a:effectLst/>
                        </a:rPr>
                        <a:t>0.187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1" name="CuadroTexto 10"/>
          <p:cNvSpPr txBox="1"/>
          <p:nvPr/>
        </p:nvSpPr>
        <p:spPr>
          <a:xfrm>
            <a:off x="1163399" y="1072872"/>
            <a:ext cx="1427442" cy="276999"/>
          </a:xfrm>
          <a:prstGeom prst="rect">
            <a:avLst/>
          </a:prstGeom>
          <a:noFill/>
        </p:spPr>
        <p:txBody>
          <a:bodyPr wrap="none" rtlCol="0">
            <a:spAutoFit/>
          </a:bodyPr>
          <a:lstStyle/>
          <a:p>
            <a:r>
              <a:rPr lang="es-EC" sz="1200" dirty="0" smtClean="0"/>
              <a:t>ACP – Mayo 2016</a:t>
            </a:r>
            <a:endParaRPr lang="es-EC" sz="1200" dirty="0"/>
          </a:p>
        </p:txBody>
      </p:sp>
      <p:sp>
        <p:nvSpPr>
          <p:cNvPr id="13" name="CuadroTexto 12"/>
          <p:cNvSpPr txBox="1"/>
          <p:nvPr/>
        </p:nvSpPr>
        <p:spPr>
          <a:xfrm>
            <a:off x="4748382" y="1072872"/>
            <a:ext cx="1521570" cy="276999"/>
          </a:xfrm>
          <a:prstGeom prst="rect">
            <a:avLst/>
          </a:prstGeom>
          <a:noFill/>
        </p:spPr>
        <p:txBody>
          <a:bodyPr wrap="none" rtlCol="0">
            <a:spAutoFit/>
          </a:bodyPr>
          <a:lstStyle/>
          <a:p>
            <a:r>
              <a:rPr lang="es-EC" sz="1200" dirty="0" smtClean="0"/>
              <a:t>ACP – Agosto 2016</a:t>
            </a:r>
            <a:endParaRPr lang="es-EC" sz="1200" dirty="0"/>
          </a:p>
        </p:txBody>
      </p:sp>
      <p:sp>
        <p:nvSpPr>
          <p:cNvPr id="4" name="3 Rectángulo"/>
          <p:cNvSpPr/>
          <p:nvPr/>
        </p:nvSpPr>
        <p:spPr>
          <a:xfrm>
            <a:off x="309295" y="4480374"/>
            <a:ext cx="2952328" cy="1323439"/>
          </a:xfrm>
          <a:prstGeom prst="rect">
            <a:avLst/>
          </a:prstGeom>
          <a:ln w="19050">
            <a:solidFill>
              <a:schemeClr val="accent2"/>
            </a:solidFill>
          </a:ln>
        </p:spPr>
        <p:txBody>
          <a:bodyPr wrap="square">
            <a:spAutoFit/>
          </a:bodyPr>
          <a:lstStyle/>
          <a:p>
            <a:r>
              <a:rPr lang="es-ES_tradnl" sz="1600" dirty="0"/>
              <a:t>Se buscó funciones que contengan a estos iones más representativos que además son parámetros indicadores de contaminación del agua </a:t>
            </a:r>
            <a:endParaRPr lang="es-ES" sz="1600" dirty="0"/>
          </a:p>
        </p:txBody>
      </p:sp>
      <p:sp>
        <p:nvSpPr>
          <p:cNvPr id="7" name="6 Flecha derecha"/>
          <p:cNvSpPr/>
          <p:nvPr/>
        </p:nvSpPr>
        <p:spPr>
          <a:xfrm>
            <a:off x="3419872" y="4962073"/>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4092024" y="4480374"/>
            <a:ext cx="4308940" cy="1569660"/>
          </a:xfrm>
          <a:prstGeom prst="rect">
            <a:avLst/>
          </a:prstGeom>
          <a:noFill/>
          <a:ln w="28575">
            <a:solidFill>
              <a:schemeClr val="accent2"/>
            </a:solidFill>
          </a:ln>
        </p:spPr>
        <p:txBody>
          <a:bodyPr wrap="square" rtlCol="0">
            <a:spAutoFit/>
          </a:bodyPr>
          <a:lstStyle/>
          <a:p>
            <a:r>
              <a:rPr lang="es-ES_tradnl" sz="1600" dirty="0" smtClean="0"/>
              <a:t>                 Variables </a:t>
            </a:r>
            <a:r>
              <a:rPr lang="es-ES_tradnl" sz="1600" dirty="0"/>
              <a:t>de </a:t>
            </a:r>
            <a:r>
              <a:rPr lang="es-ES_tradnl" sz="1600" dirty="0" smtClean="0"/>
              <a:t>estudio</a:t>
            </a:r>
          </a:p>
          <a:p>
            <a:endParaRPr lang="es-ES_tradnl" sz="1600" dirty="0" smtClean="0"/>
          </a:p>
          <a:p>
            <a:pPr marL="285750" indent="-285750">
              <a:buFont typeface="Wingdings" panose="05000000000000000000" pitchFamily="2" charset="2"/>
              <a:buChar char="v"/>
            </a:pPr>
            <a:r>
              <a:rPr lang="es-ES_tradnl" sz="1600" dirty="0"/>
              <a:t>R</a:t>
            </a:r>
            <a:r>
              <a:rPr lang="es-ES_tradnl" sz="1600" dirty="0" smtClean="0"/>
              <a:t>elación </a:t>
            </a:r>
            <a:r>
              <a:rPr lang="es-ES_tradnl" sz="1600" dirty="0"/>
              <a:t>de adsorción de </a:t>
            </a:r>
            <a:r>
              <a:rPr lang="es-ES_tradnl" sz="1600" dirty="0" smtClean="0"/>
              <a:t>sodio (RAS)</a:t>
            </a:r>
          </a:p>
          <a:p>
            <a:pPr marL="285750" indent="-285750">
              <a:buFont typeface="Wingdings" panose="05000000000000000000" pitchFamily="2" charset="2"/>
              <a:buChar char="v"/>
            </a:pPr>
            <a:r>
              <a:rPr lang="es-ES_tradnl" sz="1600" dirty="0" smtClean="0"/>
              <a:t> Salinidad </a:t>
            </a:r>
            <a:r>
              <a:rPr lang="es-ES_tradnl" sz="1600" dirty="0"/>
              <a:t>efectiva </a:t>
            </a:r>
          </a:p>
          <a:p>
            <a:pPr marL="285750" indent="-285750">
              <a:buFont typeface="Wingdings" panose="05000000000000000000" pitchFamily="2" charset="2"/>
              <a:buChar char="v"/>
            </a:pPr>
            <a:r>
              <a:rPr lang="es-ES_tradnl" sz="1600" dirty="0" smtClean="0"/>
              <a:t> </a:t>
            </a:r>
            <a:r>
              <a:rPr lang="es-ES_tradnl" sz="1600" dirty="0"/>
              <a:t>S</a:t>
            </a:r>
            <a:r>
              <a:rPr lang="es-ES_tradnl" sz="1600" dirty="0" smtClean="0"/>
              <a:t>alinidad potencial</a:t>
            </a:r>
          </a:p>
          <a:p>
            <a:pPr marL="285750" indent="-285750">
              <a:buFont typeface="Wingdings" panose="05000000000000000000" pitchFamily="2" charset="2"/>
              <a:buChar char="v"/>
            </a:pPr>
            <a:r>
              <a:rPr lang="es-ES_tradnl" sz="1600" dirty="0" smtClean="0"/>
              <a:t>CE</a:t>
            </a:r>
            <a:endParaRPr lang="es-ES" sz="1600" dirty="0"/>
          </a:p>
        </p:txBody>
      </p:sp>
    </p:spTree>
    <p:extLst>
      <p:ext uri="{BB962C8B-B14F-4D97-AF65-F5344CB8AC3E}">
        <p14:creationId xmlns:p14="http://schemas.microsoft.com/office/powerpoint/2010/main" val="2634158550"/>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8</a:t>
            </a:r>
            <a:r>
              <a:rPr lang="es-ES" sz="3600" dirty="0" smtClean="0">
                <a:solidFill>
                  <a:srgbClr val="002060"/>
                </a:solidFill>
              </a:rPr>
              <a:t>. ANÁLISIS MULTITEMPORAL</a:t>
            </a:r>
            <a:endParaRPr lang="es-ES" sz="3600" dirty="0">
              <a:solidFill>
                <a:srgbClr val="002060"/>
              </a:solidFill>
            </a:endParaRPr>
          </a:p>
        </p:txBody>
      </p:sp>
      <p:sp>
        <p:nvSpPr>
          <p:cNvPr id="9" name="CuadroTexto 8"/>
          <p:cNvSpPr txBox="1"/>
          <p:nvPr/>
        </p:nvSpPr>
        <p:spPr>
          <a:xfrm>
            <a:off x="147936" y="620688"/>
            <a:ext cx="4032448" cy="338554"/>
          </a:xfrm>
          <a:prstGeom prst="rect">
            <a:avLst/>
          </a:prstGeom>
          <a:noFill/>
        </p:spPr>
        <p:txBody>
          <a:bodyPr wrap="square" rtlCol="0">
            <a:spAutoFit/>
          </a:bodyPr>
          <a:lstStyle/>
          <a:p>
            <a:pPr algn="just"/>
            <a:r>
              <a:rPr lang="es-ES_tradnl" sz="1600" u="sng" dirty="0" smtClean="0"/>
              <a:t>CONDUCTIVIDAD ELÉCTRICA</a:t>
            </a:r>
          </a:p>
        </p:txBody>
      </p:sp>
      <p:pic>
        <p:nvPicPr>
          <p:cNvPr id="4" name="Imagen 3"/>
          <p:cNvPicPr>
            <a:picLocks noChangeAspect="1"/>
          </p:cNvPicPr>
          <p:nvPr/>
        </p:nvPicPr>
        <p:blipFill rotWithShape="1">
          <a:blip r:embed="rId3"/>
          <a:srcRect l="43700" t="17101" r="19288" b="12901"/>
          <a:stretch/>
        </p:blipFill>
        <p:spPr>
          <a:xfrm>
            <a:off x="3419871" y="620688"/>
            <a:ext cx="5550377" cy="5904656"/>
          </a:xfrm>
          <a:prstGeom prst="rect">
            <a:avLst/>
          </a:prstGeom>
        </p:spPr>
      </p:pic>
      <p:sp>
        <p:nvSpPr>
          <p:cNvPr id="7" name="CuadroTexto 6"/>
          <p:cNvSpPr txBox="1"/>
          <p:nvPr/>
        </p:nvSpPr>
        <p:spPr>
          <a:xfrm>
            <a:off x="4716016" y="6525344"/>
            <a:ext cx="4166120" cy="261610"/>
          </a:xfrm>
          <a:prstGeom prst="rect">
            <a:avLst/>
          </a:prstGeom>
          <a:noFill/>
        </p:spPr>
        <p:txBody>
          <a:bodyPr wrap="square" rtlCol="0">
            <a:spAutoFit/>
          </a:bodyPr>
          <a:lstStyle/>
          <a:p>
            <a:r>
              <a:rPr lang="es-ES_tradnl" sz="1050" dirty="0"/>
              <a:t>Relación </a:t>
            </a:r>
            <a:r>
              <a:rPr lang="es-ES_tradnl" sz="1050" dirty="0" smtClean="0"/>
              <a:t>CE </a:t>
            </a:r>
            <a:r>
              <a:rPr lang="es-ES_tradnl" sz="1050" dirty="0"/>
              <a:t>vs precipitación</a:t>
            </a:r>
            <a:endParaRPr lang="es-EC" sz="1050" dirty="0"/>
          </a:p>
        </p:txBody>
      </p:sp>
      <p:sp>
        <p:nvSpPr>
          <p:cNvPr id="16" name="CuadroTexto 15"/>
          <p:cNvSpPr txBox="1"/>
          <p:nvPr/>
        </p:nvSpPr>
        <p:spPr>
          <a:xfrm>
            <a:off x="4839152" y="3789040"/>
            <a:ext cx="4166120" cy="261610"/>
          </a:xfrm>
          <a:prstGeom prst="rect">
            <a:avLst/>
          </a:prstGeom>
          <a:noFill/>
        </p:spPr>
        <p:txBody>
          <a:bodyPr wrap="square" rtlCol="0">
            <a:spAutoFit/>
          </a:bodyPr>
          <a:lstStyle/>
          <a:p>
            <a:r>
              <a:rPr lang="es-ES_tradnl" sz="1050" dirty="0"/>
              <a:t>Relación </a:t>
            </a:r>
            <a:r>
              <a:rPr lang="es-ES_tradnl" sz="1050" dirty="0" smtClean="0"/>
              <a:t>CE </a:t>
            </a:r>
            <a:r>
              <a:rPr lang="es-ES_tradnl" sz="1050" dirty="0"/>
              <a:t>vs </a:t>
            </a:r>
            <a:r>
              <a:rPr lang="es-ES_tradnl" sz="1050" dirty="0" smtClean="0"/>
              <a:t>época de muestreo </a:t>
            </a:r>
            <a:endParaRPr lang="es-EC" sz="1050" dirty="0"/>
          </a:p>
        </p:txBody>
      </p:sp>
      <p:sp>
        <p:nvSpPr>
          <p:cNvPr id="2" name="1 Rectángulo"/>
          <p:cNvSpPr/>
          <p:nvPr/>
        </p:nvSpPr>
        <p:spPr>
          <a:xfrm>
            <a:off x="145867" y="1579930"/>
            <a:ext cx="3096344" cy="3631763"/>
          </a:xfrm>
          <a:prstGeom prst="rect">
            <a:avLst/>
          </a:prstGeom>
        </p:spPr>
        <p:txBody>
          <a:bodyPr wrap="square">
            <a:spAutoFit/>
          </a:bodyPr>
          <a:lstStyle/>
          <a:p>
            <a:pPr marL="285750" indent="-285750" algn="just">
              <a:buFont typeface="Wingdings" panose="05000000000000000000" pitchFamily="2" charset="2"/>
              <a:buChar char="v"/>
            </a:pPr>
            <a:r>
              <a:rPr lang="es-ES_tradnl" sz="1500" dirty="0" smtClean="0"/>
              <a:t>CE mayor en agosto de 2016 debido a la disminución de precipitación  </a:t>
            </a:r>
          </a:p>
          <a:p>
            <a:pPr algn="just"/>
            <a:endParaRPr lang="es-ES_tradnl" sz="1500" dirty="0" smtClean="0"/>
          </a:p>
          <a:p>
            <a:pPr marL="285750" indent="-285750" algn="just">
              <a:buFont typeface="Wingdings" panose="05000000000000000000" pitchFamily="2" charset="2"/>
              <a:buChar char="v"/>
            </a:pPr>
            <a:r>
              <a:rPr lang="es-ES_tradnl" sz="1500" dirty="0" smtClean="0"/>
              <a:t>La </a:t>
            </a:r>
            <a:r>
              <a:rPr lang="es-ES_tradnl" sz="1500" dirty="0"/>
              <a:t>relación entre la precipitación y la CE es inversa, pero </a:t>
            </a:r>
            <a:r>
              <a:rPr lang="es-ES_tradnl" sz="1500" dirty="0" smtClean="0"/>
              <a:t>esto no siempre ocurre debido al lavado de suelos.</a:t>
            </a:r>
          </a:p>
          <a:p>
            <a:pPr algn="just"/>
            <a:endParaRPr lang="es-ES_tradnl" sz="1500" dirty="0" smtClean="0">
              <a:latin typeface="+mj-lt"/>
            </a:endParaRPr>
          </a:p>
          <a:p>
            <a:pPr algn="just"/>
            <a:endParaRPr lang="es-ES_tradnl" sz="1500" dirty="0" smtClean="0">
              <a:latin typeface="+mj-lt"/>
            </a:endParaRPr>
          </a:p>
          <a:p>
            <a:pPr algn="just"/>
            <a:endParaRPr lang="es-ES_tradnl" sz="1300" dirty="0" smtClean="0">
              <a:latin typeface="+mj-lt"/>
            </a:endParaRPr>
          </a:p>
          <a:p>
            <a:endParaRPr lang="es-ES_tradnl" sz="1300" dirty="0" smtClean="0">
              <a:latin typeface="+mj-lt"/>
            </a:endParaRPr>
          </a:p>
          <a:p>
            <a:endParaRPr lang="es-ES_tradnl" sz="1300" dirty="0" smtClean="0">
              <a:latin typeface="+mj-lt"/>
            </a:endParaRPr>
          </a:p>
          <a:p>
            <a:r>
              <a:rPr lang="es-ES_tradnl" sz="1300" dirty="0" smtClean="0">
                <a:latin typeface="+mj-lt"/>
              </a:rPr>
              <a:t> </a:t>
            </a:r>
            <a:endParaRPr lang="es-ES" sz="1300" dirty="0">
              <a:latin typeface="+mj-lt"/>
            </a:endParaRPr>
          </a:p>
          <a:p>
            <a:pPr marL="285750" indent="-285750">
              <a:buFont typeface="Wingdings" panose="05000000000000000000" pitchFamily="2" charset="2"/>
              <a:buChar char="v"/>
            </a:pPr>
            <a:endParaRPr lang="es-ES" sz="1300" dirty="0">
              <a:latin typeface="+mj-lt"/>
            </a:endParaRPr>
          </a:p>
        </p:txBody>
      </p:sp>
    </p:spTree>
    <p:extLst>
      <p:ext uri="{BB962C8B-B14F-4D97-AF65-F5344CB8AC3E}">
        <p14:creationId xmlns:p14="http://schemas.microsoft.com/office/powerpoint/2010/main" val="1235147300"/>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8</a:t>
            </a:r>
            <a:r>
              <a:rPr lang="es-ES" sz="3600" dirty="0" smtClean="0">
                <a:solidFill>
                  <a:srgbClr val="002060"/>
                </a:solidFill>
              </a:rPr>
              <a:t>. ANÁLISIS MULTITEMPORAL</a:t>
            </a:r>
            <a:endParaRPr lang="es-ES" sz="3600" dirty="0">
              <a:solidFill>
                <a:srgbClr val="002060"/>
              </a:solidFill>
            </a:endParaRPr>
          </a:p>
        </p:txBody>
      </p:sp>
      <p:sp>
        <p:nvSpPr>
          <p:cNvPr id="9" name="CuadroTexto 8"/>
          <p:cNvSpPr txBox="1"/>
          <p:nvPr/>
        </p:nvSpPr>
        <p:spPr>
          <a:xfrm>
            <a:off x="147936" y="756816"/>
            <a:ext cx="4032448" cy="338554"/>
          </a:xfrm>
          <a:prstGeom prst="rect">
            <a:avLst/>
          </a:prstGeom>
          <a:noFill/>
        </p:spPr>
        <p:txBody>
          <a:bodyPr wrap="square" rtlCol="0">
            <a:spAutoFit/>
          </a:bodyPr>
          <a:lstStyle/>
          <a:p>
            <a:pPr algn="just"/>
            <a:r>
              <a:rPr lang="es-ES_tradnl" sz="1600" u="sng" dirty="0" smtClean="0"/>
              <a:t>RAS CORREGIDO </a:t>
            </a:r>
          </a:p>
        </p:txBody>
      </p:sp>
      <p:pic>
        <p:nvPicPr>
          <p:cNvPr id="2" name="Imagen 1"/>
          <p:cNvPicPr>
            <a:picLocks noChangeAspect="1"/>
          </p:cNvPicPr>
          <p:nvPr/>
        </p:nvPicPr>
        <p:blipFill rotWithShape="1">
          <a:blip r:embed="rId3"/>
          <a:srcRect l="43700" t="17801" r="18894" b="36700"/>
          <a:stretch/>
        </p:blipFill>
        <p:spPr>
          <a:xfrm>
            <a:off x="4180384" y="739221"/>
            <a:ext cx="4536504" cy="3103924"/>
          </a:xfrm>
          <a:prstGeom prst="rect">
            <a:avLst/>
          </a:prstGeom>
        </p:spPr>
      </p:pic>
      <p:pic>
        <p:nvPicPr>
          <p:cNvPr id="6" name="Imagen 5"/>
          <p:cNvPicPr>
            <a:picLocks noChangeAspect="1"/>
          </p:cNvPicPr>
          <p:nvPr/>
        </p:nvPicPr>
        <p:blipFill rotWithShape="1">
          <a:blip r:embed="rId4"/>
          <a:srcRect l="43700" t="30400" r="18107" b="38100"/>
          <a:stretch/>
        </p:blipFill>
        <p:spPr>
          <a:xfrm>
            <a:off x="4215243" y="4149080"/>
            <a:ext cx="4578283" cy="2333394"/>
          </a:xfrm>
          <a:prstGeom prst="rect">
            <a:avLst/>
          </a:prstGeom>
        </p:spPr>
      </p:pic>
      <p:sp>
        <p:nvSpPr>
          <p:cNvPr id="8" name="CuadroTexto 7"/>
          <p:cNvSpPr txBox="1"/>
          <p:nvPr/>
        </p:nvSpPr>
        <p:spPr>
          <a:xfrm>
            <a:off x="4716016" y="6525344"/>
            <a:ext cx="4166120" cy="261610"/>
          </a:xfrm>
          <a:prstGeom prst="rect">
            <a:avLst/>
          </a:prstGeom>
          <a:noFill/>
        </p:spPr>
        <p:txBody>
          <a:bodyPr wrap="square" rtlCol="0">
            <a:spAutoFit/>
          </a:bodyPr>
          <a:lstStyle/>
          <a:p>
            <a:r>
              <a:rPr lang="es-ES_tradnl" sz="1050" dirty="0"/>
              <a:t>Relación </a:t>
            </a:r>
            <a:r>
              <a:rPr lang="es-ES_tradnl" sz="1050" dirty="0" smtClean="0"/>
              <a:t>RAS corregido  </a:t>
            </a:r>
            <a:r>
              <a:rPr lang="es-ES_tradnl" sz="1050" dirty="0"/>
              <a:t>vs precipitación</a:t>
            </a:r>
            <a:endParaRPr lang="es-EC" sz="1050" dirty="0"/>
          </a:p>
        </p:txBody>
      </p:sp>
      <p:sp>
        <p:nvSpPr>
          <p:cNvPr id="10" name="CuadroTexto 9"/>
          <p:cNvSpPr txBox="1"/>
          <p:nvPr/>
        </p:nvSpPr>
        <p:spPr>
          <a:xfrm>
            <a:off x="4839152" y="3789040"/>
            <a:ext cx="4166120" cy="261610"/>
          </a:xfrm>
          <a:prstGeom prst="rect">
            <a:avLst/>
          </a:prstGeom>
          <a:noFill/>
        </p:spPr>
        <p:txBody>
          <a:bodyPr wrap="square" rtlCol="0">
            <a:spAutoFit/>
          </a:bodyPr>
          <a:lstStyle/>
          <a:p>
            <a:r>
              <a:rPr lang="es-ES_tradnl" sz="1050" dirty="0"/>
              <a:t>Relación </a:t>
            </a:r>
            <a:r>
              <a:rPr lang="es-ES_tradnl" sz="1050" dirty="0" smtClean="0"/>
              <a:t>RAS corregido  </a:t>
            </a:r>
            <a:r>
              <a:rPr lang="es-ES_tradnl" sz="1050" dirty="0"/>
              <a:t>vs </a:t>
            </a:r>
            <a:r>
              <a:rPr lang="es-ES_tradnl" sz="1050" dirty="0" smtClean="0"/>
              <a:t>época de muestreo </a:t>
            </a:r>
            <a:endParaRPr lang="es-EC" sz="1050" dirty="0"/>
          </a:p>
        </p:txBody>
      </p:sp>
      <p:sp>
        <p:nvSpPr>
          <p:cNvPr id="11" name="Rectángulo 10"/>
          <p:cNvSpPr/>
          <p:nvPr/>
        </p:nvSpPr>
        <p:spPr>
          <a:xfrm>
            <a:off x="327295" y="1320542"/>
            <a:ext cx="3768080" cy="4878259"/>
          </a:xfrm>
          <a:prstGeom prst="rect">
            <a:avLst/>
          </a:prstGeom>
        </p:spPr>
        <p:txBody>
          <a:bodyPr wrap="square">
            <a:spAutoFit/>
          </a:bodyPr>
          <a:lstStyle/>
          <a:p>
            <a:pPr marL="285750" indent="-285750" algn="just">
              <a:buFont typeface="Wingdings" panose="05000000000000000000" pitchFamily="2" charset="2"/>
              <a:buChar char="v"/>
            </a:pPr>
            <a:r>
              <a:rPr lang="es-ES_tradnl" sz="1500" dirty="0" smtClean="0">
                <a:solidFill>
                  <a:srgbClr val="000000"/>
                </a:solidFill>
                <a:latin typeface="+mj-lt"/>
                <a:ea typeface="Calibri" panose="020F0502020204030204" pitchFamily="34" charset="0"/>
              </a:rPr>
              <a:t>Permite </a:t>
            </a:r>
            <a:r>
              <a:rPr lang="es-ES_tradnl" sz="1500" dirty="0" smtClean="0">
                <a:latin typeface="+mj-lt"/>
                <a:ea typeface="Calibri" panose="020F0502020204030204" pitchFamily="34" charset="0"/>
              </a:rPr>
              <a:t>estimar el grado en que el sodio del agua de riego será adsorbido por el suelo.</a:t>
            </a:r>
          </a:p>
          <a:p>
            <a:pPr algn="just"/>
            <a:endParaRPr lang="es-ES_tradnl" sz="1500" dirty="0" smtClean="0">
              <a:latin typeface="+mj-lt"/>
              <a:ea typeface="Calibri" panose="020F0502020204030204" pitchFamily="34" charset="0"/>
            </a:endParaRPr>
          </a:p>
          <a:p>
            <a:pPr marL="285750" indent="-285750" algn="just">
              <a:buFont typeface="Wingdings" panose="05000000000000000000" pitchFamily="2" charset="2"/>
              <a:buChar char="v"/>
            </a:pPr>
            <a:r>
              <a:rPr lang="es-ES_tradnl" sz="1500" dirty="0" smtClean="0"/>
              <a:t>Agosto </a:t>
            </a:r>
            <a:r>
              <a:rPr lang="es-ES_tradnl" sz="1500" dirty="0"/>
              <a:t>de 2016 es el que presentó mayores valores del RAS </a:t>
            </a:r>
            <a:r>
              <a:rPr lang="es-ES_tradnl" sz="1500" dirty="0" smtClean="0"/>
              <a:t>corregido</a:t>
            </a:r>
          </a:p>
          <a:p>
            <a:pPr algn="just"/>
            <a:endParaRPr lang="es-ES_tradnl" sz="1500" dirty="0" smtClean="0"/>
          </a:p>
          <a:p>
            <a:pPr marL="285750" indent="-285750" algn="just">
              <a:buFont typeface="Wingdings" panose="05000000000000000000" pitchFamily="2" charset="2"/>
              <a:buChar char="v"/>
            </a:pPr>
            <a:r>
              <a:rPr lang="es-ES_tradnl" sz="1500" dirty="0" smtClean="0">
                <a:latin typeface="+mj-lt"/>
              </a:rPr>
              <a:t>Octubre 2016 disminuye la CE debido al cambio climático y el aumento de precipitaciones.</a:t>
            </a:r>
          </a:p>
          <a:p>
            <a:pPr algn="just"/>
            <a:endParaRPr lang="es-ES_tradnl" sz="1500" dirty="0" smtClean="0">
              <a:latin typeface="+mj-lt"/>
            </a:endParaRPr>
          </a:p>
          <a:p>
            <a:pPr marL="285750" indent="-285750" algn="just">
              <a:buFont typeface="Wingdings" panose="05000000000000000000" pitchFamily="2" charset="2"/>
              <a:buChar char="v"/>
            </a:pPr>
            <a:r>
              <a:rPr lang="es-ES_tradnl" sz="1500" spc="-10" dirty="0">
                <a:ea typeface="Calibri" panose="020F0502020204030204" pitchFamily="34" charset="0"/>
              </a:rPr>
              <a:t>Es importante considerar que la clasificación según Riverside relaciona la CE con el RAS</a:t>
            </a:r>
            <a:r>
              <a:rPr lang="es-ES_tradnl" sz="1500" spc="-10" dirty="0" smtClean="0">
                <a:ea typeface="Calibri" panose="020F0502020204030204" pitchFamily="34" charset="0"/>
              </a:rPr>
              <a:t>:</a:t>
            </a:r>
          </a:p>
          <a:p>
            <a:pPr algn="just"/>
            <a:endParaRPr lang="es-ES_tradnl" sz="1500" spc="-10" dirty="0">
              <a:ea typeface="Calibri" panose="020F0502020204030204" pitchFamily="34" charset="0"/>
            </a:endParaRPr>
          </a:p>
          <a:p>
            <a:pPr algn="just"/>
            <a:r>
              <a:rPr lang="es-ES_tradnl" sz="1500" dirty="0" smtClean="0">
                <a:ea typeface="Calibri" panose="020F0502020204030204" pitchFamily="34" charset="0"/>
              </a:rPr>
              <a:t>Octubre </a:t>
            </a:r>
            <a:r>
              <a:rPr lang="es-ES_tradnl" sz="1500" dirty="0">
                <a:ea typeface="Calibri" panose="020F0502020204030204" pitchFamily="34" charset="0"/>
              </a:rPr>
              <a:t>de 2014 : C3-S1 </a:t>
            </a:r>
            <a:endParaRPr lang="es-ES_tradnl" sz="1500" dirty="0" smtClean="0">
              <a:ea typeface="Calibri" panose="020F0502020204030204" pitchFamily="34" charset="0"/>
            </a:endParaRPr>
          </a:p>
          <a:p>
            <a:pPr algn="just"/>
            <a:r>
              <a:rPr lang="es-ES_tradnl" sz="1500" dirty="0" smtClean="0">
                <a:ea typeface="Calibri" panose="020F0502020204030204" pitchFamily="34" charset="0"/>
              </a:rPr>
              <a:t>Abril   </a:t>
            </a:r>
            <a:r>
              <a:rPr lang="es-ES_tradnl" sz="1500" dirty="0">
                <a:ea typeface="Calibri" panose="020F0502020204030204" pitchFamily="34" charset="0"/>
              </a:rPr>
              <a:t>2015  : </a:t>
            </a:r>
            <a:r>
              <a:rPr lang="es-ES_tradnl" sz="1500" dirty="0" smtClean="0">
                <a:ea typeface="Calibri" panose="020F0502020204030204" pitchFamily="34" charset="0"/>
              </a:rPr>
              <a:t> C3-S1</a:t>
            </a:r>
            <a:endParaRPr lang="es-ES_tradnl" sz="1500" dirty="0">
              <a:ea typeface="Calibri" panose="020F0502020204030204" pitchFamily="34" charset="0"/>
            </a:endParaRPr>
          </a:p>
          <a:p>
            <a:pPr algn="just"/>
            <a:r>
              <a:rPr lang="es-ES_tradnl" sz="1500" dirty="0">
                <a:ea typeface="Calibri" panose="020F0502020204030204" pitchFamily="34" charset="0"/>
              </a:rPr>
              <a:t>M</a:t>
            </a:r>
            <a:r>
              <a:rPr lang="es-ES_tradnl" sz="1500" dirty="0" smtClean="0">
                <a:ea typeface="Calibri" panose="020F0502020204030204" pitchFamily="34" charset="0"/>
              </a:rPr>
              <a:t>ayo </a:t>
            </a:r>
            <a:r>
              <a:rPr lang="es-ES_tradnl" sz="1500" dirty="0">
                <a:ea typeface="Calibri" panose="020F0502020204030204" pitchFamily="34" charset="0"/>
              </a:rPr>
              <a:t>2015 : C2-S1 </a:t>
            </a:r>
            <a:endParaRPr lang="es-ES_tradnl" sz="1500" dirty="0" smtClean="0">
              <a:ea typeface="Calibri" panose="020F0502020204030204" pitchFamily="34" charset="0"/>
            </a:endParaRPr>
          </a:p>
          <a:p>
            <a:pPr algn="just"/>
            <a:r>
              <a:rPr lang="es-ES_tradnl" sz="1500" dirty="0">
                <a:ea typeface="Calibri" panose="020F0502020204030204" pitchFamily="34" charset="0"/>
              </a:rPr>
              <a:t>A</a:t>
            </a:r>
            <a:r>
              <a:rPr lang="es-ES_tradnl" sz="1500" dirty="0" smtClean="0">
                <a:ea typeface="Calibri" panose="020F0502020204030204" pitchFamily="34" charset="0"/>
              </a:rPr>
              <a:t>gosto </a:t>
            </a:r>
            <a:r>
              <a:rPr lang="es-ES_tradnl" sz="1500" dirty="0">
                <a:ea typeface="Calibri" panose="020F0502020204030204" pitchFamily="34" charset="0"/>
              </a:rPr>
              <a:t>2016 : C3-S1</a:t>
            </a:r>
            <a:endParaRPr lang="es-EC" sz="1500" dirty="0"/>
          </a:p>
          <a:p>
            <a:endParaRPr lang="es-EC" sz="1300" dirty="0"/>
          </a:p>
          <a:p>
            <a:pPr marL="285750" indent="-285750">
              <a:buFont typeface="Wingdings" panose="05000000000000000000" pitchFamily="2" charset="2"/>
              <a:buChar char="v"/>
            </a:pPr>
            <a:endParaRPr lang="es-EC" sz="1300" dirty="0">
              <a:latin typeface="+mj-lt"/>
            </a:endParaRPr>
          </a:p>
        </p:txBody>
      </p:sp>
    </p:spTree>
    <p:extLst>
      <p:ext uri="{BB962C8B-B14F-4D97-AF65-F5344CB8AC3E}">
        <p14:creationId xmlns:p14="http://schemas.microsoft.com/office/powerpoint/2010/main" val="1395654639"/>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8</a:t>
            </a:r>
            <a:r>
              <a:rPr lang="es-ES" sz="3600" dirty="0" smtClean="0">
                <a:solidFill>
                  <a:srgbClr val="002060"/>
                </a:solidFill>
              </a:rPr>
              <a:t>. ANÁLISIS MULTITEMPORAL</a:t>
            </a:r>
            <a:endParaRPr lang="es-ES" sz="3600" dirty="0">
              <a:solidFill>
                <a:srgbClr val="002060"/>
              </a:solidFill>
            </a:endParaRPr>
          </a:p>
        </p:txBody>
      </p:sp>
      <p:sp>
        <p:nvSpPr>
          <p:cNvPr id="9" name="CuadroTexto 8"/>
          <p:cNvSpPr txBox="1"/>
          <p:nvPr/>
        </p:nvSpPr>
        <p:spPr>
          <a:xfrm>
            <a:off x="147936" y="756816"/>
            <a:ext cx="4032448" cy="307777"/>
          </a:xfrm>
          <a:prstGeom prst="rect">
            <a:avLst/>
          </a:prstGeom>
          <a:noFill/>
        </p:spPr>
        <p:txBody>
          <a:bodyPr wrap="square" rtlCol="0">
            <a:spAutoFit/>
          </a:bodyPr>
          <a:lstStyle/>
          <a:p>
            <a:pPr algn="just"/>
            <a:r>
              <a:rPr lang="es-ES_tradnl" sz="1400" u="sng" dirty="0" smtClean="0"/>
              <a:t>SALINIDAD EFECTIVA  </a:t>
            </a:r>
          </a:p>
        </p:txBody>
      </p:sp>
      <p:pic>
        <p:nvPicPr>
          <p:cNvPr id="5" name="Imagen 4"/>
          <p:cNvPicPr>
            <a:picLocks noChangeAspect="1"/>
          </p:cNvPicPr>
          <p:nvPr/>
        </p:nvPicPr>
        <p:blipFill rotWithShape="1">
          <a:blip r:embed="rId3"/>
          <a:srcRect l="43306" t="40200" r="20076" b="26200"/>
          <a:stretch/>
        </p:blipFill>
        <p:spPr>
          <a:xfrm>
            <a:off x="4223961" y="756816"/>
            <a:ext cx="4949003" cy="2554324"/>
          </a:xfrm>
          <a:prstGeom prst="rect">
            <a:avLst/>
          </a:prstGeom>
        </p:spPr>
      </p:pic>
      <p:pic>
        <p:nvPicPr>
          <p:cNvPr id="7" name="Imagen 6"/>
          <p:cNvPicPr>
            <a:picLocks noChangeAspect="1"/>
          </p:cNvPicPr>
          <p:nvPr/>
        </p:nvPicPr>
        <p:blipFill rotWithShape="1">
          <a:blip r:embed="rId4"/>
          <a:srcRect l="43700" t="29700" r="19288" b="43700"/>
          <a:stretch/>
        </p:blipFill>
        <p:spPr>
          <a:xfrm>
            <a:off x="4223961" y="3654210"/>
            <a:ext cx="4961048" cy="2005531"/>
          </a:xfrm>
          <a:prstGeom prst="rect">
            <a:avLst/>
          </a:prstGeom>
        </p:spPr>
      </p:pic>
      <p:sp>
        <p:nvSpPr>
          <p:cNvPr id="10" name="CuadroTexto 9"/>
          <p:cNvSpPr txBox="1"/>
          <p:nvPr/>
        </p:nvSpPr>
        <p:spPr>
          <a:xfrm>
            <a:off x="4849227" y="5832835"/>
            <a:ext cx="4166120" cy="261610"/>
          </a:xfrm>
          <a:prstGeom prst="rect">
            <a:avLst/>
          </a:prstGeom>
          <a:noFill/>
        </p:spPr>
        <p:txBody>
          <a:bodyPr wrap="square" rtlCol="0">
            <a:spAutoFit/>
          </a:bodyPr>
          <a:lstStyle/>
          <a:p>
            <a:r>
              <a:rPr lang="es-ES_tradnl" sz="1050" dirty="0"/>
              <a:t>Relación </a:t>
            </a:r>
            <a:r>
              <a:rPr lang="es-ES_tradnl" sz="1050" dirty="0" smtClean="0"/>
              <a:t>SE </a:t>
            </a:r>
            <a:r>
              <a:rPr lang="es-ES_tradnl" sz="1050" dirty="0"/>
              <a:t>vs precipitación</a:t>
            </a:r>
            <a:endParaRPr lang="es-EC" sz="1050" dirty="0"/>
          </a:p>
        </p:txBody>
      </p:sp>
      <p:sp>
        <p:nvSpPr>
          <p:cNvPr id="11" name="CuadroTexto 10"/>
          <p:cNvSpPr txBox="1"/>
          <p:nvPr/>
        </p:nvSpPr>
        <p:spPr>
          <a:xfrm>
            <a:off x="4819056" y="3392600"/>
            <a:ext cx="4166120" cy="261610"/>
          </a:xfrm>
          <a:prstGeom prst="rect">
            <a:avLst/>
          </a:prstGeom>
          <a:noFill/>
        </p:spPr>
        <p:txBody>
          <a:bodyPr wrap="square" rtlCol="0">
            <a:spAutoFit/>
          </a:bodyPr>
          <a:lstStyle/>
          <a:p>
            <a:r>
              <a:rPr lang="es-ES_tradnl" sz="1050" dirty="0"/>
              <a:t>Relación </a:t>
            </a:r>
            <a:r>
              <a:rPr lang="es-ES_tradnl" sz="1050" dirty="0" smtClean="0"/>
              <a:t>SE </a:t>
            </a:r>
            <a:r>
              <a:rPr lang="es-ES_tradnl" sz="1050" dirty="0"/>
              <a:t>vs </a:t>
            </a:r>
            <a:r>
              <a:rPr lang="es-ES_tradnl" sz="1050" dirty="0" smtClean="0"/>
              <a:t>época de muestreo </a:t>
            </a:r>
            <a:endParaRPr lang="es-EC" sz="1050" dirty="0"/>
          </a:p>
        </p:txBody>
      </p:sp>
      <p:sp>
        <p:nvSpPr>
          <p:cNvPr id="2" name="1 Rectángulo"/>
          <p:cNvSpPr/>
          <p:nvPr/>
        </p:nvSpPr>
        <p:spPr>
          <a:xfrm>
            <a:off x="138332" y="1122132"/>
            <a:ext cx="3857604" cy="5539978"/>
          </a:xfrm>
          <a:prstGeom prst="rect">
            <a:avLst/>
          </a:prstGeom>
        </p:spPr>
        <p:txBody>
          <a:bodyPr wrap="square">
            <a:spAutoFit/>
          </a:bodyPr>
          <a:lstStyle/>
          <a:p>
            <a:pPr marL="285750" indent="-285750" algn="just">
              <a:buFont typeface="Wingdings" panose="05000000000000000000" pitchFamily="2" charset="2"/>
              <a:buChar char="v"/>
            </a:pPr>
            <a:r>
              <a:rPr lang="es-ES_tradnl" sz="1400" dirty="0"/>
              <a:t>La salinidad efectiva </a:t>
            </a:r>
            <a:r>
              <a:rPr lang="es-ES_tradnl" sz="1400" dirty="0" smtClean="0"/>
              <a:t>toma </a:t>
            </a:r>
            <a:r>
              <a:rPr lang="es-ES_tradnl" sz="1400" dirty="0"/>
              <a:t>en cuenta la precipitación probable  de las sales menos solubles carbonato de calcio y magnesio y sulfato de </a:t>
            </a:r>
            <a:r>
              <a:rPr lang="es-ES_tradnl" sz="1400" dirty="0" smtClean="0"/>
              <a:t>calcio.</a:t>
            </a:r>
            <a:endParaRPr lang="es-EC" sz="1400" dirty="0" smtClean="0"/>
          </a:p>
          <a:p>
            <a:pPr marL="285750" indent="-285750" algn="just">
              <a:buFont typeface="Wingdings" panose="05000000000000000000" pitchFamily="2" charset="2"/>
              <a:buChar char="v"/>
            </a:pPr>
            <a:endParaRPr lang="es-EC" sz="1400" dirty="0"/>
          </a:p>
          <a:p>
            <a:pPr marL="285750" indent="-285750" algn="just">
              <a:buFont typeface="Wingdings" panose="05000000000000000000" pitchFamily="2" charset="2"/>
              <a:buChar char="v"/>
            </a:pPr>
            <a:r>
              <a:rPr lang="es-EC" sz="1400" dirty="0" smtClean="0"/>
              <a:t>Salinidad </a:t>
            </a:r>
            <a:r>
              <a:rPr lang="es-EC" sz="1400" dirty="0"/>
              <a:t>efectiva en el muestreo de agosto de 2016 fue en promedio la más </a:t>
            </a:r>
            <a:r>
              <a:rPr lang="es-EC" sz="1400" dirty="0" smtClean="0"/>
              <a:t>crítica.</a:t>
            </a:r>
          </a:p>
          <a:p>
            <a:pPr algn="just"/>
            <a:endParaRPr lang="es-EC" sz="1400" dirty="0" smtClean="0"/>
          </a:p>
          <a:p>
            <a:pPr marL="285750" indent="-285750" algn="just">
              <a:buFont typeface="Wingdings" panose="05000000000000000000" pitchFamily="2" charset="2"/>
              <a:buChar char="v"/>
            </a:pPr>
            <a:r>
              <a:rPr lang="es-ES_tradnl" sz="1400" dirty="0"/>
              <a:t>O</a:t>
            </a:r>
            <a:r>
              <a:rPr lang="es-ES_tradnl" sz="1400" dirty="0" smtClean="0"/>
              <a:t>ctubre </a:t>
            </a:r>
            <a:r>
              <a:rPr lang="es-ES_tradnl" sz="1400" dirty="0"/>
              <a:t>de 2014 a pesar de que </a:t>
            </a:r>
            <a:r>
              <a:rPr lang="es-ES_tradnl" sz="1400" dirty="0" smtClean="0"/>
              <a:t>se </a:t>
            </a:r>
            <a:r>
              <a:rPr lang="es-ES_tradnl" sz="1400" dirty="0"/>
              <a:t>tuvo altas precipitaciones </a:t>
            </a:r>
            <a:r>
              <a:rPr lang="es-ES_tradnl" sz="1400" dirty="0" smtClean="0"/>
              <a:t>se </a:t>
            </a:r>
            <a:r>
              <a:rPr lang="es-ES_tradnl" sz="1400" dirty="0"/>
              <a:t>tiene mayores contenidos de </a:t>
            </a:r>
            <a:r>
              <a:rPr lang="es-ES_tradnl" sz="1400" dirty="0" smtClean="0"/>
              <a:t>salinidad, </a:t>
            </a:r>
            <a:r>
              <a:rPr lang="es-ES_tradnl" sz="1400" dirty="0"/>
              <a:t>esto se puede justificar probablemente por el </a:t>
            </a:r>
            <a:r>
              <a:rPr lang="es-ES_tradnl" sz="1400" dirty="0" smtClean="0"/>
              <a:t>intemperismo.</a:t>
            </a:r>
          </a:p>
          <a:p>
            <a:pPr algn="just"/>
            <a:endParaRPr lang="es-ES_tradnl" sz="1400" dirty="0" smtClean="0"/>
          </a:p>
          <a:p>
            <a:pPr marL="285750" indent="-285750" algn="just">
              <a:buFont typeface="Wingdings" panose="05000000000000000000" pitchFamily="2" charset="2"/>
              <a:buChar char="v"/>
            </a:pPr>
            <a:r>
              <a:rPr lang="es-ES_tradnl" sz="1400" dirty="0"/>
              <a:t>Para el caso de la salinidad efectiva  ocurriría la meteorización química por </a:t>
            </a:r>
            <a:r>
              <a:rPr lang="es-ES_tradnl" sz="1400" dirty="0" smtClean="0"/>
              <a:t>carbonatación.</a:t>
            </a:r>
          </a:p>
          <a:p>
            <a:pPr algn="just"/>
            <a:endParaRPr lang="es-ES_tradnl" sz="1400" dirty="0" smtClean="0"/>
          </a:p>
          <a:p>
            <a:pPr marL="285750" indent="-285750" algn="just">
              <a:buFont typeface="Wingdings" panose="05000000000000000000" pitchFamily="2" charset="2"/>
              <a:buChar char="v"/>
            </a:pPr>
            <a:r>
              <a:rPr lang="es-ES_tradnl" sz="1400" dirty="0"/>
              <a:t>En el mes de mayo de 2016 y abril de 2015 </a:t>
            </a:r>
            <a:r>
              <a:rPr lang="es-ES_tradnl" sz="1400" dirty="0" smtClean="0"/>
              <a:t>las aguas se </a:t>
            </a:r>
            <a:r>
              <a:rPr lang="es-ES_tradnl" sz="1400" dirty="0"/>
              <a:t>clasifican como </a:t>
            </a:r>
            <a:r>
              <a:rPr lang="es-ES_tradnl" sz="1400" dirty="0" smtClean="0"/>
              <a:t>buenas.</a:t>
            </a:r>
          </a:p>
          <a:p>
            <a:pPr algn="just"/>
            <a:endParaRPr lang="es-ES_tradnl" sz="1400" dirty="0" smtClean="0"/>
          </a:p>
          <a:p>
            <a:pPr marL="285750" indent="-285750" algn="just">
              <a:buFont typeface="Wingdings" panose="05000000000000000000" pitchFamily="2" charset="2"/>
              <a:buChar char="v"/>
            </a:pPr>
            <a:r>
              <a:rPr lang="es-ES_tradnl" sz="1400" dirty="0"/>
              <a:t>A</a:t>
            </a:r>
            <a:r>
              <a:rPr lang="es-ES_tradnl" sz="1400" dirty="0" smtClean="0"/>
              <a:t>gosto </a:t>
            </a:r>
            <a:r>
              <a:rPr lang="es-ES_tradnl" sz="1400" dirty="0"/>
              <a:t>de 2016 tiene una clasificación </a:t>
            </a:r>
            <a:r>
              <a:rPr lang="es-ES_tradnl" sz="1400" dirty="0" smtClean="0"/>
              <a:t>condicionada</a:t>
            </a:r>
          </a:p>
          <a:p>
            <a:pPr algn="just"/>
            <a:r>
              <a:rPr lang="es-ES_tradnl" dirty="0" smtClean="0"/>
              <a:t> </a:t>
            </a:r>
            <a:endParaRPr lang="es-ES" dirty="0"/>
          </a:p>
        </p:txBody>
      </p:sp>
    </p:spTree>
    <p:extLst>
      <p:ext uri="{BB962C8B-B14F-4D97-AF65-F5344CB8AC3E}">
        <p14:creationId xmlns:p14="http://schemas.microsoft.com/office/powerpoint/2010/main" val="684455250"/>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8</a:t>
            </a:r>
            <a:r>
              <a:rPr lang="es-ES" sz="3600" dirty="0" smtClean="0">
                <a:solidFill>
                  <a:srgbClr val="002060"/>
                </a:solidFill>
              </a:rPr>
              <a:t>. ANÁLISIS MULTITEMPORAL</a:t>
            </a:r>
            <a:endParaRPr lang="es-ES" sz="3600" dirty="0">
              <a:solidFill>
                <a:srgbClr val="002060"/>
              </a:solidFill>
            </a:endParaRPr>
          </a:p>
        </p:txBody>
      </p:sp>
      <p:sp>
        <p:nvSpPr>
          <p:cNvPr id="9" name="CuadroTexto 8"/>
          <p:cNvSpPr txBox="1"/>
          <p:nvPr/>
        </p:nvSpPr>
        <p:spPr>
          <a:xfrm>
            <a:off x="147936" y="756816"/>
            <a:ext cx="4032448" cy="307777"/>
          </a:xfrm>
          <a:prstGeom prst="rect">
            <a:avLst/>
          </a:prstGeom>
          <a:noFill/>
        </p:spPr>
        <p:txBody>
          <a:bodyPr wrap="square" rtlCol="0">
            <a:spAutoFit/>
          </a:bodyPr>
          <a:lstStyle/>
          <a:p>
            <a:pPr algn="just"/>
            <a:r>
              <a:rPr lang="es-ES_tradnl" sz="1400" u="sng" dirty="0" smtClean="0"/>
              <a:t>SALINIDAD POTENCIAL   </a:t>
            </a:r>
          </a:p>
        </p:txBody>
      </p:sp>
      <p:pic>
        <p:nvPicPr>
          <p:cNvPr id="8" name="Imagen 7"/>
          <p:cNvPicPr>
            <a:picLocks noChangeAspect="1"/>
          </p:cNvPicPr>
          <p:nvPr/>
        </p:nvPicPr>
        <p:blipFill rotWithShape="1">
          <a:blip r:embed="rId3"/>
          <a:srcRect l="43700" t="19201" r="18894" b="13601"/>
          <a:stretch/>
        </p:blipFill>
        <p:spPr>
          <a:xfrm>
            <a:off x="4040205" y="743992"/>
            <a:ext cx="4944971" cy="4997023"/>
          </a:xfrm>
          <a:prstGeom prst="rect">
            <a:avLst/>
          </a:prstGeom>
        </p:spPr>
      </p:pic>
      <p:sp>
        <p:nvSpPr>
          <p:cNvPr id="10" name="CuadroTexto 9"/>
          <p:cNvSpPr txBox="1"/>
          <p:nvPr/>
        </p:nvSpPr>
        <p:spPr>
          <a:xfrm>
            <a:off x="5148064" y="5799554"/>
            <a:ext cx="4166120" cy="261610"/>
          </a:xfrm>
          <a:prstGeom prst="rect">
            <a:avLst/>
          </a:prstGeom>
          <a:noFill/>
        </p:spPr>
        <p:txBody>
          <a:bodyPr wrap="square" rtlCol="0">
            <a:spAutoFit/>
          </a:bodyPr>
          <a:lstStyle/>
          <a:p>
            <a:r>
              <a:rPr lang="es-ES_tradnl" sz="1050" dirty="0"/>
              <a:t>Relación </a:t>
            </a:r>
            <a:r>
              <a:rPr lang="es-ES_tradnl" sz="1050" dirty="0" smtClean="0"/>
              <a:t>SP </a:t>
            </a:r>
            <a:r>
              <a:rPr lang="es-ES_tradnl" sz="1050" dirty="0"/>
              <a:t>vs precipitación</a:t>
            </a:r>
            <a:endParaRPr lang="es-EC" sz="1050" dirty="0"/>
          </a:p>
        </p:txBody>
      </p:sp>
      <p:sp>
        <p:nvSpPr>
          <p:cNvPr id="11" name="CuadroTexto 10"/>
          <p:cNvSpPr txBox="1"/>
          <p:nvPr/>
        </p:nvSpPr>
        <p:spPr>
          <a:xfrm>
            <a:off x="5148064" y="3140968"/>
            <a:ext cx="4166120" cy="261610"/>
          </a:xfrm>
          <a:prstGeom prst="rect">
            <a:avLst/>
          </a:prstGeom>
          <a:noFill/>
        </p:spPr>
        <p:txBody>
          <a:bodyPr wrap="square" rtlCol="0">
            <a:spAutoFit/>
          </a:bodyPr>
          <a:lstStyle/>
          <a:p>
            <a:r>
              <a:rPr lang="es-ES_tradnl" sz="1050" dirty="0"/>
              <a:t>Relación </a:t>
            </a:r>
            <a:r>
              <a:rPr lang="es-ES_tradnl" sz="1050" dirty="0" smtClean="0"/>
              <a:t>SP vs época de muestreo </a:t>
            </a:r>
            <a:endParaRPr lang="es-EC" sz="1050" dirty="0"/>
          </a:p>
        </p:txBody>
      </p:sp>
      <p:sp>
        <p:nvSpPr>
          <p:cNvPr id="2" name="1 Rectángulo"/>
          <p:cNvSpPr/>
          <p:nvPr/>
        </p:nvSpPr>
        <p:spPr>
          <a:xfrm>
            <a:off x="147936" y="1340768"/>
            <a:ext cx="3775992" cy="4616648"/>
          </a:xfrm>
          <a:prstGeom prst="rect">
            <a:avLst/>
          </a:prstGeom>
        </p:spPr>
        <p:txBody>
          <a:bodyPr wrap="square">
            <a:spAutoFit/>
          </a:bodyPr>
          <a:lstStyle/>
          <a:p>
            <a:pPr marL="285750" indent="-285750" algn="just">
              <a:buFont typeface="Wingdings" panose="05000000000000000000" pitchFamily="2" charset="2"/>
              <a:buChar char="v"/>
            </a:pPr>
            <a:r>
              <a:rPr lang="es-ES_tradnl" sz="1400" dirty="0"/>
              <a:t>La salinidad potencial es un índice para estimar el efecto adverso que producen los cloruros y sulfatos a bajos niveles de </a:t>
            </a:r>
            <a:r>
              <a:rPr lang="es-ES_tradnl" sz="1400" dirty="0" smtClean="0"/>
              <a:t>humedad</a:t>
            </a:r>
          </a:p>
          <a:p>
            <a:pPr algn="just"/>
            <a:r>
              <a:rPr lang="es-ES_tradnl" sz="1400" dirty="0" smtClean="0"/>
              <a:t> </a:t>
            </a:r>
          </a:p>
          <a:p>
            <a:pPr marL="285750" indent="-285750" algn="just">
              <a:buFont typeface="Wingdings" panose="05000000000000000000" pitchFamily="2" charset="2"/>
              <a:buChar char="v"/>
            </a:pPr>
            <a:r>
              <a:rPr lang="es-ES_tradnl" sz="1400" dirty="0"/>
              <a:t>E</a:t>
            </a:r>
            <a:r>
              <a:rPr lang="es-ES_tradnl" sz="1400" dirty="0" smtClean="0"/>
              <a:t>l </a:t>
            </a:r>
            <a:r>
              <a:rPr lang="es-ES_tradnl" sz="1400" dirty="0"/>
              <a:t>mes de Octubre de 2014 presento las concentraciones más críticas, a pesar de que </a:t>
            </a:r>
            <a:r>
              <a:rPr lang="es-ES_tradnl" sz="1400" dirty="0" smtClean="0"/>
              <a:t>se </a:t>
            </a:r>
            <a:r>
              <a:rPr lang="es-ES_tradnl" sz="1400" dirty="0"/>
              <a:t>tuvo altas precipitaciones, este fenómeno se le puede atribuir a la  </a:t>
            </a:r>
            <a:r>
              <a:rPr lang="es-ES_tradnl" sz="1400" dirty="0" smtClean="0"/>
              <a:t>meteorización.</a:t>
            </a:r>
          </a:p>
          <a:p>
            <a:pPr marL="285750" indent="-285750" algn="just">
              <a:buFont typeface="Wingdings" panose="05000000000000000000" pitchFamily="2" charset="2"/>
              <a:buChar char="v"/>
            </a:pPr>
            <a:endParaRPr lang="es-ES_tradnl" sz="1400" dirty="0" smtClean="0"/>
          </a:p>
          <a:p>
            <a:pPr marL="285750" indent="-285750" algn="just">
              <a:buFont typeface="Wingdings" panose="05000000000000000000" pitchFamily="2" charset="2"/>
              <a:buChar char="v"/>
            </a:pPr>
            <a:r>
              <a:rPr lang="es-ES_tradnl" sz="1400" dirty="0"/>
              <a:t>L</a:t>
            </a:r>
            <a:r>
              <a:rPr lang="es-ES_tradnl" sz="1400" dirty="0" smtClean="0"/>
              <a:t>os </a:t>
            </a:r>
            <a:r>
              <a:rPr lang="es-ES_tradnl" sz="1400" dirty="0" smtClean="0"/>
              <a:t>cloruros</a:t>
            </a:r>
            <a:r>
              <a:rPr lang="es-ES_tradnl" sz="1400" dirty="0"/>
              <a:t> </a:t>
            </a:r>
            <a:r>
              <a:rPr lang="es-ES_tradnl" sz="1400" dirty="0" smtClean="0"/>
              <a:t>y  sulfatos, </a:t>
            </a:r>
            <a:r>
              <a:rPr lang="es-ES_tradnl" sz="1400" dirty="0"/>
              <a:t>son las sales que con mayor facilidad se forman como consecuencia de la </a:t>
            </a:r>
            <a:r>
              <a:rPr lang="es-ES_tradnl" sz="1400" dirty="0" smtClean="0"/>
              <a:t>meteorización, son </a:t>
            </a:r>
            <a:r>
              <a:rPr lang="es-ES_tradnl" sz="1400" dirty="0"/>
              <a:t>consideradas como fuertemente lavables </a:t>
            </a:r>
            <a:r>
              <a:rPr lang="es-ES_tradnl" sz="1400" dirty="0" smtClean="0"/>
              <a:t> </a:t>
            </a:r>
          </a:p>
          <a:p>
            <a:pPr marL="285750" indent="-285750" algn="just">
              <a:buFont typeface="Wingdings" panose="05000000000000000000" pitchFamily="2" charset="2"/>
              <a:buChar char="v"/>
            </a:pPr>
            <a:endParaRPr lang="es-ES_tradnl" sz="1400" dirty="0"/>
          </a:p>
          <a:p>
            <a:pPr marL="285750" indent="-285750" algn="just">
              <a:buFont typeface="Wingdings" panose="05000000000000000000" pitchFamily="2" charset="2"/>
              <a:buChar char="v"/>
            </a:pPr>
            <a:r>
              <a:rPr lang="es-ES_tradnl" sz="1400" dirty="0"/>
              <a:t>La salinidad potencial no presentó restricción en ninguno de los muestreos ya que en su gran mayoría se tuvo una salinidad potencial que clasifica a las aguas como buenas </a:t>
            </a:r>
            <a:endParaRPr lang="es-ES" sz="1400" dirty="0"/>
          </a:p>
        </p:txBody>
      </p:sp>
    </p:spTree>
    <p:extLst>
      <p:ext uri="{BB962C8B-B14F-4D97-AF65-F5344CB8AC3E}">
        <p14:creationId xmlns:p14="http://schemas.microsoft.com/office/powerpoint/2010/main" val="2681616125"/>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9</a:t>
            </a:r>
            <a:r>
              <a:rPr lang="es-ES" sz="3600" dirty="0" smtClean="0">
                <a:solidFill>
                  <a:srgbClr val="002060"/>
                </a:solidFill>
              </a:rPr>
              <a:t>. ANÁLISIS GEOESTADÍSTICO</a:t>
            </a:r>
            <a:endParaRPr lang="es-ES" sz="3600" dirty="0">
              <a:solidFill>
                <a:srgbClr val="002060"/>
              </a:solidFill>
            </a:endParaRPr>
          </a:p>
        </p:txBody>
      </p:sp>
      <p:sp>
        <p:nvSpPr>
          <p:cNvPr id="9" name="CuadroTexto 8"/>
          <p:cNvSpPr txBox="1"/>
          <p:nvPr/>
        </p:nvSpPr>
        <p:spPr>
          <a:xfrm>
            <a:off x="116939" y="620688"/>
            <a:ext cx="8837240" cy="492443"/>
          </a:xfrm>
          <a:prstGeom prst="rect">
            <a:avLst/>
          </a:prstGeom>
          <a:noFill/>
        </p:spPr>
        <p:txBody>
          <a:bodyPr wrap="square" rtlCol="0">
            <a:spAutoFit/>
          </a:bodyPr>
          <a:lstStyle/>
          <a:p>
            <a:pPr algn="just"/>
            <a:r>
              <a:rPr lang="es-ES_tradnl" sz="1300" dirty="0"/>
              <a:t>El análisis geoestadístico consta de tres etapas: el análisis exploratorio de datos, el análisis estructural  y la </a:t>
            </a:r>
            <a:r>
              <a:rPr lang="es-ES_tradnl" sz="1300" dirty="0" smtClean="0"/>
              <a:t>predicción. </a:t>
            </a:r>
            <a:endParaRPr lang="es-ES_tradnl" sz="1300" u="sng" dirty="0" smtClean="0"/>
          </a:p>
        </p:txBody>
      </p:sp>
      <p:sp>
        <p:nvSpPr>
          <p:cNvPr id="7" name="CuadroTexto 6"/>
          <p:cNvSpPr txBox="1"/>
          <p:nvPr/>
        </p:nvSpPr>
        <p:spPr>
          <a:xfrm>
            <a:off x="2195736" y="1051443"/>
            <a:ext cx="4032448" cy="307777"/>
          </a:xfrm>
          <a:prstGeom prst="rect">
            <a:avLst/>
          </a:prstGeom>
          <a:noFill/>
        </p:spPr>
        <p:txBody>
          <a:bodyPr wrap="square" rtlCol="0">
            <a:spAutoFit/>
          </a:bodyPr>
          <a:lstStyle/>
          <a:p>
            <a:pPr algn="just"/>
            <a:r>
              <a:rPr lang="es-ES_tradnl" sz="1400" dirty="0" smtClean="0"/>
              <a:t>a) </a:t>
            </a:r>
            <a:r>
              <a:rPr lang="es-ES_tradnl" sz="1400" u="sng" dirty="0" smtClean="0"/>
              <a:t>ANÁLISIS EXPLORATORIO DE DATOS</a:t>
            </a:r>
          </a:p>
        </p:txBody>
      </p:sp>
      <p:pic>
        <p:nvPicPr>
          <p:cNvPr id="12" name="Imagen 11"/>
          <p:cNvPicPr/>
          <p:nvPr/>
        </p:nvPicPr>
        <p:blipFill rotWithShape="1">
          <a:blip r:embed="rId3"/>
          <a:srcRect l="26794" t="27930" r="22002" b="36409"/>
          <a:stretch/>
        </p:blipFill>
        <p:spPr bwMode="auto">
          <a:xfrm>
            <a:off x="467544" y="1368477"/>
            <a:ext cx="6167076" cy="2695991"/>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4"/>
          <a:srcRect l="20482" t="18454" r="9095" b="33416"/>
          <a:stretch/>
        </p:blipFill>
        <p:spPr bwMode="auto">
          <a:xfrm>
            <a:off x="467544" y="4345509"/>
            <a:ext cx="6167076" cy="2223006"/>
          </a:xfrm>
          <a:prstGeom prst="rect">
            <a:avLst/>
          </a:prstGeom>
          <a:ln>
            <a:noFill/>
          </a:ln>
          <a:extLst>
            <a:ext uri="{53640926-AAD7-44D8-BBD7-CCE9431645EC}">
              <a14:shadowObscured xmlns:a14="http://schemas.microsoft.com/office/drawing/2010/main"/>
            </a:ext>
          </a:extLst>
        </p:spPr>
      </p:pic>
      <p:sp>
        <p:nvSpPr>
          <p:cNvPr id="5" name="CuadroTexto 4"/>
          <p:cNvSpPr txBox="1"/>
          <p:nvPr/>
        </p:nvSpPr>
        <p:spPr>
          <a:xfrm>
            <a:off x="2411760" y="4076691"/>
            <a:ext cx="2664296" cy="261610"/>
          </a:xfrm>
          <a:prstGeom prst="rect">
            <a:avLst/>
          </a:prstGeom>
          <a:noFill/>
        </p:spPr>
        <p:txBody>
          <a:bodyPr wrap="square" rtlCol="0">
            <a:spAutoFit/>
          </a:bodyPr>
          <a:lstStyle/>
          <a:p>
            <a:r>
              <a:rPr lang="es-EC" sz="1100" dirty="0" smtClean="0"/>
              <a:t>Gráfico de histograma RASº-Oct 2014</a:t>
            </a:r>
            <a:endParaRPr lang="es-EC" sz="1100" dirty="0"/>
          </a:p>
        </p:txBody>
      </p:sp>
      <p:sp>
        <p:nvSpPr>
          <p:cNvPr id="16" name="CuadroTexto 15"/>
          <p:cNvSpPr txBox="1"/>
          <p:nvPr/>
        </p:nvSpPr>
        <p:spPr>
          <a:xfrm>
            <a:off x="2627784" y="6573530"/>
            <a:ext cx="2664296" cy="261610"/>
          </a:xfrm>
          <a:prstGeom prst="rect">
            <a:avLst/>
          </a:prstGeom>
          <a:noFill/>
        </p:spPr>
        <p:txBody>
          <a:bodyPr wrap="square" rtlCol="0">
            <a:spAutoFit/>
          </a:bodyPr>
          <a:lstStyle/>
          <a:p>
            <a:r>
              <a:rPr lang="es-EC" sz="1100" dirty="0" smtClean="0"/>
              <a:t>Gráfico Q-Q </a:t>
            </a:r>
            <a:r>
              <a:rPr lang="es-EC" sz="1100" dirty="0" err="1" smtClean="0"/>
              <a:t>plot</a:t>
            </a:r>
            <a:r>
              <a:rPr lang="es-EC" sz="1100" dirty="0" smtClean="0"/>
              <a:t> RASº-Oct 2014</a:t>
            </a:r>
            <a:endParaRPr lang="es-EC" sz="1100" dirty="0"/>
          </a:p>
        </p:txBody>
      </p:sp>
    </p:spTree>
    <p:extLst>
      <p:ext uri="{BB962C8B-B14F-4D97-AF65-F5344CB8AC3E}">
        <p14:creationId xmlns:p14="http://schemas.microsoft.com/office/powerpoint/2010/main" val="3479147226"/>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9</a:t>
            </a:r>
            <a:r>
              <a:rPr lang="es-ES" sz="3600" dirty="0" smtClean="0">
                <a:solidFill>
                  <a:srgbClr val="002060"/>
                </a:solidFill>
              </a:rPr>
              <a:t>. ANÁLISIS GEOESTADÍSTICO</a:t>
            </a:r>
            <a:endParaRPr lang="es-ES" sz="3600" dirty="0">
              <a:solidFill>
                <a:srgbClr val="002060"/>
              </a:solidFill>
            </a:endParaRPr>
          </a:p>
        </p:txBody>
      </p:sp>
      <p:sp>
        <p:nvSpPr>
          <p:cNvPr id="7" name="CuadroTexto 6"/>
          <p:cNvSpPr txBox="1"/>
          <p:nvPr/>
        </p:nvSpPr>
        <p:spPr>
          <a:xfrm>
            <a:off x="173584" y="650006"/>
            <a:ext cx="4032448" cy="307777"/>
          </a:xfrm>
          <a:prstGeom prst="rect">
            <a:avLst/>
          </a:prstGeom>
          <a:noFill/>
        </p:spPr>
        <p:txBody>
          <a:bodyPr wrap="square" rtlCol="0">
            <a:spAutoFit/>
          </a:bodyPr>
          <a:lstStyle/>
          <a:p>
            <a:pPr algn="just"/>
            <a:r>
              <a:rPr lang="es-ES_tradnl" sz="1400" dirty="0" smtClean="0"/>
              <a:t>a) </a:t>
            </a:r>
            <a:r>
              <a:rPr lang="es-ES_tradnl" sz="1400" u="sng" dirty="0" smtClean="0"/>
              <a:t>ANÁLISIS EXPLORATORIO DE DATOS</a:t>
            </a:r>
          </a:p>
        </p:txBody>
      </p:sp>
      <p:sp>
        <p:nvSpPr>
          <p:cNvPr id="4" name="CuadroTexto 3"/>
          <p:cNvSpPr txBox="1"/>
          <p:nvPr/>
        </p:nvSpPr>
        <p:spPr>
          <a:xfrm>
            <a:off x="6084168" y="4985791"/>
            <a:ext cx="2448272" cy="646331"/>
          </a:xfrm>
          <a:prstGeom prst="rect">
            <a:avLst/>
          </a:prstGeom>
          <a:noFill/>
          <a:ln>
            <a:solidFill>
              <a:schemeClr val="accent6"/>
            </a:solidFill>
          </a:ln>
        </p:spPr>
        <p:txBody>
          <a:bodyPr wrap="square" rtlCol="0">
            <a:spAutoFit/>
          </a:bodyPr>
          <a:lstStyle/>
          <a:p>
            <a:pPr marL="285750" indent="-285750" algn="just">
              <a:buFont typeface="Wingdings" panose="05000000000000000000" pitchFamily="2" charset="2"/>
              <a:buChar char="v"/>
            </a:pPr>
            <a:r>
              <a:rPr lang="es-ES_tradnl" sz="1200" dirty="0" smtClean="0"/>
              <a:t>Se tiene una tendencia </a:t>
            </a:r>
            <a:r>
              <a:rPr lang="es-ES_tradnl" sz="1200" dirty="0"/>
              <a:t>cuadrática alrededor de la dirección </a:t>
            </a:r>
            <a:r>
              <a:rPr lang="es-ES_tradnl" sz="1200" dirty="0" smtClean="0"/>
              <a:t>Este-Oeste.</a:t>
            </a:r>
          </a:p>
        </p:txBody>
      </p:sp>
      <p:pic>
        <p:nvPicPr>
          <p:cNvPr id="10" name="Imagen 9"/>
          <p:cNvPicPr/>
          <p:nvPr/>
        </p:nvPicPr>
        <p:blipFill rotWithShape="1">
          <a:blip r:embed="rId3"/>
          <a:srcRect l="10900" t="29956" r="47609" b="21263"/>
          <a:stretch/>
        </p:blipFill>
        <p:spPr bwMode="auto">
          <a:xfrm>
            <a:off x="1979712" y="957783"/>
            <a:ext cx="4104456" cy="2818849"/>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4"/>
          <a:srcRect l="42051" t="20568" r="23236" b="43562"/>
          <a:stretch/>
        </p:blipFill>
        <p:spPr bwMode="auto">
          <a:xfrm>
            <a:off x="1938674" y="4018342"/>
            <a:ext cx="4145494" cy="2581231"/>
          </a:xfrm>
          <a:prstGeom prst="rect">
            <a:avLst/>
          </a:prstGeom>
          <a:ln>
            <a:noFill/>
          </a:ln>
          <a:extLst>
            <a:ext uri="{53640926-AAD7-44D8-BBD7-CCE9431645EC}">
              <a14:shadowObscured xmlns:a14="http://schemas.microsoft.com/office/drawing/2010/main"/>
            </a:ext>
          </a:extLst>
        </p:spPr>
      </p:pic>
      <p:sp>
        <p:nvSpPr>
          <p:cNvPr id="14" name="CuadroTexto 13"/>
          <p:cNvSpPr txBox="1"/>
          <p:nvPr/>
        </p:nvSpPr>
        <p:spPr>
          <a:xfrm>
            <a:off x="2819407" y="3776632"/>
            <a:ext cx="2664296" cy="261610"/>
          </a:xfrm>
          <a:prstGeom prst="rect">
            <a:avLst/>
          </a:prstGeom>
          <a:noFill/>
        </p:spPr>
        <p:txBody>
          <a:bodyPr wrap="square" rtlCol="0">
            <a:spAutoFit/>
          </a:bodyPr>
          <a:lstStyle/>
          <a:p>
            <a:r>
              <a:rPr lang="es-EC" sz="1100" dirty="0" smtClean="0"/>
              <a:t>Diagrama de caja RASº-Oct 2014</a:t>
            </a:r>
            <a:endParaRPr lang="es-EC" sz="1100" dirty="0"/>
          </a:p>
        </p:txBody>
      </p:sp>
      <p:sp>
        <p:nvSpPr>
          <p:cNvPr id="15" name="CuadroTexto 14"/>
          <p:cNvSpPr txBox="1"/>
          <p:nvPr/>
        </p:nvSpPr>
        <p:spPr>
          <a:xfrm>
            <a:off x="2483768" y="6599573"/>
            <a:ext cx="2664296" cy="261610"/>
          </a:xfrm>
          <a:prstGeom prst="rect">
            <a:avLst/>
          </a:prstGeom>
          <a:noFill/>
        </p:spPr>
        <p:txBody>
          <a:bodyPr wrap="square" rtlCol="0">
            <a:spAutoFit/>
          </a:bodyPr>
          <a:lstStyle/>
          <a:p>
            <a:r>
              <a:rPr lang="es-EC" sz="1100" dirty="0" smtClean="0"/>
              <a:t> Gráfica de tendencia RASº-Oct 2014</a:t>
            </a:r>
            <a:endParaRPr lang="es-EC" sz="1100" dirty="0"/>
          </a:p>
        </p:txBody>
      </p:sp>
    </p:spTree>
    <p:extLst>
      <p:ext uri="{BB962C8B-B14F-4D97-AF65-F5344CB8AC3E}">
        <p14:creationId xmlns:p14="http://schemas.microsoft.com/office/powerpoint/2010/main" val="4044349792"/>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9</a:t>
            </a:r>
            <a:r>
              <a:rPr lang="es-ES" sz="3600" dirty="0" smtClean="0">
                <a:solidFill>
                  <a:srgbClr val="002060"/>
                </a:solidFill>
              </a:rPr>
              <a:t>. ANÁLISIS GEOESTADÍSTICO</a:t>
            </a:r>
            <a:endParaRPr lang="es-ES" sz="3600" dirty="0">
              <a:solidFill>
                <a:srgbClr val="002060"/>
              </a:solidFill>
            </a:endParaRPr>
          </a:p>
        </p:txBody>
      </p:sp>
      <p:sp>
        <p:nvSpPr>
          <p:cNvPr id="7" name="CuadroTexto 6"/>
          <p:cNvSpPr txBox="1"/>
          <p:nvPr/>
        </p:nvSpPr>
        <p:spPr>
          <a:xfrm>
            <a:off x="173584" y="650006"/>
            <a:ext cx="4032448" cy="307777"/>
          </a:xfrm>
          <a:prstGeom prst="rect">
            <a:avLst/>
          </a:prstGeom>
          <a:noFill/>
        </p:spPr>
        <p:txBody>
          <a:bodyPr wrap="square" rtlCol="0">
            <a:spAutoFit/>
          </a:bodyPr>
          <a:lstStyle/>
          <a:p>
            <a:pPr algn="just"/>
            <a:r>
              <a:rPr lang="es-ES_tradnl" sz="1400" dirty="0"/>
              <a:t>b</a:t>
            </a:r>
            <a:r>
              <a:rPr lang="es-ES_tradnl" sz="1400" dirty="0" smtClean="0"/>
              <a:t>) </a:t>
            </a:r>
            <a:r>
              <a:rPr lang="es-ES_tradnl" sz="1400" u="sng" dirty="0" smtClean="0"/>
              <a:t>ANÁLISIS ESTRUCTURAL</a:t>
            </a:r>
          </a:p>
        </p:txBody>
      </p:sp>
      <p:sp>
        <p:nvSpPr>
          <p:cNvPr id="5" name="CuadroTexto 4"/>
          <p:cNvSpPr txBox="1"/>
          <p:nvPr/>
        </p:nvSpPr>
        <p:spPr>
          <a:xfrm>
            <a:off x="173584" y="1124744"/>
            <a:ext cx="8811592" cy="769441"/>
          </a:xfrm>
          <a:prstGeom prst="rect">
            <a:avLst/>
          </a:prstGeom>
          <a:noFill/>
        </p:spPr>
        <p:txBody>
          <a:bodyPr wrap="square" rtlCol="0">
            <a:spAutoFit/>
          </a:bodyPr>
          <a:lstStyle/>
          <a:p>
            <a:pPr algn="just"/>
            <a:r>
              <a:rPr lang="es-ES_tradnl" sz="1300" dirty="0"/>
              <a:t>El método geoestadístico que se utilizó fue Kriging ordinario. Es un método empleado en variables relacionadas con la agricultura y da buenas predicciones cuando existe un muestreo </a:t>
            </a:r>
            <a:r>
              <a:rPr lang="es-ES_tradnl" sz="1300" dirty="0" smtClean="0"/>
              <a:t>intenso.</a:t>
            </a:r>
            <a:endParaRPr lang="es-EC" sz="1300" dirty="0"/>
          </a:p>
          <a:p>
            <a:endParaRPr lang="es-EC" dirty="0"/>
          </a:p>
        </p:txBody>
      </p:sp>
      <p:pic>
        <p:nvPicPr>
          <p:cNvPr id="9" name="Imagen 8"/>
          <p:cNvPicPr/>
          <p:nvPr/>
        </p:nvPicPr>
        <p:blipFill>
          <a:blip r:embed="rId3" cstate="print">
            <a:extLst>
              <a:ext uri="{28A0092B-C50C-407E-A947-70E740481C1C}">
                <a14:useLocalDpi xmlns:a14="http://schemas.microsoft.com/office/drawing/2010/main" val="0"/>
              </a:ext>
            </a:extLst>
          </a:blip>
          <a:srcRect l="562" t="5737" r="20319" b="35161"/>
          <a:stretch>
            <a:fillRect/>
          </a:stretch>
        </p:blipFill>
        <p:spPr bwMode="auto">
          <a:xfrm>
            <a:off x="251520" y="1700808"/>
            <a:ext cx="5616624" cy="2475656"/>
          </a:xfrm>
          <a:prstGeom prst="rect">
            <a:avLst/>
          </a:prstGeom>
          <a:noFill/>
          <a:ln>
            <a:noFill/>
          </a:ln>
        </p:spPr>
      </p:pic>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4869963" y="4293096"/>
            <a:ext cx="4115213" cy="2348880"/>
          </a:xfrm>
          <a:prstGeom prst="rect">
            <a:avLst/>
          </a:prstGeom>
          <a:noFill/>
          <a:ln>
            <a:noFill/>
          </a:ln>
        </p:spPr>
      </p:pic>
      <p:cxnSp>
        <p:nvCxnSpPr>
          <p:cNvPr id="8" name="Conector recto 7"/>
          <p:cNvCxnSpPr/>
          <p:nvPr/>
        </p:nvCxnSpPr>
        <p:spPr>
          <a:xfrm flipV="1">
            <a:off x="5076056" y="4437112"/>
            <a:ext cx="3744416" cy="208823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CuadroTexto 12"/>
          <p:cNvSpPr txBox="1"/>
          <p:nvPr/>
        </p:nvSpPr>
        <p:spPr>
          <a:xfrm>
            <a:off x="5942240" y="2010817"/>
            <a:ext cx="3117032" cy="461665"/>
          </a:xfrm>
          <a:prstGeom prst="rect">
            <a:avLst/>
          </a:prstGeom>
          <a:noFill/>
          <a:ln>
            <a:solidFill>
              <a:srgbClr val="0070C0"/>
            </a:solidFill>
          </a:ln>
        </p:spPr>
        <p:txBody>
          <a:bodyPr wrap="square" rtlCol="0">
            <a:spAutoFit/>
          </a:bodyPr>
          <a:lstStyle/>
          <a:p>
            <a:pPr marL="285750" indent="-285750" algn="just">
              <a:buFont typeface="Wingdings" panose="05000000000000000000" pitchFamily="2" charset="2"/>
              <a:buChar char="v"/>
            </a:pPr>
            <a:r>
              <a:rPr lang="es-ES_tradnl" sz="1200" dirty="0"/>
              <a:t>S</a:t>
            </a:r>
            <a:r>
              <a:rPr lang="es-ES_tradnl" sz="1200" dirty="0" smtClean="0"/>
              <a:t>e emple</a:t>
            </a:r>
            <a:r>
              <a:rPr lang="es-ES_tradnl" sz="1200" dirty="0"/>
              <a:t>ó</a:t>
            </a:r>
            <a:r>
              <a:rPr lang="es-ES_tradnl" sz="1200" dirty="0" smtClean="0"/>
              <a:t> </a:t>
            </a:r>
            <a:r>
              <a:rPr lang="es-ES_tradnl" sz="1200" dirty="0"/>
              <a:t>el modelo de semivariograma </a:t>
            </a:r>
            <a:r>
              <a:rPr lang="es-ES_tradnl" sz="1200" dirty="0" smtClean="0"/>
              <a:t>gaussiano.</a:t>
            </a:r>
          </a:p>
        </p:txBody>
      </p:sp>
      <p:sp>
        <p:nvSpPr>
          <p:cNvPr id="14" name="CuadroTexto 13"/>
          <p:cNvSpPr txBox="1"/>
          <p:nvPr/>
        </p:nvSpPr>
        <p:spPr>
          <a:xfrm>
            <a:off x="162827" y="4752528"/>
            <a:ext cx="4542432" cy="830997"/>
          </a:xfrm>
          <a:prstGeom prst="rect">
            <a:avLst/>
          </a:prstGeom>
          <a:noFill/>
          <a:ln>
            <a:solidFill>
              <a:schemeClr val="accent6"/>
            </a:solidFill>
          </a:ln>
        </p:spPr>
        <p:txBody>
          <a:bodyPr wrap="square" rtlCol="0">
            <a:spAutoFit/>
          </a:bodyPr>
          <a:lstStyle/>
          <a:p>
            <a:pPr marL="285750" indent="-285750" algn="just">
              <a:buFont typeface="Wingdings" panose="05000000000000000000" pitchFamily="2" charset="2"/>
              <a:buChar char="v"/>
            </a:pPr>
            <a:r>
              <a:rPr lang="es-ES_tradnl" sz="1200" dirty="0"/>
              <a:t>La pendiente </a:t>
            </a:r>
            <a:r>
              <a:rPr lang="es-ES_tradnl" sz="1200" dirty="0" smtClean="0"/>
              <a:t>fue de </a:t>
            </a:r>
            <a:r>
              <a:rPr lang="es-ES_tradnl" sz="1200" dirty="0"/>
              <a:t>14º y la línea no pasó por el origen, esto sumado al valor R</a:t>
            </a:r>
            <a:r>
              <a:rPr lang="es-ES_tradnl" sz="1200" baseline="30000" dirty="0"/>
              <a:t>2</a:t>
            </a:r>
            <a:r>
              <a:rPr lang="es-ES_tradnl" sz="1200" baseline="-25000" dirty="0"/>
              <a:t> </a:t>
            </a:r>
            <a:r>
              <a:rPr lang="es-ES_tradnl" sz="1200" dirty="0"/>
              <a:t>de 0.14, indicó que por validación cruzada no existió una buena correlación entre los datos medidos y los de predicción</a:t>
            </a:r>
            <a:r>
              <a:rPr lang="es-ES_tradnl" sz="1200" dirty="0" smtClean="0"/>
              <a:t>.</a:t>
            </a:r>
            <a:endParaRPr lang="es-EC" sz="1200" dirty="0"/>
          </a:p>
        </p:txBody>
      </p:sp>
      <p:sp>
        <p:nvSpPr>
          <p:cNvPr id="15" name="CuadroTexto 14"/>
          <p:cNvSpPr txBox="1"/>
          <p:nvPr/>
        </p:nvSpPr>
        <p:spPr>
          <a:xfrm>
            <a:off x="1187624" y="4239325"/>
            <a:ext cx="2664296" cy="261610"/>
          </a:xfrm>
          <a:prstGeom prst="rect">
            <a:avLst/>
          </a:prstGeom>
          <a:noFill/>
        </p:spPr>
        <p:txBody>
          <a:bodyPr wrap="square" rtlCol="0">
            <a:spAutoFit/>
          </a:bodyPr>
          <a:lstStyle/>
          <a:p>
            <a:r>
              <a:rPr lang="es-EC" sz="1100" dirty="0" smtClean="0"/>
              <a:t>Semivariograma RASº-Oct 2014</a:t>
            </a:r>
            <a:endParaRPr lang="es-EC" sz="1100" dirty="0"/>
          </a:p>
        </p:txBody>
      </p:sp>
      <p:sp>
        <p:nvSpPr>
          <p:cNvPr id="16" name="CuadroTexto 15"/>
          <p:cNvSpPr txBox="1"/>
          <p:nvPr/>
        </p:nvSpPr>
        <p:spPr>
          <a:xfrm>
            <a:off x="1979712" y="6457791"/>
            <a:ext cx="3153751" cy="261610"/>
          </a:xfrm>
          <a:prstGeom prst="rect">
            <a:avLst/>
          </a:prstGeom>
          <a:noFill/>
        </p:spPr>
        <p:txBody>
          <a:bodyPr wrap="square" rtlCol="0">
            <a:spAutoFit/>
          </a:bodyPr>
          <a:lstStyle/>
          <a:p>
            <a:r>
              <a:rPr lang="es-EC" sz="1100" dirty="0" smtClean="0"/>
              <a:t>Gráfica de validación cruzada RASº-Oct 2014</a:t>
            </a:r>
            <a:endParaRPr lang="es-EC" sz="1100" dirty="0"/>
          </a:p>
        </p:txBody>
      </p:sp>
    </p:spTree>
    <p:extLst>
      <p:ext uri="{BB962C8B-B14F-4D97-AF65-F5344CB8AC3E}">
        <p14:creationId xmlns:p14="http://schemas.microsoft.com/office/powerpoint/2010/main" val="1190373959"/>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256"/>
            <a:ext cx="8229600" cy="1143000"/>
          </a:xfrm>
        </p:spPr>
        <p:txBody>
          <a:bodyPr/>
          <a:lstStyle/>
          <a:p>
            <a:r>
              <a:rPr lang="es-ES" sz="3600" dirty="0" smtClean="0">
                <a:solidFill>
                  <a:srgbClr val="002060"/>
                </a:solidFill>
              </a:rPr>
              <a:t>2. OBJETIVOS</a:t>
            </a:r>
            <a:endParaRPr lang="es-ES" sz="3600" dirty="0">
              <a:solidFill>
                <a:srgbClr val="002060"/>
              </a:solidFill>
            </a:endParaRPr>
          </a:p>
        </p:txBody>
      </p:sp>
      <p:sp>
        <p:nvSpPr>
          <p:cNvPr id="4" name="3 Rectángulo"/>
          <p:cNvSpPr/>
          <p:nvPr/>
        </p:nvSpPr>
        <p:spPr>
          <a:xfrm>
            <a:off x="14928" y="528949"/>
            <a:ext cx="8909342" cy="5293757"/>
          </a:xfrm>
          <a:prstGeom prst="rect">
            <a:avLst/>
          </a:prstGeom>
        </p:spPr>
        <p:txBody>
          <a:bodyPr wrap="square">
            <a:spAutoFit/>
          </a:bodyPr>
          <a:lstStyle/>
          <a:p>
            <a:r>
              <a:rPr lang="es-EC" sz="2000" b="1" dirty="0"/>
              <a:t>Objetivos específicos:</a:t>
            </a:r>
          </a:p>
          <a:p>
            <a:pPr lvl="0" algn="just"/>
            <a:endParaRPr lang="es-EC" dirty="0"/>
          </a:p>
          <a:p>
            <a:pPr marL="285750" lvl="0" indent="-285750" algn="just">
              <a:buFont typeface="Wingdings" panose="05000000000000000000" pitchFamily="2" charset="2"/>
              <a:buChar char="q"/>
            </a:pPr>
            <a:r>
              <a:rPr lang="es-EC" sz="2000" dirty="0"/>
              <a:t>Medir especies orgánicas e inorgánicas  en el sistema hidrográfico del río Ambi a través del muestreo del agua en dos épocas representativas del año (lluvias y estiaje). </a:t>
            </a:r>
          </a:p>
          <a:p>
            <a:pPr lvl="0" algn="just"/>
            <a:endParaRPr lang="es-EC" sz="2000" dirty="0"/>
          </a:p>
          <a:p>
            <a:pPr marL="285750" lvl="0" indent="-285750" algn="just">
              <a:buFont typeface="Wingdings" panose="05000000000000000000" pitchFamily="2" charset="2"/>
              <a:buChar char="q"/>
            </a:pPr>
            <a:r>
              <a:rPr lang="es-EC" sz="2000" dirty="0"/>
              <a:t>Realizar una modelación unidimensional (hidrológica, hidráulica y de calidad de agua) utilizando los programas HEC-HMS y HEC-RAS.</a:t>
            </a:r>
          </a:p>
          <a:p>
            <a:pPr lvl="0" algn="just"/>
            <a:endParaRPr lang="es-EC" sz="2000" dirty="0"/>
          </a:p>
          <a:p>
            <a:pPr marL="285750" lvl="0" indent="-285750" algn="just">
              <a:buFont typeface="Wingdings" panose="05000000000000000000" pitchFamily="2" charset="2"/>
              <a:buChar char="q"/>
            </a:pPr>
            <a:r>
              <a:rPr lang="es-EC" sz="2000" dirty="0"/>
              <a:t>Realizar un análisis multitemporal de las variables principales para observar el cambio en su comportamiento a través del tiempo.</a:t>
            </a:r>
          </a:p>
          <a:p>
            <a:pPr lvl="0" algn="just"/>
            <a:endParaRPr lang="es-EC" sz="2000" dirty="0"/>
          </a:p>
          <a:p>
            <a:pPr marL="285750" lvl="0" indent="-285750" algn="just">
              <a:buFont typeface="Wingdings" panose="05000000000000000000" pitchFamily="2" charset="2"/>
              <a:buChar char="q"/>
            </a:pPr>
            <a:r>
              <a:rPr lang="es-EC" sz="2000" dirty="0"/>
              <a:t>Realizar un análisis geoestadístico de las principales variables para predecir sus valores en puntos no muestreados.</a:t>
            </a:r>
          </a:p>
          <a:p>
            <a:pPr lvl="0" algn="just"/>
            <a:endParaRPr lang="es-EC" sz="2000" dirty="0"/>
          </a:p>
          <a:p>
            <a:pPr marL="285750" lvl="0" indent="-285750" algn="just">
              <a:buFont typeface="Wingdings" panose="05000000000000000000" pitchFamily="2" charset="2"/>
              <a:buChar char="q"/>
            </a:pPr>
            <a:r>
              <a:rPr lang="es-EC" sz="2000" dirty="0"/>
              <a:t>Realizar una propuesta de manejo del recurso agua de acuerdo a los potenciales usos del río Ambi, principalmente en actividades de riego.</a:t>
            </a:r>
          </a:p>
        </p:txBody>
      </p:sp>
    </p:spTree>
    <p:extLst>
      <p:ext uri="{BB962C8B-B14F-4D97-AF65-F5344CB8AC3E}">
        <p14:creationId xmlns:p14="http://schemas.microsoft.com/office/powerpoint/2010/main" val="154107842"/>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a:solidFill>
                  <a:srgbClr val="002060"/>
                </a:solidFill>
              </a:rPr>
              <a:t>9</a:t>
            </a:r>
            <a:r>
              <a:rPr lang="es-ES" sz="3600" dirty="0" smtClean="0">
                <a:solidFill>
                  <a:srgbClr val="002060"/>
                </a:solidFill>
              </a:rPr>
              <a:t>. ANÁLISIS GEOESTADÍSTICO</a:t>
            </a:r>
            <a:endParaRPr lang="es-ES" sz="3600" dirty="0">
              <a:solidFill>
                <a:srgbClr val="002060"/>
              </a:solidFill>
            </a:endParaRPr>
          </a:p>
        </p:txBody>
      </p:sp>
      <p:sp>
        <p:nvSpPr>
          <p:cNvPr id="7" name="CuadroTexto 6"/>
          <p:cNvSpPr txBox="1"/>
          <p:nvPr/>
        </p:nvSpPr>
        <p:spPr>
          <a:xfrm>
            <a:off x="173584" y="650006"/>
            <a:ext cx="4032448" cy="307777"/>
          </a:xfrm>
          <a:prstGeom prst="rect">
            <a:avLst/>
          </a:prstGeom>
          <a:noFill/>
        </p:spPr>
        <p:txBody>
          <a:bodyPr wrap="square" rtlCol="0">
            <a:spAutoFit/>
          </a:bodyPr>
          <a:lstStyle/>
          <a:p>
            <a:pPr algn="just"/>
            <a:r>
              <a:rPr lang="es-ES_tradnl" sz="1400" dirty="0"/>
              <a:t>c</a:t>
            </a:r>
            <a:r>
              <a:rPr lang="es-ES_tradnl" sz="1400" dirty="0" smtClean="0"/>
              <a:t>) PREDICCIÓN POR EL MÉTODO KRIGING </a:t>
            </a:r>
            <a:endParaRPr lang="es-ES_tradnl" sz="1400" u="sng" dirty="0" smtClean="0"/>
          </a:p>
        </p:txBody>
      </p:sp>
      <p:pic>
        <p:nvPicPr>
          <p:cNvPr id="11" name="Imagen 10"/>
          <p:cNvPicPr/>
          <p:nvPr/>
        </p:nvPicPr>
        <p:blipFill>
          <a:blip r:embed="rId3">
            <a:extLst>
              <a:ext uri="{28A0092B-C50C-407E-A947-70E740481C1C}">
                <a14:useLocalDpi xmlns:a14="http://schemas.microsoft.com/office/drawing/2010/main" val="0"/>
              </a:ext>
            </a:extLst>
          </a:blip>
          <a:srcRect l="2806" t="45387" r="85973" b="24689"/>
          <a:stretch>
            <a:fillRect/>
          </a:stretch>
        </p:blipFill>
        <p:spPr bwMode="auto">
          <a:xfrm>
            <a:off x="3000909" y="1276215"/>
            <a:ext cx="1643099" cy="2161946"/>
          </a:xfrm>
          <a:prstGeom prst="rect">
            <a:avLst/>
          </a:prstGeom>
          <a:noFill/>
        </p:spPr>
      </p:pic>
      <p:sp>
        <p:nvSpPr>
          <p:cNvPr id="15" name="Rectángulo 14"/>
          <p:cNvSpPr/>
          <p:nvPr/>
        </p:nvSpPr>
        <p:spPr>
          <a:xfrm>
            <a:off x="206233" y="1124744"/>
            <a:ext cx="4437775" cy="2592288"/>
          </a:xfrm>
          <a:prstGeom prst="rect">
            <a:avLst/>
          </a:prstGeom>
          <a:no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6" name="Imagen 15"/>
          <p:cNvPicPr/>
          <p:nvPr/>
        </p:nvPicPr>
        <p:blipFill>
          <a:blip r:embed="rId4" cstate="print">
            <a:extLst>
              <a:ext uri="{28A0092B-C50C-407E-A947-70E740481C1C}">
                <a14:useLocalDpi xmlns:a14="http://schemas.microsoft.com/office/drawing/2010/main" val="0"/>
              </a:ext>
            </a:extLst>
          </a:blip>
          <a:srcRect l="34792" t="14963" r="28455" b="11720"/>
          <a:stretch>
            <a:fillRect/>
          </a:stretch>
        </p:blipFill>
        <p:spPr bwMode="auto">
          <a:xfrm>
            <a:off x="221844" y="1124744"/>
            <a:ext cx="2765980" cy="2592288"/>
          </a:xfrm>
          <a:prstGeom prst="rect">
            <a:avLst/>
          </a:prstGeom>
          <a:noFill/>
          <a:ln>
            <a:noFill/>
          </a:ln>
        </p:spPr>
      </p:pic>
      <p:pic>
        <p:nvPicPr>
          <p:cNvPr id="17" name="Imagen 16"/>
          <p:cNvPicPr/>
          <p:nvPr/>
        </p:nvPicPr>
        <p:blipFill>
          <a:blip r:embed="rId5">
            <a:extLst>
              <a:ext uri="{28A0092B-C50C-407E-A947-70E740481C1C}">
                <a14:useLocalDpi xmlns:a14="http://schemas.microsoft.com/office/drawing/2010/main" val="0"/>
              </a:ext>
            </a:extLst>
          </a:blip>
          <a:srcRect l="32828" t="22446" r="39256" b="21445"/>
          <a:stretch>
            <a:fillRect/>
          </a:stretch>
        </p:blipFill>
        <p:spPr bwMode="auto">
          <a:xfrm>
            <a:off x="199870" y="4053910"/>
            <a:ext cx="2382192" cy="2762506"/>
          </a:xfrm>
          <a:prstGeom prst="rect">
            <a:avLst/>
          </a:prstGeom>
          <a:noFill/>
          <a:ln>
            <a:noFill/>
          </a:ln>
        </p:spPr>
      </p:pic>
      <p:pic>
        <p:nvPicPr>
          <p:cNvPr id="18" name="Imagen 17"/>
          <p:cNvPicPr/>
          <p:nvPr/>
        </p:nvPicPr>
        <p:blipFill>
          <a:blip r:embed="rId6">
            <a:extLst>
              <a:ext uri="{28A0092B-C50C-407E-A947-70E740481C1C}">
                <a14:useLocalDpi xmlns:a14="http://schemas.microsoft.com/office/drawing/2010/main" val="0"/>
              </a:ext>
            </a:extLst>
          </a:blip>
          <a:srcRect l="2946" t="24190" r="83727" b="46135"/>
          <a:stretch>
            <a:fillRect/>
          </a:stretch>
        </p:blipFill>
        <p:spPr bwMode="auto">
          <a:xfrm>
            <a:off x="2750676" y="4211425"/>
            <a:ext cx="1709123" cy="2178496"/>
          </a:xfrm>
          <a:prstGeom prst="rect">
            <a:avLst/>
          </a:prstGeom>
          <a:noFill/>
        </p:spPr>
      </p:pic>
      <p:sp>
        <p:nvSpPr>
          <p:cNvPr id="19" name="Rectángulo 18"/>
          <p:cNvSpPr/>
          <p:nvPr/>
        </p:nvSpPr>
        <p:spPr>
          <a:xfrm>
            <a:off x="191797" y="4053910"/>
            <a:ext cx="4466645" cy="2736806"/>
          </a:xfrm>
          <a:prstGeom prst="rect">
            <a:avLst/>
          </a:prstGeom>
          <a:no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2" name="Tabla 1"/>
          <p:cNvGraphicFramePr>
            <a:graphicFrameLocks noGrp="1"/>
          </p:cNvGraphicFramePr>
          <p:nvPr>
            <p:extLst>
              <p:ext uri="{D42A27DB-BD31-4B8C-83A1-F6EECF244321}">
                <p14:modId xmlns:p14="http://schemas.microsoft.com/office/powerpoint/2010/main" val="160834311"/>
              </p:ext>
            </p:extLst>
          </p:nvPr>
        </p:nvGraphicFramePr>
        <p:xfrm>
          <a:off x="5580112" y="1377079"/>
          <a:ext cx="2417657" cy="1371600"/>
        </p:xfrm>
        <a:graphic>
          <a:graphicData uri="http://schemas.openxmlformats.org/drawingml/2006/table">
            <a:tbl>
              <a:tblPr firstRow="1" firstCol="1" bandRow="1">
                <a:tableStyleId>{C4B1156A-380E-4F78-BDF5-A606A8083BF9}</a:tableStyleId>
              </a:tblPr>
              <a:tblGrid>
                <a:gridCol w="1577377"/>
                <a:gridCol w="840280"/>
              </a:tblGrid>
              <a:tr h="268213">
                <a:tc>
                  <a:txBody>
                    <a:bodyPr/>
                    <a:lstStyle/>
                    <a:p>
                      <a:pPr algn="ctr">
                        <a:lnSpc>
                          <a:spcPct val="150000"/>
                        </a:lnSpc>
                        <a:spcAft>
                          <a:spcPts val="1000"/>
                        </a:spcAft>
                      </a:pPr>
                      <a:r>
                        <a:rPr lang="es-ES_tradnl" sz="1200" dirty="0">
                          <a:effectLst/>
                        </a:rPr>
                        <a:t>Número de datos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_tradnl" sz="1200">
                          <a:effectLst/>
                        </a:rPr>
                        <a:t>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2568">
                <a:tc>
                  <a:txBody>
                    <a:bodyPr/>
                    <a:lstStyle/>
                    <a:p>
                      <a:pPr algn="ctr">
                        <a:lnSpc>
                          <a:spcPct val="150000"/>
                        </a:lnSpc>
                        <a:spcAft>
                          <a:spcPts val="1000"/>
                        </a:spcAft>
                      </a:pPr>
                      <a:r>
                        <a:rPr lang="es-ES_tradnl" sz="1200" dirty="0">
                          <a:effectLst/>
                        </a:rPr>
                        <a:t>RMS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_tradnl" sz="1200">
                          <a:effectLst/>
                        </a:rPr>
                        <a:t>0.4518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2568">
                <a:tc>
                  <a:txBody>
                    <a:bodyPr/>
                    <a:lstStyle/>
                    <a:p>
                      <a:pPr algn="ctr">
                        <a:lnSpc>
                          <a:spcPct val="150000"/>
                        </a:lnSpc>
                        <a:spcAft>
                          <a:spcPts val="1000"/>
                        </a:spcAft>
                      </a:pPr>
                      <a:r>
                        <a:rPr lang="es-ES_tradnl" sz="1200" dirty="0">
                          <a:effectLst/>
                        </a:rPr>
                        <a:t>RMSS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_tradnl" sz="1200" dirty="0">
                          <a:effectLst/>
                        </a:rPr>
                        <a:t>1.1722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36782">
                <a:tc>
                  <a:txBody>
                    <a:bodyPr/>
                    <a:lstStyle/>
                    <a:p>
                      <a:pPr algn="ctr">
                        <a:lnSpc>
                          <a:spcPct val="150000"/>
                        </a:lnSpc>
                        <a:spcAft>
                          <a:spcPts val="1000"/>
                        </a:spcAft>
                      </a:pPr>
                      <a:r>
                        <a:rPr lang="es-ES_tradnl" sz="1200" dirty="0">
                          <a:effectLst/>
                        </a:rPr>
                        <a:t>Error estándar promedio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_tradnl" sz="1200" dirty="0">
                          <a:effectLst/>
                        </a:rPr>
                        <a:t>0.353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CuadroTexto 5"/>
          <p:cNvSpPr txBox="1"/>
          <p:nvPr/>
        </p:nvSpPr>
        <p:spPr>
          <a:xfrm>
            <a:off x="4932040" y="3240056"/>
            <a:ext cx="4053136" cy="1384995"/>
          </a:xfrm>
          <a:prstGeom prst="rect">
            <a:avLst/>
          </a:prstGeom>
          <a:noFill/>
          <a:ln>
            <a:solidFill>
              <a:schemeClr val="accent6"/>
            </a:solidFill>
          </a:ln>
        </p:spPr>
        <p:txBody>
          <a:bodyPr wrap="square" rtlCol="0">
            <a:spAutoFit/>
          </a:bodyPr>
          <a:lstStyle/>
          <a:p>
            <a:pPr marL="285750" indent="-285750" algn="just">
              <a:buFont typeface="Wingdings" panose="05000000000000000000" pitchFamily="2" charset="2"/>
              <a:buChar char="v"/>
            </a:pPr>
            <a:r>
              <a:rPr lang="es-EC" sz="1200" dirty="0"/>
              <a:t>E</a:t>
            </a:r>
            <a:r>
              <a:rPr lang="es-EC" sz="1200" dirty="0" smtClean="0"/>
              <a:t>l </a:t>
            </a:r>
            <a:r>
              <a:rPr lang="es-EC" sz="1200" dirty="0"/>
              <a:t>RMS es más grande que el error estándar, el modelo representó la variabilidad de modo demasiado </a:t>
            </a:r>
            <a:r>
              <a:rPr lang="es-EC" sz="1200" dirty="0" smtClean="0"/>
              <a:t>inexacto.</a:t>
            </a:r>
          </a:p>
          <a:p>
            <a:pPr algn="just"/>
            <a:endParaRPr lang="es-EC" sz="1200" dirty="0" smtClean="0"/>
          </a:p>
          <a:p>
            <a:pPr marL="285750" indent="-285750" algn="just">
              <a:buFont typeface="Wingdings" panose="05000000000000000000" pitchFamily="2" charset="2"/>
              <a:buChar char="v"/>
            </a:pPr>
            <a:r>
              <a:rPr lang="es-EC" sz="1200" dirty="0"/>
              <a:t> Los resultados de predicción con el modelo que más se ajustó  tuvo un porcentaje de confiabilidad promedio de 63</a:t>
            </a:r>
            <a:r>
              <a:rPr lang="es-EC" sz="1200" dirty="0" smtClean="0"/>
              <a:t>%.</a:t>
            </a:r>
          </a:p>
        </p:txBody>
      </p:sp>
      <p:sp>
        <p:nvSpPr>
          <p:cNvPr id="20" name="CuadroTexto 19"/>
          <p:cNvSpPr txBox="1"/>
          <p:nvPr/>
        </p:nvSpPr>
        <p:spPr>
          <a:xfrm>
            <a:off x="833808" y="3693988"/>
            <a:ext cx="3153751" cy="261610"/>
          </a:xfrm>
          <a:prstGeom prst="rect">
            <a:avLst/>
          </a:prstGeom>
          <a:noFill/>
        </p:spPr>
        <p:txBody>
          <a:bodyPr wrap="square" rtlCol="0">
            <a:spAutoFit/>
          </a:bodyPr>
          <a:lstStyle/>
          <a:p>
            <a:r>
              <a:rPr lang="es-EC" sz="1100" dirty="0" smtClean="0"/>
              <a:t>Mapa de predicción RASº-Oct 2014</a:t>
            </a:r>
            <a:endParaRPr lang="es-EC" sz="1100" dirty="0"/>
          </a:p>
        </p:txBody>
      </p:sp>
      <p:sp>
        <p:nvSpPr>
          <p:cNvPr id="21" name="CuadroTexto 20"/>
          <p:cNvSpPr txBox="1"/>
          <p:nvPr/>
        </p:nvSpPr>
        <p:spPr>
          <a:xfrm>
            <a:off x="4644008" y="6526966"/>
            <a:ext cx="3153751" cy="261610"/>
          </a:xfrm>
          <a:prstGeom prst="rect">
            <a:avLst/>
          </a:prstGeom>
          <a:noFill/>
        </p:spPr>
        <p:txBody>
          <a:bodyPr wrap="square" rtlCol="0">
            <a:spAutoFit/>
          </a:bodyPr>
          <a:lstStyle/>
          <a:p>
            <a:r>
              <a:rPr lang="es-EC" sz="1100" dirty="0" smtClean="0"/>
              <a:t>Mapa de predicción de errores RASº-Oct 2014</a:t>
            </a:r>
            <a:endParaRPr lang="es-EC" sz="1100" dirty="0"/>
          </a:p>
        </p:txBody>
      </p:sp>
    </p:spTree>
    <p:extLst>
      <p:ext uri="{BB962C8B-B14F-4D97-AF65-F5344CB8AC3E}">
        <p14:creationId xmlns:p14="http://schemas.microsoft.com/office/powerpoint/2010/main" val="370938288"/>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smtClean="0">
                <a:solidFill>
                  <a:srgbClr val="002060"/>
                </a:solidFill>
              </a:rPr>
              <a:t>10. ANÁLISIS DETERMINÍSTICO</a:t>
            </a:r>
            <a:endParaRPr lang="es-ES" sz="3600" dirty="0">
              <a:solidFill>
                <a:srgbClr val="002060"/>
              </a:solidFill>
            </a:endParaRPr>
          </a:p>
        </p:txBody>
      </p:sp>
      <p:sp>
        <p:nvSpPr>
          <p:cNvPr id="7" name="CuadroTexto 6"/>
          <p:cNvSpPr txBox="1"/>
          <p:nvPr/>
        </p:nvSpPr>
        <p:spPr>
          <a:xfrm>
            <a:off x="0" y="692696"/>
            <a:ext cx="9036496" cy="692497"/>
          </a:xfrm>
          <a:prstGeom prst="rect">
            <a:avLst/>
          </a:prstGeom>
          <a:noFill/>
        </p:spPr>
        <p:txBody>
          <a:bodyPr wrap="square" rtlCol="0">
            <a:spAutoFit/>
          </a:bodyPr>
          <a:lstStyle/>
          <a:p>
            <a:pPr algn="just"/>
            <a:r>
              <a:rPr lang="es-ES_tradnl" sz="1300" dirty="0" smtClean="0"/>
              <a:t>D</a:t>
            </a:r>
            <a:r>
              <a:rPr lang="es-EC" sz="1300" dirty="0" err="1"/>
              <a:t>e</a:t>
            </a:r>
            <a:r>
              <a:rPr lang="es-EC" sz="1300" dirty="0" err="1" smtClean="0"/>
              <a:t>bido</a:t>
            </a:r>
            <a:r>
              <a:rPr lang="es-EC" sz="1300" dirty="0" smtClean="0"/>
              <a:t> </a:t>
            </a:r>
            <a:r>
              <a:rPr lang="es-EC" sz="1300" dirty="0"/>
              <a:t>al número de datos </a:t>
            </a:r>
            <a:r>
              <a:rPr lang="es-EC" sz="1300" dirty="0" smtClean="0"/>
              <a:t>disponibles, </a:t>
            </a:r>
            <a:r>
              <a:rPr lang="es-EC" sz="1300" dirty="0"/>
              <a:t>realizar mapas </a:t>
            </a:r>
            <a:r>
              <a:rPr lang="es-EC" sz="1300" dirty="0" smtClean="0"/>
              <a:t>con </a:t>
            </a:r>
            <a:r>
              <a:rPr lang="es-EC" sz="1300" dirty="0"/>
              <a:t>geoestadística en este estudio no fue viable  y considerando que los técnicos que administran el recurso hídrico necesitan observar comportamientos a través de mapas se realizó la interpolación  mediante la técnica determinística  IDW</a:t>
            </a:r>
            <a:r>
              <a:rPr lang="es-EC" sz="1300" dirty="0" smtClean="0"/>
              <a:t>. </a:t>
            </a:r>
            <a:endParaRPr lang="es-ES_tradnl" sz="1300" u="sng" dirty="0" smtClean="0"/>
          </a:p>
        </p:txBody>
      </p:sp>
      <p:pic>
        <p:nvPicPr>
          <p:cNvPr id="12" name="Imagen 11"/>
          <p:cNvPicPr/>
          <p:nvPr/>
        </p:nvPicPr>
        <p:blipFill>
          <a:blip r:embed="rId3"/>
          <a:stretch>
            <a:fillRect/>
          </a:stretch>
        </p:blipFill>
        <p:spPr>
          <a:xfrm>
            <a:off x="4788024" y="1196753"/>
            <a:ext cx="4248472" cy="3096344"/>
          </a:xfrm>
          <a:prstGeom prst="rect">
            <a:avLst/>
          </a:prstGeom>
        </p:spPr>
      </p:pic>
      <p:pic>
        <p:nvPicPr>
          <p:cNvPr id="13" name="Imagen 12"/>
          <p:cNvPicPr/>
          <p:nvPr/>
        </p:nvPicPr>
        <p:blipFill rotWithShape="1">
          <a:blip r:embed="rId4" cstate="print">
            <a:extLst>
              <a:ext uri="{28A0092B-C50C-407E-A947-70E740481C1C}">
                <a14:useLocalDpi xmlns:a14="http://schemas.microsoft.com/office/drawing/2010/main" val="0"/>
              </a:ext>
            </a:extLst>
          </a:blip>
          <a:srcRect l="2665" t="24190" r="85972" b="45885"/>
          <a:stretch/>
        </p:blipFill>
        <p:spPr bwMode="auto">
          <a:xfrm>
            <a:off x="2825524" y="3695328"/>
            <a:ext cx="1592580" cy="2359025"/>
          </a:xfrm>
          <a:prstGeom prst="rect">
            <a:avLst/>
          </a:prstGeom>
          <a:ln>
            <a:noFill/>
          </a:ln>
          <a:extLst>
            <a:ext uri="{53640926-AAD7-44D8-BBD7-CCE9431645EC}">
              <a14:shadowObscured xmlns:a14="http://schemas.microsoft.com/office/drawing/2010/main"/>
            </a:ext>
          </a:extLst>
        </p:spPr>
      </p:pic>
      <p:sp>
        <p:nvSpPr>
          <p:cNvPr id="14" name="Rectángulo 13"/>
          <p:cNvSpPr/>
          <p:nvPr/>
        </p:nvSpPr>
        <p:spPr>
          <a:xfrm>
            <a:off x="47186" y="3645024"/>
            <a:ext cx="4680520" cy="2533906"/>
          </a:xfrm>
          <a:prstGeom prst="rect">
            <a:avLst/>
          </a:prstGeom>
          <a:noFill/>
          <a:ln w="1270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20" name="Imagen 19"/>
          <p:cNvPicPr/>
          <p:nvPr/>
        </p:nvPicPr>
        <p:blipFill rotWithShape="1">
          <a:blip r:embed="rId5"/>
          <a:srcRect l="37035" t="22693" r="35048" b="21945"/>
          <a:stretch/>
        </p:blipFill>
        <p:spPr bwMode="auto">
          <a:xfrm>
            <a:off x="63541" y="3678560"/>
            <a:ext cx="2452381" cy="2503109"/>
          </a:xfrm>
          <a:prstGeom prst="rect">
            <a:avLst/>
          </a:prstGeom>
          <a:ln>
            <a:noFill/>
          </a:ln>
          <a:extLst>
            <a:ext uri="{53640926-AAD7-44D8-BBD7-CCE9431645EC}">
              <a14:shadowObscured xmlns:a14="http://schemas.microsoft.com/office/drawing/2010/main"/>
            </a:ext>
          </a:extLst>
        </p:spPr>
      </p:pic>
      <p:sp>
        <p:nvSpPr>
          <p:cNvPr id="4" name="CuadroTexto 3"/>
          <p:cNvSpPr txBox="1"/>
          <p:nvPr/>
        </p:nvSpPr>
        <p:spPr>
          <a:xfrm>
            <a:off x="204168" y="1992765"/>
            <a:ext cx="4392488" cy="1015663"/>
          </a:xfrm>
          <a:prstGeom prst="rect">
            <a:avLst/>
          </a:prstGeom>
          <a:noFill/>
          <a:ln>
            <a:solidFill>
              <a:schemeClr val="accent6"/>
            </a:solidFill>
          </a:ln>
        </p:spPr>
        <p:txBody>
          <a:bodyPr wrap="square" rtlCol="0">
            <a:spAutoFit/>
          </a:bodyPr>
          <a:lstStyle/>
          <a:p>
            <a:pPr marL="285750" indent="-285750" algn="just">
              <a:buFont typeface="Wingdings" panose="05000000000000000000" pitchFamily="2" charset="2"/>
              <a:buChar char="v"/>
            </a:pPr>
            <a:r>
              <a:rPr lang="es-EC" sz="1200" dirty="0"/>
              <a:t>L</a:t>
            </a:r>
            <a:r>
              <a:rPr lang="es-EC" sz="1200" dirty="0" smtClean="0"/>
              <a:t>a </a:t>
            </a:r>
            <a:r>
              <a:rPr lang="es-EC" sz="1200" dirty="0"/>
              <a:t>pendiente resultante es de aproximadamente 30º y el valor de R</a:t>
            </a:r>
            <a:r>
              <a:rPr lang="es-EC" sz="1200" baseline="30000" dirty="0"/>
              <a:t>2</a:t>
            </a:r>
            <a:r>
              <a:rPr lang="es-EC" sz="1200" dirty="0"/>
              <a:t> llega a </a:t>
            </a:r>
            <a:r>
              <a:rPr lang="es-EC" sz="1200" dirty="0" smtClean="0"/>
              <a:t>0.44.</a:t>
            </a:r>
          </a:p>
          <a:p>
            <a:pPr marL="285750" indent="-285750" algn="just">
              <a:buFont typeface="Wingdings" panose="05000000000000000000" pitchFamily="2" charset="2"/>
              <a:buChar char="v"/>
            </a:pPr>
            <a:endParaRPr lang="es-EC" sz="1200" dirty="0" smtClean="0"/>
          </a:p>
          <a:p>
            <a:pPr marL="285750" indent="-285750" algn="just">
              <a:buFont typeface="Wingdings" panose="05000000000000000000" pitchFamily="2" charset="2"/>
              <a:buChar char="v"/>
            </a:pPr>
            <a:r>
              <a:rPr lang="es-EC" sz="1200" dirty="0"/>
              <a:t>S</a:t>
            </a:r>
            <a:r>
              <a:rPr lang="es-EC" sz="1200" dirty="0" smtClean="0"/>
              <a:t>e </a:t>
            </a:r>
            <a:r>
              <a:rPr lang="es-EC" sz="1200" dirty="0"/>
              <a:t>obtuvo un valor de RMS de 0.284, que es mucho menor al obtenido en el análisis </a:t>
            </a:r>
            <a:r>
              <a:rPr lang="es-EC" sz="1200" dirty="0" smtClean="0"/>
              <a:t>geoestadístico.</a:t>
            </a:r>
            <a:endParaRPr lang="es-EC" sz="1200" dirty="0"/>
          </a:p>
        </p:txBody>
      </p:sp>
      <p:cxnSp>
        <p:nvCxnSpPr>
          <p:cNvPr id="27" name="Conector recto 26"/>
          <p:cNvCxnSpPr/>
          <p:nvPr/>
        </p:nvCxnSpPr>
        <p:spPr>
          <a:xfrm flipH="1">
            <a:off x="5076056" y="1385193"/>
            <a:ext cx="3816424" cy="2691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CuadroTexto 27"/>
          <p:cNvSpPr txBox="1"/>
          <p:nvPr/>
        </p:nvSpPr>
        <p:spPr>
          <a:xfrm>
            <a:off x="1248648" y="6309320"/>
            <a:ext cx="3153751" cy="261610"/>
          </a:xfrm>
          <a:prstGeom prst="rect">
            <a:avLst/>
          </a:prstGeom>
          <a:noFill/>
        </p:spPr>
        <p:txBody>
          <a:bodyPr wrap="square" rtlCol="0">
            <a:spAutoFit/>
          </a:bodyPr>
          <a:lstStyle/>
          <a:p>
            <a:r>
              <a:rPr lang="es-EC" sz="1100" dirty="0" smtClean="0"/>
              <a:t>Mapa de interpolación RASº-Oct 2014</a:t>
            </a:r>
            <a:endParaRPr lang="es-EC" sz="1100" dirty="0"/>
          </a:p>
        </p:txBody>
      </p:sp>
      <p:sp>
        <p:nvSpPr>
          <p:cNvPr id="30" name="CuadroTexto 29"/>
          <p:cNvSpPr txBox="1"/>
          <p:nvPr/>
        </p:nvSpPr>
        <p:spPr>
          <a:xfrm>
            <a:off x="5335384" y="4238762"/>
            <a:ext cx="3153751" cy="261610"/>
          </a:xfrm>
          <a:prstGeom prst="rect">
            <a:avLst/>
          </a:prstGeom>
          <a:noFill/>
        </p:spPr>
        <p:txBody>
          <a:bodyPr wrap="square" rtlCol="0">
            <a:spAutoFit/>
          </a:bodyPr>
          <a:lstStyle/>
          <a:p>
            <a:r>
              <a:rPr lang="es-EC" sz="1100" dirty="0" smtClean="0"/>
              <a:t>Gráfica de validación cruzada RASº-Oct 2014</a:t>
            </a:r>
            <a:endParaRPr lang="es-EC" sz="1100" dirty="0"/>
          </a:p>
        </p:txBody>
      </p:sp>
    </p:spTree>
    <p:extLst>
      <p:ext uri="{BB962C8B-B14F-4D97-AF65-F5344CB8AC3E}">
        <p14:creationId xmlns:p14="http://schemas.microsoft.com/office/powerpoint/2010/main" val="1966079241"/>
      </p:ext>
    </p:extLst>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smtClean="0">
                <a:solidFill>
                  <a:srgbClr val="002060"/>
                </a:solidFill>
              </a:rPr>
              <a:t>11. PLAN DE MANEJO AMBIENTAL </a:t>
            </a:r>
            <a:endParaRPr lang="es-ES" sz="3600" dirty="0">
              <a:solidFill>
                <a:srgbClr val="002060"/>
              </a:solidFill>
            </a:endParaRPr>
          </a:p>
        </p:txBody>
      </p:sp>
      <p:sp>
        <p:nvSpPr>
          <p:cNvPr id="2" name="1 CuadroTexto"/>
          <p:cNvSpPr txBox="1"/>
          <p:nvPr/>
        </p:nvSpPr>
        <p:spPr>
          <a:xfrm>
            <a:off x="315850" y="1274276"/>
            <a:ext cx="2808312" cy="230832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_tradnl" sz="1600" dirty="0" smtClean="0"/>
              <a:t>Algunos </a:t>
            </a:r>
            <a:r>
              <a:rPr lang="es-ES_tradnl" sz="1600" dirty="0"/>
              <a:t>parámetros no cumplen con la norma ambiental para riego, preservación de la vida acuática y silvestre y demás usos </a:t>
            </a:r>
            <a:r>
              <a:rPr lang="es-ES_tradnl" sz="1600" dirty="0" smtClean="0"/>
              <a:t>ambientales de acuerdo a la normativa TULSMA , especialmente por la carga orgánica. </a:t>
            </a:r>
            <a:endParaRPr lang="es-ES" sz="1600" dirty="0"/>
          </a:p>
        </p:txBody>
      </p:sp>
      <p:sp>
        <p:nvSpPr>
          <p:cNvPr id="4" name="3 CuadroTexto"/>
          <p:cNvSpPr txBox="1"/>
          <p:nvPr/>
        </p:nvSpPr>
        <p:spPr>
          <a:xfrm>
            <a:off x="827584" y="788624"/>
            <a:ext cx="1440160" cy="307777"/>
          </a:xfrm>
          <a:prstGeom prst="rect">
            <a:avLst/>
          </a:prstGeom>
          <a:noFill/>
          <a:ln w="19050">
            <a:solidFill>
              <a:srgbClr val="FFC000"/>
            </a:solidFill>
          </a:ln>
        </p:spPr>
        <p:txBody>
          <a:bodyPr wrap="square" rtlCol="0">
            <a:spAutoFit/>
          </a:bodyPr>
          <a:lstStyle/>
          <a:p>
            <a:r>
              <a:rPr lang="en-US" sz="1400" dirty="0" smtClean="0"/>
              <a:t>    PROBLEMA </a:t>
            </a:r>
            <a:endParaRPr lang="es-ES" sz="1400" dirty="0"/>
          </a:p>
        </p:txBody>
      </p:sp>
      <p:sp>
        <p:nvSpPr>
          <p:cNvPr id="9" name="8 CuadroTexto"/>
          <p:cNvSpPr txBox="1"/>
          <p:nvPr/>
        </p:nvSpPr>
        <p:spPr>
          <a:xfrm>
            <a:off x="4839962" y="1303591"/>
            <a:ext cx="3456384" cy="2523768"/>
          </a:xfrm>
          <a:prstGeom prst="rect">
            <a:avLst/>
          </a:prstGeom>
          <a:noFill/>
          <a:ln w="19050">
            <a:solidFill>
              <a:schemeClr val="accent2"/>
            </a:solidFill>
          </a:ln>
        </p:spPr>
        <p:txBody>
          <a:bodyPr wrap="square" rtlCol="0">
            <a:spAutoFit/>
          </a:bodyPr>
          <a:lstStyle/>
          <a:p>
            <a:pPr marL="285750" indent="-285750" algn="just">
              <a:buFont typeface="Wingdings" panose="05000000000000000000" pitchFamily="2" charset="2"/>
              <a:buChar char="v"/>
            </a:pPr>
            <a:r>
              <a:rPr lang="es-EC" sz="1400" dirty="0" smtClean="0"/>
              <a:t>Colocar plantas de tratamiento de aguas a nivel terciario en los  principales  focos de contaminación.</a:t>
            </a:r>
          </a:p>
          <a:p>
            <a:pPr marL="285750" indent="-285750" algn="just">
              <a:buFont typeface="Wingdings" panose="05000000000000000000" pitchFamily="2" charset="2"/>
              <a:buChar char="v"/>
            </a:pPr>
            <a:r>
              <a:rPr lang="es-EC" sz="1400" dirty="0" smtClean="0"/>
              <a:t>Colocar plantas de tratamiento a nivel primario en los demás afluentes del río </a:t>
            </a:r>
            <a:r>
              <a:rPr lang="es-EC" sz="1400" dirty="0" smtClean="0"/>
              <a:t>Ambi.</a:t>
            </a:r>
            <a:endParaRPr lang="es-EC" sz="1400" dirty="0" smtClean="0"/>
          </a:p>
          <a:p>
            <a:pPr marL="285750" indent="-285750" algn="just">
              <a:buFont typeface="Wingdings" panose="05000000000000000000" pitchFamily="2" charset="2"/>
              <a:buChar char="v"/>
            </a:pPr>
            <a:r>
              <a:rPr lang="es-EC" sz="1400" dirty="0" smtClean="0"/>
              <a:t>Colocar puntos de medición de caudal y </a:t>
            </a:r>
            <a:r>
              <a:rPr lang="es-EC" sz="1400" dirty="0" smtClean="0"/>
              <a:t>concentraciones.</a:t>
            </a:r>
            <a:endParaRPr lang="es-EC" sz="1400" dirty="0" smtClean="0"/>
          </a:p>
          <a:p>
            <a:pPr marL="285750" indent="-285750" algn="just">
              <a:buFont typeface="Wingdings" panose="05000000000000000000" pitchFamily="2" charset="2"/>
              <a:buChar char="v"/>
            </a:pPr>
            <a:r>
              <a:rPr lang="es-EC" sz="1400" dirty="0" smtClean="0"/>
              <a:t>Realizar lavado de los suelos. </a:t>
            </a:r>
          </a:p>
          <a:p>
            <a:pPr marL="285750" indent="-285750" algn="just">
              <a:buFont typeface="Wingdings" panose="05000000000000000000" pitchFamily="2" charset="2"/>
              <a:buChar char="v"/>
            </a:pPr>
            <a:r>
              <a:rPr lang="es-EC" sz="1400" dirty="0" smtClean="0"/>
              <a:t>Sistema de riego por goteo.</a:t>
            </a:r>
          </a:p>
          <a:p>
            <a:pPr marL="285750" indent="-285750">
              <a:buFont typeface="Wingdings" panose="05000000000000000000" pitchFamily="2" charset="2"/>
              <a:buChar char="v"/>
            </a:pPr>
            <a:endParaRPr lang="es-ES" dirty="0"/>
          </a:p>
        </p:txBody>
      </p:sp>
      <p:sp>
        <p:nvSpPr>
          <p:cNvPr id="12" name="11 CuadroTexto"/>
          <p:cNvSpPr txBox="1"/>
          <p:nvPr/>
        </p:nvSpPr>
        <p:spPr>
          <a:xfrm>
            <a:off x="4839962" y="4397614"/>
            <a:ext cx="3816424" cy="1600438"/>
          </a:xfrm>
          <a:prstGeom prst="rect">
            <a:avLst/>
          </a:prstGeom>
          <a:solidFill>
            <a:schemeClr val="bg1"/>
          </a:solidFill>
          <a:ln w="19050">
            <a:solidFill>
              <a:schemeClr val="accent2"/>
            </a:solidFill>
          </a:ln>
        </p:spPr>
        <p:txBody>
          <a:bodyPr wrap="square" rtlCol="0">
            <a:spAutoFit/>
          </a:bodyPr>
          <a:lstStyle/>
          <a:p>
            <a:r>
              <a:rPr lang="es-ES_tradnl" sz="1600" dirty="0"/>
              <a:t>En el Ecuador se ha visto en los últimos 15 años un crecimiento en el porcentaje de cobertura de tratamiento de las aguas residuales, </a:t>
            </a:r>
            <a:r>
              <a:rPr lang="es-ES_tradnl" sz="1600" dirty="0" smtClean="0"/>
              <a:t>pasando del </a:t>
            </a:r>
            <a:r>
              <a:rPr lang="es-ES_tradnl" sz="1600" dirty="0"/>
              <a:t>5% en el año 2000 al 12% en el año 2016.</a:t>
            </a:r>
            <a:endParaRPr lang="es-EC" sz="1600" dirty="0"/>
          </a:p>
          <a:p>
            <a:endParaRPr lang="es-ES" dirty="0"/>
          </a:p>
        </p:txBody>
      </p:sp>
      <p:sp>
        <p:nvSpPr>
          <p:cNvPr id="13" name="12 Rectángulo"/>
          <p:cNvSpPr/>
          <p:nvPr/>
        </p:nvSpPr>
        <p:spPr>
          <a:xfrm>
            <a:off x="184414" y="4622629"/>
            <a:ext cx="3379474" cy="1815882"/>
          </a:xfrm>
          <a:prstGeom prst="rect">
            <a:avLst/>
          </a:prstGeom>
          <a:solidFill>
            <a:schemeClr val="bg1"/>
          </a:solidFill>
          <a:ln w="19050">
            <a:solidFill>
              <a:schemeClr val="accent2"/>
            </a:solidFill>
          </a:ln>
        </p:spPr>
        <p:txBody>
          <a:bodyPr wrap="square">
            <a:spAutoFit/>
          </a:bodyPr>
          <a:lstStyle/>
          <a:p>
            <a:pPr algn="just"/>
            <a:r>
              <a:rPr lang="es-ES_tradnl" sz="1600" dirty="0"/>
              <a:t>S</a:t>
            </a:r>
            <a:r>
              <a:rPr lang="es-ES_tradnl" sz="1600" dirty="0" smtClean="0"/>
              <a:t>e </a:t>
            </a:r>
            <a:r>
              <a:rPr lang="es-ES_tradnl" sz="1600" dirty="0"/>
              <a:t>están implementando plantas de tratamiento en las principales ciudades dentro de la subcuenca, como son Ibarra y Otavalo. Se pretende que ambas, entren en funcionamiento en los años 2017 y 2018 </a:t>
            </a:r>
            <a:r>
              <a:rPr lang="es-ES_tradnl" sz="1600" dirty="0" smtClean="0"/>
              <a:t>respectivamente.</a:t>
            </a:r>
            <a:endParaRPr lang="es-ES" sz="1600" dirty="0"/>
          </a:p>
        </p:txBody>
      </p:sp>
      <p:sp>
        <p:nvSpPr>
          <p:cNvPr id="24" name="23 CuadroTexto"/>
          <p:cNvSpPr txBox="1"/>
          <p:nvPr/>
        </p:nvSpPr>
        <p:spPr>
          <a:xfrm>
            <a:off x="5884078" y="795309"/>
            <a:ext cx="1368152" cy="307777"/>
          </a:xfrm>
          <a:prstGeom prst="rect">
            <a:avLst/>
          </a:prstGeom>
          <a:noFill/>
          <a:ln w="19050">
            <a:solidFill>
              <a:srgbClr val="FFC000"/>
            </a:solidFill>
          </a:ln>
        </p:spPr>
        <p:txBody>
          <a:bodyPr wrap="square" rtlCol="0">
            <a:spAutoFit/>
          </a:bodyPr>
          <a:lstStyle/>
          <a:p>
            <a:r>
              <a:rPr lang="en-US" sz="1400" dirty="0" smtClean="0"/>
              <a:t>SOLUCIONES</a:t>
            </a:r>
            <a:endParaRPr lang="es-ES" sz="1400" dirty="0"/>
          </a:p>
        </p:txBody>
      </p:sp>
      <p:sp>
        <p:nvSpPr>
          <p:cNvPr id="14" name="13 Flecha derecha"/>
          <p:cNvSpPr/>
          <p:nvPr/>
        </p:nvSpPr>
        <p:spPr>
          <a:xfrm>
            <a:off x="3275856" y="1813164"/>
            <a:ext cx="792088" cy="50609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CuadroTexto"/>
          <p:cNvSpPr txBox="1"/>
          <p:nvPr/>
        </p:nvSpPr>
        <p:spPr>
          <a:xfrm>
            <a:off x="675890" y="4109068"/>
            <a:ext cx="2088232" cy="307777"/>
          </a:xfrm>
          <a:prstGeom prst="rect">
            <a:avLst/>
          </a:prstGeom>
          <a:noFill/>
          <a:ln w="19050">
            <a:solidFill>
              <a:srgbClr val="FFC000"/>
            </a:solidFill>
          </a:ln>
        </p:spPr>
        <p:txBody>
          <a:bodyPr wrap="square" rtlCol="0">
            <a:spAutoFit/>
          </a:bodyPr>
          <a:lstStyle/>
          <a:p>
            <a:r>
              <a:rPr lang="en-US" sz="1400" dirty="0" smtClean="0"/>
              <a:t>SITUACIÓN  ACTUAL </a:t>
            </a:r>
            <a:endParaRPr lang="es-ES" sz="1400" dirty="0"/>
          </a:p>
        </p:txBody>
      </p:sp>
      <p:sp>
        <p:nvSpPr>
          <p:cNvPr id="27" name="26 Flecha derecha"/>
          <p:cNvSpPr/>
          <p:nvPr/>
        </p:nvSpPr>
        <p:spPr>
          <a:xfrm rot="5400000">
            <a:off x="1487330" y="3671684"/>
            <a:ext cx="396044" cy="35666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Flecha derecha"/>
          <p:cNvSpPr/>
          <p:nvPr/>
        </p:nvSpPr>
        <p:spPr>
          <a:xfrm>
            <a:off x="3851920" y="5038437"/>
            <a:ext cx="792088" cy="50609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95557424"/>
      </p:ext>
    </p:extLst>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smtClean="0">
                <a:solidFill>
                  <a:srgbClr val="002060"/>
                </a:solidFill>
              </a:rPr>
              <a:t>11. PLAN DE MANEJO AMBIENTAL </a:t>
            </a:r>
            <a:endParaRPr lang="es-ES" sz="3600" dirty="0">
              <a:solidFill>
                <a:srgbClr val="002060"/>
              </a:solidFill>
            </a:endParaRPr>
          </a:p>
        </p:txBody>
      </p:sp>
      <p:pic>
        <p:nvPicPr>
          <p:cNvPr id="4" name="Imagen 3"/>
          <p:cNvPicPr>
            <a:picLocks noChangeAspect="1"/>
          </p:cNvPicPr>
          <p:nvPr/>
        </p:nvPicPr>
        <p:blipFill rotWithShape="1">
          <a:blip r:embed="rId3"/>
          <a:srcRect l="43306" t="30400" r="19288" b="8001"/>
          <a:stretch/>
        </p:blipFill>
        <p:spPr>
          <a:xfrm>
            <a:off x="191923" y="1196752"/>
            <a:ext cx="4586419" cy="4248472"/>
          </a:xfrm>
          <a:prstGeom prst="rect">
            <a:avLst/>
          </a:prstGeom>
        </p:spPr>
      </p:pic>
      <p:pic>
        <p:nvPicPr>
          <p:cNvPr id="9" name="Imagen 8"/>
          <p:cNvPicPr>
            <a:picLocks noChangeAspect="1"/>
          </p:cNvPicPr>
          <p:nvPr/>
        </p:nvPicPr>
        <p:blipFill rotWithShape="1">
          <a:blip r:embed="rId4"/>
          <a:srcRect l="43937" t="36416" r="19666" b="28999"/>
          <a:stretch/>
        </p:blipFill>
        <p:spPr>
          <a:xfrm>
            <a:off x="4765930" y="1916832"/>
            <a:ext cx="4256066" cy="2274794"/>
          </a:xfrm>
          <a:prstGeom prst="rect">
            <a:avLst/>
          </a:prstGeom>
          <a:ln>
            <a:solidFill>
              <a:schemeClr val="tx1"/>
            </a:solidFill>
          </a:ln>
        </p:spPr>
      </p:pic>
      <p:sp>
        <p:nvSpPr>
          <p:cNvPr id="12" name="CuadroTexto 11"/>
          <p:cNvSpPr txBox="1"/>
          <p:nvPr/>
        </p:nvSpPr>
        <p:spPr>
          <a:xfrm>
            <a:off x="323528" y="782960"/>
            <a:ext cx="3437159" cy="369332"/>
          </a:xfrm>
          <a:prstGeom prst="rect">
            <a:avLst/>
          </a:prstGeom>
          <a:noFill/>
        </p:spPr>
        <p:txBody>
          <a:bodyPr wrap="none" rtlCol="0">
            <a:spAutoFit/>
          </a:bodyPr>
          <a:lstStyle/>
          <a:p>
            <a:r>
              <a:rPr lang="es-EC" u="sng" dirty="0" smtClean="0"/>
              <a:t>Calidad actual vs futura – DBO</a:t>
            </a:r>
            <a:r>
              <a:rPr lang="es-EC" sz="1200" u="sng" dirty="0" smtClean="0"/>
              <a:t>5</a:t>
            </a:r>
            <a:endParaRPr lang="es-EC" sz="1200" u="sng" dirty="0"/>
          </a:p>
        </p:txBody>
      </p:sp>
      <p:sp>
        <p:nvSpPr>
          <p:cNvPr id="13" name="CuadroTexto 12"/>
          <p:cNvSpPr txBox="1"/>
          <p:nvPr/>
        </p:nvSpPr>
        <p:spPr>
          <a:xfrm>
            <a:off x="363216" y="2684897"/>
            <a:ext cx="697627" cy="369332"/>
          </a:xfrm>
          <a:prstGeom prst="rect">
            <a:avLst/>
          </a:prstGeom>
          <a:noFill/>
        </p:spPr>
        <p:txBody>
          <a:bodyPr wrap="none" rtlCol="0">
            <a:spAutoFit/>
          </a:bodyPr>
          <a:lstStyle/>
          <a:p>
            <a:r>
              <a:rPr lang="es-EC" dirty="0" smtClean="0"/>
              <a:t>2016</a:t>
            </a:r>
            <a:endParaRPr lang="es-EC" dirty="0"/>
          </a:p>
        </p:txBody>
      </p:sp>
      <p:sp>
        <p:nvSpPr>
          <p:cNvPr id="33" name="CuadroTexto 32"/>
          <p:cNvSpPr txBox="1"/>
          <p:nvPr/>
        </p:nvSpPr>
        <p:spPr>
          <a:xfrm>
            <a:off x="292171" y="4941168"/>
            <a:ext cx="697627" cy="369332"/>
          </a:xfrm>
          <a:prstGeom prst="rect">
            <a:avLst/>
          </a:prstGeom>
          <a:noFill/>
        </p:spPr>
        <p:txBody>
          <a:bodyPr wrap="none" rtlCol="0">
            <a:spAutoFit/>
          </a:bodyPr>
          <a:lstStyle/>
          <a:p>
            <a:r>
              <a:rPr lang="es-EC" dirty="0" smtClean="0"/>
              <a:t>2020</a:t>
            </a:r>
            <a:endParaRPr lang="es-EC" dirty="0"/>
          </a:p>
        </p:txBody>
      </p:sp>
      <p:sp>
        <p:nvSpPr>
          <p:cNvPr id="34" name="CuadroTexto 33"/>
          <p:cNvSpPr txBox="1"/>
          <p:nvPr/>
        </p:nvSpPr>
        <p:spPr>
          <a:xfrm>
            <a:off x="4834963" y="3763340"/>
            <a:ext cx="697627" cy="369332"/>
          </a:xfrm>
          <a:prstGeom prst="rect">
            <a:avLst/>
          </a:prstGeom>
          <a:noFill/>
        </p:spPr>
        <p:txBody>
          <a:bodyPr wrap="none" rtlCol="0">
            <a:spAutoFit/>
          </a:bodyPr>
          <a:lstStyle/>
          <a:p>
            <a:r>
              <a:rPr lang="es-EC" dirty="0" smtClean="0"/>
              <a:t>2040</a:t>
            </a:r>
            <a:endParaRPr lang="es-EC" dirty="0"/>
          </a:p>
        </p:txBody>
      </p:sp>
    </p:spTree>
    <p:extLst>
      <p:ext uri="{BB962C8B-B14F-4D97-AF65-F5344CB8AC3E}">
        <p14:creationId xmlns:p14="http://schemas.microsoft.com/office/powerpoint/2010/main" val="1696625567"/>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smtClean="0">
                <a:solidFill>
                  <a:srgbClr val="002060"/>
                </a:solidFill>
              </a:rPr>
              <a:t>11. PLAN DE MANEJO AMBIENTAL </a:t>
            </a:r>
            <a:endParaRPr lang="es-ES" sz="3600" dirty="0">
              <a:solidFill>
                <a:srgbClr val="002060"/>
              </a:solidFill>
            </a:endParaRPr>
          </a:p>
        </p:txBody>
      </p:sp>
      <p:sp>
        <p:nvSpPr>
          <p:cNvPr id="12" name="CuadroTexto 11"/>
          <p:cNvSpPr txBox="1"/>
          <p:nvPr/>
        </p:nvSpPr>
        <p:spPr>
          <a:xfrm>
            <a:off x="323528" y="782960"/>
            <a:ext cx="3441968" cy="369332"/>
          </a:xfrm>
          <a:prstGeom prst="rect">
            <a:avLst/>
          </a:prstGeom>
          <a:noFill/>
        </p:spPr>
        <p:txBody>
          <a:bodyPr wrap="none" rtlCol="0">
            <a:spAutoFit/>
          </a:bodyPr>
          <a:lstStyle/>
          <a:p>
            <a:r>
              <a:rPr lang="es-EC" u="sng" dirty="0" smtClean="0"/>
              <a:t>Calidad actual vs futura – DQO</a:t>
            </a:r>
            <a:endParaRPr lang="es-EC" sz="1200" u="sng" dirty="0"/>
          </a:p>
        </p:txBody>
      </p:sp>
      <p:pic>
        <p:nvPicPr>
          <p:cNvPr id="2" name="Imagen 1"/>
          <p:cNvPicPr>
            <a:picLocks noChangeAspect="1"/>
          </p:cNvPicPr>
          <p:nvPr/>
        </p:nvPicPr>
        <p:blipFill rotWithShape="1">
          <a:blip r:embed="rId3"/>
          <a:srcRect l="42913" t="20601" r="19288" b="20600"/>
          <a:stretch/>
        </p:blipFill>
        <p:spPr>
          <a:xfrm>
            <a:off x="6374" y="1412776"/>
            <a:ext cx="4526218" cy="3960440"/>
          </a:xfrm>
          <a:prstGeom prst="rect">
            <a:avLst/>
          </a:prstGeom>
        </p:spPr>
      </p:pic>
      <p:pic>
        <p:nvPicPr>
          <p:cNvPr id="5" name="Imagen 4"/>
          <p:cNvPicPr>
            <a:picLocks noChangeAspect="1"/>
          </p:cNvPicPr>
          <p:nvPr/>
        </p:nvPicPr>
        <p:blipFill rotWithShape="1">
          <a:blip r:embed="rId4"/>
          <a:srcRect l="43700" t="51400" r="19682" b="20600"/>
          <a:stretch/>
        </p:blipFill>
        <p:spPr>
          <a:xfrm>
            <a:off x="4540398" y="2420888"/>
            <a:ext cx="4520302" cy="1944216"/>
          </a:xfrm>
          <a:prstGeom prst="rect">
            <a:avLst/>
          </a:prstGeom>
          <a:ln>
            <a:solidFill>
              <a:schemeClr val="tx1"/>
            </a:solidFill>
          </a:ln>
        </p:spPr>
      </p:pic>
      <p:sp>
        <p:nvSpPr>
          <p:cNvPr id="8" name="CuadroTexto 7"/>
          <p:cNvSpPr txBox="1"/>
          <p:nvPr/>
        </p:nvSpPr>
        <p:spPr>
          <a:xfrm>
            <a:off x="179512" y="2923160"/>
            <a:ext cx="697627" cy="369332"/>
          </a:xfrm>
          <a:prstGeom prst="rect">
            <a:avLst/>
          </a:prstGeom>
          <a:noFill/>
        </p:spPr>
        <p:txBody>
          <a:bodyPr wrap="none" rtlCol="0">
            <a:spAutoFit/>
          </a:bodyPr>
          <a:lstStyle/>
          <a:p>
            <a:r>
              <a:rPr lang="es-EC" dirty="0" smtClean="0"/>
              <a:t>2016</a:t>
            </a:r>
            <a:endParaRPr lang="es-EC" dirty="0"/>
          </a:p>
        </p:txBody>
      </p:sp>
      <p:sp>
        <p:nvSpPr>
          <p:cNvPr id="10" name="CuadroTexto 9"/>
          <p:cNvSpPr txBox="1"/>
          <p:nvPr/>
        </p:nvSpPr>
        <p:spPr>
          <a:xfrm>
            <a:off x="292171" y="4941168"/>
            <a:ext cx="697627" cy="369332"/>
          </a:xfrm>
          <a:prstGeom prst="rect">
            <a:avLst/>
          </a:prstGeom>
          <a:noFill/>
        </p:spPr>
        <p:txBody>
          <a:bodyPr wrap="none" rtlCol="0">
            <a:spAutoFit/>
          </a:bodyPr>
          <a:lstStyle/>
          <a:p>
            <a:r>
              <a:rPr lang="es-EC" dirty="0" smtClean="0"/>
              <a:t>2020</a:t>
            </a:r>
            <a:endParaRPr lang="es-EC" dirty="0"/>
          </a:p>
        </p:txBody>
      </p:sp>
      <p:sp>
        <p:nvSpPr>
          <p:cNvPr id="11" name="CuadroTexto 10"/>
          <p:cNvSpPr txBox="1"/>
          <p:nvPr/>
        </p:nvSpPr>
        <p:spPr>
          <a:xfrm>
            <a:off x="4788024" y="3966511"/>
            <a:ext cx="697627" cy="369332"/>
          </a:xfrm>
          <a:prstGeom prst="rect">
            <a:avLst/>
          </a:prstGeom>
          <a:noFill/>
        </p:spPr>
        <p:txBody>
          <a:bodyPr wrap="none" rtlCol="0">
            <a:spAutoFit/>
          </a:bodyPr>
          <a:lstStyle/>
          <a:p>
            <a:r>
              <a:rPr lang="es-EC" dirty="0" smtClean="0"/>
              <a:t>2040</a:t>
            </a:r>
            <a:endParaRPr lang="es-EC" dirty="0"/>
          </a:p>
        </p:txBody>
      </p:sp>
    </p:spTree>
    <p:extLst>
      <p:ext uri="{BB962C8B-B14F-4D97-AF65-F5344CB8AC3E}">
        <p14:creationId xmlns:p14="http://schemas.microsoft.com/office/powerpoint/2010/main" val="190494800"/>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0"/>
            <a:ext cx="8805664" cy="782960"/>
          </a:xfrm>
        </p:spPr>
        <p:txBody>
          <a:bodyPr/>
          <a:lstStyle/>
          <a:p>
            <a:r>
              <a:rPr lang="es-ES" sz="3600" dirty="0" smtClean="0">
                <a:solidFill>
                  <a:srgbClr val="002060"/>
                </a:solidFill>
              </a:rPr>
              <a:t>11. PLAN DE MANEJO AMBIENTAL </a:t>
            </a:r>
            <a:endParaRPr lang="es-ES" sz="3600" dirty="0">
              <a:solidFill>
                <a:srgbClr val="002060"/>
              </a:solidFill>
            </a:endParaRPr>
          </a:p>
        </p:txBody>
      </p:sp>
      <p:sp>
        <p:nvSpPr>
          <p:cNvPr id="12" name="CuadroTexto 11"/>
          <p:cNvSpPr txBox="1"/>
          <p:nvPr/>
        </p:nvSpPr>
        <p:spPr>
          <a:xfrm>
            <a:off x="323528" y="782960"/>
            <a:ext cx="4750018" cy="369332"/>
          </a:xfrm>
          <a:prstGeom prst="rect">
            <a:avLst/>
          </a:prstGeom>
          <a:noFill/>
        </p:spPr>
        <p:txBody>
          <a:bodyPr wrap="none" rtlCol="0">
            <a:spAutoFit/>
          </a:bodyPr>
          <a:lstStyle/>
          <a:p>
            <a:r>
              <a:rPr lang="es-EC" u="sng" dirty="0" smtClean="0"/>
              <a:t>Calidad actual vs futura – Coliformes fecales</a:t>
            </a:r>
            <a:endParaRPr lang="es-EC" sz="1200" u="sng" dirty="0"/>
          </a:p>
        </p:txBody>
      </p:sp>
      <p:pic>
        <p:nvPicPr>
          <p:cNvPr id="4" name="Imagen 3"/>
          <p:cNvPicPr>
            <a:picLocks noChangeAspect="1"/>
          </p:cNvPicPr>
          <p:nvPr/>
        </p:nvPicPr>
        <p:blipFill rotWithShape="1">
          <a:blip r:embed="rId3"/>
          <a:srcRect l="42913" t="22700" r="19288" b="19200"/>
          <a:stretch/>
        </p:blipFill>
        <p:spPr>
          <a:xfrm>
            <a:off x="29840" y="1508397"/>
            <a:ext cx="4470152" cy="3864819"/>
          </a:xfrm>
          <a:prstGeom prst="rect">
            <a:avLst/>
          </a:prstGeom>
        </p:spPr>
      </p:pic>
      <p:pic>
        <p:nvPicPr>
          <p:cNvPr id="6" name="Imagen 5"/>
          <p:cNvPicPr>
            <a:picLocks noChangeAspect="1"/>
          </p:cNvPicPr>
          <p:nvPr/>
        </p:nvPicPr>
        <p:blipFill rotWithShape="1">
          <a:blip r:embed="rId4"/>
          <a:srcRect l="43700" t="52800" r="19682" b="18500"/>
          <a:stretch/>
        </p:blipFill>
        <p:spPr>
          <a:xfrm>
            <a:off x="4518254" y="2557468"/>
            <a:ext cx="4590250" cy="2023659"/>
          </a:xfrm>
          <a:prstGeom prst="rect">
            <a:avLst/>
          </a:prstGeom>
          <a:ln>
            <a:solidFill>
              <a:schemeClr val="tx1"/>
            </a:solidFill>
          </a:ln>
        </p:spPr>
      </p:pic>
      <p:sp>
        <p:nvSpPr>
          <p:cNvPr id="8" name="CuadroTexto 7"/>
          <p:cNvSpPr txBox="1"/>
          <p:nvPr/>
        </p:nvSpPr>
        <p:spPr>
          <a:xfrm>
            <a:off x="325653" y="2932411"/>
            <a:ext cx="697627" cy="369332"/>
          </a:xfrm>
          <a:prstGeom prst="rect">
            <a:avLst/>
          </a:prstGeom>
          <a:noFill/>
        </p:spPr>
        <p:txBody>
          <a:bodyPr wrap="none" rtlCol="0">
            <a:spAutoFit/>
          </a:bodyPr>
          <a:lstStyle/>
          <a:p>
            <a:r>
              <a:rPr lang="es-EC" dirty="0" smtClean="0"/>
              <a:t>2016</a:t>
            </a:r>
            <a:endParaRPr lang="es-EC" dirty="0"/>
          </a:p>
        </p:txBody>
      </p:sp>
      <p:sp>
        <p:nvSpPr>
          <p:cNvPr id="9" name="CuadroTexto 8"/>
          <p:cNvSpPr txBox="1"/>
          <p:nvPr/>
        </p:nvSpPr>
        <p:spPr>
          <a:xfrm>
            <a:off x="292171" y="4941168"/>
            <a:ext cx="697627" cy="369332"/>
          </a:xfrm>
          <a:prstGeom prst="rect">
            <a:avLst/>
          </a:prstGeom>
          <a:noFill/>
        </p:spPr>
        <p:txBody>
          <a:bodyPr wrap="none" rtlCol="0">
            <a:spAutoFit/>
          </a:bodyPr>
          <a:lstStyle/>
          <a:p>
            <a:r>
              <a:rPr lang="es-EC" dirty="0" smtClean="0"/>
              <a:t>2020</a:t>
            </a:r>
            <a:endParaRPr lang="es-EC" dirty="0"/>
          </a:p>
        </p:txBody>
      </p:sp>
      <p:sp>
        <p:nvSpPr>
          <p:cNvPr id="10" name="CuadroTexto 9"/>
          <p:cNvSpPr txBox="1"/>
          <p:nvPr/>
        </p:nvSpPr>
        <p:spPr>
          <a:xfrm>
            <a:off x="4724732" y="4149080"/>
            <a:ext cx="697627" cy="369332"/>
          </a:xfrm>
          <a:prstGeom prst="rect">
            <a:avLst/>
          </a:prstGeom>
          <a:noFill/>
        </p:spPr>
        <p:txBody>
          <a:bodyPr wrap="none" rtlCol="0">
            <a:spAutoFit/>
          </a:bodyPr>
          <a:lstStyle/>
          <a:p>
            <a:r>
              <a:rPr lang="es-EC" dirty="0" smtClean="0"/>
              <a:t>2040</a:t>
            </a:r>
            <a:endParaRPr lang="es-EC" dirty="0"/>
          </a:p>
        </p:txBody>
      </p:sp>
    </p:spTree>
    <p:extLst>
      <p:ext uri="{BB962C8B-B14F-4D97-AF65-F5344CB8AC3E}">
        <p14:creationId xmlns:p14="http://schemas.microsoft.com/office/powerpoint/2010/main" val="3189373158"/>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48701" y="0"/>
            <a:ext cx="10605864" cy="782960"/>
          </a:xfrm>
        </p:spPr>
        <p:txBody>
          <a:bodyPr/>
          <a:lstStyle/>
          <a:p>
            <a:r>
              <a:rPr lang="es-ES" dirty="0" smtClean="0">
                <a:solidFill>
                  <a:srgbClr val="002060"/>
                </a:solidFill>
              </a:rPr>
              <a:t>12. CONCLUSIONES Y RECOMEDACIONES  </a:t>
            </a:r>
            <a:endParaRPr lang="es-ES" dirty="0">
              <a:solidFill>
                <a:srgbClr val="002060"/>
              </a:solidFill>
            </a:endParaRPr>
          </a:p>
        </p:txBody>
      </p:sp>
      <p:sp>
        <p:nvSpPr>
          <p:cNvPr id="2" name="1 Rectángulo"/>
          <p:cNvSpPr/>
          <p:nvPr/>
        </p:nvSpPr>
        <p:spPr>
          <a:xfrm>
            <a:off x="251520" y="764704"/>
            <a:ext cx="8424936" cy="5432256"/>
          </a:xfrm>
          <a:prstGeom prst="rect">
            <a:avLst/>
          </a:prstGeom>
        </p:spPr>
        <p:txBody>
          <a:bodyPr wrap="square">
            <a:spAutoFit/>
          </a:bodyPr>
          <a:lstStyle/>
          <a:p>
            <a:pPr marL="285750" lvl="0" indent="-285750">
              <a:buFont typeface="Wingdings" panose="05000000000000000000" pitchFamily="2" charset="2"/>
              <a:buChar char="v"/>
            </a:pPr>
            <a:endParaRPr lang="es-ES_tradnl" sz="1300" dirty="0" smtClean="0"/>
          </a:p>
          <a:p>
            <a:pPr lvl="0"/>
            <a:endParaRPr lang="es-ES_tradnl" sz="1400" dirty="0" smtClean="0"/>
          </a:p>
          <a:p>
            <a:pPr marL="285750" indent="-285750" algn="just">
              <a:buFont typeface="Wingdings" panose="05000000000000000000" pitchFamily="2" charset="2"/>
              <a:buChar char="v"/>
            </a:pPr>
            <a:r>
              <a:rPr lang="es-ES_tradnl" sz="1600" dirty="0"/>
              <a:t>Del análisis de la composición inorgánica y por la familia química al que pertenecen las aguas de la cuenca del río Ambi (bicarbonatadas sódicas cálcicas y magnésicas), se concluye que este tipo de aguas representan riesgos para el uso agrícola. El alto contenido de bicarbonatos combinados con el calcio y magnesio aumenta la cantidad del RAS y  el pH del agua y pueden provocar daños en los cultivos principalmente los que no son tolerables a las sales</a:t>
            </a:r>
            <a:r>
              <a:rPr lang="es-ES_tradnl" sz="1600" dirty="0" smtClean="0"/>
              <a:t>.</a:t>
            </a:r>
          </a:p>
          <a:p>
            <a:pPr algn="just"/>
            <a:endParaRPr lang="es-ES_tradnl" sz="1600" dirty="0" smtClean="0"/>
          </a:p>
          <a:p>
            <a:pPr marL="285750" indent="-285750" algn="just">
              <a:buFont typeface="Wingdings" panose="05000000000000000000" pitchFamily="2" charset="2"/>
              <a:buChar char="v"/>
            </a:pPr>
            <a:r>
              <a:rPr lang="es-ES_tradnl" sz="1600" dirty="0"/>
              <a:t>Del modelo de calidad se observó que la situación actual del río Ambi, especialmente para los parámetros orgánicos como DBO</a:t>
            </a:r>
            <a:r>
              <a:rPr lang="es-ES_tradnl" sz="1600" baseline="-25000" dirty="0"/>
              <a:t>5</a:t>
            </a:r>
            <a:r>
              <a:rPr lang="es-ES_tradnl" sz="1600" dirty="0"/>
              <a:t>, DQO y CF, no fue favorable. Para el caudal medio se tiene valores al límite de la normativa para preservación de la vida acuática y al empeorar la situación con menores caudales en el río se concluyó que es indispensable y fundamental el tratamiento de aguas en años futuros, de lo contrario se llegaran a niveles de contaminación que acabará con la vida acuática y el uso del recurso será inasequible tal como se lo predijo en los modelos de calidad de 2020, 2030 y </a:t>
            </a:r>
            <a:r>
              <a:rPr lang="es-ES_tradnl" sz="1600" dirty="0" smtClean="0"/>
              <a:t>2040.</a:t>
            </a:r>
          </a:p>
          <a:p>
            <a:pPr algn="just"/>
            <a:endParaRPr lang="es-ES_tradnl" sz="1600" dirty="0" smtClean="0"/>
          </a:p>
          <a:p>
            <a:pPr marL="285750" lvl="0" indent="-285750" algn="just">
              <a:buFont typeface="Wingdings" panose="05000000000000000000" pitchFamily="2" charset="2"/>
              <a:buChar char="v"/>
            </a:pPr>
            <a:r>
              <a:rPr lang="es-ES_tradnl" sz="1600" dirty="0"/>
              <a:t>De la modelación hidrológica realizada con HEC-HMS a partir del método del SCS y la metodología propuesta por Sandoval y Aguilera (2014), se tienen resultados muy cercanos y al necesitar este  último método menos parámetros como datos de entrada, resultó más aplicable y factible para el proyecto</a:t>
            </a:r>
            <a:r>
              <a:rPr lang="es-ES_tradnl" sz="1600" dirty="0" smtClean="0"/>
              <a:t>.</a:t>
            </a:r>
            <a:endParaRPr lang="es-EC" sz="1600" dirty="0"/>
          </a:p>
        </p:txBody>
      </p:sp>
      <p:sp>
        <p:nvSpPr>
          <p:cNvPr id="11" name="CuadroTexto 11"/>
          <p:cNvSpPr txBox="1"/>
          <p:nvPr/>
        </p:nvSpPr>
        <p:spPr>
          <a:xfrm>
            <a:off x="611560" y="798364"/>
            <a:ext cx="1457450" cy="276999"/>
          </a:xfrm>
          <a:prstGeom prst="rect">
            <a:avLst/>
          </a:prstGeom>
          <a:noFill/>
        </p:spPr>
        <p:txBody>
          <a:bodyPr wrap="none" rtlCol="0">
            <a:spAutoFit/>
          </a:bodyPr>
          <a:lstStyle/>
          <a:p>
            <a:r>
              <a:rPr lang="es-EC" sz="1200" b="1" u="sng" dirty="0" smtClean="0"/>
              <a:t>CONCLUSIONES</a:t>
            </a:r>
            <a:r>
              <a:rPr lang="es-EC" sz="1200" u="sng" dirty="0" smtClean="0"/>
              <a:t> </a:t>
            </a:r>
            <a:endParaRPr lang="es-EC" sz="1200" u="sng" dirty="0"/>
          </a:p>
        </p:txBody>
      </p:sp>
    </p:spTree>
    <p:extLst>
      <p:ext uri="{BB962C8B-B14F-4D97-AF65-F5344CB8AC3E}">
        <p14:creationId xmlns:p14="http://schemas.microsoft.com/office/powerpoint/2010/main" val="4022759237"/>
      </p:ext>
    </p:extLst>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48701" y="0"/>
            <a:ext cx="10605864" cy="782960"/>
          </a:xfrm>
        </p:spPr>
        <p:txBody>
          <a:bodyPr/>
          <a:lstStyle/>
          <a:p>
            <a:r>
              <a:rPr lang="es-ES" dirty="0" smtClean="0">
                <a:solidFill>
                  <a:srgbClr val="002060"/>
                </a:solidFill>
              </a:rPr>
              <a:t>12. CONCLUSIONES Y RECOMEDACIONES  </a:t>
            </a:r>
            <a:endParaRPr lang="es-ES" dirty="0">
              <a:solidFill>
                <a:srgbClr val="002060"/>
              </a:solidFill>
            </a:endParaRPr>
          </a:p>
        </p:txBody>
      </p:sp>
      <p:sp>
        <p:nvSpPr>
          <p:cNvPr id="2" name="1 Rectángulo"/>
          <p:cNvSpPr/>
          <p:nvPr/>
        </p:nvSpPr>
        <p:spPr>
          <a:xfrm>
            <a:off x="251520" y="1268760"/>
            <a:ext cx="8424936" cy="4862870"/>
          </a:xfrm>
          <a:prstGeom prst="rect">
            <a:avLst/>
          </a:prstGeom>
        </p:spPr>
        <p:txBody>
          <a:bodyPr wrap="square">
            <a:spAutoFit/>
          </a:bodyPr>
          <a:lstStyle/>
          <a:p>
            <a:pPr marL="285750" indent="-285750" algn="just">
              <a:buFont typeface="Wingdings" panose="05000000000000000000" pitchFamily="2" charset="2"/>
              <a:buChar char="v"/>
            </a:pPr>
            <a:r>
              <a:rPr lang="es-ES" sz="1600" dirty="0"/>
              <a:t>El análisis multitemporal indicó que no necesariamente existe una relación inversa entre precipitación y concentraciones en el agua ya que, debido a factores como el intemperismo, la introducción de iones del agua subterránea y el lavado de suelos pueden afectar las concentraciones de los iones en el agua alterando así las relaciones existentes  entre la precipitación y las concentraciones.</a:t>
            </a:r>
            <a:endParaRPr lang="es-EC" sz="1600" dirty="0"/>
          </a:p>
          <a:p>
            <a:pPr lvl="0" algn="just"/>
            <a:endParaRPr lang="es-ES" sz="1400" dirty="0"/>
          </a:p>
          <a:p>
            <a:pPr marL="285750" indent="-285750" algn="just">
              <a:buFont typeface="Wingdings" panose="05000000000000000000" pitchFamily="2" charset="2"/>
              <a:buChar char="v"/>
            </a:pPr>
            <a:r>
              <a:rPr lang="es-ES" sz="1600" dirty="0"/>
              <a:t>En zonas agrícolas, como es el caso de la subcuenca del río Ambi, es importante realizar el estudio de concentraciones de los parámetros inorgánicos, ya que por lo general, a lo largo del año se riegan los cultivos con agua que como se comprobó en este proyecto, presenta riesgos principalmente desde el punto de vista de la salinidad, especialmente en la época de sequía. Esto a la larga lleva a producir cultivos de mala calidad e incluso dañarlos por desconocimiento de su calidad inorgánica</a:t>
            </a:r>
            <a:r>
              <a:rPr lang="es-ES" sz="1600" dirty="0" smtClean="0"/>
              <a:t>.</a:t>
            </a:r>
          </a:p>
          <a:p>
            <a:pPr algn="just"/>
            <a:r>
              <a:rPr lang="es-ES" sz="1600" dirty="0"/>
              <a:t> </a:t>
            </a:r>
            <a:endParaRPr lang="es-EC" sz="1600" dirty="0"/>
          </a:p>
          <a:p>
            <a:pPr marL="285750" lvl="0" indent="-285750" algn="just">
              <a:buFont typeface="Wingdings" panose="05000000000000000000" pitchFamily="2" charset="2"/>
              <a:buChar char="v"/>
            </a:pPr>
            <a:r>
              <a:rPr lang="es-ES" sz="1600" dirty="0"/>
              <a:t>Esta investigación permitió establecer que la calidad del agua de la subcuenca del río Ambi, desde un punto de vista agrícola y ambiental, no es la adecuada y que es necesario un tratamiento a nivel terciario de los principales focos de contaminación para asegurar la calidad y uso futuro en actividades de la zona. </a:t>
            </a:r>
            <a:endParaRPr lang="es-EC" sz="1600" dirty="0"/>
          </a:p>
          <a:p>
            <a:pPr marL="285750" indent="-285750" algn="just">
              <a:buFont typeface="Wingdings" panose="05000000000000000000" pitchFamily="2" charset="2"/>
              <a:buChar char="v"/>
            </a:pPr>
            <a:endParaRPr lang="es-ES" sz="1400" dirty="0" smtClean="0"/>
          </a:p>
          <a:p>
            <a:pPr marL="285750" indent="-285750" algn="just">
              <a:buFont typeface="Wingdings" panose="05000000000000000000" pitchFamily="2" charset="2"/>
              <a:buChar char="v"/>
            </a:pPr>
            <a:endParaRPr lang="es-EC" sz="1300" dirty="0"/>
          </a:p>
          <a:p>
            <a:pPr algn="just"/>
            <a:r>
              <a:rPr lang="es-ES" sz="1300" dirty="0"/>
              <a:t> </a:t>
            </a:r>
            <a:endParaRPr lang="es-EC" dirty="0"/>
          </a:p>
        </p:txBody>
      </p:sp>
      <p:sp>
        <p:nvSpPr>
          <p:cNvPr id="4" name="CuadroTexto 11"/>
          <p:cNvSpPr txBox="1"/>
          <p:nvPr/>
        </p:nvSpPr>
        <p:spPr>
          <a:xfrm>
            <a:off x="611560" y="798364"/>
            <a:ext cx="1457450" cy="276999"/>
          </a:xfrm>
          <a:prstGeom prst="rect">
            <a:avLst/>
          </a:prstGeom>
          <a:noFill/>
        </p:spPr>
        <p:txBody>
          <a:bodyPr wrap="none" rtlCol="0">
            <a:spAutoFit/>
          </a:bodyPr>
          <a:lstStyle/>
          <a:p>
            <a:r>
              <a:rPr lang="es-EC" sz="1200" b="1" u="sng" dirty="0" smtClean="0"/>
              <a:t>CONCLUSIONES</a:t>
            </a:r>
            <a:r>
              <a:rPr lang="es-EC" sz="1200" u="sng" dirty="0" smtClean="0"/>
              <a:t> </a:t>
            </a:r>
            <a:endParaRPr lang="es-EC" sz="1200" u="sng" dirty="0"/>
          </a:p>
        </p:txBody>
      </p:sp>
    </p:spTree>
    <p:extLst>
      <p:ext uri="{BB962C8B-B14F-4D97-AF65-F5344CB8AC3E}">
        <p14:creationId xmlns:p14="http://schemas.microsoft.com/office/powerpoint/2010/main" val="1975812442"/>
      </p:ext>
    </p:extLst>
  </p:cSld>
  <p:clrMapOvr>
    <a:masterClrMapping/>
  </p:clrMapOvr>
  <p:transition spd="med">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48701" y="0"/>
            <a:ext cx="10605864" cy="782960"/>
          </a:xfrm>
        </p:spPr>
        <p:txBody>
          <a:bodyPr/>
          <a:lstStyle/>
          <a:p>
            <a:r>
              <a:rPr lang="es-ES" dirty="0" smtClean="0">
                <a:solidFill>
                  <a:srgbClr val="002060"/>
                </a:solidFill>
              </a:rPr>
              <a:t>12. CONCLUSIONES Y RECOMEDACIONES  </a:t>
            </a:r>
            <a:endParaRPr lang="es-ES" dirty="0">
              <a:solidFill>
                <a:srgbClr val="002060"/>
              </a:solidFill>
            </a:endParaRPr>
          </a:p>
        </p:txBody>
      </p:sp>
      <p:sp>
        <p:nvSpPr>
          <p:cNvPr id="2" name="1 Rectángulo"/>
          <p:cNvSpPr/>
          <p:nvPr/>
        </p:nvSpPr>
        <p:spPr>
          <a:xfrm>
            <a:off x="251520" y="1268760"/>
            <a:ext cx="8424936" cy="3970318"/>
          </a:xfrm>
          <a:prstGeom prst="rect">
            <a:avLst/>
          </a:prstGeom>
        </p:spPr>
        <p:txBody>
          <a:bodyPr wrap="square">
            <a:spAutoFit/>
          </a:bodyPr>
          <a:lstStyle/>
          <a:p>
            <a:pPr marL="285750" lvl="0" indent="-285750" algn="just">
              <a:buFont typeface="Wingdings" panose="05000000000000000000" pitchFamily="2" charset="2"/>
              <a:buChar char="v"/>
            </a:pPr>
            <a:r>
              <a:rPr lang="es-ES_tradnl" dirty="0"/>
              <a:t>Para obtener mejores resultados de un modelo de calidad se recomienda medir caudales en el momento del muestreo, con esto se logra conocer la relación entre el caudal y los parámetros medidos. </a:t>
            </a:r>
            <a:endParaRPr lang="es-ES_tradnl" dirty="0" smtClean="0"/>
          </a:p>
          <a:p>
            <a:pPr lvl="0" algn="just"/>
            <a:endParaRPr lang="es-EC" dirty="0"/>
          </a:p>
          <a:p>
            <a:pPr marL="285750" lvl="0" indent="-285750" algn="just">
              <a:buFont typeface="Wingdings" panose="05000000000000000000" pitchFamily="2" charset="2"/>
              <a:buChar char="v"/>
            </a:pPr>
            <a:r>
              <a:rPr lang="es-ES" dirty="0"/>
              <a:t>Para realizar un análisis multitemporal en el que se pueda predecir y obtener una ecuación que represente el comportamiento de una variable a través del tiempo se recomienda aumentar los períodos de muestreo, en al menos un dato por cada mes durante dos años, debido a la variabilidad de las concentraciones respecto a las </a:t>
            </a:r>
            <a:r>
              <a:rPr lang="es-ES" dirty="0" smtClean="0"/>
              <a:t>precipitaciones.</a:t>
            </a:r>
          </a:p>
          <a:p>
            <a:pPr lvl="0" algn="just"/>
            <a:endParaRPr lang="es-EC" dirty="0"/>
          </a:p>
          <a:p>
            <a:pPr marL="285750" lvl="0" indent="-285750" algn="just">
              <a:buFont typeface="Wingdings" panose="05000000000000000000" pitchFamily="2" charset="2"/>
              <a:buChar char="v"/>
            </a:pPr>
            <a:r>
              <a:rPr lang="es-ES" dirty="0"/>
              <a:t>Para un análisis con un modelo geoestadístico es recomendable tener por lo menos 100 datos para realizar un modelo que pueda predecir de una manera adecuada el comportamiento de los parámetros en estudio.</a:t>
            </a:r>
            <a:endParaRPr lang="es-EC" dirty="0"/>
          </a:p>
          <a:p>
            <a:pPr marL="285750" lvl="0" indent="-285750">
              <a:buFont typeface="Wingdings" panose="05000000000000000000" pitchFamily="2" charset="2"/>
              <a:buChar char="v"/>
            </a:pPr>
            <a:endParaRPr lang="es-EC" dirty="0"/>
          </a:p>
        </p:txBody>
      </p:sp>
      <p:sp>
        <p:nvSpPr>
          <p:cNvPr id="4" name="CuadroTexto 11"/>
          <p:cNvSpPr txBox="1"/>
          <p:nvPr/>
        </p:nvSpPr>
        <p:spPr>
          <a:xfrm>
            <a:off x="611560" y="798364"/>
            <a:ext cx="1781257" cy="276999"/>
          </a:xfrm>
          <a:prstGeom prst="rect">
            <a:avLst/>
          </a:prstGeom>
          <a:noFill/>
        </p:spPr>
        <p:txBody>
          <a:bodyPr wrap="none" rtlCol="0">
            <a:spAutoFit/>
          </a:bodyPr>
          <a:lstStyle/>
          <a:p>
            <a:r>
              <a:rPr lang="es-EC" sz="1200" b="1" u="sng" dirty="0" smtClean="0"/>
              <a:t>RECOMENDACIONES</a:t>
            </a:r>
            <a:endParaRPr lang="es-EC" sz="1200" u="sng" dirty="0"/>
          </a:p>
        </p:txBody>
      </p:sp>
    </p:spTree>
    <p:extLst>
      <p:ext uri="{BB962C8B-B14F-4D97-AF65-F5344CB8AC3E}">
        <p14:creationId xmlns:p14="http://schemas.microsoft.com/office/powerpoint/2010/main" val="629865913"/>
      </p:ext>
    </p:extLst>
  </p:cSld>
  <p:clrMapOvr>
    <a:masterClrMapping/>
  </p:clrMapOvr>
  <p:transition spd="med">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899592" y="3140968"/>
            <a:ext cx="7776864" cy="646331"/>
          </a:xfrm>
          <a:prstGeom prst="rect">
            <a:avLst/>
          </a:prstGeom>
          <a:noFill/>
        </p:spPr>
        <p:txBody>
          <a:bodyPr wrap="square" lIns="91440" tIns="45720" rIns="91440" bIns="45720">
            <a:spAutoFit/>
          </a:bodyPr>
          <a:lstStyle/>
          <a:p>
            <a:pPr algn="ctr"/>
            <a:r>
              <a:rPr lang="es-ES" sz="3600" b="1" cap="none" spc="0" dirty="0" smtClean="0">
                <a:ln w="22225">
                  <a:solidFill>
                    <a:schemeClr val="accent2"/>
                  </a:solidFill>
                  <a:prstDash val="solid"/>
                </a:ln>
                <a:solidFill>
                  <a:schemeClr val="accent6"/>
                </a:solidFill>
                <a:effectLst/>
              </a:rPr>
              <a:t>GRACIAS POR SU ATENCIÓN</a:t>
            </a:r>
            <a:endParaRPr lang="es-ES" sz="3600" b="1" cap="none" spc="0" dirty="0">
              <a:ln w="22225">
                <a:solidFill>
                  <a:schemeClr val="accent2"/>
                </a:solidFill>
                <a:prstDash val="solid"/>
              </a:ln>
              <a:solidFill>
                <a:schemeClr val="accent6"/>
              </a:solidFill>
              <a:effectLst/>
            </a:endParaRPr>
          </a:p>
        </p:txBody>
      </p:sp>
    </p:spTree>
    <p:extLst>
      <p:ext uri="{BB962C8B-B14F-4D97-AF65-F5344CB8AC3E}">
        <p14:creationId xmlns:p14="http://schemas.microsoft.com/office/powerpoint/2010/main" val="3960387492"/>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256"/>
            <a:ext cx="8229600" cy="1143000"/>
          </a:xfrm>
        </p:spPr>
        <p:txBody>
          <a:bodyPr/>
          <a:lstStyle/>
          <a:p>
            <a:r>
              <a:rPr lang="es-ES" sz="3600" dirty="0" smtClean="0">
                <a:solidFill>
                  <a:srgbClr val="002060"/>
                </a:solidFill>
              </a:rPr>
              <a:t>3. </a:t>
            </a:r>
            <a:r>
              <a:rPr lang="es-ES" sz="3600" dirty="0">
                <a:solidFill>
                  <a:srgbClr val="002060"/>
                </a:solidFill>
              </a:rPr>
              <a:t>Á</a:t>
            </a:r>
            <a:r>
              <a:rPr lang="es-ES" sz="3600" dirty="0" smtClean="0">
                <a:solidFill>
                  <a:srgbClr val="002060"/>
                </a:solidFill>
              </a:rPr>
              <a:t>REA DE ESTUDIO</a:t>
            </a:r>
            <a:endParaRPr lang="es-ES" sz="3600" dirty="0">
              <a:solidFill>
                <a:srgbClr val="002060"/>
              </a:solidFill>
            </a:endParaRPr>
          </a:p>
        </p:txBody>
      </p:sp>
      <p:pic>
        <p:nvPicPr>
          <p:cNvPr id="4" name="0 Imagen"/>
          <p:cNvPicPr/>
          <p:nvPr/>
        </p:nvPicPr>
        <p:blipFill>
          <a:blip r:embed="rId2">
            <a:extLst>
              <a:ext uri="{28A0092B-C50C-407E-A947-70E740481C1C}">
                <a14:useLocalDpi xmlns:a14="http://schemas.microsoft.com/office/drawing/2010/main" val="0"/>
              </a:ext>
            </a:extLst>
          </a:blip>
          <a:stretch>
            <a:fillRect/>
          </a:stretch>
        </p:blipFill>
        <p:spPr>
          <a:xfrm>
            <a:off x="113085" y="660450"/>
            <a:ext cx="7704856" cy="5355357"/>
          </a:xfrm>
          <a:prstGeom prst="rect">
            <a:avLst/>
          </a:prstGeom>
        </p:spPr>
      </p:pic>
      <p:sp>
        <p:nvSpPr>
          <p:cNvPr id="7" name="CuadroTexto 6"/>
          <p:cNvSpPr txBox="1"/>
          <p:nvPr/>
        </p:nvSpPr>
        <p:spPr>
          <a:xfrm>
            <a:off x="3059832" y="6281862"/>
            <a:ext cx="3168352" cy="369332"/>
          </a:xfrm>
          <a:prstGeom prst="rect">
            <a:avLst/>
          </a:prstGeom>
          <a:noFill/>
          <a:ln>
            <a:noFill/>
          </a:ln>
        </p:spPr>
        <p:txBody>
          <a:bodyPr wrap="square" rtlCol="0">
            <a:spAutoFit/>
          </a:bodyPr>
          <a:lstStyle/>
          <a:p>
            <a:pPr algn="just"/>
            <a:r>
              <a:rPr lang="es-ES_tradnl" b="1" dirty="0" smtClean="0"/>
              <a:t>Área</a:t>
            </a:r>
            <a:r>
              <a:rPr lang="en-US" b="1" dirty="0" smtClean="0"/>
              <a:t>=</a:t>
            </a:r>
            <a:r>
              <a:rPr lang="es-ES_tradnl" b="1" dirty="0" smtClean="0"/>
              <a:t>1129.8km</a:t>
            </a:r>
            <a:r>
              <a:rPr lang="es-ES_tradnl" b="1" baseline="30000" dirty="0" smtClean="0"/>
              <a:t>2</a:t>
            </a:r>
            <a:endParaRPr lang="es-EC" sz="1400" dirty="0"/>
          </a:p>
        </p:txBody>
      </p:sp>
      <p:sp>
        <p:nvSpPr>
          <p:cNvPr id="2" name="CuadroTexto 1"/>
          <p:cNvSpPr txBox="1"/>
          <p:nvPr/>
        </p:nvSpPr>
        <p:spPr>
          <a:xfrm>
            <a:off x="257599" y="6273369"/>
            <a:ext cx="2486578" cy="507831"/>
          </a:xfrm>
          <a:prstGeom prst="rect">
            <a:avLst/>
          </a:prstGeom>
          <a:noFill/>
        </p:spPr>
        <p:txBody>
          <a:bodyPr wrap="none" rtlCol="0">
            <a:spAutoFit/>
          </a:bodyPr>
          <a:lstStyle/>
          <a:p>
            <a:r>
              <a:rPr lang="es-EC" sz="900" dirty="0" smtClean="0"/>
              <a:t>Mapa de ubicación de la cuenca del río Ambi</a:t>
            </a:r>
          </a:p>
          <a:p>
            <a:r>
              <a:rPr lang="es-EC" sz="900" dirty="0" smtClean="0"/>
              <a:t>Fuente: IGM</a:t>
            </a:r>
          </a:p>
          <a:p>
            <a:r>
              <a:rPr lang="es-EC" sz="900" dirty="0" smtClean="0"/>
              <a:t>Elaboración: Autores</a:t>
            </a:r>
          </a:p>
        </p:txBody>
      </p:sp>
    </p:spTree>
    <p:extLst>
      <p:ext uri="{BB962C8B-B14F-4D97-AF65-F5344CB8AC3E}">
        <p14:creationId xmlns:p14="http://schemas.microsoft.com/office/powerpoint/2010/main" val="3141192739"/>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256"/>
            <a:ext cx="8229600" cy="1143000"/>
          </a:xfrm>
        </p:spPr>
        <p:txBody>
          <a:bodyPr/>
          <a:lstStyle/>
          <a:p>
            <a:r>
              <a:rPr lang="es-ES" sz="3600" dirty="0" smtClean="0">
                <a:solidFill>
                  <a:srgbClr val="002060"/>
                </a:solidFill>
              </a:rPr>
              <a:t>4. MUESTREO Y ANÁLISIS DE AGUA</a:t>
            </a:r>
            <a:endParaRPr lang="es-ES" sz="3600" dirty="0">
              <a:solidFill>
                <a:srgbClr val="002060"/>
              </a:solidFill>
            </a:endParaRPr>
          </a:p>
        </p:txBody>
      </p:sp>
      <p:pic>
        <p:nvPicPr>
          <p:cNvPr id="10" name="Imagen 9" descr="C:\Users\vale\Downloads\mapa puntos multitemporal.jpg"/>
          <p:cNvPicPr/>
          <p:nvPr/>
        </p:nvPicPr>
        <p:blipFill>
          <a:blip r:embed="rId2">
            <a:extLst>
              <a:ext uri="{28A0092B-C50C-407E-A947-70E740481C1C}">
                <a14:useLocalDpi xmlns:a14="http://schemas.microsoft.com/office/drawing/2010/main" val="0"/>
              </a:ext>
            </a:extLst>
          </a:blip>
          <a:srcRect/>
          <a:stretch>
            <a:fillRect/>
          </a:stretch>
        </p:blipFill>
        <p:spPr bwMode="auto">
          <a:xfrm>
            <a:off x="539552" y="529427"/>
            <a:ext cx="7632848" cy="5851901"/>
          </a:xfrm>
          <a:prstGeom prst="rect">
            <a:avLst/>
          </a:prstGeom>
          <a:noFill/>
          <a:ln>
            <a:noFill/>
          </a:ln>
        </p:spPr>
      </p:pic>
      <p:sp>
        <p:nvSpPr>
          <p:cNvPr id="7" name="CuadroTexto 6"/>
          <p:cNvSpPr txBox="1"/>
          <p:nvPr/>
        </p:nvSpPr>
        <p:spPr>
          <a:xfrm>
            <a:off x="1907704" y="6350169"/>
            <a:ext cx="2342289" cy="507831"/>
          </a:xfrm>
          <a:prstGeom prst="rect">
            <a:avLst/>
          </a:prstGeom>
          <a:noFill/>
        </p:spPr>
        <p:txBody>
          <a:bodyPr wrap="square" rtlCol="0">
            <a:spAutoFit/>
          </a:bodyPr>
          <a:lstStyle/>
          <a:p>
            <a:r>
              <a:rPr lang="es-EC" sz="900" dirty="0" smtClean="0"/>
              <a:t>Mapa de ubicación de puntos de muestreo</a:t>
            </a:r>
          </a:p>
          <a:p>
            <a:r>
              <a:rPr lang="es-EC" sz="900" dirty="0" smtClean="0"/>
              <a:t>Fuente: IGM</a:t>
            </a:r>
          </a:p>
          <a:p>
            <a:r>
              <a:rPr lang="es-EC" sz="900" dirty="0" smtClean="0"/>
              <a:t>Elaboración: Autores</a:t>
            </a:r>
          </a:p>
        </p:txBody>
      </p:sp>
    </p:spTree>
    <p:extLst>
      <p:ext uri="{BB962C8B-B14F-4D97-AF65-F5344CB8AC3E}">
        <p14:creationId xmlns:p14="http://schemas.microsoft.com/office/powerpoint/2010/main" val="3905936547"/>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256"/>
            <a:ext cx="8229600" cy="1143000"/>
          </a:xfrm>
        </p:spPr>
        <p:txBody>
          <a:bodyPr/>
          <a:lstStyle/>
          <a:p>
            <a:r>
              <a:rPr lang="es-ES" sz="3600" dirty="0" smtClean="0">
                <a:solidFill>
                  <a:srgbClr val="002060"/>
                </a:solidFill>
              </a:rPr>
              <a:t>4. MUESTREO Y ANÁLISIS DE AGUA</a:t>
            </a:r>
            <a:endParaRPr lang="es-ES" sz="3600" dirty="0">
              <a:solidFill>
                <a:srgbClr val="002060"/>
              </a:solidFill>
            </a:endParaRPr>
          </a:p>
        </p:txBody>
      </p:sp>
      <p:pic>
        <p:nvPicPr>
          <p:cNvPr id="8" name="Imagen 7" descr="C:\Users\Pablo\Documents\pibi\Tesis\Ambi\Fotos\Salida Agosto\IMG_056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455" y="831761"/>
            <a:ext cx="2363470" cy="2085340"/>
          </a:xfrm>
          <a:prstGeom prst="rect">
            <a:avLst/>
          </a:prstGeom>
          <a:noFill/>
          <a:ln>
            <a:noFill/>
          </a:ln>
        </p:spPr>
      </p:pic>
      <p:sp>
        <p:nvSpPr>
          <p:cNvPr id="9" name="Cuadro de texto 9"/>
          <p:cNvSpPr txBox="1"/>
          <p:nvPr/>
        </p:nvSpPr>
        <p:spPr>
          <a:xfrm>
            <a:off x="515680" y="3113316"/>
            <a:ext cx="1691640" cy="19050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Toma de muestras en el río Ambi</a:t>
            </a:r>
          </a:p>
        </p:txBody>
      </p:sp>
      <p:pic>
        <p:nvPicPr>
          <p:cNvPr id="13" name="Imagen 12" descr="C:\Users\Pablo\Documents\pibi\Tesis\Ambi\Fotos\Salida Agosto\IMG_05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72765" y="643801"/>
            <a:ext cx="2363471" cy="2461260"/>
          </a:xfrm>
          <a:prstGeom prst="rect">
            <a:avLst/>
          </a:prstGeom>
          <a:noFill/>
          <a:ln>
            <a:noFill/>
          </a:ln>
        </p:spPr>
      </p:pic>
      <p:sp>
        <p:nvSpPr>
          <p:cNvPr id="14" name="Cuadro de texto 10"/>
          <p:cNvSpPr txBox="1"/>
          <p:nvPr/>
        </p:nvSpPr>
        <p:spPr>
          <a:xfrm>
            <a:off x="2842443" y="3096171"/>
            <a:ext cx="1882140" cy="22479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Toma de muestras en canales de riego</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78251" y="778532"/>
            <a:ext cx="2372883" cy="2201212"/>
          </a:xfrm>
          <a:prstGeom prst="rect">
            <a:avLst/>
          </a:prstGeom>
        </p:spPr>
      </p:pic>
      <p:sp>
        <p:nvSpPr>
          <p:cNvPr id="15" name="Cuadro de texto 10"/>
          <p:cNvSpPr txBox="1"/>
          <p:nvPr/>
        </p:nvSpPr>
        <p:spPr>
          <a:xfrm>
            <a:off x="5364088" y="3113316"/>
            <a:ext cx="2201212" cy="20764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Toma de muestras en </a:t>
            </a:r>
            <a:r>
              <a:rPr lang="es-EC" sz="900" i="1" dirty="0" smtClean="0">
                <a:solidFill>
                  <a:srgbClr val="44546A"/>
                </a:solidFill>
                <a:latin typeface="Calibri" panose="020F0502020204030204" pitchFamily="34" charset="0"/>
                <a:ea typeface="Calibri" panose="020F0502020204030204" pitchFamily="34" charset="0"/>
                <a:cs typeface="Times New Roman" panose="02020603050405020304" pitchFamily="18" charset="0"/>
              </a:rPr>
              <a:t>puentes sobre el río Ambi</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n 15" descr="C:\Users\Pablo\Documents\pibi\Tesis\Ambi\Fotos\Salida Mayo\IMG_9190.JPG"/>
          <p:cNvPicPr/>
          <p:nvPr/>
        </p:nvPicPr>
        <p:blipFill rotWithShape="1">
          <a:blip r:embed="rId5" cstate="print">
            <a:extLst>
              <a:ext uri="{28A0092B-C50C-407E-A947-70E740481C1C}">
                <a14:useLocalDpi xmlns:a14="http://schemas.microsoft.com/office/drawing/2010/main" val="0"/>
              </a:ext>
            </a:extLst>
          </a:blip>
          <a:srcRect r="17298"/>
          <a:stretch/>
        </p:blipFill>
        <p:spPr bwMode="auto">
          <a:xfrm rot="5400000">
            <a:off x="115517" y="3468291"/>
            <a:ext cx="2359466" cy="2135515"/>
          </a:xfrm>
          <a:prstGeom prst="rect">
            <a:avLst/>
          </a:prstGeom>
          <a:noFill/>
          <a:ln>
            <a:noFill/>
          </a:ln>
          <a:extLst>
            <a:ext uri="{53640926-AAD7-44D8-BBD7-CCE9431645EC}">
              <a14:shadowObscured xmlns:a14="http://schemas.microsoft.com/office/drawing/2010/main"/>
            </a:ext>
          </a:extLst>
        </p:spPr>
      </p:pic>
      <p:sp>
        <p:nvSpPr>
          <p:cNvPr id="17" name="Cuadro de texto 18"/>
          <p:cNvSpPr txBox="1"/>
          <p:nvPr/>
        </p:nvSpPr>
        <p:spPr>
          <a:xfrm>
            <a:off x="395536" y="5815212"/>
            <a:ext cx="1659152" cy="211082"/>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temperatura en campo </a:t>
            </a:r>
          </a:p>
        </p:txBody>
      </p:sp>
      <p:pic>
        <p:nvPicPr>
          <p:cNvPr id="18" name="Imagen 17" descr="C:\Users\Pablo\Documents\pibi\Tesis\Ambi\Fotos\Ensayos\IMG_923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491915" y="3483115"/>
            <a:ext cx="2359467" cy="2105867"/>
          </a:xfrm>
          <a:prstGeom prst="rect">
            <a:avLst/>
          </a:prstGeom>
          <a:noFill/>
          <a:ln>
            <a:noFill/>
          </a:ln>
        </p:spPr>
      </p:pic>
      <p:sp>
        <p:nvSpPr>
          <p:cNvPr id="19" name="Cuadro de texto 21"/>
          <p:cNvSpPr txBox="1"/>
          <p:nvPr/>
        </p:nvSpPr>
        <p:spPr>
          <a:xfrm>
            <a:off x="3131840" y="5832512"/>
            <a:ext cx="1106308" cy="19954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pH</a:t>
            </a:r>
          </a:p>
        </p:txBody>
      </p:sp>
      <p:pic>
        <p:nvPicPr>
          <p:cNvPr id="20" name="Imagen 19" descr="C:\Users\Pablo\Documents\pibi\Tesis\Ambi\Fotos\Ensayos\20160822_09452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209743" y="3458423"/>
            <a:ext cx="2359468" cy="2155251"/>
          </a:xfrm>
          <a:prstGeom prst="rect">
            <a:avLst/>
          </a:prstGeom>
          <a:noFill/>
          <a:ln>
            <a:noFill/>
          </a:ln>
        </p:spPr>
      </p:pic>
      <p:sp>
        <p:nvSpPr>
          <p:cNvPr id="21" name="Cuadro de texto 83"/>
          <p:cNvSpPr txBox="1"/>
          <p:nvPr/>
        </p:nvSpPr>
        <p:spPr>
          <a:xfrm>
            <a:off x="5508104" y="5818862"/>
            <a:ext cx="1843427" cy="241938"/>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Multiparamétrico </a:t>
            </a: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para CE</a:t>
            </a:r>
          </a:p>
        </p:txBody>
      </p:sp>
    </p:spTree>
    <p:extLst>
      <p:ext uri="{BB962C8B-B14F-4D97-AF65-F5344CB8AC3E}">
        <p14:creationId xmlns:p14="http://schemas.microsoft.com/office/powerpoint/2010/main" val="3869528924"/>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256"/>
            <a:ext cx="8229600" cy="1143000"/>
          </a:xfrm>
        </p:spPr>
        <p:txBody>
          <a:bodyPr/>
          <a:lstStyle/>
          <a:p>
            <a:r>
              <a:rPr lang="es-ES" sz="3600" dirty="0" smtClean="0">
                <a:solidFill>
                  <a:srgbClr val="002060"/>
                </a:solidFill>
              </a:rPr>
              <a:t>4. MUESTREO Y ANÁLISIS DE AGUA</a:t>
            </a:r>
            <a:endParaRPr lang="es-ES" sz="3600" dirty="0">
              <a:solidFill>
                <a:srgbClr val="002060"/>
              </a:solidFill>
            </a:endParaRPr>
          </a:p>
        </p:txBody>
      </p:sp>
      <p:pic>
        <p:nvPicPr>
          <p:cNvPr id="22" name="Imagen 21" descr="C:\Users\Pablo\Documents\pibi\Tesis\Ambi\Fotos\Ensayos\IMG_927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81923" y="978317"/>
            <a:ext cx="2366010" cy="2082800"/>
          </a:xfrm>
          <a:prstGeom prst="rect">
            <a:avLst/>
          </a:prstGeom>
          <a:noFill/>
          <a:ln>
            <a:noFill/>
          </a:ln>
        </p:spPr>
      </p:pic>
      <p:sp>
        <p:nvSpPr>
          <p:cNvPr id="23" name="Cuadro de texto 31"/>
          <p:cNvSpPr txBox="1"/>
          <p:nvPr/>
        </p:nvSpPr>
        <p:spPr>
          <a:xfrm>
            <a:off x="474605" y="3284984"/>
            <a:ext cx="1706880" cy="20574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la dureza por titulación</a:t>
            </a:r>
          </a:p>
        </p:txBody>
      </p:sp>
      <p:pic>
        <p:nvPicPr>
          <p:cNvPr id="24" name="Imagen 23" descr="C:\Users\Pablo\Documents\pibi\Tesis\Ambi\Fotos\Ensayos\IMG_929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407889" y="961488"/>
            <a:ext cx="2334895" cy="2085340"/>
          </a:xfrm>
          <a:prstGeom prst="rect">
            <a:avLst/>
          </a:prstGeom>
          <a:noFill/>
          <a:ln>
            <a:noFill/>
          </a:ln>
        </p:spPr>
      </p:pic>
      <p:sp>
        <p:nvSpPr>
          <p:cNvPr id="25" name="Cuadro de texto 33"/>
          <p:cNvSpPr txBox="1"/>
          <p:nvPr/>
        </p:nvSpPr>
        <p:spPr>
          <a:xfrm>
            <a:off x="2699792" y="3284984"/>
            <a:ext cx="1706880" cy="20574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calcio por titulación</a:t>
            </a:r>
          </a:p>
        </p:txBody>
      </p:sp>
      <p:pic>
        <p:nvPicPr>
          <p:cNvPr id="26" name="Imagen 25" descr="C:\Users\Pablo\Documents\pibi\Tesis\Ambi\Fotos\Ensayos\IMG_93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64533" y="1053012"/>
            <a:ext cx="2334898" cy="1902294"/>
          </a:xfrm>
          <a:prstGeom prst="rect">
            <a:avLst/>
          </a:prstGeom>
          <a:noFill/>
          <a:ln>
            <a:noFill/>
          </a:ln>
        </p:spPr>
      </p:pic>
      <p:sp>
        <p:nvSpPr>
          <p:cNvPr id="27" name="Cuadro de texto 86"/>
          <p:cNvSpPr txBox="1"/>
          <p:nvPr/>
        </p:nvSpPr>
        <p:spPr>
          <a:xfrm>
            <a:off x="4780835" y="3323084"/>
            <a:ext cx="2042160" cy="16764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cloruros por titulación</a:t>
            </a:r>
          </a:p>
        </p:txBody>
      </p:sp>
      <p:pic>
        <p:nvPicPr>
          <p:cNvPr id="28" name="Imagen 27" descr="C:\Users\Pablo\Documents\pibi\Tesis\Ambi\Fotos\Ensayos\IMG_932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678583" y="1021335"/>
            <a:ext cx="2348764" cy="2014014"/>
          </a:xfrm>
          <a:prstGeom prst="rect">
            <a:avLst/>
          </a:prstGeom>
          <a:noFill/>
          <a:ln>
            <a:noFill/>
          </a:ln>
        </p:spPr>
      </p:pic>
      <p:sp>
        <p:nvSpPr>
          <p:cNvPr id="29" name="Cuadro de texto 36"/>
          <p:cNvSpPr txBox="1"/>
          <p:nvPr/>
        </p:nvSpPr>
        <p:spPr>
          <a:xfrm>
            <a:off x="6888480" y="3300141"/>
            <a:ext cx="2255520" cy="19812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Alcalinidad (carbonatos y bicarbonatos)</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C:\Users\Pablo\Documents\pibi\Tesis\Ambi\Fotos\Ensayos\IMG_935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78401" y="3605332"/>
            <a:ext cx="2173054" cy="2082800"/>
          </a:xfrm>
          <a:prstGeom prst="rect">
            <a:avLst/>
          </a:prstGeom>
          <a:noFill/>
          <a:ln>
            <a:noFill/>
          </a:ln>
        </p:spPr>
      </p:pic>
      <p:sp>
        <p:nvSpPr>
          <p:cNvPr id="31" name="Cuadro de texto 42"/>
          <p:cNvSpPr txBox="1"/>
          <p:nvPr/>
        </p:nvSpPr>
        <p:spPr>
          <a:xfrm>
            <a:off x="467545" y="5907798"/>
            <a:ext cx="1867890" cy="182944"/>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Ensayo de sólidos totales (</a:t>
            </a:r>
            <a:r>
              <a:rPr lang="es-EC" sz="900" i="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ST, STD, SST, RSC)</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2" name="Imagen 31" descr="C:\Users\Pablo\Documents\pibi\Tesis\Ambi\Fotos\Ensayos\IMG_935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407944" y="3697738"/>
            <a:ext cx="2334783" cy="2085341"/>
          </a:xfrm>
          <a:prstGeom prst="rect">
            <a:avLst/>
          </a:prstGeom>
          <a:noFill/>
          <a:ln>
            <a:noFill/>
          </a:ln>
        </p:spPr>
      </p:pic>
      <p:sp>
        <p:nvSpPr>
          <p:cNvPr id="33" name="Cuadro de texto 54"/>
          <p:cNvSpPr txBox="1"/>
          <p:nvPr/>
        </p:nvSpPr>
        <p:spPr>
          <a:xfrm>
            <a:off x="2883641" y="6002479"/>
            <a:ext cx="1383387" cy="184422"/>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fosfatos</a:t>
            </a:r>
          </a:p>
        </p:txBody>
      </p:sp>
      <p:sp>
        <p:nvSpPr>
          <p:cNvPr id="34" name="Cuadro de texto 90"/>
          <p:cNvSpPr txBox="1"/>
          <p:nvPr/>
        </p:nvSpPr>
        <p:spPr>
          <a:xfrm>
            <a:off x="5074205" y="6017888"/>
            <a:ext cx="1455420" cy="19050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nitratos</a:t>
            </a:r>
          </a:p>
        </p:txBody>
      </p:sp>
      <p:pic>
        <p:nvPicPr>
          <p:cNvPr id="35" name="Imagen 34" descr="C:\Users\Pablo\Documents\pibi\Tesis\Ambi\Fotos\Ensayos\IMG_9368.JPG"/>
          <p:cNvPicPr/>
          <p:nvPr/>
        </p:nvPicPr>
        <p:blipFill rotWithShape="1">
          <a:blip r:embed="rId8" cstate="print">
            <a:extLst>
              <a:ext uri="{28A0092B-C50C-407E-A947-70E740481C1C}">
                <a14:useLocalDpi xmlns:a14="http://schemas.microsoft.com/office/drawing/2010/main" val="0"/>
              </a:ext>
            </a:extLst>
          </a:blip>
          <a:srcRect r="16141"/>
          <a:stretch/>
        </p:blipFill>
        <p:spPr bwMode="auto">
          <a:xfrm rot="5400000">
            <a:off x="4557676" y="3782347"/>
            <a:ext cx="2312120" cy="1938786"/>
          </a:xfrm>
          <a:prstGeom prst="rect">
            <a:avLst/>
          </a:prstGeom>
          <a:noFill/>
          <a:ln>
            <a:noFill/>
          </a:ln>
          <a:extLst>
            <a:ext uri="{53640926-AAD7-44D8-BBD7-CCE9431645EC}">
              <a14:shadowObscured xmlns:a14="http://schemas.microsoft.com/office/drawing/2010/main"/>
            </a:ext>
          </a:extLst>
        </p:spPr>
      </p:pic>
      <p:pic>
        <p:nvPicPr>
          <p:cNvPr id="36" name="Imagen 35" descr="C:\Users\Pablo\Documents\pibi\Tesis\Ambi\Fotos\Ensayos\IMG_9353.JPG"/>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6753840" y="3699135"/>
            <a:ext cx="2209587" cy="2002676"/>
          </a:xfrm>
          <a:prstGeom prst="rect">
            <a:avLst/>
          </a:prstGeom>
          <a:noFill/>
          <a:ln>
            <a:noFill/>
          </a:ln>
        </p:spPr>
      </p:pic>
      <p:sp>
        <p:nvSpPr>
          <p:cNvPr id="37" name="Cuadro de texto 92"/>
          <p:cNvSpPr txBox="1"/>
          <p:nvPr/>
        </p:nvSpPr>
        <p:spPr>
          <a:xfrm>
            <a:off x="7236296" y="5862468"/>
            <a:ext cx="1371417" cy="18735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sulfatos</a:t>
            </a:r>
          </a:p>
        </p:txBody>
      </p:sp>
    </p:spTree>
    <p:extLst>
      <p:ext uri="{BB962C8B-B14F-4D97-AF65-F5344CB8AC3E}">
        <p14:creationId xmlns:p14="http://schemas.microsoft.com/office/powerpoint/2010/main" val="138904085"/>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256"/>
            <a:ext cx="8229600" cy="1143000"/>
          </a:xfrm>
        </p:spPr>
        <p:txBody>
          <a:bodyPr/>
          <a:lstStyle/>
          <a:p>
            <a:r>
              <a:rPr lang="es-ES" sz="3600" dirty="0" smtClean="0">
                <a:solidFill>
                  <a:srgbClr val="002060"/>
                </a:solidFill>
              </a:rPr>
              <a:t>4. MUESTREO Y ANÁLISIS DE AGUA</a:t>
            </a:r>
            <a:endParaRPr lang="es-ES" sz="3600" dirty="0">
              <a:solidFill>
                <a:srgbClr val="002060"/>
              </a:solidFill>
            </a:endParaRPr>
          </a:p>
        </p:txBody>
      </p:sp>
      <p:pic>
        <p:nvPicPr>
          <p:cNvPr id="19" name="Imagen 18" descr="C:\Users\Pablo\Documents\pibi\Tesis\Ambi\Fotos\Ensayos\IMG_924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91130" y="969110"/>
            <a:ext cx="2463800" cy="2199005"/>
          </a:xfrm>
          <a:prstGeom prst="rect">
            <a:avLst/>
          </a:prstGeom>
          <a:noFill/>
          <a:ln>
            <a:noFill/>
          </a:ln>
        </p:spPr>
      </p:pic>
      <p:sp>
        <p:nvSpPr>
          <p:cNvPr id="20" name="Cuadro de texto 62"/>
          <p:cNvSpPr txBox="1"/>
          <p:nvPr/>
        </p:nvSpPr>
        <p:spPr>
          <a:xfrm>
            <a:off x="611560" y="3429000"/>
            <a:ext cx="1800201" cy="245451"/>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a:t>
            </a: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coliformes fecales</a:t>
            </a:r>
          </a:p>
        </p:txBody>
      </p:sp>
      <p:pic>
        <p:nvPicPr>
          <p:cNvPr id="21" name="Imagen 20" descr="C:\Users\Pablo\Documents\pibi\Tesis\Ambi\Fotos\Ensayos\IMG_937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92027" y="916486"/>
            <a:ext cx="2463802" cy="2304256"/>
          </a:xfrm>
          <a:prstGeom prst="rect">
            <a:avLst/>
          </a:prstGeom>
          <a:noFill/>
          <a:ln>
            <a:noFill/>
          </a:ln>
        </p:spPr>
      </p:pic>
      <p:sp>
        <p:nvSpPr>
          <p:cNvPr id="38" name="Cuadro de texto 65"/>
          <p:cNvSpPr txBox="1"/>
          <p:nvPr/>
        </p:nvSpPr>
        <p:spPr>
          <a:xfrm>
            <a:off x="3059832" y="3429000"/>
            <a:ext cx="1851216" cy="229191"/>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OD para calcular DBO</a:t>
            </a:r>
          </a:p>
        </p:txBody>
      </p:sp>
      <p:pic>
        <p:nvPicPr>
          <p:cNvPr id="39" name="Imagen 38" descr="C:\Users\Pablo\Documents\pibi\Tesis\Ambi\Fotos\Ensayos\IMG_924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91719" y="1011921"/>
            <a:ext cx="2463801" cy="2113383"/>
          </a:xfrm>
          <a:prstGeom prst="rect">
            <a:avLst/>
          </a:prstGeom>
          <a:noFill/>
          <a:ln>
            <a:noFill/>
          </a:ln>
        </p:spPr>
      </p:pic>
      <p:sp>
        <p:nvSpPr>
          <p:cNvPr id="40" name="Cuadro de texto 66"/>
          <p:cNvSpPr txBox="1"/>
          <p:nvPr/>
        </p:nvSpPr>
        <p:spPr>
          <a:xfrm>
            <a:off x="5436096" y="3412232"/>
            <a:ext cx="1745705" cy="206354"/>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Incubación de viales para medir DQO</a:t>
            </a:r>
          </a:p>
        </p:txBody>
      </p:sp>
      <p:pic>
        <p:nvPicPr>
          <p:cNvPr id="9" name="Imagen 8" descr="C:\Users\Pablo\Documents\pibi\Tesis\Ambi\Fotos\Ensayos\20160613_115114.jpg"/>
          <p:cNvPicPr/>
          <p:nvPr/>
        </p:nvPicPr>
        <p:blipFill rotWithShape="1">
          <a:blip r:embed="rId5" cstate="print">
            <a:extLst>
              <a:ext uri="{28A0092B-C50C-407E-A947-70E740481C1C}">
                <a14:useLocalDpi xmlns:a14="http://schemas.microsoft.com/office/drawing/2010/main" val="0"/>
              </a:ext>
            </a:extLst>
          </a:blip>
          <a:srcRect l="40778"/>
          <a:stretch/>
        </p:blipFill>
        <p:spPr bwMode="auto">
          <a:xfrm rot="5400000">
            <a:off x="434971" y="3568088"/>
            <a:ext cx="1981200" cy="2193925"/>
          </a:xfrm>
          <a:prstGeom prst="rect">
            <a:avLst/>
          </a:prstGeom>
          <a:noFill/>
          <a:ln>
            <a:noFill/>
          </a:ln>
          <a:extLst>
            <a:ext uri="{53640926-AAD7-44D8-BBD7-CCE9431645EC}">
              <a14:shadowObscured xmlns:a14="http://schemas.microsoft.com/office/drawing/2010/main"/>
            </a:ext>
          </a:extLst>
        </p:spPr>
      </p:pic>
      <p:sp>
        <p:nvSpPr>
          <p:cNvPr id="10" name="Cuadro de texto 76"/>
          <p:cNvSpPr txBox="1"/>
          <p:nvPr/>
        </p:nvSpPr>
        <p:spPr>
          <a:xfrm>
            <a:off x="835971" y="5856529"/>
            <a:ext cx="1531620" cy="19812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boro</a:t>
            </a:r>
          </a:p>
        </p:txBody>
      </p:sp>
      <p:pic>
        <p:nvPicPr>
          <p:cNvPr id="11" name="Imagen 10" descr="C:\Users\Pablo\Documents\pibi\Tesis\Ambi\Fotos\Ensayos\IMG_958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930705" y="3499212"/>
            <a:ext cx="1953778" cy="2304256"/>
          </a:xfrm>
          <a:prstGeom prst="rect">
            <a:avLst/>
          </a:prstGeom>
          <a:noFill/>
          <a:ln>
            <a:noFill/>
          </a:ln>
        </p:spPr>
      </p:pic>
      <p:sp>
        <p:nvSpPr>
          <p:cNvPr id="12" name="Cuadro de texto 80"/>
          <p:cNvSpPr txBox="1"/>
          <p:nvPr/>
        </p:nvSpPr>
        <p:spPr>
          <a:xfrm>
            <a:off x="3240844" y="5850769"/>
            <a:ext cx="1333500" cy="16764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potasio</a:t>
            </a:r>
          </a:p>
        </p:txBody>
      </p:sp>
      <p:pic>
        <p:nvPicPr>
          <p:cNvPr id="13" name="Imagen 12" descr="C:\Users\Pablo\Documents\pibi\Tesis\Ambi\Fotos\Ensayos\IMG_9589.JPG"/>
          <p:cNvPicPr/>
          <p:nvPr/>
        </p:nvPicPr>
        <p:blipFill rotWithShape="1">
          <a:blip r:embed="rId7" cstate="print">
            <a:extLst>
              <a:ext uri="{28A0092B-C50C-407E-A947-70E740481C1C}">
                <a14:useLocalDpi xmlns:a14="http://schemas.microsoft.com/office/drawing/2010/main" val="0"/>
              </a:ext>
            </a:extLst>
          </a:blip>
          <a:srcRect r="9097"/>
          <a:stretch/>
        </p:blipFill>
        <p:spPr bwMode="auto">
          <a:xfrm rot="5400000">
            <a:off x="5309629" y="3584971"/>
            <a:ext cx="1981201" cy="2160163"/>
          </a:xfrm>
          <a:prstGeom prst="rect">
            <a:avLst/>
          </a:prstGeom>
          <a:noFill/>
          <a:ln>
            <a:noFill/>
          </a:ln>
          <a:extLst>
            <a:ext uri="{53640926-AAD7-44D8-BBD7-CCE9431645EC}">
              <a14:shadowObscured xmlns:a14="http://schemas.microsoft.com/office/drawing/2010/main"/>
            </a:ext>
          </a:extLst>
        </p:spPr>
      </p:pic>
      <p:sp>
        <p:nvSpPr>
          <p:cNvPr id="14" name="Cuadro de texto 78"/>
          <p:cNvSpPr txBox="1"/>
          <p:nvPr/>
        </p:nvSpPr>
        <p:spPr>
          <a:xfrm>
            <a:off x="5656869" y="5792053"/>
            <a:ext cx="1333500" cy="16764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s-EC"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sodio</a:t>
            </a:r>
          </a:p>
        </p:txBody>
      </p:sp>
    </p:spTree>
    <p:extLst>
      <p:ext uri="{BB962C8B-B14F-4D97-AF65-F5344CB8AC3E}">
        <p14:creationId xmlns:p14="http://schemas.microsoft.com/office/powerpoint/2010/main" val="2199555730"/>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2573</TotalTime>
  <Words>5047</Words>
  <Application>Microsoft Office PowerPoint</Application>
  <PresentationFormat>Presentación en pantalla (4:3)</PresentationFormat>
  <Paragraphs>1395</Paragraphs>
  <Slides>49</Slides>
  <Notes>33</Notes>
  <HiddenSlides>0</HiddenSlides>
  <MMClips>0</MMClips>
  <ScaleCrop>false</ScaleCrop>
  <HeadingPairs>
    <vt:vector size="10"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49</vt:i4>
      </vt:variant>
      <vt:variant>
        <vt:lpstr>Presentaciones personalizadas</vt:lpstr>
      </vt:variant>
      <vt:variant>
        <vt:i4>1</vt:i4>
      </vt:variant>
    </vt:vector>
  </HeadingPairs>
  <TitlesOfParts>
    <vt:vector size="58" baseType="lpstr">
      <vt:lpstr>Arial</vt:lpstr>
      <vt:lpstr>Calibri</vt:lpstr>
      <vt:lpstr>Cambria Math</vt:lpstr>
      <vt:lpstr>Symbol</vt:lpstr>
      <vt:lpstr>Times New Roman</vt:lpstr>
      <vt:lpstr>Wingdings</vt:lpstr>
      <vt:lpstr>Diseño predeterminado</vt:lpstr>
      <vt:lpstr>CorelDRAW</vt:lpstr>
      <vt:lpstr>Presentación de PowerPoint</vt:lpstr>
      <vt:lpstr>1. INTRODUCCIÓN</vt:lpstr>
      <vt:lpstr>2. OBJETIVOS</vt:lpstr>
      <vt:lpstr>2. OBJETIVOS</vt:lpstr>
      <vt:lpstr>3. ÁREA DE ESTUDIO</vt:lpstr>
      <vt:lpstr>4. MUESTREO Y ANÁLISIS DE AGUA</vt:lpstr>
      <vt:lpstr>4. MUESTREO Y ANÁLISIS DE AGUA</vt:lpstr>
      <vt:lpstr>4. MUESTREO Y ANÁLISIS DE AGUA</vt:lpstr>
      <vt:lpstr>4. MUESTREO Y ANÁLISIS DE AGUA</vt:lpstr>
      <vt:lpstr>5. CONCENTRACIONES INORGÁNICAS</vt:lpstr>
      <vt:lpstr>6. CONCENTRACIONES ORGÁNICAS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7. MODELOS UNIDIMENSIONALES</vt:lpstr>
      <vt:lpstr>8. ANÁLISIS MULTITEMPORAL</vt:lpstr>
      <vt:lpstr>8. ANÁLISIS MULTITEMPORAL</vt:lpstr>
      <vt:lpstr>8. ANÁLISIS MULTITEMPORAL</vt:lpstr>
      <vt:lpstr>8. ANÁLISIS MULTITEMPORAL</vt:lpstr>
      <vt:lpstr>8. ANÁLISIS MULTITEMPORAL</vt:lpstr>
      <vt:lpstr>9. ANÁLISIS GEOESTADÍSTICO</vt:lpstr>
      <vt:lpstr>9. ANÁLISIS GEOESTADÍSTICO</vt:lpstr>
      <vt:lpstr>9. ANÁLISIS GEOESTADÍSTICO</vt:lpstr>
      <vt:lpstr>9. ANÁLISIS GEOESTADÍSTICO</vt:lpstr>
      <vt:lpstr>10. ANÁLISIS DETERMINÍSTICO</vt:lpstr>
      <vt:lpstr>11. PLAN DE MANEJO AMBIENTAL </vt:lpstr>
      <vt:lpstr>11. PLAN DE MANEJO AMBIENTAL </vt:lpstr>
      <vt:lpstr>11. PLAN DE MANEJO AMBIENTAL </vt:lpstr>
      <vt:lpstr>11. PLAN DE MANEJO AMBIENTAL </vt:lpstr>
      <vt:lpstr>12. CONCLUSIONES Y RECOMEDACIONES  </vt:lpstr>
      <vt:lpstr>12. CONCLUSIONES Y RECOMEDACIONES  </vt:lpstr>
      <vt:lpstr>12. CONCLUSIONES Y RECOMEDACIONES  </vt:lpstr>
      <vt:lpstr>Presentación de PowerPoint</vt:lpstr>
      <vt:lpstr>Presentación personalizada 1</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Pablo Piedra L</cp:lastModifiedBy>
  <cp:revision>219</cp:revision>
  <dcterms:created xsi:type="dcterms:W3CDTF">2008-02-13T16:07:44Z</dcterms:created>
  <dcterms:modified xsi:type="dcterms:W3CDTF">2017-02-16T00:15:59Z</dcterms:modified>
</cp:coreProperties>
</file>