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spcBef>
                <a:spcPts val="0"/>
              </a:spcBef>
              <a:buSzTx/>
              <a:buNone/>
              <a:defRPr sz="3200"/>
            </a:lvl1pPr>
            <a:lvl2pPr marL="0" indent="228600">
              <a:spcBef>
                <a:spcPts val="0"/>
              </a:spcBef>
              <a:buSzTx/>
              <a:buNone/>
              <a:defRPr sz="3200"/>
            </a:lvl2pPr>
            <a:lvl3pPr marL="0" indent="457200">
              <a:spcBef>
                <a:spcPts val="0"/>
              </a:spcBef>
              <a:buSzTx/>
              <a:buNone/>
              <a:defRPr sz="3200"/>
            </a:lvl3pPr>
            <a:lvl4pPr marL="0" indent="685800">
              <a:spcBef>
                <a:spcPts val="0"/>
              </a:spcBef>
              <a:buSzTx/>
              <a:buNone/>
              <a:defRPr sz="3200"/>
            </a:lvl4pPr>
            <a:lvl5pPr marL="0" indent="914400">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lgn="l">
              <a:spcBef>
                <a:spcPts val="3200"/>
              </a:spcBef>
              <a:defRPr sz="2800"/>
            </a:lvl1pPr>
            <a:lvl2pPr marL="685800" indent="-342900" algn="l">
              <a:spcBef>
                <a:spcPts val="3200"/>
              </a:spcBef>
              <a:defRPr sz="2800"/>
            </a:lvl2pPr>
            <a:lvl3pPr marL="1028700" indent="-342900" algn="l">
              <a:spcBef>
                <a:spcPts val="3200"/>
              </a:spcBef>
              <a:defRPr sz="2800"/>
            </a:lvl3pPr>
            <a:lvl4pPr marL="1371600" indent="-342900" algn="l">
              <a:spcBef>
                <a:spcPts val="3200"/>
              </a:spcBef>
              <a:defRPr sz="2800"/>
            </a:lvl4pPr>
            <a:lvl5pPr marL="1714500" indent="-342900" algn="l">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6000" u="none">
          <a:ln>
            <a:noFill/>
          </a:ln>
          <a:solidFill>
            <a:srgbClr val="000000"/>
          </a:solidFill>
          <a:uFillTx/>
          <a:latin typeface="+mn-lt"/>
          <a:ea typeface="+mn-ea"/>
          <a:cs typeface="+mn-cs"/>
          <a:sym typeface="Helvetica Light"/>
        </a:defRPr>
      </a:lvl9pPr>
    </p:titleStyle>
    <p:bodyStyle>
      <a:lvl1pPr marL="4445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ctr"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tif"/><Relationship Id="rId3" Type="http://schemas.openxmlformats.org/officeDocument/2006/relationships/image" Target="../media/image6.tif"/><Relationship Id="rId4" Type="http://schemas.openxmlformats.org/officeDocument/2006/relationships/image" Target="../media/image7.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image" Target="../media/image1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png"/><Relationship Id="rId3" Type="http://schemas.openxmlformats.org/officeDocument/2006/relationships/image" Target="../media/image1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2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 Id="rId3" Type="http://schemas.openxmlformats.org/officeDocument/2006/relationships/image" Target="../media/image3.tif"/><Relationship Id="rId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239391" y="4490541"/>
            <a:ext cx="10526019" cy="2220318"/>
          </a:xfrm>
          <a:prstGeom prst="rect">
            <a:avLst/>
          </a:prstGeom>
        </p:spPr>
        <p:txBody>
          <a:bodyPr/>
          <a:lstStyle/>
          <a:p>
            <a:pPr defTabSz="490727">
              <a:spcBef>
                <a:spcPts val="2600"/>
              </a:spcBef>
              <a:defRPr sz="2351"/>
            </a:pPr>
            <a:r>
              <a:rPr b="1">
                <a:latin typeface="Helvetica"/>
                <a:ea typeface="Helvetica"/>
                <a:cs typeface="Helvetica"/>
                <a:sym typeface="Helvetica"/>
              </a:rPr>
              <a:t>TEMA: </a:t>
            </a:r>
            <a:r>
              <a:t>“La armonización de nomenclaturas en los objetos de estudio de la unidad básica en las carreras de la Facultad de Arquitectura y su relación con la deserción temprana de los estudiantes, Universidad de las Américas, año 2016. Propuesta alternativa”</a:t>
            </a:r>
          </a:p>
        </p:txBody>
      </p:sp>
      <p:sp>
        <p:nvSpPr>
          <p:cNvPr id="120" name="Shape 120"/>
          <p:cNvSpPr/>
          <p:nvPr>
            <p:ph type="subTitle" sz="quarter" idx="1"/>
          </p:nvPr>
        </p:nvSpPr>
        <p:spPr>
          <a:xfrm>
            <a:off x="6261100" y="7909255"/>
            <a:ext cx="5622429" cy="1130301"/>
          </a:xfrm>
          <a:prstGeom prst="rect">
            <a:avLst/>
          </a:prstGeom>
        </p:spPr>
        <p:txBody>
          <a:bodyPr/>
          <a:lstStyle/>
          <a:p>
            <a:pPr algn="l" defTabSz="233679">
              <a:spcBef>
                <a:spcPts val="1200"/>
              </a:spcBef>
              <a:defRPr sz="1400"/>
            </a:pPr>
            <a:r>
              <a:rPr b="1">
                <a:latin typeface="Helvetica"/>
                <a:ea typeface="Helvetica"/>
                <a:cs typeface="Helvetica"/>
                <a:sym typeface="Helvetica"/>
              </a:rPr>
              <a:t>AUTORA: </a:t>
            </a:r>
            <a:r>
              <a:t>Arq. Adriana Cristina Paredes Vásquez, MDH</a:t>
            </a:r>
            <a:endParaRPr b="1">
              <a:latin typeface="Helvetica"/>
              <a:ea typeface="Helvetica"/>
              <a:cs typeface="Helvetica"/>
              <a:sym typeface="Helvetica"/>
            </a:endParaRPr>
          </a:p>
          <a:p>
            <a:pPr algn="l" defTabSz="233679">
              <a:spcBef>
                <a:spcPts val="1200"/>
              </a:spcBef>
              <a:defRPr sz="1400"/>
            </a:pPr>
            <a:r>
              <a:rPr b="1">
                <a:latin typeface="Helvetica"/>
                <a:ea typeface="Helvetica"/>
                <a:cs typeface="Helvetica"/>
                <a:sym typeface="Helvetica"/>
              </a:rPr>
              <a:t>DIRECTOR: </a:t>
            </a:r>
            <a:r>
              <a:t>Dr. Francisco Samuel Mendoza Moreira, Mg. Esp. DCpC</a:t>
            </a:r>
          </a:p>
        </p:txBody>
      </p:sp>
      <p:pic>
        <p:nvPicPr>
          <p:cNvPr id="121" name="pasted-image.tiff"/>
          <p:cNvPicPr>
            <a:picLocks noChangeAspect="1"/>
          </p:cNvPicPr>
          <p:nvPr/>
        </p:nvPicPr>
        <p:blipFill>
          <a:blip r:embed="rId2">
            <a:extLst/>
          </a:blip>
          <a:stretch>
            <a:fillRect/>
          </a:stretch>
        </p:blipFill>
        <p:spPr>
          <a:xfrm>
            <a:off x="2306446" y="1022653"/>
            <a:ext cx="8391908" cy="216763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¿Cuáles son los núcleos básicos de las tres carreras de la Facultad?</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0" name="pasted-image.png"/>
          <p:cNvPicPr>
            <a:picLocks noChangeAspect="1"/>
          </p:cNvPicPr>
          <p:nvPr/>
        </p:nvPicPr>
        <p:blipFill>
          <a:blip r:embed="rId2">
            <a:extLst/>
          </a:blip>
          <a:stretch>
            <a:fillRect/>
          </a:stretch>
        </p:blipFill>
        <p:spPr>
          <a:xfrm>
            <a:off x="2641925" y="410462"/>
            <a:ext cx="8164427" cy="8932676"/>
          </a:xfrm>
          <a:prstGeom prst="rect">
            <a:avLst/>
          </a:prstGeom>
          <a:ln w="12700">
            <a:miter lim="400000"/>
          </a:ln>
        </p:spPr>
      </p:pic>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title"/>
          </p:nvPr>
        </p:nvSpPr>
        <p:spPr>
          <a:prstGeom prst="rect">
            <a:avLst/>
          </a:prstGeom>
        </p:spPr>
        <p:txBody>
          <a:bodyPr/>
          <a:lstStyle>
            <a:lvl1pPr>
              <a:defRPr sz="5700"/>
            </a:lvl1pPr>
          </a:lstStyle>
          <a:p>
            <a:pPr/>
            <a:r>
              <a:t>Variable 2 : Deserción estudiantil.</a:t>
            </a:r>
          </a:p>
        </p:txBody>
      </p:sp>
      <p:sp>
        <p:nvSpPr>
          <p:cNvPr id="163" name="Shape 163"/>
          <p:cNvSpPr/>
          <p:nvPr>
            <p:ph type="body" idx="1"/>
          </p:nvPr>
        </p:nvSpPr>
        <p:spPr>
          <a:xfrm>
            <a:off x="952500" y="2442368"/>
            <a:ext cx="11099800" cy="6621464"/>
          </a:xfrm>
          <a:prstGeom prst="rect">
            <a:avLst/>
          </a:prstGeom>
        </p:spPr>
        <p:txBody>
          <a:bodyPr/>
          <a:lstStyle/>
          <a:p>
            <a:pPr marL="0" indent="0" algn="l" defTabSz="566674">
              <a:spcBef>
                <a:spcPts val="3100"/>
              </a:spcBef>
              <a:buSzTx/>
              <a:buNone/>
              <a:defRPr sz="2716"/>
            </a:pPr>
            <a:r>
              <a:t>La deserción estudiantil es definida como el </a:t>
            </a:r>
            <a:r>
              <a:rPr b="1">
                <a:latin typeface="Helvetica"/>
                <a:ea typeface="Helvetica"/>
                <a:cs typeface="Helvetica"/>
                <a:sym typeface="Helvetica"/>
              </a:rPr>
              <a:t>abandono total o parcial de un estudiante de la actividad académica </a:t>
            </a:r>
            <a:r>
              <a:t>o de la Institución hay dos tipos: </a:t>
            </a:r>
            <a:r>
              <a:rPr b="1">
                <a:latin typeface="Helvetica"/>
                <a:ea typeface="Helvetica"/>
                <a:cs typeface="Helvetica"/>
                <a:sym typeface="Helvetica"/>
              </a:rPr>
              <a:t>voluntaria</a:t>
            </a:r>
            <a:r>
              <a:t> cuando es el estudiante quien toma la decisión e </a:t>
            </a:r>
            <a:r>
              <a:rPr b="1">
                <a:latin typeface="Helvetica"/>
                <a:ea typeface="Helvetica"/>
                <a:cs typeface="Helvetica"/>
                <a:sym typeface="Helvetica"/>
              </a:rPr>
              <a:t>involuntaria</a:t>
            </a:r>
            <a:r>
              <a:t> cuando es una decisión de la institución</a:t>
            </a:r>
          </a:p>
          <a:p>
            <a:pPr marL="0" indent="0" algn="l" defTabSz="566674">
              <a:spcBef>
                <a:spcPts val="3100"/>
              </a:spcBef>
              <a:buSzTx/>
              <a:buNone/>
              <a:defRPr sz="2716"/>
            </a:pPr>
            <a:r>
              <a:t>Tinto (1982) define deserción como una situación a la que se enfrenta un estudiante cuando aspira y no logra concluir su proyecto educativo. Luego, es posible considerar como desertor a aquel individuo que siendo estudiante de una institución de educación superior no presenta actividad académica durante tres semestres académicos consecutivos. En algunas investigaciones, a este comportamiento se le denomina 'primera deserción' </a:t>
            </a:r>
            <a:r>
              <a:rPr i="1"/>
              <a:t>(first drop-out</a:t>
            </a:r>
            <a:r>
              <a:t>), ya que no se puede determinar si pasado este periodo de tiempo el individuo retomará o no sus estudios o si decidirá iniciar otro programa académico</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body" idx="1"/>
          </p:nvPr>
        </p:nvSpPr>
        <p:spPr>
          <a:xfrm>
            <a:off x="952500" y="471495"/>
            <a:ext cx="11099800" cy="6286501"/>
          </a:xfrm>
          <a:prstGeom prst="rect">
            <a:avLst/>
          </a:prstGeom>
        </p:spPr>
        <p:txBody>
          <a:bodyPr/>
          <a:lstStyle/>
          <a:p>
            <a:pPr marL="0" indent="0" algn="l" defTabSz="332993">
              <a:spcBef>
                <a:spcPts val="1800"/>
              </a:spcBef>
              <a:buSzTx/>
              <a:buNone/>
              <a:defRPr sz="1596"/>
            </a:pPr>
            <a:r>
              <a:t>Variables asociadas a la deserción </a:t>
            </a:r>
          </a:p>
          <a:p>
            <a:pPr marL="0" indent="0" algn="l" defTabSz="332993">
              <a:spcBef>
                <a:spcPts val="1800"/>
              </a:spcBef>
              <a:buSzTx/>
              <a:buNone/>
              <a:defRPr sz="1596"/>
            </a:pPr>
            <a:r>
              <a:t>Los estudiantes que desertan tanto de un programa académico como de una Institución se ven afectados por diferentes variables que pueden ser: </a:t>
            </a:r>
          </a:p>
          <a:p>
            <a:pPr marL="0" indent="0" algn="l" defTabSz="332993">
              <a:spcBef>
                <a:spcPts val="1800"/>
              </a:spcBef>
              <a:buSzTx/>
              <a:buNone/>
              <a:defRPr sz="1596"/>
            </a:pPr>
            <a:r>
              <a:rPr b="1">
                <a:latin typeface="Helvetica"/>
                <a:ea typeface="Helvetica"/>
                <a:cs typeface="Helvetica"/>
                <a:sym typeface="Helvetica"/>
              </a:rPr>
              <a:t>Psicológicos: </a:t>
            </a:r>
            <a:r>
              <a:t>Son afectaciones personales que puede tener el estudiante que perturban su conducta y comportamiento que le impida continuar estudiando. Dichas alteraciones pueden desencadenar en problemas que necesiten un seguimiento continuo o profundo.</a:t>
            </a:r>
          </a:p>
          <a:p>
            <a:pPr marL="0" indent="0" algn="l" defTabSz="332993">
              <a:spcBef>
                <a:spcPts val="1800"/>
              </a:spcBef>
              <a:buSzTx/>
              <a:buNone/>
              <a:defRPr sz="1596"/>
            </a:pPr>
            <a:r>
              <a:rPr b="1">
                <a:latin typeface="Helvetica"/>
                <a:ea typeface="Helvetica"/>
                <a:cs typeface="Helvetica"/>
                <a:sym typeface="Helvetica"/>
              </a:rPr>
              <a:t>Económicos:</a:t>
            </a:r>
            <a:r>
              <a:t> Factores asociados a la estabilidad económica del estudiante o de su familia que le impida pagar la colegiatura o los insumos que necesite para el estudio.</a:t>
            </a:r>
          </a:p>
          <a:p>
            <a:pPr marL="0" indent="0" algn="l" defTabSz="332993">
              <a:spcBef>
                <a:spcPts val="1800"/>
              </a:spcBef>
              <a:buSzTx/>
              <a:buNone/>
              <a:defRPr sz="1596"/>
            </a:pPr>
            <a:r>
              <a:rPr b="1">
                <a:latin typeface="Helvetica"/>
                <a:ea typeface="Helvetica"/>
                <a:cs typeface="Helvetica"/>
                <a:sym typeface="Helvetica"/>
              </a:rPr>
              <a:t>Sociológicos:</a:t>
            </a:r>
            <a:r>
              <a:t> Factores sociales externos que intervienen en el desarrollo de estudiantes, pueden ser de su entorno inmediato o global.</a:t>
            </a:r>
          </a:p>
          <a:p>
            <a:pPr marL="0" indent="0" algn="l" defTabSz="332993">
              <a:spcBef>
                <a:spcPts val="1800"/>
              </a:spcBef>
              <a:buSzTx/>
              <a:buNone/>
              <a:defRPr sz="1596"/>
            </a:pPr>
            <a:r>
              <a:rPr b="1">
                <a:latin typeface="Helvetica"/>
                <a:ea typeface="Helvetica"/>
                <a:cs typeface="Helvetica"/>
                <a:sym typeface="Helvetica"/>
              </a:rPr>
              <a:t>Organizacionales:</a:t>
            </a:r>
            <a:r>
              <a:t> Organización curricular de la carrera, normativa interna de la Institución o de la carrera que le impidan al estudiante continuar con sus estudios.</a:t>
            </a:r>
          </a:p>
          <a:p>
            <a:pPr marL="0" indent="0" algn="l" defTabSz="332993">
              <a:spcBef>
                <a:spcPts val="1800"/>
              </a:spcBef>
              <a:buSzTx/>
              <a:buNone/>
              <a:defRPr sz="1596"/>
            </a:pPr>
            <a:r>
              <a:rPr b="1">
                <a:latin typeface="Helvetica"/>
                <a:ea typeface="Helvetica"/>
                <a:cs typeface="Helvetica"/>
                <a:sym typeface="Helvetica"/>
              </a:rPr>
              <a:t>De interacciones:</a:t>
            </a:r>
            <a:r>
              <a:t> Falla la interacción entre el alumno y la Institución o viceversa y del alumno con su círculo social inmediato o familia. Por lo general esta variable está asociada a la falta de comunicación entre las dos partes.</a:t>
            </a:r>
          </a:p>
          <a:p>
            <a:pPr marL="0" indent="0" algn="l" defTabSz="332993">
              <a:spcBef>
                <a:spcPts val="1800"/>
              </a:spcBef>
              <a:buSzTx/>
              <a:buNone/>
              <a:defRPr sz="1596"/>
            </a:pPr>
            <a:r>
              <a:t>Cuando el estudiante deserta de una carrera los factores sociales influencian en sus pensamientos y creencias por lo tanto las sensaciones y efectos emocionales influencian inclusive en las nuevas decisiones que tomen. Por ejemplo, cuando la deserción se da por factores académicos el estudiante puede pensar que no puede estudiar, que no es lo suficientemente inteligente y esto le puede causar una posible depresión.</a:t>
            </a:r>
          </a:p>
        </p:txBody>
      </p:sp>
      <p:pic>
        <p:nvPicPr>
          <p:cNvPr id="166" name="pasted-image.tiff"/>
          <p:cNvPicPr>
            <a:picLocks noChangeAspect="1"/>
          </p:cNvPicPr>
          <p:nvPr/>
        </p:nvPicPr>
        <p:blipFill>
          <a:blip r:embed="rId2">
            <a:extLst/>
          </a:blip>
          <a:stretch>
            <a:fillRect/>
          </a:stretch>
        </p:blipFill>
        <p:spPr>
          <a:xfrm>
            <a:off x="1016864" y="7001556"/>
            <a:ext cx="3175001" cy="2108201"/>
          </a:xfrm>
          <a:prstGeom prst="rect">
            <a:avLst/>
          </a:prstGeom>
          <a:ln w="12700">
            <a:miter lim="400000"/>
          </a:ln>
        </p:spPr>
      </p:pic>
      <p:pic>
        <p:nvPicPr>
          <p:cNvPr id="167" name="pasted-image.tiff"/>
          <p:cNvPicPr>
            <a:picLocks noChangeAspect="1"/>
          </p:cNvPicPr>
          <p:nvPr/>
        </p:nvPicPr>
        <p:blipFill>
          <a:blip r:embed="rId3">
            <a:extLst/>
          </a:blip>
          <a:stretch>
            <a:fillRect/>
          </a:stretch>
        </p:blipFill>
        <p:spPr>
          <a:xfrm>
            <a:off x="4713624" y="7021637"/>
            <a:ext cx="3577552" cy="2108201"/>
          </a:xfrm>
          <a:prstGeom prst="rect">
            <a:avLst/>
          </a:prstGeom>
          <a:ln w="12700">
            <a:miter lim="400000"/>
          </a:ln>
        </p:spPr>
      </p:pic>
      <p:pic>
        <p:nvPicPr>
          <p:cNvPr id="168" name="pasted-image.tiff"/>
          <p:cNvPicPr>
            <a:picLocks noChangeAspect="1"/>
          </p:cNvPicPr>
          <p:nvPr/>
        </p:nvPicPr>
        <p:blipFill>
          <a:blip r:embed="rId4">
            <a:extLst/>
          </a:blip>
          <a:stretch>
            <a:fillRect/>
          </a:stretch>
        </p:blipFill>
        <p:spPr>
          <a:xfrm>
            <a:off x="8729695" y="7016882"/>
            <a:ext cx="2958878" cy="2108201"/>
          </a:xfrm>
          <a:prstGeom prst="rect">
            <a:avLst/>
          </a:prstGeom>
          <a:ln w="12700">
            <a:miter lim="400000"/>
          </a:ln>
        </p:spPr>
      </p:pic>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prstGeom prst="rect">
            <a:avLst/>
          </a:prstGeom>
        </p:spPr>
        <p:txBody>
          <a:bodyPr/>
          <a:lstStyle/>
          <a:p>
            <a:pPr/>
            <a:r>
              <a:t>¿Cuáles son los modelos de análisis de la deserción?</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pasted-image.png"/>
          <p:cNvPicPr>
            <a:picLocks noChangeAspect="1"/>
          </p:cNvPicPr>
          <p:nvPr/>
        </p:nvPicPr>
        <p:blipFill>
          <a:blip r:embed="rId2">
            <a:extLst/>
          </a:blip>
          <a:stretch>
            <a:fillRect/>
          </a:stretch>
        </p:blipFill>
        <p:spPr>
          <a:xfrm>
            <a:off x="2100047" y="1454839"/>
            <a:ext cx="8753640" cy="3478945"/>
          </a:xfrm>
          <a:prstGeom prst="rect">
            <a:avLst/>
          </a:prstGeom>
          <a:ln w="12700">
            <a:miter lim="400000"/>
          </a:ln>
        </p:spPr>
      </p:pic>
      <p:pic>
        <p:nvPicPr>
          <p:cNvPr id="173" name="pasted-image.png"/>
          <p:cNvPicPr>
            <a:picLocks noChangeAspect="1"/>
          </p:cNvPicPr>
          <p:nvPr/>
        </p:nvPicPr>
        <p:blipFill>
          <a:blip r:embed="rId3">
            <a:extLst/>
          </a:blip>
          <a:stretch>
            <a:fillRect/>
          </a:stretch>
        </p:blipFill>
        <p:spPr>
          <a:xfrm>
            <a:off x="1454504" y="5989820"/>
            <a:ext cx="10044726" cy="2873987"/>
          </a:xfrm>
          <a:prstGeom prst="rect">
            <a:avLst/>
          </a:prstGeom>
          <a:ln w="12700">
            <a:miter lim="400000"/>
          </a:ln>
        </p:spPr>
      </p:pic>
      <p:sp>
        <p:nvSpPr>
          <p:cNvPr id="174" name="Shape 174"/>
          <p:cNvSpPr/>
          <p:nvPr/>
        </p:nvSpPr>
        <p:spPr>
          <a:xfrm>
            <a:off x="1138607" y="5195101"/>
            <a:ext cx="560192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sz="2800"/>
            </a:lvl1pPr>
          </a:lstStyle>
          <a:p>
            <a:pPr/>
            <a:r>
              <a:t>Modelo de deserción de Ethington</a:t>
            </a:r>
          </a:p>
        </p:txBody>
      </p:sp>
      <p:sp>
        <p:nvSpPr>
          <p:cNvPr id="175" name="Shape 175"/>
          <p:cNvSpPr/>
          <p:nvPr/>
        </p:nvSpPr>
        <p:spPr>
          <a:xfrm>
            <a:off x="1132188" y="889793"/>
            <a:ext cx="670854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sz="2800"/>
            </a:lvl1pPr>
          </a:lstStyle>
          <a:p>
            <a:pPr/>
            <a:r>
              <a:t>Modelo de deserción de Fishbein y Azjen</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7" name="pasted-image.png"/>
          <p:cNvPicPr>
            <a:picLocks noChangeAspect="1"/>
          </p:cNvPicPr>
          <p:nvPr/>
        </p:nvPicPr>
        <p:blipFill>
          <a:blip r:embed="rId2">
            <a:extLst/>
          </a:blip>
          <a:stretch>
            <a:fillRect/>
          </a:stretch>
        </p:blipFill>
        <p:spPr>
          <a:xfrm>
            <a:off x="930275" y="2024062"/>
            <a:ext cx="11144200" cy="5705492"/>
          </a:xfrm>
          <a:prstGeom prst="rect">
            <a:avLst/>
          </a:prstGeom>
          <a:ln w="12700">
            <a:miter lim="400000"/>
          </a:ln>
        </p:spPr>
      </p:pic>
      <p:sp>
        <p:nvSpPr>
          <p:cNvPr id="178" name="Shape 178"/>
          <p:cNvSpPr/>
          <p:nvPr/>
        </p:nvSpPr>
        <p:spPr>
          <a:xfrm>
            <a:off x="1007853" y="1300054"/>
            <a:ext cx="487080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3200"/>
              </a:spcBef>
              <a:defRPr sz="2800"/>
            </a:lvl1pPr>
          </a:lstStyle>
          <a:p>
            <a:pPr/>
            <a:r>
              <a:t>Modelo de deserción de Tinto</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prstGeom prst="rect">
            <a:avLst/>
          </a:prstGeom>
        </p:spPr>
        <p:txBody>
          <a:bodyPr/>
          <a:lstStyle/>
          <a:p>
            <a:pPr/>
            <a:r>
              <a:t>Resultados</a:t>
            </a:r>
          </a:p>
        </p:txBody>
      </p:sp>
      <p:sp>
        <p:nvSpPr>
          <p:cNvPr id="181" name="Shape 181"/>
          <p:cNvSpPr/>
          <p:nvPr>
            <p:ph type="body" idx="1"/>
          </p:nvPr>
        </p:nvSpPr>
        <p:spPr>
          <a:xfrm>
            <a:off x="952500" y="2824360"/>
            <a:ext cx="11099800" cy="5681835"/>
          </a:xfrm>
          <a:prstGeom prst="rect">
            <a:avLst/>
          </a:prstGeom>
        </p:spPr>
        <p:txBody>
          <a:bodyPr/>
          <a:lstStyle/>
          <a:p>
            <a:pPr marL="0" indent="0" algn="l" defTabSz="362204">
              <a:spcBef>
                <a:spcPts val="1900"/>
              </a:spcBef>
              <a:buSzTx/>
              <a:buNone/>
              <a:defRPr b="1" sz="1736">
                <a:latin typeface="Helvetica"/>
                <a:ea typeface="Helvetica"/>
                <a:cs typeface="Helvetica"/>
                <a:sym typeface="Helvetica"/>
              </a:defRPr>
            </a:pPr>
            <a:r>
              <a:t>Selección de la carrera</a:t>
            </a:r>
          </a:p>
          <a:p>
            <a:pPr marL="0" indent="0" algn="l" defTabSz="362204">
              <a:spcBef>
                <a:spcPts val="1900"/>
              </a:spcBef>
              <a:buSzTx/>
              <a:buNone/>
              <a:defRPr sz="1736"/>
            </a:pPr>
            <a:r>
              <a:t>La principal razón para la selección de las tres carreras de la Facultad, es que a los aspirantes les gusta crear; unos se inclinan por el diseño en general o el diseño de espacios u objetos. Se inclinan por una carrera afín a la creación e imaginación.</a:t>
            </a:r>
          </a:p>
          <a:p>
            <a:pPr marL="0" indent="0" algn="l" defTabSz="362204">
              <a:spcBef>
                <a:spcPts val="1900"/>
              </a:spcBef>
              <a:buSzTx/>
              <a:buNone/>
              <a:defRPr b="1" sz="1736">
                <a:latin typeface="Helvetica"/>
                <a:ea typeface="Helvetica"/>
                <a:cs typeface="Helvetica"/>
                <a:sym typeface="Helvetica"/>
              </a:defRPr>
            </a:pPr>
            <a:r>
              <a:t>Organización del currículo</a:t>
            </a:r>
          </a:p>
          <a:p>
            <a:pPr marL="0" indent="0" algn="l" defTabSz="362204">
              <a:spcBef>
                <a:spcPts val="1900"/>
              </a:spcBef>
              <a:buSzTx/>
              <a:buNone/>
              <a:defRPr sz="1736"/>
            </a:pPr>
            <a:r>
              <a:t>Las carreras de: Arquitectura, Diseño gráfico industrial y Arquitectura Interior de la Universidad se enfocan en el diseño. En la primera su enfoque fundamental es en el objeto arquitectónico total,  y en el entorno, donde el urbanismo tiene un papel importante pues el arquitecto genera ciudades; en diseño gráfico industrial el enfoque es el objeto como tal utilizado por el ser humano que comunica un mensaje, además de la expresión gráfica; mientras en la carrera de Interiores su objetivo principal está enfocado en las necesidades individuales de los habitantes de los contenedores arquitectónicos. </a:t>
            </a:r>
          </a:p>
          <a:p>
            <a:pPr marL="0" indent="0" algn="l" defTabSz="362204">
              <a:spcBef>
                <a:spcPts val="1900"/>
              </a:spcBef>
              <a:buSzTx/>
              <a:buNone/>
              <a:defRPr sz="1736"/>
            </a:pPr>
            <a:r>
              <a:t>Núcleos básicos de las disciplinas de la profesión</a:t>
            </a:r>
          </a:p>
          <a:p>
            <a:pPr lvl="2" marL="0" indent="283463" algn="l" defTabSz="362204">
              <a:spcBef>
                <a:spcPts val="1900"/>
              </a:spcBef>
              <a:buSzTx/>
              <a:buNone/>
              <a:defRPr sz="1736"/>
            </a:pPr>
            <a:r>
              <a:t>La estructura de los contenidos que responden a principios que generan sistemas helicoidales de integración de habilidades, contenidos y actitudes que integran el campo de formación de la carrera. </a:t>
            </a:r>
          </a:p>
          <a:p>
            <a:pPr lvl="2" marL="0" indent="283463" algn="l" defTabSz="362204">
              <a:spcBef>
                <a:spcPts val="1900"/>
              </a:spcBef>
              <a:buSzTx/>
              <a:buNone/>
              <a:defRPr sz="1736"/>
            </a:pPr>
            <a:r>
              <a:t>Representación gráfica y espacial y Diseño son comunes en las tres carreras</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body" sz="quarter" idx="1"/>
          </p:nvPr>
        </p:nvSpPr>
        <p:spPr>
          <a:xfrm>
            <a:off x="952500" y="946449"/>
            <a:ext cx="11099800" cy="2084535"/>
          </a:xfrm>
          <a:prstGeom prst="rect">
            <a:avLst/>
          </a:prstGeom>
        </p:spPr>
        <p:txBody>
          <a:bodyPr/>
          <a:lstStyle/>
          <a:p>
            <a:pPr marL="0" indent="0" algn="l" defTabSz="332993">
              <a:spcBef>
                <a:spcPts val="1800"/>
              </a:spcBef>
              <a:buSzTx/>
              <a:buNone/>
              <a:defRPr b="1" sz="1596">
                <a:latin typeface="Helvetica"/>
                <a:ea typeface="Helvetica"/>
                <a:cs typeface="Helvetica"/>
                <a:sym typeface="Helvetica"/>
              </a:defRPr>
            </a:pPr>
            <a:r>
              <a:t>Cambio de la carrera</a:t>
            </a:r>
          </a:p>
          <a:p>
            <a:pPr marL="0" indent="0" algn="l" defTabSz="332993">
              <a:spcBef>
                <a:spcPts val="1800"/>
              </a:spcBef>
              <a:buSzTx/>
              <a:buNone/>
              <a:defRPr sz="1596"/>
            </a:pPr>
            <a:r>
              <a:t>Surge la interrogante Cuáles son las razones para la deserción temprana en la Facultad de Arquitectura. La razón principal para que los alumnos se cambien de una carrera a otra en la Facultad, es porque al culminar el 87% de los estudiantes en los dos primeros semestres, se dan cuenta que no les gusta la carrera inicial. Les gusta la creatividad y el diseño, pero no a la escala de la carrera que escogieron primero.</a:t>
            </a:r>
          </a:p>
          <a:p>
            <a:pPr marL="0" indent="0" algn="l" defTabSz="332993">
              <a:spcBef>
                <a:spcPts val="1800"/>
              </a:spcBef>
              <a:buSzTx/>
              <a:buNone/>
              <a:defRPr b="1" sz="1596">
                <a:latin typeface="Helvetica"/>
                <a:ea typeface="Helvetica"/>
                <a:cs typeface="Helvetica"/>
                <a:sym typeface="Helvetica"/>
              </a:defRPr>
            </a:pPr>
            <a:r>
              <a:t>Homologación de estudios</a:t>
            </a:r>
          </a:p>
        </p:txBody>
      </p:sp>
      <p:graphicFrame>
        <p:nvGraphicFramePr>
          <p:cNvPr id="184" name="Table 184"/>
          <p:cNvGraphicFramePr/>
          <p:nvPr/>
        </p:nvGraphicFramePr>
        <p:xfrm>
          <a:off x="1664652" y="3302000"/>
          <a:ext cx="5080001" cy="518160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78395"/>
                <a:gridCol w="2742991"/>
                <a:gridCol w="2303800"/>
                <a:gridCol w="2150308"/>
              </a:tblGrid>
              <a:tr h="431800">
                <a:tc>
                  <a:txBody>
                    <a:bodyPr/>
                    <a:lstStyle/>
                    <a:p>
                      <a:pPr algn="l" defTabSz="914400"/>
                      <a:r>
                        <a:rPr i="1" sz="1200">
                          <a:latin typeface="Times New Roman"/>
                          <a:ea typeface="Times New Roman"/>
                          <a:cs typeface="Times New Roman"/>
                          <a:sym typeface="Times New Roman"/>
                        </a:rPr>
                        <a:t>Asignatura propuesta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Arquitectura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Arquitectura Interior</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Diseño gráfico industrial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defTabSz="914400"/>
                      <a:r>
                        <a:rPr i="1" sz="1200">
                          <a:latin typeface="Times New Roman"/>
                          <a:ea typeface="Times New Roman"/>
                          <a:cs typeface="Times New Roman"/>
                          <a:sym typeface="Times New Roman"/>
                        </a:rPr>
                        <a:t>Primer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L w="12700">
                      <a:solidFill>
                        <a:srgbClr val="CBCBCB"/>
                      </a:solidFill>
                      <a:miter lim="400000"/>
                    </a:lnL>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Análisis de las formas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Taller de Diseño Básico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Diseño básico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Fundamentos de la imagen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Dibujo al natural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al natural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al natural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Taller de representación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Dibujo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Diseño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Fotografía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Fotografía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Fotografía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Imagen corporativa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defTabSz="914400"/>
                      <a:r>
                        <a:rPr i="1" sz="1200">
                          <a:latin typeface="Times New Roman"/>
                          <a:ea typeface="Times New Roman"/>
                          <a:cs typeface="Times New Roman"/>
                          <a:sym typeface="Times New Roman"/>
                        </a:rPr>
                        <a:t>Segundo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L w="12700">
                      <a:solidFill>
                        <a:srgbClr val="CBCBCB"/>
                      </a:solidFill>
                      <a:miter lim="400000"/>
                    </a:lnL>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T w="12700">
                      <a:solidFill>
                        <a:srgbClr val="CBCBCB"/>
                      </a:solidFill>
                      <a:miter lim="400000"/>
                    </a:lnT>
                    <a:lnB w="12700">
                      <a:solidFill>
                        <a:srgbClr val="CBCBCB"/>
                      </a:solidFill>
                      <a:miter lim="400000"/>
                    </a:lnB>
                  </a:tcPr>
                </a:tc>
                <a:tc>
                  <a:txBody>
                    <a:bodyPr/>
                    <a:lstStyle/>
                    <a:p>
                      <a:pPr defTabSz="914400">
                        <a:defRPr sz="1200">
                          <a:latin typeface="Times New Roman"/>
                          <a:ea typeface="Times New Roman"/>
                          <a:cs typeface="Times New Roman"/>
                          <a:sym typeface="Times New Roman"/>
                        </a:defRPr>
                      </a:pPr>
                    </a:p>
                  </a:txBody>
                  <a:tcPr marL="50800" marR="50800" marT="50800" marB="50800" anchor="ctr" anchorCtr="0" horzOverflow="overflow">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Taller de diseño básico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Taller de diseño básico 2</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Proyectos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Teoría del diseño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Dibujo avanzado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arquitectónico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Dibujo arquitectónico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Ilustración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Taller de prototipos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Maquetería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Maquetería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Taller de modelos y prototipos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Historia del arte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Fundamentos de la arquitectura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Historia de la arquitectura y arte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lnSpc>
                          <a:spcPct val="150000"/>
                        </a:lnSpc>
                      </a:pPr>
                      <a:r>
                        <a:rPr sz="1200">
                          <a:uFill>
                            <a:solidFill>
                              <a:srgbClr val="000000"/>
                            </a:solidFill>
                          </a:uFill>
                          <a:latin typeface="Times New Roman"/>
                          <a:ea typeface="Times New Roman"/>
                          <a:cs typeface="Times New Roman"/>
                          <a:sym typeface="Times New Roman"/>
                        </a:rPr>
                        <a:t>Historia del diseño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i="1" sz="1200">
                          <a:latin typeface="Times New Roman"/>
                          <a:ea typeface="Times New Roman"/>
                          <a:cs typeface="Times New Roman"/>
                          <a:sym typeface="Times New Roman"/>
                        </a:rPr>
                        <a:t>Geometría descriptiva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Geometría descriptiva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Geometría descriptiva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latin typeface="Times New Roman"/>
                          <a:ea typeface="Times New Roman"/>
                          <a:cs typeface="Times New Roman"/>
                          <a:sym typeface="Times New Roman"/>
                        </a:rPr>
                        <a:t>Taller de representación digital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body" idx="1"/>
          </p:nvPr>
        </p:nvSpPr>
        <p:spPr>
          <a:prstGeom prst="rect">
            <a:avLst/>
          </a:prstGeom>
        </p:spPr>
        <p:txBody>
          <a:bodyPr/>
          <a:lstStyle/>
          <a:p>
            <a:pPr marL="0" indent="0" algn="l" defTabSz="356362">
              <a:spcBef>
                <a:spcPts val="1900"/>
              </a:spcBef>
              <a:buSzTx/>
              <a:buNone/>
              <a:defRPr b="1" sz="1708">
                <a:latin typeface="Helvetica"/>
                <a:ea typeface="Helvetica"/>
                <a:cs typeface="Helvetica"/>
                <a:sym typeface="Helvetica"/>
              </a:defRPr>
            </a:pPr>
            <a:r>
              <a:t>Utilidad de la experiencia</a:t>
            </a:r>
          </a:p>
          <a:p>
            <a:pPr marL="0" indent="0" algn="l" defTabSz="356362">
              <a:spcBef>
                <a:spcPts val="1900"/>
              </a:spcBef>
              <a:buSzTx/>
              <a:buNone/>
              <a:defRPr sz="1708"/>
            </a:pPr>
            <a:r>
              <a:t>Para los estudiantes que se han cambiado de carrera, la utilidad de experiencia tanto en trabajo, conocimientos como en crecimiento personal que obtuvieron en la primera carrera les ha servido considerablemente, pues al no haberles homologado ciertas materias tienen herramientas que le permiten un mejor entendimiento de los ejercicios y de lo que los profesores les dan en clase. Suelen estar adelantados en conocimiento con respecto a sus compañeros.</a:t>
            </a:r>
          </a:p>
          <a:p>
            <a:pPr marL="0" indent="0" algn="l" defTabSz="356362">
              <a:spcBef>
                <a:spcPts val="1900"/>
              </a:spcBef>
              <a:buSzTx/>
              <a:buNone/>
              <a:defRPr b="1" sz="1708">
                <a:latin typeface="Helvetica"/>
                <a:ea typeface="Helvetica"/>
                <a:cs typeface="Helvetica"/>
                <a:sym typeface="Helvetica"/>
              </a:defRPr>
            </a:pPr>
            <a:r>
              <a:t>Efectos emocionales de la deserción </a:t>
            </a:r>
          </a:p>
          <a:p>
            <a:pPr marL="0" indent="0" algn="l" defTabSz="356362">
              <a:spcBef>
                <a:spcPts val="1900"/>
              </a:spcBef>
              <a:buSzTx/>
              <a:buNone/>
              <a:defRPr sz="1708"/>
            </a:pPr>
            <a:r>
              <a:t>Los alumnos que se han cambiado de carrera experimentan ansiedad, frustración, miedo, angustia, incertidumbre y felicidad, es una mezcla de sensaciones. Por un lado, es dejar pasar tiempo que para ellos es importante, dinero de sus padres y es empezar una nueva carrera y plantearse nuevas metas para su futuro.</a:t>
            </a:r>
          </a:p>
          <a:p>
            <a:pPr marL="0" indent="0" algn="l" defTabSz="356362">
              <a:spcBef>
                <a:spcPts val="1900"/>
              </a:spcBef>
              <a:buSzTx/>
              <a:buNone/>
              <a:defRPr sz="1708"/>
            </a:pPr>
            <a:r>
              <a:t>Buscan vincular lo que han aprendido en su primera carrera con la segunda, inclusive quisieran hacer especializaciones en algo acorde. No lo ven como una decisión fácil de tomar, pero una vez que se han cambiado dicen sentirse más libres y felices.</a:t>
            </a:r>
          </a:p>
          <a:p>
            <a:pPr marL="0" indent="0" algn="l" defTabSz="356362">
              <a:spcBef>
                <a:spcPts val="1900"/>
              </a:spcBef>
              <a:buSzTx/>
              <a:buNone/>
              <a:defRPr b="1" sz="1708">
                <a:latin typeface="Helvetica"/>
                <a:ea typeface="Helvetica"/>
                <a:cs typeface="Helvetica"/>
                <a:sym typeface="Helvetica"/>
              </a:defRPr>
            </a:pPr>
            <a:r>
              <a:t>Programas y mejoras para evitar la deserción </a:t>
            </a:r>
          </a:p>
          <a:p>
            <a:pPr marL="0" indent="0" algn="l" defTabSz="356362">
              <a:spcBef>
                <a:spcPts val="1900"/>
              </a:spcBef>
              <a:buSzTx/>
              <a:buNone/>
              <a:defRPr sz="1708"/>
            </a:pPr>
            <a:r>
              <a:t>La Universidad de las Américas, pensando en sus alumnos y el índice de segundas y terceras matrículas de todas las carreras ha implementado un programa obligatorio de tutorías a los estudiantes que tengan estos problemas, además de implementar alertas tempranas por parte de los profesores hacia los estudiantes donde se les explica que están en riesgo de perder la materia y que deben esforzarse más.</a:t>
            </a:r>
          </a:p>
          <a:p>
            <a:pPr marL="0" indent="0" algn="l" defTabSz="356362">
              <a:spcBef>
                <a:spcPts val="1900"/>
              </a:spcBef>
              <a:buSzTx/>
              <a:buNone/>
              <a:defRPr sz="1708"/>
            </a:pPr>
            <a:r>
              <a:t>En la Facultad de Arquitectura la movilidad de los estudiantes sería más fácil, eficaz, eficiente si es que los primeros semestres, es decir la unidad básica contará con la armonización de los objetos de estudio. De esta manera no ocurriría lo que los estudiantes comentan de tener que ver las mismas materias y contenidos otra vez.</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952500" y="977180"/>
            <a:ext cx="11099800" cy="1093640"/>
          </a:xfrm>
          <a:prstGeom prst="rect">
            <a:avLst/>
          </a:prstGeom>
        </p:spPr>
        <p:txBody>
          <a:bodyPr/>
          <a:lstStyle/>
          <a:p>
            <a:pPr/>
            <a:r>
              <a:t>Planteamiento del Problema</a:t>
            </a:r>
          </a:p>
        </p:txBody>
      </p:sp>
      <p:sp>
        <p:nvSpPr>
          <p:cNvPr id="124" name="Shape 124"/>
          <p:cNvSpPr/>
          <p:nvPr>
            <p:ph type="body" idx="1"/>
          </p:nvPr>
        </p:nvSpPr>
        <p:spPr>
          <a:xfrm>
            <a:off x="952500" y="2827238"/>
            <a:ext cx="11099800" cy="5152269"/>
          </a:xfrm>
          <a:prstGeom prst="rect">
            <a:avLst/>
          </a:prstGeom>
        </p:spPr>
        <p:txBody>
          <a:bodyPr/>
          <a:lstStyle/>
          <a:p>
            <a:pPr marL="0" indent="0" defTabSz="332993">
              <a:spcBef>
                <a:spcPts val="2300"/>
              </a:spcBef>
              <a:buSzTx/>
              <a:buNone/>
              <a:defRPr sz="2052"/>
            </a:pPr>
            <a:r>
              <a:t>La Universidad de las Américas y en especial la Facultad de Arquitectura ha tenido un crecimiento considerable desde su creación, por lo que los índices de retención, deserción y eficiencia terminal poseen un cambio sustancial a lo largo de los años. </a:t>
            </a:r>
          </a:p>
          <a:p>
            <a:pPr marL="0" indent="0" defTabSz="332993">
              <a:spcBef>
                <a:spcPts val="2300"/>
              </a:spcBef>
              <a:buSzTx/>
              <a:buNone/>
              <a:defRPr sz="2052"/>
            </a:pPr>
            <a:r>
              <a:t>El retiro de las materias y de las carreras crea inestabilidad en los estudiantes, tanto a nivel personal como de su desarrollo profesional, por lo que se debe analizar las razones de las deserciones.</a:t>
            </a:r>
          </a:p>
          <a:p>
            <a:pPr marL="0" indent="0" defTabSz="332993">
              <a:spcBef>
                <a:spcPts val="2300"/>
              </a:spcBef>
              <a:buSzTx/>
              <a:buNone/>
              <a:defRPr sz="2052"/>
            </a:pPr>
            <a:r>
              <a:t>La deserción de los estudiantes de la Facultad de Arquitectura en los primeros años de las carreras es un índice que se busca disminuir, pues el CEAACES evaluará este parámetro en  la acreditación de las carreras</a:t>
            </a:r>
          </a:p>
          <a:p>
            <a:pPr marL="0" indent="0" defTabSz="332993">
              <a:spcBef>
                <a:spcPts val="2300"/>
              </a:spcBef>
              <a:buSzTx/>
              <a:buNone/>
              <a:defRPr sz="2052"/>
            </a:pPr>
            <a:r>
              <a:t>Para entender el problema se debe considerar que la Facultad de Arquitectura ha tenido cambios considerables durante su trayectoria. Su población estudiantil ha crecido considerablemente durante los años de funcionamiento y tiene miras a aumentar gradualmente los índices.</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Shape 188"/>
          <p:cNvSpPr/>
          <p:nvPr>
            <p:ph type="body" sz="quarter" idx="1"/>
          </p:nvPr>
        </p:nvSpPr>
        <p:spPr>
          <a:xfrm>
            <a:off x="1409275" y="266965"/>
            <a:ext cx="10186250" cy="703876"/>
          </a:xfrm>
          <a:prstGeom prst="rect">
            <a:avLst/>
          </a:prstGeom>
        </p:spPr>
        <p:txBody>
          <a:bodyPr/>
          <a:lstStyle>
            <a:lvl1pPr marL="0" indent="0" defTabSz="479044">
              <a:spcBef>
                <a:spcPts val="0"/>
              </a:spcBef>
              <a:buSzTx/>
              <a:buNone/>
              <a:defRPr sz="3936"/>
            </a:lvl1pPr>
          </a:lstStyle>
          <a:p>
            <a:pPr/>
            <a:r>
              <a:t>Deserción de la escuela de Arquitectura</a:t>
            </a:r>
          </a:p>
        </p:txBody>
      </p:sp>
      <p:pic>
        <p:nvPicPr>
          <p:cNvPr id="189" name="pasted-image.png"/>
          <p:cNvPicPr>
            <a:picLocks noChangeAspect="1"/>
          </p:cNvPicPr>
          <p:nvPr/>
        </p:nvPicPr>
        <p:blipFill>
          <a:blip r:embed="rId2">
            <a:extLst/>
          </a:blip>
          <a:stretch>
            <a:fillRect/>
          </a:stretch>
        </p:blipFill>
        <p:spPr>
          <a:xfrm>
            <a:off x="2320318" y="1346871"/>
            <a:ext cx="8364164" cy="2862576"/>
          </a:xfrm>
          <a:prstGeom prst="rect">
            <a:avLst/>
          </a:prstGeom>
          <a:ln w="12700">
            <a:miter lim="400000"/>
          </a:ln>
        </p:spPr>
      </p:pic>
      <p:sp>
        <p:nvSpPr>
          <p:cNvPr id="190" name="Shape 190"/>
          <p:cNvSpPr/>
          <p:nvPr/>
        </p:nvSpPr>
        <p:spPr>
          <a:xfrm>
            <a:off x="4184484" y="4226756"/>
            <a:ext cx="471203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ESCUELA DE ARQUITECTURA – Deserción de la carrera</a:t>
            </a:r>
          </a:p>
        </p:txBody>
      </p:sp>
      <p:sp>
        <p:nvSpPr>
          <p:cNvPr id="191" name="Shape 191"/>
          <p:cNvSpPr/>
          <p:nvPr/>
        </p:nvSpPr>
        <p:spPr>
          <a:xfrm>
            <a:off x="421356" y="5294937"/>
            <a:ext cx="12162088" cy="105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100"/>
            </a:lvl1pPr>
          </a:lstStyle>
          <a:p>
            <a:pPr/>
            <a:r>
              <a:t>A pesar de la tendencia creciente de las tasas de deserción a un año, entre el 2010-1 y 2014-1 se debe mencionar que la población estudiantil que sale o se retira de la Escuela de Arquitectura por diversas causas, para el próximo período viene siendo remplazada por nueva población estudiantil.</a:t>
            </a:r>
          </a:p>
        </p:txBody>
      </p:sp>
      <p:pic>
        <p:nvPicPr>
          <p:cNvPr id="192" name="pasted-image.png"/>
          <p:cNvPicPr>
            <a:picLocks noChangeAspect="1"/>
          </p:cNvPicPr>
          <p:nvPr/>
        </p:nvPicPr>
        <p:blipFill>
          <a:blip r:embed="rId3">
            <a:extLst/>
          </a:blip>
          <a:stretch>
            <a:fillRect/>
          </a:stretch>
        </p:blipFill>
        <p:spPr>
          <a:xfrm>
            <a:off x="38100" y="7600435"/>
            <a:ext cx="13004800" cy="1269102"/>
          </a:xfrm>
          <a:prstGeom prst="rect">
            <a:avLst/>
          </a:prstGeom>
          <a:ln w="12700">
            <a:miter lim="400000"/>
          </a:ln>
        </p:spPr>
      </p:pic>
      <p:sp>
        <p:nvSpPr>
          <p:cNvPr id="193" name="Shape 193"/>
          <p:cNvSpPr/>
          <p:nvPr/>
        </p:nvSpPr>
        <p:spPr>
          <a:xfrm>
            <a:off x="115187" y="7137722"/>
            <a:ext cx="292029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Cambios de carrera </a:t>
            </a:r>
          </a:p>
        </p:txBody>
      </p:sp>
      <p:sp>
        <p:nvSpPr>
          <p:cNvPr id="194" name="Shape 194"/>
          <p:cNvSpPr/>
          <p:nvPr/>
        </p:nvSpPr>
        <p:spPr>
          <a:xfrm>
            <a:off x="5147665" y="8875538"/>
            <a:ext cx="2709470"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Histórico de Cambios de carrera</a:t>
            </a:r>
          </a:p>
        </p:txBody>
      </p:sp>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pasted-image.png"/>
          <p:cNvPicPr>
            <a:picLocks noChangeAspect="1"/>
          </p:cNvPicPr>
          <p:nvPr/>
        </p:nvPicPr>
        <p:blipFill>
          <a:blip r:embed="rId2">
            <a:extLst/>
          </a:blip>
          <a:stretch>
            <a:fillRect/>
          </a:stretch>
        </p:blipFill>
        <p:spPr>
          <a:xfrm>
            <a:off x="2476500" y="418734"/>
            <a:ext cx="8051800" cy="3169819"/>
          </a:xfrm>
          <a:prstGeom prst="rect">
            <a:avLst/>
          </a:prstGeom>
          <a:ln w="12700">
            <a:miter lim="400000"/>
          </a:ln>
        </p:spPr>
      </p:pic>
      <p:pic>
        <p:nvPicPr>
          <p:cNvPr id="197" name="pasted-image.png"/>
          <p:cNvPicPr>
            <a:picLocks noChangeAspect="1"/>
          </p:cNvPicPr>
          <p:nvPr/>
        </p:nvPicPr>
        <p:blipFill>
          <a:blip r:embed="rId3">
            <a:extLst/>
          </a:blip>
          <a:stretch>
            <a:fillRect/>
          </a:stretch>
        </p:blipFill>
        <p:spPr>
          <a:xfrm>
            <a:off x="2476500" y="4147144"/>
            <a:ext cx="8051800" cy="3351264"/>
          </a:xfrm>
          <a:prstGeom prst="rect">
            <a:avLst/>
          </a:prstGeom>
          <a:ln w="12700">
            <a:miter lim="400000"/>
          </a:ln>
        </p:spPr>
      </p:pic>
      <p:sp>
        <p:nvSpPr>
          <p:cNvPr id="198" name="Shape 198"/>
          <p:cNvSpPr/>
          <p:nvPr/>
        </p:nvSpPr>
        <p:spPr>
          <a:xfrm>
            <a:off x="4347121" y="3572573"/>
            <a:ext cx="4310558"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Segundas matriculas-materias con mayor frecuencia</a:t>
            </a:r>
          </a:p>
        </p:txBody>
      </p:sp>
      <p:sp>
        <p:nvSpPr>
          <p:cNvPr id="199" name="Shape 199"/>
          <p:cNvSpPr/>
          <p:nvPr/>
        </p:nvSpPr>
        <p:spPr>
          <a:xfrm>
            <a:off x="4451648" y="7628478"/>
            <a:ext cx="4178987"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Terceras matriculas-materias con mayor frecuencia</a:t>
            </a:r>
          </a:p>
        </p:txBody>
      </p:sp>
      <p:sp>
        <p:nvSpPr>
          <p:cNvPr id="200" name="Shape 200"/>
          <p:cNvSpPr/>
          <p:nvPr/>
        </p:nvSpPr>
        <p:spPr>
          <a:xfrm>
            <a:off x="936847" y="8213244"/>
            <a:ext cx="11208589"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800"/>
            </a:lvl1pPr>
          </a:lstStyle>
          <a:p>
            <a:pPr/>
            <a:r>
              <a:t>El índice de segundas y terceras matriculas se dá más en los tres primeros semestres que es la unidad básica </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body" sz="quarter" idx="1"/>
          </p:nvPr>
        </p:nvSpPr>
        <p:spPr>
          <a:xfrm>
            <a:off x="723900" y="970310"/>
            <a:ext cx="11099800" cy="775247"/>
          </a:xfrm>
          <a:prstGeom prst="rect">
            <a:avLst/>
          </a:prstGeom>
        </p:spPr>
        <p:txBody>
          <a:bodyPr/>
          <a:lstStyle>
            <a:lvl1pPr marL="0" indent="0" defTabSz="391414">
              <a:spcBef>
                <a:spcPts val="0"/>
              </a:spcBef>
              <a:buSzTx/>
              <a:buNone/>
              <a:defRPr sz="4020"/>
            </a:lvl1pPr>
          </a:lstStyle>
          <a:p>
            <a:pPr/>
            <a:r>
              <a:t>Deserción de la escuela de Arquitectura Interior </a:t>
            </a:r>
          </a:p>
        </p:txBody>
      </p:sp>
      <p:sp>
        <p:nvSpPr>
          <p:cNvPr id="203" name="Shape 203"/>
          <p:cNvSpPr/>
          <p:nvPr/>
        </p:nvSpPr>
        <p:spPr>
          <a:xfrm>
            <a:off x="605457" y="4510029"/>
            <a:ext cx="5775614" cy="2006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100"/>
            </a:lvl1pPr>
          </a:lstStyle>
          <a:p>
            <a:pPr/>
            <a:r>
              <a:t>Comparando los cuadros de atrición institucional con los de la carrera, podemos observar que el porcentaje de salida negativa  de arquitectura interior (21%) es dos puntos porcentuales más alta que la institucional (19%)  en la mayoría de semestres.</a:t>
            </a:r>
          </a:p>
        </p:txBody>
      </p:sp>
      <p:pic>
        <p:nvPicPr>
          <p:cNvPr id="204" name="pasted-image.png"/>
          <p:cNvPicPr>
            <a:picLocks noChangeAspect="1"/>
          </p:cNvPicPr>
          <p:nvPr/>
        </p:nvPicPr>
        <p:blipFill>
          <a:blip r:embed="rId2">
            <a:extLst/>
          </a:blip>
          <a:stretch>
            <a:fillRect/>
          </a:stretch>
        </p:blipFill>
        <p:spPr>
          <a:xfrm>
            <a:off x="6683547" y="5653505"/>
            <a:ext cx="6015483" cy="2706968"/>
          </a:xfrm>
          <a:prstGeom prst="rect">
            <a:avLst/>
          </a:prstGeom>
          <a:ln w="12700">
            <a:miter lim="400000"/>
          </a:ln>
        </p:spPr>
      </p:pic>
      <p:pic>
        <p:nvPicPr>
          <p:cNvPr id="205" name="pasted-image.png"/>
          <p:cNvPicPr>
            <a:picLocks noChangeAspect="1"/>
          </p:cNvPicPr>
          <p:nvPr/>
        </p:nvPicPr>
        <p:blipFill>
          <a:blip r:embed="rId3">
            <a:extLst/>
          </a:blip>
          <a:stretch>
            <a:fillRect/>
          </a:stretch>
        </p:blipFill>
        <p:spPr>
          <a:xfrm>
            <a:off x="6682994" y="2783012"/>
            <a:ext cx="6016589" cy="2599027"/>
          </a:xfrm>
          <a:prstGeom prst="rect">
            <a:avLst/>
          </a:prstGeom>
          <a:ln w="12700">
            <a:miter lim="400000"/>
          </a:ln>
        </p:spPr>
      </p:pic>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7" name="pasted-image.png"/>
          <p:cNvPicPr>
            <a:picLocks noChangeAspect="1"/>
          </p:cNvPicPr>
          <p:nvPr/>
        </p:nvPicPr>
        <p:blipFill>
          <a:blip r:embed="rId2">
            <a:extLst/>
          </a:blip>
          <a:stretch>
            <a:fillRect/>
          </a:stretch>
        </p:blipFill>
        <p:spPr>
          <a:xfrm>
            <a:off x="6604000" y="1030088"/>
            <a:ext cx="5810985" cy="3312838"/>
          </a:xfrm>
          <a:prstGeom prst="rect">
            <a:avLst/>
          </a:prstGeom>
          <a:ln w="12700">
            <a:miter lim="400000"/>
          </a:ln>
        </p:spPr>
      </p:pic>
      <p:pic>
        <p:nvPicPr>
          <p:cNvPr id="208" name="pasted-image.png"/>
          <p:cNvPicPr>
            <a:picLocks noChangeAspect="1"/>
          </p:cNvPicPr>
          <p:nvPr/>
        </p:nvPicPr>
        <p:blipFill>
          <a:blip r:embed="rId3">
            <a:extLst/>
          </a:blip>
          <a:stretch>
            <a:fillRect/>
          </a:stretch>
        </p:blipFill>
        <p:spPr>
          <a:xfrm>
            <a:off x="673100" y="1081650"/>
            <a:ext cx="5576957" cy="3209714"/>
          </a:xfrm>
          <a:prstGeom prst="rect">
            <a:avLst/>
          </a:prstGeom>
          <a:ln w="12700">
            <a:miter lim="400000"/>
          </a:ln>
        </p:spPr>
      </p:pic>
      <p:sp>
        <p:nvSpPr>
          <p:cNvPr id="209" name="Shape 209"/>
          <p:cNvSpPr/>
          <p:nvPr/>
        </p:nvSpPr>
        <p:spPr>
          <a:xfrm>
            <a:off x="2000343" y="4480796"/>
            <a:ext cx="2971521" cy="309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sz="1500">
                <a:latin typeface="Times New Roman"/>
                <a:ea typeface="Times New Roman"/>
                <a:cs typeface="Times New Roman"/>
                <a:sym typeface="Times New Roman"/>
              </a:defRPr>
            </a:lvl1pPr>
          </a:lstStyle>
          <a:p>
            <a:pPr/>
            <a:r>
              <a:t>Diez materias con segunda matrícula</a:t>
            </a:r>
          </a:p>
        </p:txBody>
      </p:sp>
      <p:sp>
        <p:nvSpPr>
          <p:cNvPr id="210" name="Shape 210"/>
          <p:cNvSpPr/>
          <p:nvPr/>
        </p:nvSpPr>
        <p:spPr>
          <a:xfrm>
            <a:off x="8505857" y="4480796"/>
            <a:ext cx="2953756" cy="309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sz="1500">
                <a:latin typeface="Times New Roman"/>
                <a:ea typeface="Times New Roman"/>
                <a:cs typeface="Times New Roman"/>
                <a:sym typeface="Times New Roman"/>
              </a:defRPr>
            </a:lvl1pPr>
          </a:lstStyle>
          <a:p>
            <a:pPr/>
            <a:r>
              <a:t>Diez materias con tercera matrículas</a:t>
            </a:r>
          </a:p>
        </p:txBody>
      </p:sp>
      <p:sp>
        <p:nvSpPr>
          <p:cNvPr id="211" name="Shape 211"/>
          <p:cNvSpPr/>
          <p:nvPr/>
        </p:nvSpPr>
        <p:spPr>
          <a:xfrm>
            <a:off x="820464" y="6324600"/>
            <a:ext cx="11363872"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2800"/>
            </a:pPr>
            <a:r>
              <a:rPr sz="1700"/>
              <a:t>En los gráficos podemos observar que siete de las nueve materias con mayor porcentaje de segundas y terceras matrículas corresponden a las de primero y segundo semestre. Esto confirmaría que las bases con las que los estudiantes ingresan no alcanzan el nivel requerido, por ello se insiste en la implementación de un examen de ingreso y cursos de nivelación</a:t>
            </a:r>
            <a:r>
              <a:t>.</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body" sz="quarter" idx="1"/>
          </p:nvPr>
        </p:nvSpPr>
        <p:spPr>
          <a:xfrm>
            <a:off x="-616715" y="113768"/>
            <a:ext cx="11099801" cy="1338809"/>
          </a:xfrm>
          <a:prstGeom prst="rect">
            <a:avLst/>
          </a:prstGeom>
        </p:spPr>
        <p:txBody>
          <a:bodyPr/>
          <a:lstStyle>
            <a:lvl1pPr marL="0" indent="0">
              <a:spcBef>
                <a:spcPts val="0"/>
              </a:spcBef>
              <a:buSzTx/>
              <a:buNone/>
              <a:defRPr sz="3000"/>
            </a:lvl1pPr>
          </a:lstStyle>
          <a:p>
            <a:pPr/>
            <a:r>
              <a:t>Deserción de la escuela de Diseño gráfico Industrial</a:t>
            </a:r>
          </a:p>
        </p:txBody>
      </p:sp>
      <p:sp>
        <p:nvSpPr>
          <p:cNvPr id="214" name="Shape 214"/>
          <p:cNvSpPr/>
          <p:nvPr/>
        </p:nvSpPr>
        <p:spPr>
          <a:xfrm>
            <a:off x="3330663" y="4048149"/>
            <a:ext cx="5937074"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ESCUELA DE DISEÑO GRÁFICO INDUSTRIAL – Deserción de la carrera</a:t>
            </a:r>
          </a:p>
        </p:txBody>
      </p:sp>
      <p:sp>
        <p:nvSpPr>
          <p:cNvPr id="215" name="Shape 215"/>
          <p:cNvSpPr/>
          <p:nvPr/>
        </p:nvSpPr>
        <p:spPr>
          <a:xfrm>
            <a:off x="531088" y="4763712"/>
            <a:ext cx="11942624" cy="71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000"/>
            </a:lvl1pPr>
          </a:lstStyle>
          <a:p>
            <a:pPr/>
            <a:r>
              <a:t>Se puede evidenciar que la deserción ha ido incrementándose en los últimos periodos, sin embargo se nota un aumento considerable de los estudiantes en relación a otros semestres.</a:t>
            </a:r>
          </a:p>
        </p:txBody>
      </p:sp>
      <p:sp>
        <p:nvSpPr>
          <p:cNvPr id="216" name="Shape 216"/>
          <p:cNvSpPr/>
          <p:nvPr/>
        </p:nvSpPr>
        <p:spPr>
          <a:xfrm>
            <a:off x="375337" y="5876761"/>
            <a:ext cx="3727705"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pPr/>
            <a:r>
              <a:t>Cambios de carrera </a:t>
            </a:r>
          </a:p>
        </p:txBody>
      </p:sp>
      <p:sp>
        <p:nvSpPr>
          <p:cNvPr id="217" name="Shape 217"/>
          <p:cNvSpPr/>
          <p:nvPr/>
        </p:nvSpPr>
        <p:spPr>
          <a:xfrm>
            <a:off x="4944465" y="8339345"/>
            <a:ext cx="2709470"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Histórico de Cambios de carrera</a:t>
            </a:r>
          </a:p>
        </p:txBody>
      </p:sp>
      <p:pic>
        <p:nvPicPr>
          <p:cNvPr id="218" name="pasted-image.png"/>
          <p:cNvPicPr>
            <a:picLocks noChangeAspect="1"/>
          </p:cNvPicPr>
          <p:nvPr/>
        </p:nvPicPr>
        <p:blipFill>
          <a:blip r:embed="rId2">
            <a:extLst/>
          </a:blip>
          <a:stretch>
            <a:fillRect/>
          </a:stretch>
        </p:blipFill>
        <p:spPr>
          <a:xfrm>
            <a:off x="390472" y="1229181"/>
            <a:ext cx="12223856" cy="2800557"/>
          </a:xfrm>
          <a:prstGeom prst="rect">
            <a:avLst/>
          </a:prstGeom>
          <a:ln w="12700">
            <a:miter lim="400000"/>
          </a:ln>
        </p:spPr>
      </p:pic>
      <p:graphicFrame>
        <p:nvGraphicFramePr>
          <p:cNvPr id="219" name="Table 219"/>
          <p:cNvGraphicFramePr/>
          <p:nvPr/>
        </p:nvGraphicFramePr>
        <p:xfrm>
          <a:off x="577874" y="6604648"/>
          <a:ext cx="11855402" cy="15435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98479"/>
                <a:gridCol w="1017835"/>
                <a:gridCol w="1017835"/>
                <a:gridCol w="918091"/>
                <a:gridCol w="1177651"/>
                <a:gridCol w="929426"/>
                <a:gridCol w="1065439"/>
                <a:gridCol w="1066573"/>
                <a:gridCol w="928292"/>
                <a:gridCol w="929426"/>
              </a:tblGrid>
              <a:tr h="512405">
                <a:tc>
                  <a:txBody>
                    <a:bodyPr/>
                    <a:lstStyle/>
                    <a:p>
                      <a:pPr algn="l" defTabSz="914400"/>
                      <a:r>
                        <a:rPr b="1" sz="1000">
                          <a:solidFill>
                            <a:srgbClr val="FFFFFF"/>
                          </a:solidFill>
                          <a:latin typeface="Times New Roman"/>
                          <a:ea typeface="Times New Roman"/>
                          <a:cs typeface="Times New Roman"/>
                          <a:sym typeface="Times New Roman"/>
                        </a:rPr>
                        <a:t>FACULTAD/CARRERA</a:t>
                      </a:r>
                    </a:p>
                  </a:txBody>
                  <a:tcPr marL="63500" marR="63500" marT="0" marB="0" anchor="b"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2012-2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2013-1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2013-2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2014-1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2014-2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2015-1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2015-2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800">
                          <a:solidFill>
                            <a:srgbClr val="FFFFFF"/>
                          </a:solidFill>
                          <a:latin typeface="Times New Roman"/>
                          <a:ea typeface="Times New Roman"/>
                          <a:cs typeface="Times New Roman"/>
                          <a:sym typeface="Times New Roman"/>
                        </a:rPr>
                        <a:t>2016-1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c>
                  <a:txBody>
                    <a:bodyPr/>
                    <a:lstStyle/>
                    <a:p>
                      <a:pPr defTabSz="914400"/>
                      <a:r>
                        <a:rPr b="1" sz="1000">
                          <a:solidFill>
                            <a:srgbClr val="FFFFFF"/>
                          </a:solidFill>
                          <a:latin typeface="Times New Roman"/>
                          <a:ea typeface="Times New Roman"/>
                          <a:cs typeface="Times New Roman"/>
                          <a:sym typeface="Times New Roman"/>
                        </a:rPr>
                        <a:t>Total</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2F5275"/>
                    </a:solidFill>
                  </a:tcPr>
                </a:tc>
              </a:tr>
              <a:tr h="512405">
                <a:tc>
                  <a:txBody>
                    <a:bodyPr/>
                    <a:lstStyle/>
                    <a:p>
                      <a:pPr algn="l" defTabSz="914400"/>
                      <a:r>
                        <a:rPr sz="1000">
                          <a:latin typeface="Times New Roman"/>
                          <a:ea typeface="Times New Roman"/>
                          <a:cs typeface="Times New Roman"/>
                          <a:sym typeface="Times New Roman"/>
                        </a:rPr>
                        <a:t>FACULTAD DE ARQUITECTURA Y DISEÑO</a:t>
                      </a:r>
                    </a:p>
                  </a:txBody>
                  <a:tcPr marL="63500" marR="63500" marT="0" marB="0" anchor="b"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19</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18</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31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20</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18</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15</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17</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c>
                  <a:txBody>
                    <a:bodyPr/>
                    <a:lstStyle/>
                    <a:p>
                      <a:pPr defTabSz="914400"/>
                      <a:r>
                        <a:rPr sz="1000">
                          <a:latin typeface="Times New Roman"/>
                          <a:ea typeface="Times New Roman"/>
                          <a:cs typeface="Times New Roman"/>
                          <a:sym typeface="Times New Roman"/>
                        </a:rPr>
                        <a:t>150</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E3EBF4"/>
                    </a:solidFill>
                  </a:tcPr>
                </a:tc>
              </a:tr>
              <a:tr h="512405">
                <a:tc>
                  <a:txBody>
                    <a:bodyPr/>
                    <a:lstStyle/>
                    <a:p>
                      <a:pPr algn="l" defTabSz="914400"/>
                      <a:r>
                        <a:rPr sz="1000">
                          <a:latin typeface="Times New Roman"/>
                          <a:ea typeface="Times New Roman"/>
                          <a:cs typeface="Times New Roman"/>
                          <a:sym typeface="Times New Roman"/>
                        </a:rPr>
                        <a:t>DISEÑO GRAFICO – INDUSTRIAL</a:t>
                      </a:r>
                    </a:p>
                  </a:txBody>
                  <a:tcPr marL="63500" marR="63500" marT="0" marB="0" anchor="b"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4</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5</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defRPr sz="2600"/>
                      </a:pP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4</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2</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1</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c>
                  <a:txBody>
                    <a:bodyPr/>
                    <a:lstStyle/>
                    <a:p>
                      <a:pPr defTabSz="914400"/>
                      <a:r>
                        <a:rPr sz="1000">
                          <a:latin typeface="Times New Roman"/>
                          <a:ea typeface="Times New Roman"/>
                          <a:cs typeface="Times New Roman"/>
                          <a:sym typeface="Times New Roman"/>
                        </a:rPr>
                        <a:t>19</a:t>
                      </a:r>
                    </a:p>
                  </a:txBody>
                  <a:tcPr marL="63500" marR="63500" marT="0" marB="0" anchor="ctr"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solidFill>
                      <a:srgbClr val="A5C1DF"/>
                    </a:solidFill>
                  </a:tcPr>
                </a:tc>
              </a:tr>
            </a:tbl>
          </a:graphicData>
        </a:graphic>
      </p:graphicFrame>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nvSpPr>
        <p:spPr>
          <a:xfrm>
            <a:off x="5111843" y="2969496"/>
            <a:ext cx="2971521" cy="309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sz="1500">
                <a:latin typeface="Times New Roman"/>
                <a:ea typeface="Times New Roman"/>
                <a:cs typeface="Times New Roman"/>
                <a:sym typeface="Times New Roman"/>
              </a:defRPr>
            </a:lvl1pPr>
          </a:lstStyle>
          <a:p>
            <a:pPr/>
            <a:r>
              <a:t>Diez materias con segunda matrícula</a:t>
            </a:r>
          </a:p>
        </p:txBody>
      </p:sp>
      <p:sp>
        <p:nvSpPr>
          <p:cNvPr id="222" name="Shape 222"/>
          <p:cNvSpPr/>
          <p:nvPr/>
        </p:nvSpPr>
        <p:spPr>
          <a:xfrm>
            <a:off x="5235026" y="5802201"/>
            <a:ext cx="2953755" cy="309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i="1" sz="1500">
                <a:latin typeface="Times New Roman"/>
                <a:ea typeface="Times New Roman"/>
                <a:cs typeface="Times New Roman"/>
                <a:sym typeface="Times New Roman"/>
              </a:defRPr>
            </a:lvl1pPr>
          </a:lstStyle>
          <a:p>
            <a:pPr/>
            <a:r>
              <a:t>Diez materias con tercera matrículas</a:t>
            </a:r>
          </a:p>
        </p:txBody>
      </p:sp>
      <p:sp>
        <p:nvSpPr>
          <p:cNvPr id="223" name="Shape 223"/>
          <p:cNvSpPr/>
          <p:nvPr/>
        </p:nvSpPr>
        <p:spPr>
          <a:xfrm>
            <a:off x="820464" y="6667500"/>
            <a:ext cx="11363872"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1700"/>
            </a:lvl1pPr>
          </a:lstStyle>
          <a:p>
            <a:pPr>
              <a:defRPr sz="2800"/>
            </a:pPr>
            <a:r>
              <a:rPr sz="1700"/>
              <a:t>Las materias con más indices de segundas y terceras matriculas a diferencia de las otras dos carreras, se dan más en niveles superiores de profesionalización, sin embargo existen igual indices en los primeros semestres.</a:t>
            </a:r>
          </a:p>
        </p:txBody>
      </p:sp>
      <p:pic>
        <p:nvPicPr>
          <p:cNvPr id="224" name="pasted-image.png"/>
          <p:cNvPicPr>
            <a:picLocks noChangeAspect="1"/>
          </p:cNvPicPr>
          <p:nvPr/>
        </p:nvPicPr>
        <p:blipFill>
          <a:blip r:embed="rId2">
            <a:extLst/>
          </a:blip>
          <a:srcRect l="0" t="2665" r="5331" b="2665"/>
          <a:stretch>
            <a:fillRect/>
          </a:stretch>
        </p:blipFill>
        <p:spPr>
          <a:xfrm>
            <a:off x="3490581" y="449546"/>
            <a:ext cx="5967796" cy="2308139"/>
          </a:xfrm>
          <a:prstGeom prst="rect">
            <a:avLst/>
          </a:prstGeom>
          <a:ln w="12700">
            <a:miter lim="400000"/>
          </a:ln>
        </p:spPr>
      </p:pic>
      <p:pic>
        <p:nvPicPr>
          <p:cNvPr id="225" name="pasted-image.png"/>
          <p:cNvPicPr>
            <a:picLocks noChangeAspect="1"/>
          </p:cNvPicPr>
          <p:nvPr/>
        </p:nvPicPr>
        <p:blipFill>
          <a:blip r:embed="rId3">
            <a:extLst/>
          </a:blip>
          <a:stretch>
            <a:fillRect/>
          </a:stretch>
        </p:blipFill>
        <p:spPr>
          <a:xfrm>
            <a:off x="3459971" y="3386408"/>
            <a:ext cx="6084858" cy="2308289"/>
          </a:xfrm>
          <a:prstGeom prst="rect">
            <a:avLst/>
          </a:prstGeom>
          <a:ln w="12700">
            <a:miter lim="400000"/>
          </a:ln>
        </p:spPr>
      </p:pic>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Conclusiones</a:t>
            </a:r>
          </a:p>
        </p:txBody>
      </p:sp>
      <p:sp>
        <p:nvSpPr>
          <p:cNvPr id="228" name="Shape 228"/>
          <p:cNvSpPr/>
          <p:nvPr>
            <p:ph type="body" idx="1"/>
          </p:nvPr>
        </p:nvSpPr>
        <p:spPr>
          <a:xfrm>
            <a:off x="370681" y="2603500"/>
            <a:ext cx="11681619" cy="6286500"/>
          </a:xfrm>
          <a:prstGeom prst="rect">
            <a:avLst/>
          </a:prstGeom>
        </p:spPr>
        <p:txBody>
          <a:bodyPr/>
          <a:lstStyle/>
          <a:p>
            <a:pPr marL="0" indent="0" algn="l" defTabSz="338835">
              <a:spcBef>
                <a:spcPts val="1800"/>
              </a:spcBef>
              <a:buSzTx/>
              <a:buNone/>
              <a:defRPr sz="1624"/>
            </a:pPr>
            <a:r>
              <a:t>-	Los núcleos de conocimiento que permitirán la movilidad entre los alumnos, deben agrupar las asignaturas que poseen coherencia en su currículo y que además afiance la estructura curricular de cada carrera de la Facultad de Arquitectura; actualmente, existen asignaturas que por su estructura de contenidos son homologables y armonizables; con esto se asevera que es posible la construcción de un itinerario genérico, en la unidad básica de las carreras de la Facultad.</a:t>
            </a:r>
          </a:p>
          <a:p>
            <a:pPr marL="0" indent="0" algn="l" defTabSz="338835">
              <a:spcBef>
                <a:spcPts val="1800"/>
              </a:spcBef>
              <a:buSzTx/>
              <a:buNone/>
              <a:defRPr sz="1624"/>
            </a:pPr>
            <a:r>
              <a:t>-	En la actualidad los estudiantes no tienen la posibilidad de homologar todos sus asignaturas cuando se cambian de una carrera a otra, según las entrevistas hechas a los estudiantes </a:t>
            </a:r>
          </a:p>
          <a:p>
            <a:pPr marL="0" indent="0" algn="l" defTabSz="338835">
              <a:spcBef>
                <a:spcPts val="1800"/>
              </a:spcBef>
              <a:buSzTx/>
              <a:buNone/>
              <a:defRPr sz="1624"/>
            </a:pPr>
            <a:r>
              <a:t>-	Al cambiarse el estudiante de una carrera a otra puede tener mayor movilidad y homologación de estudios, si el rediseño curricular posee una armonización en sus materias, de tal manera que la deserción de la Institución y de la Facultad disminuye.</a:t>
            </a:r>
          </a:p>
          <a:p>
            <a:pPr marL="0" indent="0" algn="l" defTabSz="338835">
              <a:spcBef>
                <a:spcPts val="1800"/>
              </a:spcBef>
              <a:buSzTx/>
              <a:buNone/>
              <a:defRPr sz="1624"/>
            </a:pPr>
            <a:r>
              <a:t>-	Los efectos de la deserción estudiantil en el estudiante son en un 80% casos negativos, pues acarrean problemas económicos tanto para el estudiante como para la IES además de efectos psicológicos por el abandono de su decisión y primera meta.</a:t>
            </a:r>
          </a:p>
          <a:p>
            <a:pPr marL="0" indent="0" algn="l" defTabSz="338835">
              <a:spcBef>
                <a:spcPts val="1800"/>
              </a:spcBef>
              <a:buSzTx/>
              <a:buNone/>
              <a:defRPr sz="1624"/>
            </a:pPr>
            <a:r>
              <a:t>-	El índice más alto de segundas y terceras matriculas con un 60% son en los primeros semestres, y la deserción más alta de las carreras se da igualmente en la formación básica, por lo tanto el plan de retención de las carreras debe enfocarse en estos semestres, puesto que en este nivel según lo que señala el Reglamento de Régimen Académico se establece los fundamentos de la profesión.</a:t>
            </a:r>
          </a:p>
          <a:p>
            <a:pPr marL="0" indent="0" algn="l" defTabSz="338835">
              <a:spcBef>
                <a:spcPts val="1800"/>
              </a:spcBef>
              <a:buSzTx/>
              <a:buNone/>
              <a:defRPr sz="1624"/>
            </a:pPr>
            <a:r>
              <a:t>-	La Universidad ha implementado programas que buscan disminuir la deserción estudiantil, y evitar que el estudiante se cambie o deserte de las carreras. Considerando en sus estructuras curriculares elementos afines que permitan la movilidad automática de los estudiantes.</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t>Recomendaciones</a:t>
            </a:r>
          </a:p>
        </p:txBody>
      </p:sp>
      <p:sp>
        <p:nvSpPr>
          <p:cNvPr id="231" name="Shape 231"/>
          <p:cNvSpPr/>
          <p:nvPr>
            <p:ph type="body" idx="1"/>
          </p:nvPr>
        </p:nvSpPr>
        <p:spPr>
          <a:xfrm>
            <a:off x="623962" y="2603500"/>
            <a:ext cx="11428338" cy="6286500"/>
          </a:xfrm>
          <a:prstGeom prst="rect">
            <a:avLst/>
          </a:prstGeom>
        </p:spPr>
        <p:txBody>
          <a:bodyPr/>
          <a:lstStyle/>
          <a:p>
            <a:pPr marL="0" indent="0" algn="l" defTabSz="332993">
              <a:spcBef>
                <a:spcPts val="1800"/>
              </a:spcBef>
              <a:buSzTx/>
              <a:buNone/>
              <a:defRPr sz="1596"/>
            </a:pPr>
            <a:r>
              <a:t>-	Las materias gráficas y de representación espacial como Dibujos y maquetas pueden estar dentro de un mismo núcleo de conocimiento. Las materias de Diseño deben estar alineadas, este núcleo podría ser el eje principal de las carreras, pues a pesar de que Arquitectura está dentro de las carreras técnicas como Ingenierías manejan principios y parámetros ordenadores.</a:t>
            </a:r>
          </a:p>
          <a:p>
            <a:pPr marL="0" indent="0" algn="l" defTabSz="332993">
              <a:spcBef>
                <a:spcPts val="1800"/>
              </a:spcBef>
              <a:buSzTx/>
              <a:buNone/>
              <a:defRPr sz="1596"/>
            </a:pPr>
            <a:r>
              <a:t>-	Las materias como Dibujo técnico, Natural, Fotografía, Maquetería,  Matemática, Diseño Básico y Geometría descriptiva. Son homologables entre las tres carreras de la Facultad de Arquitectura, por lo tanto se pueden armonizar sus objetos de estudio y contenidos, de tal manera que si existe un cambio de carrera el alumno no pierde tiempo ni recursos; permitiendo así libre movilidad entre las ofertas.</a:t>
            </a:r>
          </a:p>
          <a:p>
            <a:pPr marL="0" indent="0" algn="l" defTabSz="332993">
              <a:spcBef>
                <a:spcPts val="1800"/>
              </a:spcBef>
              <a:buSzTx/>
              <a:buNone/>
              <a:defRPr sz="1596"/>
            </a:pPr>
            <a:r>
              <a:t>-	Permitir la movilidad al estudiante entre las carreras de la Facultad si llegado el caso el estudiante deserta de su primera opción y opta por una carrera afín. En caso cambiarse a otra facultad, deberán considerar la homologación de las materias generales. Con el fin de que el estudiante no pierda todas las materias, tiempo y recursos.</a:t>
            </a:r>
          </a:p>
          <a:p>
            <a:pPr marL="0" indent="0" algn="l" defTabSz="332993">
              <a:spcBef>
                <a:spcPts val="1800"/>
              </a:spcBef>
              <a:buSzTx/>
              <a:buNone/>
              <a:defRPr sz="1596"/>
            </a:pPr>
            <a:r>
              <a:t>-	Para evitar pérdidas innecesarias de matrículas se debe generar un itinerario genérico de tal manera que el estudiante pueda acceder a otra carrera de ser necesario.</a:t>
            </a:r>
          </a:p>
          <a:p>
            <a:pPr marL="0" indent="0" algn="l" defTabSz="332993">
              <a:spcBef>
                <a:spcPts val="1800"/>
              </a:spcBef>
              <a:buSzTx/>
              <a:buNone/>
              <a:defRPr sz="1596"/>
            </a:pPr>
            <a:r>
              <a:t>-	Generar políticas de acción por parte de la carrera para evitar la deserción, no solamente las que son parte de la IES. Además, de permitir la homologación de los planes de estudio para evitar la deserción total de la Institución. Una opción para mejorar la movilidad fundamentada en la disposición transitoria 3era del Reglamento de Régimen Académico, sería presentar el rediseño de la carrera de Arquitectura interior por Diseño de Interiores y la Carrera de Diseño Gráfico Industrial deberá presentar su redefinición, como Diseño de productos; ambas, del campo amplio Artes y humanidades; campos especifico Artes y campo detallado Diseño</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a:r>
              <a:t>PROPUESTA ALTERNATIVA</a:t>
            </a:r>
          </a:p>
        </p:txBody>
      </p:sp>
    </p:spTree>
  </p:cSld>
  <p:clrMapOvr>
    <a:masterClrMapping/>
  </p:clrMapOvr>
  <p:transition xmlns:p14="http://schemas.microsoft.com/office/powerpoint/2010/main" spd="med" advClick="1" p14:dur="1000"/>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body" idx="1"/>
          </p:nvPr>
        </p:nvSpPr>
        <p:spPr>
          <a:xfrm>
            <a:off x="952500" y="989508"/>
            <a:ext cx="11099800" cy="8021907"/>
          </a:xfrm>
          <a:prstGeom prst="rect">
            <a:avLst/>
          </a:prstGeom>
        </p:spPr>
        <p:txBody>
          <a:bodyPr/>
          <a:lstStyle/>
          <a:p>
            <a:pPr marL="0" indent="0" algn="l" defTabSz="332993">
              <a:spcBef>
                <a:spcPts val="1800"/>
              </a:spcBef>
              <a:buSzTx/>
              <a:buNone/>
              <a:defRPr b="1" sz="1767">
                <a:latin typeface="Helvetica"/>
                <a:ea typeface="Helvetica"/>
                <a:cs typeface="Helvetica"/>
                <a:sym typeface="Helvetica"/>
              </a:defRPr>
            </a:pPr>
            <a:r>
              <a:t>Datos informativos</a:t>
            </a:r>
          </a:p>
          <a:p>
            <a:pPr marL="0" indent="0" algn="l" defTabSz="332993">
              <a:spcBef>
                <a:spcPts val="1800"/>
              </a:spcBef>
              <a:buSzTx/>
              <a:buNone/>
              <a:defRPr sz="1596"/>
            </a:pPr>
            <a:r>
              <a:rPr b="1">
                <a:latin typeface="Helvetica"/>
                <a:ea typeface="Helvetica"/>
                <a:cs typeface="Helvetica"/>
                <a:sym typeface="Helvetica"/>
              </a:rPr>
              <a:t>Nombre de la propuesta:</a:t>
            </a:r>
            <a:r>
              <a:t> Construcción de un itinerario genérico en la Unidad básica de las carreras de la Facultad de Arquitectura</a:t>
            </a:r>
          </a:p>
          <a:p>
            <a:pPr marL="0" indent="0" algn="l" defTabSz="332993">
              <a:spcBef>
                <a:spcPts val="1800"/>
              </a:spcBef>
              <a:buSzTx/>
              <a:buNone/>
              <a:defRPr sz="1596"/>
            </a:pPr>
            <a:r>
              <a:rPr b="1">
                <a:latin typeface="Helvetica"/>
                <a:ea typeface="Helvetica"/>
                <a:cs typeface="Helvetica"/>
                <a:sym typeface="Helvetica"/>
              </a:rPr>
              <a:t>Institución:</a:t>
            </a:r>
            <a:r>
              <a:t> Universidad de las Américas</a:t>
            </a:r>
          </a:p>
          <a:p>
            <a:pPr marL="0" indent="0" algn="l" defTabSz="332993">
              <a:spcBef>
                <a:spcPts val="1800"/>
              </a:spcBef>
              <a:buSzTx/>
              <a:buNone/>
              <a:defRPr b="1" sz="1596">
                <a:latin typeface="Helvetica"/>
                <a:ea typeface="Helvetica"/>
                <a:cs typeface="Helvetica"/>
                <a:sym typeface="Helvetica"/>
              </a:defRPr>
            </a:pPr>
            <a:r>
              <a:t>Objetivo</a:t>
            </a:r>
          </a:p>
          <a:p>
            <a:pPr marL="0" indent="0" algn="l" defTabSz="332993">
              <a:spcBef>
                <a:spcPts val="1800"/>
              </a:spcBef>
              <a:buSzTx/>
              <a:buNone/>
              <a:defRPr sz="1596"/>
            </a:pPr>
            <a:r>
              <a:t>Diseñar un itinerario genérico en la Unidad básica de las carreras de la Facultad de Arquitectura mediante el análisis de su pertinencia contextual, epistemológica para favorecer la movilidad del estudiantado </a:t>
            </a:r>
          </a:p>
          <a:p>
            <a:pPr marL="0" indent="0" algn="l" defTabSz="332993">
              <a:spcBef>
                <a:spcPts val="1800"/>
              </a:spcBef>
              <a:buSzTx/>
              <a:buNone/>
              <a:defRPr b="1" sz="1596">
                <a:latin typeface="Helvetica"/>
                <a:ea typeface="Helvetica"/>
                <a:cs typeface="Helvetica"/>
                <a:sym typeface="Helvetica"/>
              </a:defRPr>
            </a:pPr>
            <a:r>
              <a:t>Diseño de la propuesta</a:t>
            </a:r>
          </a:p>
          <a:p>
            <a:pPr marL="0" indent="0" algn="l" defTabSz="332993">
              <a:spcBef>
                <a:spcPts val="1800"/>
              </a:spcBef>
              <a:buSzTx/>
              <a:buNone/>
              <a:defRPr b="1" sz="1596">
                <a:latin typeface="Helvetica"/>
                <a:ea typeface="Helvetica"/>
                <a:cs typeface="Helvetica"/>
                <a:sym typeface="Helvetica"/>
              </a:defRPr>
            </a:pPr>
            <a:r>
              <a:t>Pertinencia del itinerario</a:t>
            </a:r>
          </a:p>
          <a:p>
            <a:pPr marL="0" indent="0" algn="l" defTabSz="332993">
              <a:spcBef>
                <a:spcPts val="1800"/>
              </a:spcBef>
              <a:buSzTx/>
              <a:buNone/>
              <a:defRPr sz="1596"/>
            </a:pPr>
            <a:r>
              <a:t>a)	</a:t>
            </a:r>
            <a:r>
              <a:rPr b="1">
                <a:latin typeface="Helvetica"/>
                <a:ea typeface="Helvetica"/>
                <a:cs typeface="Helvetica"/>
                <a:sym typeface="Helvetica"/>
              </a:rPr>
              <a:t>Horizonte epistemológico del itinerario</a:t>
            </a:r>
          </a:p>
          <a:p>
            <a:pPr marL="0" indent="0" algn="l" defTabSz="332993">
              <a:spcBef>
                <a:spcPts val="1800"/>
              </a:spcBef>
              <a:buSzTx/>
              <a:buNone/>
              <a:defRPr sz="1596"/>
            </a:pPr>
            <a:r>
              <a:t>Según Wong (2001), </a:t>
            </a:r>
            <a:r>
              <a:rPr b="1">
                <a:latin typeface="Helvetica"/>
                <a:ea typeface="Helvetica"/>
                <a:cs typeface="Helvetica"/>
                <a:sym typeface="Helvetica"/>
              </a:rPr>
              <a:t>el diseño es un proceso de creación visual con un propósito</a:t>
            </a:r>
            <a:r>
              <a:t>. A diferencia de la pintura y la escultura, que son la realización de las visiones personales y los sueños de un artista, el diseño cubre exigencias prácticas, es la mejor expresión visual de la esencia de “algo”, ya sea esto un mensaje, producto o espacio. </a:t>
            </a:r>
          </a:p>
          <a:p>
            <a:pPr marL="0" indent="0" algn="l" defTabSz="332993">
              <a:spcBef>
                <a:spcPts val="1800"/>
              </a:spcBef>
              <a:buSzTx/>
              <a:buNone/>
              <a:defRPr sz="1596"/>
            </a:pPr>
            <a:r>
              <a:t>El diseño es práctico, es un lenguaje por el cual el diseñador que es el emisor busca que el mensaje, en este caso el diseño, sea interpretado por el usuario o receptor de manera eficaz.</a:t>
            </a:r>
          </a:p>
          <a:p>
            <a:pPr marL="0" indent="0" algn="l" defTabSz="332993">
              <a:spcBef>
                <a:spcPts val="1800"/>
              </a:spcBef>
              <a:buSzTx/>
              <a:buNone/>
              <a:defRPr sz="1596"/>
            </a:pPr>
            <a:r>
              <a:t>Un diseño transmite sensaciones, percepciones, concepto entre otros parámetros, por lo mismo, se debe enfatizar en herramientas que permitan el correcto manejo y disposición de los principios y métodos para lograr el diseño </a:t>
            </a:r>
          </a:p>
          <a:p>
            <a:pPr marL="0" indent="0" algn="l" defTabSz="332993">
              <a:spcBef>
                <a:spcPts val="1800"/>
              </a:spcBef>
              <a:buSzTx/>
              <a:buNone/>
              <a:defRPr sz="1596"/>
            </a:pPr>
            <a:r>
              <a:t>Para Francis Ching (Ching, 2010) </a:t>
            </a:r>
            <a:r>
              <a:rPr b="1">
                <a:latin typeface="Helvetica"/>
                <a:ea typeface="Helvetica"/>
                <a:cs typeface="Helvetica"/>
                <a:sym typeface="Helvetica"/>
              </a:rPr>
              <a:t>el diseño es la respuesta a una necesidad o un problema de la sociedad.</a:t>
            </a:r>
            <a:r>
              <a:t> Es sobre todo, un acto volitivo, un empeño intencional; debe el diseñador informarse acerca de la situación actual del problema, definir su contexto y reunir los datos que merezcan ser tenidos en cuenta; esta es la fase crítica del del diseño. La profundidad y el alcance de su vocabulario de diseño incidirá en su percepción del problema y en la forma de la solución.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Shape 126"/>
          <p:cNvSpPr/>
          <p:nvPr>
            <p:ph type="body" sz="quarter" idx="1"/>
          </p:nvPr>
        </p:nvSpPr>
        <p:spPr>
          <a:xfrm>
            <a:off x="1054100" y="7753730"/>
            <a:ext cx="10896600" cy="647283"/>
          </a:xfrm>
          <a:prstGeom prst="rect">
            <a:avLst/>
          </a:prstGeom>
        </p:spPr>
        <p:txBody>
          <a:bodyPr/>
          <a:lstStyle>
            <a:lvl1pPr marL="0" indent="0" algn="l" defTabSz="362204">
              <a:spcBef>
                <a:spcPts val="1900"/>
              </a:spcBef>
              <a:buSzTx/>
              <a:buNone/>
              <a:defRPr sz="1736"/>
            </a:lvl1pPr>
          </a:lstStyle>
          <a:p>
            <a:pPr/>
            <a:r>
              <a:t>Entre el 2009-1 y el 2015-1,  la UDLA y la Facultad de Arquitectura registraron una tasa de crecimiento promedio anual de alrededor del 20%</a:t>
            </a:r>
          </a:p>
        </p:txBody>
      </p:sp>
      <p:pic>
        <p:nvPicPr>
          <p:cNvPr id="127" name="pasted-image.png"/>
          <p:cNvPicPr>
            <a:picLocks noChangeAspect="1"/>
          </p:cNvPicPr>
          <p:nvPr/>
        </p:nvPicPr>
        <p:blipFill>
          <a:blip r:embed="rId2">
            <a:extLst/>
          </a:blip>
          <a:stretch>
            <a:fillRect/>
          </a:stretch>
        </p:blipFill>
        <p:spPr>
          <a:xfrm>
            <a:off x="1949551" y="4075787"/>
            <a:ext cx="9105698" cy="2678458"/>
          </a:xfrm>
          <a:prstGeom prst="rect">
            <a:avLst/>
          </a:prstGeom>
          <a:ln w="12700">
            <a:miter lim="400000"/>
          </a:ln>
        </p:spPr>
      </p:pic>
      <p:sp>
        <p:nvSpPr>
          <p:cNvPr id="128" name="Shape 128"/>
          <p:cNvSpPr/>
          <p:nvPr/>
        </p:nvSpPr>
        <p:spPr>
          <a:xfrm>
            <a:off x="3585768" y="6940550"/>
            <a:ext cx="6036464"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FACULTAD DE ARQUITECTURA – Total Enrollment – Periodos académicos</a:t>
            </a:r>
          </a:p>
        </p:txBody>
      </p:sp>
      <p:pic>
        <p:nvPicPr>
          <p:cNvPr id="129" name="pasted-image.png"/>
          <p:cNvPicPr>
            <a:picLocks noChangeAspect="1"/>
          </p:cNvPicPr>
          <p:nvPr/>
        </p:nvPicPr>
        <p:blipFill>
          <a:blip r:embed="rId3">
            <a:extLst/>
          </a:blip>
          <a:stretch>
            <a:fillRect/>
          </a:stretch>
        </p:blipFill>
        <p:spPr>
          <a:xfrm>
            <a:off x="1947325" y="887215"/>
            <a:ext cx="9110150" cy="2579540"/>
          </a:xfrm>
          <a:prstGeom prst="rect">
            <a:avLst/>
          </a:prstGeom>
          <a:ln w="12700">
            <a:miter lim="400000"/>
          </a:ln>
        </p:spPr>
      </p:pic>
      <p:sp>
        <p:nvSpPr>
          <p:cNvPr id="130" name="Shape 130"/>
          <p:cNvSpPr/>
          <p:nvPr/>
        </p:nvSpPr>
        <p:spPr>
          <a:xfrm>
            <a:off x="4631588" y="3571981"/>
            <a:ext cx="3944824"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UDLA – Total Enrollment – Periodos académicos</a:t>
            </a:r>
          </a:p>
        </p:txBody>
      </p:sp>
    </p:spTree>
  </p:cSld>
  <p:clrMapOvr>
    <a:masterClrMapping/>
  </p:clrMapOvr>
  <p:transition xmlns:p14="http://schemas.microsoft.com/office/powerpoint/2010/main" spd="med" advClick="1" p14:dur="1000"/>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body" idx="1"/>
          </p:nvPr>
        </p:nvSpPr>
        <p:spPr>
          <a:prstGeom prst="rect">
            <a:avLst/>
          </a:prstGeom>
        </p:spPr>
        <p:txBody>
          <a:bodyPr/>
          <a:lstStyle/>
          <a:p>
            <a:pPr marL="0" indent="0" algn="l" defTabSz="362204">
              <a:spcBef>
                <a:spcPts val="1900"/>
              </a:spcBef>
              <a:buSzTx/>
              <a:buNone/>
              <a:defRPr sz="1736"/>
            </a:pPr>
            <a:r>
              <a:t>b)	</a:t>
            </a:r>
            <a:r>
              <a:rPr b="1">
                <a:latin typeface="Helvetica"/>
                <a:ea typeface="Helvetica"/>
                <a:cs typeface="Helvetica"/>
                <a:sym typeface="Helvetica"/>
              </a:rPr>
              <a:t>Núcleos básicos de las disciplinas de la profesión</a:t>
            </a:r>
            <a:endParaRPr b="1">
              <a:latin typeface="Helvetica"/>
              <a:ea typeface="Helvetica"/>
              <a:cs typeface="Helvetica"/>
              <a:sym typeface="Helvetica"/>
            </a:endParaRPr>
          </a:p>
          <a:p>
            <a:pPr marL="0" indent="0" algn="l" defTabSz="362204">
              <a:spcBef>
                <a:spcPts val="1900"/>
              </a:spcBef>
              <a:buSzTx/>
              <a:buNone/>
              <a:defRPr sz="1736"/>
            </a:pPr>
            <a:r>
              <a:t>Representación gráfica y espacial</a:t>
            </a:r>
          </a:p>
          <a:p>
            <a:pPr marL="0" indent="0" algn="l" defTabSz="362204">
              <a:spcBef>
                <a:spcPts val="1900"/>
              </a:spcBef>
              <a:buSzTx/>
              <a:buNone/>
              <a:defRPr sz="1736"/>
            </a:pPr>
            <a:r>
              <a:t>Diseño</a:t>
            </a:r>
          </a:p>
          <a:p>
            <a:pPr marL="0" indent="0" algn="l" defTabSz="362204">
              <a:spcBef>
                <a:spcPts val="1900"/>
              </a:spcBef>
              <a:buSzTx/>
              <a:buNone/>
              <a:defRPr sz="1736"/>
            </a:pPr>
            <a:r>
              <a:t>Teoría e Historia</a:t>
            </a:r>
          </a:p>
          <a:p>
            <a:pPr marL="0" indent="0" algn="l" defTabSz="362204">
              <a:spcBef>
                <a:spcPts val="1900"/>
              </a:spcBef>
              <a:buSzTx/>
              <a:buNone/>
              <a:defRPr sz="1736"/>
            </a:pPr>
            <a:r>
              <a:t>Tecnologías de la construcción</a:t>
            </a:r>
          </a:p>
          <a:p>
            <a:pPr marL="0" indent="0" algn="l" defTabSz="362204">
              <a:spcBef>
                <a:spcPts val="1900"/>
              </a:spcBef>
              <a:buSzTx/>
              <a:buNone/>
              <a:defRPr sz="1736"/>
            </a:pPr>
            <a:r>
              <a:t>c)	</a:t>
            </a:r>
            <a:r>
              <a:rPr b="1">
                <a:latin typeface="Helvetica"/>
                <a:ea typeface="Helvetica"/>
                <a:cs typeface="Helvetica"/>
                <a:sym typeface="Helvetica"/>
              </a:rPr>
              <a:t>Tensiones de la profesión que resuelve</a:t>
            </a:r>
            <a:endParaRPr b="1">
              <a:latin typeface="Helvetica"/>
              <a:ea typeface="Helvetica"/>
              <a:cs typeface="Helvetica"/>
              <a:sym typeface="Helvetica"/>
            </a:endParaRPr>
          </a:p>
          <a:p>
            <a:pPr marL="0" indent="0" algn="l" defTabSz="362204">
              <a:spcBef>
                <a:spcPts val="1900"/>
              </a:spcBef>
              <a:buSzTx/>
              <a:buNone/>
              <a:defRPr sz="1736"/>
            </a:pPr>
            <a:r>
              <a:t>El itinerario profesional propuesto se enfoca en la resolución de los siguientes problemas:</a:t>
            </a:r>
          </a:p>
          <a:p>
            <a:pPr marL="0" indent="0" algn="l" defTabSz="362204">
              <a:spcBef>
                <a:spcPts val="1900"/>
              </a:spcBef>
              <a:buSzTx/>
              <a:buNone/>
              <a:defRPr sz="1736"/>
            </a:pPr>
            <a:r>
              <a:t>Tensiones referidas a la concepción del diseño desde su fundamentación teórica básica</a:t>
            </a:r>
          </a:p>
          <a:p>
            <a:pPr marL="0" indent="0" algn="l" defTabSz="362204">
              <a:spcBef>
                <a:spcPts val="1900"/>
              </a:spcBef>
              <a:buSzTx/>
              <a:buNone/>
              <a:defRPr sz="1736"/>
            </a:pPr>
            <a:r>
              <a:t>Los profesionales del diseño en general, no priorizan el manejo de principios y organizaciones espaciales como ejes fundamentales del desarrollo del diseño.</a:t>
            </a:r>
          </a:p>
          <a:p>
            <a:pPr marL="0" indent="0" algn="l" defTabSz="362204">
              <a:spcBef>
                <a:spcPts val="1900"/>
              </a:spcBef>
              <a:buSzTx/>
              <a:buNone/>
              <a:defRPr sz="1736"/>
            </a:pPr>
            <a:r>
              <a:t>Se debe entender que el diseño básico es aquel que abarca en su totalidad los </a:t>
            </a:r>
            <a:r>
              <a:rPr b="1">
                <a:latin typeface="Helvetica"/>
                <a:ea typeface="Helvetica"/>
                <a:cs typeface="Helvetica"/>
                <a:sym typeface="Helvetica"/>
              </a:rPr>
              <a:t>parámetros generadores de la forma para cualquier tipo de diseño</a:t>
            </a:r>
            <a:r>
              <a:t> sea este, industrial, arquitectónico, automotriz, de objetos, modas etc.</a:t>
            </a:r>
          </a:p>
          <a:p>
            <a:pPr marL="0" indent="0" algn="l" defTabSz="362204">
              <a:spcBef>
                <a:spcPts val="1900"/>
              </a:spcBef>
              <a:buSzTx/>
              <a:buNone/>
              <a:defRPr sz="1736"/>
            </a:pPr>
            <a:r>
              <a:t>Pues los principios de composición n</a:t>
            </a:r>
            <a:r>
              <a:rPr b="1">
                <a:latin typeface="Helvetica"/>
                <a:ea typeface="Helvetica"/>
                <a:cs typeface="Helvetica"/>
                <a:sym typeface="Helvetica"/>
              </a:rPr>
              <a:t>o cambian sino que se adaptan</a:t>
            </a:r>
            <a:r>
              <a:t> cuando la función hace parte de la configuración del diseño.</a:t>
            </a:r>
          </a:p>
          <a:p>
            <a:pPr marL="0" indent="0" algn="l" defTabSz="362204">
              <a:spcBef>
                <a:spcPts val="1900"/>
              </a:spcBef>
              <a:buSzTx/>
              <a:buNone/>
              <a:defRPr sz="1736"/>
            </a:pPr>
            <a:r>
              <a:t>Para (Ching, 2010) el orden no se refiere tan solo a la regularidad geométrica, también apunta a aquella condición en que cada una de las partes de un conjunto está correctamente dispuesta con relación a las demás y al propósito final, de suerte que den lugar a una organización.</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pasted-image.png"/>
          <p:cNvPicPr>
            <a:picLocks noChangeAspect="1"/>
          </p:cNvPicPr>
          <p:nvPr/>
        </p:nvPicPr>
        <p:blipFill>
          <a:blip r:embed="rId2">
            <a:extLst/>
          </a:blip>
          <a:stretch>
            <a:fillRect/>
          </a:stretch>
        </p:blipFill>
        <p:spPr>
          <a:xfrm>
            <a:off x="0" y="1110681"/>
            <a:ext cx="13004800" cy="7532238"/>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body" sz="half" idx="1"/>
          </p:nvPr>
        </p:nvSpPr>
        <p:spPr>
          <a:xfrm>
            <a:off x="952500" y="5772874"/>
            <a:ext cx="11099800" cy="2556702"/>
          </a:xfrm>
          <a:prstGeom prst="rect">
            <a:avLst/>
          </a:prstGeom>
        </p:spPr>
        <p:txBody>
          <a:bodyPr/>
          <a:lstStyle/>
          <a:p>
            <a:pPr marL="0" indent="0" defTabSz="432308">
              <a:spcBef>
                <a:spcPts val="2300"/>
              </a:spcBef>
              <a:buSzTx/>
              <a:buNone/>
              <a:defRPr sz="2368"/>
            </a:pPr>
            <a:r>
              <a:t>Si bien la reducción de la intensidad de disminución del crecimiento tiende a ser menor, al mismo tiempo el volumen de estudiantes de la Carrera de Arquitectura continúa incrementándose. </a:t>
            </a:r>
          </a:p>
          <a:p>
            <a:pPr marL="0" indent="0" defTabSz="432308">
              <a:spcBef>
                <a:spcPts val="2300"/>
              </a:spcBef>
              <a:buSzTx/>
              <a:buNone/>
              <a:defRPr sz="2368"/>
            </a:pPr>
            <a:r>
              <a:t>Este escenario representa realizar los esfuerzos necesarios para aprovisionar a la Escuela de suficiente infraestructura física y académica para atender a esa población estudiantil.</a:t>
            </a:r>
          </a:p>
        </p:txBody>
      </p:sp>
      <p:pic>
        <p:nvPicPr>
          <p:cNvPr id="133" name="pasted-image.png"/>
          <p:cNvPicPr>
            <a:picLocks noChangeAspect="1"/>
          </p:cNvPicPr>
          <p:nvPr/>
        </p:nvPicPr>
        <p:blipFill>
          <a:blip r:embed="rId2">
            <a:extLst/>
          </a:blip>
          <a:stretch>
            <a:fillRect/>
          </a:stretch>
        </p:blipFill>
        <p:spPr>
          <a:xfrm>
            <a:off x="1946434" y="2176050"/>
            <a:ext cx="9111932" cy="2556702"/>
          </a:xfrm>
          <a:prstGeom prst="rect">
            <a:avLst/>
          </a:prstGeom>
          <a:ln w="12700">
            <a:miter lim="400000"/>
          </a:ln>
        </p:spPr>
      </p:pic>
      <p:sp>
        <p:nvSpPr>
          <p:cNvPr id="134" name="Shape 134"/>
          <p:cNvSpPr/>
          <p:nvPr/>
        </p:nvSpPr>
        <p:spPr>
          <a:xfrm>
            <a:off x="3920667" y="4908550"/>
            <a:ext cx="5163466" cy="317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UDLA, FACULTAD Y ESCUELA – T.C. % entre períodos impares</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nvSpPr>
        <p:spPr>
          <a:xfrm>
            <a:off x="952500" y="6917742"/>
            <a:ext cx="11099800" cy="2324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3200"/>
              </a:spcBef>
              <a:defRPr sz="2100"/>
            </a:lvl1pPr>
          </a:lstStyle>
          <a:p>
            <a:pPr/>
            <a:r>
              <a:t>Los indicadores de retención promedio, a un año, en la Facultad de Arquitectura, en los últimos cinco años, son prácticamente iguales a los de Universidad (79%), mientras que los de retención promedio a dos años de la Facultad es un punto porcentual menor (68%) al de la Universidad (69%). Esto significa que la deserción promedio en dicho período en la Facultad de Arquitectura y en la Institución alcanza el 21% a un año y el 31.5% a dos años, de la fecha de cohorte – esto significa que, la deserción es  de 2 de cada 10 estudiantes a un año y 3 de cada 10 estudiantes a dos años.</a:t>
            </a:r>
          </a:p>
        </p:txBody>
      </p:sp>
      <p:pic>
        <p:nvPicPr>
          <p:cNvPr id="137" name="pasted-image.png"/>
          <p:cNvPicPr>
            <a:picLocks noChangeAspect="1"/>
          </p:cNvPicPr>
          <p:nvPr/>
        </p:nvPicPr>
        <p:blipFill>
          <a:blip r:embed="rId2">
            <a:extLst/>
          </a:blip>
          <a:stretch>
            <a:fillRect/>
          </a:stretch>
        </p:blipFill>
        <p:spPr>
          <a:xfrm>
            <a:off x="2328668" y="335987"/>
            <a:ext cx="7973777" cy="2687168"/>
          </a:xfrm>
          <a:prstGeom prst="rect">
            <a:avLst/>
          </a:prstGeom>
          <a:ln w="12700">
            <a:miter lim="400000"/>
          </a:ln>
        </p:spPr>
      </p:pic>
      <p:sp>
        <p:nvSpPr>
          <p:cNvPr id="138" name="Shape 138"/>
          <p:cNvSpPr/>
          <p:nvPr/>
        </p:nvSpPr>
        <p:spPr>
          <a:xfrm>
            <a:off x="5008206" y="3069620"/>
            <a:ext cx="2614702"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UDLA – Retención anual T.R. %</a:t>
            </a:r>
          </a:p>
        </p:txBody>
      </p:sp>
      <p:pic>
        <p:nvPicPr>
          <p:cNvPr id="139" name="pasted-image.png"/>
          <p:cNvPicPr>
            <a:picLocks noChangeAspect="1"/>
          </p:cNvPicPr>
          <p:nvPr/>
        </p:nvPicPr>
        <p:blipFill>
          <a:blip r:embed="rId3">
            <a:extLst/>
          </a:blip>
          <a:stretch>
            <a:fillRect/>
          </a:stretch>
        </p:blipFill>
        <p:spPr>
          <a:xfrm>
            <a:off x="2344046" y="3522811"/>
            <a:ext cx="7973777" cy="2697573"/>
          </a:xfrm>
          <a:prstGeom prst="rect">
            <a:avLst/>
          </a:prstGeom>
          <a:ln w="12700">
            <a:miter lim="400000"/>
          </a:ln>
        </p:spPr>
      </p:pic>
      <p:sp>
        <p:nvSpPr>
          <p:cNvPr id="140" name="Shape 140"/>
          <p:cNvSpPr/>
          <p:nvPr/>
        </p:nvSpPr>
        <p:spPr>
          <a:xfrm>
            <a:off x="4274067" y="6356074"/>
            <a:ext cx="4113735" cy="317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400"/>
            </a:lvl1pPr>
          </a:lstStyle>
          <a:p>
            <a:pPr/>
            <a:r>
              <a:t>Facultad de Arquitectura – Retención anual T.R. %</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nvSpPr>
        <p:spPr>
          <a:xfrm>
            <a:off x="779786" y="1225892"/>
            <a:ext cx="4714182" cy="754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3200"/>
              </a:spcBef>
              <a:defRPr sz="2400"/>
            </a:pPr>
            <a:r>
              <a:t>Con estos antecedentes, considerando el alto grado de relatividad de estos indicadores, se recomienda que, para su mejoramiento, es necesario perfeccionar los procesos de admisión en la Institución; de manera específica, los exámenes de admisión para las Carreras o la implementación de materias generales para las tres carreras de la facultad, con la finalidad de que el estudiante tenga más alternativas después de sus primeros semestres</a:t>
            </a:r>
          </a:p>
          <a:p>
            <a:pPr algn="l">
              <a:spcBef>
                <a:spcPts val="3200"/>
              </a:spcBef>
              <a:defRPr sz="2400"/>
            </a:pPr>
            <a:r>
              <a:t>Las asignaturas que se imparten actualmente en las carreras son:</a:t>
            </a:r>
          </a:p>
        </p:txBody>
      </p:sp>
      <p:graphicFrame>
        <p:nvGraphicFramePr>
          <p:cNvPr id="143" name="Table 143"/>
          <p:cNvGraphicFramePr/>
          <p:nvPr/>
        </p:nvGraphicFramePr>
        <p:xfrm>
          <a:off x="5924550" y="1327492"/>
          <a:ext cx="3810000" cy="73406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01190"/>
                <a:gridCol w="1957704"/>
                <a:gridCol w="2094865"/>
              </a:tblGrid>
              <a:tr h="431800">
                <a:tc>
                  <a:txBody>
                    <a:bodyPr/>
                    <a:lstStyle/>
                    <a:p>
                      <a:pPr defTabSz="914400"/>
                      <a:r>
                        <a:rPr sz="1200">
                          <a:uFill>
                            <a:solidFill>
                              <a:srgbClr val="000000"/>
                            </a:solidFill>
                          </a:uFill>
                          <a:latin typeface="Times New Roman"/>
                          <a:ea typeface="Times New Roman"/>
                          <a:cs typeface="Times New Roman"/>
                          <a:sym typeface="Times New Roman"/>
                        </a:rPr>
                        <a:t>ARQUITECTURA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914400"/>
                      <a:r>
                        <a:rPr sz="1200">
                          <a:uFill>
                            <a:solidFill>
                              <a:srgbClr val="000000"/>
                            </a:solidFill>
                          </a:uFill>
                          <a:latin typeface="Times New Roman"/>
                          <a:ea typeface="Times New Roman"/>
                          <a:cs typeface="Times New Roman"/>
                          <a:sym typeface="Times New Roman"/>
                        </a:rPr>
                        <a:t>ARQUITECTURA INTERIOR</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defTabSz="914400"/>
                      <a:r>
                        <a:rPr sz="1200">
                          <a:uFill>
                            <a:solidFill>
                              <a:srgbClr val="000000"/>
                            </a:solidFill>
                          </a:uFill>
                          <a:latin typeface="Times New Roman"/>
                          <a:ea typeface="Times New Roman"/>
                          <a:cs typeface="Times New Roman"/>
                          <a:sym typeface="Times New Roman"/>
                        </a:rPr>
                        <a:t>DISEÑO GRÁFICO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b="1" sz="1200">
                          <a:uFill>
                            <a:solidFill>
                              <a:srgbClr val="000000"/>
                            </a:solidFill>
                          </a:uFill>
                          <a:latin typeface="Times New Roman"/>
                          <a:ea typeface="Times New Roman"/>
                          <a:cs typeface="Times New Roman"/>
                          <a:sym typeface="Times New Roman"/>
                        </a:rPr>
                        <a:t>1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b="1" sz="1200">
                          <a:uFill>
                            <a:solidFill>
                              <a:srgbClr val="000000"/>
                            </a:solidFill>
                          </a:uFill>
                          <a:latin typeface="Times New Roman"/>
                          <a:ea typeface="Times New Roman"/>
                          <a:cs typeface="Times New Roman"/>
                          <a:sym typeface="Times New Roman"/>
                        </a:rPr>
                        <a:t>1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b="1" sz="1200">
                          <a:uFill>
                            <a:solidFill>
                              <a:srgbClr val="000000"/>
                            </a:solidFill>
                          </a:uFill>
                          <a:latin typeface="Times New Roman"/>
                          <a:ea typeface="Times New Roman"/>
                          <a:cs typeface="Times New Roman"/>
                          <a:sym typeface="Times New Roman"/>
                        </a:rPr>
                        <a:t>1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Taller de Diseño Básico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Diseño básico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Taller de representación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tabLst>
                          <a:tab pos="914400" algn="l"/>
                          <a:tab pos="1828800" algn="l"/>
                        </a:tabLst>
                      </a:pPr>
                      <a:r>
                        <a:rPr sz="1200">
                          <a:latin typeface="Times New Roman"/>
                          <a:ea typeface="Times New Roman"/>
                          <a:cs typeface="Times New Roman"/>
                          <a:sym typeface="Times New Roman"/>
                        </a:rPr>
                        <a:t>Matemáticas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Matemáticas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Ilustración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Dibujo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Dibujo técnico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Fundamentos de la imagen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Dibujo natural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Dibujo natural</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Historia del arte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Fotografía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Fotografía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Diseño técnico AutoCAD 2d</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tabLst>
                          <a:tab pos="914400" algn="l"/>
                          <a:tab pos="1828800" algn="l"/>
                        </a:tabLst>
                      </a:pPr>
                      <a:r>
                        <a:rPr sz="1200">
                          <a:latin typeface="Times New Roman"/>
                          <a:ea typeface="Times New Roman"/>
                          <a:cs typeface="Times New Roman"/>
                          <a:sym typeface="Times New Roman"/>
                        </a:rPr>
                        <a:t>Comunicación y lenguaje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Comunicación y lenguaje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Propedéutico de matemáticas</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tabLst>
                          <a:tab pos="914400" algn="l"/>
                          <a:tab pos="1828800" algn="l"/>
                        </a:tabLst>
                      </a:pPr>
                      <a:r>
                        <a:rPr sz="1200">
                          <a:latin typeface="Times New Roman"/>
                          <a:ea typeface="Times New Roman"/>
                          <a:cs typeface="Times New Roman"/>
                          <a:sym typeface="Times New Roman"/>
                        </a:rPr>
                        <a:t>Fundamentos de la administración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Fundamentos de la administración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Comunicación y lenguaje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b="1" sz="1200">
                          <a:uFill>
                            <a:solidFill>
                              <a:srgbClr val="000000"/>
                            </a:solidFill>
                          </a:uFill>
                          <a:latin typeface="Times New Roman"/>
                          <a:ea typeface="Times New Roman"/>
                          <a:cs typeface="Times New Roman"/>
                          <a:sym typeface="Times New Roman"/>
                        </a:rPr>
                        <a:t>2do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b="1" sz="1200">
                          <a:uFill>
                            <a:solidFill>
                              <a:srgbClr val="000000"/>
                            </a:solidFill>
                          </a:uFill>
                          <a:latin typeface="Times New Roman"/>
                          <a:ea typeface="Times New Roman"/>
                          <a:cs typeface="Times New Roman"/>
                          <a:sym typeface="Times New Roman"/>
                        </a:rPr>
                        <a:t>2do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b="1" sz="1200">
                          <a:uFill>
                            <a:solidFill>
                              <a:srgbClr val="000000"/>
                            </a:solidFill>
                          </a:uFill>
                          <a:latin typeface="Times New Roman"/>
                          <a:ea typeface="Times New Roman"/>
                          <a:cs typeface="Times New Roman"/>
                          <a:sym typeface="Times New Roman"/>
                        </a:rPr>
                        <a:t>2do semestre</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Taller de Diseño Básico 2</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Proyectos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Imagen corporativa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Física para arquitectura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Color</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Teoría del diseño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Fundamentos de la Arquitectura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Maquetería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Teoría de la comunicación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Dibujo Arquitectónico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Dibujo Arquitectónico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Historia del diseño</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Maquetería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Técnicas de Expresión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Representación digital 1 3d</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Procesos de Investigación</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Geometría descriptiva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Taller de representación de la figura humana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r h="431800">
                <a:tc>
                  <a:txBody>
                    <a:bodyPr/>
                    <a:lstStyle/>
                    <a:p>
                      <a:pPr algn="l" defTabSz="914400"/>
                      <a:r>
                        <a:rPr sz="1200">
                          <a:uFill>
                            <a:solidFill>
                              <a:srgbClr val="000000"/>
                            </a:solidFill>
                          </a:uFill>
                          <a:latin typeface="Times New Roman"/>
                          <a:ea typeface="Times New Roman"/>
                          <a:cs typeface="Times New Roman"/>
                          <a:sym typeface="Times New Roman"/>
                        </a:rPr>
                        <a:t>Geometría descriptiva</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r>
                        <a:rPr sz="1200">
                          <a:uFill>
                            <a:solidFill>
                              <a:srgbClr val="000000"/>
                            </a:solidFill>
                          </a:uFill>
                          <a:latin typeface="Times New Roman"/>
                          <a:ea typeface="Times New Roman"/>
                          <a:cs typeface="Times New Roman"/>
                          <a:sym typeface="Times New Roman"/>
                        </a:rPr>
                        <a:t>Historia Arquitectura y arte1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c>
                  <a:txBody>
                    <a:bodyPr/>
                    <a:lstStyle/>
                    <a:p>
                      <a:pPr algn="l" defTabSz="914400">
                        <a:tabLst>
                          <a:tab pos="914400" algn="l"/>
                          <a:tab pos="1828800" algn="l"/>
                        </a:tabLst>
                      </a:pPr>
                      <a:r>
                        <a:rPr sz="1200">
                          <a:latin typeface="Times New Roman"/>
                          <a:ea typeface="Times New Roman"/>
                          <a:cs typeface="Times New Roman"/>
                          <a:sym typeface="Times New Roman"/>
                        </a:rPr>
                        <a:t>Matemática de la forma 1</a:t>
                      </a:r>
                    </a:p>
                  </a:txBody>
                  <a:tcPr marL="63500" marR="63500" marT="0" marB="0" anchor="t" anchorCtr="0" horzOverflow="overflow">
                    <a:lnL w="12700">
                      <a:solidFill>
                        <a:srgbClr val="CBCBCB"/>
                      </a:solidFill>
                      <a:miter lim="400000"/>
                    </a:lnL>
                    <a:lnR w="12700">
                      <a:solidFill>
                        <a:srgbClr val="CBCBCB"/>
                      </a:solidFill>
                      <a:miter lim="400000"/>
                    </a:lnR>
                    <a:lnT w="12700">
                      <a:solidFill>
                        <a:srgbClr val="CBCBCB"/>
                      </a:solidFill>
                      <a:miter lim="400000"/>
                    </a:lnT>
                    <a:lnB w="12700">
                      <a:solidFill>
                        <a:srgbClr val="CBCBCB"/>
                      </a:solidFill>
                      <a:miter lim="400000"/>
                    </a:lnB>
                  </a:tcPr>
                </a:tc>
              </a:tr>
            </a:tbl>
          </a:graphicData>
        </a:graphic>
      </p:graphicFrame>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prstGeom prst="rect">
            <a:avLst/>
          </a:prstGeom>
        </p:spPr>
        <p:txBody>
          <a:bodyPr/>
          <a:lstStyle/>
          <a:p>
            <a:pPr/>
            <a:r>
              <a:t>Objetivo General</a:t>
            </a:r>
          </a:p>
        </p:txBody>
      </p:sp>
      <p:sp>
        <p:nvSpPr>
          <p:cNvPr id="146" name="Shape 146"/>
          <p:cNvSpPr/>
          <p:nvPr>
            <p:ph type="body" sz="quarter" idx="1"/>
          </p:nvPr>
        </p:nvSpPr>
        <p:spPr>
          <a:xfrm>
            <a:off x="952500" y="2414289"/>
            <a:ext cx="11099800" cy="1852911"/>
          </a:xfrm>
          <a:prstGeom prst="rect">
            <a:avLst/>
          </a:prstGeom>
        </p:spPr>
        <p:txBody>
          <a:bodyPr/>
          <a:lstStyle>
            <a:lvl1pPr marL="0" indent="0" algn="l">
              <a:spcBef>
                <a:spcPts val="3200"/>
              </a:spcBef>
              <a:buSzTx/>
              <a:buNone/>
              <a:defRPr sz="2100"/>
            </a:lvl1pPr>
          </a:lstStyle>
          <a:p>
            <a:pPr/>
            <a:r>
              <a:t>Determinar la relación que tiene la armonización de nomenclaturas en los objetos de estudio de la unidad básica en las carreras de la Facultad de Arquitectura con la deserción temprana de los estudiantes de la Universidad de las Américas.</a:t>
            </a:r>
          </a:p>
        </p:txBody>
      </p:sp>
      <p:sp>
        <p:nvSpPr>
          <p:cNvPr id="147" name="Shape 147"/>
          <p:cNvSpPr/>
          <p:nvPr/>
        </p:nvSpPr>
        <p:spPr>
          <a:xfrm>
            <a:off x="952500" y="37973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6000"/>
            </a:lvl1pPr>
          </a:lstStyle>
          <a:p>
            <a:pPr/>
            <a:r>
              <a:t>Objetivos Específicos</a:t>
            </a:r>
          </a:p>
        </p:txBody>
      </p:sp>
      <p:sp>
        <p:nvSpPr>
          <p:cNvPr id="148" name="Shape 148"/>
          <p:cNvSpPr/>
          <p:nvPr/>
        </p:nvSpPr>
        <p:spPr>
          <a:xfrm>
            <a:off x="952500" y="6008389"/>
            <a:ext cx="11099800" cy="2989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213359" indent="-213359" algn="l" defTabSz="280415">
              <a:spcBef>
                <a:spcPts val="2000"/>
              </a:spcBef>
              <a:buSzPct val="75000"/>
              <a:buChar char="•"/>
              <a:defRPr sz="1727"/>
            </a:pPr>
            <a:r>
              <a:t>Establecer en que núcleos de conocimiento se puede establecer armonizaciones para la movilidad de estudiantes entre carreras</a:t>
            </a:r>
          </a:p>
          <a:p>
            <a:pPr marL="213359" indent="-213359" algn="l" defTabSz="280415">
              <a:spcBef>
                <a:spcPts val="2000"/>
              </a:spcBef>
              <a:buSzPct val="75000"/>
              <a:buChar char="•"/>
              <a:defRPr sz="1727"/>
            </a:pPr>
            <a:r>
              <a:t>Determinar como armonizar los objetos de estudio mediante un rediseño curricular.</a:t>
            </a:r>
          </a:p>
          <a:p>
            <a:pPr marL="213359" indent="-213359" algn="l" defTabSz="280415">
              <a:spcBef>
                <a:spcPts val="2000"/>
              </a:spcBef>
              <a:buSzPct val="75000"/>
              <a:buChar char="•"/>
              <a:defRPr sz="1727"/>
            </a:pPr>
            <a:r>
              <a:t>Identificar cuáles son los efectos de la deserción estudiantil.</a:t>
            </a:r>
          </a:p>
          <a:p>
            <a:pPr marL="213359" indent="-213359" algn="l" defTabSz="280415">
              <a:spcBef>
                <a:spcPts val="2000"/>
              </a:spcBef>
              <a:buSzPct val="75000"/>
              <a:buChar char="•"/>
              <a:defRPr sz="1727"/>
            </a:pPr>
            <a:r>
              <a:t>Definir cuáles son las materias con más altos índices de segundas y terceras matrículas.</a:t>
            </a:r>
          </a:p>
          <a:p>
            <a:pPr marL="213359" indent="-213359" algn="l" defTabSz="280415">
              <a:spcBef>
                <a:spcPts val="2000"/>
              </a:spcBef>
              <a:buSzPct val="75000"/>
              <a:buChar char="•"/>
              <a:defRPr sz="1727"/>
            </a:pPr>
            <a:r>
              <a:t>Proponer una alternativa de solución al problema de la deserción estudiantil, desde la perspectiva curricular.</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title"/>
          </p:nvPr>
        </p:nvSpPr>
        <p:spPr>
          <a:prstGeom prst="rect">
            <a:avLst/>
          </a:prstGeom>
        </p:spPr>
        <p:txBody>
          <a:bodyPr/>
          <a:lstStyle/>
          <a:p>
            <a:pPr defTabSz="455675">
              <a:defRPr sz="4680"/>
            </a:pPr>
            <a:r>
              <a:t>Variable 1 : Armonización de las nomenclaturas de los objetos de estudio</a:t>
            </a:r>
            <a:r>
              <a:t>.</a:t>
            </a:r>
          </a:p>
        </p:txBody>
      </p:sp>
      <p:sp>
        <p:nvSpPr>
          <p:cNvPr id="151" name="Shape 151"/>
          <p:cNvSpPr/>
          <p:nvPr>
            <p:ph type="body" idx="1"/>
          </p:nvPr>
        </p:nvSpPr>
        <p:spPr>
          <a:xfrm>
            <a:off x="952500" y="2930376"/>
            <a:ext cx="11099800" cy="5990680"/>
          </a:xfrm>
          <a:prstGeom prst="rect">
            <a:avLst/>
          </a:prstGeom>
        </p:spPr>
        <p:txBody>
          <a:bodyPr anchor="t"/>
          <a:lstStyle/>
          <a:p>
            <a:pPr marL="0" indent="0" algn="l" defTabSz="554990">
              <a:spcBef>
                <a:spcPts val="3000"/>
              </a:spcBef>
              <a:buSzTx/>
              <a:buNone/>
              <a:defRPr sz="2660"/>
            </a:pPr>
            <a:r>
              <a:t>La armonización curricular, se plantea desde un escenario de </a:t>
            </a:r>
            <a:r>
              <a:rPr b="1">
                <a:latin typeface="Helvetica"/>
                <a:ea typeface="Helvetica"/>
                <a:cs typeface="Helvetica"/>
                <a:sym typeface="Helvetica"/>
              </a:rPr>
              <a:t>internacionalización</a:t>
            </a:r>
            <a:r>
              <a:t> y globalización de la educación. Además de dar facilidades a los estudiantes para que puedan optar por carreras y programas en diferentes instituciones o tener la </a:t>
            </a:r>
            <a:r>
              <a:rPr b="1">
                <a:latin typeface="Helvetica"/>
                <a:ea typeface="Helvetica"/>
                <a:cs typeface="Helvetica"/>
                <a:sym typeface="Helvetica"/>
              </a:rPr>
              <a:t>flexibilidad</a:t>
            </a:r>
            <a:r>
              <a:t> en la misma institución de educación superior.</a:t>
            </a:r>
          </a:p>
          <a:p>
            <a:pPr marL="0" indent="0" algn="l" defTabSz="554990">
              <a:spcBef>
                <a:spcPts val="3000"/>
              </a:spcBef>
              <a:buSzTx/>
              <a:buNone/>
              <a:defRPr sz="2660"/>
            </a:pPr>
            <a:r>
              <a:t>La integración académica tiene, como condición previa una cierta </a:t>
            </a:r>
            <a:r>
              <a:rPr b="1">
                <a:latin typeface="Helvetica"/>
                <a:ea typeface="Helvetica"/>
                <a:cs typeface="Helvetica"/>
                <a:sym typeface="Helvetica"/>
              </a:rPr>
              <a:t>convergencia académica</a:t>
            </a:r>
            <a:r>
              <a:t>, a efecto de utilizar un mismo lenguaje, propiciar un mejor entendimiento entre los académicos y estudiantes, participantes, facilitar la inserción y la continuidad de los estudios mediante el </a:t>
            </a:r>
            <a:r>
              <a:rPr b="1">
                <a:latin typeface="Helvetica"/>
                <a:ea typeface="Helvetica"/>
                <a:cs typeface="Helvetica"/>
                <a:sym typeface="Helvetica"/>
              </a:rPr>
              <a:t>desarrollo de programas en forma combinada</a:t>
            </a:r>
            <a:r>
              <a:t>, lo cual refuerza que las universidades deben promover la cultura de la integración universitaria</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body" idx="1"/>
          </p:nvPr>
        </p:nvSpPr>
        <p:spPr>
          <a:xfrm>
            <a:off x="1054631" y="414013"/>
            <a:ext cx="11099801" cy="5324675"/>
          </a:xfrm>
          <a:prstGeom prst="rect">
            <a:avLst/>
          </a:prstGeom>
        </p:spPr>
        <p:txBody>
          <a:bodyPr/>
          <a:lstStyle/>
          <a:p>
            <a:pPr marL="0" indent="0" algn="l" defTabSz="554990">
              <a:spcBef>
                <a:spcPts val="3000"/>
              </a:spcBef>
              <a:buSzTx/>
              <a:buNone/>
              <a:defRPr sz="2660"/>
            </a:pPr>
            <a:r>
              <a:t>Los recursos de las universidades no se verán tan afectados. La flexibilidad curricular es uno de los retos de la educación del siglo XXI, pues, la globalización del currículo es un requisito que hoy por hoy la tecnología permite, gracias a las plataformas virtuales y clases no presenciales que permiten el acceso a la educación desde cualquier parte del mundo a toda hora.</a:t>
            </a:r>
          </a:p>
          <a:p>
            <a:pPr marL="0" indent="0" algn="l" defTabSz="554990">
              <a:spcBef>
                <a:spcPts val="3000"/>
              </a:spcBef>
              <a:buSzTx/>
              <a:buNone/>
              <a:defRPr sz="2660"/>
            </a:pPr>
            <a:r>
              <a:t>Para Bautista (2012), el “objeto de estudio es aquello que </a:t>
            </a:r>
            <a:r>
              <a:rPr b="1">
                <a:latin typeface="Helvetica"/>
                <a:ea typeface="Helvetica"/>
                <a:cs typeface="Helvetica"/>
                <a:sym typeface="Helvetica"/>
              </a:rPr>
              <a:t>queremos saber sobre algún tema </a:t>
            </a:r>
            <a:r>
              <a:t>o situación, también llamado “objeto de interés” propia o ajena”, curricularmente, el objeto es el conjunto de sistemas teóricos propios de la profesión que será abordados durante la trayectoria de formación, es decir, los </a:t>
            </a:r>
            <a:r>
              <a:rPr b="1">
                <a:latin typeface="Helvetica"/>
                <a:ea typeface="Helvetica"/>
                <a:cs typeface="Helvetica"/>
                <a:sym typeface="Helvetica"/>
              </a:rPr>
              <a:t>fundamentos del que hacer profesional </a:t>
            </a:r>
            <a:r>
              <a:t>que son acogidos por la carrera. </a:t>
            </a:r>
          </a:p>
        </p:txBody>
      </p:sp>
      <p:pic>
        <p:nvPicPr>
          <p:cNvPr id="154" name="pasted-image.tiff"/>
          <p:cNvPicPr>
            <a:picLocks noChangeAspect="1"/>
          </p:cNvPicPr>
          <p:nvPr/>
        </p:nvPicPr>
        <p:blipFill>
          <a:blip r:embed="rId2">
            <a:extLst/>
          </a:blip>
          <a:stretch>
            <a:fillRect/>
          </a:stretch>
        </p:blipFill>
        <p:spPr>
          <a:xfrm>
            <a:off x="5321300" y="6242980"/>
            <a:ext cx="2540000" cy="2501901"/>
          </a:xfrm>
          <a:prstGeom prst="rect">
            <a:avLst/>
          </a:prstGeom>
          <a:ln w="12700">
            <a:miter lim="400000"/>
          </a:ln>
        </p:spPr>
      </p:pic>
      <p:pic>
        <p:nvPicPr>
          <p:cNvPr id="155" name="pasted-image.tiff"/>
          <p:cNvPicPr>
            <a:picLocks noChangeAspect="1"/>
          </p:cNvPicPr>
          <p:nvPr/>
        </p:nvPicPr>
        <p:blipFill>
          <a:blip r:embed="rId3">
            <a:extLst/>
          </a:blip>
          <a:stretch>
            <a:fillRect/>
          </a:stretch>
        </p:blipFill>
        <p:spPr>
          <a:xfrm>
            <a:off x="8308692" y="6242980"/>
            <a:ext cx="3752850" cy="2501901"/>
          </a:xfrm>
          <a:prstGeom prst="rect">
            <a:avLst/>
          </a:prstGeom>
          <a:ln w="12700">
            <a:miter lim="400000"/>
          </a:ln>
        </p:spPr>
      </p:pic>
      <p:pic>
        <p:nvPicPr>
          <p:cNvPr id="156" name="pasted-image.tiff"/>
          <p:cNvPicPr>
            <a:picLocks noChangeAspect="1"/>
          </p:cNvPicPr>
          <p:nvPr/>
        </p:nvPicPr>
        <p:blipFill>
          <a:blip r:embed="rId4">
            <a:extLst/>
          </a:blip>
          <a:stretch>
            <a:fillRect/>
          </a:stretch>
        </p:blipFill>
        <p:spPr>
          <a:xfrm>
            <a:off x="1130831" y="6242980"/>
            <a:ext cx="3752851" cy="2501901"/>
          </a:xfrm>
          <a:prstGeom prst="rect">
            <a:avLst/>
          </a:prstGeom>
          <a:ln w="12700">
            <a:miter lim="400000"/>
          </a:ln>
        </p:spPr>
      </p:pic>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