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300" r:id="rId4"/>
    <p:sldId id="301" r:id="rId5"/>
    <p:sldId id="302" r:id="rId6"/>
    <p:sldId id="309" r:id="rId7"/>
    <p:sldId id="303" r:id="rId8"/>
    <p:sldId id="304" r:id="rId9"/>
    <p:sldId id="310" r:id="rId10"/>
    <p:sldId id="326" r:id="rId11"/>
    <p:sldId id="305" r:id="rId12"/>
    <p:sldId id="315" r:id="rId13"/>
    <p:sldId id="317" r:id="rId14"/>
    <p:sldId id="318" r:id="rId15"/>
    <p:sldId id="319" r:id="rId16"/>
    <p:sldId id="306" r:id="rId17"/>
    <p:sldId id="320" r:id="rId18"/>
    <p:sldId id="321" r:id="rId19"/>
    <p:sldId id="323" r:id="rId20"/>
    <p:sldId id="324" r:id="rId21"/>
    <p:sldId id="325" r:id="rId22"/>
    <p:sldId id="289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4F81B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74" autoAdjust="0"/>
    <p:restoredTop sz="94628" autoAdjust="0"/>
  </p:normalViewPr>
  <p:slideViewPr>
    <p:cSldViewPr>
      <p:cViewPr>
        <p:scale>
          <a:sx n="81" d="100"/>
          <a:sy n="81" d="100"/>
        </p:scale>
        <p:origin x="-5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3894-FD6F-4E6A-879F-A0012D365BC9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D71A-688E-4213-A9A8-0E6579411327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270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Arial" charset="0"/>
              <a:cs typeface="Arial" charset="0"/>
            </a:endParaRPr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CBE1F3-41E8-424F-8EAE-C7011AF30A02}" type="slidenum">
              <a:rPr lang="es-ES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46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75155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3270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68137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678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6830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20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0221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9608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21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54531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3F592-5B5B-40A1-B860-E31649C3EE8D}" type="slidenum">
              <a:rPr lang="es-US" smtClean="0"/>
              <a:pPr>
                <a:defRPr/>
              </a:pPr>
              <a:t>22</a:t>
            </a:fld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262184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4105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67671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8992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557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965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12313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97CB3-D102-426D-9A67-D72E42F109B4}" type="slidenum">
              <a:rPr lang="es-EC" smtClean="0"/>
              <a:pPr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03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302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338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422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9903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6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6057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1779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1575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30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506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574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0F08-F51F-44DC-AC28-98FF57337E81}" type="datetimeFigureOut">
              <a:rPr lang="es-EC" smtClean="0"/>
              <a:pPr/>
              <a:t>26/04/2016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241EE-4B2B-4443-9CF4-13ECB422E9B8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7924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4"/>
          <p:cNvSpPr/>
          <p:nvPr/>
        </p:nvSpPr>
        <p:spPr>
          <a:xfrm>
            <a:off x="179512" y="1390042"/>
            <a:ext cx="8487937" cy="527931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8032" tIns="99060" rIns="184912" bIns="99060" numCol="1" spcCol="1270" anchor="ctr" anchorCtr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s-EC" sz="2600" b="1" dirty="0">
              <a:latin typeface="Century Gothic" pitchFamily="34" charset="0"/>
            </a:endParaRPr>
          </a:p>
        </p:txBody>
      </p:sp>
      <p:grpSp>
        <p:nvGrpSpPr>
          <p:cNvPr id="5" name="5 Grupo"/>
          <p:cNvGrpSpPr/>
          <p:nvPr/>
        </p:nvGrpSpPr>
        <p:grpSpPr>
          <a:xfrm>
            <a:off x="77382" y="1273903"/>
            <a:ext cx="4998674" cy="4269836"/>
            <a:chOff x="3532066" y="2729602"/>
            <a:chExt cx="6364284" cy="3965263"/>
          </a:xfrm>
        </p:grpSpPr>
        <p:pic>
          <p:nvPicPr>
            <p:cNvPr id="6" name="Picture 6" descr="D:\_OTRO DG_2009\IMAGENES\IMAGENES PEPA\105CANON\IMG_0537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054820" y="2729602"/>
              <a:ext cx="3812591" cy="286411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7" name="7 Grupo"/>
            <p:cNvGrpSpPr/>
            <p:nvPr/>
          </p:nvGrpSpPr>
          <p:grpSpPr>
            <a:xfrm>
              <a:off x="3532066" y="2796294"/>
              <a:ext cx="6364284" cy="3898571"/>
              <a:chOff x="3532066" y="2796294"/>
              <a:chExt cx="6364284" cy="3898571"/>
            </a:xfrm>
          </p:grpSpPr>
          <p:pic>
            <p:nvPicPr>
              <p:cNvPr id="8" name="Picture 2" descr="D:\_OTRO DG_2009\IMAGENES\Fotos Operativas FT\IMG_0265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 flipH="1">
                <a:off x="3532066" y="2796294"/>
                <a:ext cx="4727171" cy="362742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9" name="Picture 1" descr="D:\_OTRO DG_2009\IMAGENES\Fotos Operativas FT\ART.MEMORIAS (2)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6125930" y="3298396"/>
                <a:ext cx="3770420" cy="3396469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grpSp>
        <p:nvGrpSpPr>
          <p:cNvPr id="11" name="10 Grupo"/>
          <p:cNvGrpSpPr>
            <a:grpSpLocks/>
          </p:cNvGrpSpPr>
          <p:nvPr/>
        </p:nvGrpSpPr>
        <p:grpSpPr bwMode="auto">
          <a:xfrm>
            <a:off x="88547" y="81612"/>
            <a:ext cx="8712968" cy="1341250"/>
            <a:chOff x="-80482" y="5517232"/>
            <a:chExt cx="9188986" cy="1368152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482" y="5734707"/>
              <a:ext cx="2204210" cy="11506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431" y="5823318"/>
              <a:ext cx="1748409" cy="103468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911" y="5665225"/>
              <a:ext cx="2068417" cy="121838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472" y="5605223"/>
              <a:ext cx="1715680" cy="128016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280" y="5707322"/>
              <a:ext cx="2028736" cy="113609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5517232"/>
              <a:ext cx="1944216" cy="132610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logo_ffaa_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8225" y="165740"/>
            <a:ext cx="5011534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4170491" y="2882544"/>
            <a:ext cx="472206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500" b="1" dirty="0" smtClean="0"/>
              <a:t>AUDITORIA AMBIENTAL DE CUMPLIMIENTO, A LAS ACTIVIDADES QUE REALIZA EL COLOG. 25 “REINO DE QUITO”.</a:t>
            </a:r>
            <a:endParaRPr lang="es-ES" sz="25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182652" y="5152426"/>
            <a:ext cx="357670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Santiago Vicente Cevallos </a:t>
            </a:r>
            <a:r>
              <a:rPr lang="es-ES" b="1" dirty="0" err="1" smtClean="0"/>
              <a:t>Nicolalde</a:t>
            </a:r>
            <a:endParaRPr lang="es-ES" b="1" dirty="0" smtClean="0"/>
          </a:p>
          <a:p>
            <a:r>
              <a:rPr lang="es-ES" b="1" dirty="0" smtClean="0"/>
              <a:t>Freddy Vicente Chamba </a:t>
            </a:r>
            <a:r>
              <a:rPr lang="es-ES" b="1" dirty="0" err="1" smtClean="0"/>
              <a:t>Jimbo</a:t>
            </a:r>
            <a:endParaRPr lang="es-ES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170491" y="6005806"/>
            <a:ext cx="35767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 smtClean="0"/>
              <a:t>MSc</a:t>
            </a:r>
            <a:r>
              <a:rPr lang="es-ES" b="1" dirty="0" smtClean="0"/>
              <a:t>. Hernán Carrillo</a:t>
            </a:r>
            <a:endParaRPr lang="es-ES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476625" y="5291916"/>
            <a:ext cx="22312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Elaborada por:</a:t>
            </a:r>
            <a:endParaRPr lang="es-ES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483470" y="6045782"/>
            <a:ext cx="2224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Director de proyecto: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1055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MARCO LEGAL APLICABLE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38" name="Rectángulo 24"/>
          <p:cNvSpPr/>
          <p:nvPr/>
        </p:nvSpPr>
        <p:spPr>
          <a:xfrm>
            <a:off x="2339752" y="3945830"/>
            <a:ext cx="461992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Ordenanza</a:t>
            </a: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Metropolitana 404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26"/>
          <p:cNvSpPr/>
          <p:nvPr/>
        </p:nvSpPr>
        <p:spPr>
          <a:xfrm>
            <a:off x="2339752" y="2895327"/>
            <a:ext cx="460851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Ordenanza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Metropolitana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332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ángulo 28"/>
          <p:cNvSpPr/>
          <p:nvPr/>
        </p:nvSpPr>
        <p:spPr>
          <a:xfrm>
            <a:off x="2339752" y="1887215"/>
            <a:ext cx="460851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Ordenanza Metropolitana 213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2"/>
          <p:cNvSpPr/>
          <p:nvPr/>
        </p:nvSpPr>
        <p:spPr>
          <a:xfrm>
            <a:off x="2339752" y="5775647"/>
            <a:ext cx="47195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 Técnica INEN-NTN 2260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3"/>
          <p:cNvSpPr/>
          <p:nvPr/>
        </p:nvSpPr>
        <p:spPr>
          <a:xfrm>
            <a:off x="2339752" y="4839543"/>
            <a:ext cx="468052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Norma Técnica INEN-NTN </a:t>
            </a:r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2266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/>
          <p:cNvCxnSpPr>
            <a:stCxn id="42" idx="2"/>
            <a:endCxn id="40" idx="0"/>
          </p:cNvCxnSpPr>
          <p:nvPr/>
        </p:nvCxnSpPr>
        <p:spPr>
          <a:xfrm>
            <a:off x="4644008" y="2348880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4644008" y="3356992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/>
          <p:cNvCxnSpPr>
            <a:stCxn id="38" idx="2"/>
            <a:endCxn id="22" idx="0"/>
          </p:cNvCxnSpPr>
          <p:nvPr/>
        </p:nvCxnSpPr>
        <p:spPr>
          <a:xfrm>
            <a:off x="4649713" y="4407495"/>
            <a:ext cx="30299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644008" y="5343599"/>
            <a:ext cx="10778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6948264" y="2319263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2339752" y="2319263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2339752" y="3356992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6948264" y="3356992"/>
            <a:ext cx="0" cy="5464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2339752" y="4407495"/>
            <a:ext cx="10778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2339752" y="5343599"/>
            <a:ext cx="10778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6953969" y="4407495"/>
            <a:ext cx="10778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7009494" y="5343599"/>
            <a:ext cx="10778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ángulo 28"/>
          <p:cNvSpPr/>
          <p:nvPr/>
        </p:nvSpPr>
        <p:spPr>
          <a:xfrm>
            <a:off x="2339752" y="908720"/>
            <a:ext cx="4608512" cy="461665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Reglamento de la C.G.E.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Conector recto 34"/>
          <p:cNvCxnSpPr>
            <a:stCxn id="34" idx="2"/>
          </p:cNvCxnSpPr>
          <p:nvPr/>
        </p:nvCxnSpPr>
        <p:spPr>
          <a:xfrm>
            <a:off x="4644008" y="1370385"/>
            <a:ext cx="0" cy="5464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6948264" y="1340768"/>
            <a:ext cx="0" cy="5464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2339752" y="1370385"/>
            <a:ext cx="0" cy="54644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6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pic>
        <p:nvPicPr>
          <p:cNvPr id="14337" name="Picture 1" descr="CO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7286676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147097" y="5661248"/>
            <a:ext cx="393707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norte: Calle Pedro </a:t>
            </a:r>
            <a:r>
              <a:rPr kumimoji="0" lang="es-ES_trad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Capiro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sur: Barrio </a:t>
            </a:r>
            <a:r>
              <a:rPr kumimoji="0" lang="es-ES_trad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Chilibulu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este: Avenida Mariscal Sucre</a:t>
            </a:r>
            <a:endParaRPr kumimoji="0" lang="es-EC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oeste: Barrio </a:t>
            </a:r>
            <a:r>
              <a:rPr kumimoji="0" lang="es-ES_tradnl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Chilibulu</a:t>
            </a:r>
            <a:endParaRPr kumimoji="0" lang="es-ES_tradnl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928662" y="909881"/>
            <a:ext cx="3124445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200" b="1" dirty="0" smtClean="0"/>
              <a:t>UBICACIÓN GEOGRÁFICA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 t="1543"/>
          <a:stretch>
            <a:fillRect/>
          </a:stretch>
        </p:blipFill>
        <p:spPr bwMode="auto">
          <a:xfrm>
            <a:off x="428596" y="1410069"/>
            <a:ext cx="8286808" cy="43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7544" y="928670"/>
            <a:ext cx="2046329" cy="43088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C" sz="2200" b="1" dirty="0" smtClean="0"/>
              <a:t>ORGANIZACIÓN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22 Rectángulo"/>
          <p:cNvSpPr/>
          <p:nvPr/>
        </p:nvSpPr>
        <p:spPr>
          <a:xfrm>
            <a:off x="3815902" y="764704"/>
            <a:ext cx="1188146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200" b="1" u="sng" dirty="0" smtClean="0"/>
              <a:t>CEMTRA</a:t>
            </a:r>
            <a:endParaRPr lang="es-EC" sz="2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8225" t="42328" r="39122" b="13375"/>
          <a:stretch/>
        </p:blipFill>
        <p:spPr>
          <a:xfrm>
            <a:off x="3131840" y="1562776"/>
            <a:ext cx="2698260" cy="1794216"/>
          </a:xfrm>
          <a:prstGeom prst="rect">
            <a:avLst/>
          </a:prstGeom>
        </p:spPr>
      </p:pic>
      <p:pic>
        <p:nvPicPr>
          <p:cNvPr id="1026" name="Picture 2" descr="20150720_1047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62776"/>
            <a:ext cx="2664297" cy="179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2736305" cy="2088232"/>
          </a:xfrm>
          <a:prstGeom prst="rect">
            <a:avLst/>
          </a:prstGeom>
        </p:spPr>
      </p:pic>
      <p:pic>
        <p:nvPicPr>
          <p:cNvPr id="1027" name="Picture 3" descr="20150720_1103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08" y="1556792"/>
            <a:ext cx="277434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989003"/>
            <a:ext cx="3024336" cy="208823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010174"/>
            <a:ext cx="3312369" cy="2083122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>
            <a:off x="1763688" y="1336004"/>
            <a:ext cx="6254" cy="20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763688" y="1336004"/>
            <a:ext cx="5256584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4426575" y="1195591"/>
            <a:ext cx="1409" cy="34335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7020272" y="1336004"/>
            <a:ext cx="0" cy="2056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Flecha a la derecha con bandas 19"/>
          <p:cNvSpPr/>
          <p:nvPr/>
        </p:nvSpPr>
        <p:spPr>
          <a:xfrm rot="14676547">
            <a:off x="838246" y="6081943"/>
            <a:ext cx="554739" cy="5400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 la derecha con bandas 20"/>
          <p:cNvSpPr/>
          <p:nvPr/>
        </p:nvSpPr>
        <p:spPr>
          <a:xfrm rot="15955180">
            <a:off x="3787734" y="6119147"/>
            <a:ext cx="554739" cy="5400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 la derecha con bandas 21"/>
          <p:cNvSpPr/>
          <p:nvPr/>
        </p:nvSpPr>
        <p:spPr>
          <a:xfrm rot="17034314">
            <a:off x="5868892" y="6048665"/>
            <a:ext cx="554739" cy="5400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21 Rectángulo"/>
          <p:cNvSpPr/>
          <p:nvPr/>
        </p:nvSpPr>
        <p:spPr>
          <a:xfrm>
            <a:off x="3800585" y="764704"/>
            <a:ext cx="1707519" cy="4308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200" b="1" u="sng" dirty="0" smtClean="0"/>
              <a:t>GASOLINERA</a:t>
            </a:r>
            <a:endParaRPr lang="es-EC" sz="2200" dirty="0"/>
          </a:p>
        </p:txBody>
      </p:sp>
      <p:pic>
        <p:nvPicPr>
          <p:cNvPr id="2050" name="Picture 2" descr="20150720_1127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38946"/>
            <a:ext cx="4032448" cy="21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150720_113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07" y="1541635"/>
            <a:ext cx="3653311" cy="213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8160"/>
            <a:ext cx="4032448" cy="2463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84" y="4278160"/>
            <a:ext cx="3673380" cy="2463208"/>
          </a:xfrm>
          <a:prstGeom prst="rect">
            <a:avLst/>
          </a:prstGeom>
        </p:spPr>
      </p:pic>
      <p:cxnSp>
        <p:nvCxnSpPr>
          <p:cNvPr id="14" name="Conector recto 13"/>
          <p:cNvCxnSpPr>
            <a:endCxn id="2050" idx="0"/>
          </p:cNvCxnSpPr>
          <p:nvPr/>
        </p:nvCxnSpPr>
        <p:spPr>
          <a:xfrm>
            <a:off x="2333498" y="1336004"/>
            <a:ext cx="6254" cy="20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333498" y="1336004"/>
            <a:ext cx="4545965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7" idx="2"/>
          </p:cNvCxnSpPr>
          <p:nvPr/>
        </p:nvCxnSpPr>
        <p:spPr>
          <a:xfrm flipH="1">
            <a:off x="4650946" y="1195591"/>
            <a:ext cx="3399" cy="14041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>
            <a:endCxn id="2052" idx="0"/>
          </p:cNvCxnSpPr>
          <p:nvPr/>
        </p:nvCxnSpPr>
        <p:spPr>
          <a:xfrm>
            <a:off x="6879463" y="1336004"/>
            <a:ext cx="0" cy="2056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Flecha a la derecha con bandas 42"/>
          <p:cNvSpPr/>
          <p:nvPr/>
        </p:nvSpPr>
        <p:spPr>
          <a:xfrm rot="5400000">
            <a:off x="2056128" y="3635149"/>
            <a:ext cx="554739" cy="5400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17 Rectángulo"/>
          <p:cNvSpPr/>
          <p:nvPr/>
        </p:nvSpPr>
        <p:spPr>
          <a:xfrm>
            <a:off x="755576" y="1619508"/>
            <a:ext cx="2372252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000" b="1" u="sng" dirty="0" smtClean="0"/>
              <a:t>Aceites y lubricantes</a:t>
            </a:r>
            <a:endParaRPr lang="es-EC" sz="2000" dirty="0"/>
          </a:p>
        </p:txBody>
      </p:sp>
      <p:pic>
        <p:nvPicPr>
          <p:cNvPr id="3074" name="Picture 2" descr="20150720_120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3426"/>
            <a:ext cx="2736304" cy="158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7 Rectángulo"/>
          <p:cNvSpPr/>
          <p:nvPr/>
        </p:nvSpPr>
        <p:spPr>
          <a:xfrm>
            <a:off x="3883420" y="836712"/>
            <a:ext cx="112062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b="1" u="sng" dirty="0" smtClean="0"/>
              <a:t>BODEGAS</a:t>
            </a:r>
            <a:endParaRPr lang="es-EC" dirty="0"/>
          </a:p>
        </p:txBody>
      </p:sp>
      <p:pic>
        <p:nvPicPr>
          <p:cNvPr id="3076" name="Picture 4" descr="20150720_1435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210263"/>
            <a:ext cx="2892494" cy="163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7 Rectángulo"/>
          <p:cNvSpPr/>
          <p:nvPr/>
        </p:nvSpPr>
        <p:spPr>
          <a:xfrm>
            <a:off x="3756273" y="1635502"/>
            <a:ext cx="1463799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000" b="1" u="sng" dirty="0" smtClean="0"/>
              <a:t>Armamento</a:t>
            </a:r>
            <a:endParaRPr lang="es-EC" sz="2000" dirty="0"/>
          </a:p>
        </p:txBody>
      </p:sp>
      <p:pic>
        <p:nvPicPr>
          <p:cNvPr id="3077" name="Picture 5" descr="20150720_1428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293696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20150721_1047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68" y="2164649"/>
            <a:ext cx="2694628" cy="16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7 Rectángulo"/>
          <p:cNvSpPr/>
          <p:nvPr/>
        </p:nvSpPr>
        <p:spPr>
          <a:xfrm>
            <a:off x="6405899" y="1538533"/>
            <a:ext cx="1443921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000" b="1" u="sng" dirty="0" smtClean="0"/>
              <a:t>Intendencia</a:t>
            </a:r>
            <a:endParaRPr lang="es-EC" sz="2000" dirty="0"/>
          </a:p>
        </p:txBody>
      </p:sp>
      <p:cxnSp>
        <p:nvCxnSpPr>
          <p:cNvPr id="6" name="Conector recto de flecha 5"/>
          <p:cNvCxnSpPr>
            <a:stCxn id="10" idx="2"/>
            <a:endCxn id="7" idx="0"/>
          </p:cNvCxnSpPr>
          <p:nvPr/>
        </p:nvCxnSpPr>
        <p:spPr>
          <a:xfrm flipH="1">
            <a:off x="1941702" y="1206044"/>
            <a:ext cx="2502032" cy="413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0" idx="2"/>
            <a:endCxn id="15" idx="0"/>
          </p:cNvCxnSpPr>
          <p:nvPr/>
        </p:nvCxnSpPr>
        <p:spPr>
          <a:xfrm>
            <a:off x="4443734" y="1206044"/>
            <a:ext cx="2684126" cy="332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10" idx="2"/>
          </p:cNvCxnSpPr>
          <p:nvPr/>
        </p:nvCxnSpPr>
        <p:spPr>
          <a:xfrm>
            <a:off x="4443734" y="1206044"/>
            <a:ext cx="0" cy="395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Flecha a la derecha con bandas 13"/>
          <p:cNvSpPr/>
          <p:nvPr/>
        </p:nvSpPr>
        <p:spPr>
          <a:xfrm rot="5400000">
            <a:off x="4335231" y="3948315"/>
            <a:ext cx="725566" cy="54006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278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cto 25"/>
          <p:cNvCxnSpPr>
            <a:endCxn id="4100" idx="0"/>
          </p:cNvCxnSpPr>
          <p:nvPr/>
        </p:nvCxnSpPr>
        <p:spPr>
          <a:xfrm>
            <a:off x="1527298" y="1336005"/>
            <a:ext cx="2" cy="360516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7289591" y="1336004"/>
            <a:ext cx="0" cy="55890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17 Rectángulo"/>
          <p:cNvSpPr/>
          <p:nvPr/>
        </p:nvSpPr>
        <p:spPr>
          <a:xfrm>
            <a:off x="3203848" y="765865"/>
            <a:ext cx="284289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200" b="1" u="sng" dirty="0" smtClean="0"/>
              <a:t>MANEJO DE RESIDUOS</a:t>
            </a:r>
            <a:endParaRPr lang="es-EC" sz="2200" dirty="0"/>
          </a:p>
        </p:txBody>
      </p:sp>
      <p:pic>
        <p:nvPicPr>
          <p:cNvPr id="4098" name="Picture 2" descr="20150721_091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16502"/>
            <a:ext cx="26955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0150721_091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1215"/>
            <a:ext cx="26955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20150721_1014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269557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20150720_1058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19" y="1484784"/>
            <a:ext cx="2600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20150722_09414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52" y="1475259"/>
            <a:ext cx="26003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20150721_1057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4830757" cy="254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6" name="Conector recto 5"/>
          <p:cNvCxnSpPr>
            <a:stCxn id="7" idx="2"/>
          </p:cNvCxnSpPr>
          <p:nvPr/>
        </p:nvCxnSpPr>
        <p:spPr>
          <a:xfrm>
            <a:off x="4625295" y="1196752"/>
            <a:ext cx="18713" cy="27850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1527298" y="1336005"/>
            <a:ext cx="57810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Flecha a la derecha con muesca 22"/>
          <p:cNvSpPr/>
          <p:nvPr/>
        </p:nvSpPr>
        <p:spPr>
          <a:xfrm rot="1751696">
            <a:off x="2967037" y="2970565"/>
            <a:ext cx="576064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a la derecha con muesca 32"/>
          <p:cNvSpPr/>
          <p:nvPr/>
        </p:nvSpPr>
        <p:spPr>
          <a:xfrm>
            <a:off x="3059832" y="3861048"/>
            <a:ext cx="576064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Flecha a la derecha con muesca 33"/>
          <p:cNvSpPr/>
          <p:nvPr/>
        </p:nvSpPr>
        <p:spPr>
          <a:xfrm rot="5400000">
            <a:off x="4535996" y="3025143"/>
            <a:ext cx="576064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a la derecha con muesca 34"/>
          <p:cNvSpPr/>
          <p:nvPr/>
        </p:nvSpPr>
        <p:spPr>
          <a:xfrm rot="5400000">
            <a:off x="6984268" y="3032956"/>
            <a:ext cx="576064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a la derecha con muesca 35"/>
          <p:cNvSpPr/>
          <p:nvPr/>
        </p:nvSpPr>
        <p:spPr>
          <a:xfrm>
            <a:off x="2915816" y="6237312"/>
            <a:ext cx="576064" cy="360040"/>
          </a:xfrm>
          <a:prstGeom prst="notch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3851920" y="6237312"/>
            <a:ext cx="237626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GESTOR AMBIENTAL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1269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17 Rectángulo"/>
          <p:cNvSpPr/>
          <p:nvPr/>
        </p:nvSpPr>
        <p:spPr>
          <a:xfrm>
            <a:off x="4023586" y="764704"/>
            <a:ext cx="1275414" cy="4308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_tradnl" sz="2200" b="1" u="sng" dirty="0" smtClean="0"/>
              <a:t>TALLERES</a:t>
            </a:r>
            <a:endParaRPr lang="es-EC" sz="2200" dirty="0"/>
          </a:p>
        </p:txBody>
      </p:sp>
      <p:pic>
        <p:nvPicPr>
          <p:cNvPr id="5122" name="Picture 2" descr="20150721_1438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7508"/>
            <a:ext cx="2592288" cy="153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0150721_1439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19"/>
            <a:ext cx="2592288" cy="15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79512" y="1578858"/>
            <a:ext cx="2664296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TALLER </a:t>
            </a:r>
            <a:r>
              <a:rPr lang="es-E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MTTO DE VEHÍCULOS TÁCTICOS</a:t>
            </a:r>
            <a:endParaRPr lang="es-ES" sz="1500" dirty="0"/>
          </a:p>
        </p:txBody>
      </p:sp>
      <p:sp>
        <p:nvSpPr>
          <p:cNvPr id="6" name="Rectángulo 5"/>
          <p:cNvSpPr/>
          <p:nvPr/>
        </p:nvSpPr>
        <p:spPr>
          <a:xfrm>
            <a:off x="3299385" y="1537888"/>
            <a:ext cx="2712775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TALLER </a:t>
            </a:r>
            <a:r>
              <a:rPr lang="es-E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MTTO DE INTENDENCIA</a:t>
            </a:r>
            <a:endParaRPr lang="es-ES" sz="1500" dirty="0"/>
          </a:p>
        </p:txBody>
      </p:sp>
      <p:pic>
        <p:nvPicPr>
          <p:cNvPr id="5124" name="Picture 4" descr="20150720_1546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5" y="2091885"/>
            <a:ext cx="2712775" cy="158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20150720_16013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85" y="4436740"/>
            <a:ext cx="2712775" cy="15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0150721_1445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91886"/>
            <a:ext cx="2520280" cy="15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20150721_1445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6740"/>
            <a:ext cx="2520280" cy="15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6372200" y="1506850"/>
            <a:ext cx="244827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TALLER </a:t>
            </a:r>
            <a:r>
              <a:rPr lang="es-ES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MTTO DE </a:t>
            </a:r>
            <a:r>
              <a:rPr lang="es-ES" sz="15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PINTURA</a:t>
            </a:r>
            <a:endParaRPr lang="es-ES" sz="1500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9" name="Conector recto 8"/>
          <p:cNvCxnSpPr>
            <a:endCxn id="6" idx="0"/>
          </p:cNvCxnSpPr>
          <p:nvPr/>
        </p:nvCxnSpPr>
        <p:spPr>
          <a:xfrm>
            <a:off x="4644008" y="1195591"/>
            <a:ext cx="11765" cy="3422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H="1">
            <a:off x="1475656" y="1335701"/>
            <a:ext cx="6120680" cy="137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1475656" y="1335701"/>
            <a:ext cx="0" cy="2021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7596336" y="1340768"/>
            <a:ext cx="0" cy="2021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Flecha a la derecha con muesca 25"/>
          <p:cNvSpPr/>
          <p:nvPr/>
        </p:nvSpPr>
        <p:spPr>
          <a:xfrm rot="5400000">
            <a:off x="1286428" y="3887844"/>
            <a:ext cx="576064" cy="3784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a la derecha con muesca 37"/>
          <p:cNvSpPr/>
          <p:nvPr/>
        </p:nvSpPr>
        <p:spPr>
          <a:xfrm rot="5400000">
            <a:off x="4454780" y="3887844"/>
            <a:ext cx="576064" cy="3784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 la derecha con muesca 38"/>
          <p:cNvSpPr/>
          <p:nvPr/>
        </p:nvSpPr>
        <p:spPr>
          <a:xfrm rot="5400000">
            <a:off x="7263092" y="3887844"/>
            <a:ext cx="576064" cy="3784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853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recto 17"/>
          <p:cNvCxnSpPr/>
          <p:nvPr/>
        </p:nvCxnSpPr>
        <p:spPr>
          <a:xfrm flipH="1">
            <a:off x="2195736" y="1096545"/>
            <a:ext cx="47705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17 Rectángulo"/>
          <p:cNvSpPr/>
          <p:nvPr/>
        </p:nvSpPr>
        <p:spPr>
          <a:xfrm>
            <a:off x="2771800" y="836712"/>
            <a:ext cx="380225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ES" sz="2400" b="1" dirty="0"/>
              <a:t>SAND BLASTING (ARENADO)</a:t>
            </a:r>
            <a:endParaRPr lang="es-EC" sz="2400" dirty="0"/>
          </a:p>
        </p:txBody>
      </p:sp>
      <p:pic>
        <p:nvPicPr>
          <p:cNvPr id="6146" name="Picture 2" descr="20150721_1111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37098"/>
            <a:ext cx="2975223" cy="19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20150721_1118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990907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20150721_1115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5"/>
            <a:ext cx="3168352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20150721_110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69901"/>
            <a:ext cx="3152669" cy="187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DESCRIPCIÓN DE LAS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6948264" y="1096545"/>
            <a:ext cx="18002" cy="5405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2195736" y="1096545"/>
            <a:ext cx="0" cy="5733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Flecha a la derecha con muesca 28"/>
          <p:cNvSpPr/>
          <p:nvPr/>
        </p:nvSpPr>
        <p:spPr>
          <a:xfrm rot="5400000">
            <a:off x="2294540" y="3685035"/>
            <a:ext cx="576064" cy="3784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a la derecha con muesca 29"/>
          <p:cNvSpPr/>
          <p:nvPr/>
        </p:nvSpPr>
        <p:spPr>
          <a:xfrm rot="5400000">
            <a:off x="6201388" y="3671820"/>
            <a:ext cx="576064" cy="378456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56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RESULTADOS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1239" y="4139788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Conformidades</a:t>
            </a:r>
            <a:endParaRPr lang="es-ES" dirty="0"/>
          </a:p>
        </p:txBody>
      </p:sp>
      <p:pic>
        <p:nvPicPr>
          <p:cNvPr id="7170" name="Gráfico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1" r="24011" b="5106"/>
          <a:stretch/>
        </p:blipFill>
        <p:spPr bwMode="auto">
          <a:xfrm>
            <a:off x="361199" y="4653136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05903"/>
            <a:ext cx="4252342" cy="203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7"/>
            <a:ext cx="4252342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ueva imagen (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35138"/>
            <a:ext cx="4252342" cy="212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Gráfico 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r="24715" b="9643"/>
          <a:stretch/>
        </p:blipFill>
        <p:spPr bwMode="auto">
          <a:xfrm>
            <a:off x="361199" y="1349958"/>
            <a:ext cx="2664296" cy="21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26862" y="673122"/>
            <a:ext cx="2698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evaluación general a la normativa ambiental</a:t>
            </a:r>
            <a:endParaRPr lang="es-ES" b="1" dirty="0"/>
          </a:p>
        </p:txBody>
      </p:sp>
      <p:cxnSp>
        <p:nvCxnSpPr>
          <p:cNvPr id="9" name="Conector recto de flecha 8"/>
          <p:cNvCxnSpPr>
            <a:stCxn id="7170" idx="3"/>
            <a:endCxn id="7171" idx="1"/>
          </p:cNvCxnSpPr>
          <p:nvPr/>
        </p:nvCxnSpPr>
        <p:spPr>
          <a:xfrm flipV="1">
            <a:off x="3025495" y="1824423"/>
            <a:ext cx="1330481" cy="3908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7170" idx="3"/>
            <a:endCxn id="7172" idx="1"/>
          </p:cNvCxnSpPr>
          <p:nvPr/>
        </p:nvCxnSpPr>
        <p:spPr>
          <a:xfrm flipV="1">
            <a:off x="3025495" y="3789041"/>
            <a:ext cx="1330481" cy="19442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>
            <a:stCxn id="7170" idx="3"/>
            <a:endCxn id="7173" idx="1"/>
          </p:cNvCxnSpPr>
          <p:nvPr/>
        </p:nvCxnSpPr>
        <p:spPr>
          <a:xfrm>
            <a:off x="3025495" y="5733256"/>
            <a:ext cx="1330481" cy="633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Flecha a la derecha con bandas 14"/>
          <p:cNvSpPr/>
          <p:nvPr/>
        </p:nvSpPr>
        <p:spPr>
          <a:xfrm rot="5400000">
            <a:off x="560002" y="3602761"/>
            <a:ext cx="453863" cy="350747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 la derecha con bandas 24"/>
          <p:cNvSpPr/>
          <p:nvPr/>
        </p:nvSpPr>
        <p:spPr>
          <a:xfrm rot="5400000">
            <a:off x="1352090" y="3613666"/>
            <a:ext cx="453863" cy="350747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 a la derecha con bandas 25"/>
          <p:cNvSpPr/>
          <p:nvPr/>
        </p:nvSpPr>
        <p:spPr>
          <a:xfrm rot="5400000">
            <a:off x="2225479" y="3623414"/>
            <a:ext cx="453863" cy="350747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9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3071810"/>
            <a:ext cx="2465981" cy="584775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defRPr/>
            </a:pPr>
            <a:r>
              <a:rPr lang="es-US" sz="320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90500">
                    <a:srgbClr val="FF0000">
                      <a:alpha val="39000"/>
                    </a:srgb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_tradnl" sz="320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90500">
                  <a:srgbClr val="FF0000">
                    <a:alpha val="39000"/>
                  </a:srgb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Arc 11"/>
          <p:cNvSpPr>
            <a:spLocks/>
          </p:cNvSpPr>
          <p:nvPr/>
        </p:nvSpPr>
        <p:spPr bwMode="auto">
          <a:xfrm rot="20788765">
            <a:off x="3050302" y="793188"/>
            <a:ext cx="2917238" cy="4663675"/>
          </a:xfrm>
          <a:custGeom>
            <a:avLst/>
            <a:gdLst>
              <a:gd name="T0" fmla="*/ 2147483647 w 21600"/>
              <a:gd name="T1" fmla="*/ 0 h 38721"/>
              <a:gd name="T2" fmla="*/ 2147483647 w 21600"/>
              <a:gd name="T3" fmla="*/ 2147483647 h 38721"/>
              <a:gd name="T4" fmla="*/ 0 w 21600"/>
              <a:gd name="T5" fmla="*/ 2147483647 h 38721"/>
              <a:gd name="T6" fmla="*/ 0 60000 65536"/>
              <a:gd name="T7" fmla="*/ 0 60000 65536"/>
              <a:gd name="T8" fmla="*/ 0 60000 65536"/>
              <a:gd name="T9" fmla="*/ 0 w 21600"/>
              <a:gd name="T10" fmla="*/ 0 h 38721"/>
              <a:gd name="T11" fmla="*/ 21600 w 21600"/>
              <a:gd name="T12" fmla="*/ 38721 h 387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8721" fill="none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</a:path>
              <a:path w="21600" h="38721" stroke="0" extrusionOk="0">
                <a:moveTo>
                  <a:pt x="9850" y="0"/>
                </a:moveTo>
                <a:cubicBezTo>
                  <a:pt x="17063" y="3696"/>
                  <a:pt x="21600" y="11118"/>
                  <a:pt x="21600" y="19223"/>
                </a:cubicBezTo>
                <a:cubicBezTo>
                  <a:pt x="21600" y="27551"/>
                  <a:pt x="16811" y="35137"/>
                  <a:pt x="9294" y="38721"/>
                </a:cubicBezTo>
                <a:lnTo>
                  <a:pt x="0" y="19223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s-EC">
              <a:solidFill>
                <a:prstClr val="black"/>
              </a:solidFill>
            </a:endParaRPr>
          </a:p>
        </p:txBody>
      </p:sp>
      <p:sp>
        <p:nvSpPr>
          <p:cNvPr id="6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394716" y="1841109"/>
            <a:ext cx="586380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4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846534" y="1113818"/>
            <a:ext cx="586380" cy="557096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3143240" y="357166"/>
            <a:ext cx="5616624" cy="620593"/>
            <a:chOff x="3203848" y="1700808"/>
            <a:chExt cx="5112568" cy="620593"/>
          </a:xfrm>
        </p:grpSpPr>
        <p:sp>
          <p:nvSpPr>
            <p:cNvPr id="5" name="Oval 4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3203848" y="1772816"/>
              <a:ext cx="586380" cy="548585"/>
            </a:xfrm>
            <a:prstGeom prst="ellipse">
              <a:avLst/>
            </a:prstGeom>
            <a:gradFill rotWithShape="1">
              <a:gsLst>
                <a:gs pos="0">
                  <a:srgbClr val="C17979">
                    <a:alpha val="70588"/>
                  </a:srgbClr>
                </a:gs>
                <a:gs pos="100000">
                  <a:srgbClr val="532121"/>
                </a:gs>
              </a:gsLst>
              <a:lin ang="18900000" scaled="1"/>
            </a:gradFill>
            <a:ln w="9525" algn="ctr">
              <a:solidFill>
                <a:srgbClr val="000000"/>
              </a:solidFill>
              <a:round/>
              <a:headEnd/>
              <a:tailEnd/>
            </a:ln>
            <a:effectLst>
              <a:outerShdw blurRad="114300" dist="101600" dir="6720000" algn="ctr" rotWithShape="0">
                <a:schemeClr val="tx1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>
                <a:defRPr/>
              </a:pPr>
              <a:r>
                <a:rPr lang="es-AR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1</a:t>
              </a:r>
              <a:endPara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3816424" y="1700808"/>
              <a:ext cx="4499992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381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endPara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cs typeface="Arial" pitchFamily="34" charset="0"/>
              </a:endParaRPr>
            </a:p>
          </p:txBody>
        </p:sp>
      </p:grpSp>
      <p:sp>
        <p:nvSpPr>
          <p:cNvPr id="14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672639" y="2692826"/>
            <a:ext cx="686510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5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651135" y="3580577"/>
            <a:ext cx="571873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6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118114" y="728054"/>
            <a:ext cx="586380" cy="530568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073865" y="1783630"/>
            <a:ext cx="269013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CRONOGRAMA DE ACTIVIDADES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359149" y="2816903"/>
            <a:ext cx="2893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MARCO LEGAL APLICABLE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5569701" y="1164956"/>
            <a:ext cx="292895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METODOLOGIA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929080" y="699886"/>
            <a:ext cx="242889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OBJETIVOS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19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283765" y="4382926"/>
            <a:ext cx="571873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7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6250414" y="3625860"/>
            <a:ext cx="27860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DESCRIPCION DE LAS ACTIVIDADES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23" name="Oval 4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753611" y="5106171"/>
            <a:ext cx="571873" cy="548585"/>
          </a:xfrm>
          <a:prstGeom prst="ellipse">
            <a:avLst/>
          </a:prstGeom>
          <a:gradFill rotWithShape="1">
            <a:gsLst>
              <a:gs pos="0">
                <a:srgbClr val="C17979">
                  <a:alpha val="70588"/>
                </a:srgbClr>
              </a:gs>
              <a:gs pos="100000">
                <a:srgbClr val="532121"/>
              </a:gs>
            </a:gsLst>
            <a:lin ang="18900000" scaled="1"/>
          </a:gra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114300" dist="101600" dir="672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034390" y="4509120"/>
            <a:ext cx="278608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RESULTADOS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995936" y="332656"/>
            <a:ext cx="335340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JUSTIFICACION E IMPORTANCIA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358958" y="5138028"/>
            <a:ext cx="278608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AR" sz="1400" dirty="0" smtClean="0">
                <a:solidFill>
                  <a:schemeClr val="bg2">
                    <a:lumMod val="10000"/>
                  </a:schemeClr>
                </a:solidFill>
                <a:latin typeface="Cooper Black" pitchFamily="18" charset="0"/>
                <a:cs typeface="Arial" pitchFamily="34" charset="0"/>
              </a:rPr>
              <a:t>CONCLUSIONES Y RECOMENDACIONES</a:t>
            </a:r>
            <a:endParaRPr lang="es-AR" sz="1400" dirty="0">
              <a:solidFill>
                <a:schemeClr val="bg2">
                  <a:lumMod val="10000"/>
                </a:schemeClr>
              </a:solidFill>
              <a:latin typeface="Cooper Black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5713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CONCLUSIONES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39552" y="1052736"/>
            <a:ext cx="81369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la presente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Auditoría,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evaluó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cuerpos legales y con un total de 466 criterios.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6634" y="1628800"/>
            <a:ext cx="8287168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la normativa ambiental auditada a las diferentes actividades que ejecuta el COLOG 25, el 43,6% Cumple, el 32,8% No Cumple, el 23,3% No Aplica y un 0,3% No es Evaluable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536634" y="2636912"/>
            <a:ext cx="828716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Del </a:t>
            </a:r>
            <a:r>
              <a:rPr lang="es-EC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32,8% </a:t>
            </a:r>
            <a:r>
              <a:rPr lang="es-EC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 No Cumple, se determinó que existe un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80% de No Conformidades Mayores (NC+), 10% No Conformidades Menores (NC-) y </a:t>
            </a:r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10% observaciones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536634" y="3419708"/>
            <a:ext cx="82871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determinó 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existencia de dos pasivos </a:t>
            </a:r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ambientales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ES_tradnl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81128"/>
            <a:ext cx="3840426" cy="21602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34" y="4581128"/>
            <a:ext cx="3970958" cy="223366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5040560" y="4149080"/>
            <a:ext cx="36358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Área 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ES_tradn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chatarrización</a:t>
            </a:r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de vehículos</a:t>
            </a:r>
            <a:endParaRPr lang="es-ES_tradn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68754" y="4211796"/>
            <a:ext cx="16350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Área de caniles</a:t>
            </a:r>
            <a:endParaRPr lang="es-ES" dirty="0"/>
          </a:p>
        </p:txBody>
      </p:sp>
      <p:cxnSp>
        <p:nvCxnSpPr>
          <p:cNvPr id="14" name="Conector recto de flecha 13"/>
          <p:cNvCxnSpPr>
            <a:stCxn id="8" idx="2"/>
            <a:endCxn id="12" idx="0"/>
          </p:cNvCxnSpPr>
          <p:nvPr/>
        </p:nvCxnSpPr>
        <p:spPr>
          <a:xfrm flipH="1">
            <a:off x="2386301" y="3789040"/>
            <a:ext cx="2293917" cy="4227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8" idx="2"/>
            <a:endCxn id="11" idx="0"/>
          </p:cNvCxnSpPr>
          <p:nvPr/>
        </p:nvCxnSpPr>
        <p:spPr>
          <a:xfrm>
            <a:off x="4680218" y="3789040"/>
            <a:ext cx="217829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RECOMENDACIONES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2697" y="2348880"/>
            <a:ext cx="828716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 estableció 22 recomendaciones por cada No Conformidad identificada (NC+, NC- y observación) y para cada una de las instalaciones.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691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ágono 4"/>
          <p:cNvSpPr/>
          <p:nvPr/>
        </p:nvSpPr>
        <p:spPr>
          <a:xfrm>
            <a:off x="179512" y="1390042"/>
            <a:ext cx="8487937" cy="5279317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8032" tIns="99060" rIns="184912" bIns="99060" numCol="1" spcCol="1270" anchor="ctr" anchorCtr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endParaRPr lang="es-EC" sz="2600" b="1" dirty="0">
              <a:latin typeface="Century Gothic" pitchFamily="34" charset="0"/>
            </a:endParaRPr>
          </a:p>
        </p:txBody>
      </p:sp>
      <p:grpSp>
        <p:nvGrpSpPr>
          <p:cNvPr id="2" name="5 Grupo"/>
          <p:cNvGrpSpPr/>
          <p:nvPr/>
        </p:nvGrpSpPr>
        <p:grpSpPr>
          <a:xfrm>
            <a:off x="-574889" y="1777873"/>
            <a:ext cx="6444626" cy="3980694"/>
            <a:chOff x="3532066" y="2729602"/>
            <a:chExt cx="6364284" cy="3965263"/>
          </a:xfrm>
        </p:grpSpPr>
        <p:pic>
          <p:nvPicPr>
            <p:cNvPr id="9" name="Picture 6" descr="D:\_OTRO DG_2009\IMAGENES\IMAGENES PEPA\105CANON\IMG_0537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054820" y="2729602"/>
              <a:ext cx="3812591" cy="286411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grpSp>
          <p:nvGrpSpPr>
            <p:cNvPr id="3" name="7 Grupo"/>
            <p:cNvGrpSpPr/>
            <p:nvPr/>
          </p:nvGrpSpPr>
          <p:grpSpPr>
            <a:xfrm>
              <a:off x="3532066" y="2796294"/>
              <a:ext cx="6364284" cy="3898571"/>
              <a:chOff x="3532066" y="2796294"/>
              <a:chExt cx="6364284" cy="3898571"/>
            </a:xfrm>
          </p:grpSpPr>
          <p:pic>
            <p:nvPicPr>
              <p:cNvPr id="11" name="Picture 2" descr="D:\_OTRO DG_2009\IMAGENES\Fotos Operativas FT\IMG_0265.jpg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 flipH="1">
                <a:off x="3532066" y="2796294"/>
                <a:ext cx="4727171" cy="362742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2" name="Picture 1" descr="D:\_OTRO DG_2009\IMAGENES\Fotos Operativas FT\ART.MEMORIAS (2).JPG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 flipH="1">
                <a:off x="6125930" y="3298396"/>
                <a:ext cx="3770420" cy="3396469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4" name="WordArt 37"/>
          <p:cNvSpPr>
            <a:spLocks noChangeArrowheads="1" noChangeShapeType="1" noTextEdit="1"/>
          </p:cNvSpPr>
          <p:nvPr/>
        </p:nvSpPr>
        <p:spPr bwMode="auto">
          <a:xfrm>
            <a:off x="4860032" y="4437112"/>
            <a:ext cx="4032448" cy="491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C" sz="44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… </a:t>
            </a:r>
            <a:r>
              <a:rPr lang="es-EC" sz="44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</a:t>
            </a:r>
            <a:endParaRPr lang="es-EC" sz="44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5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JUSTIFICACIÓN E IMPORTANCIA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1521" y="2492896"/>
            <a:ext cx="2952327" cy="1477328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sirve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una herramienta de autoevaluación para el Comandante y personal </a:t>
            </a: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encargado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788024" y="1331476"/>
            <a:ext cx="3958748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prácticas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alternativas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4839220" y="2204864"/>
            <a:ext cx="3907552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Mejora continua</a:t>
            </a:r>
            <a:endParaRPr lang="es-ES" dirty="0"/>
          </a:p>
        </p:txBody>
      </p:sp>
      <p:sp>
        <p:nvSpPr>
          <p:cNvPr id="23" name="Rectángulo 22"/>
          <p:cNvSpPr/>
          <p:nvPr/>
        </p:nvSpPr>
        <p:spPr>
          <a:xfrm>
            <a:off x="4788024" y="3635732"/>
            <a:ext cx="3958748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Cumplir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normativa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ambiental</a:t>
            </a:r>
            <a:endParaRPr lang="es-ES" dirty="0"/>
          </a:p>
        </p:txBody>
      </p:sp>
      <p:sp>
        <p:nvSpPr>
          <p:cNvPr id="25" name="Rectángulo 24"/>
          <p:cNvSpPr/>
          <p:nvPr/>
        </p:nvSpPr>
        <p:spPr>
          <a:xfrm>
            <a:off x="4815612" y="4715852"/>
            <a:ext cx="3931160" cy="369332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Elevar </a:t>
            </a: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imagen institucional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851920" y="1423166"/>
            <a:ext cx="504056" cy="35625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C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 rot="16200000">
            <a:off x="3527884" y="2600909"/>
            <a:ext cx="504056" cy="11521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C00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3851920" y="1268760"/>
            <a:ext cx="864096" cy="536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>
            <a:off x="3851920" y="2172712"/>
            <a:ext cx="864096" cy="536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3851920" y="3540864"/>
            <a:ext cx="864096" cy="536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3851920" y="4581128"/>
            <a:ext cx="864096" cy="53620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8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OBJETIVOS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544" y="1700808"/>
            <a:ext cx="8208912" cy="584775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_tradnl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 una Auditoría Ambiental de Cumplimiento, sobre las actividades que realiza el Comando Logístico No. 25 “REINO DE QUITO”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15816" y="1048514"/>
            <a:ext cx="3459601" cy="4770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 GENERAL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687161" y="2420888"/>
            <a:ext cx="4261103" cy="477054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_tradnl" sz="2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ESPECÍFICOS</a:t>
            </a:r>
            <a:endParaRPr lang="es-E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7545" y="2996952"/>
            <a:ext cx="8352927" cy="34163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 el cumplimiento de la normativa ambiental, en las actividades que cumple el Comando Logístico No. 25 “REINO DE QUITO”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y evaluar los impactos ambientales negativos generados en las diferentes actividades.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Establecer los pasivos ambientales generados por las actividades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Identificar hallazgos (conformidades y no conformidades)</a:t>
            </a:r>
            <a:endParaRPr lang="es-ES" sz="16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hangingPunct="0">
              <a:lnSpc>
                <a:spcPct val="150000"/>
              </a:lnSpc>
              <a:spcAft>
                <a:spcPts val="0"/>
              </a:spcAft>
              <a:buFont typeface="+mj-lt"/>
              <a:buAutoNum type="alphaLcPeriod"/>
            </a:pPr>
            <a:r>
              <a:rPr lang="es-ES_tradnl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Emitir recomendaciones en función de las no conformidades, como medidas para prevenir, mitigar, remediar y/o compensar los impactos ambientales negativos identificados y evaluados.</a:t>
            </a:r>
            <a:endParaRPr lang="es-ES" sz="1600" b="1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1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0234"/>
            <a:ext cx="8419306" cy="5535110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8060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METODOLOGÍA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848872" cy="367240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0020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CRONOGRAMA DE ACTIVIDADES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321871"/>
              </p:ext>
            </p:extLst>
          </p:nvPr>
        </p:nvGraphicFramePr>
        <p:xfrm>
          <a:off x="179507" y="1712578"/>
          <a:ext cx="8784981" cy="2440594"/>
        </p:xfrm>
        <a:graphic>
          <a:graphicData uri="http://schemas.openxmlformats.org/drawingml/2006/table">
            <a:tbl>
              <a:tblPr/>
              <a:tblGrid>
                <a:gridCol w="1224141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16024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360040"/>
                <a:gridCol w="288032"/>
                <a:gridCol w="288032"/>
                <a:gridCol w="288032"/>
                <a:gridCol w="288032"/>
                <a:gridCol w="288032"/>
                <a:gridCol w="288032"/>
                <a:gridCol w="365759"/>
                <a:gridCol w="282313"/>
              </a:tblGrid>
              <a:tr h="103508">
                <a:tc rowSpan="2"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ACTIVIDAD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8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SEMANAS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583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0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C" sz="10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</a:t>
                      </a:r>
                      <a:endParaRPr lang="es-EC" sz="10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ETAPA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 ETAPA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 ETAPA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836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r>
                        <a:rPr lang="es-ES_tradnl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IV ETAPA</a:t>
                      </a:r>
                      <a:endParaRPr lang="es-EC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57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  <a:tabLst>
                          <a:tab pos="-3150870" algn="l"/>
                          <a:tab pos="5725160" algn="r"/>
                        </a:tabLst>
                      </a:pPr>
                      <a:endParaRPr lang="es-ES_tradn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2344" marR="42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1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MARCO LEGAL APLICABLE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93584" y="1124744"/>
            <a:ext cx="83828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Constitución Política de la República del Ecuador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93585" y="1815207"/>
            <a:ext cx="838287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Ley de Gestión Ambiental 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0166" y="2525995"/>
            <a:ext cx="835629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Ley de Prevención y Control de la Contaminación Ambiental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3584" y="3543399"/>
            <a:ext cx="8382872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Ley Orgánica de Salud.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83334" y="4902259"/>
            <a:ext cx="839312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Ley orgánica de Transporte Terrestre, Tránsito y Seguridad Vial.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83334" y="4191471"/>
            <a:ext cx="839312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400" b="1" dirty="0" smtClean="0">
                <a:latin typeface="Arial" pitchFamily="34" charset="0"/>
                <a:cs typeface="Arial" pitchFamily="34" charset="0"/>
              </a:rPr>
              <a:t>Ley de Defensa Contra Incendios 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83334" y="5910371"/>
            <a:ext cx="8393122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latin typeface="Arial" pitchFamily="34" charset="0"/>
                <a:cs typeface="Arial" pitchFamily="34" charset="0"/>
              </a:rPr>
              <a:t>Ley Orgánica de Recursos Hídricos, Usos y Aprovechamiento del Agua 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4584865" y="1556792"/>
            <a:ext cx="10778" cy="252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4572000" y="2240896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4572000" y="3321016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572000" y="3969088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572000" y="4653136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4572000" y="5697280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312750" y="1556792"/>
            <a:ext cx="10778" cy="252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665678" y="1556792"/>
            <a:ext cx="10778" cy="2520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22514" y="2301729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323528" y="3321016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312750" y="3969088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23528" y="4689168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>
            <a:off x="312750" y="5697280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>
            <a:off x="8664664" y="2276872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8665678" y="3296159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8654900" y="3944231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>
            <a:off x="8665678" y="4664311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8654900" y="5672423"/>
            <a:ext cx="10778" cy="25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8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 dirty="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1928794" y="314536"/>
            <a:ext cx="5214974" cy="361163"/>
          </a:xfrm>
          <a:prstGeom prst="roundRect">
            <a:avLst/>
          </a:prstGeom>
          <a:solidFill>
            <a:srgbClr val="000000">
              <a:alpha val="54118"/>
            </a:srgbClr>
          </a:solidFill>
          <a:ln>
            <a:solidFill>
              <a:srgbClr val="FFFF9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>
              <a:lnSpc>
                <a:spcPct val="110000"/>
              </a:lnSpc>
              <a:defRPr/>
            </a:pPr>
            <a:r>
              <a:rPr lang="es-ES" sz="16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63500">
                    <a:sysClr val="windowText" lastClr="000000">
                      <a:alpha val="40000"/>
                    </a:sys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MARCO LEGAL APLICABLE</a:t>
            </a:r>
            <a:endParaRPr lang="es-EC" sz="1600" kern="0" dirty="0" smtClean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63500">
                  <a:sysClr val="windowText" lastClr="000000">
                    <a:alpha val="40000"/>
                  </a:sys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Abrir llave"/>
          <p:cNvSpPr/>
          <p:nvPr/>
        </p:nvSpPr>
        <p:spPr bwMode="auto">
          <a:xfrm rot="16200000" flipH="1" flipV="1">
            <a:off x="4420394" y="-2348748"/>
            <a:ext cx="231775" cy="5072100"/>
          </a:xfrm>
          <a:prstGeom prst="leftBrace">
            <a:avLst>
              <a:gd name="adj1" fmla="val 51779"/>
              <a:gd name="adj2" fmla="val 50060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900" b="1" kern="0" dirty="0">
              <a:solidFill>
                <a:srgbClr val="000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66598" y="3069095"/>
            <a:ext cx="8636534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Prevención, Mitigación y Protección Contra Incendios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30"/>
          <p:cNvSpPr/>
          <p:nvPr/>
        </p:nvSpPr>
        <p:spPr>
          <a:xfrm>
            <a:off x="251520" y="4326195"/>
            <a:ext cx="8651612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es-EC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Reglamento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S.S. de 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Trabajadores y Mejoramiento del Medio Ambiente de Trabajo (Reglamento 2393 RSST)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12876" y="5622339"/>
            <a:ext cx="8651612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M. No. 026 Sobre el registro de generadores de desechos peligrosos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62298" y="1030749"/>
            <a:ext cx="864083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sz="2400" b="1" dirty="0" smtClean="0">
                <a:latin typeface="Arial" pitchFamily="34" charset="0"/>
                <a:cs typeface="Arial" pitchFamily="34" charset="0"/>
              </a:rPr>
              <a:t>Ley de Patrimonio Cultural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1844824"/>
            <a:ext cx="8651612" cy="8309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s-EC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ULSMA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 sus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reformas del Libro VI publicado mediante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Acuerdo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Ministerial 061 del 04 de mayo de 2015)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4584865" y="263691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4572000" y="3861048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4572000" y="515719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ector recto 26"/>
          <p:cNvCxnSpPr>
            <a:stCxn id="23" idx="2"/>
          </p:cNvCxnSpPr>
          <p:nvPr/>
        </p:nvCxnSpPr>
        <p:spPr>
          <a:xfrm>
            <a:off x="4582715" y="1492414"/>
            <a:ext cx="64" cy="3524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251520" y="1484784"/>
            <a:ext cx="10778" cy="3524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8881702" y="1484784"/>
            <a:ext cx="10778" cy="35241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251520" y="263691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32"/>
          <p:cNvCxnSpPr/>
          <p:nvPr/>
        </p:nvCxnSpPr>
        <p:spPr>
          <a:xfrm>
            <a:off x="312750" y="3861048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>
            <a:off x="323528" y="515719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>
            <a:off x="8881702" y="263691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8892480" y="3861048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8892480" y="5157192"/>
            <a:ext cx="10778" cy="43204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15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4518</TotalTime>
  <Words>655</Words>
  <Application>Microsoft Office PowerPoint</Application>
  <PresentationFormat>Presentación en pantalla (4:3)</PresentationFormat>
  <Paragraphs>158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DIRSIS</dc:creator>
  <cp:lastModifiedBy>SEPRAC</cp:lastModifiedBy>
  <cp:revision>270</cp:revision>
  <dcterms:created xsi:type="dcterms:W3CDTF">2014-07-07T20:56:01Z</dcterms:created>
  <dcterms:modified xsi:type="dcterms:W3CDTF">2016-04-26T22:39:03Z</dcterms:modified>
</cp:coreProperties>
</file>