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0" r:id="rId3"/>
    <p:sldId id="261" r:id="rId4"/>
    <p:sldId id="267" r:id="rId5"/>
    <p:sldId id="264" r:id="rId6"/>
    <p:sldId id="265" r:id="rId7"/>
    <p:sldId id="269" r:id="rId8"/>
    <p:sldId id="266" r:id="rId9"/>
    <p:sldId id="275" r:id="rId10"/>
    <p:sldId id="276" r:id="rId11"/>
    <p:sldId id="295" r:id="rId12"/>
    <p:sldId id="291" r:id="rId13"/>
    <p:sldId id="292" r:id="rId14"/>
    <p:sldId id="299" r:id="rId15"/>
    <p:sldId id="301" r:id="rId16"/>
    <p:sldId id="293" r:id="rId17"/>
    <p:sldId id="296" r:id="rId18"/>
    <p:sldId id="271" r:id="rId19"/>
    <p:sldId id="283" r:id="rId20"/>
    <p:sldId id="286" r:id="rId21"/>
    <p:sldId id="287" r:id="rId22"/>
    <p:sldId id="288" r:id="rId23"/>
    <p:sldId id="289" r:id="rId24"/>
    <p:sldId id="284" r:id="rId25"/>
    <p:sldId id="30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66"/>
    <a:srgbClr val="CCFFCC"/>
    <a:srgbClr val="66FF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4" d="100"/>
          <a:sy n="74"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163773" y="136478"/>
            <a:ext cx="11859905" cy="6584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755433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1863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8594020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163773" y="136478"/>
            <a:ext cx="11859905" cy="6584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174550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0" y="11430"/>
            <a:ext cx="12192000" cy="6846570"/>
          </a:xfrm>
          <a:prstGeom prst="rect">
            <a:avLst/>
          </a:prstGeom>
        </p:spPr>
      </p:pic>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5300213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0" y="11430"/>
            <a:ext cx="12192000" cy="6846570"/>
          </a:xfrm>
          <a:prstGeom prst="rect">
            <a:avLst/>
          </a:prstGeom>
        </p:spPr>
      </p:pic>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847848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pic>
        <p:nvPicPr>
          <p:cNvPr id="8" name="Imagen 7"/>
          <p:cNvPicPr>
            <a:picLocks noChangeAspect="1"/>
          </p:cNvPicPr>
          <p:nvPr userDrawn="1"/>
        </p:nvPicPr>
        <p:blipFill>
          <a:blip r:embed="rId2"/>
          <a:stretch>
            <a:fillRect/>
          </a:stretch>
        </p:blipFill>
        <p:spPr>
          <a:xfrm>
            <a:off x="0" y="11430"/>
            <a:ext cx="12192000" cy="6846570"/>
          </a:xfrm>
          <a:prstGeom prst="rect">
            <a:avLst/>
          </a:prstGeom>
        </p:spPr>
      </p:pic>
    </p:spTree>
    <p:extLst>
      <p:ext uri="{BB962C8B-B14F-4D97-AF65-F5344CB8AC3E}">
        <p14:creationId xmlns:p14="http://schemas.microsoft.com/office/powerpoint/2010/main" val="22043987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pic>
        <p:nvPicPr>
          <p:cNvPr id="10" name="Imagen 9"/>
          <p:cNvPicPr>
            <a:picLocks noChangeAspect="1"/>
          </p:cNvPicPr>
          <p:nvPr userDrawn="1"/>
        </p:nvPicPr>
        <p:blipFill>
          <a:blip r:embed="rId2"/>
          <a:stretch>
            <a:fillRect/>
          </a:stretch>
        </p:blipFill>
        <p:spPr>
          <a:xfrm>
            <a:off x="0" y="11430"/>
            <a:ext cx="12192000" cy="6846570"/>
          </a:xfrm>
          <a:prstGeom prst="rect">
            <a:avLst/>
          </a:prstGeom>
        </p:spPr>
      </p:pic>
    </p:spTree>
    <p:extLst>
      <p:ext uri="{BB962C8B-B14F-4D97-AF65-F5344CB8AC3E}">
        <p14:creationId xmlns:p14="http://schemas.microsoft.com/office/powerpoint/2010/main" val="13010116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450618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664730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3500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0" y="11430"/>
            <a:ext cx="12192000" cy="6846570"/>
          </a:xfrm>
          <a:prstGeom prst="rect">
            <a:avLst/>
          </a:prstGeom>
        </p:spPr>
      </p:pic>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206548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1033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891324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475907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stretch>
            <a:fillRect/>
          </a:stretch>
        </p:blipFill>
        <p:spPr>
          <a:xfrm>
            <a:off x="0" y="11430"/>
            <a:ext cx="12192000" cy="6846570"/>
          </a:xfrm>
          <a:prstGeom prst="rect">
            <a:avLst/>
          </a:prstGeom>
        </p:spPr>
      </p:pic>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0398009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pic>
        <p:nvPicPr>
          <p:cNvPr id="8" name="Imagen 7"/>
          <p:cNvPicPr>
            <a:picLocks noChangeAspect="1"/>
          </p:cNvPicPr>
          <p:nvPr userDrawn="1"/>
        </p:nvPicPr>
        <p:blipFill>
          <a:blip r:embed="rId2"/>
          <a:stretch>
            <a:fillRect/>
          </a:stretch>
        </p:blipFill>
        <p:spPr>
          <a:xfrm>
            <a:off x="0" y="11430"/>
            <a:ext cx="12192000" cy="6846570"/>
          </a:xfrm>
          <a:prstGeom prst="rect">
            <a:avLst/>
          </a:prstGeom>
        </p:spPr>
      </p:pic>
    </p:spTree>
    <p:extLst>
      <p:ext uri="{BB962C8B-B14F-4D97-AF65-F5344CB8AC3E}">
        <p14:creationId xmlns:p14="http://schemas.microsoft.com/office/powerpoint/2010/main" val="3637558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pic>
        <p:nvPicPr>
          <p:cNvPr id="10" name="Imagen 9"/>
          <p:cNvPicPr>
            <a:picLocks noChangeAspect="1"/>
          </p:cNvPicPr>
          <p:nvPr userDrawn="1"/>
        </p:nvPicPr>
        <p:blipFill>
          <a:blip r:embed="rId2"/>
          <a:stretch>
            <a:fillRect/>
          </a:stretch>
        </p:blipFill>
        <p:spPr>
          <a:xfrm>
            <a:off x="0" y="11430"/>
            <a:ext cx="12192000" cy="6846570"/>
          </a:xfrm>
          <a:prstGeom prst="rect">
            <a:avLst/>
          </a:prstGeom>
        </p:spPr>
      </p:pic>
    </p:spTree>
    <p:extLst>
      <p:ext uri="{BB962C8B-B14F-4D97-AF65-F5344CB8AC3E}">
        <p14:creationId xmlns:p14="http://schemas.microsoft.com/office/powerpoint/2010/main" val="1265707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9213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6115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39321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8672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19959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68690-8F11-4BE7-9358-B05062C2FB20}" type="datetimeFigureOut">
              <a:rPr lang="es-EC" smtClean="0">
                <a:solidFill>
                  <a:prstClr val="black">
                    <a:tint val="75000"/>
                  </a:prstClr>
                </a:solidFill>
              </a:rPr>
              <a:pPr/>
              <a:t>13/03/2017</a:t>
            </a:fld>
            <a:endParaRPr lang="es-EC">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E1B9C-46EA-4FC2-BF97-AAFA846D0677}"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632138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95714" y="1777175"/>
            <a:ext cx="6850694" cy="507831"/>
          </a:xfrm>
          <a:prstGeom prst="rect">
            <a:avLst/>
          </a:prstGeom>
        </p:spPr>
        <p:txBody>
          <a:bodyPr wrap="square">
            <a:spAutoFit/>
          </a:bodyPr>
          <a:lstStyle/>
          <a:p>
            <a:pPr indent="457200" algn="ctr">
              <a:lnSpc>
                <a:spcPct val="150000"/>
              </a:lnSpc>
              <a:spcBef>
                <a:spcPts val="1200"/>
              </a:spcBef>
              <a:spcAft>
                <a:spcPts val="1200"/>
              </a:spcAft>
            </a:pPr>
            <a:r>
              <a:rPr lang="es-EC" b="1" dirty="0">
                <a:solidFill>
                  <a:prstClr val="black"/>
                </a:solidFill>
                <a:latin typeface="Arial" panose="020B0604020202020204" pitchFamily="34" charset="0"/>
                <a:ea typeface="Cambria" panose="02040503050406030204" pitchFamily="18" charset="0"/>
                <a:cs typeface="Arial" panose="020B0604020202020204" pitchFamily="34" charset="0"/>
              </a:rPr>
              <a:t>CARRERA DE INGENIERÍA </a:t>
            </a:r>
            <a:r>
              <a:rPr lang="es-EC" b="1" dirty="0" smtClean="0">
                <a:solidFill>
                  <a:prstClr val="black"/>
                </a:solidFill>
                <a:latin typeface="Arial" panose="020B0604020202020204" pitchFamily="34" charset="0"/>
                <a:ea typeface="Cambria" panose="02040503050406030204" pitchFamily="18" charset="0"/>
                <a:cs typeface="Arial" panose="020B0604020202020204" pitchFamily="34" charset="0"/>
              </a:rPr>
              <a:t>EN FINANZAS Y AUDITORÍA</a:t>
            </a:r>
            <a:endParaRPr lang="es-EC" sz="1600" dirty="0">
              <a:solidFill>
                <a:prstClr val="black"/>
              </a:solidFill>
              <a:latin typeface="Arial" panose="020B0604020202020204" pitchFamily="34" charset="0"/>
              <a:ea typeface="Cambria" panose="02040503050406030204" pitchFamily="18" charset="0"/>
              <a:cs typeface="Cambria" panose="02040503050406030204" pitchFamily="18" charset="0"/>
            </a:endParaRPr>
          </a:p>
        </p:txBody>
      </p:sp>
      <p:sp>
        <p:nvSpPr>
          <p:cNvPr id="5" name="Rectángulo 4"/>
          <p:cNvSpPr/>
          <p:nvPr/>
        </p:nvSpPr>
        <p:spPr>
          <a:xfrm>
            <a:off x="1648495" y="2651413"/>
            <a:ext cx="9916733" cy="872034"/>
          </a:xfrm>
          <a:prstGeom prst="rect">
            <a:avLst/>
          </a:prstGeom>
        </p:spPr>
        <p:txBody>
          <a:bodyPr wrap="square">
            <a:spAutoFit/>
          </a:bodyPr>
          <a:lstStyle/>
          <a:p>
            <a:pPr indent="457200" algn="ctr">
              <a:lnSpc>
                <a:spcPct val="150000"/>
              </a:lnSpc>
              <a:spcBef>
                <a:spcPts val="1200"/>
              </a:spcBef>
              <a:spcAft>
                <a:spcPts val="1200"/>
              </a:spcAft>
            </a:pPr>
            <a:r>
              <a:rPr lang="es-EC" b="1" dirty="0">
                <a:solidFill>
                  <a:prstClr val="black"/>
                </a:solidFill>
                <a:latin typeface="Arial" panose="020B0604020202020204" pitchFamily="34" charset="0"/>
                <a:cs typeface="Arial" panose="020B0604020202020204" pitchFamily="34" charset="0"/>
              </a:rPr>
              <a:t>DISEÑO </a:t>
            </a:r>
            <a:r>
              <a:rPr lang="es-EC" b="1" dirty="0" smtClean="0">
                <a:solidFill>
                  <a:prstClr val="black"/>
                </a:solidFill>
                <a:latin typeface="Arial" panose="020B0604020202020204" pitchFamily="34" charset="0"/>
                <a:cs typeface="Arial" panose="020B0604020202020204" pitchFamily="34" charset="0"/>
              </a:rPr>
              <a:t>DE UN SISTEMA DE CONTROL INTERNO ADMINISTRATIVO Y CONTABLE PARA CONFECCIONES ROBALINO &amp; ROBALINO CIA. LTDA.</a:t>
            </a:r>
            <a:endParaRPr lang="es-EC" sz="1600" dirty="0">
              <a:solidFill>
                <a:prstClr val="black"/>
              </a:solidFill>
              <a:latin typeface="Arial" panose="020B0604020202020204" pitchFamily="34" charset="0"/>
              <a:ea typeface="Cambria" panose="02040503050406030204" pitchFamily="18" charset="0"/>
              <a:cs typeface="Arial" panose="020B0604020202020204" pitchFamily="34" charset="0"/>
            </a:endParaRPr>
          </a:p>
        </p:txBody>
      </p:sp>
      <p:sp>
        <p:nvSpPr>
          <p:cNvPr id="6" name="Rectángulo 5"/>
          <p:cNvSpPr/>
          <p:nvPr/>
        </p:nvSpPr>
        <p:spPr>
          <a:xfrm>
            <a:off x="2647347" y="3990133"/>
            <a:ext cx="7547428" cy="507831"/>
          </a:xfrm>
          <a:prstGeom prst="rect">
            <a:avLst/>
          </a:prstGeom>
        </p:spPr>
        <p:txBody>
          <a:bodyPr wrap="square">
            <a:spAutoFit/>
          </a:bodyPr>
          <a:lstStyle/>
          <a:p>
            <a:pPr indent="457200" algn="ctr">
              <a:lnSpc>
                <a:spcPct val="150000"/>
              </a:lnSpc>
              <a:spcBef>
                <a:spcPts val="1200"/>
              </a:spcBef>
            </a:pPr>
            <a:r>
              <a:rPr lang="es-EC" b="1" dirty="0">
                <a:solidFill>
                  <a:prstClr val="black"/>
                </a:solidFill>
                <a:latin typeface="Arial" panose="020B0604020202020204" pitchFamily="34" charset="0"/>
                <a:ea typeface="Cambria" panose="02040503050406030204" pitchFamily="18" charset="0"/>
                <a:cs typeface="Arial" panose="020B0604020202020204" pitchFamily="34" charset="0"/>
              </a:rPr>
              <a:t>REALIZADO POR</a:t>
            </a:r>
            <a:r>
              <a:rPr lang="es-EC" b="1" dirty="0" smtClean="0">
                <a:solidFill>
                  <a:prstClr val="black"/>
                </a:solidFill>
                <a:latin typeface="Arial" panose="020B0604020202020204" pitchFamily="34" charset="0"/>
                <a:ea typeface="Cambria" panose="02040503050406030204" pitchFamily="18" charset="0"/>
                <a:cs typeface="Arial" panose="020B0604020202020204" pitchFamily="34" charset="0"/>
              </a:rPr>
              <a:t>:  ROCHA MOLINA ALEXANDRA PAULINA</a:t>
            </a:r>
            <a:endParaRPr lang="es-EC" sz="1600" dirty="0">
              <a:solidFill>
                <a:prstClr val="black"/>
              </a:solidFill>
              <a:latin typeface="Arial" panose="020B0604020202020204" pitchFamily="34" charset="0"/>
              <a:ea typeface="Cambria" panose="02040503050406030204" pitchFamily="18" charset="0"/>
              <a:cs typeface="Cambria" panose="02040503050406030204" pitchFamily="18" charset="0"/>
            </a:endParaRPr>
          </a:p>
        </p:txBody>
      </p:sp>
      <p:sp>
        <p:nvSpPr>
          <p:cNvPr id="7" name="Rectángulo 6"/>
          <p:cNvSpPr/>
          <p:nvPr/>
        </p:nvSpPr>
        <p:spPr>
          <a:xfrm>
            <a:off x="4067372" y="4486110"/>
            <a:ext cx="4707379" cy="507831"/>
          </a:xfrm>
          <a:prstGeom prst="rect">
            <a:avLst/>
          </a:prstGeom>
        </p:spPr>
        <p:txBody>
          <a:bodyPr wrap="none">
            <a:spAutoFit/>
          </a:bodyPr>
          <a:lstStyle/>
          <a:p>
            <a:pPr indent="457200" algn="ctr">
              <a:lnSpc>
                <a:spcPct val="150000"/>
              </a:lnSpc>
              <a:spcBef>
                <a:spcPts val="1200"/>
              </a:spcBef>
              <a:spcAft>
                <a:spcPts val="1200"/>
              </a:spcAft>
            </a:pPr>
            <a:r>
              <a:rPr lang="es-EC" b="1" dirty="0">
                <a:solidFill>
                  <a:prstClr val="black"/>
                </a:solidFill>
                <a:latin typeface="Arial" panose="020B0604020202020204" pitchFamily="34" charset="0"/>
                <a:ea typeface="Cambria" panose="02040503050406030204" pitchFamily="18" charset="0"/>
                <a:cs typeface="Arial" panose="020B0604020202020204" pitchFamily="34" charset="0"/>
              </a:rPr>
              <a:t>DIRECTOR: ING. </a:t>
            </a:r>
            <a:r>
              <a:rPr lang="es-EC" b="1" dirty="0" smtClean="0">
                <a:solidFill>
                  <a:prstClr val="black"/>
                </a:solidFill>
                <a:latin typeface="Arial" panose="020B0604020202020204" pitchFamily="34" charset="0"/>
                <a:ea typeface="Cambria" panose="02040503050406030204" pitchFamily="18" charset="0"/>
                <a:cs typeface="Arial" panose="020B0604020202020204" pitchFamily="34" charset="0"/>
              </a:rPr>
              <a:t>RODRIGO GUILLÉN</a:t>
            </a:r>
            <a:endParaRPr lang="es-EC" sz="1600" dirty="0">
              <a:solidFill>
                <a:prstClr val="black"/>
              </a:solidFill>
              <a:latin typeface="Arial" panose="020B0604020202020204" pitchFamily="34" charset="0"/>
              <a:ea typeface="Cambria" panose="02040503050406030204" pitchFamily="18" charset="0"/>
              <a:cs typeface="Cambria" panose="02040503050406030204" pitchFamily="18" charset="0"/>
            </a:endParaRPr>
          </a:p>
        </p:txBody>
      </p:sp>
      <p:sp>
        <p:nvSpPr>
          <p:cNvPr id="8" name="Rectángulo 7"/>
          <p:cNvSpPr/>
          <p:nvPr/>
        </p:nvSpPr>
        <p:spPr>
          <a:xfrm>
            <a:off x="3954698" y="4993941"/>
            <a:ext cx="4572000" cy="456535"/>
          </a:xfrm>
          <a:prstGeom prst="rect">
            <a:avLst/>
          </a:prstGeom>
        </p:spPr>
        <p:txBody>
          <a:bodyPr>
            <a:spAutoFit/>
          </a:bodyPr>
          <a:lstStyle/>
          <a:p>
            <a:pPr indent="457200" algn="ctr">
              <a:lnSpc>
                <a:spcPct val="150000"/>
              </a:lnSpc>
              <a:spcBef>
                <a:spcPts val="1200"/>
              </a:spcBef>
              <a:spcAft>
                <a:spcPts val="1200"/>
              </a:spcAft>
            </a:pPr>
            <a:r>
              <a:rPr lang="es-EC" b="1" dirty="0" smtClean="0">
                <a:solidFill>
                  <a:prstClr val="black"/>
                </a:solidFill>
                <a:latin typeface="Arial" panose="020B0604020202020204" pitchFamily="34" charset="0"/>
                <a:ea typeface="Cambria" panose="02040503050406030204" pitchFamily="18" charset="0"/>
                <a:cs typeface="Arial" panose="020B0604020202020204" pitchFamily="34" charset="0"/>
              </a:rPr>
              <a:t>SANGOLQUÍ, MARZO 2017</a:t>
            </a:r>
            <a:endParaRPr lang="es-EC" sz="1600" dirty="0">
              <a:solidFill>
                <a:prstClr val="black"/>
              </a:solidFill>
              <a:latin typeface="Arial" panose="020B0604020202020204" pitchFamily="34" charset="0"/>
              <a:ea typeface="Cambria" panose="02040503050406030204" pitchFamily="18" charset="0"/>
              <a:cs typeface="Cambria" panose="02040503050406030204" pitchFamily="18" charset="0"/>
            </a:endParaRPr>
          </a:p>
        </p:txBody>
      </p:sp>
      <p:sp>
        <p:nvSpPr>
          <p:cNvPr id="11" name="Rectángulo 10"/>
          <p:cNvSpPr/>
          <p:nvPr/>
        </p:nvSpPr>
        <p:spPr>
          <a:xfrm>
            <a:off x="1080147" y="1216356"/>
            <a:ext cx="10321101" cy="507831"/>
          </a:xfrm>
          <a:prstGeom prst="rect">
            <a:avLst/>
          </a:prstGeom>
        </p:spPr>
        <p:txBody>
          <a:bodyPr wrap="square">
            <a:spAutoFit/>
          </a:bodyPr>
          <a:lstStyle/>
          <a:p>
            <a:pPr indent="457200" algn="ctr">
              <a:lnSpc>
                <a:spcPct val="150000"/>
              </a:lnSpc>
              <a:spcBef>
                <a:spcPts val="1200"/>
              </a:spcBef>
              <a:spcAft>
                <a:spcPts val="1200"/>
              </a:spcAft>
            </a:pPr>
            <a:r>
              <a:rPr lang="es-EC" b="1" dirty="0">
                <a:solidFill>
                  <a:prstClr val="black"/>
                </a:solidFill>
                <a:latin typeface="Arial" panose="020B0604020202020204" pitchFamily="34" charset="0"/>
                <a:ea typeface="Cambria" panose="02040503050406030204" pitchFamily="18" charset="0"/>
                <a:cs typeface="Arial" panose="020B0604020202020204" pitchFamily="34" charset="0"/>
              </a:rPr>
              <a:t>DEPARTAMENTO DE CIENCIAS ECONÓMICAS, ADMINISTRATIVAS Y DE COMERCIO</a:t>
            </a:r>
          </a:p>
        </p:txBody>
      </p:sp>
    </p:spTree>
    <p:extLst>
      <p:ext uri="{BB962C8B-B14F-4D97-AF65-F5344CB8AC3E}">
        <p14:creationId xmlns:p14="http://schemas.microsoft.com/office/powerpoint/2010/main" val="3246235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4850033"/>
              </p:ext>
            </p:extLst>
          </p:nvPr>
        </p:nvGraphicFramePr>
        <p:xfrm>
          <a:off x="688407" y="1166424"/>
          <a:ext cx="8847479" cy="4403054"/>
        </p:xfrm>
        <a:graphic>
          <a:graphicData uri="http://schemas.openxmlformats.org/drawingml/2006/table">
            <a:tbl>
              <a:tblPr firstRow="1" bandRow="1">
                <a:tableStyleId>{8799B23B-EC83-4686-B30A-512413B5E67A}</a:tableStyleId>
              </a:tblPr>
              <a:tblGrid>
                <a:gridCol w="819280">
                  <a:extLst>
                    <a:ext uri="{9D8B030D-6E8A-4147-A177-3AD203B41FA5}">
                      <a16:colId xmlns="" xmlns:a16="http://schemas.microsoft.com/office/drawing/2014/main" val="20000"/>
                    </a:ext>
                  </a:extLst>
                </a:gridCol>
                <a:gridCol w="3877113">
                  <a:extLst>
                    <a:ext uri="{9D8B030D-6E8A-4147-A177-3AD203B41FA5}">
                      <a16:colId xmlns="" xmlns:a16="http://schemas.microsoft.com/office/drawing/2014/main" val="20001"/>
                    </a:ext>
                  </a:extLst>
                </a:gridCol>
                <a:gridCol w="4151086">
                  <a:extLst>
                    <a:ext uri="{9D8B030D-6E8A-4147-A177-3AD203B41FA5}">
                      <a16:colId xmlns="" xmlns:a16="http://schemas.microsoft.com/office/drawing/2014/main" val="20002"/>
                    </a:ext>
                  </a:extLst>
                </a:gridCol>
              </a:tblGrid>
              <a:tr h="397934">
                <a:tc>
                  <a:txBody>
                    <a:bodyPr/>
                    <a:lstStyle/>
                    <a:p>
                      <a:pPr algn="ctr"/>
                      <a:r>
                        <a:rPr lang="es-EC" sz="2000" dirty="0" smtClean="0">
                          <a:latin typeface="Arial" panose="020B0604020202020204" pitchFamily="34" charset="0"/>
                          <a:cs typeface="Arial" panose="020B0604020202020204" pitchFamily="34" charset="0"/>
                        </a:rPr>
                        <a:t>N°</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Problema</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Acción de Control</a:t>
                      </a:r>
                      <a:endParaRPr lang="es-EC"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1271040">
                <a:tc>
                  <a:txBody>
                    <a:bodyPr/>
                    <a:lstStyle/>
                    <a:p>
                      <a:endParaRPr lang="es-EC" dirty="0" smtClean="0">
                        <a:latin typeface="Arial" panose="020B0604020202020204" pitchFamily="34" charset="0"/>
                        <a:cs typeface="Arial" panose="020B0604020202020204" pitchFamily="34" charset="0"/>
                      </a:endParaRPr>
                    </a:p>
                    <a:p>
                      <a:pPr algn="ctr"/>
                      <a:r>
                        <a:rPr lang="es-EC" b="1" dirty="0" smtClean="0">
                          <a:latin typeface="Arial" panose="020B0604020202020204" pitchFamily="34" charset="0"/>
                          <a:cs typeface="Arial" panose="020B0604020202020204" pitchFamily="34" charset="0"/>
                        </a:rPr>
                        <a:t>5</a:t>
                      </a:r>
                      <a:endParaRPr lang="es-EC" b="1"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Falta de planteamiento de objetivos que permitan entregar a tiempo los Estados Financieros.</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Plantear los objetivos del área contable y difundirlos con el personal para que conozcan lo que desean alcanzar en un determinado tiempo.</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127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6</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Los arqueos de caja son poco frecuentes por lo que se pierde control en su efectivo. </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Fijar una política de arqueos de caja con el fin de precautelar el efectivo de la compañía y su administración sea la adecuada.</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977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7</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Los cuadres de caja no son entregados oportunamente para su revisión y no presentan informes de las novedades encontradas.</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Actualizar y difundir periódicamente la política de cuadre de cajas y presentar informes de la revisión realizada con el fin de dar a  conocer las novedades encontradas.</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bl>
          </a:graphicData>
        </a:graphic>
      </p:graphicFrame>
      <p:sp>
        <p:nvSpPr>
          <p:cNvPr id="4" name="Rectángulo 3"/>
          <p:cNvSpPr/>
          <p:nvPr/>
        </p:nvSpPr>
        <p:spPr>
          <a:xfrm>
            <a:off x="456179" y="309376"/>
            <a:ext cx="5581764" cy="553998"/>
          </a:xfrm>
          <a:prstGeom prst="rect">
            <a:avLst/>
          </a:prstGeom>
          <a:noFill/>
        </p:spPr>
        <p:txBody>
          <a:bodyPr wrap="square" lIns="91440" tIns="45720" rIns="91440" bIns="45720">
            <a:spAutoFit/>
          </a:bodyPr>
          <a:lstStyle/>
          <a:p>
            <a:pPr algn="ctr"/>
            <a:r>
              <a:rPr lang="es-ES" sz="3000" b="1" u="sng"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Situación Actual y Propuesta</a:t>
            </a:r>
            <a:endParaRPr lang="es-ES" sz="3000" b="1" u="sng"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927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741113662"/>
              </p:ext>
            </p:extLst>
          </p:nvPr>
        </p:nvGraphicFramePr>
        <p:xfrm>
          <a:off x="456179" y="863374"/>
          <a:ext cx="9123250" cy="4999964"/>
        </p:xfrm>
        <a:graphic>
          <a:graphicData uri="http://schemas.openxmlformats.org/drawingml/2006/table">
            <a:tbl>
              <a:tblPr firstRow="1" bandRow="1">
                <a:tableStyleId>{8799B23B-EC83-4686-B30A-512413B5E67A}</a:tableStyleId>
              </a:tblPr>
              <a:tblGrid>
                <a:gridCol w="819280">
                  <a:extLst>
                    <a:ext uri="{9D8B030D-6E8A-4147-A177-3AD203B41FA5}">
                      <a16:colId xmlns="" xmlns:a16="http://schemas.microsoft.com/office/drawing/2014/main" val="20000"/>
                    </a:ext>
                  </a:extLst>
                </a:gridCol>
                <a:gridCol w="3877113">
                  <a:extLst>
                    <a:ext uri="{9D8B030D-6E8A-4147-A177-3AD203B41FA5}">
                      <a16:colId xmlns="" xmlns:a16="http://schemas.microsoft.com/office/drawing/2014/main" val="20001"/>
                    </a:ext>
                  </a:extLst>
                </a:gridCol>
                <a:gridCol w="4426857">
                  <a:extLst>
                    <a:ext uri="{9D8B030D-6E8A-4147-A177-3AD203B41FA5}">
                      <a16:colId xmlns="" xmlns:a16="http://schemas.microsoft.com/office/drawing/2014/main" val="20002"/>
                    </a:ext>
                  </a:extLst>
                </a:gridCol>
              </a:tblGrid>
              <a:tr h="380067">
                <a:tc>
                  <a:txBody>
                    <a:bodyPr/>
                    <a:lstStyle/>
                    <a:p>
                      <a:pPr algn="ctr"/>
                      <a:r>
                        <a:rPr lang="es-EC" sz="2000" dirty="0" smtClean="0">
                          <a:latin typeface="Arial" panose="020B0604020202020204" pitchFamily="34" charset="0"/>
                          <a:cs typeface="Arial" panose="020B0604020202020204" pitchFamily="34" charset="0"/>
                        </a:rPr>
                        <a:t>N°</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Problema</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Acción de Control</a:t>
                      </a:r>
                      <a:endParaRPr lang="es-EC"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1666447">
                <a:tc>
                  <a:txBody>
                    <a:bodyPr/>
                    <a:lstStyle/>
                    <a:p>
                      <a:endParaRPr lang="es-EC" dirty="0" smtClean="0">
                        <a:latin typeface="Arial" panose="020B0604020202020204" pitchFamily="34" charset="0"/>
                        <a:cs typeface="Arial" panose="020B0604020202020204" pitchFamily="34" charset="0"/>
                      </a:endParaRPr>
                    </a:p>
                    <a:p>
                      <a:pPr algn="ctr"/>
                      <a:r>
                        <a:rPr lang="es-EC" b="1" dirty="0" smtClean="0">
                          <a:latin typeface="Arial" panose="020B0604020202020204" pitchFamily="34" charset="0"/>
                          <a:cs typeface="Arial" panose="020B0604020202020204" pitchFamily="34" charset="0"/>
                        </a:rPr>
                        <a:t>8</a:t>
                      </a:r>
                      <a:endParaRPr lang="es-EC" b="1"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Algunos códigos del inventario de materia prima no concuerda con el reporte del sistema y los insumos no están  codificados. </a:t>
                      </a:r>
                      <a:endParaRPr lang="es-EC"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tx1"/>
                          </a:solidFill>
                          <a:effectLst/>
                          <a:latin typeface="Arial" panose="020B0604020202020204" pitchFamily="34" charset="0"/>
                          <a:ea typeface="+mn-ea"/>
                          <a:cs typeface="Arial" panose="020B0604020202020204" pitchFamily="34" charset="0"/>
                        </a:rPr>
                        <a:t>Realizar una toma física de la materia prima e insumos para cuadrar con los registros contables.</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algn="just"/>
                      <a:endParaRPr lang="es-EC" dirty="0" smtClean="0">
                        <a:latin typeface="Arial" panose="020B0604020202020204" pitchFamily="34" charset="0"/>
                        <a:cs typeface="Arial" panose="020B0604020202020204" pitchFamily="34" charset="0"/>
                      </a:endParaRPr>
                    </a:p>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Establecer stocks máximos y mínimos y de seguridad.</a:t>
                      </a:r>
                      <a:endParaRPr lang="es-EC" dirty="0" smtClean="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1403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9</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No cuentan con actas de las tomas físicas realizadas en el inventario de materia prima e insumos y producto terminado.</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Presentar actas de las tomas físicas del inventario de materia prima, insumos y producto terminado con sus respectivas  novedades y firmas de responsabilidad.</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14199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10</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Falta de codificación en los activos fijos.</a:t>
                      </a:r>
                      <a:endParaRPr lang="es-EC"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tx1"/>
                          </a:solidFill>
                          <a:effectLst/>
                          <a:latin typeface="Arial" panose="020B0604020202020204" pitchFamily="34" charset="0"/>
                          <a:ea typeface="+mn-ea"/>
                          <a:cs typeface="Arial" panose="020B0604020202020204" pitchFamily="34" charset="0"/>
                        </a:rPr>
                        <a:t>Codificar todos los activos fijos de la compañía con el fin de llevar una hoja de vida de cada uno y así permitir llevar una identificación, organización y protección adecuada de estos.</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 xmlns:a16="http://schemas.microsoft.com/office/drawing/2014/main" val="10003"/>
                  </a:ext>
                </a:extLst>
              </a:tr>
            </a:tbl>
          </a:graphicData>
        </a:graphic>
      </p:graphicFrame>
      <p:sp>
        <p:nvSpPr>
          <p:cNvPr id="4" name="Rectángulo 3"/>
          <p:cNvSpPr/>
          <p:nvPr/>
        </p:nvSpPr>
        <p:spPr>
          <a:xfrm>
            <a:off x="456179" y="309376"/>
            <a:ext cx="5581764" cy="553998"/>
          </a:xfrm>
          <a:prstGeom prst="rect">
            <a:avLst/>
          </a:prstGeom>
          <a:noFill/>
        </p:spPr>
        <p:txBody>
          <a:bodyPr wrap="square" lIns="91440" tIns="45720" rIns="91440" bIns="45720">
            <a:spAutoFit/>
          </a:bodyPr>
          <a:lstStyle/>
          <a:p>
            <a:pPr algn="ctr"/>
            <a:r>
              <a:rPr lang="es-ES" sz="3000" b="1" u="sng"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Situación Actual y Propuesta</a:t>
            </a:r>
            <a:endParaRPr lang="es-ES" sz="3000" b="1" u="sng"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503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129241996"/>
              </p:ext>
            </p:extLst>
          </p:nvPr>
        </p:nvGraphicFramePr>
        <p:xfrm>
          <a:off x="615836" y="832595"/>
          <a:ext cx="8847479" cy="5134288"/>
        </p:xfrm>
        <a:graphic>
          <a:graphicData uri="http://schemas.openxmlformats.org/drawingml/2006/table">
            <a:tbl>
              <a:tblPr firstRow="1" bandRow="1">
                <a:tableStyleId>{8799B23B-EC83-4686-B30A-512413B5E67A}</a:tableStyleId>
              </a:tblPr>
              <a:tblGrid>
                <a:gridCol w="819280">
                  <a:extLst>
                    <a:ext uri="{9D8B030D-6E8A-4147-A177-3AD203B41FA5}">
                      <a16:colId xmlns="" xmlns:a16="http://schemas.microsoft.com/office/drawing/2014/main" val="20000"/>
                    </a:ext>
                  </a:extLst>
                </a:gridCol>
                <a:gridCol w="3877113">
                  <a:extLst>
                    <a:ext uri="{9D8B030D-6E8A-4147-A177-3AD203B41FA5}">
                      <a16:colId xmlns="" xmlns:a16="http://schemas.microsoft.com/office/drawing/2014/main" val="20001"/>
                    </a:ext>
                  </a:extLst>
                </a:gridCol>
                <a:gridCol w="4151086">
                  <a:extLst>
                    <a:ext uri="{9D8B030D-6E8A-4147-A177-3AD203B41FA5}">
                      <a16:colId xmlns="" xmlns:a16="http://schemas.microsoft.com/office/drawing/2014/main" val="20002"/>
                    </a:ext>
                  </a:extLst>
                </a:gridCol>
              </a:tblGrid>
              <a:tr h="380214">
                <a:tc>
                  <a:txBody>
                    <a:bodyPr/>
                    <a:lstStyle/>
                    <a:p>
                      <a:pPr algn="ctr"/>
                      <a:r>
                        <a:rPr lang="es-EC" sz="2000" dirty="0" smtClean="0">
                          <a:latin typeface="Arial" panose="020B0604020202020204" pitchFamily="34" charset="0"/>
                          <a:cs typeface="Arial" panose="020B0604020202020204" pitchFamily="34" charset="0"/>
                        </a:rPr>
                        <a:t>N°</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Problema</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Acción de Control</a:t>
                      </a:r>
                      <a:endParaRPr lang="es-EC"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1667091">
                <a:tc>
                  <a:txBody>
                    <a:bodyPr/>
                    <a:lstStyle/>
                    <a:p>
                      <a:endParaRPr lang="es-EC" dirty="0" smtClean="0">
                        <a:latin typeface="Arial" panose="020B0604020202020204" pitchFamily="34" charset="0"/>
                        <a:cs typeface="Arial" panose="020B0604020202020204" pitchFamily="34" charset="0"/>
                      </a:endParaRPr>
                    </a:p>
                    <a:p>
                      <a:pPr algn="ctr"/>
                      <a:r>
                        <a:rPr lang="es-EC" b="1" dirty="0" smtClean="0">
                          <a:latin typeface="Arial" panose="020B0604020202020204" pitchFamily="34" charset="0"/>
                          <a:cs typeface="Arial" panose="020B0604020202020204" pitchFamily="34" charset="0"/>
                        </a:rPr>
                        <a:t>11</a:t>
                      </a:r>
                      <a:endParaRPr lang="es-EC" b="1"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Los activos fijos no fueron proporcionados al personal mediante un acta entrega-recepción.</a:t>
                      </a:r>
                      <a:endParaRPr lang="es-EC"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tx1"/>
                          </a:solidFill>
                          <a:effectLst/>
                          <a:latin typeface="Arial" panose="020B0604020202020204" pitchFamily="34" charset="0"/>
                          <a:ea typeface="+mn-ea"/>
                          <a:cs typeface="Arial" panose="020B0604020202020204" pitchFamily="34" charset="0"/>
                        </a:rPr>
                        <a:t>Entregar la custodia de los activos fijos a cada persona mediante un acta entrega-recepción para establecer la respectiva responsabilidad y control de estos.</a:t>
                      </a:r>
                      <a:endParaRPr lang="es-EC" dirty="0" smtClean="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1403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12</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Inexistencia de Tomas Físicas de los Activos Fijos.</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Realizar tomas físicas de los activos fijos de la compañía con el propósito de controlar y actualizar sus registros.</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16670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13</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La comunicación del personal es verbal y por medio de grupos de WhatsApp provocando que no se respalde la información.</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Implantar una comunicación formal   con el fin de tener respaldos de la información que se genera y recibe en el área contable.</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bl>
          </a:graphicData>
        </a:graphic>
      </p:graphicFrame>
      <p:sp>
        <p:nvSpPr>
          <p:cNvPr id="4" name="Rectángulo 3"/>
          <p:cNvSpPr/>
          <p:nvPr/>
        </p:nvSpPr>
        <p:spPr>
          <a:xfrm>
            <a:off x="456179" y="309376"/>
            <a:ext cx="5581764" cy="553998"/>
          </a:xfrm>
          <a:prstGeom prst="rect">
            <a:avLst/>
          </a:prstGeom>
          <a:noFill/>
        </p:spPr>
        <p:txBody>
          <a:bodyPr wrap="square" lIns="91440" tIns="45720" rIns="91440" bIns="45720">
            <a:spAutoFit/>
          </a:bodyPr>
          <a:lstStyle/>
          <a:p>
            <a:pPr algn="ctr"/>
            <a:r>
              <a:rPr lang="es-ES" sz="3000" b="1" u="sng"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Situación Actual y Propuesta</a:t>
            </a:r>
            <a:endParaRPr lang="es-ES" sz="3000" b="1" u="sng"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91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69359" y="562461"/>
            <a:ext cx="4320413" cy="523220"/>
          </a:xfrm>
          <a:prstGeom prst="rect">
            <a:avLst/>
          </a:prstGeom>
          <a:noFill/>
        </p:spPr>
        <p:txBody>
          <a:bodyPr wrap="none" lIns="91440" tIns="45720" rIns="91440" bIns="45720">
            <a:spAutoFit/>
          </a:bodyPr>
          <a:lstStyle/>
          <a:p>
            <a:pPr algn="ctr"/>
            <a:r>
              <a:rPr lang="es-ES" sz="2800" b="1" u="sng"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Análisis de Los Riesgos</a:t>
            </a:r>
            <a:endParaRPr lang="es-ES" sz="2800" b="1" u="sng"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87653000"/>
              </p:ext>
            </p:extLst>
          </p:nvPr>
        </p:nvGraphicFramePr>
        <p:xfrm>
          <a:off x="7706665" y="1644987"/>
          <a:ext cx="3420682" cy="3434697"/>
        </p:xfrm>
        <a:graphic>
          <a:graphicData uri="http://schemas.openxmlformats.org/drawingml/2006/table">
            <a:tbl>
              <a:tblPr firstRow="1" firstCol="1" bandRow="1">
                <a:tableStyleId>{5DA37D80-6434-44D0-A028-1B22A696006F}</a:tableStyleId>
              </a:tblPr>
              <a:tblGrid>
                <a:gridCol w="1062692"/>
                <a:gridCol w="1134906"/>
                <a:gridCol w="1223084"/>
              </a:tblGrid>
              <a:tr h="467018">
                <a:tc gridSpan="3">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MATRIZ DE MEDICIÓN DEL NIVEL DE RIESGO DEL CONTROL INTERNO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RIESGO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MÍNIMO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MÁXIMO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gridSpan="3">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BAJO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BAJO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0,01%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11,11%</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MEDIO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11,12%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22,22%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ALTO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22,23%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33,33%</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gridSpan="3">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MEDIO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BAJO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33,34%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44,44%</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MEDIO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44,45%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55,55%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ALTO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55,56%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66,66%</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gridSpan="3">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ALTO</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hMerge="1">
                  <a:txBody>
                    <a:bodyPr/>
                    <a:lstStyle/>
                    <a:p>
                      <a:endParaRPr lang="es-EC"/>
                    </a:p>
                  </a:txBody>
                  <a:tcPr/>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BAJO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66,67%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77,77%</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13204">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MEDIO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77,78%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88,88%</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ALTO</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a:effectLst/>
                          <a:latin typeface="Arial" panose="020B0604020202020204" pitchFamily="34" charset="0"/>
                          <a:cs typeface="Arial" panose="020B0604020202020204" pitchFamily="34" charset="0"/>
                        </a:rPr>
                        <a:t>88,89%</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s-EC" sz="1400" dirty="0">
                          <a:effectLst/>
                          <a:latin typeface="Arial" panose="020B0604020202020204" pitchFamily="34" charset="0"/>
                          <a:cs typeface="Arial" panose="020B0604020202020204" pitchFamily="34" charset="0"/>
                        </a:rPr>
                        <a:t>99,99%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8" name="CuadroTexto 7"/>
          <p:cNvSpPr txBox="1"/>
          <p:nvPr/>
        </p:nvSpPr>
        <p:spPr>
          <a:xfrm>
            <a:off x="6165811" y="3491125"/>
            <a:ext cx="969084" cy="646331"/>
          </a:xfrm>
          <a:prstGeom prst="rect">
            <a:avLst/>
          </a:prstGeom>
          <a:noFill/>
        </p:spPr>
        <p:txBody>
          <a:bodyPr wrap="square" rtlCol="0">
            <a:spAutoFit/>
          </a:bodyPr>
          <a:lstStyle/>
          <a:p>
            <a:r>
              <a:rPr lang="es-EC" dirty="0" smtClean="0"/>
              <a:t>Medio-Medio</a:t>
            </a:r>
            <a:endParaRPr lang="es-EC" dirty="0"/>
          </a:p>
        </p:txBody>
      </p:sp>
      <p:pic>
        <p:nvPicPr>
          <p:cNvPr id="9" name="Imagen 8"/>
          <p:cNvPicPr>
            <a:picLocks noChangeAspect="1"/>
          </p:cNvPicPr>
          <p:nvPr/>
        </p:nvPicPr>
        <p:blipFill rotWithShape="1">
          <a:blip r:embed="rId2"/>
          <a:srcRect l="7758" t="34639" r="56369" b="24914"/>
          <a:stretch/>
        </p:blipFill>
        <p:spPr>
          <a:xfrm>
            <a:off x="592428" y="1506828"/>
            <a:ext cx="5074276" cy="3631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Flecha derecha 9">
            <a:hlinkClick r:id="rId3" action="ppaction://hlinksldjump"/>
          </p:cNvPr>
          <p:cNvSpPr/>
          <p:nvPr/>
        </p:nvSpPr>
        <p:spPr>
          <a:xfrm>
            <a:off x="6903076" y="5576551"/>
            <a:ext cx="798490" cy="45076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954749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37003" y="369278"/>
            <a:ext cx="4712060" cy="707886"/>
          </a:xfrm>
          <a:prstGeom prst="rect">
            <a:avLst/>
          </a:prstGeom>
          <a:noFill/>
        </p:spPr>
        <p:txBody>
          <a:bodyPr wrap="none" lIns="91440" tIns="45720" rIns="91440" bIns="45720">
            <a:spAutoFit/>
          </a:bodyPr>
          <a:lstStyle/>
          <a:p>
            <a:pPr algn="ctr"/>
            <a:r>
              <a:rPr lang="es-ES" sz="4000" b="1" u="sng" dirty="0" smtClean="0">
                <a:ln w="22225">
                  <a:solidFill>
                    <a:schemeClr val="accent2"/>
                  </a:solidFill>
                  <a:prstDash val="solid"/>
                </a:ln>
                <a:solidFill>
                  <a:schemeClr val="accent2">
                    <a:lumMod val="40000"/>
                    <a:lumOff val="60000"/>
                  </a:schemeClr>
                </a:solidFill>
              </a:rPr>
              <a:t>Enfoque de Auditoría</a:t>
            </a:r>
            <a:endParaRPr lang="es-ES" sz="4000" b="1" u="sng" cap="none" spc="0" dirty="0">
              <a:ln w="22225">
                <a:solidFill>
                  <a:schemeClr val="accent2"/>
                </a:solidFill>
                <a:prstDash val="solid"/>
              </a:ln>
              <a:solidFill>
                <a:schemeClr val="accent2">
                  <a:lumMod val="40000"/>
                  <a:lumOff val="60000"/>
                </a:schemeClr>
              </a:solidFill>
              <a:effectLst/>
            </a:endParaRPr>
          </a:p>
        </p:txBody>
      </p:sp>
      <p:sp>
        <p:nvSpPr>
          <p:cNvPr id="4" name="CuadroTexto 3"/>
          <p:cNvSpPr txBox="1"/>
          <p:nvPr/>
        </p:nvSpPr>
        <p:spPr>
          <a:xfrm>
            <a:off x="1624166" y="1469676"/>
            <a:ext cx="2434107" cy="369332"/>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Pruebas Sustantivas</a:t>
            </a:r>
            <a:endParaRPr lang="es-ES" b="1" dirty="0">
              <a:latin typeface="Arial" panose="020B0604020202020204" pitchFamily="34" charset="0"/>
              <a:cs typeface="Arial" panose="020B0604020202020204" pitchFamily="34" charset="0"/>
            </a:endParaRPr>
          </a:p>
        </p:txBody>
      </p:sp>
      <p:sp>
        <p:nvSpPr>
          <p:cNvPr id="5" name="CuadroTexto 4"/>
          <p:cNvSpPr txBox="1"/>
          <p:nvPr/>
        </p:nvSpPr>
        <p:spPr>
          <a:xfrm>
            <a:off x="7454722" y="1469676"/>
            <a:ext cx="3286260" cy="369332"/>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Pruebas de Cumplimiento</a:t>
            </a:r>
            <a:endParaRPr lang="es-ES" b="1" dirty="0">
              <a:latin typeface="Arial" panose="020B0604020202020204" pitchFamily="34" charset="0"/>
              <a:cs typeface="Arial" panose="020B0604020202020204" pitchFamily="34" charset="0"/>
            </a:endParaRPr>
          </a:p>
        </p:txBody>
      </p:sp>
      <p:sp>
        <p:nvSpPr>
          <p:cNvPr id="2" name="Flecha derecha 1"/>
          <p:cNvSpPr/>
          <p:nvPr/>
        </p:nvSpPr>
        <p:spPr>
          <a:xfrm>
            <a:off x="1137001" y="1909923"/>
            <a:ext cx="2044079" cy="540913"/>
          </a:xfrm>
          <a:prstGeom prst="rightArrow">
            <a:avLst>
              <a:gd name="adj1" fmla="val 50000"/>
              <a:gd name="adj2"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R. Inherente</a:t>
            </a:r>
            <a:endParaRPr lang="es-EC" dirty="0">
              <a:latin typeface="Arial" panose="020B0604020202020204" pitchFamily="34" charset="0"/>
              <a:cs typeface="Arial" panose="020B0604020202020204" pitchFamily="34" charset="0"/>
            </a:endParaRPr>
          </a:p>
        </p:txBody>
      </p:sp>
      <p:sp>
        <p:nvSpPr>
          <p:cNvPr id="6" name="Flecha derecha 5"/>
          <p:cNvSpPr/>
          <p:nvPr/>
        </p:nvSpPr>
        <p:spPr>
          <a:xfrm>
            <a:off x="1137000" y="2671767"/>
            <a:ext cx="2044079" cy="540913"/>
          </a:xfrm>
          <a:prstGeom prst="rightArrow">
            <a:avLst>
              <a:gd name="adj1" fmla="val 50000"/>
              <a:gd name="adj2"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R. Control</a:t>
            </a:r>
            <a:endParaRPr lang="es-EC" dirty="0">
              <a:latin typeface="Arial" panose="020B0604020202020204" pitchFamily="34" charset="0"/>
              <a:cs typeface="Arial" panose="020B0604020202020204" pitchFamily="34" charset="0"/>
            </a:endParaRPr>
          </a:p>
        </p:txBody>
      </p:sp>
      <p:sp>
        <p:nvSpPr>
          <p:cNvPr id="7" name="Flecha derecha 6"/>
          <p:cNvSpPr/>
          <p:nvPr/>
        </p:nvSpPr>
        <p:spPr>
          <a:xfrm>
            <a:off x="6952446" y="2211977"/>
            <a:ext cx="2044079" cy="540913"/>
          </a:xfrm>
          <a:prstGeom prst="rightArrow">
            <a:avLst>
              <a:gd name="adj1" fmla="val 50000"/>
              <a:gd name="adj2"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latin typeface="Arial" panose="020B0604020202020204" pitchFamily="34" charset="0"/>
                <a:cs typeface="Arial" panose="020B0604020202020204" pitchFamily="34" charset="0"/>
              </a:rPr>
              <a:t>R. De Detección</a:t>
            </a:r>
            <a:endParaRPr lang="es-EC" dirty="0">
              <a:latin typeface="Arial" panose="020B0604020202020204" pitchFamily="34" charset="0"/>
              <a:cs typeface="Arial" panose="020B0604020202020204" pitchFamily="34" charset="0"/>
            </a:endParaRPr>
          </a:p>
        </p:txBody>
      </p:sp>
      <p:sp>
        <p:nvSpPr>
          <p:cNvPr id="8" name="CuadroTexto 7"/>
          <p:cNvSpPr txBox="1"/>
          <p:nvPr/>
        </p:nvSpPr>
        <p:spPr>
          <a:xfrm>
            <a:off x="3493032" y="1980324"/>
            <a:ext cx="82424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50%</a:t>
            </a:r>
            <a:endParaRPr lang="es-EC" b="1" dirty="0">
              <a:latin typeface="Arial" panose="020B0604020202020204" pitchFamily="34" charset="0"/>
              <a:cs typeface="Arial" panose="020B0604020202020204" pitchFamily="34" charset="0"/>
            </a:endParaRPr>
          </a:p>
        </p:txBody>
      </p:sp>
      <p:sp>
        <p:nvSpPr>
          <p:cNvPr id="9" name="CuadroTexto 8"/>
          <p:cNvSpPr txBox="1"/>
          <p:nvPr/>
        </p:nvSpPr>
        <p:spPr>
          <a:xfrm>
            <a:off x="3421701" y="2648880"/>
            <a:ext cx="1130483"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52,53%</a:t>
            </a:r>
            <a:endParaRPr lang="es-EC" b="1" dirty="0">
              <a:latin typeface="Arial" panose="020B0604020202020204" pitchFamily="34" charset="0"/>
              <a:cs typeface="Arial" panose="020B0604020202020204" pitchFamily="34" charset="0"/>
            </a:endParaRPr>
          </a:p>
        </p:txBody>
      </p:sp>
      <p:sp>
        <p:nvSpPr>
          <p:cNvPr id="10" name="CuadroTexto 9"/>
          <p:cNvSpPr txBox="1"/>
          <p:nvPr/>
        </p:nvSpPr>
        <p:spPr>
          <a:xfrm>
            <a:off x="9391557" y="2258346"/>
            <a:ext cx="1130483"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18,52%</a:t>
            </a:r>
            <a:endParaRPr lang="es-EC" b="1" dirty="0">
              <a:latin typeface="Arial" panose="020B0604020202020204" pitchFamily="34" charset="0"/>
              <a:cs typeface="Arial" panose="020B0604020202020204" pitchFamily="34" charset="0"/>
            </a:endParaRPr>
          </a:p>
        </p:txBody>
      </p:sp>
      <p:sp>
        <p:nvSpPr>
          <p:cNvPr id="13" name="Flecha abajo 12"/>
          <p:cNvSpPr/>
          <p:nvPr/>
        </p:nvSpPr>
        <p:spPr>
          <a:xfrm>
            <a:off x="5447763" y="3027371"/>
            <a:ext cx="401300" cy="37061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4" name="CuadroTexto 13"/>
          <p:cNvSpPr txBox="1"/>
          <p:nvPr/>
        </p:nvSpPr>
        <p:spPr>
          <a:xfrm>
            <a:off x="5052627" y="3385462"/>
            <a:ext cx="1725769" cy="646331"/>
          </a:xfrm>
          <a:prstGeom prst="rect">
            <a:avLst/>
          </a:prstGeom>
          <a:noFill/>
        </p:spPr>
        <p:txBody>
          <a:bodyPr wrap="square" rtlCol="0">
            <a:spAutoFit/>
          </a:bodyPr>
          <a:lstStyle/>
          <a:p>
            <a:r>
              <a:rPr lang="es-EC" dirty="0" smtClean="0"/>
              <a:t>Pruebas Sustantivas</a:t>
            </a:r>
            <a:endParaRPr lang="es-EC" dirty="0"/>
          </a:p>
        </p:txBody>
      </p:sp>
      <p:sp>
        <p:nvSpPr>
          <p:cNvPr id="15" name="Flecha abajo 14"/>
          <p:cNvSpPr/>
          <p:nvPr/>
        </p:nvSpPr>
        <p:spPr>
          <a:xfrm>
            <a:off x="5447763" y="4062033"/>
            <a:ext cx="401300" cy="37061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6" name="CuadroTexto 15"/>
          <p:cNvSpPr txBox="1"/>
          <p:nvPr/>
        </p:nvSpPr>
        <p:spPr>
          <a:xfrm>
            <a:off x="5052627" y="4513886"/>
            <a:ext cx="1519709" cy="646331"/>
          </a:xfrm>
          <a:prstGeom prst="rect">
            <a:avLst/>
          </a:prstGeom>
          <a:noFill/>
        </p:spPr>
        <p:txBody>
          <a:bodyPr wrap="square" rtlCol="0">
            <a:spAutoFit/>
          </a:bodyPr>
          <a:lstStyle/>
          <a:p>
            <a:r>
              <a:rPr lang="es-EC" dirty="0" smtClean="0"/>
              <a:t>Programa de Auditoría</a:t>
            </a:r>
            <a:endParaRPr lang="es-EC" dirty="0"/>
          </a:p>
        </p:txBody>
      </p:sp>
      <p:sp>
        <p:nvSpPr>
          <p:cNvPr id="17" name="Flecha derecha 16"/>
          <p:cNvSpPr/>
          <p:nvPr/>
        </p:nvSpPr>
        <p:spPr>
          <a:xfrm>
            <a:off x="6778396" y="4675468"/>
            <a:ext cx="533446" cy="32316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8" name="CuadroTexto 17"/>
          <p:cNvSpPr txBox="1"/>
          <p:nvPr/>
        </p:nvSpPr>
        <p:spPr>
          <a:xfrm>
            <a:off x="7694009" y="4549840"/>
            <a:ext cx="1648495" cy="646331"/>
          </a:xfrm>
          <a:prstGeom prst="rect">
            <a:avLst/>
          </a:prstGeom>
          <a:noFill/>
        </p:spPr>
        <p:txBody>
          <a:bodyPr wrap="square" rtlCol="0">
            <a:spAutoFit/>
          </a:bodyPr>
          <a:lstStyle/>
          <a:p>
            <a:r>
              <a:rPr lang="es-EC" dirty="0" smtClean="0"/>
              <a:t>Comunicación de Resultados</a:t>
            </a:r>
            <a:endParaRPr lang="es-EC" dirty="0"/>
          </a:p>
        </p:txBody>
      </p:sp>
    </p:spTree>
    <p:extLst>
      <p:ext uri="{BB962C8B-B14F-4D97-AF65-F5344CB8AC3E}">
        <p14:creationId xmlns:p14="http://schemas.microsoft.com/office/powerpoint/2010/main" val="1426094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24682" y="1076655"/>
            <a:ext cx="1527341" cy="523220"/>
          </a:xfrm>
          <a:prstGeom prst="rect">
            <a:avLst/>
          </a:prstGeom>
          <a:noFill/>
        </p:spPr>
        <p:txBody>
          <a:bodyPr wrap="none" lIns="91440" tIns="45720" rIns="91440" bIns="45720">
            <a:spAutoFit/>
          </a:bodyPr>
          <a:lstStyle/>
          <a:p>
            <a:pPr algn="ctr"/>
            <a:r>
              <a:rPr lang="es-ES" sz="2800" b="0" cap="none" spc="0" dirty="0" smtClean="0">
                <a:ln w="0"/>
                <a:solidFill>
                  <a:schemeClr val="accent1"/>
                </a:solidFill>
                <a:effectLst>
                  <a:outerShdw blurRad="38100" dist="25400" dir="5400000" algn="ctr" rotWithShape="0">
                    <a:srgbClr val="6E747A">
                      <a:alpha val="43000"/>
                    </a:srgbClr>
                  </a:outerShdw>
                </a:effectLst>
              </a:rPr>
              <a:t>Hipótesis</a:t>
            </a:r>
            <a:endParaRPr lang="es-ES" sz="2800" b="0" cap="none" spc="0" dirty="0">
              <a:ln w="0"/>
              <a:solidFill>
                <a:schemeClr val="accent1"/>
              </a:solidFill>
              <a:effectLst>
                <a:outerShdw blurRad="38100" dist="25400" dir="5400000" algn="ctr" rotWithShape="0">
                  <a:srgbClr val="6E747A">
                    <a:alpha val="43000"/>
                  </a:srgbClr>
                </a:outerShdw>
              </a:effectLst>
            </a:endParaRPr>
          </a:p>
        </p:txBody>
      </p:sp>
      <p:sp>
        <p:nvSpPr>
          <p:cNvPr id="8" name="Rectángulo 7"/>
          <p:cNvSpPr/>
          <p:nvPr/>
        </p:nvSpPr>
        <p:spPr>
          <a:xfrm>
            <a:off x="556234" y="369278"/>
            <a:ext cx="5873595" cy="707886"/>
          </a:xfrm>
          <a:prstGeom prst="rect">
            <a:avLst/>
          </a:prstGeom>
          <a:noFill/>
        </p:spPr>
        <p:txBody>
          <a:bodyPr wrap="none" lIns="91440" tIns="45720" rIns="91440" bIns="45720">
            <a:spAutoFit/>
          </a:bodyPr>
          <a:lstStyle/>
          <a:p>
            <a:pPr algn="ctr"/>
            <a:r>
              <a:rPr lang="es-ES" sz="4000" b="1" u="sng" cap="none" spc="0" dirty="0" smtClean="0">
                <a:ln w="22225">
                  <a:solidFill>
                    <a:schemeClr val="accent2"/>
                  </a:solidFill>
                  <a:prstDash val="solid"/>
                </a:ln>
                <a:solidFill>
                  <a:schemeClr val="accent2">
                    <a:lumMod val="40000"/>
                    <a:lumOff val="60000"/>
                  </a:schemeClr>
                </a:solidFill>
                <a:effectLst/>
              </a:rPr>
              <a:t>Análisis de la Implantación</a:t>
            </a:r>
            <a:endParaRPr lang="es-ES" sz="4000" b="1" u="sng" cap="none" spc="0" dirty="0">
              <a:ln w="22225">
                <a:solidFill>
                  <a:schemeClr val="accent2"/>
                </a:solidFill>
                <a:prstDash val="solid"/>
              </a:ln>
              <a:solidFill>
                <a:schemeClr val="accent2">
                  <a:lumMod val="40000"/>
                  <a:lumOff val="60000"/>
                </a:schemeClr>
              </a:solidFill>
              <a:effectLst/>
            </a:endParaRPr>
          </a:p>
        </p:txBody>
      </p:sp>
      <p:pic>
        <p:nvPicPr>
          <p:cNvPr id="5" name="Imagen 4"/>
          <p:cNvPicPr>
            <a:picLocks noChangeAspect="1"/>
          </p:cNvPicPr>
          <p:nvPr/>
        </p:nvPicPr>
        <p:blipFill rotWithShape="1">
          <a:blip r:embed="rId2"/>
          <a:srcRect l="9087" t="45202" r="74481" b="33359"/>
          <a:stretch/>
        </p:blipFill>
        <p:spPr>
          <a:xfrm>
            <a:off x="556234" y="2421228"/>
            <a:ext cx="2856667" cy="2163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p:cNvPicPr>
            <a:picLocks noChangeAspect="1"/>
          </p:cNvPicPr>
          <p:nvPr/>
        </p:nvPicPr>
        <p:blipFill rotWithShape="1">
          <a:blip r:embed="rId3"/>
          <a:srcRect l="36749" t="30414" r="29345" b="26138"/>
          <a:stretch/>
        </p:blipFill>
        <p:spPr>
          <a:xfrm>
            <a:off x="4128892" y="1416677"/>
            <a:ext cx="6521936" cy="3528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ángulo 10"/>
          <p:cNvSpPr/>
          <p:nvPr/>
        </p:nvSpPr>
        <p:spPr>
          <a:xfrm>
            <a:off x="8770514" y="4468970"/>
            <a:ext cx="811368" cy="11591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C"/>
          </a:p>
        </p:txBody>
      </p:sp>
      <p:cxnSp>
        <p:nvCxnSpPr>
          <p:cNvPr id="13" name="Conector recto de flecha 12"/>
          <p:cNvCxnSpPr>
            <a:stCxn id="11" idx="3"/>
          </p:cNvCxnSpPr>
          <p:nvPr/>
        </p:nvCxnSpPr>
        <p:spPr>
          <a:xfrm flipV="1">
            <a:off x="9581882" y="3825025"/>
            <a:ext cx="1429555" cy="7019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11011436" y="3393584"/>
            <a:ext cx="1056067" cy="646331"/>
          </a:xfrm>
          <a:prstGeom prst="rect">
            <a:avLst/>
          </a:prstGeom>
          <a:noFill/>
        </p:spPr>
        <p:txBody>
          <a:bodyPr wrap="square" rtlCol="0">
            <a:spAutoFit/>
          </a:bodyPr>
          <a:lstStyle/>
          <a:p>
            <a:r>
              <a:rPr lang="es-EC" b="1" dirty="0" smtClean="0"/>
              <a:t>Riesgo Residual</a:t>
            </a:r>
            <a:endParaRPr lang="es-EC" b="1" dirty="0"/>
          </a:p>
        </p:txBody>
      </p:sp>
      <p:pic>
        <p:nvPicPr>
          <p:cNvPr id="15" name="Imagen 14"/>
          <p:cNvPicPr>
            <a:picLocks noChangeAspect="1"/>
          </p:cNvPicPr>
          <p:nvPr/>
        </p:nvPicPr>
        <p:blipFill rotWithShape="1">
          <a:blip r:embed="rId4"/>
          <a:srcRect l="66398" t="41153" r="12617" b="51291"/>
          <a:stretch/>
        </p:blipFill>
        <p:spPr>
          <a:xfrm>
            <a:off x="8358389" y="5170871"/>
            <a:ext cx="3387143" cy="610730"/>
          </a:xfrm>
          <a:prstGeom prst="rect">
            <a:avLst/>
          </a:prstGeom>
        </p:spPr>
      </p:pic>
      <p:sp>
        <p:nvSpPr>
          <p:cNvPr id="18" name="Elipse 17"/>
          <p:cNvSpPr/>
          <p:nvPr/>
        </p:nvSpPr>
        <p:spPr>
          <a:xfrm>
            <a:off x="8770514" y="6027313"/>
            <a:ext cx="618185" cy="41212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hlinkClick r:id="" action="ppaction://noaction"/>
              </a:rPr>
              <a:t>CB</a:t>
            </a:r>
            <a:endParaRPr lang="es-EC" dirty="0"/>
          </a:p>
        </p:txBody>
      </p:sp>
    </p:spTree>
    <p:extLst>
      <p:ext uri="{BB962C8B-B14F-4D97-AF65-F5344CB8AC3E}">
        <p14:creationId xmlns:p14="http://schemas.microsoft.com/office/powerpoint/2010/main" val="374797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1645" y="340250"/>
            <a:ext cx="9747027" cy="553998"/>
          </a:xfrm>
          <a:prstGeom prst="rect">
            <a:avLst/>
          </a:prstGeom>
          <a:noFill/>
        </p:spPr>
        <p:txBody>
          <a:bodyPr wrap="none" lIns="91440" tIns="45720" rIns="91440" bIns="45720">
            <a:spAutoFit/>
          </a:bodyPr>
          <a:lstStyle/>
          <a:p>
            <a:pPr algn="ctr"/>
            <a:r>
              <a:rPr lang="es-ES" sz="3000" b="1" u="sng" dirty="0" smtClean="0">
                <a:ln w="12700">
                  <a:solidFill>
                    <a:schemeClr val="accent3">
                      <a:lumMod val="50000"/>
                    </a:schemeClr>
                  </a:solidFill>
                  <a:prstDash val="solid"/>
                </a:ln>
                <a:solidFill>
                  <a:srgbClr val="C00000"/>
                </a:solidFill>
                <a:effectLst>
                  <a:innerShdw blurRad="177800">
                    <a:schemeClr val="accent3">
                      <a:lumMod val="50000"/>
                    </a:schemeClr>
                  </a:innerShdw>
                </a:effectLst>
              </a:rPr>
              <a:t>Cronograma de Implantación del Sistema de Control Interno</a:t>
            </a:r>
            <a:endParaRPr lang="es-ES" sz="3000" b="1" u="sng" dirty="0">
              <a:ln w="12700">
                <a:solidFill>
                  <a:schemeClr val="accent3">
                    <a:lumMod val="50000"/>
                  </a:schemeClr>
                </a:solidFill>
                <a:prstDash val="solid"/>
              </a:ln>
              <a:solidFill>
                <a:srgbClr val="C00000"/>
              </a:solidFill>
              <a:effectLst>
                <a:innerShdw blurRad="177800">
                  <a:schemeClr val="accent3">
                    <a:lumMod val="50000"/>
                  </a:schemeClr>
                </a:inn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2770178167"/>
              </p:ext>
            </p:extLst>
          </p:nvPr>
        </p:nvGraphicFramePr>
        <p:xfrm>
          <a:off x="1161143" y="1104444"/>
          <a:ext cx="8157028" cy="4730298"/>
        </p:xfrm>
        <a:graphic>
          <a:graphicData uri="http://schemas.openxmlformats.org/drawingml/2006/table">
            <a:tbl>
              <a:tblPr firstRow="1" bandRow="1">
                <a:tableStyleId>{8799B23B-EC83-4686-B30A-512413B5E67A}</a:tableStyleId>
              </a:tblPr>
              <a:tblGrid>
                <a:gridCol w="5138057">
                  <a:extLst>
                    <a:ext uri="{9D8B030D-6E8A-4147-A177-3AD203B41FA5}">
                      <a16:colId xmlns="" xmlns:a16="http://schemas.microsoft.com/office/drawing/2014/main" val="20000"/>
                    </a:ext>
                  </a:extLst>
                </a:gridCol>
                <a:gridCol w="1378857">
                  <a:extLst>
                    <a:ext uri="{9D8B030D-6E8A-4147-A177-3AD203B41FA5}">
                      <a16:colId xmlns="" xmlns:a16="http://schemas.microsoft.com/office/drawing/2014/main" val="20001"/>
                    </a:ext>
                  </a:extLst>
                </a:gridCol>
                <a:gridCol w="1640114">
                  <a:extLst>
                    <a:ext uri="{9D8B030D-6E8A-4147-A177-3AD203B41FA5}">
                      <a16:colId xmlns="" xmlns:a16="http://schemas.microsoft.com/office/drawing/2014/main" val="20002"/>
                    </a:ext>
                  </a:extLst>
                </a:gridCol>
              </a:tblGrid>
              <a:tr h="398743">
                <a:tc gridSpan="3">
                  <a:txBody>
                    <a:bodyPr/>
                    <a:lstStyle/>
                    <a:p>
                      <a:pPr algn="ctr"/>
                      <a:r>
                        <a:rPr lang="es-EC" sz="1800" kern="1200" dirty="0" smtClean="0">
                          <a:effectLst/>
                          <a:latin typeface="Arial" panose="020B0604020202020204" pitchFamily="34" charset="0"/>
                          <a:cs typeface="Arial" panose="020B0604020202020204" pitchFamily="34" charset="0"/>
                        </a:rPr>
                        <a:t>Implantación del Sistema de Control Interno Contable y Administrativo</a:t>
                      </a:r>
                      <a:endParaRPr lang="es-EC" dirty="0">
                        <a:latin typeface="Arial" panose="020B0604020202020204" pitchFamily="34" charset="0"/>
                        <a:cs typeface="Arial" panose="020B0604020202020204" pitchFamily="34" charset="0"/>
                      </a:endParaRPr>
                    </a:p>
                  </a:txBody>
                  <a:tcPr/>
                </a:tc>
                <a:tc hMerge="1">
                  <a:txBody>
                    <a:bodyPr/>
                    <a:lstStyle/>
                    <a:p>
                      <a:endParaRPr lang="es-EC" dirty="0"/>
                    </a:p>
                  </a:txBody>
                  <a:tcPr/>
                </a:tc>
                <a:tc hMerge="1">
                  <a:txBody>
                    <a:bodyPr/>
                    <a:lstStyle/>
                    <a:p>
                      <a:endParaRPr lang="es-EC" dirty="0"/>
                    </a:p>
                  </a:txBody>
                  <a:tcPr/>
                </a:tc>
                <a:extLst>
                  <a:ext uri="{0D108BD9-81ED-4DB2-BD59-A6C34878D82A}">
                    <a16:rowId xmlns="" xmlns:a16="http://schemas.microsoft.com/office/drawing/2014/main" val="10000"/>
                  </a:ext>
                </a:extLst>
              </a:tr>
              <a:tr h="398743">
                <a:tc>
                  <a:txBody>
                    <a:bodyPr/>
                    <a:lstStyle/>
                    <a:p>
                      <a:pPr algn="ctr"/>
                      <a:r>
                        <a:rPr lang="es-EC" b="1" dirty="0" smtClean="0">
                          <a:latin typeface="Arial" panose="020B0604020202020204" pitchFamily="34" charset="0"/>
                          <a:cs typeface="Arial" panose="020B0604020202020204" pitchFamily="34" charset="0"/>
                        </a:rPr>
                        <a:t>Actividad</a:t>
                      </a:r>
                      <a:endParaRPr lang="es-EC" b="1" dirty="0">
                        <a:latin typeface="Arial" panose="020B0604020202020204" pitchFamily="34" charset="0"/>
                        <a:cs typeface="Arial" panose="020B0604020202020204" pitchFamily="34" charset="0"/>
                      </a:endParaRPr>
                    </a:p>
                  </a:txBody>
                  <a:tcPr/>
                </a:tc>
                <a:tc>
                  <a:txBody>
                    <a:bodyPr/>
                    <a:lstStyle/>
                    <a:p>
                      <a:pPr algn="ctr"/>
                      <a:r>
                        <a:rPr lang="es-EC" b="1" dirty="0" smtClean="0">
                          <a:latin typeface="Arial" panose="020B0604020202020204" pitchFamily="34" charset="0"/>
                          <a:cs typeface="Arial" panose="020B0604020202020204" pitchFamily="34" charset="0"/>
                        </a:rPr>
                        <a:t>Tiempo</a:t>
                      </a:r>
                      <a:endParaRPr lang="es-EC" b="1" dirty="0">
                        <a:latin typeface="Arial" panose="020B0604020202020204" pitchFamily="34" charset="0"/>
                        <a:cs typeface="Arial" panose="020B0604020202020204" pitchFamily="34" charset="0"/>
                      </a:endParaRPr>
                    </a:p>
                  </a:txBody>
                  <a:tcPr/>
                </a:tc>
                <a:tc>
                  <a:txBody>
                    <a:bodyPr/>
                    <a:lstStyle/>
                    <a:p>
                      <a:pPr algn="ctr"/>
                      <a:r>
                        <a:rPr lang="es-EC" b="1" dirty="0" smtClean="0">
                          <a:latin typeface="Arial" panose="020B0604020202020204" pitchFamily="34" charset="0"/>
                          <a:cs typeface="Arial" panose="020B0604020202020204" pitchFamily="34" charset="0"/>
                        </a:rPr>
                        <a:t>Responsable</a:t>
                      </a:r>
                      <a:endParaRPr lang="es-EC" b="1"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983203">
                <a:tc>
                  <a:txBody>
                    <a:bodyPr/>
                    <a:lstStyle/>
                    <a:p>
                      <a:r>
                        <a:rPr lang="es-EC" sz="1800" kern="1200" dirty="0" smtClean="0">
                          <a:solidFill>
                            <a:schemeClr val="tx1"/>
                          </a:solidFill>
                          <a:effectLst/>
                          <a:latin typeface="Arial" panose="020B0604020202020204" pitchFamily="34" charset="0"/>
                          <a:ea typeface="+mn-ea"/>
                          <a:cs typeface="Arial" panose="020B0604020202020204" pitchFamily="34" charset="0"/>
                        </a:rPr>
                        <a:t>Levantar la información del personal de cada puesto de efectivo y bancos, inventarios y activos fijos.</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1 semana.</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Contador</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1278164">
                <a:tc>
                  <a:txBody>
                    <a:bodyPr/>
                    <a:lstStyle/>
                    <a:p>
                      <a:r>
                        <a:rPr lang="es-EC" sz="1800" kern="1200" dirty="0" smtClean="0">
                          <a:solidFill>
                            <a:schemeClr val="tx1"/>
                          </a:solidFill>
                          <a:effectLst/>
                          <a:latin typeface="Arial" panose="020B0604020202020204" pitchFamily="34" charset="0"/>
                          <a:ea typeface="+mn-ea"/>
                          <a:cs typeface="Arial" panose="020B0604020202020204" pitchFamily="34" charset="0"/>
                        </a:rPr>
                        <a:t>Informar al personal de la implantación del sistema de control interno en efectivo y bancos, inventarios y activos fijos para así obtener alguna sugerencia.</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1 semana.</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Contador</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983203">
                <a:tc>
                  <a:txBody>
                    <a:bodyPr/>
                    <a:lstStyle/>
                    <a:p>
                      <a:r>
                        <a:rPr lang="es-EC" sz="1800" kern="1200" dirty="0" smtClean="0">
                          <a:solidFill>
                            <a:schemeClr val="tx1"/>
                          </a:solidFill>
                          <a:effectLst/>
                          <a:latin typeface="Arial" panose="020B0604020202020204" pitchFamily="34" charset="0"/>
                          <a:ea typeface="+mn-ea"/>
                          <a:cs typeface="Arial" panose="020B0604020202020204" pitchFamily="34" charset="0"/>
                        </a:rPr>
                        <a:t>Capacitar al personal encargado del efectivo y bancos, inventarios y activos fijos con respecto a la implantación.</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1 semana.</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Contador</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r h="688242">
                <a:tc>
                  <a:txBody>
                    <a:bodyPr/>
                    <a:lstStyle/>
                    <a:p>
                      <a:r>
                        <a:rPr lang="es-EC" sz="1800" kern="1200" dirty="0" smtClean="0">
                          <a:solidFill>
                            <a:schemeClr val="tx1"/>
                          </a:solidFill>
                          <a:effectLst/>
                          <a:latin typeface="Arial" panose="020B0604020202020204" pitchFamily="34" charset="0"/>
                          <a:ea typeface="+mn-ea"/>
                          <a:cs typeface="Arial" panose="020B0604020202020204" pitchFamily="34" charset="0"/>
                        </a:rPr>
                        <a:t>Reestructurar el sistema de control interno de efectivo y bancos, inventarios y activos fijos.</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1 semana.</a:t>
                      </a:r>
                      <a:endParaRPr lang="es-EC" dirty="0">
                        <a:latin typeface="Arial" panose="020B0604020202020204" pitchFamily="34" charset="0"/>
                        <a:cs typeface="Arial" panose="020B0604020202020204" pitchFamily="34" charset="0"/>
                      </a:endParaRPr>
                    </a:p>
                  </a:txBody>
                  <a:tcPr/>
                </a:tc>
                <a:tc>
                  <a:txBody>
                    <a:bodyPr/>
                    <a:lstStyle/>
                    <a:p>
                      <a:pPr algn="ctr"/>
                      <a:r>
                        <a:rPr lang="es-EC" sz="1800" kern="1200" dirty="0" smtClean="0">
                          <a:solidFill>
                            <a:schemeClr val="tx1"/>
                          </a:solidFill>
                          <a:effectLst/>
                          <a:latin typeface="Arial" panose="020B0604020202020204" pitchFamily="34" charset="0"/>
                          <a:ea typeface="+mn-ea"/>
                          <a:cs typeface="Arial" panose="020B0604020202020204" pitchFamily="34" charset="0"/>
                        </a:rPr>
                        <a:t>Contador</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bl>
          </a:graphicData>
        </a:graphic>
      </p:graphicFrame>
      <p:sp>
        <p:nvSpPr>
          <p:cNvPr id="3" name="Rectángulo 2">
            <a:hlinkClick r:id="" action="ppaction://noaction"/>
          </p:cNvPr>
          <p:cNvSpPr/>
          <p:nvPr/>
        </p:nvSpPr>
        <p:spPr>
          <a:xfrm>
            <a:off x="8860665" y="6117465"/>
            <a:ext cx="425003" cy="37348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a:t>P</a:t>
            </a:r>
          </a:p>
        </p:txBody>
      </p:sp>
    </p:spTree>
    <p:extLst>
      <p:ext uri="{BB962C8B-B14F-4D97-AF65-F5344CB8AC3E}">
        <p14:creationId xmlns:p14="http://schemas.microsoft.com/office/powerpoint/2010/main" val="676137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89017" y="666660"/>
            <a:ext cx="2262158" cy="523220"/>
          </a:xfrm>
          <a:prstGeom prst="rect">
            <a:avLst/>
          </a:prstGeom>
          <a:noFill/>
        </p:spPr>
        <p:txBody>
          <a:bodyPr wrap="none" lIns="91440" tIns="45720" rIns="91440" bIns="45720">
            <a:spAutoFit/>
          </a:bodyPr>
          <a:lstStyle/>
          <a:p>
            <a:pPr algn="ct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Conclusión:</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
        <p:nvSpPr>
          <p:cNvPr id="5" name="CuadroTexto 4"/>
          <p:cNvSpPr txBox="1"/>
          <p:nvPr/>
        </p:nvSpPr>
        <p:spPr>
          <a:xfrm>
            <a:off x="940158" y="1445542"/>
            <a:ext cx="9775064" cy="1754326"/>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La metodología COSO ERM, tiene como propósito la administración de riesgos a través del análisis de los ocho componentes que se relacionan con los objetivos estratégicos, operacionales, reporte y cumplimiento; siendo fundamental identificar los potenciales riesgos, evaluarlos para que la administración seleccione la posible respuesta: evitar, aceptar, reducir o compartir,  y se desarrolle una serie de actividades de control que permitan mejorar el sistema de control interno de la empresa</a:t>
            </a:r>
            <a:r>
              <a:rPr lang="es-EC" dirty="0" smtClean="0">
                <a:solidFill>
                  <a:sysClr val="windowText" lastClr="000000"/>
                </a:solidFill>
                <a:latin typeface="Arial" panose="020B0604020202020204" pitchFamily="34" charset="0"/>
                <a:cs typeface="Arial" panose="020B0604020202020204" pitchFamily="34" charset="0"/>
              </a:rPr>
              <a:t>.</a:t>
            </a:r>
            <a:endParaRPr lang="es-EC" dirty="0">
              <a:solidFill>
                <a:sysClr val="windowText" lastClr="000000"/>
              </a:solidFill>
              <a:latin typeface="Arial" panose="020B0604020202020204" pitchFamily="34" charset="0"/>
              <a:cs typeface="Arial" panose="020B0604020202020204" pitchFamily="34" charset="0"/>
            </a:endParaRPr>
          </a:p>
        </p:txBody>
      </p:sp>
      <p:sp>
        <p:nvSpPr>
          <p:cNvPr id="6" name="CuadroTexto 5"/>
          <p:cNvSpPr txBox="1"/>
          <p:nvPr/>
        </p:nvSpPr>
        <p:spPr>
          <a:xfrm>
            <a:off x="940158" y="4260109"/>
            <a:ext cx="9672033" cy="923330"/>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Analizar por parte de la Gerencia General la posibilidad de ejecutar el Plan de implantación propuesto para mejorar el control contable y la eficiencia en los procedimiento administrativos</a:t>
            </a:r>
            <a:r>
              <a:rPr lang="es-EC" dirty="0" smtClean="0">
                <a:solidFill>
                  <a:sysClr val="windowText" lastClr="000000"/>
                </a:solidFill>
                <a:latin typeface="Arial" panose="020B0604020202020204" pitchFamily="34" charset="0"/>
                <a:cs typeface="Arial" panose="020B0604020202020204" pitchFamily="34" charset="0"/>
              </a:rPr>
              <a:t>.</a:t>
            </a:r>
          </a:p>
        </p:txBody>
      </p:sp>
      <p:sp>
        <p:nvSpPr>
          <p:cNvPr id="7" name="Rectángulo 6"/>
          <p:cNvSpPr/>
          <p:nvPr/>
        </p:nvSpPr>
        <p:spPr>
          <a:xfrm>
            <a:off x="1089017" y="3369524"/>
            <a:ext cx="3082895" cy="523220"/>
          </a:xfrm>
          <a:prstGeom prst="rect">
            <a:avLst/>
          </a:prstGeom>
          <a:noFill/>
        </p:spPr>
        <p:txBody>
          <a:bodyPr wrap="none" lIns="91440" tIns="45720" rIns="91440" bIns="45720">
            <a:spAutoFit/>
          </a:bodyPr>
          <a:lstStyle/>
          <a:p>
            <a:pPr algn="ctr"/>
            <a:r>
              <a:rPr lang="es-ES" sz="2800" b="1" u="sng" dirty="0" smtClean="0">
                <a:ln w="22225">
                  <a:solidFill>
                    <a:schemeClr val="accent2"/>
                  </a:solidFill>
                  <a:prstDash val="solid"/>
                </a:ln>
                <a:latin typeface="Arial" panose="020B0604020202020204" pitchFamily="34" charset="0"/>
                <a:cs typeface="Arial" panose="020B0604020202020204" pitchFamily="34" charset="0"/>
              </a:rPr>
              <a:t>Recomendación</a:t>
            </a: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95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40157" y="1761911"/>
            <a:ext cx="9775064" cy="923330"/>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La falta de una política para documentar el manual de funciones puede ocasionar que la estructura actual de la compañía no sea la adecuada para el logro de los objetivos planteados por el área contable y por ende de los objetivos de la empresa.</a:t>
            </a:r>
            <a:endParaRPr lang="en-US" dirty="0">
              <a:solidFill>
                <a:sysClr val="windowText" lastClr="000000"/>
              </a:solidFill>
              <a:latin typeface="Arial" panose="020B0604020202020204" pitchFamily="34" charset="0"/>
              <a:cs typeface="Arial" panose="020B0604020202020204" pitchFamily="34" charset="0"/>
            </a:endParaRPr>
          </a:p>
        </p:txBody>
      </p:sp>
      <p:sp>
        <p:nvSpPr>
          <p:cNvPr id="6" name="CuadroTexto 5"/>
          <p:cNvSpPr txBox="1"/>
          <p:nvPr/>
        </p:nvSpPr>
        <p:spPr>
          <a:xfrm>
            <a:off x="940157" y="4130585"/>
            <a:ext cx="9672033" cy="923330"/>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smtClean="0">
                <a:solidFill>
                  <a:sysClr val="windowText" lastClr="000000"/>
                </a:solidFill>
                <a:latin typeface="Arial" panose="020B0604020202020204" pitchFamily="34" charset="0"/>
                <a:cs typeface="Arial" panose="020B0604020202020204" pitchFamily="34" charset="0"/>
              </a:rPr>
              <a:t>La </a:t>
            </a:r>
            <a:r>
              <a:rPr lang="es-EC" dirty="0">
                <a:solidFill>
                  <a:sysClr val="windowText" lastClr="000000"/>
                </a:solidFill>
                <a:latin typeface="Arial" panose="020B0604020202020204" pitchFamily="34" charset="0"/>
                <a:cs typeface="Arial" panose="020B0604020202020204" pitchFamily="34" charset="0"/>
              </a:rPr>
              <a:t>Subgerente, analizará la posibilidad de que se elabore, documente, apruebe y difunda el manual de funciones, estableciendo la responsabilidad y autoridad del personal del área contable, lo que permitirá el cumplimiento de los objetivos fijados por contabilidad</a:t>
            </a:r>
            <a:r>
              <a:rPr lang="es-EC" dirty="0" smtClean="0">
                <a:solidFill>
                  <a:sysClr val="windowText" lastClr="000000"/>
                </a:solidFill>
                <a:latin typeface="Arial" panose="020B0604020202020204" pitchFamily="34" charset="0"/>
                <a:cs typeface="Arial" panose="020B0604020202020204" pitchFamily="34" charset="0"/>
              </a:rPr>
              <a:t>.</a:t>
            </a:r>
            <a:endParaRPr lang="es-EC" dirty="0">
              <a:solidFill>
                <a:sysClr val="windowText" lastClr="000000"/>
              </a:solidFill>
              <a:latin typeface="Arial" panose="020B0604020202020204" pitchFamily="34" charset="0"/>
              <a:cs typeface="Arial" panose="020B0604020202020204" pitchFamily="34" charset="0"/>
            </a:endParaRPr>
          </a:p>
        </p:txBody>
      </p:sp>
      <p:sp>
        <p:nvSpPr>
          <p:cNvPr id="8" name="Rectángulo 7"/>
          <p:cNvSpPr/>
          <p:nvPr/>
        </p:nvSpPr>
        <p:spPr>
          <a:xfrm>
            <a:off x="1089017" y="777629"/>
            <a:ext cx="2262158" cy="523220"/>
          </a:xfrm>
          <a:prstGeom prst="rect">
            <a:avLst/>
          </a:prstGeom>
          <a:noFill/>
        </p:spPr>
        <p:txBody>
          <a:bodyPr wrap="none" lIns="91440" tIns="45720" rIns="91440" bIns="45720">
            <a:spAutoFit/>
          </a:bodyPr>
          <a:lstStyle/>
          <a:p>
            <a:pPr algn="ct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Conclusión:</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
        <p:nvSpPr>
          <p:cNvPr id="9" name="Rectángulo 8"/>
          <p:cNvSpPr/>
          <p:nvPr/>
        </p:nvSpPr>
        <p:spPr>
          <a:xfrm>
            <a:off x="1089017" y="3257272"/>
            <a:ext cx="3082895" cy="523220"/>
          </a:xfrm>
          <a:prstGeom prst="rect">
            <a:avLst/>
          </a:prstGeom>
          <a:noFill/>
        </p:spPr>
        <p:txBody>
          <a:bodyPr wrap="none" lIns="91440" tIns="45720" rIns="91440" bIns="45720">
            <a:spAutoFit/>
          </a:bodyPr>
          <a:lstStyle/>
          <a:p>
            <a:pPr algn="ctr"/>
            <a:r>
              <a:rPr lang="es-ES" sz="2800" b="1" u="sng" dirty="0" smtClean="0">
                <a:ln w="22225">
                  <a:solidFill>
                    <a:schemeClr val="accent2"/>
                  </a:solidFill>
                  <a:prstDash val="solid"/>
                </a:ln>
                <a:latin typeface="Arial" panose="020B0604020202020204" pitchFamily="34" charset="0"/>
                <a:cs typeface="Arial" panose="020B0604020202020204" pitchFamily="34" charset="0"/>
              </a:rPr>
              <a:t>Recomendación</a:t>
            </a: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7050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40157" y="1702270"/>
            <a:ext cx="9775064"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La falta de una política y un manual de procedimientos que defina los canales de comunicación autorizados por la Gerencia General con el personal del área contable, ocasiona que no se cuente con respaldos de la información que se recibe y genera en contabilidad.  </a:t>
            </a:r>
          </a:p>
        </p:txBody>
      </p:sp>
      <p:sp>
        <p:nvSpPr>
          <p:cNvPr id="6" name="CuadroTexto 5"/>
          <p:cNvSpPr txBox="1"/>
          <p:nvPr/>
        </p:nvSpPr>
        <p:spPr>
          <a:xfrm>
            <a:off x="940157" y="4067214"/>
            <a:ext cx="9672033" cy="1200329"/>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La Gerencia General conjuntamente con el Contador definirán una política y procedimiento de comunicación con el personal del área contable con el propósito de disminuir el riesgo del manejo incorrecto de la información recibida y generada en dicha área.</a:t>
            </a:r>
          </a:p>
        </p:txBody>
      </p:sp>
      <p:sp>
        <p:nvSpPr>
          <p:cNvPr id="8" name="Rectángulo 7"/>
          <p:cNvSpPr/>
          <p:nvPr/>
        </p:nvSpPr>
        <p:spPr>
          <a:xfrm>
            <a:off x="1089017" y="666660"/>
            <a:ext cx="2262158" cy="523220"/>
          </a:xfrm>
          <a:prstGeom prst="rect">
            <a:avLst/>
          </a:prstGeom>
          <a:noFill/>
        </p:spPr>
        <p:txBody>
          <a:bodyPr wrap="none" lIns="91440" tIns="45720" rIns="91440" bIns="45720">
            <a:spAutoFit/>
          </a:bodyPr>
          <a:lstStyle/>
          <a:p>
            <a:pPr algn="ct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Conclusión:</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
        <p:nvSpPr>
          <p:cNvPr id="9" name="Rectángulo 8"/>
          <p:cNvSpPr/>
          <p:nvPr/>
        </p:nvSpPr>
        <p:spPr>
          <a:xfrm>
            <a:off x="1089017" y="3257272"/>
            <a:ext cx="3082895" cy="523220"/>
          </a:xfrm>
          <a:prstGeom prst="rect">
            <a:avLst/>
          </a:prstGeom>
          <a:noFill/>
        </p:spPr>
        <p:txBody>
          <a:bodyPr wrap="none" lIns="91440" tIns="45720" rIns="91440" bIns="45720">
            <a:spAutoFit/>
          </a:bodyPr>
          <a:lstStyle/>
          <a:p>
            <a:pPr algn="ctr"/>
            <a:r>
              <a:rPr lang="es-ES" sz="2800" b="1" u="sng" dirty="0" smtClean="0">
                <a:ln w="22225">
                  <a:solidFill>
                    <a:schemeClr val="accent2"/>
                  </a:solidFill>
                  <a:prstDash val="solid"/>
                </a:ln>
                <a:latin typeface="Arial" panose="020B0604020202020204" pitchFamily="34" charset="0"/>
                <a:cs typeface="Arial" panose="020B0604020202020204" pitchFamily="34" charset="0"/>
              </a:rPr>
              <a:t>Recomendación</a:t>
            </a: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15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isel 13"/>
          <p:cNvSpPr/>
          <p:nvPr/>
        </p:nvSpPr>
        <p:spPr>
          <a:xfrm>
            <a:off x="4082602" y="360609"/>
            <a:ext cx="3992451" cy="695459"/>
          </a:xfrm>
          <a:prstGeom prst="bevel">
            <a:avLst/>
          </a:prstGeom>
          <a:solidFill>
            <a:srgbClr val="CC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smtClean="0">
                <a:latin typeface="Arial" panose="020B0604020202020204" pitchFamily="34" charset="0"/>
                <a:cs typeface="Arial" panose="020B0604020202020204" pitchFamily="34" charset="0"/>
              </a:rPr>
              <a:t>Planteamiento del Problema</a:t>
            </a:r>
            <a:endParaRPr lang="es-EC" b="1" dirty="0">
              <a:latin typeface="Arial" panose="020B0604020202020204" pitchFamily="34" charset="0"/>
              <a:cs typeface="Arial" panose="020B0604020202020204" pitchFamily="34" charset="0"/>
            </a:endParaRPr>
          </a:p>
        </p:txBody>
      </p:sp>
      <p:pic>
        <p:nvPicPr>
          <p:cNvPr id="7" name="Imagen 6"/>
          <p:cNvPicPr/>
          <p:nvPr/>
        </p:nvPicPr>
        <p:blipFill>
          <a:blip r:embed="rId2"/>
          <a:stretch>
            <a:fillRect/>
          </a:stretch>
        </p:blipFill>
        <p:spPr>
          <a:xfrm>
            <a:off x="426028" y="2076493"/>
            <a:ext cx="1387967" cy="855440"/>
          </a:xfrm>
          <a:prstGeom prst="rect">
            <a:avLst/>
          </a:prstGeom>
        </p:spPr>
      </p:pic>
      <p:pic>
        <p:nvPicPr>
          <p:cNvPr id="102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654" y="1529141"/>
            <a:ext cx="1691896" cy="1094704"/>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derecha 4"/>
          <p:cNvSpPr/>
          <p:nvPr/>
        </p:nvSpPr>
        <p:spPr>
          <a:xfrm rot="20046929">
            <a:off x="2010395" y="1817829"/>
            <a:ext cx="1081825" cy="437882"/>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ysClr val="windowText" lastClr="000000"/>
                </a:solidFill>
              </a:rPr>
              <a:t>inició</a:t>
            </a:r>
            <a:endParaRPr lang="es-EC" dirty="0">
              <a:solidFill>
                <a:sysClr val="windowText" lastClr="000000"/>
              </a:solidFill>
            </a:endParaRPr>
          </a:p>
        </p:txBody>
      </p:sp>
      <p:cxnSp>
        <p:nvCxnSpPr>
          <p:cNvPr id="8" name="Conector angular 7"/>
          <p:cNvCxnSpPr>
            <a:endCxn id="9" idx="1"/>
          </p:cNvCxnSpPr>
          <p:nvPr/>
        </p:nvCxnSpPr>
        <p:spPr>
          <a:xfrm>
            <a:off x="1893390" y="2648558"/>
            <a:ext cx="1315839" cy="1244766"/>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9" name="Rectángulo redondeado 8"/>
          <p:cNvSpPr/>
          <p:nvPr/>
        </p:nvSpPr>
        <p:spPr>
          <a:xfrm>
            <a:off x="3209229" y="3506958"/>
            <a:ext cx="1868850" cy="772732"/>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ysClr val="windowText" lastClr="000000"/>
                </a:solidFill>
              </a:rPr>
              <a:t>Compañía Limitada en Agosto del 2011</a:t>
            </a:r>
            <a:endParaRPr lang="es-EC" dirty="0">
              <a:solidFill>
                <a:sysClr val="windowText" lastClr="000000"/>
              </a:solidFill>
            </a:endParaRPr>
          </a:p>
        </p:txBody>
      </p:sp>
      <p:cxnSp>
        <p:nvCxnSpPr>
          <p:cNvPr id="12" name="Conector recto de flecha 11"/>
          <p:cNvCxnSpPr/>
          <p:nvPr/>
        </p:nvCxnSpPr>
        <p:spPr>
          <a:xfrm flipV="1">
            <a:off x="5495756" y="3321389"/>
            <a:ext cx="721217" cy="386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5061223" y="3603027"/>
            <a:ext cx="1223271" cy="646331"/>
          </a:xfrm>
          <a:prstGeom prst="rect">
            <a:avLst/>
          </a:prstGeom>
          <a:noFill/>
        </p:spPr>
        <p:txBody>
          <a:bodyPr wrap="square" rtlCol="0">
            <a:spAutoFit/>
          </a:bodyPr>
          <a:lstStyle/>
          <a:p>
            <a:r>
              <a:rPr lang="es-EC" dirty="0" smtClean="0"/>
              <a:t>Nuevos mercados</a:t>
            </a:r>
            <a:endParaRPr lang="es-EC" dirty="0"/>
          </a:p>
        </p:txBody>
      </p:sp>
      <p:cxnSp>
        <p:nvCxnSpPr>
          <p:cNvPr id="17" name="Conector recto de flecha 16"/>
          <p:cNvCxnSpPr/>
          <p:nvPr/>
        </p:nvCxnSpPr>
        <p:spPr>
          <a:xfrm>
            <a:off x="5495756" y="4249358"/>
            <a:ext cx="721217" cy="320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roceso 17"/>
          <p:cNvSpPr/>
          <p:nvPr/>
        </p:nvSpPr>
        <p:spPr>
          <a:xfrm>
            <a:off x="6284494" y="2848091"/>
            <a:ext cx="1619612" cy="595145"/>
          </a:xfrm>
          <a:prstGeom prst="flowChartProcess">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ysClr val="windowText" lastClr="000000"/>
                </a:solidFill>
              </a:rPr>
              <a:t>Quito</a:t>
            </a:r>
            <a:endParaRPr lang="es-EC" dirty="0">
              <a:solidFill>
                <a:sysClr val="windowText" lastClr="000000"/>
              </a:solidFill>
            </a:endParaRPr>
          </a:p>
        </p:txBody>
      </p:sp>
      <p:sp>
        <p:nvSpPr>
          <p:cNvPr id="20" name="Proceso 19"/>
          <p:cNvSpPr/>
          <p:nvPr/>
        </p:nvSpPr>
        <p:spPr>
          <a:xfrm>
            <a:off x="6363889" y="4112175"/>
            <a:ext cx="1619612" cy="595145"/>
          </a:xfrm>
          <a:prstGeom prst="flowChartProcess">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ysClr val="windowText" lastClr="000000"/>
                </a:solidFill>
              </a:rPr>
              <a:t>Provincias</a:t>
            </a:r>
            <a:endParaRPr lang="es-EC" dirty="0">
              <a:solidFill>
                <a:sysClr val="windowText" lastClr="000000"/>
              </a:solidFill>
            </a:endParaRPr>
          </a:p>
        </p:txBody>
      </p:sp>
      <p:sp>
        <p:nvSpPr>
          <p:cNvPr id="19" name="Cerrar llave 18"/>
          <p:cNvSpPr/>
          <p:nvPr/>
        </p:nvSpPr>
        <p:spPr>
          <a:xfrm>
            <a:off x="8062896" y="2774037"/>
            <a:ext cx="824247" cy="2266682"/>
          </a:xfrm>
          <a:prstGeom prst="rightBrace">
            <a:avLst/>
          </a:prstGeom>
          <a:ln w="38100"/>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23" name="Rectángulo 22"/>
          <p:cNvSpPr/>
          <p:nvPr/>
        </p:nvSpPr>
        <p:spPr>
          <a:xfrm>
            <a:off x="9219663" y="3607401"/>
            <a:ext cx="2372933" cy="571845"/>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ysClr val="windowText" lastClr="000000"/>
                </a:solidFill>
              </a:rPr>
              <a:t>Problemas Organizacionales</a:t>
            </a:r>
          </a:p>
        </p:txBody>
      </p:sp>
    </p:spTree>
    <p:extLst>
      <p:ext uri="{BB962C8B-B14F-4D97-AF65-F5344CB8AC3E}">
        <p14:creationId xmlns:p14="http://schemas.microsoft.com/office/powerpoint/2010/main" val="3437765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40157" y="1626510"/>
            <a:ext cx="9775064" cy="1754326"/>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De la revisión realizada al proceso de efectivo y bancos se determinó que no se cuenta con una política y manual de arqueo de caja, ocasionando principalmente que el dinero recaudado no se deposite el mismo día por y por lo tanto no se disponga de los recursos financieros en las cuentas bancarias de la empresa, así como no se cuenta con reportes emitidos por la responsable de la revisión de los cierre de caja que respalden la recaudación del dinero por las ventas realizadas.</a:t>
            </a:r>
            <a:endParaRPr lang="en-US" dirty="0">
              <a:solidFill>
                <a:sysClr val="windowText" lastClr="000000"/>
              </a:solidFill>
              <a:latin typeface="Arial" panose="020B0604020202020204" pitchFamily="34" charset="0"/>
              <a:cs typeface="Arial" panose="020B0604020202020204" pitchFamily="34" charset="0"/>
            </a:endParaRPr>
          </a:p>
        </p:txBody>
      </p:sp>
      <p:sp>
        <p:nvSpPr>
          <p:cNvPr id="6" name="CuadroTexto 5"/>
          <p:cNvSpPr txBox="1"/>
          <p:nvPr/>
        </p:nvSpPr>
        <p:spPr>
          <a:xfrm>
            <a:off x="940157" y="4255900"/>
            <a:ext cx="9672033" cy="1477328"/>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latin typeface="Arial" panose="020B0604020202020204" pitchFamily="34" charset="0"/>
                <a:cs typeface="Arial" panose="020B0604020202020204" pitchFamily="34" charset="0"/>
              </a:rPr>
              <a:t>El Jefe de Contabilidad, elaborará un manual de arqueo de caja para la revisión y autorización de la Gerencia General, con el fin de mejorar la administración y control del dinero depositado en las cuentas bancarias de la empresa, garantizando la disponibilidad de los recursos financieros para el pago de las obligaciones contraídas por Confecciones Robalino &amp; Robalino Cía. Ltda.</a:t>
            </a:r>
            <a:endParaRPr lang="es-EC" dirty="0">
              <a:solidFill>
                <a:sysClr val="windowText" lastClr="000000"/>
              </a:solidFill>
              <a:latin typeface="Arial" panose="020B0604020202020204" pitchFamily="34" charset="0"/>
              <a:cs typeface="Arial" panose="020B0604020202020204" pitchFamily="34" charset="0"/>
            </a:endParaRPr>
          </a:p>
        </p:txBody>
      </p:sp>
      <p:sp>
        <p:nvSpPr>
          <p:cNvPr id="8" name="Rectángulo 7"/>
          <p:cNvSpPr/>
          <p:nvPr/>
        </p:nvSpPr>
        <p:spPr>
          <a:xfrm>
            <a:off x="1089017" y="666660"/>
            <a:ext cx="2262158" cy="523220"/>
          </a:xfrm>
          <a:prstGeom prst="rect">
            <a:avLst/>
          </a:prstGeom>
          <a:noFill/>
        </p:spPr>
        <p:txBody>
          <a:bodyPr wrap="none" lIns="91440" tIns="45720" rIns="91440" bIns="45720">
            <a:spAutoFit/>
          </a:bodyPr>
          <a:lstStyle/>
          <a:p>
            <a:pPr algn="ct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Conclusión:</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
        <p:nvSpPr>
          <p:cNvPr id="9" name="Rectángulo 8"/>
          <p:cNvSpPr/>
          <p:nvPr/>
        </p:nvSpPr>
        <p:spPr>
          <a:xfrm>
            <a:off x="1188992" y="3555856"/>
            <a:ext cx="3082895" cy="523220"/>
          </a:xfrm>
          <a:prstGeom prst="rect">
            <a:avLst/>
          </a:prstGeom>
          <a:noFill/>
        </p:spPr>
        <p:txBody>
          <a:bodyPr wrap="none" lIns="91440" tIns="45720" rIns="91440" bIns="45720">
            <a:spAutoFit/>
          </a:bodyPr>
          <a:lstStyle/>
          <a:p>
            <a:pPr algn="ctr"/>
            <a:r>
              <a:rPr lang="es-ES" sz="2800" b="1" u="sng" dirty="0" smtClean="0">
                <a:ln w="22225">
                  <a:solidFill>
                    <a:schemeClr val="accent2"/>
                  </a:solidFill>
                  <a:prstDash val="solid"/>
                </a:ln>
                <a:latin typeface="Arial" panose="020B0604020202020204" pitchFamily="34" charset="0"/>
                <a:cs typeface="Arial" panose="020B0604020202020204" pitchFamily="34" charset="0"/>
              </a:rPr>
              <a:t>Recomendación</a:t>
            </a: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711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40157" y="1739315"/>
            <a:ext cx="9775064" cy="1200329"/>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La falta de una política para la administración y control del inventario de materia prima, insumos y producto terminado, ocasiona que no se conozca la situación real de los inventarios, y por lo tanto las cifras presentadas en los balances no son confiables, dificultando la toma de decisiones por parte de la Gerencia General.</a:t>
            </a:r>
            <a:endParaRPr lang="en-US" dirty="0">
              <a:solidFill>
                <a:sysClr val="windowText" lastClr="000000"/>
              </a:solidFill>
              <a:latin typeface="Arial" panose="020B0604020202020204" pitchFamily="34" charset="0"/>
              <a:cs typeface="Arial" panose="020B0604020202020204" pitchFamily="34" charset="0"/>
            </a:endParaRPr>
          </a:p>
        </p:txBody>
      </p:sp>
      <p:sp>
        <p:nvSpPr>
          <p:cNvPr id="6" name="CuadroTexto 5"/>
          <p:cNvSpPr txBox="1"/>
          <p:nvPr/>
        </p:nvSpPr>
        <p:spPr>
          <a:xfrm>
            <a:off x="940157" y="4255900"/>
            <a:ext cx="9672033" cy="1200329"/>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El Jefe de Contabilidad, elaborará un manual de procedimientos para mejorar el sistema de control de los inventarios de materia prima, insumos y productos terminados, con el propósito de sustentar las cifras presentadas en los balances permitiendo la toma de decisiones por la Gerencia de manera oportuna. </a:t>
            </a:r>
          </a:p>
        </p:txBody>
      </p:sp>
      <p:sp>
        <p:nvSpPr>
          <p:cNvPr id="8" name="Rectángulo 7"/>
          <p:cNvSpPr/>
          <p:nvPr/>
        </p:nvSpPr>
        <p:spPr>
          <a:xfrm>
            <a:off x="1089017" y="754175"/>
            <a:ext cx="2262158" cy="523220"/>
          </a:xfrm>
          <a:prstGeom prst="rect">
            <a:avLst/>
          </a:prstGeom>
          <a:noFill/>
        </p:spPr>
        <p:txBody>
          <a:bodyPr wrap="none" lIns="91440" tIns="45720" rIns="91440" bIns="45720">
            <a:spAutoFit/>
          </a:bodyPr>
          <a:lstStyle/>
          <a:p>
            <a:pPr algn="ct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Conclusión:</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
        <p:nvSpPr>
          <p:cNvPr id="9" name="Rectángulo 8"/>
          <p:cNvSpPr/>
          <p:nvPr/>
        </p:nvSpPr>
        <p:spPr>
          <a:xfrm>
            <a:off x="1089017" y="3401564"/>
            <a:ext cx="3082895" cy="523220"/>
          </a:xfrm>
          <a:prstGeom prst="rect">
            <a:avLst/>
          </a:prstGeom>
          <a:noFill/>
        </p:spPr>
        <p:txBody>
          <a:bodyPr wrap="none" lIns="91440" tIns="45720" rIns="91440" bIns="45720">
            <a:spAutoFit/>
          </a:bodyPr>
          <a:lstStyle/>
          <a:p>
            <a:pPr algn="ctr"/>
            <a:r>
              <a:rPr lang="es-ES" sz="2800" b="1" u="sng" dirty="0" smtClean="0">
                <a:ln w="22225">
                  <a:solidFill>
                    <a:schemeClr val="accent2"/>
                  </a:solidFill>
                  <a:prstDash val="solid"/>
                </a:ln>
                <a:latin typeface="Arial" panose="020B0604020202020204" pitchFamily="34" charset="0"/>
                <a:cs typeface="Arial" panose="020B0604020202020204" pitchFamily="34" charset="0"/>
              </a:rPr>
              <a:t>Recomendación</a:t>
            </a: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649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40157" y="1626508"/>
            <a:ext cx="9775064" cy="1200329"/>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Los activos fijos de la compañía no cuentan con una política para la administración y control de los mismos, provocando que no se cuente con hojas de vida de cada activo, no se tenga actas de entrega recepción entre el encargado de bienes y el custodio y por lo tanto los activos no se encuentren salvaguardados de forma correcta. </a:t>
            </a:r>
            <a:endParaRPr lang="en-US" dirty="0">
              <a:solidFill>
                <a:sysClr val="windowText" lastClr="000000"/>
              </a:solidFill>
              <a:latin typeface="Arial" panose="020B0604020202020204" pitchFamily="34" charset="0"/>
              <a:cs typeface="Arial" panose="020B0604020202020204" pitchFamily="34" charset="0"/>
            </a:endParaRPr>
          </a:p>
        </p:txBody>
      </p:sp>
      <p:sp>
        <p:nvSpPr>
          <p:cNvPr id="6" name="CuadroTexto 5"/>
          <p:cNvSpPr txBox="1"/>
          <p:nvPr/>
        </p:nvSpPr>
        <p:spPr>
          <a:xfrm>
            <a:off x="940157" y="4296311"/>
            <a:ext cx="9672033" cy="923330"/>
          </a:xfrm>
          <a:prstGeom prst="rect">
            <a:avLst/>
          </a:prstGeom>
          <a:noFill/>
        </p:spPr>
        <p:txBody>
          <a:bodyPr wrap="square" rtlCol="0">
            <a:spAutoFit/>
          </a:bodyPr>
          <a:lstStyle/>
          <a:p>
            <a:pPr marL="285750" indent="-285750" algn="just">
              <a:buFont typeface="Wingdings" panose="05000000000000000000" pitchFamily="2" charset="2"/>
              <a:buChar char="Ø"/>
            </a:pPr>
            <a:r>
              <a:rPr lang="es-EC" dirty="0">
                <a:solidFill>
                  <a:sysClr val="windowText" lastClr="000000"/>
                </a:solidFill>
                <a:latin typeface="Arial" panose="020B0604020202020204" pitchFamily="34" charset="0"/>
                <a:cs typeface="Arial" panose="020B0604020202020204" pitchFamily="34" charset="0"/>
              </a:rPr>
              <a:t>El Jefe de Contabilidad, elaborará un manual de procedimientos para mejorar la administración y control de los activos fijos, con el fin de llevar un registro adecuado de cada activo y salvaguardarlos de forma correcta</a:t>
            </a:r>
            <a:r>
              <a:rPr lang="es-EC" dirty="0" smtClean="0">
                <a:solidFill>
                  <a:sysClr val="windowText" lastClr="000000"/>
                </a:solidFill>
                <a:latin typeface="Arial" panose="020B0604020202020204" pitchFamily="34" charset="0"/>
                <a:cs typeface="Arial" panose="020B0604020202020204" pitchFamily="34" charset="0"/>
              </a:rPr>
              <a:t>. </a:t>
            </a:r>
            <a:endParaRPr lang="es-EC" dirty="0">
              <a:solidFill>
                <a:sysClr val="windowText" lastClr="000000"/>
              </a:solidFill>
              <a:latin typeface="Arial" panose="020B0604020202020204" pitchFamily="34" charset="0"/>
              <a:cs typeface="Arial" panose="020B0604020202020204" pitchFamily="34" charset="0"/>
            </a:endParaRPr>
          </a:p>
        </p:txBody>
      </p:sp>
      <p:sp>
        <p:nvSpPr>
          <p:cNvPr id="8" name="Rectángulo 7"/>
          <p:cNvSpPr/>
          <p:nvPr/>
        </p:nvSpPr>
        <p:spPr>
          <a:xfrm>
            <a:off x="1089017" y="772173"/>
            <a:ext cx="2262158" cy="523220"/>
          </a:xfrm>
          <a:prstGeom prst="rect">
            <a:avLst/>
          </a:prstGeom>
          <a:noFill/>
        </p:spPr>
        <p:txBody>
          <a:bodyPr wrap="none" lIns="91440" tIns="45720" rIns="91440" bIns="45720">
            <a:spAutoFit/>
          </a:bodyPr>
          <a:lstStyle/>
          <a:p>
            <a:pPr algn="ct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Conclusión:</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
        <p:nvSpPr>
          <p:cNvPr id="9" name="Rectángulo 8"/>
          <p:cNvSpPr/>
          <p:nvPr/>
        </p:nvSpPr>
        <p:spPr>
          <a:xfrm>
            <a:off x="1089017" y="3363948"/>
            <a:ext cx="3082895" cy="523220"/>
          </a:xfrm>
          <a:prstGeom prst="rect">
            <a:avLst/>
          </a:prstGeom>
          <a:noFill/>
        </p:spPr>
        <p:txBody>
          <a:bodyPr wrap="none" lIns="91440" tIns="45720" rIns="91440" bIns="45720">
            <a:spAutoFit/>
          </a:bodyPr>
          <a:lstStyle/>
          <a:p>
            <a:pPr algn="ctr"/>
            <a:r>
              <a:rPr lang="es-ES" sz="2800" b="1" u="sng" dirty="0" smtClean="0">
                <a:ln w="22225">
                  <a:solidFill>
                    <a:schemeClr val="accent2"/>
                  </a:solidFill>
                  <a:prstDash val="solid"/>
                </a:ln>
                <a:latin typeface="Arial" panose="020B0604020202020204" pitchFamily="34" charset="0"/>
                <a:cs typeface="Arial" panose="020B0604020202020204" pitchFamily="34" charset="0"/>
              </a:rPr>
              <a:t>Recomendación</a:t>
            </a:r>
            <a:r>
              <a:rPr lang="es-ES" sz="2800" b="1" u="sng" cap="none" spc="0" dirty="0" smtClean="0">
                <a:ln w="22225">
                  <a:solidFill>
                    <a:schemeClr val="accent2"/>
                  </a:solidFill>
                  <a:prstDash val="solid"/>
                </a:ln>
                <a:effectLst/>
                <a:latin typeface="Arial" panose="020B0604020202020204" pitchFamily="34" charset="0"/>
                <a:cs typeface="Arial" panose="020B0604020202020204" pitchFamily="34" charset="0"/>
              </a:rPr>
              <a:t>:</a:t>
            </a:r>
            <a:endParaRPr lang="es-ES" sz="2800" b="1" u="sng" cap="none" spc="0" dirty="0">
              <a:ln w="22225">
                <a:solidFill>
                  <a:schemeClr val="accent2"/>
                </a:solidFill>
                <a:prstDash val="solid"/>
              </a:ln>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365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760866"/>
            <a:ext cx="11393714" cy="508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26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764944" y="433672"/>
            <a:ext cx="3601627" cy="584775"/>
          </a:xfrm>
          <a:prstGeom prst="rect">
            <a:avLst/>
          </a:prstGeom>
          <a:noFill/>
        </p:spPr>
        <p:txBody>
          <a:bodyPr wrap="none" lIns="91440" tIns="45720" rIns="91440" bIns="45720">
            <a:spAutoFit/>
          </a:bodyPr>
          <a:lstStyle/>
          <a:p>
            <a:pPr algn="ctr"/>
            <a:r>
              <a:rPr lang="es-ES" sz="3200" b="1" u="sng" dirty="0" smtClean="0">
                <a:ln w="22225">
                  <a:solidFill>
                    <a:schemeClr val="accent2"/>
                  </a:solidFill>
                  <a:prstDash val="solid"/>
                </a:ln>
                <a:solidFill>
                  <a:schemeClr val="accent2">
                    <a:lumMod val="40000"/>
                    <a:lumOff val="60000"/>
                  </a:schemeClr>
                </a:solidFill>
              </a:rPr>
              <a:t>Riesgo de Detección</a:t>
            </a:r>
            <a:endParaRPr lang="es-ES" sz="3200" b="1" u="sng" cap="none" spc="0" dirty="0">
              <a:ln w="22225">
                <a:solidFill>
                  <a:schemeClr val="accent2"/>
                </a:solidFill>
                <a:prstDash val="solid"/>
              </a:ln>
              <a:solidFill>
                <a:schemeClr val="accent2">
                  <a:lumMod val="40000"/>
                  <a:lumOff val="60000"/>
                </a:schemeClr>
              </a:solidFill>
              <a:effectLst/>
            </a:endParaRPr>
          </a:p>
        </p:txBody>
      </p:sp>
      <p:sp>
        <p:nvSpPr>
          <p:cNvPr id="5" name="Rectángulo 4"/>
          <p:cNvSpPr/>
          <p:nvPr/>
        </p:nvSpPr>
        <p:spPr>
          <a:xfrm>
            <a:off x="3243524" y="1738543"/>
            <a:ext cx="3930010" cy="523220"/>
          </a:xfrm>
          <a:prstGeom prst="rect">
            <a:avLst/>
          </a:prstGeom>
        </p:spPr>
        <p:txBody>
          <a:bodyPr wrap="square">
            <a:spAutoFit/>
          </a:bodyPr>
          <a:lstStyle/>
          <a:p>
            <a:pPr algn="ctr"/>
            <a:r>
              <a:rPr lang="es-EC" sz="2800" dirty="0" smtClean="0">
                <a:solidFill>
                  <a:srgbClr val="002060"/>
                </a:solidFill>
                <a:latin typeface="Arial" panose="020B0604020202020204" pitchFamily="34" charset="0"/>
                <a:cs typeface="Arial" panose="020B0604020202020204" pitchFamily="34" charset="0"/>
              </a:rPr>
              <a:t>RA = RI * RC * RD</a:t>
            </a:r>
            <a:endParaRPr lang="es-EC" sz="2800" dirty="0">
              <a:solidFill>
                <a:srgbClr val="002060"/>
              </a:solidFill>
              <a:latin typeface="Arial" panose="020B0604020202020204" pitchFamily="34" charset="0"/>
              <a:cs typeface="Arial" panose="020B0604020202020204" pitchFamily="34" charset="0"/>
            </a:endParaRPr>
          </a:p>
        </p:txBody>
      </p:sp>
      <p:sp>
        <p:nvSpPr>
          <p:cNvPr id="9" name="CuadroTexto 8"/>
          <p:cNvSpPr txBox="1"/>
          <p:nvPr/>
        </p:nvSpPr>
        <p:spPr>
          <a:xfrm>
            <a:off x="3624424" y="2516143"/>
            <a:ext cx="3420319" cy="430887"/>
          </a:xfrm>
          <a:prstGeom prst="rect">
            <a:avLst/>
          </a:prstGeom>
          <a:noFill/>
        </p:spPr>
        <p:txBody>
          <a:bodyPr wrap="square" rtlCol="0">
            <a:spAutoFit/>
          </a:bodyPr>
          <a:lstStyle/>
          <a:p>
            <a:r>
              <a:rPr lang="es-EC" sz="2200" dirty="0" smtClean="0">
                <a:latin typeface="Arial" panose="020B0604020202020204" pitchFamily="34" charset="0"/>
                <a:cs typeface="Arial" panose="020B0604020202020204" pitchFamily="34" charset="0"/>
              </a:rPr>
              <a:t>0,05 = 0,50 * 0,5253 * RD </a:t>
            </a:r>
            <a:endParaRPr lang="es-EC" sz="2200" dirty="0">
              <a:latin typeface="Arial" panose="020B0604020202020204" pitchFamily="34" charset="0"/>
              <a:cs typeface="Arial" panose="020B0604020202020204" pitchFamily="34" charset="0"/>
            </a:endParaRPr>
          </a:p>
        </p:txBody>
      </p:sp>
      <p:sp>
        <p:nvSpPr>
          <p:cNvPr id="10" name="CuadroTexto 9"/>
          <p:cNvSpPr txBox="1"/>
          <p:nvPr/>
        </p:nvSpPr>
        <p:spPr>
          <a:xfrm>
            <a:off x="3631844" y="3150933"/>
            <a:ext cx="3168203" cy="430887"/>
          </a:xfrm>
          <a:prstGeom prst="rect">
            <a:avLst/>
          </a:prstGeom>
          <a:noFill/>
        </p:spPr>
        <p:txBody>
          <a:bodyPr wrap="square" rtlCol="0">
            <a:spAutoFit/>
          </a:bodyPr>
          <a:lstStyle/>
          <a:p>
            <a:r>
              <a:rPr lang="es-EC" sz="2200" dirty="0" smtClean="0">
                <a:latin typeface="Arial" panose="020B0604020202020204" pitchFamily="34" charset="0"/>
                <a:cs typeface="Arial" panose="020B0604020202020204" pitchFamily="34" charset="0"/>
              </a:rPr>
              <a:t>RD = 0,05 / 0,26265</a:t>
            </a:r>
            <a:endParaRPr lang="es-EC" sz="2200" dirty="0">
              <a:latin typeface="Arial" panose="020B0604020202020204" pitchFamily="34" charset="0"/>
              <a:cs typeface="Arial" panose="020B0604020202020204" pitchFamily="34" charset="0"/>
            </a:endParaRPr>
          </a:p>
        </p:txBody>
      </p:sp>
      <p:sp>
        <p:nvSpPr>
          <p:cNvPr id="11" name="CuadroTexto 10"/>
          <p:cNvSpPr txBox="1"/>
          <p:nvPr/>
        </p:nvSpPr>
        <p:spPr>
          <a:xfrm>
            <a:off x="3624424" y="3966027"/>
            <a:ext cx="1849098" cy="430887"/>
          </a:xfrm>
          <a:prstGeom prst="rect">
            <a:avLst/>
          </a:prstGeom>
          <a:noFill/>
        </p:spPr>
        <p:txBody>
          <a:bodyPr wrap="square" rtlCol="0">
            <a:spAutoFit/>
          </a:bodyPr>
          <a:lstStyle/>
          <a:p>
            <a:r>
              <a:rPr lang="es-EC" sz="2200" dirty="0" smtClean="0">
                <a:latin typeface="Arial" panose="020B0604020202020204" pitchFamily="34" charset="0"/>
                <a:cs typeface="Arial" panose="020B0604020202020204" pitchFamily="34" charset="0"/>
              </a:rPr>
              <a:t>RD = 0,1904</a:t>
            </a:r>
            <a:endParaRPr lang="es-EC" sz="2200" dirty="0">
              <a:latin typeface="Arial" panose="020B0604020202020204" pitchFamily="34" charset="0"/>
              <a:cs typeface="Arial" panose="020B0604020202020204" pitchFamily="34" charset="0"/>
            </a:endParaRPr>
          </a:p>
        </p:txBody>
      </p:sp>
      <p:sp>
        <p:nvSpPr>
          <p:cNvPr id="12" name="Flecha derecha 11"/>
          <p:cNvSpPr/>
          <p:nvPr/>
        </p:nvSpPr>
        <p:spPr>
          <a:xfrm>
            <a:off x="5473522" y="4073748"/>
            <a:ext cx="373487" cy="21544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3" name="Rectángulo 12"/>
          <p:cNvSpPr/>
          <p:nvPr/>
        </p:nvSpPr>
        <p:spPr>
          <a:xfrm>
            <a:off x="6110048" y="3966027"/>
            <a:ext cx="1063486" cy="505550"/>
          </a:xfrm>
          <a:prstGeom prst="rect">
            <a:avLst/>
          </a:prstGeom>
          <a:solidFill>
            <a:schemeClr val="bg1"/>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200" b="1" dirty="0" smtClean="0">
                <a:latin typeface="Arial" panose="020B0604020202020204" pitchFamily="34" charset="0"/>
                <a:cs typeface="Arial" panose="020B0604020202020204" pitchFamily="34" charset="0"/>
              </a:rPr>
              <a:t>19,04</a:t>
            </a:r>
            <a:endParaRPr lang="es-EC" sz="2200" b="1" dirty="0">
              <a:latin typeface="Arial" panose="020B0604020202020204" pitchFamily="34" charset="0"/>
              <a:cs typeface="Arial" panose="020B0604020202020204" pitchFamily="34" charset="0"/>
            </a:endParaRPr>
          </a:p>
        </p:txBody>
      </p:sp>
      <p:sp>
        <p:nvSpPr>
          <p:cNvPr id="2" name="Flecha izquierda 1">
            <a:hlinkClick r:id="rId2" action="ppaction://hlinksldjump"/>
          </p:cNvPr>
          <p:cNvSpPr/>
          <p:nvPr/>
        </p:nvSpPr>
        <p:spPr>
          <a:xfrm>
            <a:off x="7044743" y="5743977"/>
            <a:ext cx="605308" cy="321972"/>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823073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dondear rectángulo de esquina diagonal 1"/>
          <p:cNvSpPr/>
          <p:nvPr/>
        </p:nvSpPr>
        <p:spPr>
          <a:xfrm>
            <a:off x="7225048" y="4288665"/>
            <a:ext cx="4224270" cy="109470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dirty="0" smtClean="0">
                <a:solidFill>
                  <a:sysClr val="windowText" lastClr="000000"/>
                </a:solidFill>
                <a:latin typeface="Arial" panose="020B0604020202020204" pitchFamily="34" charset="0"/>
                <a:cs typeface="Arial" panose="020B0604020202020204" pitchFamily="34" charset="0"/>
              </a:rPr>
              <a:t>Operaciones </a:t>
            </a:r>
            <a:r>
              <a:rPr lang="es-EC" dirty="0">
                <a:solidFill>
                  <a:sysClr val="windowText" lastClr="000000"/>
                </a:solidFill>
                <a:latin typeface="Arial" panose="020B0604020202020204" pitchFamily="34" charset="0"/>
                <a:cs typeface="Arial" panose="020B0604020202020204" pitchFamily="34" charset="0"/>
              </a:rPr>
              <a:t>y transacciones financieras realizadas por la empresa estén expuestas a posibles </a:t>
            </a:r>
            <a:r>
              <a:rPr lang="es-EC" dirty="0" smtClean="0">
                <a:solidFill>
                  <a:sysClr val="windowText" lastClr="000000"/>
                </a:solidFill>
                <a:latin typeface="Arial" panose="020B0604020202020204" pitchFamily="34" charset="0"/>
                <a:cs typeface="Arial" panose="020B0604020202020204" pitchFamily="34" charset="0"/>
              </a:rPr>
              <a:t>errores e inconsistencias. </a:t>
            </a:r>
            <a:endParaRPr lang="es-EC" dirty="0">
              <a:solidFill>
                <a:sysClr val="windowText" lastClr="000000"/>
              </a:solidFill>
              <a:latin typeface="Arial" panose="020B0604020202020204" pitchFamily="34" charset="0"/>
              <a:cs typeface="Arial" panose="020B0604020202020204" pitchFamily="34" charset="0"/>
            </a:endParaRPr>
          </a:p>
        </p:txBody>
      </p:sp>
      <p:sp>
        <p:nvSpPr>
          <p:cNvPr id="4" name="Llamada de flecha hacia abajo 3"/>
          <p:cNvSpPr/>
          <p:nvPr/>
        </p:nvSpPr>
        <p:spPr>
          <a:xfrm>
            <a:off x="772732" y="746975"/>
            <a:ext cx="2817254" cy="714777"/>
          </a:xfrm>
          <a:prstGeom prst="downArrowCallou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ysClr val="windowText" lastClr="000000"/>
                </a:solidFill>
                <a:latin typeface="Arial" panose="020B0604020202020204" pitchFamily="34" charset="0"/>
                <a:cs typeface="Arial" panose="020B0604020202020204" pitchFamily="34" charset="0"/>
              </a:rPr>
              <a:t>Diseño y documentación</a:t>
            </a:r>
            <a:endParaRPr lang="es-EC" dirty="0">
              <a:solidFill>
                <a:sysClr val="windowText" lastClr="000000"/>
              </a:solidFill>
              <a:latin typeface="Arial" panose="020B0604020202020204" pitchFamily="34" charset="0"/>
              <a:cs typeface="Arial" panose="020B0604020202020204" pitchFamily="34" charset="0"/>
            </a:endParaRPr>
          </a:p>
        </p:txBody>
      </p:sp>
      <p:sp>
        <p:nvSpPr>
          <p:cNvPr id="5" name="Rectángulo 4"/>
          <p:cNvSpPr/>
          <p:nvPr/>
        </p:nvSpPr>
        <p:spPr>
          <a:xfrm>
            <a:off x="772732" y="1944710"/>
            <a:ext cx="2878428" cy="553791"/>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ysClr val="windowText" lastClr="000000"/>
                </a:solidFill>
                <a:latin typeface="Arial" panose="020B0604020202020204" pitchFamily="34" charset="0"/>
                <a:cs typeface="Arial" panose="020B0604020202020204" pitchFamily="34" charset="0"/>
              </a:rPr>
              <a:t>Sistema de Control </a:t>
            </a:r>
            <a:r>
              <a:rPr lang="es-EC" dirty="0" smtClean="0">
                <a:solidFill>
                  <a:sysClr val="windowText" lastClr="000000"/>
                </a:solidFill>
                <a:latin typeface="Arial" panose="020B0604020202020204" pitchFamily="34" charset="0"/>
                <a:cs typeface="Arial" panose="020B0604020202020204" pitchFamily="34" charset="0"/>
              </a:rPr>
              <a:t>Contable</a:t>
            </a:r>
            <a:endParaRPr lang="es-EC" dirty="0">
              <a:solidFill>
                <a:sysClr val="windowText" lastClr="000000"/>
              </a:solidFill>
              <a:latin typeface="Arial" panose="020B0604020202020204" pitchFamily="34" charset="0"/>
              <a:cs typeface="Arial" panose="020B0604020202020204" pitchFamily="34" charset="0"/>
            </a:endParaRPr>
          </a:p>
        </p:txBody>
      </p:sp>
      <p:sp>
        <p:nvSpPr>
          <p:cNvPr id="6" name="Rectángulo 5"/>
          <p:cNvSpPr/>
          <p:nvPr/>
        </p:nvSpPr>
        <p:spPr>
          <a:xfrm>
            <a:off x="592429" y="3464416"/>
            <a:ext cx="3618964" cy="1455314"/>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ysClr val="windowText" lastClr="000000"/>
                </a:solidFill>
                <a:latin typeface="Arial" panose="020B0604020202020204" pitchFamily="34" charset="0"/>
                <a:cs typeface="Arial" panose="020B0604020202020204" pitchFamily="34" charset="0"/>
              </a:rPr>
              <a:t>Carencia de políticas y procedimientos contables, entre otros, necesarios para el control administrativo y contable de la empresa.</a:t>
            </a:r>
          </a:p>
        </p:txBody>
      </p:sp>
      <p:sp>
        <p:nvSpPr>
          <p:cNvPr id="7" name="Flecha derecha 6"/>
          <p:cNvSpPr/>
          <p:nvPr/>
        </p:nvSpPr>
        <p:spPr>
          <a:xfrm>
            <a:off x="5390323" y="2762518"/>
            <a:ext cx="1558344" cy="656823"/>
          </a:xfrm>
          <a:prstGeom prst="rightArrow">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ysClr val="windowText" lastClr="000000"/>
                </a:solidFill>
                <a:latin typeface="Arial" panose="020B0604020202020204" pitchFamily="34" charset="0"/>
                <a:cs typeface="Arial" panose="020B0604020202020204" pitchFamily="34" charset="0"/>
              </a:rPr>
              <a:t>E</a:t>
            </a:r>
            <a:r>
              <a:rPr lang="es-EC" dirty="0" smtClean="0">
                <a:solidFill>
                  <a:sysClr val="windowText" lastClr="000000"/>
                </a:solidFill>
                <a:latin typeface="Arial" panose="020B0604020202020204" pitchFamily="34" charset="0"/>
                <a:cs typeface="Arial" panose="020B0604020202020204" pitchFamily="34" charset="0"/>
              </a:rPr>
              <a:t>valúa</a:t>
            </a:r>
            <a:endParaRPr lang="es-EC" dirty="0">
              <a:solidFill>
                <a:sysClr val="windowText" lastClr="000000"/>
              </a:solidFill>
              <a:latin typeface="Arial" panose="020B0604020202020204" pitchFamily="34" charset="0"/>
              <a:cs typeface="Arial" panose="020B0604020202020204" pitchFamily="34" charset="0"/>
            </a:endParaRPr>
          </a:p>
        </p:txBody>
      </p:sp>
      <p:sp>
        <p:nvSpPr>
          <p:cNvPr id="8" name="Recortar rectángulo de esquina diagonal 7"/>
          <p:cNvSpPr/>
          <p:nvPr/>
        </p:nvSpPr>
        <p:spPr>
          <a:xfrm>
            <a:off x="7778840" y="1416675"/>
            <a:ext cx="2653047" cy="708338"/>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ysClr val="windowText" lastClr="000000"/>
                </a:solidFill>
                <a:latin typeface="Arial" panose="020B0604020202020204" pitchFamily="34" charset="0"/>
                <a:cs typeface="Arial" panose="020B0604020202020204" pitchFamily="34" charset="0"/>
              </a:rPr>
              <a:t>Nivel de Riesgo</a:t>
            </a:r>
            <a:endParaRPr lang="es-EC" dirty="0">
              <a:solidFill>
                <a:sysClr val="windowText" lastClr="000000"/>
              </a:solidFill>
              <a:latin typeface="Arial" panose="020B0604020202020204" pitchFamily="34" charset="0"/>
              <a:cs typeface="Arial" panose="020B0604020202020204" pitchFamily="34" charset="0"/>
            </a:endParaRPr>
          </a:p>
        </p:txBody>
      </p:sp>
      <p:sp>
        <p:nvSpPr>
          <p:cNvPr id="10" name="Recortar rectángulo de esquina diagonal 9"/>
          <p:cNvSpPr/>
          <p:nvPr/>
        </p:nvSpPr>
        <p:spPr>
          <a:xfrm>
            <a:off x="7778840" y="2498501"/>
            <a:ext cx="2653047" cy="708338"/>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ysClr val="windowText" lastClr="000000"/>
                </a:solidFill>
                <a:latin typeface="Arial" panose="020B0604020202020204" pitchFamily="34" charset="0"/>
                <a:cs typeface="Arial" panose="020B0604020202020204" pitchFamily="34" charset="0"/>
              </a:rPr>
              <a:t>Nivel de Confianza</a:t>
            </a:r>
            <a:endParaRPr lang="es-EC" dirty="0">
              <a:solidFill>
                <a:sysClr val="windowText" lastClr="000000"/>
              </a:solidFill>
              <a:latin typeface="Arial" panose="020B0604020202020204" pitchFamily="34" charset="0"/>
              <a:cs typeface="Arial" panose="020B0604020202020204" pitchFamily="34" charset="0"/>
            </a:endParaRPr>
          </a:p>
        </p:txBody>
      </p:sp>
      <p:sp>
        <p:nvSpPr>
          <p:cNvPr id="9" name="Flecha arriba 8"/>
          <p:cNvSpPr/>
          <p:nvPr/>
        </p:nvSpPr>
        <p:spPr>
          <a:xfrm>
            <a:off x="10740981" y="1403796"/>
            <a:ext cx="321971" cy="70833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bajo 10"/>
          <p:cNvSpPr/>
          <p:nvPr/>
        </p:nvSpPr>
        <p:spPr>
          <a:xfrm>
            <a:off x="10740981" y="2578994"/>
            <a:ext cx="321971" cy="62784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4" name="Conector recto de flecha 13"/>
          <p:cNvCxnSpPr/>
          <p:nvPr/>
        </p:nvCxnSpPr>
        <p:spPr>
          <a:xfrm>
            <a:off x="9105363" y="3419341"/>
            <a:ext cx="0" cy="656821"/>
          </a:xfrm>
          <a:prstGeom prst="straightConnector1">
            <a:avLst/>
          </a:prstGeom>
          <a:ln w="28575">
            <a:tailEnd type="triangle"/>
          </a:ln>
        </p:spPr>
        <p:style>
          <a:lnRef idx="3">
            <a:schemeClr val="accent6"/>
          </a:lnRef>
          <a:fillRef idx="0">
            <a:schemeClr val="accent6"/>
          </a:fillRef>
          <a:effectRef idx="2">
            <a:schemeClr val="accent6"/>
          </a:effectRef>
          <a:fontRef idx="minor">
            <a:schemeClr val="tx1"/>
          </a:fontRef>
        </p:style>
      </p:cxnSp>
      <p:sp>
        <p:nvSpPr>
          <p:cNvPr id="3" name="CuadroTexto 2"/>
          <p:cNvSpPr txBox="1"/>
          <p:nvPr/>
        </p:nvSpPr>
        <p:spPr>
          <a:xfrm>
            <a:off x="7611414" y="3790541"/>
            <a:ext cx="1403797" cy="369332"/>
          </a:xfrm>
          <a:prstGeom prst="rect">
            <a:avLst/>
          </a:prstGeom>
          <a:noFill/>
        </p:spPr>
        <p:txBody>
          <a:bodyPr wrap="square" rtlCol="0">
            <a:spAutoFit/>
          </a:bodyPr>
          <a:lstStyle/>
          <a:p>
            <a:r>
              <a:rPr lang="es-EC" dirty="0">
                <a:latin typeface="Arial" panose="020B0604020202020204" pitchFamily="34" charset="0"/>
                <a:cs typeface="Arial" panose="020B0604020202020204" pitchFamily="34" charset="0"/>
              </a:rPr>
              <a:t>R</a:t>
            </a:r>
            <a:r>
              <a:rPr lang="es-EC" dirty="0" smtClean="0">
                <a:latin typeface="Arial" panose="020B0604020202020204" pitchFamily="34" charset="0"/>
                <a:cs typeface="Arial" panose="020B0604020202020204" pitchFamily="34" charset="0"/>
              </a:rPr>
              <a:t>esultados</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697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52279" y="2009103"/>
            <a:ext cx="8899303" cy="3724096"/>
          </a:xfrm>
          <a:prstGeom prst="rect">
            <a:avLst/>
          </a:prstGeom>
          <a:noFill/>
        </p:spPr>
        <p:txBody>
          <a:bodyPr wrap="square" rtlCol="0">
            <a:spAutoFit/>
          </a:bodyPr>
          <a:lstStyle/>
          <a:p>
            <a:pPr algn="just"/>
            <a:r>
              <a:rPr lang="es-EC" sz="2600" dirty="0">
                <a:solidFill>
                  <a:sysClr val="windowText" lastClr="000000"/>
                </a:solidFill>
                <a:latin typeface="Arial" panose="020B0604020202020204" pitchFamily="34" charset="0"/>
                <a:cs typeface="Arial" panose="020B0604020202020204" pitchFamily="34" charset="0"/>
              </a:rPr>
              <a:t>Diseñar y documentar el sistema de control del área contable de Confecciones Robalino &amp; Robalino con el propósito de implementar controles necesarios que permitan identificar de forma oportuna los riesgos de control del proceso contable, mejorar la eficiencia de los procedimientos administrativos y verificar el cumplimiento de las disposiciones legales y normativa interna a la que está sujeta la empresa.</a:t>
            </a:r>
            <a:endParaRPr lang="en-US" sz="2600" dirty="0">
              <a:solidFill>
                <a:sysClr val="windowText" lastClr="000000"/>
              </a:solidFill>
              <a:latin typeface="Arial" panose="020B0604020202020204" pitchFamily="34" charset="0"/>
              <a:cs typeface="Arial" panose="020B0604020202020204" pitchFamily="34" charset="0"/>
            </a:endParaRPr>
          </a:p>
          <a:p>
            <a:pPr algn="just"/>
            <a:endParaRPr lang="es-EC" sz="2800" dirty="0"/>
          </a:p>
        </p:txBody>
      </p:sp>
      <p:sp>
        <p:nvSpPr>
          <p:cNvPr id="5" name="Rectángulo 4"/>
          <p:cNvSpPr/>
          <p:nvPr/>
        </p:nvSpPr>
        <p:spPr>
          <a:xfrm>
            <a:off x="3126080" y="802438"/>
            <a:ext cx="5055488"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Objetivo General</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50155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29554" y="437632"/>
            <a:ext cx="5969358" cy="707886"/>
          </a:xfrm>
          <a:prstGeom prst="rect">
            <a:avLst/>
          </a:prstGeom>
          <a:noFill/>
        </p:spPr>
        <p:txBody>
          <a:bodyPr wrap="square" rtlCol="0">
            <a:spAutoFit/>
          </a:bodyPr>
          <a:lstStyle/>
          <a:p>
            <a:r>
              <a:rPr lang="es-EC" sz="4000" b="1" dirty="0" smtClean="0">
                <a:ln w="13462">
                  <a:solidFill>
                    <a:schemeClr val="bg1"/>
                  </a:solidFill>
                  <a:prstDash val="solid"/>
                </a:ln>
                <a:solidFill>
                  <a:schemeClr val="accent5">
                    <a:lumMod val="75000"/>
                  </a:schemeClr>
                </a:solidFill>
                <a:effectLst>
                  <a:outerShdw dist="38100" dir="2700000" algn="bl" rotWithShape="0">
                    <a:schemeClr val="accent5"/>
                  </a:outerShdw>
                </a:effectLst>
              </a:rPr>
              <a:t>Objetivos Específicos</a:t>
            </a:r>
            <a:endParaRPr lang="es-EC" sz="4000" b="1" dirty="0">
              <a:ln w="13462">
                <a:solidFill>
                  <a:schemeClr val="bg1"/>
                </a:solidFill>
                <a:prstDash val="solid"/>
              </a:ln>
              <a:solidFill>
                <a:schemeClr val="accent5">
                  <a:lumMod val="75000"/>
                </a:schemeClr>
              </a:solidFill>
              <a:effectLst>
                <a:outerShdw dist="38100" dir="2700000" algn="bl" rotWithShape="0">
                  <a:schemeClr val="accent5"/>
                </a:outerShdw>
              </a:effectLst>
            </a:endParaRPr>
          </a:p>
        </p:txBody>
      </p:sp>
      <p:sp>
        <p:nvSpPr>
          <p:cNvPr id="4" name="CuadroTexto 3"/>
          <p:cNvSpPr txBox="1"/>
          <p:nvPr/>
        </p:nvSpPr>
        <p:spPr>
          <a:xfrm>
            <a:off x="1558342" y="1358454"/>
            <a:ext cx="7868993" cy="646331"/>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latin typeface="Arial" panose="020B0604020202020204" pitchFamily="34" charset="0"/>
                <a:cs typeface="Arial" panose="020B0604020202020204" pitchFamily="34" charset="0"/>
              </a:rPr>
              <a:t>Dar a conocer la actividad económica a la que se dedica la empresa, la estructura organizacional y los productos que ofrece. </a:t>
            </a:r>
            <a:endParaRPr lang="en-US" dirty="0">
              <a:latin typeface="Arial" panose="020B0604020202020204" pitchFamily="34" charset="0"/>
              <a:cs typeface="Arial" panose="020B0604020202020204" pitchFamily="34" charset="0"/>
            </a:endParaRPr>
          </a:p>
        </p:txBody>
      </p:sp>
      <p:sp>
        <p:nvSpPr>
          <p:cNvPr id="5" name="CuadroTexto 4"/>
          <p:cNvSpPr txBox="1"/>
          <p:nvPr/>
        </p:nvSpPr>
        <p:spPr>
          <a:xfrm>
            <a:off x="1558343" y="2181980"/>
            <a:ext cx="7868991" cy="646331"/>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latin typeface="Arial" panose="020B0604020202020204" pitchFamily="34" charset="0"/>
                <a:cs typeface="Arial" panose="020B0604020202020204" pitchFamily="34" charset="0"/>
              </a:rPr>
              <a:t>Conocer la misión, visión, </a:t>
            </a:r>
            <a:r>
              <a:rPr lang="es-EC" dirty="0" smtClean="0">
                <a:latin typeface="Arial" panose="020B0604020202020204" pitchFamily="34" charset="0"/>
                <a:cs typeface="Arial" panose="020B0604020202020204" pitchFamily="34" charset="0"/>
              </a:rPr>
              <a:t>objetivos, </a:t>
            </a:r>
            <a:r>
              <a:rPr lang="es-EC" dirty="0">
                <a:latin typeface="Arial" panose="020B0604020202020204" pitchFamily="34" charset="0"/>
                <a:cs typeface="Arial" panose="020B0604020202020204" pitchFamily="34" charset="0"/>
              </a:rPr>
              <a:t>valores y principios de la empresa a fin de conocer la proyección que tendrá a corto, mediano y largo plazo. </a:t>
            </a:r>
            <a:endParaRPr lang="en-US" dirty="0">
              <a:latin typeface="Arial" panose="020B0604020202020204" pitchFamily="34" charset="0"/>
              <a:cs typeface="Arial" panose="020B0604020202020204" pitchFamily="34" charset="0"/>
            </a:endParaRPr>
          </a:p>
        </p:txBody>
      </p:sp>
      <p:sp>
        <p:nvSpPr>
          <p:cNvPr id="6" name="CuadroTexto 5"/>
          <p:cNvSpPr txBox="1"/>
          <p:nvPr/>
        </p:nvSpPr>
        <p:spPr>
          <a:xfrm>
            <a:off x="1558343" y="3193907"/>
            <a:ext cx="7868991" cy="646331"/>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latin typeface="Arial" panose="020B0604020202020204" pitchFamily="34" charset="0"/>
                <a:cs typeface="Arial" panose="020B0604020202020204" pitchFamily="34" charset="0"/>
              </a:rPr>
              <a:t>Analizar el ambiente macro y micro en la que se desenvuelve la empresa, examinar los aspectos positivos y negativos del área contable</a:t>
            </a:r>
            <a:r>
              <a:rPr lang="es-EC"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CuadroTexto 6"/>
          <p:cNvSpPr txBox="1"/>
          <p:nvPr/>
        </p:nvSpPr>
        <p:spPr>
          <a:xfrm>
            <a:off x="1558342" y="4096667"/>
            <a:ext cx="7868992" cy="646331"/>
          </a:xfrm>
          <a:prstGeom prst="rect">
            <a:avLst/>
          </a:prstGeom>
          <a:noFill/>
        </p:spPr>
        <p:txBody>
          <a:bodyPr wrap="square" rtlCol="0">
            <a:spAutoFit/>
          </a:bodyPr>
          <a:lstStyle/>
          <a:p>
            <a:pPr marL="285750" lvl="0" indent="-285750">
              <a:buFont typeface="Wingdings" panose="05000000000000000000" pitchFamily="2" charset="2"/>
              <a:buChar char="Ø"/>
            </a:pPr>
            <a:r>
              <a:rPr lang="es-EC" dirty="0">
                <a:latin typeface="Arial" panose="020B0604020202020204" pitchFamily="34" charset="0"/>
                <a:cs typeface="Arial" panose="020B0604020202020204" pitchFamily="34" charset="0"/>
              </a:rPr>
              <a:t>Indicar la metodología que se va a emplear en el diseño del sistema de control</a:t>
            </a:r>
            <a:r>
              <a:rPr lang="es-EC"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8" name="CuadroTexto 7"/>
          <p:cNvSpPr txBox="1"/>
          <p:nvPr/>
        </p:nvSpPr>
        <p:spPr>
          <a:xfrm>
            <a:off x="1558342" y="4920193"/>
            <a:ext cx="7868992" cy="646331"/>
          </a:xfrm>
          <a:prstGeom prst="rect">
            <a:avLst/>
          </a:prstGeom>
          <a:noFill/>
        </p:spPr>
        <p:txBody>
          <a:bodyPr wrap="square" rtlCol="0">
            <a:spAutoFit/>
          </a:bodyPr>
          <a:lstStyle/>
          <a:p>
            <a:pPr marL="285750" lvl="0" indent="-285750" algn="just">
              <a:buFont typeface="Wingdings" panose="05000000000000000000" pitchFamily="2" charset="2"/>
              <a:buChar char="Ø"/>
            </a:pPr>
            <a:r>
              <a:rPr lang="es-EC" dirty="0">
                <a:latin typeface="Arial" panose="020B0604020202020204" pitchFamily="34" charset="0"/>
                <a:cs typeface="Arial" panose="020B0604020202020204" pitchFamily="34" charset="0"/>
              </a:rPr>
              <a:t>Diseñar y documentar el sistema de control interno del departamento contable sobre la base de los componentes del modelo COSO ERM.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73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46746" y="886722"/>
            <a:ext cx="2903359" cy="646331"/>
          </a:xfrm>
          <a:prstGeom prst="rect">
            <a:avLst/>
          </a:prstGeom>
          <a:noFill/>
        </p:spPr>
        <p:txBody>
          <a:bodyPr wrap="none" lIns="91440" tIns="45720" rIns="91440" bIns="45720">
            <a:spAutoFit/>
          </a:bodyPr>
          <a:lstStyle/>
          <a:p>
            <a:pPr algn="ctr"/>
            <a:r>
              <a:rPr lang="es-ES" sz="3600" b="1" u="sng"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Metodología</a:t>
            </a:r>
            <a:endParaRPr lang="es-ES" sz="3600" b="1" u="sng"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3" name="CuadroTexto 2"/>
          <p:cNvSpPr txBox="1"/>
          <p:nvPr/>
        </p:nvSpPr>
        <p:spPr>
          <a:xfrm>
            <a:off x="1016000" y="3473547"/>
            <a:ext cx="1378858"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Etapas</a:t>
            </a:r>
            <a:endParaRPr lang="es-EC" sz="2000" b="1" dirty="0">
              <a:latin typeface="Arial" panose="020B0604020202020204" pitchFamily="34" charset="0"/>
              <a:cs typeface="Arial" panose="020B0604020202020204" pitchFamily="34" charset="0"/>
            </a:endParaRPr>
          </a:p>
        </p:txBody>
      </p:sp>
      <p:sp>
        <p:nvSpPr>
          <p:cNvPr id="4" name="Abrir llave 3"/>
          <p:cNvSpPr/>
          <p:nvPr/>
        </p:nvSpPr>
        <p:spPr>
          <a:xfrm>
            <a:off x="2124402" y="1967451"/>
            <a:ext cx="798286" cy="3381524"/>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5" name="CuadroTexto 4"/>
          <p:cNvSpPr txBox="1"/>
          <p:nvPr/>
        </p:nvSpPr>
        <p:spPr>
          <a:xfrm>
            <a:off x="3041567" y="2250019"/>
            <a:ext cx="4428506" cy="369332"/>
          </a:xfrm>
          <a:prstGeom prst="rect">
            <a:avLst/>
          </a:prstGeom>
          <a:noFill/>
        </p:spPr>
        <p:txBody>
          <a:bodyPr wrap="square" rtlCol="0">
            <a:spAutoFit/>
          </a:bodyPr>
          <a:lstStyle/>
          <a:p>
            <a:r>
              <a:rPr lang="es-EC" b="1" u="sng" dirty="0" smtClean="0">
                <a:latin typeface="Arial" panose="020B0604020202020204" pitchFamily="34" charset="0"/>
                <a:cs typeface="Arial" panose="020B0604020202020204" pitchFamily="34" charset="0"/>
              </a:rPr>
              <a:t>Primera:</a:t>
            </a:r>
            <a:r>
              <a:rPr lang="es-EC" b="1"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Cuestionarios y Entrevistas.</a:t>
            </a:r>
            <a:endParaRPr lang="es-EC" b="1" u="sng" dirty="0">
              <a:latin typeface="Arial" panose="020B0604020202020204" pitchFamily="34" charset="0"/>
              <a:cs typeface="Arial" panose="020B0604020202020204" pitchFamily="34" charset="0"/>
            </a:endParaRPr>
          </a:p>
        </p:txBody>
      </p:sp>
      <p:sp>
        <p:nvSpPr>
          <p:cNvPr id="6" name="CuadroTexto 5"/>
          <p:cNvSpPr txBox="1"/>
          <p:nvPr/>
        </p:nvSpPr>
        <p:spPr>
          <a:xfrm>
            <a:off x="2922688" y="3012450"/>
            <a:ext cx="5841176" cy="369332"/>
          </a:xfrm>
          <a:prstGeom prst="rect">
            <a:avLst/>
          </a:prstGeom>
          <a:noFill/>
        </p:spPr>
        <p:txBody>
          <a:bodyPr wrap="square" rtlCol="0">
            <a:spAutoFit/>
          </a:bodyPr>
          <a:lstStyle/>
          <a:p>
            <a:r>
              <a:rPr lang="es-EC" b="1" u="sng" dirty="0" smtClean="0">
                <a:latin typeface="Arial" panose="020B0604020202020204" pitchFamily="34" charset="0"/>
                <a:cs typeface="Arial" panose="020B0604020202020204" pitchFamily="34" charset="0"/>
              </a:rPr>
              <a:t>Segunda:</a:t>
            </a:r>
            <a:r>
              <a:rPr lang="es-EC" b="1"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Determinación de los niveles de riesgo.</a:t>
            </a:r>
            <a:endParaRPr lang="es-EC" b="1" u="sng" dirty="0">
              <a:latin typeface="Arial" panose="020B0604020202020204" pitchFamily="34" charset="0"/>
              <a:cs typeface="Arial" panose="020B0604020202020204" pitchFamily="34" charset="0"/>
            </a:endParaRPr>
          </a:p>
        </p:txBody>
      </p:sp>
      <p:sp>
        <p:nvSpPr>
          <p:cNvPr id="7" name="CuadroTexto 6"/>
          <p:cNvSpPr txBox="1"/>
          <p:nvPr/>
        </p:nvSpPr>
        <p:spPr>
          <a:xfrm>
            <a:off x="2922688" y="3834305"/>
            <a:ext cx="5841176" cy="369332"/>
          </a:xfrm>
          <a:prstGeom prst="rect">
            <a:avLst/>
          </a:prstGeom>
          <a:noFill/>
        </p:spPr>
        <p:txBody>
          <a:bodyPr wrap="square" rtlCol="0">
            <a:spAutoFit/>
          </a:bodyPr>
          <a:lstStyle/>
          <a:p>
            <a:r>
              <a:rPr lang="es-EC" b="1" u="sng" dirty="0" smtClean="0">
                <a:latin typeface="Arial" panose="020B0604020202020204" pitchFamily="34" charset="0"/>
                <a:cs typeface="Arial" panose="020B0604020202020204" pitchFamily="34" charset="0"/>
              </a:rPr>
              <a:t>Tercera:</a:t>
            </a:r>
            <a:r>
              <a:rPr lang="es-EC" b="1"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Determinación del Enfoque de Auditoría.</a:t>
            </a:r>
            <a:endParaRPr lang="es-EC" b="1" u="sng" dirty="0">
              <a:latin typeface="Arial" panose="020B0604020202020204" pitchFamily="34" charset="0"/>
              <a:cs typeface="Arial" panose="020B0604020202020204" pitchFamily="34" charset="0"/>
            </a:endParaRPr>
          </a:p>
        </p:txBody>
      </p:sp>
      <p:sp>
        <p:nvSpPr>
          <p:cNvPr id="8" name="CuadroTexto 7"/>
          <p:cNvSpPr txBox="1"/>
          <p:nvPr/>
        </p:nvSpPr>
        <p:spPr>
          <a:xfrm>
            <a:off x="3041567" y="4658520"/>
            <a:ext cx="5841176" cy="369332"/>
          </a:xfrm>
          <a:prstGeom prst="rect">
            <a:avLst/>
          </a:prstGeom>
          <a:noFill/>
        </p:spPr>
        <p:txBody>
          <a:bodyPr wrap="square" rtlCol="0">
            <a:spAutoFit/>
          </a:bodyPr>
          <a:lstStyle/>
          <a:p>
            <a:r>
              <a:rPr lang="es-EC" b="1" u="sng" dirty="0" smtClean="0">
                <a:latin typeface="Arial" panose="020B0604020202020204" pitchFamily="34" charset="0"/>
                <a:cs typeface="Arial" panose="020B0604020202020204" pitchFamily="34" charset="0"/>
              </a:rPr>
              <a:t>Cuarta:</a:t>
            </a:r>
            <a:r>
              <a:rPr lang="es-EC" b="1"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Comunicación de Resultados.</a:t>
            </a:r>
            <a:endParaRPr lang="es-EC"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3897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48825" y="454345"/>
            <a:ext cx="3182538" cy="769441"/>
          </a:xfrm>
          <a:prstGeom prst="rect">
            <a:avLst/>
          </a:prstGeom>
          <a:noFill/>
        </p:spPr>
        <p:txBody>
          <a:bodyPr wrap="none" lIns="91440" tIns="45720" rIns="91440" bIns="45720">
            <a:spAutoFit/>
          </a:bodyPr>
          <a:lstStyle/>
          <a:p>
            <a:pPr algn="ctr"/>
            <a:r>
              <a:rPr lang="es-ES" sz="4400" b="1" cap="none" spc="0" dirty="0" smtClean="0">
                <a:ln w="22225">
                  <a:solidFill>
                    <a:schemeClr val="accent2"/>
                  </a:solidFill>
                  <a:prstDash val="solid"/>
                </a:ln>
                <a:solidFill>
                  <a:schemeClr val="accent2">
                    <a:lumMod val="40000"/>
                    <a:lumOff val="60000"/>
                  </a:schemeClr>
                </a:solidFill>
                <a:effectLst/>
              </a:rPr>
              <a:t>Metodología</a:t>
            </a:r>
            <a:endParaRPr lang="es-ES" sz="44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a:off x="940157" y="1938269"/>
            <a:ext cx="7328079" cy="646331"/>
          </a:xfrm>
          <a:prstGeom prst="rect">
            <a:avLst/>
          </a:prstGeom>
        </p:spPr>
        <p:txBody>
          <a:bodyPr wrap="square">
            <a:spAutoFit/>
          </a:bodyPr>
          <a:lstStyle/>
          <a:p>
            <a:pPr lvl="0" algn="just"/>
            <a:r>
              <a:rPr lang="es-ES" dirty="0" smtClean="0">
                <a:latin typeface="Arial" panose="020B0604020202020204" pitchFamily="34" charset="0"/>
                <a:cs typeface="Arial" panose="020B0604020202020204" pitchFamily="34" charset="0"/>
              </a:rPr>
              <a:t>Abordan </a:t>
            </a:r>
            <a:r>
              <a:rPr lang="es-ES" dirty="0">
                <a:latin typeface="Arial" panose="020B0604020202020204" pitchFamily="34" charset="0"/>
                <a:cs typeface="Arial" panose="020B0604020202020204" pitchFamily="34" charset="0"/>
              </a:rPr>
              <a:t>cuestiones de los factores internos y externos. Las preguntas pueden ser abiertas o cerradas, según sea el objetivo de la encuesta.</a:t>
            </a:r>
            <a:endParaRPr lang="es-EC" dirty="0">
              <a:latin typeface="Arial" panose="020B0604020202020204" pitchFamily="34" charset="0"/>
              <a:cs typeface="Arial" panose="020B0604020202020204" pitchFamily="34" charset="0"/>
            </a:endParaRPr>
          </a:p>
        </p:txBody>
      </p:sp>
      <p:sp>
        <p:nvSpPr>
          <p:cNvPr id="5" name="Rectángulo 4"/>
          <p:cNvSpPr/>
          <p:nvPr/>
        </p:nvSpPr>
        <p:spPr>
          <a:xfrm>
            <a:off x="940158" y="3521125"/>
            <a:ext cx="7328078" cy="923330"/>
          </a:xfrm>
          <a:prstGeom prst="rect">
            <a:avLst/>
          </a:prstGeom>
        </p:spPr>
        <p:txBody>
          <a:bodyPr wrap="square">
            <a:spAutoFit/>
          </a:bodyPr>
          <a:lstStyle/>
          <a:p>
            <a:pPr lvl="0" algn="just"/>
            <a:r>
              <a:rPr lang="es-ES" dirty="0">
                <a:latin typeface="Arial" panose="020B0604020202020204" pitchFamily="34" charset="0"/>
                <a:cs typeface="Arial" panose="020B0604020202020204" pitchFamily="34" charset="0"/>
              </a:rPr>
              <a:t>El propósito es averiguar los puntos de vista y conocimientos del entrevistado en relación con los acontecimientos pasados y los posibles acontecimientos futuros</a:t>
            </a:r>
            <a:endParaRPr lang="es-EC" dirty="0">
              <a:latin typeface="Arial" panose="020B0604020202020204" pitchFamily="34" charset="0"/>
              <a:cs typeface="Arial" panose="020B0604020202020204" pitchFamily="34" charset="0"/>
            </a:endParaRPr>
          </a:p>
        </p:txBody>
      </p:sp>
      <p:sp>
        <p:nvSpPr>
          <p:cNvPr id="6" name="Rectángulo 5"/>
          <p:cNvSpPr/>
          <p:nvPr/>
        </p:nvSpPr>
        <p:spPr>
          <a:xfrm>
            <a:off x="940158" y="5102529"/>
            <a:ext cx="7328078" cy="646331"/>
          </a:xfrm>
          <a:prstGeom prst="rect">
            <a:avLst/>
          </a:prstGeom>
        </p:spPr>
        <p:txBody>
          <a:bodyPr wrap="square">
            <a:spAutoFit/>
          </a:bodyPr>
          <a:lstStyle/>
          <a:p>
            <a:pPr lvl="0" algn="just"/>
            <a:r>
              <a:rPr lang="es-EC" dirty="0">
                <a:latin typeface="Arial" panose="020B0604020202020204" pitchFamily="34" charset="0"/>
                <a:cs typeface="Arial" panose="020B0604020202020204" pitchFamily="34" charset="0"/>
              </a:rPr>
              <a:t>Se utilizó matrices de riesgo Inherente y de Control para determinar una calificación del estado en el que se encuentra la empresa.</a:t>
            </a:r>
          </a:p>
        </p:txBody>
      </p:sp>
      <p:sp>
        <p:nvSpPr>
          <p:cNvPr id="7" name="CuadroTexto 6"/>
          <p:cNvSpPr txBox="1"/>
          <p:nvPr/>
        </p:nvSpPr>
        <p:spPr>
          <a:xfrm>
            <a:off x="940158" y="1443679"/>
            <a:ext cx="2189408" cy="369332"/>
          </a:xfrm>
          <a:prstGeom prst="rect">
            <a:avLst/>
          </a:prstGeom>
          <a:noFill/>
        </p:spPr>
        <p:txBody>
          <a:bodyPr wrap="square" rtlCol="0">
            <a:spAutoFit/>
          </a:bodyPr>
          <a:lstStyle/>
          <a:p>
            <a:r>
              <a:rPr lang="es-EC" b="1" u="sng" dirty="0" smtClean="0">
                <a:latin typeface="Arial" panose="020B0604020202020204" pitchFamily="34" charset="0"/>
                <a:cs typeface="Arial" panose="020B0604020202020204" pitchFamily="34" charset="0"/>
              </a:rPr>
              <a:t>Cuestionarios:</a:t>
            </a:r>
            <a:endParaRPr lang="es-EC" b="1" u="sng" dirty="0">
              <a:latin typeface="Arial" panose="020B0604020202020204" pitchFamily="34" charset="0"/>
              <a:cs typeface="Arial" panose="020B0604020202020204" pitchFamily="34" charset="0"/>
            </a:endParaRPr>
          </a:p>
        </p:txBody>
      </p:sp>
      <p:sp>
        <p:nvSpPr>
          <p:cNvPr id="8" name="CuadroTexto 7"/>
          <p:cNvSpPr txBox="1"/>
          <p:nvPr/>
        </p:nvSpPr>
        <p:spPr>
          <a:xfrm>
            <a:off x="940158" y="3052293"/>
            <a:ext cx="1906073" cy="369332"/>
          </a:xfrm>
          <a:prstGeom prst="rect">
            <a:avLst/>
          </a:prstGeom>
          <a:noFill/>
        </p:spPr>
        <p:txBody>
          <a:bodyPr wrap="square" rtlCol="0">
            <a:spAutoFit/>
          </a:bodyPr>
          <a:lstStyle/>
          <a:p>
            <a:r>
              <a:rPr lang="es-EC" b="1" u="sng" dirty="0" smtClean="0">
                <a:latin typeface="Arial" panose="020B0604020202020204" pitchFamily="34" charset="0"/>
                <a:cs typeface="Arial" panose="020B0604020202020204" pitchFamily="34" charset="0"/>
              </a:rPr>
              <a:t>Entrevistas</a:t>
            </a:r>
            <a:endParaRPr lang="es-EC" b="1" u="sng" dirty="0">
              <a:latin typeface="Arial" panose="020B0604020202020204" pitchFamily="34" charset="0"/>
              <a:cs typeface="Arial" panose="020B0604020202020204" pitchFamily="34" charset="0"/>
            </a:endParaRPr>
          </a:p>
        </p:txBody>
      </p:sp>
      <p:sp>
        <p:nvSpPr>
          <p:cNvPr id="9" name="CuadroTexto 8"/>
          <p:cNvSpPr txBox="1"/>
          <p:nvPr/>
        </p:nvSpPr>
        <p:spPr>
          <a:xfrm>
            <a:off x="940158" y="4720110"/>
            <a:ext cx="1906073" cy="369332"/>
          </a:xfrm>
          <a:prstGeom prst="rect">
            <a:avLst/>
          </a:prstGeom>
          <a:noFill/>
        </p:spPr>
        <p:txBody>
          <a:bodyPr wrap="square" rtlCol="0">
            <a:spAutoFit/>
          </a:bodyPr>
          <a:lstStyle/>
          <a:p>
            <a:r>
              <a:rPr lang="es-EC" b="1" u="sng" dirty="0" smtClean="0">
                <a:latin typeface="Arial" panose="020B0604020202020204" pitchFamily="34" charset="0"/>
                <a:cs typeface="Arial" panose="020B0604020202020204" pitchFamily="34" charset="0"/>
              </a:rPr>
              <a:t>Matrices</a:t>
            </a:r>
            <a:endParaRPr lang="es-EC"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0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325982" y="537223"/>
            <a:ext cx="9264076" cy="646331"/>
          </a:xfrm>
          <a:prstGeom prst="rect">
            <a:avLst/>
          </a:prstGeom>
        </p:spPr>
        <p:txBody>
          <a:bodyPr wrap="none">
            <a:spAutoFit/>
          </a:bodyPr>
          <a:lstStyle/>
          <a:p>
            <a:pPr algn="ctr"/>
            <a:r>
              <a:rPr lang="es-ES" sz="3600" b="1" dirty="0">
                <a:ln/>
                <a:solidFill>
                  <a:srgbClr val="C00000"/>
                </a:solidFill>
                <a:latin typeface="Arial" panose="020B0604020202020204" pitchFamily="34" charset="0"/>
                <a:cs typeface="Arial" panose="020B0604020202020204" pitchFamily="34" charset="0"/>
              </a:rPr>
              <a:t>Propuesta del Sistema de Control Interno</a:t>
            </a:r>
          </a:p>
        </p:txBody>
      </p:sp>
      <p:sp>
        <p:nvSpPr>
          <p:cNvPr id="8" name="CuadroTexto 7"/>
          <p:cNvSpPr txBox="1"/>
          <p:nvPr/>
        </p:nvSpPr>
        <p:spPr>
          <a:xfrm>
            <a:off x="566057" y="1270587"/>
            <a:ext cx="2061028" cy="461665"/>
          </a:xfrm>
          <a:prstGeom prst="rect">
            <a:avLst/>
          </a:prstGeom>
          <a:noFill/>
        </p:spPr>
        <p:txBody>
          <a:bodyPr wrap="square" rtlCol="0">
            <a:spAutoFit/>
          </a:bodyPr>
          <a:lstStyle>
            <a:defPPr>
              <a:defRPr lang="en-US"/>
            </a:defPPr>
            <a:lvl1pPr>
              <a:defRPr sz="240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lvl1pPr>
          </a:lstStyle>
          <a:p>
            <a:r>
              <a:rPr lang="es-EC" u="sng" dirty="0"/>
              <a:t>Objetivo</a:t>
            </a:r>
          </a:p>
        </p:txBody>
      </p:sp>
      <p:sp>
        <p:nvSpPr>
          <p:cNvPr id="9" name="CuadroTexto 8"/>
          <p:cNvSpPr txBox="1"/>
          <p:nvPr/>
        </p:nvSpPr>
        <p:spPr>
          <a:xfrm>
            <a:off x="1030514" y="2001302"/>
            <a:ext cx="9085944"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solidFill>
                  <a:sysClr val="windowText" lastClr="000000"/>
                </a:solidFill>
                <a:latin typeface="Arial" panose="020B0604020202020204" pitchFamily="34" charset="0"/>
                <a:cs typeface="Arial" panose="020B0604020202020204" pitchFamily="34" charset="0"/>
              </a:rPr>
              <a:t>Diseñar un sistema de control contable para el efectivo y bancos, inventarios y activos fijos con el propósito de fortalecer los controles contables y disminuir los posibles riesgos de irregularidades y también mejorar la eficiencia de los procedimientos administrativos</a:t>
            </a:r>
            <a:r>
              <a:rPr lang="es-ES" dirty="0" smtClean="0">
                <a:solidFill>
                  <a:sysClr val="windowText" lastClr="000000"/>
                </a:solidFill>
                <a:latin typeface="Arial" panose="020B0604020202020204" pitchFamily="34" charset="0"/>
                <a:cs typeface="Arial" panose="020B0604020202020204" pitchFamily="34" charset="0"/>
              </a:rPr>
              <a:t>.</a:t>
            </a:r>
            <a:endParaRPr lang="en-US" dirty="0">
              <a:solidFill>
                <a:sysClr val="windowText" lastClr="000000"/>
              </a:solidFill>
              <a:latin typeface="Arial" panose="020B0604020202020204" pitchFamily="34" charset="0"/>
              <a:cs typeface="Arial" panose="020B0604020202020204" pitchFamily="34" charset="0"/>
            </a:endParaRPr>
          </a:p>
        </p:txBody>
      </p:sp>
      <p:sp>
        <p:nvSpPr>
          <p:cNvPr id="10" name="CuadroTexto 9"/>
          <p:cNvSpPr txBox="1"/>
          <p:nvPr/>
        </p:nvSpPr>
        <p:spPr>
          <a:xfrm>
            <a:off x="566057" y="3437526"/>
            <a:ext cx="2061028" cy="461665"/>
          </a:xfrm>
          <a:prstGeom prst="rect">
            <a:avLst/>
          </a:prstGeom>
          <a:noFill/>
        </p:spPr>
        <p:txBody>
          <a:bodyPr wrap="square" rtlCol="0">
            <a:spAutoFit/>
          </a:bodyPr>
          <a:lstStyle/>
          <a:p>
            <a:r>
              <a:rPr lang="es-EC" sz="2400" u="sng" dirty="0" smtClean="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Alcance</a:t>
            </a:r>
            <a:endParaRPr lang="es-EC" sz="2400" u="sng" dirty="0">
              <a:ln w="0"/>
              <a:solidFill>
                <a:srgbClr val="0070C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CuadroTexto 10"/>
          <p:cNvSpPr txBox="1"/>
          <p:nvPr/>
        </p:nvSpPr>
        <p:spPr>
          <a:xfrm>
            <a:off x="1030514" y="4135086"/>
            <a:ext cx="9085944"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El diseño del sistema de control contable comprende los subsistemas de: efectivo y bancos, inventarios y activos fijos, así como mejorar la eficiencia de los procedimientos administrativos como resultado del diagnóstico realizado de la empresa</a:t>
            </a:r>
            <a:r>
              <a:rPr lang="es-E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85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6179" y="309376"/>
            <a:ext cx="5581764" cy="553998"/>
          </a:xfrm>
          <a:prstGeom prst="rect">
            <a:avLst/>
          </a:prstGeom>
          <a:noFill/>
        </p:spPr>
        <p:txBody>
          <a:bodyPr wrap="square" lIns="91440" tIns="45720" rIns="91440" bIns="45720">
            <a:spAutoFit/>
          </a:bodyPr>
          <a:lstStyle/>
          <a:p>
            <a:pPr algn="ctr"/>
            <a:r>
              <a:rPr lang="es-ES" sz="3000" b="1" u="sng" cap="none" spc="0" dirty="0" smtClean="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rPr>
              <a:t>Situación Actual y Propuesta</a:t>
            </a:r>
            <a:endParaRPr lang="es-ES" sz="3000" b="1" u="sng"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600583763"/>
              </p:ext>
            </p:extLst>
          </p:nvPr>
        </p:nvGraphicFramePr>
        <p:xfrm>
          <a:off x="572293" y="1006767"/>
          <a:ext cx="8985231" cy="5106457"/>
        </p:xfrm>
        <a:graphic>
          <a:graphicData uri="http://schemas.openxmlformats.org/drawingml/2006/table">
            <a:tbl>
              <a:tblPr firstRow="1" bandRow="1">
                <a:tableStyleId>{8799B23B-EC83-4686-B30A-512413B5E67A}</a:tableStyleId>
              </a:tblPr>
              <a:tblGrid>
                <a:gridCol w="819280">
                  <a:extLst>
                    <a:ext uri="{9D8B030D-6E8A-4147-A177-3AD203B41FA5}">
                      <a16:colId xmlns="" xmlns:a16="http://schemas.microsoft.com/office/drawing/2014/main" val="20000"/>
                    </a:ext>
                  </a:extLst>
                </a:gridCol>
                <a:gridCol w="4160008">
                  <a:extLst>
                    <a:ext uri="{9D8B030D-6E8A-4147-A177-3AD203B41FA5}">
                      <a16:colId xmlns="" xmlns:a16="http://schemas.microsoft.com/office/drawing/2014/main" val="20001"/>
                    </a:ext>
                  </a:extLst>
                </a:gridCol>
                <a:gridCol w="4005943">
                  <a:extLst>
                    <a:ext uri="{9D8B030D-6E8A-4147-A177-3AD203B41FA5}">
                      <a16:colId xmlns="" xmlns:a16="http://schemas.microsoft.com/office/drawing/2014/main" val="20002"/>
                    </a:ext>
                  </a:extLst>
                </a:gridCol>
              </a:tblGrid>
              <a:tr h="397934">
                <a:tc>
                  <a:txBody>
                    <a:bodyPr/>
                    <a:lstStyle/>
                    <a:p>
                      <a:pPr algn="ctr"/>
                      <a:r>
                        <a:rPr lang="es-EC" sz="2000" dirty="0" smtClean="0">
                          <a:latin typeface="Arial" panose="020B0604020202020204" pitchFamily="34" charset="0"/>
                          <a:cs typeface="Arial" panose="020B0604020202020204" pitchFamily="34" charset="0"/>
                        </a:rPr>
                        <a:t>N°</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Problema</a:t>
                      </a:r>
                      <a:endParaRPr lang="es-EC" sz="2000" dirty="0">
                        <a:latin typeface="Arial" panose="020B0604020202020204" pitchFamily="34" charset="0"/>
                        <a:cs typeface="Arial" panose="020B0604020202020204" pitchFamily="34" charset="0"/>
                      </a:endParaRPr>
                    </a:p>
                  </a:txBody>
                  <a:tcPr/>
                </a:tc>
                <a:tc>
                  <a:txBody>
                    <a:bodyPr/>
                    <a:lstStyle/>
                    <a:p>
                      <a:pPr algn="ctr"/>
                      <a:r>
                        <a:rPr lang="es-EC" sz="2000" dirty="0" smtClean="0">
                          <a:latin typeface="Arial" panose="020B0604020202020204" pitchFamily="34" charset="0"/>
                          <a:cs typeface="Arial" panose="020B0604020202020204" pitchFamily="34" charset="0"/>
                        </a:rPr>
                        <a:t>Acción de Control</a:t>
                      </a:r>
                      <a:endParaRPr lang="es-EC"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0"/>
                  </a:ext>
                </a:extLst>
              </a:tr>
              <a:tr h="1271040">
                <a:tc>
                  <a:txBody>
                    <a:bodyPr/>
                    <a:lstStyle/>
                    <a:p>
                      <a:endParaRPr lang="es-EC" dirty="0" smtClean="0">
                        <a:latin typeface="Arial" panose="020B0604020202020204" pitchFamily="34" charset="0"/>
                        <a:cs typeface="Arial" panose="020B0604020202020204" pitchFamily="34" charset="0"/>
                      </a:endParaRPr>
                    </a:p>
                    <a:p>
                      <a:pPr algn="ctr"/>
                      <a:r>
                        <a:rPr lang="es-EC" b="1" dirty="0" smtClean="0">
                          <a:latin typeface="Arial" panose="020B0604020202020204" pitchFamily="34" charset="0"/>
                          <a:cs typeface="Arial" panose="020B0604020202020204" pitchFamily="34" charset="0"/>
                        </a:rPr>
                        <a:t>1</a:t>
                      </a:r>
                      <a:endParaRPr lang="es-EC" b="1"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No se ha establecido un organigrama estructural, funcional y posicional para el personal del área contable.</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Diseñar una política que permita contar con organigramas estructural, funcional y posicional  actualizados para el área contable.</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127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C"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2</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No se ha establecido las normas, valores y principios en el que se pueda apoyar el personal contable.</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Elaborar un Código de Ética con el fin de que los principios y valores permitan mantener un ambiente laboral armonioso.</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977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3</a:t>
                      </a: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Falta de un manual de funciones y  procesos.</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Elaborar un manual de funciones y procesos para mejorar la eficiencia y eficacia de los procesos contables.</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r h="977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b="1"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latin typeface="Arial" panose="020B0604020202020204" pitchFamily="34" charset="0"/>
                          <a:cs typeface="Arial" panose="020B0604020202020204" pitchFamily="34" charset="0"/>
                        </a:rPr>
                        <a:t>4</a:t>
                      </a:r>
                    </a:p>
                    <a:p>
                      <a:pPr marL="0" marR="0" indent="0" algn="ctr" defTabSz="914400" rtl="0" eaLnBrk="1" fontAlgn="auto" latinLnBrk="0" hangingPunct="1">
                        <a:lnSpc>
                          <a:spcPct val="100000"/>
                        </a:lnSpc>
                        <a:spcBef>
                          <a:spcPts val="0"/>
                        </a:spcBef>
                        <a:spcAft>
                          <a:spcPts val="0"/>
                        </a:spcAft>
                        <a:buClrTx/>
                        <a:buSzTx/>
                        <a:buFontTx/>
                        <a:buNone/>
                        <a:tabLst/>
                        <a:defRPr/>
                      </a:pPr>
                      <a:endParaRPr lang="es-EC" b="1" dirty="0" smtClean="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No se tiene documentado la responsabilidad y nivel de autoridad asignada al personal del área contable.</a:t>
                      </a:r>
                      <a:endParaRPr lang="es-EC" dirty="0">
                        <a:latin typeface="Arial" panose="020B0604020202020204" pitchFamily="34" charset="0"/>
                        <a:cs typeface="Arial" panose="020B0604020202020204" pitchFamily="34" charset="0"/>
                      </a:endParaRPr>
                    </a:p>
                  </a:txBody>
                  <a:tcPr/>
                </a:tc>
                <a:tc>
                  <a:txBody>
                    <a:bodyPr/>
                    <a:lstStyle/>
                    <a:p>
                      <a:pPr algn="just"/>
                      <a:r>
                        <a:rPr lang="es-EC" sz="1800" kern="1200" dirty="0" smtClean="0">
                          <a:solidFill>
                            <a:schemeClr val="tx1"/>
                          </a:solidFill>
                          <a:effectLst/>
                          <a:latin typeface="Arial" panose="020B0604020202020204" pitchFamily="34" charset="0"/>
                          <a:ea typeface="+mn-ea"/>
                          <a:cs typeface="Arial" panose="020B0604020202020204" pitchFamily="34" charset="0"/>
                        </a:rPr>
                        <a:t>Documentar la asignación de autoridad y responsabilidad del personal del área contable.</a:t>
                      </a:r>
                      <a:endParaRPr lang="es-EC"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6463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1982</Words>
  <Application>Microsoft Office PowerPoint</Application>
  <PresentationFormat>Panorámica</PresentationFormat>
  <Paragraphs>217</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Arial</vt:lpstr>
      <vt:lpstr>Calibri</vt:lpstr>
      <vt:lpstr>Calibri Light</vt:lpstr>
      <vt:lpstr>Cambria</vt:lpstr>
      <vt:lpstr>Wingdings</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dc:creator>
  <cp:lastModifiedBy>ALEXA</cp:lastModifiedBy>
  <cp:revision>79</cp:revision>
  <dcterms:created xsi:type="dcterms:W3CDTF">2017-02-23T14:07:30Z</dcterms:created>
  <dcterms:modified xsi:type="dcterms:W3CDTF">2017-03-14T01:20:05Z</dcterms:modified>
</cp:coreProperties>
</file>