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2" r:id="rId1"/>
    <p:sldMasterId id="2147483971" r:id="rId2"/>
    <p:sldMasterId id="2147484019" r:id="rId3"/>
  </p:sldMasterIdLst>
  <p:notesMasterIdLst>
    <p:notesMasterId r:id="rId62"/>
  </p:notesMasterIdLst>
  <p:sldIdLst>
    <p:sldId id="256" r:id="rId4"/>
    <p:sldId id="299" r:id="rId5"/>
    <p:sldId id="301" r:id="rId6"/>
    <p:sldId id="302" r:id="rId7"/>
    <p:sldId id="303" r:id="rId8"/>
    <p:sldId id="304" r:id="rId9"/>
    <p:sldId id="311" r:id="rId10"/>
    <p:sldId id="310" r:id="rId11"/>
    <p:sldId id="312" r:id="rId12"/>
    <p:sldId id="313" r:id="rId13"/>
    <p:sldId id="314" r:id="rId14"/>
    <p:sldId id="317" r:id="rId15"/>
    <p:sldId id="315" r:id="rId16"/>
    <p:sldId id="316"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4" r:id="rId53"/>
    <p:sldId id="353" r:id="rId54"/>
    <p:sldId id="355" r:id="rId55"/>
    <p:sldId id="356" r:id="rId56"/>
    <p:sldId id="305" r:id="rId57"/>
    <p:sldId id="306" r:id="rId58"/>
    <p:sldId id="307" r:id="rId59"/>
    <p:sldId id="308" r:id="rId60"/>
    <p:sldId id="309"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80" autoAdjust="0"/>
  </p:normalViewPr>
  <p:slideViewPr>
    <p:cSldViewPr snapToGrid="0">
      <p:cViewPr varScale="1">
        <p:scale>
          <a:sx n="68" d="100"/>
          <a:sy n="68" d="100"/>
        </p:scale>
        <p:origin x="81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Gráfica</a:t>
            </a:r>
            <a:r>
              <a:rPr lang="es-EC" baseline="0"/>
              <a:t> de Precisión Eje-X</a:t>
            </a:r>
            <a:endParaRPr lang="es-EC"/>
          </a:p>
        </c:rich>
      </c:tx>
      <c:layout>
        <c:manualLayout>
          <c:xMode val="edge"/>
          <c:yMode val="edge"/>
          <c:x val="0.37356933508311463"/>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6638643614566268"/>
          <c:y val="0.11743707363719259"/>
          <c:w val="0.79686289493992501"/>
          <c:h val="0.6026723491790118"/>
        </c:manualLayout>
      </c:layout>
      <c:scatterChart>
        <c:scatterStyle val="lineMarker"/>
        <c:varyColors val="0"/>
        <c:ser>
          <c:idx val="0"/>
          <c:order val="0"/>
          <c:tx>
            <c:strRef>
              <c:f>'EJE X '!$N$3</c:f>
              <c:strCache>
                <c:ptCount val="1"/>
                <c:pt idx="0">
                  <c:v>Lim max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'EJE X '!$M$4:$M$10</c:f>
              <c:numCache>
                <c:formatCode>General</c:formatCode>
                <c:ptCount val="7"/>
                <c:pt idx="0">
                  <c:v>1</c:v>
                </c:pt>
                <c:pt idx="1">
                  <c:v>2</c:v>
                </c:pt>
                <c:pt idx="2">
                  <c:v>3</c:v>
                </c:pt>
                <c:pt idx="3">
                  <c:v>4</c:v>
                </c:pt>
                <c:pt idx="4">
                  <c:v>5</c:v>
                </c:pt>
                <c:pt idx="5">
                  <c:v>6</c:v>
                </c:pt>
                <c:pt idx="6">
                  <c:v>7</c:v>
                </c:pt>
              </c:numCache>
            </c:numRef>
          </c:xVal>
          <c:yVal>
            <c:numRef>
              <c:f>'EJE X '!$N$4:$N$10</c:f>
              <c:numCache>
                <c:formatCode>0.000</c:formatCode>
                <c:ptCount val="7"/>
                <c:pt idx="0">
                  <c:v>5.1433318042491685</c:v>
                </c:pt>
                <c:pt idx="1">
                  <c:v>5.1433318042491685</c:v>
                </c:pt>
                <c:pt idx="2">
                  <c:v>5.1433318042491685</c:v>
                </c:pt>
                <c:pt idx="3">
                  <c:v>5.1433318042491685</c:v>
                </c:pt>
                <c:pt idx="4">
                  <c:v>5.1433318042491685</c:v>
                </c:pt>
                <c:pt idx="5">
                  <c:v>5.1433318042491685</c:v>
                </c:pt>
                <c:pt idx="6">
                  <c:v>5.1433318042491685</c:v>
                </c:pt>
              </c:numCache>
            </c:numRef>
          </c:yVal>
          <c:smooth val="0"/>
          <c:extLst>
            <c:ext xmlns:c16="http://schemas.microsoft.com/office/drawing/2014/chart" uri="{C3380CC4-5D6E-409C-BE32-E72D297353CC}">
              <c16:uniqueId val="{00000000-52F1-485D-B901-DF805359A2C5}"/>
            </c:ext>
          </c:extLst>
        </c:ser>
        <c:ser>
          <c:idx val="1"/>
          <c:order val="1"/>
          <c:tx>
            <c:strRef>
              <c:f>'EJE X '!$O$3</c:f>
              <c:strCache>
                <c:ptCount val="1"/>
                <c:pt idx="0">
                  <c:v>Lim min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'EJE X '!$M$4:$M$10</c:f>
              <c:numCache>
                <c:formatCode>General</c:formatCode>
                <c:ptCount val="7"/>
                <c:pt idx="0">
                  <c:v>1</c:v>
                </c:pt>
                <c:pt idx="1">
                  <c:v>2</c:v>
                </c:pt>
                <c:pt idx="2">
                  <c:v>3</c:v>
                </c:pt>
                <c:pt idx="3">
                  <c:v>4</c:v>
                </c:pt>
                <c:pt idx="4">
                  <c:v>5</c:v>
                </c:pt>
                <c:pt idx="5">
                  <c:v>6</c:v>
                </c:pt>
                <c:pt idx="6">
                  <c:v>7</c:v>
                </c:pt>
              </c:numCache>
            </c:numRef>
          </c:xVal>
          <c:yVal>
            <c:numRef>
              <c:f>'EJE X '!$O$4:$O$10</c:f>
              <c:numCache>
                <c:formatCode>0.000</c:formatCode>
                <c:ptCount val="7"/>
                <c:pt idx="0">
                  <c:v>5.0706681957508319</c:v>
                </c:pt>
                <c:pt idx="1">
                  <c:v>5.0706681957508319</c:v>
                </c:pt>
                <c:pt idx="2">
                  <c:v>5.0706681957508319</c:v>
                </c:pt>
                <c:pt idx="3">
                  <c:v>5.0706681957508319</c:v>
                </c:pt>
                <c:pt idx="4">
                  <c:v>5.0706681957508319</c:v>
                </c:pt>
                <c:pt idx="5">
                  <c:v>5.0706681957508319</c:v>
                </c:pt>
                <c:pt idx="6">
                  <c:v>5.0706681957508319</c:v>
                </c:pt>
              </c:numCache>
            </c:numRef>
          </c:yVal>
          <c:smooth val="0"/>
          <c:extLst>
            <c:ext xmlns:c16="http://schemas.microsoft.com/office/drawing/2014/chart" uri="{C3380CC4-5D6E-409C-BE32-E72D297353CC}">
              <c16:uniqueId val="{00000001-52F1-485D-B901-DF805359A2C5}"/>
            </c:ext>
          </c:extLst>
        </c:ser>
        <c:ser>
          <c:idx val="2"/>
          <c:order val="2"/>
          <c:tx>
            <c:strRef>
              <c:f>'EJE X '!$P$3</c:f>
              <c:strCache>
                <c:ptCount val="1"/>
                <c:pt idx="0">
                  <c:v>Medida
 Obtenida</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'EJE X '!$M$4:$M$10</c:f>
              <c:numCache>
                <c:formatCode>General</c:formatCode>
                <c:ptCount val="7"/>
                <c:pt idx="0">
                  <c:v>1</c:v>
                </c:pt>
                <c:pt idx="1">
                  <c:v>2</c:v>
                </c:pt>
                <c:pt idx="2">
                  <c:v>3</c:v>
                </c:pt>
                <c:pt idx="3">
                  <c:v>4</c:v>
                </c:pt>
                <c:pt idx="4">
                  <c:v>5</c:v>
                </c:pt>
                <c:pt idx="5">
                  <c:v>6</c:v>
                </c:pt>
                <c:pt idx="6">
                  <c:v>7</c:v>
                </c:pt>
              </c:numCache>
            </c:numRef>
          </c:xVal>
          <c:yVal>
            <c:numRef>
              <c:f>'EJE X '!$P$4:$P$10</c:f>
              <c:numCache>
                <c:formatCode>0.000</c:formatCode>
                <c:ptCount val="7"/>
                <c:pt idx="0">
                  <c:v>5.1010000000000009</c:v>
                </c:pt>
                <c:pt idx="1">
                  <c:v>5.1239999999999997</c:v>
                </c:pt>
                <c:pt idx="2">
                  <c:v>5.1020000000000003</c:v>
                </c:pt>
                <c:pt idx="3">
                  <c:v>5.1070000000000002</c:v>
                </c:pt>
                <c:pt idx="4">
                  <c:v>5.0900000000000007</c:v>
                </c:pt>
                <c:pt idx="5">
                  <c:v>5.1219999999999999</c:v>
                </c:pt>
                <c:pt idx="6">
                  <c:v>5.1030000000000006</c:v>
                </c:pt>
              </c:numCache>
            </c:numRef>
          </c:yVal>
          <c:smooth val="0"/>
          <c:extLst>
            <c:ext xmlns:c16="http://schemas.microsoft.com/office/drawing/2014/chart" uri="{C3380CC4-5D6E-409C-BE32-E72D297353CC}">
              <c16:uniqueId val="{00000002-52F1-485D-B901-DF805359A2C5}"/>
            </c:ext>
          </c:extLst>
        </c:ser>
        <c:dLbls>
          <c:showLegendKey val="0"/>
          <c:showVal val="0"/>
          <c:showCatName val="0"/>
          <c:showSerName val="0"/>
          <c:showPercent val="0"/>
          <c:showBubbleSize val="0"/>
        </c:dLbls>
        <c:axId val="520189840"/>
        <c:axId val="520191480"/>
      </c:scatterChart>
      <c:valAx>
        <c:axId val="520189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20191480"/>
        <c:crosses val="autoZero"/>
        <c:crossBetween val="midCat"/>
      </c:valAx>
      <c:valAx>
        <c:axId val="520191480"/>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20189840"/>
        <c:crosses val="autoZero"/>
        <c:crossBetween val="midCat"/>
      </c:valAx>
      <c:spPr>
        <a:noFill/>
        <a:ln>
          <a:noFill/>
        </a:ln>
        <a:effectLst/>
      </c:spPr>
    </c:plotArea>
    <c:legend>
      <c:legendPos val="b"/>
      <c:layout>
        <c:manualLayout>
          <c:xMode val="edge"/>
          <c:yMode val="edge"/>
          <c:x val="6.1809123973081012E-2"/>
          <c:y val="0.87390946178814621"/>
          <c:w val="0.93819087069900542"/>
          <c:h val="8.92953845334374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Gráfica</a:t>
            </a:r>
            <a:r>
              <a:rPr lang="es-EC" baseline="0"/>
              <a:t> de Precisión Eje-Y</a:t>
            </a:r>
            <a:endParaRPr lang="es-EC"/>
          </a:p>
        </c:rich>
      </c:tx>
      <c:layout>
        <c:manualLayout>
          <c:xMode val="edge"/>
          <c:yMode val="edge"/>
          <c:x val="0.37356933508311463"/>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0.13209862531054442"/>
          <c:y val="0.11923949886377065"/>
          <c:w val="0.82215341176044521"/>
          <c:h val="0.61161115975266511"/>
        </c:manualLayout>
      </c:layout>
      <c:scatterChart>
        <c:scatterStyle val="lineMarker"/>
        <c:varyColors val="0"/>
        <c:ser>
          <c:idx val="0"/>
          <c:order val="0"/>
          <c:tx>
            <c:strRef>
              <c:f>'EJE Y'!$N$3</c:f>
              <c:strCache>
                <c:ptCount val="1"/>
                <c:pt idx="0">
                  <c:v>Lim max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'EJE Y'!$M$4:$M$10</c:f>
              <c:numCache>
                <c:formatCode>General</c:formatCode>
                <c:ptCount val="7"/>
                <c:pt idx="0">
                  <c:v>1</c:v>
                </c:pt>
                <c:pt idx="1">
                  <c:v>2</c:v>
                </c:pt>
                <c:pt idx="2">
                  <c:v>3</c:v>
                </c:pt>
                <c:pt idx="3">
                  <c:v>4</c:v>
                </c:pt>
                <c:pt idx="4">
                  <c:v>5</c:v>
                </c:pt>
                <c:pt idx="5">
                  <c:v>6</c:v>
                </c:pt>
                <c:pt idx="6">
                  <c:v>7</c:v>
                </c:pt>
              </c:numCache>
            </c:numRef>
          </c:xVal>
          <c:yVal>
            <c:numRef>
              <c:f>'EJE Y'!$N$4:$N$10</c:f>
              <c:numCache>
                <c:formatCode>0.000</c:formatCode>
                <c:ptCount val="7"/>
                <c:pt idx="0">
                  <c:v>5.1433318042491685</c:v>
                </c:pt>
                <c:pt idx="1">
                  <c:v>5.1433318042491685</c:v>
                </c:pt>
                <c:pt idx="2">
                  <c:v>5.1433318042491685</c:v>
                </c:pt>
                <c:pt idx="3">
                  <c:v>5.1433318042491685</c:v>
                </c:pt>
                <c:pt idx="4">
                  <c:v>5.1433318042491685</c:v>
                </c:pt>
                <c:pt idx="5">
                  <c:v>5.1433318042491685</c:v>
                </c:pt>
                <c:pt idx="6">
                  <c:v>5.1433318042491685</c:v>
                </c:pt>
              </c:numCache>
            </c:numRef>
          </c:yVal>
          <c:smooth val="0"/>
          <c:extLst>
            <c:ext xmlns:c16="http://schemas.microsoft.com/office/drawing/2014/chart" uri="{C3380CC4-5D6E-409C-BE32-E72D297353CC}">
              <c16:uniqueId val="{00000000-D7F2-4435-A63F-0A6289F85A1D}"/>
            </c:ext>
          </c:extLst>
        </c:ser>
        <c:ser>
          <c:idx val="1"/>
          <c:order val="1"/>
          <c:tx>
            <c:strRef>
              <c:f>'EJE Y'!$O$3</c:f>
              <c:strCache>
                <c:ptCount val="1"/>
                <c:pt idx="0">
                  <c:v>Lim min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'EJE Y'!$M$4:$M$10</c:f>
              <c:numCache>
                <c:formatCode>General</c:formatCode>
                <c:ptCount val="7"/>
                <c:pt idx="0">
                  <c:v>1</c:v>
                </c:pt>
                <c:pt idx="1">
                  <c:v>2</c:v>
                </c:pt>
                <c:pt idx="2">
                  <c:v>3</c:v>
                </c:pt>
                <c:pt idx="3">
                  <c:v>4</c:v>
                </c:pt>
                <c:pt idx="4">
                  <c:v>5</c:v>
                </c:pt>
                <c:pt idx="5">
                  <c:v>6</c:v>
                </c:pt>
                <c:pt idx="6">
                  <c:v>7</c:v>
                </c:pt>
              </c:numCache>
            </c:numRef>
          </c:xVal>
          <c:yVal>
            <c:numRef>
              <c:f>'EJE Y'!$O$4:$O$10</c:f>
              <c:numCache>
                <c:formatCode>0.000</c:formatCode>
                <c:ptCount val="7"/>
                <c:pt idx="0">
                  <c:v>5.0706681957508302</c:v>
                </c:pt>
                <c:pt idx="1">
                  <c:v>5.0706681957508302</c:v>
                </c:pt>
                <c:pt idx="2">
                  <c:v>5.0706681957508302</c:v>
                </c:pt>
                <c:pt idx="3">
                  <c:v>5.0706681957508302</c:v>
                </c:pt>
                <c:pt idx="4">
                  <c:v>5.0706681957508302</c:v>
                </c:pt>
                <c:pt idx="5">
                  <c:v>5.0706681957508302</c:v>
                </c:pt>
                <c:pt idx="6">
                  <c:v>5.0706681957508302</c:v>
                </c:pt>
              </c:numCache>
            </c:numRef>
          </c:yVal>
          <c:smooth val="0"/>
          <c:extLst>
            <c:ext xmlns:c16="http://schemas.microsoft.com/office/drawing/2014/chart" uri="{C3380CC4-5D6E-409C-BE32-E72D297353CC}">
              <c16:uniqueId val="{00000001-D7F2-4435-A63F-0A6289F85A1D}"/>
            </c:ext>
          </c:extLst>
        </c:ser>
        <c:ser>
          <c:idx val="2"/>
          <c:order val="2"/>
          <c:tx>
            <c:strRef>
              <c:f>'EJE Y'!$P$3</c:f>
              <c:strCache>
                <c:ptCount val="1"/>
                <c:pt idx="0">
                  <c:v>Medida
 Obtenida</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'EJE Y'!$M$4:$M$10</c:f>
              <c:numCache>
                <c:formatCode>General</c:formatCode>
                <c:ptCount val="7"/>
                <c:pt idx="0">
                  <c:v>1</c:v>
                </c:pt>
                <c:pt idx="1">
                  <c:v>2</c:v>
                </c:pt>
                <c:pt idx="2">
                  <c:v>3</c:v>
                </c:pt>
                <c:pt idx="3">
                  <c:v>4</c:v>
                </c:pt>
                <c:pt idx="4">
                  <c:v>5</c:v>
                </c:pt>
                <c:pt idx="5">
                  <c:v>6</c:v>
                </c:pt>
                <c:pt idx="6">
                  <c:v>7</c:v>
                </c:pt>
              </c:numCache>
            </c:numRef>
          </c:xVal>
          <c:yVal>
            <c:numRef>
              <c:f>'EJE Y'!$P$4:$P$10</c:f>
              <c:numCache>
                <c:formatCode>0.000</c:formatCode>
                <c:ptCount val="7"/>
                <c:pt idx="0">
                  <c:v>5.1010000000000009</c:v>
                </c:pt>
                <c:pt idx="1">
                  <c:v>5.1239999999999997</c:v>
                </c:pt>
                <c:pt idx="2">
                  <c:v>5.1020000000000003</c:v>
                </c:pt>
                <c:pt idx="3">
                  <c:v>5.1070000000000002</c:v>
                </c:pt>
                <c:pt idx="4">
                  <c:v>5.0900000000000007</c:v>
                </c:pt>
                <c:pt idx="5">
                  <c:v>5.1219999999999999</c:v>
                </c:pt>
                <c:pt idx="6">
                  <c:v>5.1030000000000006</c:v>
                </c:pt>
              </c:numCache>
            </c:numRef>
          </c:yVal>
          <c:smooth val="0"/>
          <c:extLst>
            <c:ext xmlns:c16="http://schemas.microsoft.com/office/drawing/2014/chart" uri="{C3380CC4-5D6E-409C-BE32-E72D297353CC}">
              <c16:uniqueId val="{00000002-D7F2-4435-A63F-0A6289F85A1D}"/>
            </c:ext>
          </c:extLst>
        </c:ser>
        <c:dLbls>
          <c:showLegendKey val="0"/>
          <c:showVal val="0"/>
          <c:showCatName val="0"/>
          <c:showSerName val="0"/>
          <c:showPercent val="0"/>
          <c:showBubbleSize val="0"/>
        </c:dLbls>
        <c:axId val="520189840"/>
        <c:axId val="520191480"/>
      </c:scatterChart>
      <c:valAx>
        <c:axId val="520189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20191480"/>
        <c:crosses val="autoZero"/>
        <c:crossBetween val="midCat"/>
      </c:valAx>
      <c:valAx>
        <c:axId val="520191480"/>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20189840"/>
        <c:crosses val="autoZero"/>
        <c:crossBetween val="midCat"/>
      </c:valAx>
      <c:spPr>
        <a:noFill/>
        <a:ln>
          <a:noFill/>
        </a:ln>
        <a:effectLst/>
      </c:spPr>
    </c:plotArea>
    <c:legend>
      <c:legendPos val="b"/>
      <c:layout>
        <c:manualLayout>
          <c:xMode val="edge"/>
          <c:yMode val="edge"/>
          <c:x val="0.15390423381587962"/>
          <c:y val="0.88194892186966811"/>
          <c:w val="0.75584428140762683"/>
          <c:h val="9.706436668466970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0.24185</cdr:x>
      <cdr:y>0.92839</cdr:y>
    </cdr:from>
    <cdr:to>
      <cdr:x>0.62857</cdr:x>
      <cdr:y>0.9564</cdr:y>
    </cdr:to>
    <cdr:sp macro="" textlink="">
      <cdr:nvSpPr>
        <cdr:cNvPr id="2" name="CuadroTexto 1">
          <a:extLst xmlns:a="http://schemas.openxmlformats.org/drawingml/2006/main">
            <a:ext uri="{FF2B5EF4-FFF2-40B4-BE49-F238E27FC236}">
              <a16:creationId xmlns:a16="http://schemas.microsoft.com/office/drawing/2014/main" id="{A69FEF22-48C1-45DE-B8BB-903EA0BFA022}"/>
            </a:ext>
          </a:extLst>
        </cdr:cNvPr>
        <cdr:cNvSpPr txBox="1"/>
      </cdr:nvSpPr>
      <cdr:spPr>
        <a:xfrm xmlns:a="http://schemas.openxmlformats.org/drawingml/2006/main">
          <a:off x="1107973" y="2525354"/>
          <a:ext cx="1771650" cy="76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C" sz="1100"/>
        </a:p>
      </cdr:txBody>
    </cdr:sp>
  </cdr:relSizeAnchor>
  <cdr:relSizeAnchor xmlns:cdr="http://schemas.openxmlformats.org/drawingml/2006/chartDrawing">
    <cdr:from>
      <cdr:x>0.40671</cdr:x>
      <cdr:y>0.79038</cdr:y>
    </cdr:from>
    <cdr:to>
      <cdr:x>0.69948</cdr:x>
      <cdr:y>0.8641</cdr:y>
    </cdr:to>
    <cdr:sp macro="" textlink="">
      <cdr:nvSpPr>
        <cdr:cNvPr id="3" name="CuadroTexto 2">
          <a:extLst xmlns:a="http://schemas.openxmlformats.org/drawingml/2006/main">
            <a:ext uri="{FF2B5EF4-FFF2-40B4-BE49-F238E27FC236}">
              <a16:creationId xmlns:a16="http://schemas.microsoft.com/office/drawing/2014/main" id="{93B72452-6584-4549-BAB2-D99D91B8D97B}"/>
            </a:ext>
          </a:extLst>
        </cdr:cNvPr>
        <cdr:cNvSpPr txBox="1"/>
      </cdr:nvSpPr>
      <cdr:spPr>
        <a:xfrm xmlns:a="http://schemas.openxmlformats.org/drawingml/2006/main">
          <a:off x="2255895" y="2492852"/>
          <a:ext cx="1623854" cy="2325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a:t>Número</a:t>
          </a:r>
          <a:r>
            <a:rPr lang="es-EC" sz="1100" baseline="0"/>
            <a:t> de mediciones</a:t>
          </a:r>
          <a:endParaRPr lang="es-EC" sz="1100"/>
        </a:p>
      </cdr:txBody>
    </cdr:sp>
  </cdr:relSizeAnchor>
  <cdr:relSizeAnchor xmlns:cdr="http://schemas.openxmlformats.org/drawingml/2006/chartDrawing">
    <cdr:from>
      <cdr:x>0.03646</cdr:x>
      <cdr:y>0.16938</cdr:y>
    </cdr:from>
    <cdr:to>
      <cdr:x>0.0824</cdr:x>
      <cdr:y>0.68404</cdr:y>
    </cdr:to>
    <cdr:sp macro="" textlink="">
      <cdr:nvSpPr>
        <cdr:cNvPr id="4" name="CuadroTexto 1">
          <a:extLst xmlns:a="http://schemas.openxmlformats.org/drawingml/2006/main">
            <a:ext uri="{FF2B5EF4-FFF2-40B4-BE49-F238E27FC236}">
              <a16:creationId xmlns:a16="http://schemas.microsoft.com/office/drawing/2014/main" id="{6F9B7F48-A419-4A35-8C01-3E7E08A3E778}"/>
            </a:ext>
          </a:extLst>
        </cdr:cNvPr>
        <cdr:cNvSpPr txBox="1"/>
      </cdr:nvSpPr>
      <cdr:spPr>
        <a:xfrm xmlns:a="http://schemas.openxmlformats.org/drawingml/2006/main">
          <a:off x="193876" y="495300"/>
          <a:ext cx="244274" cy="1504958"/>
        </a:xfrm>
        <a:prstGeom xmlns:a="http://schemas.openxmlformats.org/drawingml/2006/main" prst="rect">
          <a:avLst/>
        </a:prstGeom>
      </cdr:spPr>
      <cdr:txBody>
        <a:bodyPr xmlns:a="http://schemas.openxmlformats.org/drawingml/2006/main" vert="vert270"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baseline="0"/>
            <a:t> Apreciación =0,001mm</a:t>
          </a:r>
          <a:endParaRPr lang="es-EC" sz="1100"/>
        </a:p>
      </cdr:txBody>
    </cdr:sp>
  </cdr:relSizeAnchor>
</c:userShapes>
</file>

<file path=ppt/drawings/drawing2.xml><?xml version="1.0" encoding="utf-8"?>
<c:userShapes xmlns:c="http://schemas.openxmlformats.org/drawingml/2006/chart">
  <cdr:relSizeAnchor xmlns:cdr="http://schemas.openxmlformats.org/drawingml/2006/chartDrawing">
    <cdr:from>
      <cdr:x>0.40861</cdr:x>
      <cdr:y>0.80886</cdr:y>
    </cdr:from>
    <cdr:to>
      <cdr:x>0.76593</cdr:x>
      <cdr:y>0.85197</cdr:y>
    </cdr:to>
    <cdr:sp macro="" textlink="">
      <cdr:nvSpPr>
        <cdr:cNvPr id="2" name="CuadroTexto 1">
          <a:extLst xmlns:a="http://schemas.openxmlformats.org/drawingml/2006/main">
            <a:ext uri="{FF2B5EF4-FFF2-40B4-BE49-F238E27FC236}">
              <a16:creationId xmlns:a16="http://schemas.microsoft.com/office/drawing/2014/main" id="{64686938-D458-48BB-A215-003BB8B87257}"/>
            </a:ext>
          </a:extLst>
        </cdr:cNvPr>
        <cdr:cNvSpPr txBox="1"/>
      </cdr:nvSpPr>
      <cdr:spPr>
        <a:xfrm xmlns:a="http://schemas.openxmlformats.org/drawingml/2006/main">
          <a:off x="2206509" y="2564021"/>
          <a:ext cx="1929555" cy="1366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a:t>Número</a:t>
          </a:r>
          <a:r>
            <a:rPr lang="es-EC" sz="1100" baseline="0"/>
            <a:t> de mediciones</a:t>
          </a:r>
          <a:endParaRPr lang="es-EC" sz="1100"/>
        </a:p>
      </cdr:txBody>
    </cdr:sp>
  </cdr:relSizeAnchor>
  <cdr:relSizeAnchor xmlns:cdr="http://schemas.openxmlformats.org/drawingml/2006/chartDrawing">
    <cdr:from>
      <cdr:x>0</cdr:x>
      <cdr:y>0.18129</cdr:y>
    </cdr:from>
    <cdr:to>
      <cdr:x>0.04524</cdr:x>
      <cdr:y>0.65605</cdr:y>
    </cdr:to>
    <cdr:sp macro="" textlink="">
      <cdr:nvSpPr>
        <cdr:cNvPr id="3" name="CuadroTexto 1">
          <a:extLst xmlns:a="http://schemas.openxmlformats.org/drawingml/2006/main"/>
        </cdr:cNvPr>
        <cdr:cNvSpPr txBox="1"/>
      </cdr:nvSpPr>
      <cdr:spPr>
        <a:xfrm xmlns:a="http://schemas.openxmlformats.org/drawingml/2006/main">
          <a:off x="0" y="574675"/>
          <a:ext cx="244274" cy="1504958"/>
        </a:xfrm>
        <a:prstGeom xmlns:a="http://schemas.openxmlformats.org/drawingml/2006/main" prst="rect">
          <a:avLst/>
        </a:prstGeom>
      </cdr:spPr>
      <cdr:txBody>
        <a:bodyPr xmlns:a="http://schemas.openxmlformats.org/drawingml/2006/main" vert="vert270"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100" baseline="0"/>
            <a:t> Apreciación =0,001mm</a:t>
          </a:r>
          <a:endParaRPr lang="es-EC"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7E25E-006A-41DA-820D-51858CCBACA8}" type="datetimeFigureOut">
              <a:rPr lang="en-US" smtClean="0"/>
              <a:t>3/7/2017</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2D0F3-A0FE-434D-A93E-379D98CE7208}" type="slidenum">
              <a:rPr lang="en-US" smtClean="0"/>
              <a:t>‹Nº›</a:t>
            </a:fld>
            <a:endParaRPr lang="en-US"/>
          </a:p>
        </p:txBody>
      </p:sp>
    </p:spTree>
    <p:extLst>
      <p:ext uri="{BB962C8B-B14F-4D97-AF65-F5344CB8AC3E}">
        <p14:creationId xmlns:p14="http://schemas.microsoft.com/office/powerpoint/2010/main" val="380546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12</a:t>
            </a:fld>
            <a:endParaRPr lang="en-US"/>
          </a:p>
        </p:txBody>
      </p:sp>
    </p:spTree>
    <p:extLst>
      <p:ext uri="{BB962C8B-B14F-4D97-AF65-F5344CB8AC3E}">
        <p14:creationId xmlns:p14="http://schemas.microsoft.com/office/powerpoint/2010/main" val="2057466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32</a:t>
            </a:fld>
            <a:endParaRPr lang="en-US"/>
          </a:p>
        </p:txBody>
      </p:sp>
    </p:spTree>
    <p:extLst>
      <p:ext uri="{BB962C8B-B14F-4D97-AF65-F5344CB8AC3E}">
        <p14:creationId xmlns:p14="http://schemas.microsoft.com/office/powerpoint/2010/main" val="271815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34</a:t>
            </a:fld>
            <a:endParaRPr lang="en-US"/>
          </a:p>
        </p:txBody>
      </p:sp>
    </p:spTree>
    <p:extLst>
      <p:ext uri="{BB962C8B-B14F-4D97-AF65-F5344CB8AC3E}">
        <p14:creationId xmlns:p14="http://schemas.microsoft.com/office/powerpoint/2010/main" val="1438557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35</a:t>
            </a:fld>
            <a:endParaRPr lang="en-US"/>
          </a:p>
        </p:txBody>
      </p:sp>
    </p:spTree>
    <p:extLst>
      <p:ext uri="{BB962C8B-B14F-4D97-AF65-F5344CB8AC3E}">
        <p14:creationId xmlns:p14="http://schemas.microsoft.com/office/powerpoint/2010/main" val="2959094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36</a:t>
            </a:fld>
            <a:endParaRPr lang="en-US"/>
          </a:p>
        </p:txBody>
      </p:sp>
    </p:spTree>
    <p:extLst>
      <p:ext uri="{BB962C8B-B14F-4D97-AF65-F5344CB8AC3E}">
        <p14:creationId xmlns:p14="http://schemas.microsoft.com/office/powerpoint/2010/main" val="417784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37</a:t>
            </a:fld>
            <a:endParaRPr lang="en-US"/>
          </a:p>
        </p:txBody>
      </p:sp>
    </p:spTree>
    <p:extLst>
      <p:ext uri="{BB962C8B-B14F-4D97-AF65-F5344CB8AC3E}">
        <p14:creationId xmlns:p14="http://schemas.microsoft.com/office/powerpoint/2010/main" val="657654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38</a:t>
            </a:fld>
            <a:endParaRPr lang="en-US"/>
          </a:p>
        </p:txBody>
      </p:sp>
    </p:spTree>
    <p:extLst>
      <p:ext uri="{BB962C8B-B14F-4D97-AF65-F5344CB8AC3E}">
        <p14:creationId xmlns:p14="http://schemas.microsoft.com/office/powerpoint/2010/main" val="363202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39</a:t>
            </a:fld>
            <a:endParaRPr lang="en-US"/>
          </a:p>
        </p:txBody>
      </p:sp>
    </p:spTree>
    <p:extLst>
      <p:ext uri="{BB962C8B-B14F-4D97-AF65-F5344CB8AC3E}">
        <p14:creationId xmlns:p14="http://schemas.microsoft.com/office/powerpoint/2010/main" val="227663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40</a:t>
            </a:fld>
            <a:endParaRPr lang="en-US"/>
          </a:p>
        </p:txBody>
      </p:sp>
    </p:spTree>
    <p:extLst>
      <p:ext uri="{BB962C8B-B14F-4D97-AF65-F5344CB8AC3E}">
        <p14:creationId xmlns:p14="http://schemas.microsoft.com/office/powerpoint/2010/main" val="2478852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41</a:t>
            </a:fld>
            <a:endParaRPr lang="en-US"/>
          </a:p>
        </p:txBody>
      </p:sp>
    </p:spTree>
    <p:extLst>
      <p:ext uri="{BB962C8B-B14F-4D97-AF65-F5344CB8AC3E}">
        <p14:creationId xmlns:p14="http://schemas.microsoft.com/office/powerpoint/2010/main" val="2876449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46</a:t>
            </a:fld>
            <a:endParaRPr lang="en-US"/>
          </a:p>
        </p:txBody>
      </p:sp>
    </p:spTree>
    <p:extLst>
      <p:ext uri="{BB962C8B-B14F-4D97-AF65-F5344CB8AC3E}">
        <p14:creationId xmlns:p14="http://schemas.microsoft.com/office/powerpoint/2010/main" val="218129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13</a:t>
            </a:fld>
            <a:endParaRPr lang="en-US"/>
          </a:p>
        </p:txBody>
      </p:sp>
    </p:spTree>
    <p:extLst>
      <p:ext uri="{BB962C8B-B14F-4D97-AF65-F5344CB8AC3E}">
        <p14:creationId xmlns:p14="http://schemas.microsoft.com/office/powerpoint/2010/main" val="3601777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47</a:t>
            </a:fld>
            <a:endParaRPr lang="en-US"/>
          </a:p>
        </p:txBody>
      </p:sp>
    </p:spTree>
    <p:extLst>
      <p:ext uri="{BB962C8B-B14F-4D97-AF65-F5344CB8AC3E}">
        <p14:creationId xmlns:p14="http://schemas.microsoft.com/office/powerpoint/2010/main" val="4042568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49</a:t>
            </a:fld>
            <a:endParaRPr lang="en-US"/>
          </a:p>
        </p:txBody>
      </p:sp>
    </p:spTree>
    <p:extLst>
      <p:ext uri="{BB962C8B-B14F-4D97-AF65-F5344CB8AC3E}">
        <p14:creationId xmlns:p14="http://schemas.microsoft.com/office/powerpoint/2010/main" val="2268679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50</a:t>
            </a:fld>
            <a:endParaRPr lang="en-US"/>
          </a:p>
        </p:txBody>
      </p:sp>
    </p:spTree>
    <p:extLst>
      <p:ext uri="{BB962C8B-B14F-4D97-AF65-F5344CB8AC3E}">
        <p14:creationId xmlns:p14="http://schemas.microsoft.com/office/powerpoint/2010/main" val="273835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17</a:t>
            </a:fld>
            <a:endParaRPr lang="en-US"/>
          </a:p>
        </p:txBody>
      </p:sp>
    </p:spTree>
    <p:extLst>
      <p:ext uri="{BB962C8B-B14F-4D97-AF65-F5344CB8AC3E}">
        <p14:creationId xmlns:p14="http://schemas.microsoft.com/office/powerpoint/2010/main" val="1884465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18</a:t>
            </a:fld>
            <a:endParaRPr lang="en-US"/>
          </a:p>
        </p:txBody>
      </p:sp>
    </p:spTree>
    <p:extLst>
      <p:ext uri="{BB962C8B-B14F-4D97-AF65-F5344CB8AC3E}">
        <p14:creationId xmlns:p14="http://schemas.microsoft.com/office/powerpoint/2010/main" val="51595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21</a:t>
            </a:fld>
            <a:endParaRPr lang="en-US"/>
          </a:p>
        </p:txBody>
      </p:sp>
    </p:spTree>
    <p:extLst>
      <p:ext uri="{BB962C8B-B14F-4D97-AF65-F5344CB8AC3E}">
        <p14:creationId xmlns:p14="http://schemas.microsoft.com/office/powerpoint/2010/main" val="307817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25</a:t>
            </a:fld>
            <a:endParaRPr lang="en-US"/>
          </a:p>
        </p:txBody>
      </p:sp>
    </p:spTree>
    <p:extLst>
      <p:ext uri="{BB962C8B-B14F-4D97-AF65-F5344CB8AC3E}">
        <p14:creationId xmlns:p14="http://schemas.microsoft.com/office/powerpoint/2010/main" val="809668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26</a:t>
            </a:fld>
            <a:endParaRPr lang="en-US"/>
          </a:p>
        </p:txBody>
      </p:sp>
    </p:spTree>
    <p:extLst>
      <p:ext uri="{BB962C8B-B14F-4D97-AF65-F5344CB8AC3E}">
        <p14:creationId xmlns:p14="http://schemas.microsoft.com/office/powerpoint/2010/main" val="1110876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27</a:t>
            </a:fld>
            <a:endParaRPr lang="en-US"/>
          </a:p>
        </p:txBody>
      </p:sp>
    </p:spTree>
    <p:extLst>
      <p:ext uri="{BB962C8B-B14F-4D97-AF65-F5344CB8AC3E}">
        <p14:creationId xmlns:p14="http://schemas.microsoft.com/office/powerpoint/2010/main" val="3771124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402D0F3-A0FE-434D-A93E-379D98CE7208}" type="slidenum">
              <a:rPr lang="en-US" smtClean="0"/>
              <a:t>28</a:t>
            </a:fld>
            <a:endParaRPr lang="en-US"/>
          </a:p>
        </p:txBody>
      </p:sp>
    </p:spTree>
    <p:extLst>
      <p:ext uri="{BB962C8B-B14F-4D97-AF65-F5344CB8AC3E}">
        <p14:creationId xmlns:p14="http://schemas.microsoft.com/office/powerpoint/2010/main" val="2918079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107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658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18150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17802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96174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94812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5650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830799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485843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90936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2273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60967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26173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66897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03967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311793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334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576855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40849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s-ES"/>
              <a:t>Haga clic para modificar el estilo de texto del patrón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0305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7797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113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40073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55768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8421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3426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6498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56405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226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45127" y="2507550"/>
            <a:ext cx="5156200"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0" y="2507550"/>
            <a:ext cx="5181601"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302444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522412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2467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44971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3/7/2017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69426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61BEF0D-F0BB-DE4B-95CE-6DB70DBA9567}" type="datetimeFigureOut">
              <a:rPr lang="en-US" smtClean="0"/>
              <a:pPr/>
              <a:t>3/7/2017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5224147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B61BEF0D-F0BB-DE4B-95CE-6DB70DBA9567}" type="datetimeFigureOut">
              <a:rPr lang="en-US" smtClean="0"/>
              <a:pPr/>
              <a:t>3/7/2017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98154632"/>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B61BEF0D-F0BB-DE4B-95CE-6DB70DBA9567}" type="datetimeFigureOut">
              <a:rPr lang="en-US" smtClean="0"/>
              <a:pPr/>
              <a:t>3/7/2017</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4534705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7.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png"/><Relationship Id="rId4" Type="http://schemas.openxmlformats.org/officeDocument/2006/relationships/image" Target="../media/image23.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4.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6.wmf"/><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48.png"/><Relationship Id="rId4" Type="http://schemas.openxmlformats.org/officeDocument/2006/relationships/image" Target="../media/image47.w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image" Target="../media/image54.wmf"/></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459352" y="1903792"/>
            <a:ext cx="8923029" cy="1660348"/>
          </a:xfrm>
        </p:spPr>
        <p:txBody>
          <a:bodyPr>
            <a:noAutofit/>
          </a:bodyPr>
          <a:lstStyle/>
          <a:p>
            <a:pPr algn="ctr">
              <a:lnSpc>
                <a:spcPct val="150000"/>
              </a:lnSpc>
            </a:pPr>
            <a:r>
              <a:rPr lang="es-EC" sz="1400" dirty="0"/>
              <a:t>Tema: </a:t>
            </a:r>
            <a:r>
              <a:rPr lang="es-ES" sz="1400" spc="0" dirty="0">
                <a:solidFill>
                  <a:prstClr val="black"/>
                </a:solidFill>
                <a:latin typeface="Trebuchet MS" panose="020B0603020202020204"/>
                <a:ea typeface="+mn-ea"/>
                <a:cs typeface="+mn-cs"/>
              </a:rPr>
              <a:t>DISEÑO Y CONSTRUCCIÓN DE UNA MESA CON MOVIMIENTO PLANIMÉTRICO CON APRECIACIÓN DE A=0,01mm. APLCANDO SOFTWARE DE MODELAMIENTO A LOS PROCESOS DE MANUFACTURA PARA EL POSICIONAMIENTO EXACTO DE LA PIEZA A SER MEDIDA EN EL PROYECTOR DE PERFILES CARL ZEISS JENA, MODELO MP320 DEL LABORATORIO DE METROLOGÍA DEL DECEM</a:t>
            </a:r>
            <a:endParaRPr lang="es-EC" sz="1400" dirty="0"/>
          </a:p>
        </p:txBody>
      </p:sp>
      <p:sp>
        <p:nvSpPr>
          <p:cNvPr id="3" name="Subtítulo 2"/>
          <p:cNvSpPr>
            <a:spLocks noGrp="1"/>
          </p:cNvSpPr>
          <p:nvPr>
            <p:ph type="subTitle" idx="1"/>
          </p:nvPr>
        </p:nvSpPr>
        <p:spPr>
          <a:xfrm>
            <a:off x="512811" y="3767292"/>
            <a:ext cx="4774806" cy="738664"/>
          </a:xfrm>
        </p:spPr>
        <p:txBody>
          <a:bodyPr>
            <a:normAutofit/>
          </a:bodyPr>
          <a:lstStyle/>
          <a:p>
            <a:pPr algn="ctr"/>
            <a:r>
              <a:rPr lang="en-US" sz="1100" b="1" dirty="0">
                <a:solidFill>
                  <a:srgbClr val="002060"/>
                </a:solidFill>
              </a:rPr>
              <a:t>AUTOR</a:t>
            </a:r>
          </a:p>
          <a:p>
            <a:pPr algn="ctr"/>
            <a:r>
              <a:rPr lang="en-US" sz="1500" dirty="0">
                <a:solidFill>
                  <a:schemeClr val="tx1"/>
                </a:solidFill>
              </a:rPr>
              <a:t>Stalin Larreátegui Castillo</a:t>
            </a:r>
          </a:p>
        </p:txBody>
      </p:sp>
      <p:pic>
        <p:nvPicPr>
          <p:cNvPr id="2050"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808" y="69764"/>
            <a:ext cx="3411627" cy="88111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2769203" y="1170604"/>
            <a:ext cx="6303329" cy="323165"/>
          </a:xfrm>
          <a:prstGeom prst="rect">
            <a:avLst/>
          </a:prstGeom>
          <a:noFill/>
        </p:spPr>
        <p:txBody>
          <a:bodyPr wrap="none" rtlCol="0">
            <a:spAutoFit/>
          </a:bodyPr>
          <a:lstStyle/>
          <a:p>
            <a:r>
              <a:rPr lang="en-US" sz="1500" dirty="0"/>
              <a:t>DEPARTAMENTO DE CIENCIAS DE LA ENERGÍA Y MECÁNICA</a:t>
            </a:r>
          </a:p>
        </p:txBody>
      </p:sp>
      <p:sp>
        <p:nvSpPr>
          <p:cNvPr id="6" name="CuadroTexto 5"/>
          <p:cNvSpPr txBox="1"/>
          <p:nvPr/>
        </p:nvSpPr>
        <p:spPr>
          <a:xfrm>
            <a:off x="2972784" y="1648936"/>
            <a:ext cx="5896166" cy="553998"/>
          </a:xfrm>
          <a:prstGeom prst="rect">
            <a:avLst/>
          </a:prstGeom>
          <a:noFill/>
        </p:spPr>
        <p:txBody>
          <a:bodyPr wrap="none" rtlCol="0">
            <a:spAutoFit/>
          </a:bodyPr>
          <a:lstStyle/>
          <a:p>
            <a:pPr algn="ctr"/>
            <a:r>
              <a:rPr lang="en-US" sz="1500" dirty="0"/>
              <a:t>TRABAJO DE TITULACIÓN PREVIO A LA OBTENCIÓN DEL</a:t>
            </a:r>
          </a:p>
          <a:p>
            <a:pPr algn="ctr"/>
            <a:r>
              <a:rPr lang="en-US" sz="1500" dirty="0"/>
              <a:t> TÍTULO DE INGENIERÍA MECÁNICO</a:t>
            </a:r>
          </a:p>
        </p:txBody>
      </p:sp>
      <p:sp>
        <p:nvSpPr>
          <p:cNvPr id="5" name="Rectángulo 4"/>
          <p:cNvSpPr/>
          <p:nvPr/>
        </p:nvSpPr>
        <p:spPr>
          <a:xfrm>
            <a:off x="7345997" y="3736872"/>
            <a:ext cx="1500732" cy="723275"/>
          </a:xfrm>
          <a:prstGeom prst="rect">
            <a:avLst/>
          </a:prstGeom>
        </p:spPr>
        <p:txBody>
          <a:bodyPr wrap="none">
            <a:spAutoFit/>
          </a:bodyPr>
          <a:lstStyle/>
          <a:p>
            <a:pPr algn="ctr"/>
            <a:r>
              <a:rPr lang="en-US" sz="1100" b="1" dirty="0">
                <a:solidFill>
                  <a:srgbClr val="002060"/>
                </a:solidFill>
              </a:rPr>
              <a:t>TUTOR</a:t>
            </a:r>
          </a:p>
          <a:p>
            <a:pPr algn="ctr"/>
            <a:endParaRPr lang="en-US" sz="1500" dirty="0"/>
          </a:p>
          <a:p>
            <a:pPr algn="ctr"/>
            <a:r>
              <a:rPr lang="en-US" sz="1500" dirty="0" err="1"/>
              <a:t>Ing</a:t>
            </a:r>
            <a:r>
              <a:rPr lang="en-US" sz="1500" dirty="0"/>
              <a:t>. Juan Díaz</a:t>
            </a:r>
            <a:endParaRPr lang="en-US" sz="1600" dirty="0"/>
          </a:p>
        </p:txBody>
      </p:sp>
      <p:sp>
        <p:nvSpPr>
          <p:cNvPr id="8" name="Subtítulo 2"/>
          <p:cNvSpPr txBox="1">
            <a:spLocks/>
          </p:cNvSpPr>
          <p:nvPr/>
        </p:nvSpPr>
        <p:spPr>
          <a:xfrm>
            <a:off x="5486477" y="4593679"/>
            <a:ext cx="5225967" cy="891989"/>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30" baseline="0">
                <a:solidFill>
                  <a:schemeClr val="tx1">
                    <a:lumMod val="7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n-US" sz="1100" b="1" dirty="0">
                <a:solidFill>
                  <a:srgbClr val="002060"/>
                </a:solidFill>
              </a:rPr>
              <a:t>DESIGANDO DEL DEPARTAMENTO</a:t>
            </a:r>
          </a:p>
          <a:p>
            <a:pPr algn="ctr"/>
            <a:r>
              <a:rPr lang="en-US" sz="1500" dirty="0" err="1"/>
              <a:t>Ing</a:t>
            </a:r>
            <a:r>
              <a:rPr lang="en-US" sz="1500" dirty="0"/>
              <a:t>. Emilio </a:t>
            </a:r>
            <a:r>
              <a:rPr lang="en-US" sz="1500" dirty="0" err="1"/>
              <a:t>Tumipamba</a:t>
            </a:r>
            <a:endParaRPr lang="en-US" sz="1500" dirty="0"/>
          </a:p>
        </p:txBody>
      </p:sp>
      <p:sp>
        <p:nvSpPr>
          <p:cNvPr id="7" name="Rectángulo 6"/>
          <p:cNvSpPr/>
          <p:nvPr/>
        </p:nvSpPr>
        <p:spPr>
          <a:xfrm>
            <a:off x="2602960" y="5510215"/>
            <a:ext cx="5927976" cy="692497"/>
          </a:xfrm>
          <a:prstGeom prst="rect">
            <a:avLst/>
          </a:prstGeom>
        </p:spPr>
        <p:txBody>
          <a:bodyPr wrap="square">
            <a:spAutoFit/>
          </a:bodyPr>
          <a:lstStyle/>
          <a:p>
            <a:pPr algn="ctr"/>
            <a:r>
              <a:rPr lang="en-US" sz="1100" b="1" dirty="0">
                <a:solidFill>
                  <a:srgbClr val="002060"/>
                </a:solidFill>
              </a:rPr>
              <a:t>SECRETARIO ACADÉMICO</a:t>
            </a:r>
          </a:p>
          <a:p>
            <a:pPr algn="ctr"/>
            <a:endParaRPr lang="en-US" sz="1300" b="1" dirty="0"/>
          </a:p>
          <a:p>
            <a:pPr algn="ctr"/>
            <a:r>
              <a:rPr lang="en-US" sz="1500" dirty="0"/>
              <a:t>Dr. Marcelo </a:t>
            </a:r>
            <a:r>
              <a:rPr lang="en-US" sz="1500" dirty="0" err="1"/>
              <a:t>Mejía</a:t>
            </a:r>
            <a:r>
              <a:rPr lang="en-US" sz="1500" dirty="0"/>
              <a:t> Mena</a:t>
            </a:r>
          </a:p>
        </p:txBody>
      </p:sp>
      <p:sp>
        <p:nvSpPr>
          <p:cNvPr id="10" name="Subtítulo 2"/>
          <p:cNvSpPr txBox="1">
            <a:spLocks/>
          </p:cNvSpPr>
          <p:nvPr/>
        </p:nvSpPr>
        <p:spPr>
          <a:xfrm>
            <a:off x="512811" y="4661425"/>
            <a:ext cx="5225967" cy="891989"/>
          </a:xfrm>
          <a:prstGeom prst="rect">
            <a:avLst/>
          </a:prstGeom>
        </p:spPr>
        <p:txBody>
          <a:bodyPr vert="horz" lIns="91440" tIns="45720" rIns="91440" bIns="45720" rtlCol="0">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30" baseline="0">
                <a:solidFill>
                  <a:schemeClr val="tx1">
                    <a:lumMod val="7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n-US" sz="1100" b="1" dirty="0">
                <a:solidFill>
                  <a:srgbClr val="002060"/>
                </a:solidFill>
              </a:rPr>
              <a:t>DESIGNADO DE LA CARRERA</a:t>
            </a:r>
          </a:p>
          <a:p>
            <a:pPr algn="ctr"/>
            <a:r>
              <a:rPr lang="en-US" sz="1500" dirty="0" err="1"/>
              <a:t>Ing</a:t>
            </a:r>
            <a:r>
              <a:rPr lang="en-US" sz="1500" dirty="0"/>
              <a:t>. Fernando </a:t>
            </a:r>
            <a:r>
              <a:rPr lang="en-US" sz="1500" dirty="0" err="1"/>
              <a:t>Olmedo</a:t>
            </a:r>
            <a:endParaRPr lang="en-US" sz="1500" dirty="0"/>
          </a:p>
          <a:p>
            <a:pPr algn="ctr"/>
            <a:endParaRPr lang="en-US" sz="1600" dirty="0"/>
          </a:p>
        </p:txBody>
      </p:sp>
      <p:sp>
        <p:nvSpPr>
          <p:cNvPr id="9" name="Rectángulo 8"/>
          <p:cNvSpPr/>
          <p:nvPr/>
        </p:nvSpPr>
        <p:spPr>
          <a:xfrm>
            <a:off x="4212104" y="6436327"/>
            <a:ext cx="2877712" cy="323165"/>
          </a:xfrm>
          <a:prstGeom prst="rect">
            <a:avLst/>
          </a:prstGeom>
        </p:spPr>
        <p:txBody>
          <a:bodyPr wrap="none">
            <a:spAutoFit/>
          </a:bodyPr>
          <a:lstStyle/>
          <a:p>
            <a:pPr algn="ctr"/>
            <a:r>
              <a:rPr lang="en-US" sz="1500" b="1" dirty="0"/>
              <a:t>Sangolquí, 3 de </a:t>
            </a:r>
            <a:r>
              <a:rPr lang="en-US" sz="1500" b="1" dirty="0" err="1"/>
              <a:t>Marzo</a:t>
            </a:r>
            <a:r>
              <a:rPr lang="en-US" sz="1500" b="1" dirty="0"/>
              <a:t> 2017</a:t>
            </a:r>
          </a:p>
        </p:txBody>
      </p:sp>
    </p:spTree>
    <p:extLst>
      <p:ext uri="{BB962C8B-B14F-4D97-AF65-F5344CB8AC3E}">
        <p14:creationId xmlns:p14="http://schemas.microsoft.com/office/powerpoint/2010/main" val="2210014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a:spLocks noGrp="1"/>
          </p:cNvSpPr>
          <p:nvPr>
            <p:ph type="title"/>
          </p:nvPr>
        </p:nvSpPr>
        <p:spPr>
          <a:xfrm>
            <a:off x="888350" y="708309"/>
            <a:ext cx="6398714" cy="549452"/>
          </a:xfrm>
        </p:spPr>
        <p:txBody>
          <a:bodyPr>
            <a:normAutofit fontScale="90000"/>
          </a:bodyPr>
          <a:lstStyle/>
          <a:p>
            <a:r>
              <a:rPr lang="es-EC" dirty="0"/>
              <a:t>Guías Lineales</a:t>
            </a:r>
          </a:p>
        </p:txBody>
      </p:sp>
      <p:pic>
        <p:nvPicPr>
          <p:cNvPr id="9"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682" y="303795"/>
            <a:ext cx="2466575" cy="6370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to 1"/>
          <p:cNvGraphicFramePr>
            <a:graphicFrameLocks noChangeAspect="1"/>
          </p:cNvGraphicFramePr>
          <p:nvPr>
            <p:extLst>
              <p:ext uri="{D42A27DB-BD31-4B8C-83A1-F6EECF244321}">
                <p14:modId xmlns:p14="http://schemas.microsoft.com/office/powerpoint/2010/main" val="3660824318"/>
              </p:ext>
            </p:extLst>
          </p:nvPr>
        </p:nvGraphicFramePr>
        <p:xfrm>
          <a:off x="1336431" y="1257762"/>
          <a:ext cx="8438060" cy="5280276"/>
        </p:xfrm>
        <a:graphic>
          <a:graphicData uri="http://schemas.openxmlformats.org/presentationml/2006/ole">
            <mc:AlternateContent xmlns:mc="http://schemas.openxmlformats.org/markup-compatibility/2006">
              <mc:Choice xmlns:v="urn:schemas-microsoft-com:vml" Requires="v">
                <p:oleObj spid="_x0000_s3075" name="Document" r:id="rId4" imgW="5224783" imgH="7826747" progId="Word.Document.12">
                  <p:embed/>
                </p:oleObj>
              </mc:Choice>
              <mc:Fallback>
                <p:oleObj name="Document" r:id="rId4" imgW="5224783" imgH="7826747" progId="Word.Document.12">
                  <p:embed/>
                  <p:pic>
                    <p:nvPicPr>
                      <p:cNvPr id="0" name=""/>
                      <p:cNvPicPr/>
                      <p:nvPr/>
                    </p:nvPicPr>
                    <p:blipFill>
                      <a:blip r:embed="rId5"/>
                      <a:stretch>
                        <a:fillRect/>
                      </a:stretch>
                    </p:blipFill>
                    <p:spPr>
                      <a:xfrm>
                        <a:off x="1336431" y="1257762"/>
                        <a:ext cx="8438060" cy="5280276"/>
                      </a:xfrm>
                      <a:prstGeom prst="rect">
                        <a:avLst/>
                      </a:prstGeom>
                    </p:spPr>
                  </p:pic>
                </p:oleObj>
              </mc:Fallback>
            </mc:AlternateContent>
          </a:graphicData>
        </a:graphic>
      </p:graphicFrame>
    </p:spTree>
    <p:extLst>
      <p:ext uri="{BB962C8B-B14F-4D97-AF65-F5344CB8AC3E}">
        <p14:creationId xmlns:p14="http://schemas.microsoft.com/office/powerpoint/2010/main" val="2407005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5761" y="1903828"/>
            <a:ext cx="10058400" cy="2119532"/>
          </a:xfrm>
        </p:spPr>
        <p:txBody>
          <a:bodyPr/>
          <a:lstStyle/>
          <a:p>
            <a:pPr algn="ctr"/>
            <a:r>
              <a:rPr lang="es-EC" dirty="0"/>
              <a:t>DISEÑO Y SELECCIÓN DE LOS COMPONENTES DE LA MESA</a:t>
            </a:r>
          </a:p>
        </p:txBody>
      </p:sp>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697" y="402269"/>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84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8183" y="2194560"/>
            <a:ext cx="9915638" cy="3727939"/>
          </a:xfrm>
        </p:spPr>
        <p:txBody>
          <a:bodyPr>
            <a:noAutofit/>
          </a:bodyPr>
          <a:lstStyle/>
          <a:p>
            <a:pPr>
              <a:lnSpc>
                <a:spcPct val="150000"/>
              </a:lnSpc>
              <a:spcBef>
                <a:spcPts val="1200"/>
              </a:spcBef>
              <a:spcAft>
                <a:spcPts val="1800"/>
              </a:spcAft>
            </a:pPr>
            <a:r>
              <a:rPr lang="es-ES" sz="2000" spc="10" dirty="0">
                <a:solidFill>
                  <a:schemeClr val="tx1">
                    <a:lumMod val="65000"/>
                    <a:lumOff val="35000"/>
                  </a:schemeClr>
                </a:solidFill>
                <a:latin typeface="Arial" panose="020B0604020202020204" pitchFamily="34" charset="0"/>
                <a:cs typeface="+mn-cs"/>
              </a:rPr>
              <a:t>Un correcto diseño debe cumplir requisitos funcionales, es decir, la mesa de desplazamiento x-y para el proyector de perfiles satisfaga los siguientes requerimientos:</a:t>
            </a:r>
            <a:br>
              <a:rPr lang="es-ES" sz="2000" spc="10" dirty="0">
                <a:solidFill>
                  <a:schemeClr val="tx1">
                    <a:lumMod val="65000"/>
                    <a:lumOff val="35000"/>
                  </a:schemeClr>
                </a:solidFill>
                <a:latin typeface="Arial" panose="020B0604020202020204" pitchFamily="34" charset="0"/>
                <a:cs typeface="+mn-cs"/>
              </a:rPr>
            </a:br>
            <a:br>
              <a:rPr lang="es-EC" sz="2000" spc="10" dirty="0">
                <a:solidFill>
                  <a:schemeClr val="tx1">
                    <a:lumMod val="65000"/>
                    <a:lumOff val="35000"/>
                  </a:schemeClr>
                </a:solidFill>
                <a:latin typeface="Arial" panose="020B0604020202020204" pitchFamily="34" charset="0"/>
                <a:cs typeface="+mn-cs"/>
              </a:rPr>
            </a:br>
            <a:r>
              <a:rPr lang="es-ES" sz="2000" spc="10" dirty="0">
                <a:solidFill>
                  <a:schemeClr val="tx1">
                    <a:lumMod val="65000"/>
                    <a:lumOff val="35000"/>
                  </a:schemeClr>
                </a:solidFill>
                <a:latin typeface="Arial" panose="020B0604020202020204" pitchFamily="34" charset="0"/>
                <a:cs typeface="+mn-cs"/>
              </a:rPr>
              <a:t>Desplazamiento paralelo a los ejes x-y del elemento a ser medidos en el proyector deben ser de 19 mm.</a:t>
            </a:r>
            <a:br>
              <a:rPr lang="es-EC" sz="2000" spc="10" dirty="0">
                <a:solidFill>
                  <a:schemeClr val="tx1">
                    <a:lumMod val="65000"/>
                    <a:lumOff val="35000"/>
                  </a:schemeClr>
                </a:solidFill>
                <a:latin typeface="Arial" panose="020B0604020202020204" pitchFamily="34" charset="0"/>
                <a:cs typeface="+mn-cs"/>
              </a:rPr>
            </a:br>
            <a:r>
              <a:rPr lang="es-ES" sz="2000" spc="10" dirty="0">
                <a:solidFill>
                  <a:schemeClr val="tx1">
                    <a:lumMod val="65000"/>
                    <a:lumOff val="35000"/>
                  </a:schemeClr>
                </a:solidFill>
                <a:latin typeface="Arial" panose="020B0604020202020204" pitchFamily="34" charset="0"/>
                <a:cs typeface="+mn-cs"/>
              </a:rPr>
              <a:t>Desplazamiento con una apreciación de 0.01 mm.</a:t>
            </a:r>
            <a:br>
              <a:rPr lang="es-EC" sz="2000" spc="10" dirty="0">
                <a:solidFill>
                  <a:schemeClr val="tx1">
                    <a:lumMod val="65000"/>
                    <a:lumOff val="35000"/>
                  </a:schemeClr>
                </a:solidFill>
                <a:latin typeface="Arial" panose="020B0604020202020204" pitchFamily="34" charset="0"/>
                <a:cs typeface="+mn-cs"/>
              </a:rPr>
            </a:br>
            <a:r>
              <a:rPr lang="es-ES" sz="2000" spc="10" dirty="0">
                <a:solidFill>
                  <a:schemeClr val="tx1">
                    <a:lumMod val="65000"/>
                    <a:lumOff val="35000"/>
                  </a:schemeClr>
                </a:solidFill>
                <a:latin typeface="Arial" panose="020B0604020202020204" pitchFamily="34" charset="0"/>
                <a:cs typeface="+mn-cs"/>
              </a:rPr>
              <a:t>Facilidad de proyección de la luz durante el movimiento de la mesa.</a:t>
            </a:r>
            <a:br>
              <a:rPr lang="es-EC" sz="2000" spc="10" dirty="0">
                <a:solidFill>
                  <a:schemeClr val="tx1">
                    <a:lumMod val="65000"/>
                    <a:lumOff val="35000"/>
                  </a:schemeClr>
                </a:solidFill>
                <a:latin typeface="Arial" panose="020B0604020202020204" pitchFamily="34" charset="0"/>
                <a:cs typeface="+mn-cs"/>
              </a:rPr>
            </a:br>
            <a:r>
              <a:rPr lang="es-EC" sz="2000" spc="10" dirty="0">
                <a:solidFill>
                  <a:schemeClr val="tx1">
                    <a:lumMod val="65000"/>
                    <a:lumOff val="35000"/>
                  </a:schemeClr>
                </a:solidFill>
                <a:latin typeface="Arial" panose="020B0604020202020204" pitchFamily="34" charset="0"/>
                <a:cs typeface="+mn-cs"/>
              </a:rPr>
              <a:t>Durante el proceso de medición, la mesa no debe presentar interferencias.</a:t>
            </a:r>
            <a:br>
              <a:rPr lang="es-EC" sz="2000" dirty="0">
                <a:latin typeface="Arial" panose="020B0604020202020204" pitchFamily="34" charset="0"/>
                <a:ea typeface="Calibri" panose="020F0502020204030204" pitchFamily="34" charset="0"/>
                <a:cs typeface="Times New Roman" panose="02020603050405020304" pitchFamily="18" charset="0"/>
              </a:rPr>
            </a:br>
            <a:endParaRPr lang="es-EC" sz="2000" dirty="0"/>
          </a:p>
        </p:txBody>
      </p:sp>
      <p:sp>
        <p:nvSpPr>
          <p:cNvPr id="4" name="Rectángulo 3"/>
          <p:cNvSpPr/>
          <p:nvPr/>
        </p:nvSpPr>
        <p:spPr>
          <a:xfrm>
            <a:off x="3159407" y="895030"/>
            <a:ext cx="5591595" cy="707886"/>
          </a:xfrm>
          <a:prstGeom prst="rect">
            <a:avLst/>
          </a:prstGeom>
        </p:spPr>
        <p:txBody>
          <a:bodyPr wrap="square">
            <a:spAutoFit/>
          </a:bodyPr>
          <a:lstStyle/>
          <a:p>
            <a:r>
              <a:rPr lang="es-ES" sz="4000" spc="-50" dirty="0">
                <a:solidFill>
                  <a:schemeClr val="accent1"/>
                </a:solidFill>
                <a:latin typeface="+mj-lt"/>
                <a:ea typeface="+mj-ea"/>
                <a:cs typeface="+mj-cs"/>
              </a:rPr>
              <a:t>Funciones de la mesa</a:t>
            </a:r>
            <a:endParaRPr lang="es-EC" sz="4000" spc="-50" dirty="0">
              <a:solidFill>
                <a:schemeClr val="accent1"/>
              </a:solidFill>
              <a:latin typeface="+mj-lt"/>
              <a:ea typeface="+mj-ea"/>
              <a:cs typeface="+mj-cs"/>
            </a:endParaRPr>
          </a:p>
        </p:txBody>
      </p:sp>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44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37592" y="601315"/>
            <a:ext cx="9925720" cy="707886"/>
          </a:xfrm>
          <a:prstGeom prst="rect">
            <a:avLst/>
          </a:prstGeom>
        </p:spPr>
        <p:txBody>
          <a:bodyPr wrap="square">
            <a:spAutoFit/>
          </a:bodyPr>
          <a:lstStyle/>
          <a:p>
            <a:r>
              <a:rPr lang="es-ES" sz="4000" spc="-50" dirty="0">
                <a:solidFill>
                  <a:schemeClr val="accent1"/>
                </a:solidFill>
                <a:latin typeface="+mj-lt"/>
                <a:ea typeface="+mj-ea"/>
                <a:cs typeface="+mj-cs"/>
              </a:rPr>
              <a:t>Parámetros iniciales de diseño de la mesa.</a:t>
            </a:r>
            <a:endParaRPr lang="es-EC" sz="4000" spc="-50" dirty="0">
              <a:solidFill>
                <a:schemeClr val="accent1"/>
              </a:solidFill>
              <a:latin typeface="+mj-lt"/>
              <a:ea typeface="+mj-ea"/>
              <a:cs typeface="+mj-cs"/>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523315639"/>
              </p:ext>
            </p:extLst>
          </p:nvPr>
        </p:nvGraphicFramePr>
        <p:xfrm>
          <a:off x="1616326" y="1397273"/>
          <a:ext cx="7794959" cy="5460727"/>
        </p:xfrm>
        <a:graphic>
          <a:graphicData uri="http://schemas.openxmlformats.org/presentationml/2006/ole">
            <mc:AlternateContent xmlns:mc="http://schemas.openxmlformats.org/markup-compatibility/2006">
              <mc:Choice xmlns:v="urn:schemas-microsoft-com:vml" Requires="v">
                <p:oleObj spid="_x0000_s2072" name="Document" r:id="rId4" imgW="5239557" imgH="3670917" progId="Word.Document.12">
                  <p:embed/>
                </p:oleObj>
              </mc:Choice>
              <mc:Fallback>
                <p:oleObj name="Document" r:id="rId4" imgW="5239557" imgH="3670917" progId="Word.Document.12">
                  <p:embed/>
                  <p:pic>
                    <p:nvPicPr>
                      <p:cNvPr id="0" name=""/>
                      <p:cNvPicPr/>
                      <p:nvPr/>
                    </p:nvPicPr>
                    <p:blipFill>
                      <a:blip r:embed="rId5"/>
                      <a:stretch>
                        <a:fillRect/>
                      </a:stretch>
                    </p:blipFill>
                    <p:spPr>
                      <a:xfrm>
                        <a:off x="1616326" y="1397273"/>
                        <a:ext cx="7794959" cy="5460727"/>
                      </a:xfrm>
                      <a:prstGeom prst="rect">
                        <a:avLst/>
                      </a:prstGeom>
                    </p:spPr>
                  </p:pic>
                </p:oleObj>
              </mc:Fallback>
            </mc:AlternateContent>
          </a:graphicData>
        </a:graphic>
      </p:graphicFrame>
      <p:pic>
        <p:nvPicPr>
          <p:cNvPr id="4" name="Picture 2" descr="Resultado de imagen para universidad de las fuerzas armadas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680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1461" t="31170" r="9538" b="19575"/>
          <a:stretch/>
        </p:blipFill>
        <p:spPr>
          <a:xfrm>
            <a:off x="1346204" y="1561515"/>
            <a:ext cx="8412480" cy="3376246"/>
          </a:xfrm>
          <a:prstGeom prst="rect">
            <a:avLst/>
          </a:prstGeom>
        </p:spPr>
      </p:pic>
      <p:sp>
        <p:nvSpPr>
          <p:cNvPr id="5" name="Rectángulo 4"/>
          <p:cNvSpPr/>
          <p:nvPr/>
        </p:nvSpPr>
        <p:spPr>
          <a:xfrm>
            <a:off x="2526361" y="627744"/>
            <a:ext cx="7110008" cy="707886"/>
          </a:xfrm>
          <a:prstGeom prst="rect">
            <a:avLst/>
          </a:prstGeom>
        </p:spPr>
        <p:txBody>
          <a:bodyPr wrap="square">
            <a:spAutoFit/>
          </a:bodyPr>
          <a:lstStyle/>
          <a:p>
            <a:r>
              <a:rPr lang="es-ES" sz="4000" spc="-50" dirty="0">
                <a:solidFill>
                  <a:schemeClr val="accent1"/>
                </a:solidFill>
                <a:latin typeface="+mj-lt"/>
                <a:ea typeface="+mj-ea"/>
                <a:cs typeface="+mj-cs"/>
              </a:rPr>
              <a:t>Tipos de guías a Considerar:</a:t>
            </a:r>
            <a:endParaRPr lang="es-EC" sz="4000" spc="-50" dirty="0">
              <a:solidFill>
                <a:schemeClr val="accent1"/>
              </a:solidFill>
              <a:latin typeface="+mj-lt"/>
              <a:ea typeface="+mj-ea"/>
              <a:cs typeface="+mj-cs"/>
            </a:endParaRPr>
          </a:p>
        </p:txBody>
      </p:sp>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23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EC"/>
          </a:p>
        </p:txBody>
      </p:sp>
      <p:pic>
        <p:nvPicPr>
          <p:cNvPr id="6" name="Marcador de contenido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39842" y="463011"/>
            <a:ext cx="10329906" cy="5825248"/>
          </a:xfrm>
          <a:prstGeom prst="rect">
            <a:avLst/>
          </a:prstGeom>
        </p:spPr>
      </p:pic>
      <p:sp>
        <p:nvSpPr>
          <p:cNvPr id="9" name="Rectángulo 8"/>
          <p:cNvSpPr/>
          <p:nvPr/>
        </p:nvSpPr>
        <p:spPr>
          <a:xfrm>
            <a:off x="839842" y="4444364"/>
            <a:ext cx="10114670" cy="394921"/>
          </a:xfrm>
          <a:prstGeom prst="rect">
            <a:avLst/>
          </a:prstGeom>
          <a:noFill/>
          <a:ln>
            <a:solidFill>
              <a:srgbClr val="FF0000"/>
            </a:solidFill>
          </a:ln>
          <a:effectLst/>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dirty="0"/>
          </a:p>
        </p:txBody>
      </p:sp>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3013" y="144492"/>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6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8315" y="896962"/>
            <a:ext cx="10020417" cy="1397124"/>
          </a:xfrm>
        </p:spPr>
        <p:txBody>
          <a:bodyPr>
            <a:normAutofit fontScale="90000"/>
          </a:bodyPr>
          <a:lstStyle/>
          <a:p>
            <a:r>
              <a:rPr lang="es-ES" dirty="0"/>
              <a:t>Características técnicas de la cabeza Micrométrica Mitutoyo serie 152-402.</a:t>
            </a:r>
            <a:br>
              <a:rPr lang="es-EC" dirty="0"/>
            </a:b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07530169"/>
              </p:ext>
            </p:extLst>
          </p:nvPr>
        </p:nvGraphicFramePr>
        <p:xfrm>
          <a:off x="1149330" y="1595524"/>
          <a:ext cx="5695608" cy="5390816"/>
        </p:xfrm>
        <a:graphic>
          <a:graphicData uri="http://schemas.openxmlformats.org/drawingml/2006/table">
            <a:tbl>
              <a:tblPr firstRow="1" firstCol="1" bandRow="1">
                <a:tableStyleId>{5C22544A-7EE6-4342-B048-85BDC9FD1C3A}</a:tableStyleId>
              </a:tblPr>
              <a:tblGrid>
                <a:gridCol w="2820707">
                  <a:extLst>
                    <a:ext uri="{9D8B030D-6E8A-4147-A177-3AD203B41FA5}">
                      <a16:colId xmlns:a16="http://schemas.microsoft.com/office/drawing/2014/main" val="3731800604"/>
                    </a:ext>
                  </a:extLst>
                </a:gridCol>
                <a:gridCol w="2874901">
                  <a:extLst>
                    <a:ext uri="{9D8B030D-6E8A-4147-A177-3AD203B41FA5}">
                      <a16:colId xmlns:a16="http://schemas.microsoft.com/office/drawing/2014/main" val="880474070"/>
                    </a:ext>
                  </a:extLst>
                </a:gridCol>
              </a:tblGrid>
              <a:tr h="277212">
                <a:tc>
                  <a:txBody>
                    <a:bodyPr/>
                    <a:lstStyle/>
                    <a:p>
                      <a:pPr algn="just">
                        <a:lnSpc>
                          <a:spcPct val="150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Apreciación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latin typeface="Arial" panose="020B0604020202020204" pitchFamily="34" charset="0"/>
                          <a:ea typeface="Calibri" panose="020F0502020204030204" pitchFamily="34" charset="0"/>
                          <a:cs typeface="Times New Roman" panose="02020603050405020304" pitchFamily="18" charset="0"/>
                        </a:rPr>
                        <a:t>0,001 mm.</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8141654"/>
                  </a:ext>
                </a:extLst>
              </a:tr>
              <a:tr h="412277">
                <a:tc>
                  <a:txBody>
                    <a:bodyPr/>
                    <a:lstStyle/>
                    <a:p>
                      <a:pPr algn="just">
                        <a:lnSpc>
                          <a:spcPct val="150000"/>
                        </a:lnSpc>
                        <a:spcAft>
                          <a:spcPts val="0"/>
                        </a:spcAft>
                      </a:pPr>
                      <a:r>
                        <a:rPr lang="es-ES" sz="1400">
                          <a:effectLst/>
                        </a:rPr>
                        <a:t>Vástago.</a:t>
                      </a:r>
                      <a:endParaRPr lang="es-EC" sz="1400">
                        <a:effectLst/>
                      </a:endParaRPr>
                    </a:p>
                    <a:p>
                      <a:pPr algn="just">
                        <a:lnSpc>
                          <a:spcPct val="150000"/>
                        </a:lnSpc>
                        <a:spcAft>
                          <a:spcPts val="0"/>
                        </a:spcAft>
                      </a:pPr>
                      <a:r>
                        <a:rPr lang="es-ES"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Liso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1511700"/>
                  </a:ext>
                </a:extLst>
              </a:tr>
              <a:tr h="277212">
                <a:tc>
                  <a:txBody>
                    <a:bodyPr/>
                    <a:lstStyle/>
                    <a:p>
                      <a:pPr algn="just">
                        <a:lnSpc>
                          <a:spcPct val="150000"/>
                        </a:lnSpc>
                        <a:spcAft>
                          <a:spcPts val="0"/>
                        </a:spcAft>
                      </a:pPr>
                      <a:r>
                        <a:rPr lang="es-ES" sz="1400">
                          <a:effectLst/>
                        </a:rPr>
                        <a:t>Diámetro Del Vástago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18 mm.</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5860103"/>
                  </a:ext>
                </a:extLst>
              </a:tr>
              <a:tr h="910256">
                <a:tc>
                  <a:txBody>
                    <a:bodyPr/>
                    <a:lstStyle/>
                    <a:p>
                      <a:pPr algn="just">
                        <a:lnSpc>
                          <a:spcPct val="150000"/>
                        </a:lnSpc>
                        <a:spcAft>
                          <a:spcPts val="0"/>
                        </a:spcAft>
                      </a:pPr>
                      <a:r>
                        <a:rPr lang="es-ES" sz="1400">
                          <a:effectLst/>
                        </a:rPr>
                        <a:t>Cara De Medición.</a:t>
                      </a:r>
                      <a:endParaRPr lang="es-EC" sz="1400">
                        <a:effectLst/>
                      </a:endParaRPr>
                    </a:p>
                    <a:p>
                      <a:pPr algn="just">
                        <a:lnSpc>
                          <a:spcPct val="150000"/>
                        </a:lnSpc>
                        <a:spcAft>
                          <a:spcPts val="0"/>
                        </a:spcAft>
                      </a:pPr>
                      <a:r>
                        <a:rPr lang="es-ES"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Esférica con punta metal duro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1538751"/>
                  </a:ext>
                </a:extLst>
              </a:tr>
              <a:tr h="412277">
                <a:tc>
                  <a:txBody>
                    <a:bodyPr/>
                    <a:lstStyle/>
                    <a:p>
                      <a:pPr algn="just">
                        <a:lnSpc>
                          <a:spcPct val="150000"/>
                        </a:lnSpc>
                        <a:spcAft>
                          <a:spcPts val="0"/>
                        </a:spcAft>
                      </a:pPr>
                      <a:r>
                        <a:rPr lang="es-ES" sz="1400">
                          <a:effectLst/>
                        </a:rPr>
                        <a:t>Paso Del Husillo.</a:t>
                      </a:r>
                      <a:endParaRPr lang="es-EC" sz="1400">
                        <a:effectLst/>
                      </a:endParaRPr>
                    </a:p>
                    <a:p>
                      <a:pPr algn="just">
                        <a:lnSpc>
                          <a:spcPct val="150000"/>
                        </a:lnSpc>
                        <a:spcAft>
                          <a:spcPts val="0"/>
                        </a:spcAft>
                      </a:pPr>
                      <a:r>
                        <a:rPr lang="es-ES"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1 mm</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8722381"/>
                  </a:ext>
                </a:extLst>
              </a:tr>
              <a:tr h="632093">
                <a:tc>
                  <a:txBody>
                    <a:bodyPr/>
                    <a:lstStyle/>
                    <a:p>
                      <a:pPr algn="just">
                        <a:lnSpc>
                          <a:spcPct val="150000"/>
                        </a:lnSpc>
                        <a:spcAft>
                          <a:spcPts val="0"/>
                        </a:spcAft>
                      </a:pPr>
                      <a:r>
                        <a:rPr lang="es-ES" sz="1400">
                          <a:effectLst/>
                        </a:rPr>
                        <a:t>Rango De Medición (Carrera).</a:t>
                      </a:r>
                      <a:endParaRPr lang="es-EC" sz="1400">
                        <a:effectLst/>
                      </a:endParaRPr>
                    </a:p>
                    <a:p>
                      <a:pPr algn="just">
                        <a:lnSpc>
                          <a:spcPct val="150000"/>
                        </a:lnSpc>
                        <a:spcAft>
                          <a:spcPts val="0"/>
                        </a:spcAft>
                      </a:pPr>
                      <a:r>
                        <a:rPr lang="es-ES"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0-25 mm.</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8456413"/>
                  </a:ext>
                </a:extLst>
              </a:tr>
              <a:tr h="412277">
                <a:tc>
                  <a:txBody>
                    <a:bodyPr/>
                    <a:lstStyle/>
                    <a:p>
                      <a:pPr algn="just">
                        <a:lnSpc>
                          <a:spcPct val="150000"/>
                        </a:lnSpc>
                        <a:spcAft>
                          <a:spcPts val="0"/>
                        </a:spcAft>
                      </a:pPr>
                      <a:r>
                        <a:rPr lang="es-ES" sz="1400">
                          <a:effectLst/>
                        </a:rPr>
                        <a:t>Diámetro Del Tambor.</a:t>
                      </a:r>
                      <a:endParaRPr lang="es-EC" sz="1400">
                        <a:effectLst/>
                      </a:endParaRPr>
                    </a:p>
                    <a:p>
                      <a:pPr algn="just">
                        <a:lnSpc>
                          <a:spcPct val="150000"/>
                        </a:lnSpc>
                        <a:spcAft>
                          <a:spcPts val="0"/>
                        </a:spcAft>
                      </a:pPr>
                      <a:r>
                        <a:rPr lang="es-ES" sz="1400">
                          <a:effectLst/>
                        </a:rPr>
                        <a:t>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49 mm.</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5545275"/>
                  </a:ext>
                </a:extLst>
              </a:tr>
              <a:tr h="412277">
                <a:tc>
                  <a:txBody>
                    <a:bodyPr/>
                    <a:lstStyle/>
                    <a:p>
                      <a:pPr algn="just">
                        <a:lnSpc>
                          <a:spcPct val="150000"/>
                        </a:lnSpc>
                        <a:spcAft>
                          <a:spcPts val="0"/>
                        </a:spcAft>
                      </a:pPr>
                      <a:r>
                        <a:rPr lang="es-ES" sz="1400" dirty="0">
                          <a:effectLst/>
                        </a:rPr>
                        <a:t>Estilos De Graduación.</a:t>
                      </a:r>
                      <a:endParaRPr lang="es-EC" sz="1400" dirty="0">
                        <a:effectLst/>
                      </a:endParaRPr>
                    </a:p>
                    <a:p>
                      <a:pPr algn="just">
                        <a:lnSpc>
                          <a:spcPct val="150000"/>
                        </a:lnSpc>
                        <a:spcAft>
                          <a:spcPts val="0"/>
                        </a:spcAft>
                      </a:pPr>
                      <a:r>
                        <a:rPr lang="es-ES" sz="1400" dirty="0">
                          <a:effectLst/>
                        </a:rPr>
                        <a:t>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a:effectLst/>
                        </a:rPr>
                        <a:t>Lectura bidireccional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163634"/>
                  </a:ext>
                </a:extLst>
              </a:tr>
              <a:tr h="277212">
                <a:tc>
                  <a:txBody>
                    <a:bodyPr/>
                    <a:lstStyle/>
                    <a:p>
                      <a:pPr algn="just">
                        <a:lnSpc>
                          <a:spcPct val="150000"/>
                        </a:lnSpc>
                        <a:spcAft>
                          <a:spcPts val="0"/>
                        </a:spcAft>
                      </a:pPr>
                      <a:r>
                        <a:rPr lang="es-ES" sz="1400" dirty="0">
                          <a:effectLst/>
                        </a:rPr>
                        <a:t>Peso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S" sz="1400" dirty="0">
                          <a:effectLst/>
                        </a:rPr>
                        <a:t>0,46 Kg.</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9088080"/>
                  </a:ext>
                </a:extLst>
              </a:tr>
            </a:tbl>
          </a:graphicData>
        </a:graphic>
      </p:graphicFrame>
      <p:pic>
        <p:nvPicPr>
          <p:cNvPr id="5" name="Marcador de contenido 3"/>
          <p:cNvPicPr>
            <a:picLocks/>
          </p:cNvPicPr>
          <p:nvPr/>
        </p:nvPicPr>
        <p:blipFill rotWithShape="1">
          <a:blip r:embed="rId2">
            <a:extLst>
              <a:ext uri="{28A0092B-C50C-407E-A947-70E740481C1C}">
                <a14:useLocalDpi xmlns:a14="http://schemas.microsoft.com/office/drawing/2010/main" val="0"/>
              </a:ext>
            </a:extLst>
          </a:blip>
          <a:srcRect l="13161" t="14953" r="-1443"/>
          <a:stretch/>
        </p:blipFill>
        <p:spPr bwMode="auto">
          <a:xfrm>
            <a:off x="6844938" y="2588454"/>
            <a:ext cx="4324809" cy="2813539"/>
          </a:xfrm>
          <a:prstGeom prst="rect">
            <a:avLst/>
          </a:prstGeom>
          <a:ln>
            <a:noFill/>
          </a:ln>
          <a:extLst>
            <a:ext uri="{53640926-AAD7-44D8-BBD7-CCE9431645EC}">
              <a14:shadowObscured xmlns:a14="http://schemas.microsoft.com/office/drawing/2010/main"/>
            </a:ext>
          </a:extLst>
        </p:spPr>
      </p:pic>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1148" y="153521"/>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89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7115" y="2910789"/>
            <a:ext cx="11029070" cy="1397124"/>
          </a:xfrm>
        </p:spPr>
        <p:txBody>
          <a:bodyPr>
            <a:normAutofit fontScale="90000"/>
          </a:bodyPr>
          <a:lstStyle/>
          <a:p>
            <a:pPr algn="ctr"/>
            <a:r>
              <a:rPr lang="es-EC" dirty="0"/>
              <a:t>DISEÑO Y CONSTRUCCIÓN DE LA MESA</a:t>
            </a:r>
            <a:br>
              <a:rPr lang="es-EC" dirty="0"/>
            </a:br>
            <a:endParaRPr lang="es-EC" dirty="0"/>
          </a:p>
        </p:txBody>
      </p:sp>
      <p:pic>
        <p:nvPicPr>
          <p:cNvPr id="3"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902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1872" y="1293005"/>
            <a:ext cx="9692640" cy="1397124"/>
          </a:xfrm>
        </p:spPr>
        <p:txBody>
          <a:bodyPr/>
          <a:lstStyle/>
          <a:p>
            <a:r>
              <a:rPr lang="es-ES" dirty="0"/>
              <a:t>Diseño de la mesa en un software de modelamiento.</a:t>
            </a:r>
            <a:endParaRPr lang="es-EC" dirty="0"/>
          </a:p>
        </p:txBody>
      </p:sp>
      <p:sp>
        <p:nvSpPr>
          <p:cNvPr id="3" name="Marcador de contenido 2"/>
          <p:cNvSpPr>
            <a:spLocks noGrp="1"/>
          </p:cNvSpPr>
          <p:nvPr>
            <p:ph idx="1"/>
          </p:nvPr>
        </p:nvSpPr>
        <p:spPr>
          <a:xfrm>
            <a:off x="1261872" y="3052689"/>
            <a:ext cx="9176356" cy="2757267"/>
          </a:xfrm>
        </p:spPr>
        <p:txBody>
          <a:bodyPr>
            <a:noAutofit/>
          </a:bodyPr>
          <a:lstStyle/>
          <a:p>
            <a:pPr algn="just"/>
            <a:r>
              <a:rPr lang="es-ES" sz="2400" dirty="0"/>
              <a:t>Mediante el software de CAD se elaboró los planos de taller de cada componente. En base a los esquemas 3D del punto </a:t>
            </a:r>
            <a:r>
              <a:rPr lang="es-ES" sz="2400" b="1" dirty="0"/>
              <a:t>4.5</a:t>
            </a:r>
            <a:r>
              <a:rPr lang="es-ES" sz="2400" dirty="0"/>
              <a:t>, se definirá todas las dimensiones para los planos de taller y tomando en cuenta el código del dibujo técnico mecánico INEN 003 que define todos los parámetros necesarios para la proyección de elementos mecánicos.</a:t>
            </a:r>
            <a:endParaRPr lang="es-EC" sz="2400" dirty="0"/>
          </a:p>
          <a:p>
            <a:pPr algn="just"/>
            <a:endParaRPr lang="es-EC" sz="2400" dirty="0"/>
          </a:p>
        </p:txBody>
      </p:sp>
      <p:pic>
        <p:nvPicPr>
          <p:cNvPr id="4"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7426" y="611926"/>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14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Acople cónico</a:t>
            </a:r>
          </a:p>
        </p:txBody>
      </p:sp>
      <p:pic>
        <p:nvPicPr>
          <p:cNvPr id="4" name="Marcador de contenido 3" descr="C:\Users\USUARIO\AppData\Local\Microsoft\Windows\INetCacheContent.Word\2014-01-23 14.52.21.jpg"/>
          <p:cNvPicPr>
            <a:picLocks noGrp="1"/>
          </p:cNvPicPr>
          <p:nvPr>
            <p:ph idx="1"/>
          </p:nvPr>
        </p:nvPicPr>
        <p:blipFill rotWithShape="1">
          <a:blip r:embed="rId2" cstate="print">
            <a:extLst>
              <a:ext uri="{28A0092B-C50C-407E-A947-70E740481C1C}">
                <a14:useLocalDpi xmlns:a14="http://schemas.microsoft.com/office/drawing/2010/main" val="0"/>
              </a:ext>
            </a:extLst>
          </a:blip>
          <a:srcRect l="10738" t="162"/>
          <a:stretch/>
        </p:blipFill>
        <p:spPr bwMode="auto">
          <a:xfrm rot="5400000">
            <a:off x="1796683" y="2106176"/>
            <a:ext cx="3710647" cy="3922003"/>
          </a:xfrm>
          <a:prstGeom prst="rect">
            <a:avLst/>
          </a:prstGeom>
          <a:noFill/>
          <a:ln>
            <a:noFill/>
          </a:ln>
          <a:extLst>
            <a:ext uri="{53640926-AAD7-44D8-BBD7-CCE9431645EC}">
              <a14:shadowObscured xmlns:a14="http://schemas.microsoft.com/office/drawing/2010/main"/>
            </a:ext>
          </a:extLst>
        </p:spPr>
      </p:pic>
      <p:pic>
        <p:nvPicPr>
          <p:cNvPr id="5" name="Imagen 4" descr="C:\Users\USUARIO\AppData\Local\Microsoft\Windows\INetCacheContent.Word\2013-10-29 11.47.56.jpg"/>
          <p:cNvPicPr/>
          <p:nvPr/>
        </p:nvPicPr>
        <p:blipFill rotWithShape="1">
          <a:blip r:embed="rId3" cstate="print">
            <a:extLst>
              <a:ext uri="{28A0092B-C50C-407E-A947-70E740481C1C}">
                <a14:useLocalDpi xmlns:a14="http://schemas.microsoft.com/office/drawing/2010/main" val="0"/>
              </a:ext>
            </a:extLst>
          </a:blip>
          <a:srcRect l="13075" t="15131" r="7238" b="4606"/>
          <a:stretch/>
        </p:blipFill>
        <p:spPr bwMode="auto">
          <a:xfrm>
            <a:off x="5949169" y="2211854"/>
            <a:ext cx="4348382" cy="3598103"/>
          </a:xfrm>
          <a:prstGeom prst="rect">
            <a:avLst/>
          </a:prstGeom>
          <a:noFill/>
          <a:ln>
            <a:noFill/>
          </a:ln>
          <a:extLst>
            <a:ext uri="{53640926-AAD7-44D8-BBD7-CCE9431645EC}">
              <a14:shadowObscured xmlns:a14="http://schemas.microsoft.com/office/drawing/2010/main"/>
            </a:ext>
          </a:extLst>
        </p:spPr>
      </p:pic>
      <p:pic>
        <p:nvPicPr>
          <p:cNvPr id="6"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34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599" y="186894"/>
            <a:ext cx="2466575" cy="637037"/>
          </a:xfrm>
          <a:prstGeom prst="rect">
            <a:avLst/>
          </a:prstGeom>
          <a:noFill/>
          <a:extLst>
            <a:ext uri="{909E8E84-426E-40DD-AFC4-6F175D3DCCD1}">
              <a14:hiddenFill xmlns:a14="http://schemas.microsoft.com/office/drawing/2010/main">
                <a:solidFill>
                  <a:srgbClr val="FFFFFF"/>
                </a:solidFill>
              </a14:hiddenFill>
            </a:ext>
          </a:extLst>
        </p:spPr>
      </p:pic>
      <p:sp>
        <p:nvSpPr>
          <p:cNvPr id="14" name="Título 1"/>
          <p:cNvSpPr>
            <a:spLocks noGrp="1"/>
          </p:cNvSpPr>
          <p:nvPr>
            <p:ph type="title"/>
          </p:nvPr>
        </p:nvSpPr>
        <p:spPr>
          <a:xfrm>
            <a:off x="1127333" y="505412"/>
            <a:ext cx="9076720" cy="888716"/>
          </a:xfrm>
        </p:spPr>
        <p:txBody>
          <a:bodyPr/>
          <a:lstStyle/>
          <a:p>
            <a:r>
              <a:rPr lang="es-ES" dirty="0"/>
              <a:t>Definición del problema</a:t>
            </a:r>
            <a:endParaRPr lang="es-EC" dirty="0"/>
          </a:p>
        </p:txBody>
      </p:sp>
      <p:sp>
        <p:nvSpPr>
          <p:cNvPr id="17" name="Marcador de contenido 2"/>
          <p:cNvSpPr>
            <a:spLocks noGrp="1"/>
          </p:cNvSpPr>
          <p:nvPr>
            <p:ph idx="1"/>
          </p:nvPr>
        </p:nvSpPr>
        <p:spPr>
          <a:xfrm>
            <a:off x="1127333" y="1507694"/>
            <a:ext cx="8596668" cy="5260628"/>
          </a:xfrm>
        </p:spPr>
        <p:txBody>
          <a:bodyPr>
            <a:normAutofit fontScale="92500" lnSpcReduction="10000"/>
          </a:bodyPr>
          <a:lstStyle/>
          <a:p>
            <a:pPr indent="0" algn="just">
              <a:lnSpc>
                <a:spcPct val="150000"/>
              </a:lnSpc>
              <a:spcAft>
                <a:spcPts val="1000"/>
              </a:spcAft>
              <a:buNone/>
            </a:pPr>
            <a:r>
              <a:rPr lang="es-EC" dirty="0">
                <a:latin typeface="Arial" panose="020B0604020202020204" pitchFamily="34" charset="0"/>
                <a:ea typeface="Calibri" panose="020F0502020204030204" pitchFamily="34" charset="0"/>
                <a:cs typeface="Times New Roman" panose="02020603050405020304" pitchFamily="18" charset="0"/>
              </a:rPr>
              <a:t>El proyector de perfiles CARL ZEISS JENA, MODELO MP320, no cuenta entre sus accesorios, un mecanismo adecuado que facilite el posicionamiento exacto de las piezas a ser verificadas. Al no contar con este tipo de accesorio, presenta las siguientes dificultades:</a:t>
            </a:r>
          </a:p>
          <a:p>
            <a:pPr lvl="2" algn="just">
              <a:lnSpc>
                <a:spcPct val="150000"/>
              </a:lnSpc>
              <a:spcBef>
                <a:spcPts val="1200"/>
              </a:spcBef>
              <a:spcAft>
                <a:spcPts val="1800"/>
              </a:spcAft>
              <a:buFont typeface="Wingdings" panose="05000000000000000000" pitchFamily="2" charset="2"/>
              <a:buChar char="Ø"/>
            </a:pPr>
            <a:r>
              <a:rPr lang="es-EC" sz="1800" dirty="0">
                <a:latin typeface="Arial" panose="020B0604020202020204" pitchFamily="34" charset="0"/>
                <a:ea typeface="Times New Roman" panose="02020603050405020304" pitchFamily="18" charset="0"/>
              </a:rPr>
              <a:t>No existen reglas de desplazamiento para los ejes x-y, que ayuden a la ubicación adecuada del plano focal. </a:t>
            </a:r>
          </a:p>
          <a:p>
            <a:pPr lvl="2" algn="just">
              <a:lnSpc>
                <a:spcPct val="150000"/>
              </a:lnSpc>
              <a:spcBef>
                <a:spcPts val="1200"/>
              </a:spcBef>
              <a:spcAft>
                <a:spcPts val="1800"/>
              </a:spcAft>
              <a:buFont typeface="Wingdings" panose="05000000000000000000" pitchFamily="2" charset="2"/>
              <a:buChar char="Ø"/>
            </a:pPr>
            <a:r>
              <a:rPr lang="es-EC" sz="1800" dirty="0">
                <a:latin typeface="Arial" panose="020B0604020202020204" pitchFamily="34" charset="0"/>
                <a:ea typeface="Times New Roman" panose="02020603050405020304" pitchFamily="18" charset="0"/>
              </a:rPr>
              <a:t>No tiene guías paralelas en x-y, que facilite la ubicación con los ejes de la pantalla de proyección, lo que conlleva a errores de paralaje.</a:t>
            </a:r>
            <a:endParaRPr lang="es-EC" sz="1800" dirty="0">
              <a:latin typeface="Times New Roman" panose="02020603050405020304" pitchFamily="18" charset="0"/>
              <a:ea typeface="Times New Roman" panose="02020603050405020304" pitchFamily="18" charset="0"/>
            </a:endParaRPr>
          </a:p>
          <a:p>
            <a:pPr lvl="2" algn="just">
              <a:lnSpc>
                <a:spcPct val="150000"/>
              </a:lnSpc>
              <a:spcBef>
                <a:spcPts val="1200"/>
              </a:spcBef>
              <a:spcAft>
                <a:spcPts val="1800"/>
              </a:spcAft>
              <a:buFont typeface="Wingdings" panose="05000000000000000000" pitchFamily="2" charset="2"/>
              <a:buChar char="Ø"/>
            </a:pPr>
            <a:r>
              <a:rPr lang="es-EC" sz="1800" dirty="0">
                <a:latin typeface="Arial" panose="020B0604020202020204" pitchFamily="34" charset="0"/>
                <a:ea typeface="Times New Roman" panose="02020603050405020304" pitchFamily="18" charset="0"/>
              </a:rPr>
              <a:t>Ausencia de sistemas de fijación de piezas para fijar las piezas para evitar el movimiento accidental de la pieza durante la ejecución de la medición.</a:t>
            </a:r>
            <a:endParaRPr lang="es-EC" sz="1800" dirty="0">
              <a:latin typeface="Times New Roman" panose="02020603050405020304" pitchFamily="18" charset="0"/>
              <a:ea typeface="Times New Roman" panose="02020603050405020304" pitchFamily="18" charset="0"/>
            </a:endParaRPr>
          </a:p>
          <a:p>
            <a:pPr lvl="2"/>
            <a:endParaRPr lang="es-EC" dirty="0"/>
          </a:p>
        </p:txBody>
      </p:sp>
    </p:spTree>
    <p:extLst>
      <p:ext uri="{BB962C8B-B14F-4D97-AF65-F5344CB8AC3E}">
        <p14:creationId xmlns:p14="http://schemas.microsoft.com/office/powerpoint/2010/main" val="1908721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Placa Base</a:t>
            </a:r>
            <a:endParaRPr lang="es-EC" dirty="0"/>
          </a:p>
        </p:txBody>
      </p:sp>
      <p:pic>
        <p:nvPicPr>
          <p:cNvPr id="4" name="Marcador de contenido 3"/>
          <p:cNvPicPr>
            <a:picLocks noGrp="1" noChangeAspect="1"/>
          </p:cNvPicPr>
          <p:nvPr>
            <p:ph idx="1"/>
          </p:nvPr>
        </p:nvPicPr>
        <p:blipFill rotWithShape="1">
          <a:blip r:embed="rId2"/>
          <a:srcRect l="18137" t="26510" r="25315" b="9477"/>
          <a:stretch/>
        </p:blipFill>
        <p:spPr>
          <a:xfrm>
            <a:off x="3066757" y="1899137"/>
            <a:ext cx="6542702" cy="4164038"/>
          </a:xfrm>
          <a:prstGeom prst="rect">
            <a:avLst/>
          </a:prstGeom>
        </p:spPr>
      </p:pic>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36453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9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Placa móvil </a:t>
            </a:r>
            <a:endParaRPr lang="es-EC" dirty="0"/>
          </a:p>
        </p:txBody>
      </p:sp>
      <p:pic>
        <p:nvPicPr>
          <p:cNvPr id="4" name="Imagen 3"/>
          <p:cNvPicPr>
            <a:picLocks noChangeAspect="1"/>
          </p:cNvPicPr>
          <p:nvPr/>
        </p:nvPicPr>
        <p:blipFill rotWithShape="1">
          <a:blip r:embed="rId3"/>
          <a:srcRect l="18116" t="26654" r="29961" b="9865"/>
          <a:stretch/>
        </p:blipFill>
        <p:spPr>
          <a:xfrm>
            <a:off x="554229" y="2142070"/>
            <a:ext cx="4960306" cy="3409540"/>
          </a:xfrm>
          <a:prstGeom prst="rect">
            <a:avLst/>
          </a:prstGeom>
        </p:spPr>
      </p:pic>
      <p:pic>
        <p:nvPicPr>
          <p:cNvPr id="5" name="Imagen 4"/>
          <p:cNvPicPr>
            <a:picLocks noChangeAspect="1"/>
          </p:cNvPicPr>
          <p:nvPr/>
        </p:nvPicPr>
        <p:blipFill rotWithShape="1">
          <a:blip r:embed="rId4"/>
          <a:srcRect l="18866" t="23895" r="31519" b="14126"/>
          <a:stretch/>
        </p:blipFill>
        <p:spPr>
          <a:xfrm>
            <a:off x="5650992" y="1931054"/>
            <a:ext cx="5303520" cy="3724798"/>
          </a:xfrm>
          <a:prstGeom prst="rect">
            <a:avLst/>
          </a:prstGeom>
        </p:spPr>
      </p:pic>
      <p:pic>
        <p:nvPicPr>
          <p:cNvPr id="6"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67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1872" y="886264"/>
            <a:ext cx="5040454" cy="805057"/>
          </a:xfrm>
        </p:spPr>
        <p:txBody>
          <a:bodyPr/>
          <a:lstStyle/>
          <a:p>
            <a:r>
              <a:rPr lang="es-EC" dirty="0"/>
              <a:t>Placa Superior</a:t>
            </a:r>
          </a:p>
        </p:txBody>
      </p:sp>
      <p:pic>
        <p:nvPicPr>
          <p:cNvPr id="4" name="Marcador de contenido 3"/>
          <p:cNvPicPr>
            <a:picLocks noGrp="1" noChangeAspect="1"/>
          </p:cNvPicPr>
          <p:nvPr>
            <p:ph idx="1"/>
          </p:nvPr>
        </p:nvPicPr>
        <p:blipFill rotWithShape="1">
          <a:blip r:embed="rId2"/>
          <a:srcRect l="21610" t="25217" r="30041" b="21116"/>
          <a:stretch/>
        </p:blipFill>
        <p:spPr>
          <a:xfrm>
            <a:off x="3404381" y="2321169"/>
            <a:ext cx="4656407" cy="2905877"/>
          </a:xfrm>
          <a:prstGeom prst="rect">
            <a:avLst/>
          </a:prstGeom>
        </p:spPr>
      </p:pic>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170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Despiece General</a:t>
            </a:r>
          </a:p>
        </p:txBody>
      </p:sp>
      <p:pic>
        <p:nvPicPr>
          <p:cNvPr id="4" name="Marcador de contenido 3"/>
          <p:cNvPicPr>
            <a:picLocks noGrp="1" noChangeAspect="1"/>
          </p:cNvPicPr>
          <p:nvPr>
            <p:ph idx="1"/>
          </p:nvPr>
        </p:nvPicPr>
        <p:blipFill rotWithShape="1">
          <a:blip r:embed="rId2"/>
          <a:srcRect l="18702" t="27480" r="30950" b="8831"/>
          <a:stretch/>
        </p:blipFill>
        <p:spPr>
          <a:xfrm>
            <a:off x="2813538" y="1691322"/>
            <a:ext cx="6344530" cy="4512174"/>
          </a:xfrm>
          <a:prstGeom prst="rect">
            <a:avLst/>
          </a:prstGeom>
        </p:spPr>
      </p:pic>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13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Conjunto General</a:t>
            </a:r>
          </a:p>
        </p:txBody>
      </p:sp>
      <p:pic>
        <p:nvPicPr>
          <p:cNvPr id="4" name="Marcador de contenido 3"/>
          <p:cNvPicPr>
            <a:picLocks noGrp="1"/>
          </p:cNvPicPr>
          <p:nvPr>
            <p:ph idx="1"/>
          </p:nvPr>
        </p:nvPicPr>
        <p:blipFill rotWithShape="1">
          <a:blip r:embed="rId2"/>
          <a:srcRect r="1967"/>
          <a:stretch/>
        </p:blipFill>
        <p:spPr bwMode="auto">
          <a:xfrm>
            <a:off x="2195134" y="1691322"/>
            <a:ext cx="7455303" cy="4399989"/>
          </a:xfrm>
          <a:prstGeom prst="rect">
            <a:avLst/>
          </a:prstGeom>
          <a:ln>
            <a:noFill/>
          </a:ln>
          <a:extLst>
            <a:ext uri="{53640926-AAD7-44D8-BBD7-CCE9431645EC}">
              <a14:shadowObscured xmlns:a14="http://schemas.microsoft.com/office/drawing/2010/main"/>
            </a:ext>
          </a:extLst>
        </p:spPr>
      </p:pic>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237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r>
              <a:rPr lang="es-EC" dirty="0"/>
              <a:t>Conjunto General</a:t>
            </a:r>
          </a:p>
        </p:txBody>
      </p:sp>
      <p:pic>
        <p:nvPicPr>
          <p:cNvPr id="5" name="Marcador de contenido 4"/>
          <p:cNvPicPr>
            <a:picLocks noGrp="1"/>
          </p:cNvPicPr>
          <p:nvPr>
            <p:ph idx="1"/>
          </p:nvPr>
        </p:nvPicPr>
        <p:blipFill rotWithShape="1">
          <a:blip r:embed="rId3"/>
          <a:srcRect l="595" t="13654" r="567" b="26515"/>
          <a:stretch/>
        </p:blipFill>
        <p:spPr bwMode="auto">
          <a:xfrm>
            <a:off x="2838337" y="2263775"/>
            <a:ext cx="6164986" cy="1365690"/>
          </a:xfrm>
          <a:prstGeom prst="rect">
            <a:avLst/>
          </a:prstGeom>
          <a:ln>
            <a:noFill/>
          </a:ln>
          <a:extLst>
            <a:ext uri="{53640926-AAD7-44D8-BBD7-CCE9431645EC}">
              <a14:shadowObscured xmlns:a14="http://schemas.microsoft.com/office/drawing/2010/main"/>
            </a:ext>
          </a:extLst>
        </p:spPr>
      </p:pic>
      <p:pic>
        <p:nvPicPr>
          <p:cNvPr id="6" name="Imagen 5"/>
          <p:cNvPicPr/>
          <p:nvPr/>
        </p:nvPicPr>
        <p:blipFill>
          <a:blip r:embed="rId4"/>
          <a:stretch>
            <a:fillRect/>
          </a:stretch>
        </p:blipFill>
        <p:spPr>
          <a:xfrm>
            <a:off x="2838337" y="4012491"/>
            <a:ext cx="6685491" cy="1910007"/>
          </a:xfrm>
          <a:prstGeom prst="rect">
            <a:avLst/>
          </a:prstGeom>
        </p:spPr>
      </p:pic>
      <p:pic>
        <p:nvPicPr>
          <p:cNvPr id="7"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443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7465" y="1275738"/>
            <a:ext cx="10118892" cy="1397124"/>
          </a:xfrm>
        </p:spPr>
        <p:txBody>
          <a:bodyPr>
            <a:normAutofit fontScale="90000"/>
          </a:bodyPr>
          <a:lstStyle/>
          <a:p>
            <a:pPr>
              <a:spcAft>
                <a:spcPts val="0"/>
              </a:spcAft>
            </a:pPr>
            <a:r>
              <a:rPr lang="es-ES" dirty="0">
                <a:latin typeface="Arial" panose="020B0604020202020204" pitchFamily="34" charset="0"/>
                <a:ea typeface="Calibri" panose="020F0502020204030204" pitchFamily="34" charset="0"/>
                <a:cs typeface="Times New Roman" panose="02020603050405020304" pitchFamily="18" charset="0"/>
              </a:rPr>
              <a:t>Esquema general de fabricación mediante sistema CAD-CAM.</a:t>
            </a:r>
            <a:br>
              <a:rPr lang="es-EC" dirty="0">
                <a:latin typeface="Arial" panose="020B0604020202020204" pitchFamily="34" charset="0"/>
                <a:ea typeface="Calibri" panose="020F0502020204030204" pitchFamily="34" charset="0"/>
                <a:cs typeface="Times New Roman" panose="02020603050405020304" pitchFamily="18" charset="0"/>
              </a:rPr>
            </a:br>
            <a:endParaRPr lang="es-EC" dirty="0"/>
          </a:p>
        </p:txBody>
      </p:sp>
      <p:pic>
        <p:nvPicPr>
          <p:cNvPr id="7" name="Marcador de contenido 6"/>
          <p:cNvPicPr>
            <a:picLocks noGrp="1" noChangeAspect="1"/>
          </p:cNvPicPr>
          <p:nvPr>
            <p:ph idx="1"/>
          </p:nvPr>
        </p:nvPicPr>
        <p:blipFill rotWithShape="1">
          <a:blip r:embed="rId3"/>
          <a:srcRect l="42331" t="44293" r="21862" b="7860"/>
          <a:stretch/>
        </p:blipFill>
        <p:spPr>
          <a:xfrm>
            <a:off x="2912010" y="2264899"/>
            <a:ext cx="5852162" cy="4396545"/>
          </a:xfrm>
          <a:prstGeom prst="rect">
            <a:avLst/>
          </a:prstGeom>
        </p:spPr>
      </p:pic>
      <p:pic>
        <p:nvPicPr>
          <p:cNvPr id="4"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18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agrama de flujo: terminador 21"/>
          <p:cNvSpPr/>
          <p:nvPr/>
        </p:nvSpPr>
        <p:spPr>
          <a:xfrm>
            <a:off x="6115000" y="-38259"/>
            <a:ext cx="900158" cy="213768"/>
          </a:xfrm>
          <a:prstGeom prst="flowChartTerminato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s-ES" sz="1000">
                <a:effectLst/>
                <a:latin typeface="Arial" panose="020B0604020202020204" pitchFamily="34" charset="0"/>
                <a:ea typeface="Calibri" panose="020F0502020204030204" pitchFamily="34" charset="0"/>
                <a:cs typeface="Times New Roman" panose="02020603050405020304" pitchFamily="18" charset="0"/>
              </a:rPr>
              <a:t>INICIO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Diagrama de flujo: proceso 22"/>
          <p:cNvSpPr/>
          <p:nvPr/>
        </p:nvSpPr>
        <p:spPr>
          <a:xfrm>
            <a:off x="5734711" y="354924"/>
            <a:ext cx="1610995" cy="335280"/>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Diseño del proyecto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Diagrama de flujo: proceso 23"/>
          <p:cNvSpPr/>
          <p:nvPr/>
        </p:nvSpPr>
        <p:spPr>
          <a:xfrm>
            <a:off x="5693406" y="849597"/>
            <a:ext cx="1543050" cy="333375"/>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Creación de planos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5" name="Diagrama de flujo: proceso 24"/>
          <p:cNvSpPr/>
          <p:nvPr/>
        </p:nvSpPr>
        <p:spPr>
          <a:xfrm>
            <a:off x="5654807" y="1934656"/>
            <a:ext cx="1727200" cy="333375"/>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Definir herramientas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6" name="Diagrama de flujo: proceso 25"/>
          <p:cNvSpPr/>
          <p:nvPr/>
        </p:nvSpPr>
        <p:spPr>
          <a:xfrm>
            <a:off x="5544633" y="1392139"/>
            <a:ext cx="1924050" cy="333375"/>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Definir medidas en bruto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7" name="Diagrama de flujo: proceso 26"/>
          <p:cNvSpPr/>
          <p:nvPr/>
        </p:nvSpPr>
        <p:spPr>
          <a:xfrm>
            <a:off x="5802656" y="2498103"/>
            <a:ext cx="1543050" cy="333375"/>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Definir cero pieza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8" name="Conector recto de flecha 27"/>
          <p:cNvCxnSpPr/>
          <p:nvPr/>
        </p:nvCxnSpPr>
        <p:spPr>
          <a:xfrm>
            <a:off x="6528569" y="156412"/>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Conector recto de flecha 28"/>
          <p:cNvCxnSpPr/>
          <p:nvPr/>
        </p:nvCxnSpPr>
        <p:spPr>
          <a:xfrm>
            <a:off x="6518407" y="674369"/>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ector recto de flecha 29"/>
          <p:cNvCxnSpPr/>
          <p:nvPr/>
        </p:nvCxnSpPr>
        <p:spPr>
          <a:xfrm>
            <a:off x="6543036" y="1171596"/>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ector recto de flecha 30"/>
          <p:cNvCxnSpPr/>
          <p:nvPr/>
        </p:nvCxnSpPr>
        <p:spPr>
          <a:xfrm>
            <a:off x="6545480" y="1739472"/>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ector recto de flecha 31"/>
          <p:cNvCxnSpPr/>
          <p:nvPr/>
        </p:nvCxnSpPr>
        <p:spPr>
          <a:xfrm>
            <a:off x="6576720" y="2280832"/>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Diagrama de flujo: proceso 47"/>
          <p:cNvSpPr/>
          <p:nvPr/>
        </p:nvSpPr>
        <p:spPr>
          <a:xfrm>
            <a:off x="5630358" y="3589906"/>
            <a:ext cx="1838325" cy="314325"/>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Editar el programa CNC</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9" name="Diagrama de flujo: proceso 48"/>
          <p:cNvSpPr/>
          <p:nvPr/>
        </p:nvSpPr>
        <p:spPr>
          <a:xfrm>
            <a:off x="5429065" y="3032349"/>
            <a:ext cx="2257425" cy="333375"/>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s-ES" sz="1200" dirty="0">
                <a:effectLst/>
                <a:latin typeface="Arial" panose="020B0604020202020204" pitchFamily="34" charset="0"/>
                <a:ea typeface="Calibri" panose="020F0502020204030204" pitchFamily="34" charset="0"/>
                <a:cs typeface="Times New Roman" panose="02020603050405020304" pitchFamily="18" charset="0"/>
              </a:rPr>
              <a:t>Modificar parámetro máquina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0" name="Diagrama de flujo: proceso 49"/>
          <p:cNvSpPr/>
          <p:nvPr/>
        </p:nvSpPr>
        <p:spPr>
          <a:xfrm>
            <a:off x="5693406" y="4099415"/>
            <a:ext cx="1699260" cy="312420"/>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Simular el programa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1" name="Diagrama de flujo: decisión 50"/>
          <p:cNvSpPr/>
          <p:nvPr/>
        </p:nvSpPr>
        <p:spPr>
          <a:xfrm>
            <a:off x="5765977" y="4601113"/>
            <a:ext cx="1634173" cy="838835"/>
          </a:xfrm>
          <a:prstGeom prst="flowChartDecision">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s-ES" sz="1200" dirty="0">
                <a:effectLst/>
                <a:latin typeface="Arial" panose="020B0604020202020204" pitchFamily="34" charset="0"/>
                <a:ea typeface="Calibri" panose="020F0502020204030204" pitchFamily="34" charset="0"/>
                <a:cs typeface="Times New Roman" panose="02020603050405020304" pitchFamily="18" charset="0"/>
              </a:rPr>
              <a:t>¿Hay errores?</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2" name="Diagrama de flujo: proceso 51"/>
          <p:cNvSpPr/>
          <p:nvPr/>
        </p:nvSpPr>
        <p:spPr>
          <a:xfrm>
            <a:off x="5586228" y="5585934"/>
            <a:ext cx="1943100" cy="295275"/>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Generar código máquina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3" name="Diagrama de flujo: proceso 52"/>
          <p:cNvSpPr/>
          <p:nvPr/>
        </p:nvSpPr>
        <p:spPr>
          <a:xfrm>
            <a:off x="5662428" y="6121669"/>
            <a:ext cx="1790700" cy="314325"/>
          </a:xfrm>
          <a:prstGeom prst="flowChartProcess">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Grabar programa CNC</a:t>
            </a:r>
            <a:endParaRPr lang="es-EC"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4" name="Diagrama de flujo: terminador 53"/>
          <p:cNvSpPr/>
          <p:nvPr/>
        </p:nvSpPr>
        <p:spPr>
          <a:xfrm>
            <a:off x="6152928" y="6691474"/>
            <a:ext cx="763905" cy="152200"/>
          </a:xfrm>
          <a:prstGeom prst="flowChartTerminator">
            <a:avLst/>
          </a:prstGeom>
          <a:solidFill>
            <a:sysClr val="window" lastClr="FFFFFF"/>
          </a:solid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s-ES" sz="1200">
                <a:effectLst/>
                <a:latin typeface="Arial" panose="020B0604020202020204" pitchFamily="34" charset="0"/>
                <a:ea typeface="Calibri" panose="020F0502020204030204" pitchFamily="34" charset="0"/>
                <a:cs typeface="Times New Roman" panose="02020603050405020304" pitchFamily="18" charset="0"/>
              </a:rPr>
              <a:t>FIN</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55" name="Conector recto de flecha 54"/>
          <p:cNvCxnSpPr/>
          <p:nvPr/>
        </p:nvCxnSpPr>
        <p:spPr>
          <a:xfrm>
            <a:off x="6587635" y="2832522"/>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Conector recto de flecha 55"/>
          <p:cNvCxnSpPr/>
          <p:nvPr/>
        </p:nvCxnSpPr>
        <p:spPr>
          <a:xfrm>
            <a:off x="6586365" y="3383348"/>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Conector recto de flecha 56"/>
          <p:cNvCxnSpPr/>
          <p:nvPr/>
        </p:nvCxnSpPr>
        <p:spPr>
          <a:xfrm>
            <a:off x="6574181" y="3894100"/>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Conector recto de flecha 57"/>
          <p:cNvCxnSpPr/>
          <p:nvPr/>
        </p:nvCxnSpPr>
        <p:spPr>
          <a:xfrm>
            <a:off x="6578125" y="4361263"/>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Conector recto de flecha 58"/>
          <p:cNvCxnSpPr/>
          <p:nvPr/>
        </p:nvCxnSpPr>
        <p:spPr>
          <a:xfrm>
            <a:off x="6565079" y="5428830"/>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Conector recto de flecha 59"/>
          <p:cNvCxnSpPr/>
          <p:nvPr/>
        </p:nvCxnSpPr>
        <p:spPr>
          <a:xfrm>
            <a:off x="6557778" y="5904398"/>
            <a:ext cx="2540" cy="204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Conector: angular 60"/>
          <p:cNvCxnSpPr>
            <a:cxnSpLocks/>
          </p:cNvCxnSpPr>
          <p:nvPr/>
        </p:nvCxnSpPr>
        <p:spPr>
          <a:xfrm rot="10800000" flipH="1">
            <a:off x="5750075" y="3428905"/>
            <a:ext cx="780892" cy="1614486"/>
          </a:xfrm>
          <a:prstGeom prst="bentConnector4">
            <a:avLst>
              <a:gd name="adj1" fmla="val -29274"/>
              <a:gd name="adj2" fmla="val 99637"/>
            </a:avLst>
          </a:prstGeom>
          <a:ln>
            <a:tailEnd type="triangle"/>
          </a:ln>
        </p:spPr>
        <p:style>
          <a:lnRef idx="1">
            <a:schemeClr val="dk1"/>
          </a:lnRef>
          <a:fillRef idx="0">
            <a:schemeClr val="dk1"/>
          </a:fillRef>
          <a:effectRef idx="0">
            <a:schemeClr val="dk1"/>
          </a:effectRef>
          <a:fontRef idx="minor">
            <a:schemeClr val="tx1"/>
          </a:fontRef>
        </p:style>
      </p:cxnSp>
      <p:cxnSp>
        <p:nvCxnSpPr>
          <p:cNvPr id="62" name="Conector recto de flecha 61"/>
          <p:cNvCxnSpPr>
            <a:cxnSpLocks/>
            <a:endCxn id="54" idx="0"/>
          </p:cNvCxnSpPr>
          <p:nvPr/>
        </p:nvCxnSpPr>
        <p:spPr>
          <a:xfrm flipH="1">
            <a:off x="6534881" y="6461402"/>
            <a:ext cx="1772" cy="230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3"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895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3"/>
          <a:stretch>
            <a:fillRect/>
          </a:stretch>
        </p:blipFill>
        <p:spPr>
          <a:xfrm>
            <a:off x="1027791" y="294198"/>
            <a:ext cx="2138490" cy="2271581"/>
          </a:xfrm>
          <a:prstGeom prst="rect">
            <a:avLst/>
          </a:prstGeom>
        </p:spPr>
      </p:pic>
      <p:pic>
        <p:nvPicPr>
          <p:cNvPr id="5" name="Imagen 4"/>
          <p:cNvPicPr/>
          <p:nvPr/>
        </p:nvPicPr>
        <p:blipFill rotWithShape="1">
          <a:blip r:embed="rId4"/>
          <a:srcRect l="8538" t="44297" r="5476" b="-1"/>
          <a:stretch/>
        </p:blipFill>
        <p:spPr bwMode="auto">
          <a:xfrm>
            <a:off x="3852815" y="235779"/>
            <a:ext cx="3028950" cy="2367915"/>
          </a:xfrm>
          <a:prstGeom prst="rect">
            <a:avLst/>
          </a:prstGeom>
          <a:ln>
            <a:noFill/>
          </a:ln>
          <a:extLst>
            <a:ext uri="{53640926-AAD7-44D8-BBD7-CCE9431645EC}">
              <a14:shadowObscured xmlns:a14="http://schemas.microsoft.com/office/drawing/2010/main"/>
            </a:ext>
          </a:extLst>
        </p:spPr>
      </p:pic>
      <p:pic>
        <p:nvPicPr>
          <p:cNvPr id="6" name="Imagen 5"/>
          <p:cNvPicPr/>
          <p:nvPr/>
        </p:nvPicPr>
        <p:blipFill>
          <a:blip r:embed="rId5"/>
          <a:stretch>
            <a:fillRect/>
          </a:stretch>
        </p:blipFill>
        <p:spPr>
          <a:xfrm>
            <a:off x="7568299" y="0"/>
            <a:ext cx="2241550" cy="3021330"/>
          </a:xfrm>
          <a:prstGeom prst="rect">
            <a:avLst/>
          </a:prstGeom>
        </p:spPr>
      </p:pic>
      <p:pic>
        <p:nvPicPr>
          <p:cNvPr id="7" name="Imagen 6"/>
          <p:cNvPicPr/>
          <p:nvPr/>
        </p:nvPicPr>
        <p:blipFill>
          <a:blip r:embed="rId6"/>
          <a:stretch>
            <a:fillRect/>
          </a:stretch>
        </p:blipFill>
        <p:spPr>
          <a:xfrm>
            <a:off x="1655294" y="3263966"/>
            <a:ext cx="1510987" cy="2215643"/>
          </a:xfrm>
          <a:prstGeom prst="rect">
            <a:avLst/>
          </a:prstGeom>
        </p:spPr>
      </p:pic>
      <p:pic>
        <p:nvPicPr>
          <p:cNvPr id="8" name="Imagen 7"/>
          <p:cNvPicPr/>
          <p:nvPr/>
        </p:nvPicPr>
        <p:blipFill>
          <a:blip r:embed="rId7"/>
          <a:stretch>
            <a:fillRect/>
          </a:stretch>
        </p:blipFill>
        <p:spPr>
          <a:xfrm>
            <a:off x="4247723" y="3263966"/>
            <a:ext cx="1611630" cy="2222500"/>
          </a:xfrm>
          <a:prstGeom prst="rect">
            <a:avLst/>
          </a:prstGeom>
        </p:spPr>
      </p:pic>
      <p:pic>
        <p:nvPicPr>
          <p:cNvPr id="9" name="Imagen 8"/>
          <p:cNvPicPr/>
          <p:nvPr/>
        </p:nvPicPr>
        <p:blipFill>
          <a:blip r:embed="rId8"/>
          <a:stretch>
            <a:fillRect/>
          </a:stretch>
        </p:blipFill>
        <p:spPr>
          <a:xfrm>
            <a:off x="6329435" y="3201992"/>
            <a:ext cx="1617345" cy="2270760"/>
          </a:xfrm>
          <a:prstGeom prst="rect">
            <a:avLst/>
          </a:prstGeom>
        </p:spPr>
      </p:pic>
      <p:pic>
        <p:nvPicPr>
          <p:cNvPr id="10" name="Imagen 9"/>
          <p:cNvPicPr/>
          <p:nvPr/>
        </p:nvPicPr>
        <p:blipFill>
          <a:blip r:embed="rId9"/>
          <a:stretch>
            <a:fillRect/>
          </a:stretch>
        </p:blipFill>
        <p:spPr>
          <a:xfrm>
            <a:off x="8139956" y="3257109"/>
            <a:ext cx="1817370" cy="2562225"/>
          </a:xfrm>
          <a:prstGeom prst="rect">
            <a:avLst/>
          </a:prstGeom>
        </p:spPr>
      </p:pic>
      <p:pic>
        <p:nvPicPr>
          <p:cNvPr id="11" name="Picture 2" descr="Resultado de imagen para universidad de las fuerzas armadas esp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309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117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4488834" y="0"/>
            <a:ext cx="2662593" cy="6223379"/>
          </a:xfrm>
          <a:prstGeom prst="rect">
            <a:avLst/>
          </a:prstGeom>
        </p:spPr>
      </p:pic>
      <p:pic>
        <p:nvPicPr>
          <p:cNvPr id="3"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161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15664" y="503583"/>
            <a:ext cx="3535634" cy="583096"/>
          </a:xfrm>
        </p:spPr>
        <p:txBody>
          <a:bodyPr>
            <a:normAutofit fontScale="90000"/>
          </a:bodyPr>
          <a:lstStyle/>
          <a:p>
            <a:r>
              <a:rPr lang="es-EC" dirty="0"/>
              <a:t>OBJETIVOS</a:t>
            </a:r>
          </a:p>
        </p:txBody>
      </p:sp>
      <p:sp>
        <p:nvSpPr>
          <p:cNvPr id="3" name="Marcador de contenido 2"/>
          <p:cNvSpPr>
            <a:spLocks noGrp="1"/>
          </p:cNvSpPr>
          <p:nvPr>
            <p:ph idx="1"/>
          </p:nvPr>
        </p:nvSpPr>
        <p:spPr>
          <a:xfrm>
            <a:off x="1141160" y="1086679"/>
            <a:ext cx="8466667" cy="5771322"/>
          </a:xfrm>
        </p:spPr>
        <p:txBody>
          <a:bodyPr>
            <a:normAutofit fontScale="77500" lnSpcReduction="20000"/>
          </a:bodyPr>
          <a:lstStyle/>
          <a:p>
            <a:pPr marL="0" indent="0">
              <a:lnSpc>
                <a:spcPct val="150000"/>
              </a:lnSpc>
              <a:spcBef>
                <a:spcPts val="600"/>
              </a:spcBef>
              <a:spcAft>
                <a:spcPts val="1200"/>
              </a:spcAft>
              <a:buNone/>
            </a:pPr>
            <a:r>
              <a:rPr lang="es-EC" b="1" dirty="0">
                <a:latin typeface="Arial" panose="020B0604020202020204" pitchFamily="34" charset="0"/>
                <a:cs typeface="Times New Roman" panose="02020603050405020304" pitchFamily="18" charset="0"/>
              </a:rPr>
              <a:t>OBJETIVO GENERAL.</a:t>
            </a:r>
          </a:p>
          <a:p>
            <a:pPr marL="0" indent="0" algn="just">
              <a:lnSpc>
                <a:spcPct val="150000"/>
              </a:lnSpc>
              <a:spcBef>
                <a:spcPts val="600"/>
              </a:spcBef>
              <a:spcAft>
                <a:spcPts val="1200"/>
              </a:spcAft>
              <a:buNone/>
            </a:pPr>
            <a:r>
              <a:rPr lang="es-ES" dirty="0">
                <a:latin typeface="Arial" panose="020B0604020202020204" pitchFamily="34" charset="0"/>
                <a:ea typeface="Calibri" panose="020F0502020204030204" pitchFamily="34" charset="0"/>
                <a:cs typeface="Times New Roman" panose="02020603050405020304" pitchFamily="18" charset="0"/>
              </a:rPr>
              <a:t>Diseñar, seleccionar, manufacturar y poner a punto una mesa de desplazamiento x-y, sobre el proyector de perfiles CARL ZEISS JENA, MODELO MP320, a fin de que el posicionamiento de la pieza a ser medida, sea exacto.</a:t>
            </a:r>
          </a:p>
          <a:p>
            <a:pPr marL="0" indent="0">
              <a:lnSpc>
                <a:spcPct val="150000"/>
              </a:lnSpc>
              <a:spcBef>
                <a:spcPts val="600"/>
              </a:spcBef>
              <a:spcAft>
                <a:spcPts val="1200"/>
              </a:spcAft>
              <a:buNone/>
            </a:pPr>
            <a:r>
              <a:rPr lang="es-EC" b="1" dirty="0">
                <a:latin typeface="Arial" panose="020B0604020202020204" pitchFamily="34" charset="0"/>
                <a:cs typeface="Times New Roman" panose="02020603050405020304" pitchFamily="18" charset="0"/>
              </a:rPr>
              <a:t>OBJETIVOS ESPECÍFICOS.</a:t>
            </a:r>
          </a:p>
          <a:p>
            <a:pPr lvl="0">
              <a:lnSpc>
                <a:spcPct val="150000"/>
              </a:lnSpc>
              <a:spcBef>
                <a:spcPts val="600"/>
              </a:spcBef>
              <a:spcAft>
                <a:spcPts val="1200"/>
              </a:spcAft>
              <a:buFont typeface="Symbol" panose="05050102010706020507" pitchFamily="18" charset="2"/>
              <a:buChar char=""/>
            </a:pPr>
            <a:r>
              <a:rPr lang="es-EC" sz="2300" dirty="0">
                <a:latin typeface="Arial" panose="020B0604020202020204" pitchFamily="34" charset="0"/>
                <a:ea typeface="Times New Roman" panose="02020603050405020304" pitchFamily="18" charset="0"/>
              </a:rPr>
              <a:t>Realizar la investigación metrológica aplicada</a:t>
            </a:r>
            <a:endParaRPr lang="es-EC" sz="2300" dirty="0">
              <a:latin typeface="Times New Roman" panose="02020603050405020304" pitchFamily="18" charset="0"/>
              <a:ea typeface="Times New Roman" panose="02020603050405020304" pitchFamily="18" charset="0"/>
            </a:endParaRPr>
          </a:p>
          <a:p>
            <a:pPr lvl="0">
              <a:lnSpc>
                <a:spcPct val="150000"/>
              </a:lnSpc>
              <a:spcBef>
                <a:spcPts val="600"/>
              </a:spcBef>
              <a:spcAft>
                <a:spcPts val="1200"/>
              </a:spcAft>
              <a:buFont typeface="Symbol" panose="05050102010706020507" pitchFamily="18" charset="2"/>
              <a:buChar char=""/>
            </a:pPr>
            <a:r>
              <a:rPr lang="es-EC" sz="2300" dirty="0">
                <a:latin typeface="Arial" panose="020B0604020202020204" pitchFamily="34" charset="0"/>
                <a:ea typeface="Times New Roman" panose="02020603050405020304" pitchFamily="18" charset="0"/>
              </a:rPr>
              <a:t>Diseñar y construir la mesa y sus componentes.</a:t>
            </a:r>
            <a:endParaRPr lang="es-EC" sz="2300" dirty="0">
              <a:latin typeface="Times New Roman" panose="02020603050405020304" pitchFamily="18" charset="0"/>
              <a:ea typeface="Times New Roman" panose="02020603050405020304" pitchFamily="18" charset="0"/>
            </a:endParaRPr>
          </a:p>
          <a:p>
            <a:pPr lvl="0">
              <a:lnSpc>
                <a:spcPct val="150000"/>
              </a:lnSpc>
              <a:spcBef>
                <a:spcPts val="600"/>
              </a:spcBef>
              <a:spcAft>
                <a:spcPts val="1200"/>
              </a:spcAft>
              <a:buFont typeface="Symbol" panose="05050102010706020507" pitchFamily="18" charset="2"/>
              <a:buChar char=""/>
            </a:pPr>
            <a:r>
              <a:rPr lang="es-EC" sz="2300" dirty="0">
                <a:latin typeface="Arial" panose="020B0604020202020204" pitchFamily="34" charset="0"/>
                <a:ea typeface="Times New Roman" panose="02020603050405020304" pitchFamily="18" charset="0"/>
              </a:rPr>
              <a:t>Construir los componentes aplicando Normas Internacionales</a:t>
            </a:r>
            <a:endParaRPr lang="es-EC" sz="2300" dirty="0">
              <a:latin typeface="Times New Roman" panose="02020603050405020304" pitchFamily="18" charset="0"/>
              <a:ea typeface="Times New Roman" panose="02020603050405020304" pitchFamily="18" charset="0"/>
            </a:endParaRPr>
          </a:p>
          <a:p>
            <a:pPr lvl="0">
              <a:lnSpc>
                <a:spcPct val="150000"/>
              </a:lnSpc>
              <a:spcBef>
                <a:spcPts val="600"/>
              </a:spcBef>
              <a:spcAft>
                <a:spcPts val="1200"/>
              </a:spcAft>
              <a:buFont typeface="Symbol" panose="05050102010706020507" pitchFamily="18" charset="2"/>
              <a:buChar char=""/>
            </a:pPr>
            <a:r>
              <a:rPr lang="es-EC" sz="2300" dirty="0">
                <a:latin typeface="Arial" panose="020B0604020202020204" pitchFamily="34" charset="0"/>
                <a:ea typeface="Times New Roman" panose="02020603050405020304" pitchFamily="18" charset="0"/>
              </a:rPr>
              <a:t>Realizar el montaje, ajustaje, puesta a punto de la mesa de desplazamiento “X-Y” y validación de resultados. </a:t>
            </a:r>
            <a:endParaRPr lang="es-EC" sz="2300" dirty="0">
              <a:latin typeface="Times New Roman" panose="02020603050405020304" pitchFamily="18" charset="0"/>
              <a:ea typeface="Times New Roman" panose="02020603050405020304" pitchFamily="18" charset="0"/>
            </a:endParaRPr>
          </a:p>
          <a:p>
            <a:pPr lvl="0">
              <a:lnSpc>
                <a:spcPct val="150000"/>
              </a:lnSpc>
              <a:spcBef>
                <a:spcPts val="600"/>
              </a:spcBef>
              <a:spcAft>
                <a:spcPts val="1200"/>
              </a:spcAft>
              <a:buFont typeface="Symbol" panose="05050102010706020507" pitchFamily="18" charset="2"/>
              <a:buChar char=""/>
            </a:pPr>
            <a:r>
              <a:rPr lang="es-EC" sz="2300" dirty="0">
                <a:latin typeface="Arial" panose="020B0604020202020204" pitchFamily="34" charset="0"/>
                <a:ea typeface="Times New Roman" panose="02020603050405020304" pitchFamily="18" charset="0"/>
              </a:rPr>
              <a:t> Realizar el análisis Económico Financiero.</a:t>
            </a:r>
            <a:endParaRPr lang="es-EC" sz="2300" dirty="0">
              <a:latin typeface="Times New Roman" panose="02020603050405020304" pitchFamily="18" charset="0"/>
              <a:ea typeface="Times New Roman" panose="02020603050405020304" pitchFamily="18" charset="0"/>
            </a:endParaRPr>
          </a:p>
          <a:p>
            <a:pPr marL="0" indent="0" algn="just">
              <a:lnSpc>
                <a:spcPct val="150000"/>
              </a:lnSpc>
              <a:spcBef>
                <a:spcPts val="600"/>
              </a:spcBef>
              <a:spcAft>
                <a:spcPts val="1200"/>
              </a:spcAft>
              <a:buNone/>
            </a:pPr>
            <a:endParaRPr lang="es-EC" dirty="0">
              <a:latin typeface="Arial" panose="020B0604020202020204" pitchFamily="34" charset="0"/>
              <a:ea typeface="Calibri" panose="020F0502020204030204" pitchFamily="34" charset="0"/>
              <a:cs typeface="Times New Roman" panose="02020603050405020304" pitchFamily="18" charset="0"/>
            </a:endParaRPr>
          </a:p>
          <a:p>
            <a:endParaRPr lang="es-EC" dirty="0"/>
          </a:p>
        </p:txBody>
      </p:sp>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749" y="185064"/>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10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1179" y="1951630"/>
            <a:ext cx="9692640" cy="2032516"/>
          </a:xfrm>
        </p:spPr>
        <p:txBody>
          <a:bodyPr>
            <a:normAutofit/>
          </a:bodyPr>
          <a:lstStyle/>
          <a:p>
            <a:pPr algn="ctr"/>
            <a:r>
              <a:rPr lang="es-ES" dirty="0"/>
              <a:t>MONTAJE, AJUSTAJE, COMPROBACIÓN Y PUESTA A PUNTO</a:t>
            </a:r>
            <a:endParaRPr lang="es-EC" dirty="0"/>
          </a:p>
        </p:txBody>
      </p:sp>
      <p:pic>
        <p:nvPicPr>
          <p:cNvPr id="3"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70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2"/>
          <a:srcRect l="41530" t="35417" r="20298" b="17396"/>
          <a:stretch/>
        </p:blipFill>
        <p:spPr>
          <a:xfrm>
            <a:off x="1740906" y="539858"/>
            <a:ext cx="8290197" cy="5761808"/>
          </a:xfrm>
          <a:prstGeom prst="rect">
            <a:avLst/>
          </a:prstGeom>
        </p:spPr>
      </p:pic>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158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p:cNvPicPr>
            <a:picLocks noChangeAspect="1"/>
          </p:cNvPicPr>
          <p:nvPr/>
        </p:nvPicPr>
        <p:blipFill rotWithShape="1">
          <a:blip r:embed="rId3"/>
          <a:srcRect l="44776" t="41985" r="28022" b="18592"/>
          <a:stretch/>
        </p:blipFill>
        <p:spPr>
          <a:xfrm>
            <a:off x="2324077" y="389732"/>
            <a:ext cx="7267979" cy="5922055"/>
          </a:xfrm>
          <a:prstGeom prst="rect">
            <a:avLst/>
          </a:prstGeom>
        </p:spPr>
      </p:pic>
      <p:pic>
        <p:nvPicPr>
          <p:cNvPr id="5"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9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Imagen 3" descr="C:\Users\USUARIO\AppData\Local\Microsoft\Windows\INetCacheContent.Word\DSC00459.jpg"/>
          <p:cNvPicPr/>
          <p:nvPr/>
        </p:nvPicPr>
        <p:blipFill rotWithShape="1">
          <a:blip r:embed="rId2" cstate="print">
            <a:extLst>
              <a:ext uri="{28A0092B-C50C-407E-A947-70E740481C1C}">
                <a14:useLocalDpi xmlns:a14="http://schemas.microsoft.com/office/drawing/2010/main" val="0"/>
              </a:ext>
            </a:extLst>
          </a:blip>
          <a:srcRect l="23821" t="17143" r="18146" b="14147"/>
          <a:stretch/>
        </p:blipFill>
        <p:spPr bwMode="auto">
          <a:xfrm rot="16200000">
            <a:off x="6428847" y="1979677"/>
            <a:ext cx="3151697" cy="3261246"/>
          </a:xfrm>
          <a:prstGeom prst="rect">
            <a:avLst/>
          </a:prstGeom>
          <a:noFill/>
          <a:ln>
            <a:noFill/>
          </a:ln>
          <a:extLst>
            <a:ext uri="{53640926-AAD7-44D8-BBD7-CCE9431645EC}">
              <a14:shadowObscured xmlns:a14="http://schemas.microsoft.com/office/drawing/2010/main"/>
            </a:ext>
          </a:extLst>
        </p:spPr>
      </p:pic>
      <p:pic>
        <p:nvPicPr>
          <p:cNvPr id="5" name="Imagen 4" descr="C:\Users\USUARIO\AppData\Local\Microsoft\Windows\INetCacheContent.Word\IMG_20161018_105343.jpg"/>
          <p:cNvPicPr/>
          <p:nvPr/>
        </p:nvPicPr>
        <p:blipFill rotWithShape="1">
          <a:blip r:embed="rId3" cstate="print">
            <a:extLst>
              <a:ext uri="{28A0092B-C50C-407E-A947-70E740481C1C}">
                <a14:useLocalDpi xmlns:a14="http://schemas.microsoft.com/office/drawing/2010/main" val="0"/>
              </a:ext>
            </a:extLst>
          </a:blip>
          <a:srcRect l="28649" b="23843"/>
          <a:stretch/>
        </p:blipFill>
        <p:spPr bwMode="auto">
          <a:xfrm>
            <a:off x="1841876" y="2034451"/>
            <a:ext cx="3413141" cy="3151697"/>
          </a:xfrm>
          <a:prstGeom prst="rect">
            <a:avLst/>
          </a:prstGeom>
          <a:noFill/>
          <a:ln>
            <a:noFill/>
          </a:ln>
          <a:extLst>
            <a:ext uri="{53640926-AAD7-44D8-BBD7-CCE9431645EC}">
              <a14:shadowObscured xmlns:a14="http://schemas.microsoft.com/office/drawing/2010/main"/>
            </a:ext>
          </a:extLst>
        </p:spPr>
      </p:pic>
      <p:pic>
        <p:nvPicPr>
          <p:cNvPr id="6"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74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C:\Users\USUARIO\AppData\Local\Microsoft\Windows\INetCacheContent.Word\DSC00469.jpg"/>
          <p:cNvPicPr>
            <a:picLocks noGrp="1"/>
          </p:cNvPicPr>
          <p:nvPr>
            <p:ph idx="1"/>
          </p:nvPr>
        </p:nvPicPr>
        <p:blipFill rotWithShape="1">
          <a:blip r:embed="rId3" cstate="print">
            <a:extLst>
              <a:ext uri="{28A0092B-C50C-407E-A947-70E740481C1C}">
                <a14:useLocalDpi xmlns:a14="http://schemas.microsoft.com/office/drawing/2010/main" val="0"/>
              </a:ext>
            </a:extLst>
          </a:blip>
          <a:srcRect l="16913" t="13622" r="25828" b="4650"/>
          <a:stretch/>
        </p:blipFill>
        <p:spPr bwMode="auto">
          <a:xfrm>
            <a:off x="1791167" y="1261413"/>
            <a:ext cx="3777119" cy="3583542"/>
          </a:xfrm>
          <a:prstGeom prst="rect">
            <a:avLst/>
          </a:prstGeom>
          <a:noFill/>
          <a:ln>
            <a:noFill/>
          </a:ln>
          <a:extLst>
            <a:ext uri="{53640926-AAD7-44D8-BBD7-CCE9431645EC}">
              <a14:shadowObscured xmlns:a14="http://schemas.microsoft.com/office/drawing/2010/main"/>
            </a:ext>
          </a:extLst>
        </p:spPr>
      </p:pic>
      <p:pic>
        <p:nvPicPr>
          <p:cNvPr id="5" name="Imagen 4" descr="C:\Users\USUARIO\AppData\Local\Microsoft\Windows\INetCacheContent.Word\DSC00471.jpg"/>
          <p:cNvPicPr/>
          <p:nvPr/>
        </p:nvPicPr>
        <p:blipFill rotWithShape="1">
          <a:blip r:embed="rId4" cstate="print">
            <a:extLst>
              <a:ext uri="{28A0092B-C50C-407E-A947-70E740481C1C}">
                <a14:useLocalDpi xmlns:a14="http://schemas.microsoft.com/office/drawing/2010/main" val="0"/>
              </a:ext>
            </a:extLst>
          </a:blip>
          <a:srcRect l="13213" t="3757" r="7505" b="18014"/>
          <a:stretch/>
        </p:blipFill>
        <p:spPr bwMode="auto">
          <a:xfrm>
            <a:off x="6203746" y="1261413"/>
            <a:ext cx="4100314" cy="3583542"/>
          </a:xfrm>
          <a:prstGeom prst="rect">
            <a:avLst/>
          </a:prstGeom>
          <a:noFill/>
          <a:ln>
            <a:noFill/>
          </a:ln>
          <a:extLst>
            <a:ext uri="{53640926-AAD7-44D8-BBD7-CCE9431645EC}">
              <a14:shadowObscured xmlns:a14="http://schemas.microsoft.com/office/drawing/2010/main"/>
            </a:ext>
          </a:extLst>
        </p:spPr>
      </p:pic>
      <p:pic>
        <p:nvPicPr>
          <p:cNvPr id="6"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263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descr="C:\Users\USUARIO\AppData\Local\Microsoft\Windows\INetCacheContent.Word\DSC00478.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00981" y="1238419"/>
            <a:ext cx="4417180" cy="3524649"/>
          </a:xfrm>
          <a:prstGeom prst="rect">
            <a:avLst/>
          </a:prstGeom>
          <a:noFill/>
          <a:ln>
            <a:noFill/>
          </a:ln>
        </p:spPr>
      </p:pic>
      <p:pic>
        <p:nvPicPr>
          <p:cNvPr id="5" name="Imagen 4" descr="C:\Users\USUARIO\AppData\Local\Microsoft\Windows\INetCacheContent.Word\DSC00482.jpg"/>
          <p:cNvPicPr/>
          <p:nvPr/>
        </p:nvPicPr>
        <p:blipFill rotWithShape="1">
          <a:blip r:embed="rId4" cstate="print">
            <a:extLst>
              <a:ext uri="{28A0092B-C50C-407E-A947-70E740481C1C}">
                <a14:useLocalDpi xmlns:a14="http://schemas.microsoft.com/office/drawing/2010/main" val="0"/>
              </a:ext>
            </a:extLst>
          </a:blip>
          <a:srcRect l="12685" r="6273" b="14983"/>
          <a:stretch/>
        </p:blipFill>
        <p:spPr bwMode="auto">
          <a:xfrm>
            <a:off x="5989078" y="1238419"/>
            <a:ext cx="4287686" cy="3620184"/>
          </a:xfrm>
          <a:prstGeom prst="rect">
            <a:avLst/>
          </a:prstGeom>
          <a:noFill/>
          <a:ln>
            <a:noFill/>
          </a:ln>
          <a:extLst>
            <a:ext uri="{53640926-AAD7-44D8-BBD7-CCE9431645EC}">
              <a14:shadowObscured xmlns:a14="http://schemas.microsoft.com/office/drawing/2010/main"/>
            </a:ext>
          </a:extLst>
        </p:spPr>
      </p:pic>
      <p:pic>
        <p:nvPicPr>
          <p:cNvPr id="6"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11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p:cNvPicPr>
            <a:picLocks noGrp="1" noChangeAspect="1"/>
          </p:cNvPicPr>
          <p:nvPr>
            <p:ph idx="1"/>
          </p:nvPr>
        </p:nvPicPr>
        <p:blipFill>
          <a:blip r:embed="rId3"/>
          <a:stretch>
            <a:fillRect/>
          </a:stretch>
        </p:blipFill>
        <p:spPr>
          <a:xfrm>
            <a:off x="1152690" y="1691322"/>
            <a:ext cx="4797734" cy="3598301"/>
          </a:xfrm>
        </p:spPr>
      </p:pic>
      <p:pic>
        <p:nvPicPr>
          <p:cNvPr id="5" name="Imagen 4" descr="C:\Users\USUARIO\AppData\Local\Microsoft\Windows\INetCacheContent.Word\DSC0049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8192" y="1735676"/>
            <a:ext cx="4846320" cy="3553947"/>
          </a:xfrm>
          <a:prstGeom prst="rect">
            <a:avLst/>
          </a:prstGeom>
          <a:noFill/>
          <a:ln>
            <a:noFill/>
          </a:ln>
        </p:spPr>
      </p:pic>
      <p:pic>
        <p:nvPicPr>
          <p:cNvPr id="6"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0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descr="C:\Users\USUARIO\AppData\Local\Microsoft\Windows\INetCacheContent.Word\2014-01-23 14.52.21.jpg"/>
          <p:cNvPicPr>
            <a:picLocks noGrp="1"/>
          </p:cNvPicPr>
          <p:nvPr>
            <p:ph idx="1"/>
          </p:nvPr>
        </p:nvPicPr>
        <p:blipFill rotWithShape="1">
          <a:blip r:embed="rId3" cstate="print">
            <a:extLst>
              <a:ext uri="{28A0092B-C50C-407E-A947-70E740481C1C}">
                <a14:useLocalDpi xmlns:a14="http://schemas.microsoft.com/office/drawing/2010/main" val="0"/>
              </a:ext>
            </a:extLst>
          </a:blip>
          <a:srcRect l="16060" t="1766"/>
          <a:stretch/>
        </p:blipFill>
        <p:spPr bwMode="auto">
          <a:xfrm rot="5400000">
            <a:off x="2165084" y="704774"/>
            <a:ext cx="2786594" cy="3637674"/>
          </a:xfrm>
          <a:prstGeom prst="rect">
            <a:avLst/>
          </a:prstGeom>
          <a:noFill/>
          <a:ln>
            <a:noFill/>
          </a:ln>
          <a:extLst>
            <a:ext uri="{53640926-AAD7-44D8-BBD7-CCE9431645EC}">
              <a14:shadowObscured xmlns:a14="http://schemas.microsoft.com/office/drawing/2010/main"/>
            </a:ext>
          </a:extLst>
        </p:spPr>
      </p:pic>
      <p:pic>
        <p:nvPicPr>
          <p:cNvPr id="5" name="Imagen 4" descr="C:\Users\USUARIO\AppData\Local\Microsoft\Windows\INetCacheContent.Word\DSC0051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3045" y="1225849"/>
            <a:ext cx="3979749" cy="2595524"/>
          </a:xfrm>
          <a:prstGeom prst="rect">
            <a:avLst/>
          </a:prstGeom>
          <a:noFill/>
          <a:ln>
            <a:noFill/>
          </a:ln>
        </p:spPr>
      </p:pic>
      <p:pic>
        <p:nvPicPr>
          <p:cNvPr id="6" name="Imagen 5" descr="C:\Users\USUARIO\AppData\Local\Microsoft\Windows\INetCacheContent.Word\DSC0051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6325" y="4313555"/>
            <a:ext cx="3393440" cy="2544445"/>
          </a:xfrm>
          <a:prstGeom prst="rect">
            <a:avLst/>
          </a:prstGeom>
          <a:noFill/>
          <a:ln>
            <a:noFill/>
          </a:ln>
        </p:spPr>
      </p:pic>
      <p:pic>
        <p:nvPicPr>
          <p:cNvPr id="7" name="Picture 2" descr="Resultado de imagen para universidad de las fuerzas armadas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768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Comprobaciones</a:t>
            </a:r>
          </a:p>
        </p:txBody>
      </p:sp>
      <p:pic>
        <p:nvPicPr>
          <p:cNvPr id="4" name="Marcador de contenido 3" descr="C:\Users\USUARIO\AppData\Local\Microsoft\Windows\INetCacheContent.Word\DSC00514.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23627" y="1962113"/>
            <a:ext cx="3404062" cy="2556164"/>
          </a:xfrm>
          <a:prstGeom prst="rect">
            <a:avLst/>
          </a:prstGeom>
          <a:noFill/>
          <a:ln>
            <a:noFill/>
          </a:ln>
        </p:spPr>
      </p:pic>
      <p:sp>
        <p:nvSpPr>
          <p:cNvPr id="5" name="Rectángulo 4"/>
          <p:cNvSpPr/>
          <p:nvPr/>
        </p:nvSpPr>
        <p:spPr>
          <a:xfrm>
            <a:off x="878006" y="4789068"/>
            <a:ext cx="4430973" cy="646331"/>
          </a:xfrm>
          <a:prstGeom prst="rect">
            <a:avLst/>
          </a:prstGeom>
        </p:spPr>
        <p:txBody>
          <a:bodyPr wrap="square">
            <a:spAutoFit/>
          </a:bodyPr>
          <a:lstStyle/>
          <a:p>
            <a:pPr algn="ctr">
              <a:spcAft>
                <a:spcPts val="0"/>
              </a:spcAft>
            </a:pPr>
            <a:r>
              <a:rPr lang="es-ES" b="1" dirty="0">
                <a:latin typeface="Arial" panose="020B0604020202020204" pitchFamily="34" charset="0"/>
                <a:ea typeface="Calibri" panose="020F0502020204030204" pitchFamily="34" charset="0"/>
                <a:cs typeface="Times New Roman" panose="02020603050405020304" pitchFamily="18" charset="0"/>
              </a:rPr>
              <a:t> Alcances máximo en cada eje de desplazamiento</a:t>
            </a:r>
            <a:endParaRPr lang="es-EC" b="1"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Imagen 5" descr="C:\Users\USUARIO\AppData\Local\Microsoft\Windows\INetCacheContent.Word\DSC00515.jpg"/>
          <p:cNvPicPr/>
          <p:nvPr/>
        </p:nvPicPr>
        <p:blipFill rotWithShape="1">
          <a:blip r:embed="rId4" cstate="print">
            <a:extLst>
              <a:ext uri="{28A0092B-C50C-407E-A947-70E740481C1C}">
                <a14:useLocalDpi xmlns:a14="http://schemas.microsoft.com/office/drawing/2010/main" val="0"/>
              </a:ext>
            </a:extLst>
          </a:blip>
          <a:srcRect l="4881" t="23859" r="6294" b="-242"/>
          <a:stretch/>
        </p:blipFill>
        <p:spPr bwMode="auto">
          <a:xfrm>
            <a:off x="6204015" y="1962113"/>
            <a:ext cx="3554133" cy="2432466"/>
          </a:xfrm>
          <a:prstGeom prst="rect">
            <a:avLst/>
          </a:prstGeom>
          <a:noFill/>
          <a:ln>
            <a:noFill/>
          </a:ln>
          <a:extLst>
            <a:ext uri="{53640926-AAD7-44D8-BBD7-CCE9431645EC}">
              <a14:shadowObscured xmlns:a14="http://schemas.microsoft.com/office/drawing/2010/main"/>
            </a:ext>
          </a:extLst>
        </p:spPr>
      </p:pic>
      <p:sp>
        <p:nvSpPr>
          <p:cNvPr id="7" name="Rectángulo 6"/>
          <p:cNvSpPr/>
          <p:nvPr/>
        </p:nvSpPr>
        <p:spPr>
          <a:xfrm>
            <a:off x="5631873" y="4789067"/>
            <a:ext cx="4603948" cy="646331"/>
          </a:xfrm>
          <a:prstGeom prst="rect">
            <a:avLst/>
          </a:prstGeom>
        </p:spPr>
        <p:txBody>
          <a:bodyPr wrap="square">
            <a:spAutoFit/>
          </a:bodyPr>
          <a:lstStyle/>
          <a:p>
            <a:pPr algn="ctr"/>
            <a:r>
              <a:rPr lang="es-ES" b="1" dirty="0">
                <a:latin typeface="Arial" panose="020B0604020202020204" pitchFamily="34" charset="0"/>
                <a:cs typeface="Times New Roman" panose="02020603050405020304" pitchFamily="18" charset="0"/>
              </a:rPr>
              <a:t>Comprobación de la proyección de la luz</a:t>
            </a:r>
            <a:endParaRPr lang="es-EC" b="1" dirty="0">
              <a:latin typeface="Arial" panose="020B0604020202020204" pitchFamily="34" charset="0"/>
              <a:cs typeface="Times New Roman" panose="02020603050405020304" pitchFamily="18" charset="0"/>
            </a:endParaRPr>
          </a:p>
        </p:txBody>
      </p:sp>
      <p:pic>
        <p:nvPicPr>
          <p:cNvPr id="8"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793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Verificaciones</a:t>
            </a:r>
          </a:p>
        </p:txBody>
      </p:sp>
      <p:sp>
        <p:nvSpPr>
          <p:cNvPr id="3" name="Marcador de contenido 2"/>
          <p:cNvSpPr>
            <a:spLocks noGrp="1"/>
          </p:cNvSpPr>
          <p:nvPr>
            <p:ph idx="1"/>
          </p:nvPr>
        </p:nvSpPr>
        <p:spPr/>
        <p:txBody>
          <a:bodyPr/>
          <a:lstStyle/>
          <a:p>
            <a:pPr lvl="0"/>
            <a:r>
              <a:rPr lang="es-EC" dirty="0"/>
              <a:t>Verificación de precisión de las cabezas micrométricas.</a:t>
            </a:r>
          </a:p>
          <a:p>
            <a:pPr lvl="0"/>
            <a:r>
              <a:rPr lang="es-EC" dirty="0"/>
              <a:t>Verificación de paralelismo en el eje “X” e “Y”.</a:t>
            </a:r>
          </a:p>
          <a:p>
            <a:pPr lvl="0"/>
            <a:r>
              <a:rPr lang="es-EC" dirty="0"/>
              <a:t>Verificación de rectitud en el eje “X” e “Y”.</a:t>
            </a:r>
          </a:p>
          <a:p>
            <a:pPr marL="0" indent="0">
              <a:buNone/>
            </a:pPr>
            <a:endParaRPr lang="es-EC" dirty="0"/>
          </a:p>
        </p:txBody>
      </p:sp>
      <p:pic>
        <p:nvPicPr>
          <p:cNvPr id="4" name="Imagen 3" descr="C:\Users\USUARIO\AppData\Local\Microsoft\Windows\INetCacheContent.Word\DSC00546.jpg"/>
          <p:cNvPicPr/>
          <p:nvPr/>
        </p:nvPicPr>
        <p:blipFill rotWithShape="1">
          <a:blip r:embed="rId3" cstate="print">
            <a:extLst>
              <a:ext uri="{28A0092B-C50C-407E-A947-70E740481C1C}">
                <a14:useLocalDpi xmlns:a14="http://schemas.microsoft.com/office/drawing/2010/main" val="0"/>
              </a:ext>
            </a:extLst>
          </a:blip>
          <a:srcRect l="-4" t="25376" r="-9" b="18233"/>
          <a:stretch/>
        </p:blipFill>
        <p:spPr bwMode="auto">
          <a:xfrm>
            <a:off x="1616202" y="3762565"/>
            <a:ext cx="4491990" cy="1898650"/>
          </a:xfrm>
          <a:prstGeom prst="rect">
            <a:avLst/>
          </a:prstGeom>
          <a:noFill/>
          <a:ln>
            <a:noFill/>
          </a:ln>
          <a:extLst>
            <a:ext uri="{53640926-AAD7-44D8-BBD7-CCE9431645EC}">
              <a14:shadowObscured xmlns:a14="http://schemas.microsoft.com/office/drawing/2010/main"/>
            </a:ext>
          </a:extLst>
        </p:spPr>
      </p:pic>
      <p:pic>
        <p:nvPicPr>
          <p:cNvPr id="5" name="Imagen 4" descr="C:\Users\USUARIO\AppData\Local\Microsoft\Windows\INetCacheContent.Word\DSC00571.jpg"/>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45544" t="31454" r="31207" b="31030"/>
          <a:stretch/>
        </p:blipFill>
        <p:spPr bwMode="auto">
          <a:xfrm>
            <a:off x="7173087" y="3702240"/>
            <a:ext cx="1619250" cy="1958975"/>
          </a:xfrm>
          <a:prstGeom prst="rect">
            <a:avLst/>
          </a:prstGeom>
          <a:noFill/>
          <a:ln>
            <a:noFill/>
          </a:ln>
          <a:extLst>
            <a:ext uri="{53640926-AAD7-44D8-BBD7-CCE9431645EC}">
              <a14:shadowObscured xmlns:a14="http://schemas.microsoft.com/office/drawing/2010/main"/>
            </a:ext>
          </a:extLst>
        </p:spPr>
      </p:pic>
      <p:pic>
        <p:nvPicPr>
          <p:cNvPr id="6" name="Picture 2" descr="Resultado de imagen para universidad de las fuerzas armadas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261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latin typeface="Arial" panose="020B0604020202020204" pitchFamily="34" charset="0"/>
                <a:ea typeface="Calibri" panose="020F0502020204030204" pitchFamily="34" charset="0"/>
                <a:cs typeface="Times New Roman" panose="02020603050405020304" pitchFamily="18" charset="0"/>
              </a:rPr>
              <a:t>Alcance del proyecto</a:t>
            </a:r>
            <a:endParaRPr lang="es-EC" dirty="0"/>
          </a:p>
        </p:txBody>
      </p:sp>
      <p:sp>
        <p:nvSpPr>
          <p:cNvPr id="3" name="Marcador de contenido 2"/>
          <p:cNvSpPr>
            <a:spLocks noGrp="1"/>
          </p:cNvSpPr>
          <p:nvPr>
            <p:ph idx="1"/>
          </p:nvPr>
        </p:nvSpPr>
        <p:spPr>
          <a:xfrm>
            <a:off x="1088151" y="2505146"/>
            <a:ext cx="8596668" cy="2345150"/>
          </a:xfrm>
        </p:spPr>
        <p:txBody>
          <a:bodyPr/>
          <a:lstStyle/>
          <a:p>
            <a:pPr indent="0" algn="just">
              <a:lnSpc>
                <a:spcPct val="150000"/>
              </a:lnSpc>
              <a:spcBef>
                <a:spcPts val="1200"/>
              </a:spcBef>
              <a:spcAft>
                <a:spcPts val="1800"/>
              </a:spcAft>
              <a:buNone/>
            </a:pPr>
            <a:r>
              <a:rPr lang="es-EC" kern="1600" dirty="0">
                <a:latin typeface="Arial" panose="020B0604020202020204" pitchFamily="34" charset="0"/>
                <a:ea typeface="Times New Roman" panose="02020603050405020304" pitchFamily="18" charset="0"/>
                <a:cs typeface="Arial" panose="020B0604020202020204" pitchFamily="34" charset="0"/>
              </a:rPr>
              <a:t>El proyecto prevé el montaje, ajustaje, verificación y validación de funcionabilidad de una mesa con movimientos x-y sobre el proyector de perfiles, CARL ZEISS JENA, MODELO MP320 con 0,01 mm aplicando software de Modelamiento.</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s-EC" dirty="0"/>
          </a:p>
        </p:txBody>
      </p:sp>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791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Precisión</a:t>
            </a:r>
          </a:p>
        </p:txBody>
      </p:sp>
      <p:pic>
        <p:nvPicPr>
          <p:cNvPr id="4" name="Marcador de contenido 3"/>
          <p:cNvPicPr>
            <a:picLocks noGrp="1"/>
          </p:cNvPicPr>
          <p:nvPr>
            <p:ph idx="1"/>
          </p:nvPr>
        </p:nvPicPr>
        <p:blipFill rotWithShape="1">
          <a:blip r:embed="rId3" cstate="print">
            <a:extLst>
              <a:ext uri="{28A0092B-C50C-407E-A947-70E740481C1C}">
                <a14:useLocalDpi xmlns:a14="http://schemas.microsoft.com/office/drawing/2010/main" val="0"/>
              </a:ext>
            </a:extLst>
          </a:blip>
          <a:srcRect l="18348" t="2805" r="45310" b="9785"/>
          <a:stretch/>
        </p:blipFill>
        <p:spPr bwMode="auto">
          <a:xfrm>
            <a:off x="1878658" y="1691322"/>
            <a:ext cx="2515922" cy="2266529"/>
          </a:xfrm>
          <a:prstGeom prst="rect">
            <a:avLst/>
          </a:prstGeom>
          <a:noFill/>
          <a:ln>
            <a:noFill/>
          </a:ln>
          <a:extLst>
            <a:ext uri="{53640926-AAD7-44D8-BBD7-CCE9431645EC}">
              <a14:shadowObscured xmlns:a14="http://schemas.microsoft.com/office/drawing/2010/main"/>
            </a:ext>
          </a:extLst>
        </p:spPr>
      </p:pic>
      <p:pic>
        <p:nvPicPr>
          <p:cNvPr id="5" name="Imagen 4"/>
          <p:cNvPicPr/>
          <p:nvPr/>
        </p:nvPicPr>
        <p:blipFill rotWithShape="1">
          <a:blip r:embed="rId4" cstate="print">
            <a:extLst>
              <a:ext uri="{28A0092B-C50C-407E-A947-70E740481C1C}">
                <a14:useLocalDpi xmlns:a14="http://schemas.microsoft.com/office/drawing/2010/main" val="0"/>
              </a:ext>
            </a:extLst>
          </a:blip>
          <a:srcRect l="21170" t="20099" r="36137" b="16797"/>
          <a:stretch/>
        </p:blipFill>
        <p:spPr bwMode="auto">
          <a:xfrm>
            <a:off x="6108192" y="1667804"/>
            <a:ext cx="3092569" cy="2086535"/>
          </a:xfrm>
          <a:prstGeom prst="rect">
            <a:avLst/>
          </a:prstGeom>
          <a:noFill/>
          <a:ln w="12700">
            <a:noFill/>
          </a:ln>
          <a:extLst>
            <a:ext uri="{53640926-AAD7-44D8-BBD7-CCE9431645EC}">
              <a14:shadowObscured xmlns:a14="http://schemas.microsoft.com/office/drawing/2010/main"/>
            </a:ext>
          </a:extLst>
        </p:spPr>
      </p:pic>
      <p:pic>
        <p:nvPicPr>
          <p:cNvPr id="6" name="Imagen 5" descr="C:\Users\USUARIO\AppData\Local\Microsoft\Windows\INetCacheContent.Word\DSC00555.jpg"/>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878658" y="4735991"/>
            <a:ext cx="2593340" cy="1944370"/>
          </a:xfrm>
          <a:prstGeom prst="rect">
            <a:avLst/>
          </a:prstGeom>
          <a:ln/>
        </p:spPr>
        <p:style>
          <a:lnRef idx="2">
            <a:schemeClr val="dk1"/>
          </a:lnRef>
          <a:fillRef idx="1">
            <a:schemeClr val="lt1"/>
          </a:fillRef>
          <a:effectRef idx="0">
            <a:schemeClr val="dk1"/>
          </a:effectRef>
          <a:fontRef idx="minor">
            <a:schemeClr val="dk1"/>
          </a:fontRef>
        </p:style>
      </p:pic>
      <p:cxnSp>
        <p:nvCxnSpPr>
          <p:cNvPr id="9" name="Conector recto de flecha 8"/>
          <p:cNvCxnSpPr>
            <a:cxnSpLocks/>
          </p:cNvCxnSpPr>
          <p:nvPr/>
        </p:nvCxnSpPr>
        <p:spPr>
          <a:xfrm>
            <a:off x="1956076" y="5817358"/>
            <a:ext cx="25159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Imagen 9" descr="C:\Users\USUARIO\AppData\Local\Microsoft\Windows\INetCacheContent.Word\DSC0054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8192" y="4507467"/>
            <a:ext cx="2522855" cy="1964690"/>
          </a:xfrm>
          <a:prstGeom prst="rect">
            <a:avLst/>
          </a:prstGeom>
          <a:noFill/>
          <a:ln>
            <a:noFill/>
          </a:ln>
        </p:spPr>
      </p:pic>
      <p:cxnSp>
        <p:nvCxnSpPr>
          <p:cNvPr id="12" name="Conector recto de flecha 11"/>
          <p:cNvCxnSpPr/>
          <p:nvPr/>
        </p:nvCxnSpPr>
        <p:spPr>
          <a:xfrm>
            <a:off x="7379179" y="5138382"/>
            <a:ext cx="0" cy="13579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Picture 2" descr="Resultado de imagen para universidad de las fuerzas armadas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361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454424056"/>
              </p:ext>
            </p:extLst>
          </p:nvPr>
        </p:nvGraphicFramePr>
        <p:xfrm>
          <a:off x="1746800" y="2616235"/>
          <a:ext cx="4458971" cy="3131312"/>
        </p:xfrm>
        <a:graphic>
          <a:graphicData uri="http://schemas.openxmlformats.org/drawingml/2006/table">
            <a:tbl>
              <a:tblPr firstRow="1" firstCol="1" bandRow="1"/>
              <a:tblGrid>
                <a:gridCol w="325848">
                  <a:extLst>
                    <a:ext uri="{9D8B030D-6E8A-4147-A177-3AD203B41FA5}">
                      <a16:colId xmlns:a16="http://schemas.microsoft.com/office/drawing/2014/main" val="3380941466"/>
                    </a:ext>
                  </a:extLst>
                </a:gridCol>
                <a:gridCol w="820654">
                  <a:extLst>
                    <a:ext uri="{9D8B030D-6E8A-4147-A177-3AD203B41FA5}">
                      <a16:colId xmlns:a16="http://schemas.microsoft.com/office/drawing/2014/main" val="3335450573"/>
                    </a:ext>
                  </a:extLst>
                </a:gridCol>
                <a:gridCol w="820654">
                  <a:extLst>
                    <a:ext uri="{9D8B030D-6E8A-4147-A177-3AD203B41FA5}">
                      <a16:colId xmlns:a16="http://schemas.microsoft.com/office/drawing/2014/main" val="1849831644"/>
                    </a:ext>
                  </a:extLst>
                </a:gridCol>
                <a:gridCol w="823194">
                  <a:extLst>
                    <a:ext uri="{9D8B030D-6E8A-4147-A177-3AD203B41FA5}">
                      <a16:colId xmlns:a16="http://schemas.microsoft.com/office/drawing/2014/main" val="2353013683"/>
                    </a:ext>
                  </a:extLst>
                </a:gridCol>
                <a:gridCol w="820654">
                  <a:extLst>
                    <a:ext uri="{9D8B030D-6E8A-4147-A177-3AD203B41FA5}">
                      <a16:colId xmlns:a16="http://schemas.microsoft.com/office/drawing/2014/main" val="2497369473"/>
                    </a:ext>
                  </a:extLst>
                </a:gridCol>
                <a:gridCol w="847967">
                  <a:extLst>
                    <a:ext uri="{9D8B030D-6E8A-4147-A177-3AD203B41FA5}">
                      <a16:colId xmlns:a16="http://schemas.microsoft.com/office/drawing/2014/main" val="219819120"/>
                    </a:ext>
                  </a:extLst>
                </a:gridCol>
              </a:tblGrid>
              <a:tr h="36893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Ord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 </a:t>
                      </a:r>
                      <a:b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Patrón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a:t>
                      </a:r>
                      <a:b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inicial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a:t>
                      </a:r>
                      <a:b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final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 </a:t>
                      </a:r>
                      <a:b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obtenida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Desviación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757174"/>
                  </a:ext>
                </a:extLst>
              </a:tr>
              <a:tr h="18034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0660858"/>
                  </a:ext>
                </a:extLst>
              </a:tr>
              <a:tr h="18034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02751"/>
                  </a:ext>
                </a:extLst>
              </a:tr>
              <a:tr h="18034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5610906"/>
                  </a:ext>
                </a:extLst>
              </a:tr>
              <a:tr h="18034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1143171"/>
                  </a:ext>
                </a:extLst>
              </a:tr>
              <a:tr h="18034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3463466"/>
                  </a:ext>
                </a:extLst>
              </a:tr>
              <a:tr h="18034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620375"/>
                  </a:ext>
                </a:extLst>
              </a:tr>
              <a:tr h="18859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931265"/>
                  </a:ext>
                </a:extLst>
              </a:tr>
              <a:tr h="180340">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17,485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439036"/>
                  </a:ext>
                </a:extLst>
              </a:tr>
              <a:tr h="180340">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Promedio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21211"/>
                  </a:ext>
                </a:extLst>
              </a:tr>
              <a:tr h="180340">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Error Relativo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044678"/>
                  </a:ext>
                </a:extLst>
              </a:tr>
              <a:tr h="180340">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Error porcentual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8676977"/>
                  </a:ext>
                </a:extLst>
              </a:tr>
              <a:tr h="180340">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Desviación Estándar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5154179"/>
                  </a:ext>
                </a:extLst>
              </a:tr>
              <a:tr h="180340">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Límite 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940018"/>
                  </a:ext>
                </a:extLst>
              </a:tr>
              <a:tr h="180340">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Límite 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052073"/>
                  </a:ext>
                </a:extLst>
              </a:tr>
            </a:tbl>
          </a:graphicData>
        </a:graphic>
      </p:graphicFrame>
      <p:graphicFrame>
        <p:nvGraphicFramePr>
          <p:cNvPr id="8" name="Marcador de contenido 7"/>
          <p:cNvGraphicFramePr>
            <a:graphicFrameLocks noGrp="1"/>
          </p:cNvGraphicFramePr>
          <p:nvPr>
            <p:ph idx="1"/>
            <p:extLst>
              <p:ext uri="{D42A27DB-BD31-4B8C-83A1-F6EECF244321}">
                <p14:modId xmlns:p14="http://schemas.microsoft.com/office/powerpoint/2010/main" val="1970434050"/>
              </p:ext>
            </p:extLst>
          </p:nvPr>
        </p:nvGraphicFramePr>
        <p:xfrm>
          <a:off x="3465452" y="1691322"/>
          <a:ext cx="4500880" cy="587121"/>
        </p:xfrm>
        <a:graphic>
          <a:graphicData uri="http://schemas.openxmlformats.org/drawingml/2006/table">
            <a:tbl>
              <a:tblPr firstRow="1" firstCol="1" bandRow="1"/>
              <a:tblGrid>
                <a:gridCol w="4500880">
                  <a:extLst>
                    <a:ext uri="{9D8B030D-6E8A-4147-A177-3AD203B41FA5}">
                      <a16:colId xmlns:a16="http://schemas.microsoft.com/office/drawing/2014/main" val="4220171747"/>
                    </a:ext>
                  </a:extLst>
                </a:gridCol>
              </a:tblGrid>
              <a:tr h="36830">
                <a:tc>
                  <a:txBody>
                    <a:bodyPr/>
                    <a:lstStyle/>
                    <a:p>
                      <a:pPr algn="ctr">
                        <a:lnSpc>
                          <a:spcPct val="107000"/>
                        </a:lnSpc>
                        <a:spcAft>
                          <a:spcPts val="0"/>
                        </a:spcAft>
                      </a:pPr>
                      <a:r>
                        <a:rPr lang="es-EC"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b="1" dirty="0">
                          <a:effectLst/>
                          <a:latin typeface="Arial" panose="020B0604020202020204" pitchFamily="34" charset="0"/>
                          <a:ea typeface="Calibri" panose="020F0502020204030204" pitchFamily="34" charset="0"/>
                          <a:cs typeface="Times New Roman" panose="02020603050405020304" pitchFamily="18" charset="0"/>
                        </a:rPr>
                        <a:t>Patrones Utilizados:     2.5      5.1       7.7     10.3     12.9     15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EC"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414030"/>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552351162"/>
              </p:ext>
            </p:extLst>
          </p:nvPr>
        </p:nvGraphicFramePr>
        <p:xfrm>
          <a:off x="6525715" y="2616235"/>
          <a:ext cx="4591050" cy="3327019"/>
        </p:xfrm>
        <a:graphic>
          <a:graphicData uri="http://schemas.openxmlformats.org/drawingml/2006/table">
            <a:tbl>
              <a:tblPr firstRow="1" firstCol="1" bandRow="1"/>
              <a:tblGrid>
                <a:gridCol w="406400">
                  <a:extLst>
                    <a:ext uri="{9D8B030D-6E8A-4147-A177-3AD203B41FA5}">
                      <a16:colId xmlns:a16="http://schemas.microsoft.com/office/drawing/2014/main" val="1244149215"/>
                    </a:ext>
                  </a:extLst>
                </a:gridCol>
                <a:gridCol w="901700">
                  <a:extLst>
                    <a:ext uri="{9D8B030D-6E8A-4147-A177-3AD203B41FA5}">
                      <a16:colId xmlns:a16="http://schemas.microsoft.com/office/drawing/2014/main" val="3665252536"/>
                    </a:ext>
                  </a:extLst>
                </a:gridCol>
                <a:gridCol w="697230">
                  <a:extLst>
                    <a:ext uri="{9D8B030D-6E8A-4147-A177-3AD203B41FA5}">
                      <a16:colId xmlns:a16="http://schemas.microsoft.com/office/drawing/2014/main" val="1687781317"/>
                    </a:ext>
                  </a:extLst>
                </a:gridCol>
                <a:gridCol w="697230">
                  <a:extLst>
                    <a:ext uri="{9D8B030D-6E8A-4147-A177-3AD203B41FA5}">
                      <a16:colId xmlns:a16="http://schemas.microsoft.com/office/drawing/2014/main" val="3045184442"/>
                    </a:ext>
                  </a:extLst>
                </a:gridCol>
                <a:gridCol w="901700">
                  <a:extLst>
                    <a:ext uri="{9D8B030D-6E8A-4147-A177-3AD203B41FA5}">
                      <a16:colId xmlns:a16="http://schemas.microsoft.com/office/drawing/2014/main" val="2831447267"/>
                    </a:ext>
                  </a:extLst>
                </a:gridCol>
                <a:gridCol w="986790">
                  <a:extLst>
                    <a:ext uri="{9D8B030D-6E8A-4147-A177-3AD203B41FA5}">
                      <a16:colId xmlns:a16="http://schemas.microsoft.com/office/drawing/2014/main" val="3183558604"/>
                    </a:ext>
                  </a:extLst>
                </a:gridCol>
              </a:tblGrid>
              <a:tr h="365125">
                <a:tc>
                  <a:txBody>
                    <a:bodyPr/>
                    <a:lstStyle/>
                    <a:p>
                      <a:pPr algn="ctr">
                        <a:lnSpc>
                          <a:spcPct val="107000"/>
                        </a:lnSpc>
                        <a:spcAft>
                          <a:spcPts val="0"/>
                        </a:spcAft>
                      </a:pPr>
                      <a:r>
                        <a:rPr lang="es-EC" sz="1200">
                          <a:effectLst/>
                          <a:latin typeface="Arial" panose="020B0604020202020204" pitchFamily="34" charset="0"/>
                          <a:ea typeface="Calibri" panose="020F0502020204030204" pitchFamily="34" charset="0"/>
                          <a:cs typeface="Times New Roman" panose="02020603050405020304" pitchFamily="18" charset="0"/>
                        </a:rPr>
                        <a:t>		</a:t>
                      </a: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Ord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 </a:t>
                      </a:r>
                      <a:b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Patrón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a:t>
                      </a:r>
                      <a:b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inicial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a:t>
                      </a:r>
                      <a:b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final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 </a:t>
                      </a:r>
                      <a:b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obtenida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Desviación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840528"/>
                  </a:ext>
                </a:extLst>
              </a:tr>
              <a:tr h="18224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9944667"/>
                  </a:ext>
                </a:extLst>
              </a:tr>
              <a:tr h="18224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144073"/>
                  </a:ext>
                </a:extLst>
              </a:tr>
              <a:tr h="18224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0453872"/>
                  </a:ext>
                </a:extLst>
              </a:tr>
              <a:tr h="18224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300518"/>
                  </a:ext>
                </a:extLst>
              </a:tr>
              <a:tr h="18224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4,645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3693939"/>
                  </a:ext>
                </a:extLst>
              </a:tr>
              <a:tr h="18224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4684788"/>
                  </a:ext>
                </a:extLst>
              </a:tr>
              <a:tr h="182245">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4,645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2406035"/>
                  </a:ext>
                </a:extLst>
              </a:tr>
              <a:tr h="182245">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17,490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843887"/>
                  </a:ext>
                </a:extLst>
              </a:tr>
              <a:tr h="182245">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Promedio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383321"/>
                  </a:ext>
                </a:extLst>
              </a:tr>
              <a:tr h="182245">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Error Relativo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172873"/>
                  </a:ext>
                </a:extLst>
              </a:tr>
              <a:tr h="182245">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Error porcentual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027365"/>
                  </a:ext>
                </a:extLst>
              </a:tr>
              <a:tr h="182245">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Desviación Estándar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523899"/>
                  </a:ext>
                </a:extLst>
              </a:tr>
              <a:tr h="182245">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Límite Máximo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3245112"/>
                  </a:ext>
                </a:extLst>
              </a:tr>
              <a:tr h="182245">
                <a:tc gridSpan="4">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Límite Mínimo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018448"/>
                  </a:ext>
                </a:extLst>
              </a:tr>
            </a:tbl>
          </a:graphicData>
        </a:graphic>
      </p:graphicFrame>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75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a:extLst>
              <a:ext uri="{FF2B5EF4-FFF2-40B4-BE49-F238E27FC236}">
                <a16:creationId xmlns:a16="http://schemas.microsoft.com/office/drawing/2014/main" id="{DC09E140-F700-4C05-836F-1EF861727DD5}"/>
              </a:ext>
            </a:extLst>
          </p:cNvPr>
          <p:cNvGraphicFramePr>
            <a:graphicFrameLocks noGrp="1"/>
          </p:cNvGraphicFramePr>
          <p:nvPr>
            <p:ph idx="1"/>
          </p:nvPr>
        </p:nvGraphicFramePr>
        <p:xfrm>
          <a:off x="1262063" y="1828800"/>
          <a:ext cx="8594725"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32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a:extLst>
              <a:ext uri="{FF2B5EF4-FFF2-40B4-BE49-F238E27FC236}">
                <a16:creationId xmlns:a16="http://schemas.microsoft.com/office/drawing/2014/main" id="{3F686CA0-B613-48AB-B984-53CACFE37770}"/>
              </a:ext>
            </a:extLst>
          </p:cNvPr>
          <p:cNvGraphicFramePr>
            <a:graphicFrameLocks noGrp="1"/>
          </p:cNvGraphicFramePr>
          <p:nvPr>
            <p:ph idx="1"/>
            <p:extLst>
              <p:ext uri="{D42A27DB-BD31-4B8C-83A1-F6EECF244321}">
                <p14:modId xmlns:p14="http://schemas.microsoft.com/office/powerpoint/2010/main" val="1339480301"/>
              </p:ext>
            </p:extLst>
          </p:nvPr>
        </p:nvGraphicFramePr>
        <p:xfrm>
          <a:off x="1810829" y="1869743"/>
          <a:ext cx="8594725"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566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Paralelismo</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l="34375" t="24031" r="34027" b="27907"/>
          <a:stretch>
            <a:fillRect/>
          </a:stretch>
        </p:blipFill>
        <p:spPr bwMode="auto">
          <a:xfrm>
            <a:off x="1787857" y="1788053"/>
            <a:ext cx="3794077" cy="300737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l="21527" r="38194" b="10077"/>
          <a:stretch>
            <a:fillRect/>
          </a:stretch>
        </p:blipFill>
        <p:spPr bwMode="auto">
          <a:xfrm>
            <a:off x="6443354" y="1439692"/>
            <a:ext cx="3355739" cy="3355739"/>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descr="C:\Users\USUARIO\AppData\Local\Microsoft\Windows\INetCacheContent.Word\DSC00679.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270601" y="4795431"/>
            <a:ext cx="2622665" cy="1970116"/>
          </a:xfrm>
          <a:prstGeom prst="rect">
            <a:avLst/>
          </a:prstGeom>
          <a:noFill/>
          <a:ln>
            <a:noFill/>
          </a:ln>
        </p:spPr>
      </p:pic>
      <p:pic>
        <p:nvPicPr>
          <p:cNvPr id="7"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824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949918453"/>
              </p:ext>
            </p:extLst>
          </p:nvPr>
        </p:nvGraphicFramePr>
        <p:xfrm>
          <a:off x="3355514" y="512562"/>
          <a:ext cx="6116029" cy="2670380"/>
        </p:xfrm>
        <a:graphic>
          <a:graphicData uri="http://schemas.openxmlformats.org/drawingml/2006/table">
            <a:tbl>
              <a:tblPr firstRow="1" firstCol="1" bandRow="1"/>
              <a:tblGrid>
                <a:gridCol w="526257">
                  <a:extLst>
                    <a:ext uri="{9D8B030D-6E8A-4147-A177-3AD203B41FA5}">
                      <a16:colId xmlns:a16="http://schemas.microsoft.com/office/drawing/2014/main" val="874388916"/>
                    </a:ext>
                  </a:extLst>
                </a:gridCol>
                <a:gridCol w="1195902">
                  <a:extLst>
                    <a:ext uri="{9D8B030D-6E8A-4147-A177-3AD203B41FA5}">
                      <a16:colId xmlns:a16="http://schemas.microsoft.com/office/drawing/2014/main" val="1201285351"/>
                    </a:ext>
                  </a:extLst>
                </a:gridCol>
                <a:gridCol w="1027347">
                  <a:extLst>
                    <a:ext uri="{9D8B030D-6E8A-4147-A177-3AD203B41FA5}">
                      <a16:colId xmlns:a16="http://schemas.microsoft.com/office/drawing/2014/main" val="1470374216"/>
                    </a:ext>
                  </a:extLst>
                </a:gridCol>
                <a:gridCol w="925145">
                  <a:extLst>
                    <a:ext uri="{9D8B030D-6E8A-4147-A177-3AD203B41FA5}">
                      <a16:colId xmlns:a16="http://schemas.microsoft.com/office/drawing/2014/main" val="3957889810"/>
                    </a:ext>
                  </a:extLst>
                </a:gridCol>
                <a:gridCol w="770320">
                  <a:extLst>
                    <a:ext uri="{9D8B030D-6E8A-4147-A177-3AD203B41FA5}">
                      <a16:colId xmlns:a16="http://schemas.microsoft.com/office/drawing/2014/main" val="637857950"/>
                    </a:ext>
                  </a:extLst>
                </a:gridCol>
                <a:gridCol w="900738">
                  <a:extLst>
                    <a:ext uri="{9D8B030D-6E8A-4147-A177-3AD203B41FA5}">
                      <a16:colId xmlns:a16="http://schemas.microsoft.com/office/drawing/2014/main" val="4120802441"/>
                    </a:ext>
                  </a:extLst>
                </a:gridCol>
                <a:gridCol w="770320">
                  <a:extLst>
                    <a:ext uri="{9D8B030D-6E8A-4147-A177-3AD203B41FA5}">
                      <a16:colId xmlns:a16="http://schemas.microsoft.com/office/drawing/2014/main" val="2674401173"/>
                    </a:ext>
                  </a:extLst>
                </a:gridCol>
              </a:tblGrid>
              <a:tr h="539302">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Ord.</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Incrementos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 </a:t>
                      </a:r>
                      <a:b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referencia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a:t>
                      </a:r>
                      <a:b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Inicial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a:t>
                      </a:r>
                      <a:b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final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 </a:t>
                      </a:r>
                      <a:b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Obtenida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Error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2345703"/>
                  </a:ext>
                </a:extLst>
              </a:tr>
              <a:tr h="26965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9509579"/>
                  </a:ext>
                </a:extLst>
              </a:tr>
              <a:tr h="18813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94623"/>
                  </a:ext>
                </a:extLst>
              </a:tr>
              <a:tr h="26965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3686194"/>
                  </a:ext>
                </a:extLst>
              </a:tr>
              <a:tr h="18813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1120034"/>
                  </a:ext>
                </a:extLst>
              </a:tr>
              <a:tr h="26965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81932"/>
                  </a:ext>
                </a:extLst>
              </a:tr>
              <a:tr h="18813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5985540"/>
                  </a:ext>
                </a:extLst>
              </a:tr>
              <a:tr h="26965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5638676"/>
                  </a:ext>
                </a:extLst>
              </a:tr>
              <a:tr h="18813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190287"/>
                  </a:ext>
                </a:extLst>
              </a:tr>
              <a:tr h="269650">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490147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049153582"/>
              </p:ext>
            </p:extLst>
          </p:nvPr>
        </p:nvGraphicFramePr>
        <p:xfrm>
          <a:off x="3355515" y="3620792"/>
          <a:ext cx="6116029" cy="2602590"/>
        </p:xfrm>
        <a:graphic>
          <a:graphicData uri="http://schemas.openxmlformats.org/drawingml/2006/table">
            <a:tbl>
              <a:tblPr firstRow="1" firstCol="1" bandRow="1"/>
              <a:tblGrid>
                <a:gridCol w="451030">
                  <a:extLst>
                    <a:ext uri="{9D8B030D-6E8A-4147-A177-3AD203B41FA5}">
                      <a16:colId xmlns:a16="http://schemas.microsoft.com/office/drawing/2014/main" val="1489431588"/>
                    </a:ext>
                  </a:extLst>
                </a:gridCol>
                <a:gridCol w="1122003">
                  <a:extLst>
                    <a:ext uri="{9D8B030D-6E8A-4147-A177-3AD203B41FA5}">
                      <a16:colId xmlns:a16="http://schemas.microsoft.com/office/drawing/2014/main" val="2172069050"/>
                    </a:ext>
                  </a:extLst>
                </a:gridCol>
                <a:gridCol w="1094510">
                  <a:extLst>
                    <a:ext uri="{9D8B030D-6E8A-4147-A177-3AD203B41FA5}">
                      <a16:colId xmlns:a16="http://schemas.microsoft.com/office/drawing/2014/main" val="3784062933"/>
                    </a:ext>
                  </a:extLst>
                </a:gridCol>
                <a:gridCol w="985282">
                  <a:extLst>
                    <a:ext uri="{9D8B030D-6E8A-4147-A177-3AD203B41FA5}">
                      <a16:colId xmlns:a16="http://schemas.microsoft.com/office/drawing/2014/main" val="1324428707"/>
                    </a:ext>
                  </a:extLst>
                </a:gridCol>
                <a:gridCol w="821068">
                  <a:extLst>
                    <a:ext uri="{9D8B030D-6E8A-4147-A177-3AD203B41FA5}">
                      <a16:colId xmlns:a16="http://schemas.microsoft.com/office/drawing/2014/main" val="2323789047"/>
                    </a:ext>
                  </a:extLst>
                </a:gridCol>
                <a:gridCol w="821068">
                  <a:extLst>
                    <a:ext uri="{9D8B030D-6E8A-4147-A177-3AD203B41FA5}">
                      <a16:colId xmlns:a16="http://schemas.microsoft.com/office/drawing/2014/main" val="2940588149"/>
                    </a:ext>
                  </a:extLst>
                </a:gridCol>
                <a:gridCol w="821068">
                  <a:extLst>
                    <a:ext uri="{9D8B030D-6E8A-4147-A177-3AD203B41FA5}">
                      <a16:colId xmlns:a16="http://schemas.microsoft.com/office/drawing/2014/main" val="2485686363"/>
                    </a:ext>
                  </a:extLst>
                </a:gridCol>
              </a:tblGrid>
              <a:tr h="585402">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Ord.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Incrementos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 </a:t>
                      </a:r>
                      <a:b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referencia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a:t>
                      </a:r>
                      <a:b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Inicial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a:t>
                      </a:r>
                      <a:b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final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Medida </a:t>
                      </a:r>
                      <a:b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Obtenida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Error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707959"/>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678039"/>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10,869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207953"/>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774542"/>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9,158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6011930"/>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0,016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516870"/>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6105999"/>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158558"/>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4894842"/>
                  </a:ext>
                </a:extLst>
              </a:tr>
              <a:tr h="224132">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9,177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20,014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10,837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0,022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590243"/>
                  </a:ext>
                </a:extLst>
              </a:tr>
            </a:tbl>
          </a:graphicData>
        </a:graphic>
      </p:graphicFrame>
      <p:pic>
        <p:nvPicPr>
          <p:cNvPr id="6"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1543" y="322334"/>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49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Rectitud</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l="18657" t="18092" r="40359" b="29678"/>
          <a:stretch>
            <a:fillRect/>
          </a:stretch>
        </p:blipFill>
        <p:spPr bwMode="auto">
          <a:xfrm>
            <a:off x="1986864" y="2373227"/>
            <a:ext cx="3827082" cy="218527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l="39583" t="13179" r="40973" b="29457"/>
          <a:stretch>
            <a:fillRect/>
          </a:stretch>
        </p:blipFill>
        <p:spPr bwMode="auto">
          <a:xfrm>
            <a:off x="6807177" y="2023110"/>
            <a:ext cx="2732608" cy="28855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948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59238639"/>
              </p:ext>
            </p:extLst>
          </p:nvPr>
        </p:nvGraphicFramePr>
        <p:xfrm>
          <a:off x="1527937" y="2724309"/>
          <a:ext cx="4580255" cy="2560320"/>
        </p:xfrm>
        <a:graphic>
          <a:graphicData uri="http://schemas.openxmlformats.org/drawingml/2006/table">
            <a:tbl>
              <a:tblPr firstRow="1" firstCol="1" bandRow="1"/>
              <a:tblGrid>
                <a:gridCol w="848360">
                  <a:extLst>
                    <a:ext uri="{9D8B030D-6E8A-4147-A177-3AD203B41FA5}">
                      <a16:colId xmlns:a16="http://schemas.microsoft.com/office/drawing/2014/main" val="993043379"/>
                    </a:ext>
                  </a:extLst>
                </a:gridCol>
                <a:gridCol w="1188720">
                  <a:extLst>
                    <a:ext uri="{9D8B030D-6E8A-4147-A177-3AD203B41FA5}">
                      <a16:colId xmlns:a16="http://schemas.microsoft.com/office/drawing/2014/main" val="2865599389"/>
                    </a:ext>
                  </a:extLst>
                </a:gridCol>
                <a:gridCol w="847725">
                  <a:extLst>
                    <a:ext uri="{9D8B030D-6E8A-4147-A177-3AD203B41FA5}">
                      <a16:colId xmlns:a16="http://schemas.microsoft.com/office/drawing/2014/main" val="1215519584"/>
                    </a:ext>
                  </a:extLst>
                </a:gridCol>
                <a:gridCol w="847725">
                  <a:extLst>
                    <a:ext uri="{9D8B030D-6E8A-4147-A177-3AD203B41FA5}">
                      <a16:colId xmlns:a16="http://schemas.microsoft.com/office/drawing/2014/main" val="1762624868"/>
                    </a:ext>
                  </a:extLst>
                </a:gridCol>
                <a:gridCol w="847725">
                  <a:extLst>
                    <a:ext uri="{9D8B030D-6E8A-4147-A177-3AD203B41FA5}">
                      <a16:colId xmlns:a16="http://schemas.microsoft.com/office/drawing/2014/main" val="1143733841"/>
                    </a:ext>
                  </a:extLst>
                </a:gridCol>
              </a:tblGrid>
              <a:tr h="187325">
                <a:tc>
                  <a:txBody>
                    <a:bodyPr/>
                    <a:lstStyle/>
                    <a:p>
                      <a:pPr algn="just">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Tramos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Incrementos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Inicial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Error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5946533"/>
                  </a:ext>
                </a:extLst>
              </a:tr>
              <a:tr h="18732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587705"/>
                  </a:ext>
                </a:extLst>
              </a:tr>
              <a:tr h="18732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100381"/>
                  </a:ext>
                </a:extLst>
              </a:tr>
              <a:tr h="18732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3841627"/>
                  </a:ext>
                </a:extLst>
              </a:tr>
              <a:tr h="18732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600175"/>
                  </a:ext>
                </a:extLst>
              </a:tr>
              <a:tr h="18732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515187"/>
                  </a:ext>
                </a:extLst>
              </a:tr>
              <a:tr h="18732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8063236"/>
                  </a:ext>
                </a:extLst>
              </a:tr>
              <a:tr h="320040">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0,005</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929913"/>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931462399"/>
              </p:ext>
            </p:extLst>
          </p:nvPr>
        </p:nvGraphicFramePr>
        <p:xfrm>
          <a:off x="6516508" y="2724309"/>
          <a:ext cx="4609465" cy="2560320"/>
        </p:xfrm>
        <a:graphic>
          <a:graphicData uri="http://schemas.openxmlformats.org/drawingml/2006/table">
            <a:tbl>
              <a:tblPr firstRow="1" firstCol="1" bandRow="1"/>
              <a:tblGrid>
                <a:gridCol w="853440">
                  <a:extLst>
                    <a:ext uri="{9D8B030D-6E8A-4147-A177-3AD203B41FA5}">
                      <a16:colId xmlns:a16="http://schemas.microsoft.com/office/drawing/2014/main" val="4068015626"/>
                    </a:ext>
                  </a:extLst>
                </a:gridCol>
                <a:gridCol w="1195705">
                  <a:extLst>
                    <a:ext uri="{9D8B030D-6E8A-4147-A177-3AD203B41FA5}">
                      <a16:colId xmlns:a16="http://schemas.microsoft.com/office/drawing/2014/main" val="732388721"/>
                    </a:ext>
                  </a:extLst>
                </a:gridCol>
                <a:gridCol w="853440">
                  <a:extLst>
                    <a:ext uri="{9D8B030D-6E8A-4147-A177-3AD203B41FA5}">
                      <a16:colId xmlns:a16="http://schemas.microsoft.com/office/drawing/2014/main" val="207219213"/>
                    </a:ext>
                  </a:extLst>
                </a:gridCol>
                <a:gridCol w="853440">
                  <a:extLst>
                    <a:ext uri="{9D8B030D-6E8A-4147-A177-3AD203B41FA5}">
                      <a16:colId xmlns:a16="http://schemas.microsoft.com/office/drawing/2014/main" val="3811419851"/>
                    </a:ext>
                  </a:extLst>
                </a:gridCol>
                <a:gridCol w="853440">
                  <a:extLst>
                    <a:ext uri="{9D8B030D-6E8A-4147-A177-3AD203B41FA5}">
                      <a16:colId xmlns:a16="http://schemas.microsoft.com/office/drawing/2014/main" val="3558289121"/>
                    </a:ext>
                  </a:extLst>
                </a:gridCol>
              </a:tblGrid>
              <a:tr h="267335">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Tramos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Incrementos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Inicial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Error</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4984737"/>
                  </a:ext>
                </a:extLst>
              </a:tr>
              <a:tr h="26733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3789728"/>
                  </a:ext>
                </a:extLst>
              </a:tr>
              <a:tr h="26733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0232609"/>
                  </a:ext>
                </a:extLst>
              </a:tr>
              <a:tr h="26733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64770"/>
                  </a:ext>
                </a:extLst>
              </a:tr>
              <a:tr h="26733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564134"/>
                  </a:ext>
                </a:extLst>
              </a:tr>
              <a:tr h="26733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713432"/>
                  </a:ext>
                </a:extLst>
              </a:tr>
              <a:tr h="26733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18,75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940396"/>
                  </a:ext>
                </a:extLst>
              </a:tr>
              <a:tr h="267335">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426645"/>
                  </a:ext>
                </a:extLst>
              </a:tr>
            </a:tbl>
          </a:graphicData>
        </a:graphic>
      </p:graphicFrame>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51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Validación</a:t>
            </a:r>
            <a:br>
              <a:rPr lang="es-EC" dirty="0"/>
            </a:br>
            <a:r>
              <a:rPr lang="es-EC" dirty="0"/>
              <a:t>	</a:t>
            </a:r>
          </a:p>
        </p:txBody>
      </p:sp>
      <mc:AlternateContent xmlns:mc="http://schemas.openxmlformats.org/markup-compatibility/2006" xmlns:a14="http://schemas.microsoft.com/office/drawing/2010/main">
        <mc:Choice Requires="a14">
          <p:graphicFrame>
            <p:nvGraphicFramePr>
              <p:cNvPr id="4" name="Marcador de contenido 3"/>
              <p:cNvGraphicFramePr>
                <a:graphicFrameLocks noGrp="1"/>
              </p:cNvGraphicFramePr>
              <p:nvPr>
                <p:ph idx="1"/>
                <p:extLst>
                  <p:ext uri="{D42A27DB-BD31-4B8C-83A1-F6EECF244321}">
                    <p14:modId xmlns:p14="http://schemas.microsoft.com/office/powerpoint/2010/main" val="3339607955"/>
                  </p:ext>
                </p:extLst>
              </p:nvPr>
            </p:nvGraphicFramePr>
            <p:xfrm>
              <a:off x="2894838" y="2774086"/>
              <a:ext cx="4993569" cy="2831961"/>
            </p:xfrm>
            <a:graphic>
              <a:graphicData uri="http://schemas.openxmlformats.org/drawingml/2006/table">
                <a:tbl>
                  <a:tblPr firstRow="1" firstCol="1" bandRow="1"/>
                  <a:tblGrid>
                    <a:gridCol w="835130">
                      <a:extLst>
                        <a:ext uri="{9D8B030D-6E8A-4147-A177-3AD203B41FA5}">
                          <a16:colId xmlns:a16="http://schemas.microsoft.com/office/drawing/2014/main" val="2584781273"/>
                        </a:ext>
                      </a:extLst>
                    </a:gridCol>
                    <a:gridCol w="1124732">
                      <a:extLst>
                        <a:ext uri="{9D8B030D-6E8A-4147-A177-3AD203B41FA5}">
                          <a16:colId xmlns:a16="http://schemas.microsoft.com/office/drawing/2014/main" val="4065758592"/>
                        </a:ext>
                      </a:extLst>
                    </a:gridCol>
                    <a:gridCol w="983298">
                      <a:extLst>
                        <a:ext uri="{9D8B030D-6E8A-4147-A177-3AD203B41FA5}">
                          <a16:colId xmlns:a16="http://schemas.microsoft.com/office/drawing/2014/main" val="395196541"/>
                        </a:ext>
                      </a:extLst>
                    </a:gridCol>
                    <a:gridCol w="1067111">
                      <a:extLst>
                        <a:ext uri="{9D8B030D-6E8A-4147-A177-3AD203B41FA5}">
                          <a16:colId xmlns:a16="http://schemas.microsoft.com/office/drawing/2014/main" val="2415430845"/>
                        </a:ext>
                      </a:extLst>
                    </a:gridCol>
                    <a:gridCol w="983298">
                      <a:extLst>
                        <a:ext uri="{9D8B030D-6E8A-4147-A177-3AD203B41FA5}">
                          <a16:colId xmlns:a16="http://schemas.microsoft.com/office/drawing/2014/main" val="1459686629"/>
                        </a:ext>
                      </a:extLst>
                    </a:gridCol>
                  </a:tblGrid>
                  <a:tr h="1186041">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Medida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Desviación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Condición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1000"/>
                            </a:spcAft>
                          </a:pPr>
                          <a14:m>
                            <m:oMathPara xmlns:m="http://schemas.openxmlformats.org/officeDocument/2006/math">
                              <m:oMathParaPr>
                                <m:jc m:val="centerGroup"/>
                              </m:oMathParaPr>
                              <m:oMath xmlns:m="http://schemas.openxmlformats.org/officeDocument/2006/math">
                                <m:r>
                                  <a:rPr lang="es-ES" sz="1200" b="1" i="1">
                                    <a:effectLst/>
                                    <a:latin typeface="Cambria Math" panose="02040503050406030204" pitchFamily="18" charset="0"/>
                                    <a:ea typeface="Calibri" panose="020F0502020204030204" pitchFamily="34" charset="0"/>
                                    <a:cs typeface="Arial" panose="020B0604020202020204" pitchFamily="34" charset="0"/>
                                  </a:rPr>
                                  <m:t>𝝈</m:t>
                                </m:r>
                                <m:r>
                                  <a:rPr lang="es-ES" sz="1200" b="1" i="1">
                                    <a:effectLst/>
                                    <a:latin typeface="Cambria Math" panose="02040503050406030204" pitchFamily="18" charset="0"/>
                                    <a:ea typeface="Calibri" panose="020F0502020204030204" pitchFamily="34" charset="0"/>
                                    <a:cs typeface="Arial" panose="020B0604020202020204" pitchFamily="34" charset="0"/>
                                  </a:rPr>
                                  <m:t>&lt;</m:t>
                                </m:r>
                                <m:r>
                                  <a:rPr lang="es-ES" sz="1200" b="1" i="1">
                                    <a:effectLst/>
                                    <a:latin typeface="Cambria Math" panose="02040503050406030204" pitchFamily="18" charset="0"/>
                                    <a:ea typeface="Calibri" panose="020F0502020204030204" pitchFamily="34" charset="0"/>
                                    <a:cs typeface="Arial" panose="020B0604020202020204" pitchFamily="34" charset="0"/>
                                  </a:rPr>
                                  <m:t>𝟎</m:t>
                                </m:r>
                                <m:r>
                                  <a:rPr lang="es-ES" sz="1200" b="1" i="1">
                                    <a:effectLst/>
                                    <a:latin typeface="Cambria Math" panose="02040503050406030204" pitchFamily="18" charset="0"/>
                                    <a:ea typeface="Calibri" panose="020F0502020204030204" pitchFamily="34" charset="0"/>
                                    <a:cs typeface="Arial" panose="020B0604020202020204" pitchFamily="34" charset="0"/>
                                  </a:rPr>
                                  <m:t>.</m:t>
                                </m:r>
                                <m:r>
                                  <a:rPr lang="es-ES" sz="1200" b="1" i="1">
                                    <a:effectLst/>
                                    <a:latin typeface="Cambria Math" panose="02040503050406030204" pitchFamily="18" charset="0"/>
                                    <a:ea typeface="Calibri" panose="020F0502020204030204" pitchFamily="34" charset="0"/>
                                    <a:cs typeface="Arial" panose="020B0604020202020204" pitchFamily="34" charset="0"/>
                                  </a:rPr>
                                  <m:t>𝟎𝟑</m:t>
                                </m:r>
                              </m:oMath>
                            </m:oMathPara>
                          </a14:m>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Error Porcentual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Condición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S" sz="1200" b="1" i="1">
                                    <a:effectLst/>
                                    <a:latin typeface="Cambria Math" panose="02040503050406030204" pitchFamily="18" charset="0"/>
                                    <a:ea typeface="Calibri" panose="020F0502020204030204" pitchFamily="34" charset="0"/>
                                    <a:cs typeface="Arial" panose="020B0604020202020204" pitchFamily="34" charset="0"/>
                                  </a:rPr>
                                  <m:t>𝜺</m:t>
                                </m:r>
                                <m:r>
                                  <a:rPr lang="es-ES" sz="1200" b="1" i="1">
                                    <a:effectLst/>
                                    <a:latin typeface="Cambria Math" panose="02040503050406030204" pitchFamily="18" charset="0"/>
                                    <a:ea typeface="Calibri" panose="020F0502020204030204" pitchFamily="34" charset="0"/>
                                    <a:cs typeface="Arial" panose="020B0604020202020204" pitchFamily="34" charset="0"/>
                                  </a:rPr>
                                  <m:t>𝒑</m:t>
                                </m:r>
                                <m:r>
                                  <a:rPr lang="es-ES" sz="1200" b="1" i="1">
                                    <a:effectLst/>
                                    <a:latin typeface="Cambria Math" panose="02040503050406030204" pitchFamily="18" charset="0"/>
                                    <a:ea typeface="Calibri" panose="020F0502020204030204" pitchFamily="34" charset="0"/>
                                    <a:cs typeface="Arial" panose="020B0604020202020204" pitchFamily="34" charset="0"/>
                                  </a:rPr>
                                  <m:t>&lt;</m:t>
                                </m:r>
                                <m:r>
                                  <a:rPr lang="es-ES" sz="1200" b="1" i="1">
                                    <a:effectLst/>
                                    <a:latin typeface="Cambria Math" panose="02040503050406030204" pitchFamily="18" charset="0"/>
                                    <a:ea typeface="Calibri" panose="020F0502020204030204" pitchFamily="34" charset="0"/>
                                    <a:cs typeface="Arial" panose="020B0604020202020204" pitchFamily="34" charset="0"/>
                                  </a:rPr>
                                  <m:t>𝟓</m:t>
                                </m:r>
                                <m:r>
                                  <a:rPr lang="es-ES" sz="1200" b="1"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483370"/>
                      </a:ext>
                    </a:extLst>
                  </a:tr>
                  <a:tr h="265752">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960862"/>
                      </a:ext>
                    </a:extLst>
                  </a:tr>
                  <a:tr h="265752">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1077535"/>
                      </a:ext>
                    </a:extLst>
                  </a:tr>
                  <a:tr h="265752">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240963"/>
                      </a:ext>
                    </a:extLst>
                  </a:tr>
                  <a:tr h="265752">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369971"/>
                      </a:ext>
                    </a:extLst>
                  </a:tr>
                  <a:tr h="265752">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236107"/>
                      </a:ext>
                    </a:extLst>
                  </a:tr>
                  <a:tr h="265752">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0,073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696075"/>
                      </a:ext>
                    </a:extLst>
                  </a:tr>
                </a:tbl>
              </a:graphicData>
            </a:graphic>
          </p:graphicFrame>
        </mc:Choice>
        <mc:Fallback xmlns="">
          <p:graphicFrame>
            <p:nvGraphicFramePr>
              <p:cNvPr id="4" name="Marcador de contenido 3"/>
              <p:cNvGraphicFramePr>
                <a:graphicFrameLocks noGrp="1"/>
              </p:cNvGraphicFramePr>
              <p:nvPr>
                <p:ph idx="1"/>
                <p:extLst>
                  <p:ext uri="{D42A27DB-BD31-4B8C-83A1-F6EECF244321}">
                    <p14:modId xmlns:p14="http://schemas.microsoft.com/office/powerpoint/2010/main" val="3339607955"/>
                  </p:ext>
                </p:extLst>
              </p:nvPr>
            </p:nvGraphicFramePr>
            <p:xfrm>
              <a:off x="2894838" y="2774086"/>
              <a:ext cx="4993569" cy="2831961"/>
            </p:xfrm>
            <a:graphic>
              <a:graphicData uri="http://schemas.openxmlformats.org/drawingml/2006/table">
                <a:tbl>
                  <a:tblPr firstRow="1" firstCol="1" bandRow="1"/>
                  <a:tblGrid>
                    <a:gridCol w="835130">
                      <a:extLst>
                        <a:ext uri="{9D8B030D-6E8A-4147-A177-3AD203B41FA5}">
                          <a16:colId xmlns:a16="http://schemas.microsoft.com/office/drawing/2014/main" val="2584781273"/>
                        </a:ext>
                      </a:extLst>
                    </a:gridCol>
                    <a:gridCol w="1124732">
                      <a:extLst>
                        <a:ext uri="{9D8B030D-6E8A-4147-A177-3AD203B41FA5}">
                          <a16:colId xmlns:a16="http://schemas.microsoft.com/office/drawing/2014/main" val="4065758592"/>
                        </a:ext>
                      </a:extLst>
                    </a:gridCol>
                    <a:gridCol w="983298">
                      <a:extLst>
                        <a:ext uri="{9D8B030D-6E8A-4147-A177-3AD203B41FA5}">
                          <a16:colId xmlns:a16="http://schemas.microsoft.com/office/drawing/2014/main" val="395196541"/>
                        </a:ext>
                      </a:extLst>
                    </a:gridCol>
                    <a:gridCol w="1067111">
                      <a:extLst>
                        <a:ext uri="{9D8B030D-6E8A-4147-A177-3AD203B41FA5}">
                          <a16:colId xmlns:a16="http://schemas.microsoft.com/office/drawing/2014/main" val="2415430845"/>
                        </a:ext>
                      </a:extLst>
                    </a:gridCol>
                    <a:gridCol w="983298">
                      <a:extLst>
                        <a:ext uri="{9D8B030D-6E8A-4147-A177-3AD203B41FA5}">
                          <a16:colId xmlns:a16="http://schemas.microsoft.com/office/drawing/2014/main" val="1459686629"/>
                        </a:ext>
                      </a:extLst>
                    </a:gridCol>
                  </a:tblGrid>
                  <a:tr h="1186041">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Medida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(mm)</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Desviación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s-EC"/>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blipFill>
                          <a:blip r:embed="rId2"/>
                          <a:stretch>
                            <a:fillRect l="-200000" t="-1538" r="-210494" b="-143077"/>
                          </a:stretch>
                        </a:blipFill>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Error Porcentual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endParaRPr lang="es-EC"/>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blipFill>
                          <a:blip r:embed="rId2"/>
                          <a:stretch>
                            <a:fillRect l="-408025" t="-1538" r="-2469" b="-143077"/>
                          </a:stretch>
                        </a:blipFill>
                      </a:tcPr>
                    </a:tc>
                    <a:extLst>
                      <a:ext uri="{0D108BD9-81ED-4DB2-BD59-A6C34878D82A}">
                        <a16:rowId xmlns:a16="http://schemas.microsoft.com/office/drawing/2014/main" val="4034483370"/>
                      </a:ext>
                    </a:extLst>
                  </a:tr>
                  <a:tr h="274320">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960862"/>
                      </a:ext>
                    </a:extLst>
                  </a:tr>
                  <a:tr h="274320">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0,012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1077535"/>
                      </a:ext>
                    </a:extLst>
                  </a:tr>
                  <a:tr h="274320">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240963"/>
                      </a:ext>
                    </a:extLst>
                  </a:tr>
                  <a:tr h="274320">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369971"/>
                      </a:ext>
                    </a:extLst>
                  </a:tr>
                  <a:tr h="274320">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0,026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0,095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8236107"/>
                      </a:ext>
                    </a:extLst>
                  </a:tr>
                  <a:tr h="274320">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0,073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PASA</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696075"/>
                      </a:ext>
                    </a:extLst>
                  </a:tr>
                </a:tbl>
              </a:graphicData>
            </a:graphic>
          </p:graphicFrame>
        </mc:Fallback>
      </mc:AlternateContent>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383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Análisis Económico y Financiero</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169666027"/>
              </p:ext>
            </p:extLst>
          </p:nvPr>
        </p:nvGraphicFramePr>
        <p:xfrm>
          <a:off x="1534782" y="1691322"/>
          <a:ext cx="3163388" cy="4351339"/>
        </p:xfrm>
        <a:graphic>
          <a:graphicData uri="http://schemas.openxmlformats.org/drawingml/2006/table">
            <a:tbl>
              <a:tblPr firstRow="1" firstCol="1" bandRow="1"/>
              <a:tblGrid>
                <a:gridCol w="178322">
                  <a:extLst>
                    <a:ext uri="{9D8B030D-6E8A-4147-A177-3AD203B41FA5}">
                      <a16:colId xmlns:a16="http://schemas.microsoft.com/office/drawing/2014/main" val="3011430646"/>
                    </a:ext>
                  </a:extLst>
                </a:gridCol>
                <a:gridCol w="1205914">
                  <a:extLst>
                    <a:ext uri="{9D8B030D-6E8A-4147-A177-3AD203B41FA5}">
                      <a16:colId xmlns:a16="http://schemas.microsoft.com/office/drawing/2014/main" val="2706098160"/>
                    </a:ext>
                  </a:extLst>
                </a:gridCol>
                <a:gridCol w="606214">
                  <a:extLst>
                    <a:ext uri="{9D8B030D-6E8A-4147-A177-3AD203B41FA5}">
                      <a16:colId xmlns:a16="http://schemas.microsoft.com/office/drawing/2014/main" val="1536605872"/>
                    </a:ext>
                  </a:extLst>
                </a:gridCol>
                <a:gridCol w="499140">
                  <a:extLst>
                    <a:ext uri="{9D8B030D-6E8A-4147-A177-3AD203B41FA5}">
                      <a16:colId xmlns:a16="http://schemas.microsoft.com/office/drawing/2014/main" val="2400095015"/>
                    </a:ext>
                  </a:extLst>
                </a:gridCol>
                <a:gridCol w="673798">
                  <a:extLst>
                    <a:ext uri="{9D8B030D-6E8A-4147-A177-3AD203B41FA5}">
                      <a16:colId xmlns:a16="http://schemas.microsoft.com/office/drawing/2014/main" val="874817784"/>
                    </a:ext>
                  </a:extLst>
                </a:gridCol>
              </a:tblGrid>
              <a:tr h="161161">
                <a:tc gridSpan="5">
                  <a:txBody>
                    <a:bodyPr/>
                    <a:lstStyle/>
                    <a:p>
                      <a:pPr algn="ctr">
                        <a:lnSpc>
                          <a:spcPct val="150000"/>
                        </a:lnSpc>
                        <a:spcAft>
                          <a:spcPts val="0"/>
                        </a:spcAft>
                      </a:pP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7.1.a Costo total de materiales directos</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79217281"/>
                  </a:ext>
                </a:extLst>
              </a:tr>
              <a:tr h="322321">
                <a:tc>
                  <a:txBody>
                    <a:bodyPr/>
                    <a:lstStyle/>
                    <a:p>
                      <a:pPr algn="ctr">
                        <a:lnSpc>
                          <a:spcPct val="150000"/>
                        </a:lnSpc>
                        <a:spcAft>
                          <a:spcPts val="0"/>
                        </a:spcAft>
                      </a:pP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Descripción</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Material</a:t>
                      </a:r>
                      <a:b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Norma</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Cantidad</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Costo</a:t>
                      </a:r>
                      <a:b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(USD)</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9363"/>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Cabeza Micrométrica</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Varios</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924,68</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416644"/>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Perno M6X40 soportes</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0570401"/>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Prisionero M6X10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9193413"/>
                  </a:ext>
                </a:extLst>
              </a:tr>
              <a:tr h="32232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Guías en V de rodillos cruzados</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268</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94538"/>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Pernos M6X20 guías</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8914127"/>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Resorte superior</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7643454"/>
                  </a:ext>
                </a:extLst>
              </a:tr>
              <a:tr h="32232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Placa base (170x170x12,5 mm)</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 ASTM A36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8358"/>
                  </a:ext>
                </a:extLst>
              </a:tr>
              <a:tr h="32232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Placa de visualización (84x84x5 mm)</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Vidrio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3521186"/>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Pernos M6X16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580980"/>
                  </a:ext>
                </a:extLst>
              </a:tr>
              <a:tr h="32232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Placa base móvil (180x180x50 mm)</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 ASTM A36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7870454"/>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Pernos M6X25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933389"/>
                  </a:ext>
                </a:extLst>
              </a:tr>
              <a:tr h="32232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Placa Base Fija (250x250x12,5 mm)</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 ASTM A36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358983"/>
                  </a:ext>
                </a:extLst>
              </a:tr>
              <a:tr h="32232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Barra (12,5x12,5x150 mm)</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 AISI 01-DF2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6554554"/>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Placa (200x90x80 mm)</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Duraluminio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70,22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1088514"/>
                  </a:ext>
                </a:extLst>
              </a:tr>
              <a:tr h="16116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Pernos M6X10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1343389"/>
                  </a:ext>
                </a:extLst>
              </a:tr>
              <a:tr h="322321">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Eje (D 101,6x 50 mm)</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Acero ASTM A36</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7,62</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402645"/>
                  </a:ext>
                </a:extLst>
              </a:tr>
              <a:tr h="161161">
                <a:tc gridSpan="2">
                  <a:txBody>
                    <a:bodyPr/>
                    <a:lstStyle/>
                    <a:p>
                      <a:pPr>
                        <a:lnSpc>
                          <a:spcPct val="115000"/>
                        </a:lnSpc>
                      </a:pPr>
                      <a:endParaRPr lang="es-EC" sz="700">
                        <a:effectLst/>
                        <a:latin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l">
                        <a:lnSpc>
                          <a:spcPct val="150000"/>
                        </a:lnSpc>
                        <a:spcAft>
                          <a:spcPts val="0"/>
                        </a:spcAft>
                      </a:pPr>
                      <a:r>
                        <a:rPr lang="es-EC" sz="7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Subtotal 1</a:t>
                      </a:r>
                      <a:endParaRPr lang="es-EC" sz="80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r">
                        <a:lnSpc>
                          <a:spcPct val="150000"/>
                        </a:lnSpc>
                        <a:spcAft>
                          <a:spcPts val="0"/>
                        </a:spcAft>
                      </a:pPr>
                      <a:r>
                        <a:rPr lang="es-EC" sz="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USD.1379,22</a:t>
                      </a:r>
                      <a:endParaRPr lang="es-EC" sz="800" dirty="0">
                        <a:effectLst/>
                        <a:latin typeface="Arial" panose="020B0604020202020204" pitchFamily="34" charset="0"/>
                        <a:ea typeface="Calibri" panose="020F0502020204030204" pitchFamily="34" charset="0"/>
                        <a:cs typeface="Times New Roman" panose="02020603050405020304" pitchFamily="18" charset="0"/>
                      </a:endParaRPr>
                    </a:p>
                  </a:txBody>
                  <a:tcPr marL="28488" marR="2848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0699222"/>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686846131"/>
              </p:ext>
            </p:extLst>
          </p:nvPr>
        </p:nvGraphicFramePr>
        <p:xfrm>
          <a:off x="5668593" y="1981041"/>
          <a:ext cx="3739515" cy="1257300"/>
        </p:xfrm>
        <a:graphic>
          <a:graphicData uri="http://schemas.openxmlformats.org/drawingml/2006/table">
            <a:tbl>
              <a:tblPr firstRow="1" firstCol="1" bandRow="1"/>
              <a:tblGrid>
                <a:gridCol w="2735580">
                  <a:extLst>
                    <a:ext uri="{9D8B030D-6E8A-4147-A177-3AD203B41FA5}">
                      <a16:colId xmlns:a16="http://schemas.microsoft.com/office/drawing/2014/main" val="402589425"/>
                    </a:ext>
                  </a:extLst>
                </a:gridCol>
                <a:gridCol w="1003935">
                  <a:extLst>
                    <a:ext uri="{9D8B030D-6E8A-4147-A177-3AD203B41FA5}">
                      <a16:colId xmlns:a16="http://schemas.microsoft.com/office/drawing/2014/main" val="1377676905"/>
                    </a:ext>
                  </a:extLst>
                </a:gridCol>
              </a:tblGrid>
              <a:tr h="0">
                <a:tc gridSpan="2">
                  <a:txBody>
                    <a:bodyPr/>
                    <a:lstStyle/>
                    <a:p>
                      <a:pPr algn="ctr">
                        <a:lnSpc>
                          <a:spcPct val="1500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	</a:t>
                      </a: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7.1 b. Costo de mano de obra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777281241"/>
                  </a:ext>
                </a:extLst>
              </a:tr>
              <a:tr h="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 Mano de obra de construcción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777,33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1181651"/>
                  </a:ext>
                </a:extLst>
              </a:tr>
              <a:tr h="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 Rectificado de superficies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474,43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356715"/>
                  </a:ext>
                </a:extLst>
              </a:tr>
              <a:tr h="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 Galvanizado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942342"/>
                  </a:ext>
                </a:extLst>
              </a:tr>
              <a:tr h="0">
                <a:tc>
                  <a:txBody>
                    <a:bodyPr/>
                    <a:lstStyle/>
                    <a:p>
                      <a:pPr algn="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Subtotal 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USD.1255,35</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6147"/>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4097007831"/>
              </p:ext>
            </p:extLst>
          </p:nvPr>
        </p:nvGraphicFramePr>
        <p:xfrm>
          <a:off x="5910423" y="3528060"/>
          <a:ext cx="3274520" cy="2263140"/>
        </p:xfrm>
        <a:graphic>
          <a:graphicData uri="http://schemas.openxmlformats.org/drawingml/2006/table">
            <a:tbl>
              <a:tblPr firstRow="1" firstCol="1" bandRow="1"/>
              <a:tblGrid>
                <a:gridCol w="2523343">
                  <a:extLst>
                    <a:ext uri="{9D8B030D-6E8A-4147-A177-3AD203B41FA5}">
                      <a16:colId xmlns:a16="http://schemas.microsoft.com/office/drawing/2014/main" val="3921381337"/>
                    </a:ext>
                  </a:extLst>
                </a:gridCol>
                <a:gridCol w="751177">
                  <a:extLst>
                    <a:ext uri="{9D8B030D-6E8A-4147-A177-3AD203B41FA5}">
                      <a16:colId xmlns:a16="http://schemas.microsoft.com/office/drawing/2014/main" val="3179460796"/>
                    </a:ext>
                  </a:extLst>
                </a:gridCol>
              </a:tblGrid>
              <a:tr h="167640">
                <a:tc gridSpan="2">
                  <a:txBody>
                    <a:bodyPr/>
                    <a:lstStyle/>
                    <a:p>
                      <a:pPr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7.2.c. Costos Indirectos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966695095"/>
                  </a:ext>
                </a:extLst>
              </a:tr>
              <a:tr h="16764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 Materiales de oficina </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3893235"/>
                  </a:ext>
                </a:extLst>
              </a:tr>
              <a:tr h="16764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 Servicios básicos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2862439"/>
                  </a:ext>
                </a:extLst>
              </a:tr>
              <a:tr h="16764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 Transporte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9349279"/>
                  </a:ext>
                </a:extLst>
              </a:tr>
              <a:tr h="16764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 Internet</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4753"/>
                  </a:ext>
                </a:extLst>
              </a:tr>
              <a:tr h="16764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 Impresiones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121617"/>
                  </a:ext>
                </a:extLst>
              </a:tr>
              <a:tr h="16764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 Copias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118601"/>
                  </a:ext>
                </a:extLst>
              </a:tr>
              <a:tr h="167640">
                <a:tc>
                  <a:txBody>
                    <a:bodyPr/>
                    <a:lstStyle/>
                    <a:p>
                      <a:pPr algn="l">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 Suministros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7410000"/>
                  </a:ext>
                </a:extLst>
              </a:tr>
              <a:tr h="167640">
                <a:tc>
                  <a:txBody>
                    <a:bodyPr/>
                    <a:lstStyle/>
                    <a:p>
                      <a:pPr algn="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Subtotal 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USD.1460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1581146"/>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744049282"/>
              </p:ext>
            </p:extLst>
          </p:nvPr>
        </p:nvGraphicFramePr>
        <p:xfrm>
          <a:off x="5380891" y="6080919"/>
          <a:ext cx="4587875" cy="251460"/>
        </p:xfrm>
        <a:graphic>
          <a:graphicData uri="http://schemas.openxmlformats.org/drawingml/2006/table">
            <a:tbl>
              <a:tblPr firstRow="1" firstCol="1" bandRow="1"/>
              <a:tblGrid>
                <a:gridCol w="3620135">
                  <a:extLst>
                    <a:ext uri="{9D8B030D-6E8A-4147-A177-3AD203B41FA5}">
                      <a16:colId xmlns:a16="http://schemas.microsoft.com/office/drawing/2014/main" val="2604468603"/>
                    </a:ext>
                  </a:extLst>
                </a:gridCol>
                <a:gridCol w="967740">
                  <a:extLst>
                    <a:ext uri="{9D8B030D-6E8A-4147-A177-3AD203B41FA5}">
                      <a16:colId xmlns:a16="http://schemas.microsoft.com/office/drawing/2014/main" val="3008654535"/>
                    </a:ext>
                  </a:extLst>
                </a:gridCol>
              </a:tblGrid>
              <a:tr h="161925">
                <a:tc>
                  <a:txBody>
                    <a:bodyPr/>
                    <a:lstStyle/>
                    <a:p>
                      <a:pPr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(Subtotal 1+ Subtotal 2+ Subtotal 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USD.4094,57</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5460131"/>
                  </a:ext>
                </a:extLst>
              </a:tr>
            </a:tbl>
          </a:graphicData>
        </a:graphic>
      </p:graphicFrame>
      <p:pic>
        <p:nvPicPr>
          <p:cNvPr id="7"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608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5861" y="881575"/>
            <a:ext cx="9720164" cy="1777220"/>
          </a:xfrm>
        </p:spPr>
        <p:txBody>
          <a:bodyPr>
            <a:noAutofit/>
          </a:bodyPr>
          <a:lstStyle/>
          <a:p>
            <a:pPr>
              <a:lnSpc>
                <a:spcPct val="150000"/>
              </a:lnSpc>
              <a:spcBef>
                <a:spcPts val="1200"/>
              </a:spcBef>
              <a:spcAft>
                <a:spcPts val="1200"/>
              </a:spcAft>
            </a:pPr>
            <a:r>
              <a:rPr lang="es-ES" sz="3100" b="1" dirty="0">
                <a:latin typeface="Arial" panose="020B0604020202020204" pitchFamily="34" charset="0"/>
                <a:ea typeface="Times New Roman" panose="02020603050405020304" pitchFamily="18" charset="0"/>
                <a:cs typeface="Times New Roman" panose="02020603050405020304" pitchFamily="18" charset="0"/>
              </a:rPr>
              <a:t>JUSTIFICACIÓN E IMPORTANCIA DEL PROYECTO.</a:t>
            </a:r>
            <a:br>
              <a:rPr lang="es-EC" b="1" dirty="0">
                <a:latin typeface="Arial" panose="020B0604020202020204" pitchFamily="34" charset="0"/>
                <a:ea typeface="Times New Roman" panose="02020603050405020304" pitchFamily="18" charset="0"/>
                <a:cs typeface="Times New Roman" panose="02020603050405020304" pitchFamily="18" charset="0"/>
              </a:rPr>
            </a:br>
            <a:endParaRPr lang="es-EC" dirty="0"/>
          </a:p>
        </p:txBody>
      </p:sp>
      <p:sp>
        <p:nvSpPr>
          <p:cNvPr id="3" name="Marcador de contenido 2"/>
          <p:cNvSpPr>
            <a:spLocks noGrp="1"/>
          </p:cNvSpPr>
          <p:nvPr>
            <p:ph idx="1"/>
          </p:nvPr>
        </p:nvSpPr>
        <p:spPr>
          <a:xfrm>
            <a:off x="918392" y="2082018"/>
            <a:ext cx="8596668" cy="3880773"/>
          </a:xfrm>
        </p:spPr>
        <p:txBody>
          <a:bodyPr>
            <a:normAutofit fontScale="92500" lnSpcReduction="20000"/>
          </a:bodyPr>
          <a:lstStyle/>
          <a:p>
            <a:pPr lvl="0" algn="just">
              <a:lnSpc>
                <a:spcPct val="150000"/>
              </a:lnSpc>
              <a:buFont typeface="Symbol" panose="05050102010706020507" pitchFamily="18" charset="2"/>
              <a:buChar char=""/>
            </a:pPr>
            <a:r>
              <a:rPr lang="es-EC" b="1" kern="1600" dirty="0">
                <a:latin typeface="Arial" panose="020B0604020202020204" pitchFamily="34" charset="0"/>
                <a:ea typeface="Times New Roman" panose="02020603050405020304" pitchFamily="18" charset="0"/>
              </a:rPr>
              <a:t>Viabilidad Técnica:</a:t>
            </a:r>
            <a:r>
              <a:rPr lang="es-EC" kern="1600" dirty="0">
                <a:latin typeface="Arial" panose="020B0604020202020204" pitchFamily="34" charset="0"/>
                <a:ea typeface="Times New Roman" panose="02020603050405020304" pitchFamily="18" charset="0"/>
              </a:rPr>
              <a:t> la mesa es completamente manual, con una apreciación de 0,01 mm, con ejes ortogonales deslizantes en el plano x-y aproximadamente de una longitud de 200 x 150 mm., cuyos componentes son de acero.</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b="1" kern="1600" dirty="0">
                <a:latin typeface="Arial" panose="020B0604020202020204" pitchFamily="34" charset="0"/>
                <a:ea typeface="Times New Roman" panose="02020603050405020304" pitchFamily="18" charset="0"/>
              </a:rPr>
              <a:t>Viabilidad Económica:</a:t>
            </a:r>
            <a:r>
              <a:rPr lang="es-EC" kern="1600" dirty="0">
                <a:latin typeface="Arial" panose="020B0604020202020204" pitchFamily="34" charset="0"/>
                <a:ea typeface="Times New Roman" panose="02020603050405020304" pitchFamily="18" charset="0"/>
              </a:rPr>
              <a:t> El costo aproximado del diseño y la fabricación de la mesa es de USD 4100, los cuales serán sufragados en su totalidad por el estudiante responsable del proyecto de investigación. No requerirá de considerables gastos posteriores por conceptos de operación y mantenimiento.</a:t>
            </a:r>
            <a:endParaRPr lang="es-EC" dirty="0">
              <a:latin typeface="Times New Roman" panose="02020603050405020304" pitchFamily="18" charset="0"/>
              <a:ea typeface="Times New Roman" panose="02020603050405020304" pitchFamily="18" charset="0"/>
            </a:endParaRPr>
          </a:p>
          <a:p>
            <a:pPr marL="0" indent="0">
              <a:buNone/>
            </a:pPr>
            <a:endParaRPr lang="es-EC" dirty="0"/>
          </a:p>
        </p:txBody>
      </p:sp>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494" y="3369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781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Análisis Económico y Financiero</a:t>
            </a:r>
          </a:p>
        </p:txBody>
      </p:sp>
      <p:graphicFrame>
        <p:nvGraphicFramePr>
          <p:cNvPr id="10" name="Tabla 9"/>
          <p:cNvGraphicFramePr>
            <a:graphicFrameLocks noGrp="1"/>
          </p:cNvGraphicFramePr>
          <p:nvPr>
            <p:extLst>
              <p:ext uri="{D42A27DB-BD31-4B8C-83A1-F6EECF244321}">
                <p14:modId xmlns:p14="http://schemas.microsoft.com/office/powerpoint/2010/main" val="1324321419"/>
              </p:ext>
            </p:extLst>
          </p:nvPr>
        </p:nvGraphicFramePr>
        <p:xfrm>
          <a:off x="2412231" y="2375268"/>
          <a:ext cx="6649882" cy="2483334"/>
        </p:xfrm>
        <a:graphic>
          <a:graphicData uri="http://schemas.openxmlformats.org/drawingml/2006/table">
            <a:tbl>
              <a:tblPr firstRow="1" firstCol="1" bandRow="1"/>
              <a:tblGrid>
                <a:gridCol w="1598684">
                  <a:extLst>
                    <a:ext uri="{9D8B030D-6E8A-4147-A177-3AD203B41FA5}">
                      <a16:colId xmlns:a16="http://schemas.microsoft.com/office/drawing/2014/main" val="279995256"/>
                    </a:ext>
                  </a:extLst>
                </a:gridCol>
                <a:gridCol w="1577692">
                  <a:extLst>
                    <a:ext uri="{9D8B030D-6E8A-4147-A177-3AD203B41FA5}">
                      <a16:colId xmlns:a16="http://schemas.microsoft.com/office/drawing/2014/main" val="1121699534"/>
                    </a:ext>
                  </a:extLst>
                </a:gridCol>
                <a:gridCol w="867165">
                  <a:extLst>
                    <a:ext uri="{9D8B030D-6E8A-4147-A177-3AD203B41FA5}">
                      <a16:colId xmlns:a16="http://schemas.microsoft.com/office/drawing/2014/main" val="1572977634"/>
                    </a:ext>
                  </a:extLst>
                </a:gridCol>
                <a:gridCol w="813876">
                  <a:extLst>
                    <a:ext uri="{9D8B030D-6E8A-4147-A177-3AD203B41FA5}">
                      <a16:colId xmlns:a16="http://schemas.microsoft.com/office/drawing/2014/main" val="1526110545"/>
                    </a:ext>
                  </a:extLst>
                </a:gridCol>
                <a:gridCol w="924492">
                  <a:extLst>
                    <a:ext uri="{9D8B030D-6E8A-4147-A177-3AD203B41FA5}">
                      <a16:colId xmlns:a16="http://schemas.microsoft.com/office/drawing/2014/main" val="2619622224"/>
                    </a:ext>
                  </a:extLst>
                </a:gridCol>
                <a:gridCol w="867973">
                  <a:extLst>
                    <a:ext uri="{9D8B030D-6E8A-4147-A177-3AD203B41FA5}">
                      <a16:colId xmlns:a16="http://schemas.microsoft.com/office/drawing/2014/main" val="3438683968"/>
                    </a:ext>
                  </a:extLst>
                </a:gridCol>
              </a:tblGrid>
              <a:tr h="275926">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RUBROS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PRESUPUESTO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RECURSOS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FINANCIAMIENTO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4049203635"/>
                  </a:ext>
                </a:extLst>
              </a:tr>
              <a:tr h="275926">
                <a:tc>
                  <a:txBody>
                    <a:bodyPr/>
                    <a:lstStyle/>
                    <a:p>
                      <a:pPr>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ESPE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PROPIO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ESPE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10445"/>
                  </a:ext>
                </a:extLst>
              </a:tr>
              <a:tr h="275926">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MISCELANEO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453670"/>
                  </a:ext>
                </a:extLst>
              </a:tr>
              <a:tr h="275926">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Profesionales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787681"/>
                  </a:ext>
                </a:extLst>
              </a:tr>
              <a:tr h="275926">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 Estudiante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936890"/>
                  </a:ext>
                </a:extLst>
              </a:tr>
              <a:tr h="551852">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Presupuesto</a:t>
                      </a:r>
                      <a:b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del Proyecto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8572023"/>
                  </a:ext>
                </a:extLst>
              </a:tr>
              <a:tr h="275926">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Imprevistos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4258113"/>
                  </a:ext>
                </a:extLst>
              </a:tr>
              <a:tr h="275926">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8760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7160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1600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pPr>
                      <a:endParaRPr lang="es-EC" sz="1100" dirty="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extLst>
                  <a:ext uri="{0D108BD9-81ED-4DB2-BD59-A6C34878D82A}">
                    <a16:rowId xmlns:a16="http://schemas.microsoft.com/office/drawing/2014/main" val="2764476255"/>
                  </a:ext>
                </a:extLst>
              </a:tr>
            </a:tbl>
          </a:graphicData>
        </a:graphic>
      </p:graphicFrame>
      <p:pic>
        <p:nvPicPr>
          <p:cNvPr id="4"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1142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p:txBody>
              <a:bodyPr>
                <a:normAutofit fontScale="62500" lnSpcReduction="20000"/>
              </a:bodyPr>
              <a:lstStyle/>
              <a:p>
                <a:pPr marL="0" indent="0" algn="ctr">
                  <a:lnSpc>
                    <a:spcPct val="150000"/>
                  </a:lnSpc>
                  <a:spcAft>
                    <a:spcPts val="1000"/>
                  </a:spcAft>
                  <a:buNone/>
                  <a:tabLst>
                    <a:tab pos="1381125" algn="l"/>
                  </a:tabLs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Times New Roman" panose="02020603050405020304" pitchFamily="18" charset="0"/>
                        </a:rPr>
                        <m:t>𝐷𝑒𝑝𝑟𝑒𝑐𝑖𝑎𝑐𝑖</m:t>
                      </m:r>
                      <m:r>
                        <a:rPr lang="es-ES" i="1">
                          <a:latin typeface="Cambria Math" panose="02040503050406030204" pitchFamily="18" charset="0"/>
                          <a:ea typeface="Calibri" panose="020F0502020204030204" pitchFamily="34" charset="0"/>
                          <a:cs typeface="Times New Roman" panose="02020603050405020304" pitchFamily="18" charset="0"/>
                        </a:rPr>
                        <m:t>ó</m:t>
                      </m:r>
                      <m:r>
                        <a:rPr lang="es-ES" i="1">
                          <a:latin typeface="Cambria Math" panose="02040503050406030204" pitchFamily="18" charset="0"/>
                          <a:ea typeface="Calibri" panose="020F0502020204030204" pitchFamily="34" charset="0"/>
                          <a:cs typeface="Times New Roman" panose="02020603050405020304" pitchFamily="18" charset="0"/>
                        </a:rPr>
                        <m:t>𝑛</m:t>
                      </m:r>
                      <m:r>
                        <a:rPr lang="es-ES" i="1">
                          <a:latin typeface="Cambria Math" panose="02040503050406030204" pitchFamily="18" charset="0"/>
                          <a:ea typeface="Calibri" panose="020F0502020204030204" pitchFamily="34" charset="0"/>
                          <a:cs typeface="Times New Roman" panose="02020603050405020304" pitchFamily="18" charset="0"/>
                        </a:rPr>
                        <m:t>=</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r>
                            <a:rPr lang="es-ES" i="1">
                              <a:latin typeface="Cambria Math" panose="02040503050406030204" pitchFamily="18" charset="0"/>
                              <a:ea typeface="Calibri" panose="020F0502020204030204" pitchFamily="34" charset="0"/>
                              <a:cs typeface="Times New Roman" panose="02020603050405020304" pitchFamily="18" charset="0"/>
                            </a:rPr>
                            <m:t>𝐼𝑛𝑣𝑒𝑟𝑠𝑖</m:t>
                          </m:r>
                          <m:r>
                            <a:rPr lang="es-ES" i="1">
                              <a:latin typeface="Cambria Math" panose="02040503050406030204" pitchFamily="18" charset="0"/>
                              <a:ea typeface="Calibri" panose="020F0502020204030204" pitchFamily="34" charset="0"/>
                              <a:cs typeface="Times New Roman" panose="02020603050405020304" pitchFamily="18" charset="0"/>
                            </a:rPr>
                            <m:t>ó</m:t>
                          </m:r>
                          <m:r>
                            <a:rPr lang="es-ES" i="1">
                              <a:latin typeface="Cambria Math" panose="02040503050406030204" pitchFamily="18" charset="0"/>
                              <a:ea typeface="Calibri" panose="020F0502020204030204" pitchFamily="34" charset="0"/>
                              <a:cs typeface="Times New Roman" panose="02020603050405020304" pitchFamily="18" charset="0"/>
                            </a:rPr>
                            <m:t>𝑛</m:t>
                          </m:r>
                          <m:r>
                            <a:rPr lang="es-ES" i="1">
                              <a:latin typeface="Cambria Math" panose="02040503050406030204" pitchFamily="18" charset="0"/>
                              <a:ea typeface="Calibri" panose="020F0502020204030204" pitchFamily="34" charset="0"/>
                              <a:cs typeface="Times New Roman" panose="02020603050405020304" pitchFamily="18" charset="0"/>
                            </a:rPr>
                            <m:t> </m:t>
                          </m:r>
                          <m:r>
                            <a:rPr lang="es-ES" i="1">
                              <a:latin typeface="Cambria Math" panose="02040503050406030204" pitchFamily="18" charset="0"/>
                              <a:ea typeface="Calibri" panose="020F0502020204030204" pitchFamily="34" charset="0"/>
                              <a:cs typeface="Times New Roman" panose="02020603050405020304" pitchFamily="18" charset="0"/>
                            </a:rPr>
                            <m:t>𝐼𝑛𝑖𝑐𝑖𝑎𝑙</m:t>
                          </m:r>
                        </m:num>
                        <m:den>
                          <m:r>
                            <a:rPr lang="es-ES" i="1">
                              <a:latin typeface="Cambria Math" panose="02040503050406030204" pitchFamily="18" charset="0"/>
                              <a:ea typeface="Calibri" panose="020F0502020204030204" pitchFamily="34" charset="0"/>
                              <a:cs typeface="Times New Roman" panose="02020603050405020304" pitchFamily="18" charset="0"/>
                            </a:rPr>
                            <m:t>𝑛</m:t>
                          </m:r>
                          <m:r>
                            <a:rPr lang="es-ES" i="1">
                              <a:latin typeface="Cambria Math" panose="02040503050406030204" pitchFamily="18" charset="0"/>
                              <a:ea typeface="Calibri" panose="020F0502020204030204" pitchFamily="34" charset="0"/>
                              <a:cs typeface="Times New Roman" panose="02020603050405020304" pitchFamily="18" charset="0"/>
                            </a:rPr>
                            <m:t>∗</m:t>
                          </m:r>
                          <m:r>
                            <a:rPr lang="es-ES" i="1">
                              <a:latin typeface="Cambria Math" panose="02040503050406030204" pitchFamily="18" charset="0"/>
                              <a:ea typeface="Calibri" panose="020F0502020204030204" pitchFamily="34" charset="0"/>
                              <a:cs typeface="Times New Roman" panose="02020603050405020304" pitchFamily="18" charset="0"/>
                            </a:rPr>
                            <m:t>𝑡</m:t>
                          </m:r>
                        </m:den>
                      </m:f>
                    </m:oMath>
                  </m:oMathPara>
                </a14:m>
                <a:endParaRPr lang="es-EC"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es-ES" dirty="0">
                    <a:latin typeface="Arial" panose="020B0604020202020204" pitchFamily="34" charset="0"/>
                    <a:ea typeface="Calibri" panose="020F0502020204030204" pitchFamily="34" charset="0"/>
                    <a:cs typeface="Arial" panose="020B0604020202020204" pitchFamily="34" charset="0"/>
                  </a:rPr>
                  <a:t>Dónde:</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es-ES" dirty="0">
                    <a:latin typeface="Arial" panose="020B0604020202020204" pitchFamily="34" charset="0"/>
                    <a:ea typeface="Calibri" panose="020F0502020204030204" pitchFamily="34" charset="0"/>
                    <a:cs typeface="Arial" panose="020B0604020202020204" pitchFamily="34" charset="0"/>
                  </a:rPr>
                  <a:t>n: número de años de vida útil.</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es-ES" dirty="0">
                    <a:latin typeface="Arial" panose="020B0604020202020204" pitchFamily="34" charset="0"/>
                    <a:ea typeface="Calibri" panose="020F0502020204030204" pitchFamily="34" charset="0"/>
                    <a:cs typeface="Arial" panose="020B0604020202020204" pitchFamily="34" charset="0"/>
                  </a:rPr>
                  <a:t>t: número de meses.</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pPr>
                <a:r>
                  <a:rPr lang="es-ES" dirty="0">
                    <a:latin typeface="Arial" panose="020B0604020202020204" pitchFamily="34" charset="0"/>
                    <a:ea typeface="Calibri" panose="020F0502020204030204" pitchFamily="34" charset="0"/>
                    <a:cs typeface="Arial" panose="020B0604020202020204" pitchFamily="34" charset="0"/>
                  </a:rPr>
                  <a:t>Reemplazando valores se tiene:</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0" indent="0">
                  <a:lnSpc>
                    <a:spcPct val="150000"/>
                  </a:lnSpc>
                  <a:spcAft>
                    <a:spcPts val="1000"/>
                  </a:spcAft>
                  <a:buNone/>
                  <a:tabLst>
                    <a:tab pos="1381125" algn="l"/>
                  </a:tabLs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Times New Roman" panose="02020603050405020304" pitchFamily="18" charset="0"/>
                        </a:rPr>
                        <m:t>𝐷𝑒𝑝𝑟𝑒𝑐𝑖𝑎𝑐𝑖</m:t>
                      </m:r>
                      <m:r>
                        <a:rPr lang="es-ES" i="1">
                          <a:latin typeface="Cambria Math" panose="02040503050406030204" pitchFamily="18" charset="0"/>
                          <a:ea typeface="Calibri" panose="020F0502020204030204" pitchFamily="34" charset="0"/>
                          <a:cs typeface="Times New Roman" panose="02020603050405020304" pitchFamily="18" charset="0"/>
                        </a:rPr>
                        <m:t>ó</m:t>
                      </m:r>
                      <m:r>
                        <a:rPr lang="es-ES" i="1">
                          <a:latin typeface="Cambria Math" panose="02040503050406030204" pitchFamily="18" charset="0"/>
                          <a:ea typeface="Calibri" panose="020F0502020204030204" pitchFamily="34" charset="0"/>
                          <a:cs typeface="Times New Roman" panose="02020603050405020304" pitchFamily="18" charset="0"/>
                        </a:rPr>
                        <m:t>𝑛</m:t>
                      </m:r>
                      <m:r>
                        <a:rPr lang="es-ES" i="1">
                          <a:latin typeface="Cambria Math" panose="02040503050406030204" pitchFamily="18" charset="0"/>
                          <a:ea typeface="Calibri" panose="020F0502020204030204" pitchFamily="34" charset="0"/>
                          <a:cs typeface="Times New Roman" panose="02020603050405020304" pitchFamily="18" charset="0"/>
                        </a:rPr>
                        <m:t>=</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r>
                            <a:rPr lang="es-ES" i="1">
                              <a:latin typeface="Cambria Math" panose="02040503050406030204" pitchFamily="18" charset="0"/>
                              <a:ea typeface="Calibri" panose="020F0502020204030204" pitchFamily="34" charset="0"/>
                              <a:cs typeface="Times New Roman" panose="02020603050405020304" pitchFamily="18" charset="0"/>
                            </a:rPr>
                            <m:t>4094,57</m:t>
                          </m:r>
                        </m:num>
                        <m:den>
                          <m:r>
                            <a:rPr lang="es-ES" i="1">
                              <a:latin typeface="Cambria Math" panose="02040503050406030204" pitchFamily="18" charset="0"/>
                              <a:ea typeface="Calibri" panose="020F0502020204030204" pitchFamily="34" charset="0"/>
                              <a:cs typeface="Times New Roman" panose="02020603050405020304" pitchFamily="18" charset="0"/>
                            </a:rPr>
                            <m:t>10∗12</m:t>
                          </m:r>
                        </m:den>
                      </m:f>
                    </m:oMath>
                  </m:oMathPara>
                </a14:m>
                <a:endParaRPr lang="es-EC" dirty="0">
                  <a:latin typeface="Arial" panose="020B0604020202020204" pitchFamily="34" charset="0"/>
                  <a:ea typeface="Calibri" panose="020F0502020204030204" pitchFamily="34" charset="0"/>
                  <a:cs typeface="Times New Roman" panose="02020603050405020304" pitchFamily="18" charset="0"/>
                </a:endParaRPr>
              </a:p>
              <a:p>
                <a:pPr marL="0" indent="0" algn="ctr">
                  <a:lnSpc>
                    <a:spcPct val="150000"/>
                  </a:lnSpc>
                  <a:spcAft>
                    <a:spcPts val="1000"/>
                  </a:spcAft>
                  <a:buNone/>
                  <a:tabLst>
                    <a:tab pos="1381125" algn="l"/>
                  </a:tabLst>
                </a:pPr>
                <a14:m>
                  <m:oMath xmlns:m="http://schemas.openxmlformats.org/officeDocument/2006/math">
                    <m:r>
                      <a:rPr lang="es-ES" i="1">
                        <a:latin typeface="Cambria Math" panose="02040503050406030204" pitchFamily="18" charset="0"/>
                        <a:ea typeface="Calibri" panose="020F0502020204030204" pitchFamily="34" charset="0"/>
                        <a:cs typeface="Times New Roman" panose="02020603050405020304" pitchFamily="18" charset="0"/>
                      </a:rPr>
                      <m:t>𝐷𝑒𝑝𝑟𝑒𝑐𝑖𝑎𝑐𝑖</m:t>
                    </m:r>
                    <m:r>
                      <a:rPr lang="es-ES" i="1">
                        <a:latin typeface="Cambria Math" panose="02040503050406030204" pitchFamily="18" charset="0"/>
                        <a:ea typeface="Calibri" panose="020F0502020204030204" pitchFamily="34" charset="0"/>
                        <a:cs typeface="Times New Roman" panose="02020603050405020304" pitchFamily="18" charset="0"/>
                      </a:rPr>
                      <m:t>ó</m:t>
                    </m:r>
                    <m:r>
                      <a:rPr lang="es-ES" i="1">
                        <a:latin typeface="Cambria Math" panose="02040503050406030204" pitchFamily="18" charset="0"/>
                        <a:ea typeface="Calibri" panose="020F0502020204030204" pitchFamily="34" charset="0"/>
                        <a:cs typeface="Times New Roman" panose="02020603050405020304" pitchFamily="18" charset="0"/>
                      </a:rPr>
                      <m:t>𝑛</m:t>
                    </m:r>
                    <m:r>
                      <a:rPr lang="es-ES" i="1">
                        <a:latin typeface="Cambria Math" panose="02040503050406030204" pitchFamily="18" charset="0"/>
                        <a:ea typeface="Calibri" panose="020F0502020204030204" pitchFamily="34" charset="0"/>
                        <a:cs typeface="Times New Roman" panose="02020603050405020304" pitchFamily="18" charset="0"/>
                      </a:rPr>
                      <m:t>=$34,12 </m:t>
                    </m:r>
                  </m:oMath>
                </a14:m>
                <a:r>
                  <a:rPr lang="es-ES" dirty="0">
                    <a:latin typeface="Arial" panose="020B0604020202020204" pitchFamily="34" charset="0"/>
                    <a:ea typeface="Times New Roman" panose="02020603050405020304" pitchFamily="18" charset="0"/>
                    <a:cs typeface="Times New Roman" panose="02020603050405020304" pitchFamily="18" charset="0"/>
                  </a:rPr>
                  <a:t>mensual</a:t>
                </a:r>
                <a:endParaRPr lang="es-EC" dirty="0">
                  <a:latin typeface="Arial" panose="020B0604020202020204" pitchFamily="34" charset="0"/>
                  <a:ea typeface="Calibri" panose="020F0502020204030204" pitchFamily="34" charset="0"/>
                  <a:cs typeface="Times New Roman" panose="02020603050405020304" pitchFamily="18" charset="0"/>
                </a:endParaRPr>
              </a:p>
              <a:p>
                <a:pPr marL="0" indent="0" algn="ctr">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blipFill>
                <a:blip r:embed="rId2"/>
                <a:stretch>
                  <a:fillRect l="-71"/>
                </a:stretch>
              </a:blipFill>
            </p:spPr>
            <p:txBody>
              <a:bodyPr/>
              <a:lstStyle/>
              <a:p>
                <a:r>
                  <a:rPr lang="es-EC">
                    <a:noFill/>
                  </a:rPr>
                  <a:t> </a:t>
                </a:r>
              </a:p>
            </p:txBody>
          </p:sp>
        </mc:Fallback>
      </mc:AlternateContent>
      <p:sp>
        <p:nvSpPr>
          <p:cNvPr id="4" name="Título 1"/>
          <p:cNvSpPr>
            <a:spLocks noGrp="1"/>
          </p:cNvSpPr>
          <p:nvPr>
            <p:ph type="title"/>
          </p:nvPr>
        </p:nvSpPr>
        <p:spPr/>
        <p:txBody>
          <a:bodyPr/>
          <a:lstStyle/>
          <a:p>
            <a:r>
              <a:rPr lang="es-EC" dirty="0"/>
              <a:t>Análisis Económico y Financiero</a:t>
            </a:r>
          </a:p>
        </p:txBody>
      </p:sp>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4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687689648"/>
              </p:ext>
            </p:extLst>
          </p:nvPr>
        </p:nvGraphicFramePr>
        <p:xfrm>
          <a:off x="1698337" y="2129267"/>
          <a:ext cx="3900805" cy="2194560"/>
        </p:xfrm>
        <a:graphic>
          <a:graphicData uri="http://schemas.openxmlformats.org/drawingml/2006/table">
            <a:tbl>
              <a:tblPr firstRow="1" firstCol="1" bandRow="1"/>
              <a:tblGrid>
                <a:gridCol w="3044190">
                  <a:extLst>
                    <a:ext uri="{9D8B030D-6E8A-4147-A177-3AD203B41FA5}">
                      <a16:colId xmlns:a16="http://schemas.microsoft.com/office/drawing/2014/main" val="1371159185"/>
                    </a:ext>
                  </a:extLst>
                </a:gridCol>
                <a:gridCol w="856615">
                  <a:extLst>
                    <a:ext uri="{9D8B030D-6E8A-4147-A177-3AD203B41FA5}">
                      <a16:colId xmlns:a16="http://schemas.microsoft.com/office/drawing/2014/main" val="2315637614"/>
                    </a:ext>
                  </a:extLst>
                </a:gridCol>
              </a:tblGrid>
              <a:tr h="0">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Descripción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 [USD]</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323723"/>
                  </a:ext>
                </a:extLst>
              </a:tr>
              <a:tr h="0">
                <a:tc>
                  <a:txBody>
                    <a:bodyPr/>
                    <a:lstStyle/>
                    <a:p>
                      <a:pPr algn="l">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 de retorno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42639"/>
                  </a:ext>
                </a:extLst>
              </a:tr>
              <a:tr h="0">
                <a:tc>
                  <a:txBody>
                    <a:bodyPr/>
                    <a:lstStyle/>
                    <a:p>
                      <a:pPr algn="l">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Costo al termino del proyecto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283842"/>
                  </a:ext>
                </a:extLst>
              </a:tr>
              <a:tr h="0">
                <a:tc>
                  <a:txBody>
                    <a:bodyPr/>
                    <a:lstStyle/>
                    <a:p>
                      <a:pPr algn="l">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Tiempo de depreciación (años)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069680"/>
                  </a:ext>
                </a:extLst>
              </a:tr>
              <a:tr h="0">
                <a:tc>
                  <a:txBody>
                    <a:bodyPr/>
                    <a:lstStyle/>
                    <a:p>
                      <a:pPr algn="l">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 residual (20%)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818,914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353687"/>
                  </a:ext>
                </a:extLst>
              </a:tr>
              <a:tr h="0">
                <a:tc>
                  <a:txBody>
                    <a:bodyPr/>
                    <a:lstStyle/>
                    <a:p>
                      <a:pPr algn="l">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 depreciable</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3275,656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919641"/>
                  </a:ext>
                </a:extLst>
              </a:tr>
              <a:tr h="0">
                <a:tc>
                  <a:txBody>
                    <a:bodyPr/>
                    <a:lstStyle/>
                    <a:p>
                      <a:pPr algn="l">
                        <a:lnSpc>
                          <a:spcPct val="150000"/>
                        </a:lnSpc>
                        <a:spcAft>
                          <a:spcPts val="0"/>
                        </a:spcAft>
                      </a:pPr>
                      <a:r>
                        <a:rPr lang="es-EC"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Cuota de depreciación anual</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50000"/>
                        </a:lnSpc>
                        <a:spcAft>
                          <a:spcPts val="0"/>
                        </a:spcAft>
                      </a:pPr>
                      <a:r>
                        <a:rPr lang="es-EC"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8313122"/>
                  </a:ext>
                </a:extLst>
              </a:tr>
            </a:tbl>
          </a:graphicData>
        </a:graphic>
      </p:graphicFrame>
      <p:sp>
        <p:nvSpPr>
          <p:cNvPr id="4" name="Título 1"/>
          <p:cNvSpPr>
            <a:spLocks noGrp="1"/>
          </p:cNvSpPr>
          <p:nvPr>
            <p:ph type="title"/>
          </p:nvPr>
        </p:nvSpPr>
        <p:spPr/>
        <p:txBody>
          <a:bodyPr/>
          <a:lstStyle/>
          <a:p>
            <a:r>
              <a:rPr lang="es-EC" dirty="0"/>
              <a:t>Análisis Económico y Financiero</a:t>
            </a:r>
          </a:p>
        </p:txBody>
      </p:sp>
      <p:graphicFrame>
        <p:nvGraphicFramePr>
          <p:cNvPr id="8" name="Tabla 7"/>
          <p:cNvGraphicFramePr>
            <a:graphicFrameLocks noGrp="1"/>
          </p:cNvGraphicFramePr>
          <p:nvPr>
            <p:extLst>
              <p:ext uri="{D42A27DB-BD31-4B8C-83A1-F6EECF244321}">
                <p14:modId xmlns:p14="http://schemas.microsoft.com/office/powerpoint/2010/main" val="368930679"/>
              </p:ext>
            </p:extLst>
          </p:nvPr>
        </p:nvGraphicFramePr>
        <p:xfrm>
          <a:off x="6108192" y="2129267"/>
          <a:ext cx="4150360" cy="3520440"/>
        </p:xfrm>
        <a:graphic>
          <a:graphicData uri="http://schemas.openxmlformats.org/drawingml/2006/table">
            <a:tbl>
              <a:tblPr firstRow="1" firstCol="1" bandRow="1"/>
              <a:tblGrid>
                <a:gridCol w="659130">
                  <a:extLst>
                    <a:ext uri="{9D8B030D-6E8A-4147-A177-3AD203B41FA5}">
                      <a16:colId xmlns:a16="http://schemas.microsoft.com/office/drawing/2014/main" val="1993056233"/>
                    </a:ext>
                  </a:extLst>
                </a:gridCol>
                <a:gridCol w="845185">
                  <a:extLst>
                    <a:ext uri="{9D8B030D-6E8A-4147-A177-3AD203B41FA5}">
                      <a16:colId xmlns:a16="http://schemas.microsoft.com/office/drawing/2014/main" val="699399934"/>
                    </a:ext>
                  </a:extLst>
                </a:gridCol>
                <a:gridCol w="953135">
                  <a:extLst>
                    <a:ext uri="{9D8B030D-6E8A-4147-A177-3AD203B41FA5}">
                      <a16:colId xmlns:a16="http://schemas.microsoft.com/office/drawing/2014/main" val="1236947434"/>
                    </a:ext>
                  </a:extLst>
                </a:gridCol>
                <a:gridCol w="978535">
                  <a:extLst>
                    <a:ext uri="{9D8B030D-6E8A-4147-A177-3AD203B41FA5}">
                      <a16:colId xmlns:a16="http://schemas.microsoft.com/office/drawing/2014/main" val="3707301334"/>
                    </a:ext>
                  </a:extLst>
                </a:gridCol>
                <a:gridCol w="714375">
                  <a:extLst>
                    <a:ext uri="{9D8B030D-6E8A-4147-A177-3AD203B41FA5}">
                      <a16:colId xmlns:a16="http://schemas.microsoft.com/office/drawing/2014/main" val="4025887636"/>
                    </a:ext>
                  </a:extLst>
                </a:gridCol>
              </a:tblGrid>
              <a:tr h="0">
                <a:tc>
                  <a:txBody>
                    <a:bodyPr/>
                    <a:lstStyle/>
                    <a:p>
                      <a:pPr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Años</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Saldo al</a:t>
                      </a:r>
                      <a:b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Inicio de año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Cargo anual </a:t>
                      </a:r>
                      <a:b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depreciación</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Depreciación</a:t>
                      </a:r>
                      <a:b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acumulada</a:t>
                      </a:r>
                      <a:b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(Reserva)</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Valor Neto</a:t>
                      </a:r>
                      <a:b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s-EC" sz="11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Saldo</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5930102"/>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305985"/>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4094,57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3685,13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844345"/>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3685,13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818,88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3275,69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8101585"/>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3275,69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1228,32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2866,25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5111007"/>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2866,25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1637,76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2456,81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081125"/>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2456,81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2047,2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2047,37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113902"/>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2047,37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2456,64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1637,93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4431672"/>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1637,93</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2866,08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1228,49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652161"/>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1228,49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3275,52</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819,05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734379"/>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819,05</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3684,96</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238017"/>
                  </a:ext>
                </a:extLst>
              </a:tr>
              <a:tr h="0">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409,61</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4094,4</a:t>
                      </a:r>
                      <a:endParaRPr lang="es-EC" sz="12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0,17</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1502"/>
                  </a:ext>
                </a:extLst>
              </a:tr>
            </a:tbl>
          </a:graphicData>
        </a:graphic>
      </p:graphicFrame>
      <p:pic>
        <p:nvPicPr>
          <p:cNvPr id="5"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901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9382" y="2327791"/>
            <a:ext cx="6948391" cy="3336030"/>
          </a:xfrm>
          <a:prstGeom prst="rect">
            <a:avLst/>
          </a:prstGeom>
          <a:noFill/>
        </p:spPr>
      </p:pic>
      <p:sp>
        <p:nvSpPr>
          <p:cNvPr id="5" name="Título 1"/>
          <p:cNvSpPr>
            <a:spLocks noGrp="1"/>
          </p:cNvSpPr>
          <p:nvPr>
            <p:ph type="title"/>
          </p:nvPr>
        </p:nvSpPr>
        <p:spPr/>
        <p:txBody>
          <a:bodyPr/>
          <a:lstStyle/>
          <a:p>
            <a:r>
              <a:rPr lang="es-EC" dirty="0"/>
              <a:t>Análisis Económico y Financiero</a:t>
            </a:r>
          </a:p>
        </p:txBody>
      </p:sp>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155" y="294198"/>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45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C" dirty="0"/>
              <a:t>CONCLUSIONES:</a:t>
            </a:r>
          </a:p>
        </p:txBody>
      </p:sp>
      <p:sp>
        <p:nvSpPr>
          <p:cNvPr id="5" name="Marcador de contenido 4"/>
          <p:cNvSpPr>
            <a:spLocks noGrp="1"/>
          </p:cNvSpPr>
          <p:nvPr>
            <p:ph idx="1"/>
          </p:nvPr>
        </p:nvSpPr>
        <p:spPr>
          <a:xfrm>
            <a:off x="1261872" y="2015223"/>
            <a:ext cx="8596668" cy="3880773"/>
          </a:xfrm>
        </p:spPr>
        <p:txBody>
          <a:bodyPr>
            <a:normAutofit fontScale="85000" lnSpcReduction="10000"/>
          </a:bodyPr>
          <a:lstStyle/>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La mesa de desplazamiento x-y fabricada es funcional y reúne todos los parámetros de diseño planteados. El accesorio a través de las pruebas de funcionamiento demuestra que el posicionamiento de los objetos a ser medidos, es exacto y con un mínimo de error en el proceso de medición.</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 El equipo es de fácil manipulación, montaje y sin ningún problema de desplazamiento durante los procesos de medición.</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La investigación metrológica permitió acceder a información necesaria para la determinación de aspectos que faciliten la adecuada adquisición de elementos normalizados.</a:t>
            </a:r>
          </a:p>
          <a:p>
            <a:pPr marL="0" lvl="0" indent="0" algn="just">
              <a:lnSpc>
                <a:spcPct val="150000"/>
              </a:lnSpc>
              <a:buNone/>
            </a:pPr>
            <a:endParaRPr lang="es-EC" dirty="0">
              <a:latin typeface="Times New Roman" panose="02020603050405020304" pitchFamily="18" charset="0"/>
              <a:ea typeface="Times New Roman" panose="02020603050405020304" pitchFamily="18" charset="0"/>
            </a:endParaRPr>
          </a:p>
          <a:p>
            <a:pPr marL="0" indent="0">
              <a:buNone/>
            </a:pPr>
            <a:endParaRPr lang="es-EC" dirty="0"/>
          </a:p>
        </p:txBody>
      </p:sp>
      <p:pic>
        <p:nvPicPr>
          <p:cNvPr id="6"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291" y="291081"/>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982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C" dirty="0"/>
              <a:t>CONCLUSIONES:</a:t>
            </a:r>
          </a:p>
        </p:txBody>
      </p:sp>
      <p:sp>
        <p:nvSpPr>
          <p:cNvPr id="5" name="Marcador de contenido 4"/>
          <p:cNvSpPr>
            <a:spLocks noGrp="1"/>
          </p:cNvSpPr>
          <p:nvPr>
            <p:ph idx="1"/>
          </p:nvPr>
        </p:nvSpPr>
        <p:spPr>
          <a:xfrm>
            <a:off x="1048395" y="1550989"/>
            <a:ext cx="8956996" cy="4902820"/>
          </a:xfrm>
        </p:spPr>
        <p:txBody>
          <a:bodyPr>
            <a:normAutofit fontScale="85000" lnSpcReduction="10000"/>
          </a:bodyPr>
          <a:lstStyle/>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Todos los materiales usados en la fabricación son comercialmente disponibles y de fácil maquinabilidad. El software de modelamiento permitió determinar de forma adecuada todas las variables en los procesos con arranque de viruta.</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La selección de las guías TH</a:t>
            </a:r>
            <a:r>
              <a:rPr lang="es-ES" dirty="0">
                <a:latin typeface="Arial" panose="020B0604020202020204" pitchFamily="34" charset="0"/>
                <a:ea typeface="Calibri" panose="020F0502020204030204" pitchFamily="34" charset="0"/>
                <a:cs typeface="Times New Roman" panose="02020603050405020304" pitchFamily="18" charset="0"/>
              </a:rPr>
              <a:t>K modelo VR6 – 150x10Z de rodillos cruzados es la más adecuada para este tipo de dispositivo, permite un movimiento libre y exacto en los dos ejes para garantizar alta precisión en la medición.</a:t>
            </a:r>
          </a:p>
          <a:p>
            <a:pPr lvl="0" algn="just">
              <a:lnSpc>
                <a:spcPct val="150000"/>
              </a:lnSpc>
              <a:buFont typeface="Symbol" panose="05050102010706020507" pitchFamily="18" charset="2"/>
              <a:buChar char=""/>
            </a:pPr>
            <a:r>
              <a:rPr lang="es-ES" dirty="0">
                <a:latin typeface="Arial" panose="020B0604020202020204" pitchFamily="34" charset="0"/>
                <a:ea typeface="Calibri" panose="020F0502020204030204" pitchFamily="34" charset="0"/>
                <a:cs typeface="Times New Roman" panose="02020603050405020304" pitchFamily="18" charset="0"/>
              </a:rPr>
              <a:t>La verificación de precisión, por la empresa “SIM</a:t>
            </a:r>
            <a:r>
              <a:rPr lang="es-ES" dirty="0">
                <a:latin typeface="Arial" panose="020B0604020202020204" pitchFamily="34" charset="0"/>
                <a:ea typeface="Calibri" panose="020F0502020204030204" pitchFamily="34" charset="0"/>
              </a:rPr>
              <a:t>ETRIC Servicios Integrales CIA.LTDA.”</a:t>
            </a:r>
            <a:r>
              <a:rPr lang="es-ES" dirty="0">
                <a:latin typeface="Arial" panose="020B0604020202020204" pitchFamily="34" charset="0"/>
                <a:ea typeface="Calibri" panose="020F0502020204030204" pitchFamily="34" charset="0"/>
                <a:cs typeface="Times New Roman" panose="02020603050405020304" pitchFamily="18" charset="0"/>
              </a:rPr>
              <a:t> en las cabezas micrométricas también garantizan resultados adecuados, este ensayo se obtuvo un resultado un error mínimo de 0,001 mm para la cabeza “Código 124489” y un error de 0,000 para la cabeza “Código124339” </a:t>
            </a:r>
            <a:endParaRPr lang="es-EC" dirty="0">
              <a:latin typeface="Times New Roman" panose="02020603050405020304" pitchFamily="18" charset="0"/>
              <a:ea typeface="Times New Roman" panose="02020603050405020304" pitchFamily="18" charset="0"/>
            </a:endParaRPr>
          </a:p>
          <a:p>
            <a:pPr marL="0" indent="0">
              <a:buNone/>
            </a:pPr>
            <a:r>
              <a:rPr lang="es-ES" dirty="0">
                <a:latin typeface="Arial" panose="020B0604020202020204" pitchFamily="34" charset="0"/>
                <a:cs typeface="Times New Roman" panose="02020603050405020304" pitchFamily="18" charset="0"/>
              </a:rPr>
              <a:t> </a:t>
            </a:r>
          </a:p>
          <a:p>
            <a:pPr marL="0" indent="0">
              <a:buNone/>
            </a:pPr>
            <a:endParaRPr lang="es-EC" dirty="0">
              <a:latin typeface="Arial" panose="020B0604020202020204" pitchFamily="34" charset="0"/>
            </a:endParaRPr>
          </a:p>
        </p:txBody>
      </p:sp>
      <p:sp>
        <p:nvSpPr>
          <p:cNvPr id="6" name="Marcador de contenido 4"/>
          <p:cNvSpPr txBox="1">
            <a:spLocks/>
          </p:cNvSpPr>
          <p:nvPr/>
        </p:nvSpPr>
        <p:spPr>
          <a:xfrm>
            <a:off x="1200795" y="17033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50000"/>
              </a:lnSpc>
              <a:buFont typeface="Wingdings 3" charset="2"/>
              <a:buNone/>
            </a:pPr>
            <a:endParaRPr lang="es-EC" dirty="0">
              <a:latin typeface="Times New Roman" panose="02020603050405020304" pitchFamily="18" charset="0"/>
              <a:ea typeface="Times New Roman" panose="02020603050405020304" pitchFamily="18" charset="0"/>
            </a:endParaRPr>
          </a:p>
          <a:p>
            <a:pPr marL="0" indent="0">
              <a:buFont typeface="Wingdings 3" charset="2"/>
              <a:buNone/>
            </a:pPr>
            <a:endParaRPr lang="es-EC" dirty="0"/>
          </a:p>
        </p:txBody>
      </p:sp>
      <p:pic>
        <p:nvPicPr>
          <p:cNvPr id="7"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414" y="589400"/>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0915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61872" y="1223888"/>
            <a:ext cx="5335876" cy="182881"/>
          </a:xfrm>
        </p:spPr>
        <p:txBody>
          <a:bodyPr>
            <a:normAutofit fontScale="90000"/>
          </a:bodyPr>
          <a:lstStyle/>
          <a:p>
            <a:r>
              <a:rPr lang="es-EC" dirty="0"/>
              <a:t>CONCLUSIONES:</a:t>
            </a:r>
          </a:p>
        </p:txBody>
      </p:sp>
      <p:sp>
        <p:nvSpPr>
          <p:cNvPr id="5" name="Marcador de contenido 4"/>
          <p:cNvSpPr>
            <a:spLocks noGrp="1"/>
          </p:cNvSpPr>
          <p:nvPr>
            <p:ph idx="1"/>
          </p:nvPr>
        </p:nvSpPr>
        <p:spPr>
          <a:xfrm>
            <a:off x="1048395" y="1550989"/>
            <a:ext cx="8956996" cy="4902820"/>
          </a:xfrm>
        </p:spPr>
        <p:txBody>
          <a:bodyPr>
            <a:normAutofit/>
          </a:bodyPr>
          <a:lstStyle/>
          <a:p>
            <a:pPr lvl="0" algn="just">
              <a:lnSpc>
                <a:spcPct val="150000"/>
              </a:lnSpc>
              <a:buFont typeface="Symbol" panose="05050102010706020507" pitchFamily="18" charset="2"/>
              <a:buChar char=""/>
            </a:pPr>
            <a:r>
              <a:rPr lang="es-ES" dirty="0">
                <a:latin typeface="Arial" panose="020B0604020202020204" pitchFamily="34" charset="0"/>
                <a:cs typeface="Times New Roman" panose="02020603050405020304" pitchFamily="18" charset="0"/>
              </a:rPr>
              <a:t> </a:t>
            </a:r>
            <a:r>
              <a:rPr lang="es-ES" dirty="0">
                <a:latin typeface="Arial" panose="020B0604020202020204" pitchFamily="34" charset="0"/>
                <a:ea typeface="Calibri" panose="020F0502020204030204" pitchFamily="34" charset="0"/>
                <a:cs typeface="Times New Roman" panose="02020603050405020304" pitchFamily="18" charset="0"/>
              </a:rPr>
              <a:t>En las pruebas de verificación de precisión la desviación máxima fue de 0,095 y un error porcentual de 0.026 %. Mientras que la verificación de paralelismo y rectitud se determinó una desviación máxima de 0.023 y 0,005 mm respectivamente.</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S" dirty="0">
                <a:latin typeface="Arial" panose="020B0604020202020204" pitchFamily="34" charset="0"/>
                <a:ea typeface="Calibri" panose="020F0502020204030204" pitchFamily="34" charset="0"/>
                <a:cs typeface="Times New Roman" panose="02020603050405020304" pitchFamily="18" charset="0"/>
              </a:rPr>
              <a:t>Para una adecuada instalación de las guías de deslizamiento fue necesario rectificar un asentamiento corto de ancho de las guías, con esto se ahorró considerablemente maquinado por rectificado de todas las placas.</a:t>
            </a:r>
          </a:p>
          <a:p>
            <a:pPr algn="just">
              <a:lnSpc>
                <a:spcPct val="150000"/>
              </a:lnSpc>
              <a:buFont typeface="Symbol" panose="05050102010706020507" pitchFamily="18" charset="2"/>
              <a:buChar char=""/>
            </a:pPr>
            <a:r>
              <a:rPr lang="es-ES" dirty="0">
                <a:latin typeface="Arial" panose="020B0604020202020204" pitchFamily="34" charset="0"/>
                <a:cs typeface="Times New Roman" panose="02020603050405020304" pitchFamily="18" charset="0"/>
              </a:rPr>
              <a:t>	La utilización del software de modelamiento permitió de forma muy cercana a la realidad, establecer la ubicación de todos los elementos</a:t>
            </a:r>
          </a:p>
          <a:p>
            <a:pPr marL="0" indent="0">
              <a:buNone/>
            </a:pPr>
            <a:endParaRPr lang="es-EC" dirty="0">
              <a:latin typeface="Arial" panose="020B0604020202020204" pitchFamily="34" charset="0"/>
            </a:endParaRPr>
          </a:p>
        </p:txBody>
      </p:sp>
      <p:sp>
        <p:nvSpPr>
          <p:cNvPr id="6" name="Marcador de contenido 4"/>
          <p:cNvSpPr txBox="1">
            <a:spLocks/>
          </p:cNvSpPr>
          <p:nvPr/>
        </p:nvSpPr>
        <p:spPr>
          <a:xfrm>
            <a:off x="1200795" y="17033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50000"/>
              </a:lnSpc>
              <a:buFont typeface="Wingdings 3" charset="2"/>
              <a:buNone/>
            </a:pPr>
            <a:endParaRPr lang="es-EC" dirty="0">
              <a:latin typeface="Times New Roman" panose="02020603050405020304" pitchFamily="18" charset="0"/>
              <a:ea typeface="Times New Roman" panose="02020603050405020304" pitchFamily="18" charset="0"/>
            </a:endParaRPr>
          </a:p>
          <a:p>
            <a:pPr marL="0" indent="0">
              <a:buFont typeface="Wingdings 3" charset="2"/>
              <a:buNone/>
            </a:pPr>
            <a:endParaRPr lang="es-EC" dirty="0"/>
          </a:p>
        </p:txBody>
      </p:sp>
      <p:pic>
        <p:nvPicPr>
          <p:cNvPr id="7"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291" y="291081"/>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622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C" dirty="0"/>
              <a:t>RECOMENDACIONES:</a:t>
            </a:r>
          </a:p>
        </p:txBody>
      </p:sp>
      <p:sp>
        <p:nvSpPr>
          <p:cNvPr id="5" name="Marcador de contenido 4"/>
          <p:cNvSpPr>
            <a:spLocks noGrp="1"/>
          </p:cNvSpPr>
          <p:nvPr>
            <p:ph idx="1"/>
          </p:nvPr>
        </p:nvSpPr>
        <p:spPr>
          <a:xfrm>
            <a:off x="1048395" y="1550989"/>
            <a:ext cx="8956996" cy="4902820"/>
          </a:xfrm>
        </p:spPr>
        <p:txBody>
          <a:bodyPr>
            <a:normAutofit lnSpcReduction="10000"/>
          </a:bodyPr>
          <a:lstStyle/>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Para este tipo de dispositivos, son usados para la medición, se recomienda considerar como prioridad la fabricación por maquinas CNC, ya que este recurso tecnológico permite obtener medidas precisas, acabados finos y muy baja deformación geométrica de los elementos, en especial cuando se realiza ajustes.</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Este dispositivo tiene elementos de alta precisión, por lo que se recomienda una manipulación cuidadosa y cierta capacitación en el uso de equipos metrológicos. </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En el ensamble de las guías se recomienda seguir al pie las recomendaciones del fabricante.</a:t>
            </a:r>
            <a:endParaRPr lang="es-EC" dirty="0">
              <a:latin typeface="Times New Roman" panose="02020603050405020304" pitchFamily="18" charset="0"/>
              <a:ea typeface="Times New Roman" panose="02020603050405020304" pitchFamily="18" charset="0"/>
            </a:endParaRPr>
          </a:p>
          <a:p>
            <a:pPr marL="0" indent="0">
              <a:buNone/>
            </a:pPr>
            <a:endParaRPr lang="es-EC" dirty="0">
              <a:latin typeface="Arial" panose="020B0604020202020204" pitchFamily="34" charset="0"/>
            </a:endParaRPr>
          </a:p>
        </p:txBody>
      </p:sp>
      <p:sp>
        <p:nvSpPr>
          <p:cNvPr id="6" name="Marcador de contenido 4"/>
          <p:cNvSpPr txBox="1">
            <a:spLocks/>
          </p:cNvSpPr>
          <p:nvPr/>
        </p:nvSpPr>
        <p:spPr>
          <a:xfrm>
            <a:off x="1200795" y="17033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50000"/>
              </a:lnSpc>
              <a:buFont typeface="Wingdings 3" charset="2"/>
              <a:buNone/>
            </a:pPr>
            <a:endParaRPr lang="es-EC" dirty="0">
              <a:latin typeface="Times New Roman" panose="02020603050405020304" pitchFamily="18" charset="0"/>
              <a:ea typeface="Times New Roman" panose="02020603050405020304" pitchFamily="18" charset="0"/>
            </a:endParaRPr>
          </a:p>
          <a:p>
            <a:pPr marL="0" indent="0">
              <a:buFont typeface="Wingdings 3" charset="2"/>
              <a:buNone/>
            </a:pPr>
            <a:endParaRPr lang="es-EC" dirty="0"/>
          </a:p>
        </p:txBody>
      </p:sp>
      <p:pic>
        <p:nvPicPr>
          <p:cNvPr id="7"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1414" y="515223"/>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129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200795" y="833742"/>
            <a:ext cx="7009931" cy="539544"/>
          </a:xfrm>
        </p:spPr>
        <p:txBody>
          <a:bodyPr>
            <a:normAutofit fontScale="90000"/>
          </a:bodyPr>
          <a:lstStyle/>
          <a:p>
            <a:r>
              <a:rPr lang="es-EC" dirty="0"/>
              <a:t>RECOMENDACIONES:</a:t>
            </a:r>
          </a:p>
        </p:txBody>
      </p:sp>
      <p:sp>
        <p:nvSpPr>
          <p:cNvPr id="5" name="Marcador de contenido 4"/>
          <p:cNvSpPr>
            <a:spLocks noGrp="1"/>
          </p:cNvSpPr>
          <p:nvPr>
            <p:ph idx="1"/>
          </p:nvPr>
        </p:nvSpPr>
        <p:spPr>
          <a:xfrm>
            <a:off x="1048395" y="1550989"/>
            <a:ext cx="8956996" cy="4902820"/>
          </a:xfrm>
        </p:spPr>
        <p:txBody>
          <a:bodyPr>
            <a:normAutofit/>
          </a:bodyPr>
          <a:lstStyle/>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Tomar las debidas precauciones al colocar objetos a ser medidos, ya que la placa de proyección es de vidrio, un material muy frágil.</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Para un óptimo funcionamiento, se recomienda mantener una humedad relativa del 50 ±10 % y una temperatura ambiente de 20±1°C.</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dirty="0">
                <a:latin typeface="Arial" panose="020B0604020202020204" pitchFamily="34" charset="0"/>
                <a:ea typeface="Times New Roman" panose="02020603050405020304" pitchFamily="18" charset="0"/>
              </a:rPr>
              <a:t>Para garantizar un adecuado funcionamiento de las guías lineales, es muy importante la lubricación, por lo general el fabricante recomienda lubricar las guías o poner grasa N°2 a base de jabón Litio, cada 100 Km de desplazamiento o cada 6 meses a un año.</a:t>
            </a:r>
            <a:endParaRPr lang="es-EC" dirty="0">
              <a:latin typeface="Times New Roman" panose="02020603050405020304" pitchFamily="18" charset="0"/>
              <a:ea typeface="Times New Roman" panose="02020603050405020304" pitchFamily="18" charset="0"/>
            </a:endParaRPr>
          </a:p>
          <a:p>
            <a:pPr marL="0" lvl="0" indent="0" algn="just">
              <a:lnSpc>
                <a:spcPct val="150000"/>
              </a:lnSpc>
              <a:buNone/>
            </a:pPr>
            <a:endParaRPr lang="es-EC" dirty="0">
              <a:latin typeface="Times New Roman" panose="02020603050405020304" pitchFamily="18" charset="0"/>
              <a:ea typeface="Times New Roman" panose="02020603050405020304" pitchFamily="18" charset="0"/>
            </a:endParaRPr>
          </a:p>
          <a:p>
            <a:pPr marL="0" indent="0">
              <a:buNone/>
            </a:pPr>
            <a:endParaRPr lang="es-EC" dirty="0">
              <a:latin typeface="Arial" panose="020B0604020202020204" pitchFamily="34" charset="0"/>
            </a:endParaRPr>
          </a:p>
        </p:txBody>
      </p:sp>
      <p:sp>
        <p:nvSpPr>
          <p:cNvPr id="6" name="Marcador de contenido 4"/>
          <p:cNvSpPr txBox="1">
            <a:spLocks/>
          </p:cNvSpPr>
          <p:nvPr/>
        </p:nvSpPr>
        <p:spPr>
          <a:xfrm>
            <a:off x="1200795" y="1703389"/>
            <a:ext cx="859666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50000"/>
              </a:lnSpc>
              <a:buFont typeface="Wingdings 3" charset="2"/>
              <a:buNone/>
            </a:pPr>
            <a:endParaRPr lang="es-EC" dirty="0">
              <a:latin typeface="Times New Roman" panose="02020603050405020304" pitchFamily="18" charset="0"/>
              <a:ea typeface="Times New Roman" panose="02020603050405020304" pitchFamily="18" charset="0"/>
            </a:endParaRPr>
          </a:p>
          <a:p>
            <a:pPr marL="0" indent="0">
              <a:buFont typeface="Wingdings 3" charset="2"/>
              <a:buNone/>
            </a:pPr>
            <a:endParaRPr lang="es-EC" dirty="0"/>
          </a:p>
        </p:txBody>
      </p:sp>
      <p:pic>
        <p:nvPicPr>
          <p:cNvPr id="7"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2103" y="158250"/>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85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598" y="1179919"/>
            <a:ext cx="8970249" cy="755374"/>
          </a:xfrm>
        </p:spPr>
        <p:txBody>
          <a:bodyPr>
            <a:noAutofit/>
          </a:bodyPr>
          <a:lstStyle/>
          <a:p>
            <a:r>
              <a:rPr lang="es-ES" sz="2800" b="1" dirty="0">
                <a:latin typeface="Arial" panose="020B0604020202020204" pitchFamily="34" charset="0"/>
                <a:ea typeface="Times New Roman" panose="02020603050405020304" pitchFamily="18" charset="0"/>
                <a:cs typeface="Times New Roman" panose="02020603050405020304" pitchFamily="18" charset="0"/>
              </a:rPr>
              <a:t>JUSTIFICACIÓN E IMPORTANCIA DEL PROYECTO.</a:t>
            </a:r>
            <a:br>
              <a:rPr lang="es-EC" sz="2800" b="1" dirty="0">
                <a:latin typeface="Arial" panose="020B0604020202020204" pitchFamily="34" charset="0"/>
                <a:ea typeface="Times New Roman" panose="02020603050405020304" pitchFamily="18" charset="0"/>
                <a:cs typeface="Times New Roman" panose="02020603050405020304" pitchFamily="18" charset="0"/>
              </a:rPr>
            </a:br>
            <a:endParaRPr lang="es-EC" sz="2800" dirty="0"/>
          </a:p>
        </p:txBody>
      </p:sp>
      <p:sp>
        <p:nvSpPr>
          <p:cNvPr id="3" name="Marcador de contenido 2"/>
          <p:cNvSpPr>
            <a:spLocks noGrp="1"/>
          </p:cNvSpPr>
          <p:nvPr>
            <p:ph idx="1"/>
          </p:nvPr>
        </p:nvSpPr>
        <p:spPr>
          <a:xfrm>
            <a:off x="552066" y="2187095"/>
            <a:ext cx="9220781" cy="2755966"/>
          </a:xfrm>
        </p:spPr>
        <p:txBody>
          <a:bodyPr>
            <a:normAutofit fontScale="92500" lnSpcReduction="10000"/>
          </a:bodyPr>
          <a:lstStyle/>
          <a:p>
            <a:pPr lvl="0" algn="just">
              <a:lnSpc>
                <a:spcPct val="150000"/>
              </a:lnSpc>
              <a:buFont typeface="Symbol" panose="05050102010706020507" pitchFamily="18" charset="2"/>
              <a:buChar char=""/>
            </a:pPr>
            <a:r>
              <a:rPr lang="es-EC" b="1" kern="1600" dirty="0">
                <a:latin typeface="Arial" panose="020B0604020202020204" pitchFamily="34" charset="0"/>
                <a:ea typeface="Times New Roman" panose="02020603050405020304" pitchFamily="18" charset="0"/>
              </a:rPr>
              <a:t>Viabilidad de Seguridad:</a:t>
            </a:r>
            <a:r>
              <a:rPr lang="es-EC" kern="1600" dirty="0">
                <a:latin typeface="Arial" panose="020B0604020202020204" pitchFamily="34" charset="0"/>
                <a:ea typeface="Times New Roman" panose="02020603050405020304" pitchFamily="18" charset="0"/>
              </a:rPr>
              <a:t> los componentes son totalmente mecánicos, de dimensiones pequeñas, con un peso aproximado de 5kg que irán ensamblados sobre la base del lector óptico, por lo que no existe el riesgo de caída. Además, no utiliza energía eléctrica por ende no existirán riesgos eléctricos.</a:t>
            </a:r>
            <a:endParaRPr lang="es-EC" dirty="0">
              <a:latin typeface="Times New Roman" panose="02020603050405020304" pitchFamily="18" charset="0"/>
              <a:ea typeface="Times New Roman" panose="02020603050405020304" pitchFamily="18" charset="0"/>
            </a:endParaRPr>
          </a:p>
          <a:p>
            <a:pPr lvl="0" algn="just">
              <a:lnSpc>
                <a:spcPct val="150000"/>
              </a:lnSpc>
              <a:buFont typeface="Symbol" panose="05050102010706020507" pitchFamily="18" charset="2"/>
              <a:buChar char=""/>
            </a:pPr>
            <a:r>
              <a:rPr lang="es-EC" b="1" kern="1600" dirty="0">
                <a:latin typeface="Arial" panose="020B0604020202020204" pitchFamily="34" charset="0"/>
                <a:ea typeface="Times New Roman" panose="02020603050405020304" pitchFamily="18" charset="0"/>
              </a:rPr>
              <a:t>Viabilidad Legal:</a:t>
            </a:r>
            <a:r>
              <a:rPr lang="es-EC" kern="1600" dirty="0">
                <a:latin typeface="Arial" panose="020B0604020202020204" pitchFamily="34" charset="0"/>
                <a:ea typeface="Times New Roman" panose="02020603050405020304" pitchFamily="18" charset="0"/>
              </a:rPr>
              <a:t> El proyecto cuenta con la aceptación del jefe del laboratorio de Metrología y del Sr. Metrólogo y no ocasionara daños al medio ambiente.</a:t>
            </a:r>
            <a:endParaRPr lang="es-EC" dirty="0">
              <a:latin typeface="Times New Roman" panose="02020603050405020304" pitchFamily="18" charset="0"/>
              <a:ea typeface="Times New Roman" panose="02020603050405020304" pitchFamily="18" charset="0"/>
            </a:endParaRPr>
          </a:p>
          <a:p>
            <a:pPr marL="0" indent="0">
              <a:buNone/>
            </a:pPr>
            <a:endParaRPr lang="es-EC" dirty="0"/>
          </a:p>
        </p:txBody>
      </p:sp>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291" y="291081"/>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25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5960" y="2291810"/>
            <a:ext cx="10329906" cy="1397124"/>
          </a:xfrm>
        </p:spPr>
        <p:txBody>
          <a:bodyPr/>
          <a:lstStyle/>
          <a:p>
            <a:r>
              <a:rPr lang="es-EC" dirty="0"/>
              <a:t>Investigación Metrológica Aplicada</a:t>
            </a:r>
          </a:p>
        </p:txBody>
      </p:sp>
      <p:pic>
        <p:nvPicPr>
          <p:cNvPr id="4"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9291" y="291081"/>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783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213" y="685800"/>
            <a:ext cx="10058400" cy="1194515"/>
          </a:xfrm>
        </p:spPr>
        <p:txBody>
          <a:bodyPr>
            <a:normAutofit/>
          </a:bodyPr>
          <a:lstStyle/>
          <a:p>
            <a:pPr lvl="1" algn="l" defTabSz="457200" rtl="0">
              <a:spcBef>
                <a:spcPct val="0"/>
              </a:spcBef>
            </a:pPr>
            <a:r>
              <a:rPr lang="es-ES" sz="2800" b="1" dirty="0">
                <a:solidFill>
                  <a:schemeClr val="tx1"/>
                </a:solidFill>
              </a:rPr>
              <a:t>Cabezas micrométrica</a:t>
            </a:r>
            <a:r>
              <a:rPr lang="es-EC" sz="2800" dirty="0"/>
              <a:t>s</a:t>
            </a:r>
            <a:br>
              <a:rPr lang="es-EC" sz="3600" dirty="0"/>
            </a:br>
            <a:endParaRPr lang="es-EC" dirty="0"/>
          </a:p>
        </p:txBody>
      </p:sp>
      <p:sp>
        <p:nvSpPr>
          <p:cNvPr id="3" name="Marcador de texto 2"/>
          <p:cNvSpPr>
            <a:spLocks noGrp="1"/>
          </p:cNvSpPr>
          <p:nvPr>
            <p:ph type="body" idx="1"/>
          </p:nvPr>
        </p:nvSpPr>
        <p:spPr>
          <a:xfrm>
            <a:off x="684212" y="1609859"/>
            <a:ext cx="4776430" cy="3090930"/>
          </a:xfrm>
        </p:spPr>
        <p:txBody>
          <a:bodyPr>
            <a:normAutofit fontScale="92500"/>
          </a:bodyPr>
          <a:lstStyle/>
          <a:p>
            <a:pPr algn="just"/>
            <a:r>
              <a:rPr lang="es-ES" dirty="0"/>
              <a:t>Las cabezas micrométricas son herramientas diseñadas para el uso en equipos que requieran un ajuste o movimiento muy fino, para máquinas herramientas, calibradores y dispositivos especiales.</a:t>
            </a:r>
          </a:p>
          <a:p>
            <a:pPr algn="just"/>
            <a:r>
              <a:rPr lang="es-ES" dirty="0"/>
              <a:t>El principio de funcionamiento se basa en el concepto de unión mediante el mecanismo tornillo-tuerca, de tal manera cuando gira el tornillo sobre la tuerca, el desplazamiento por vuelta será igual al paso del tornillo.</a:t>
            </a:r>
            <a:endParaRPr lang="es-EC" dirty="0"/>
          </a:p>
          <a:p>
            <a:pPr algn="just"/>
            <a:endParaRPr lang="es-EC" dirty="0"/>
          </a:p>
        </p:txBody>
      </p:sp>
      <p:pic>
        <p:nvPicPr>
          <p:cNvPr id="6" name="Imagen 5"/>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0393" y1="84165" x2="91917" y2="87608"/>
                        <a14:foregroundMark x1="19169" y1="52324" x2="28868" y2="42685"/>
                        <a14:foregroundMark x1="83603" y1="52324" x2="65127" y2="32874"/>
                        <a14:foregroundMark x1="6236" y1="82444" x2="96536" y2="83477"/>
                        <a14:foregroundMark x1="94688" y1="83133" x2="90531" y2="82444"/>
                        <a14:foregroundMark x1="97460" y1="82444" x2="97460" y2="82444"/>
                        <a14:foregroundMark x1="17090" y1="82100" x2="17090" y2="82100"/>
                      </a14:backgroundRemoval>
                    </a14:imgEffect>
                  </a14:imgLayer>
                </a14:imgProps>
              </a:ext>
              <a:ext uri="{28A0092B-C50C-407E-A947-70E740481C1C}">
                <a14:useLocalDpi xmlns:a14="http://schemas.microsoft.com/office/drawing/2010/main" val="0"/>
              </a:ext>
            </a:extLst>
          </a:blip>
          <a:srcRect l="3901" b="2947"/>
          <a:stretch/>
        </p:blipFill>
        <p:spPr bwMode="auto">
          <a:xfrm>
            <a:off x="6494158" y="375642"/>
            <a:ext cx="2539915" cy="3323536"/>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rotWithShape="1">
          <a:blip r:embed="rId4">
            <a:extLst>
              <a:ext uri="{28A0092B-C50C-407E-A947-70E740481C1C}">
                <a14:useLocalDpi xmlns:a14="http://schemas.microsoft.com/office/drawing/2010/main" val="0"/>
              </a:ext>
            </a:extLst>
          </a:blip>
          <a:srcRect l="1993" r="2753"/>
          <a:stretch/>
        </p:blipFill>
        <p:spPr bwMode="auto">
          <a:xfrm>
            <a:off x="524541" y="4566151"/>
            <a:ext cx="5095772" cy="2095906"/>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4134842"/>
            <a:ext cx="3034244" cy="1694458"/>
          </a:xfrm>
          <a:prstGeom prst="rect">
            <a:avLst/>
          </a:prstGeom>
          <a:noFill/>
          <a:ln>
            <a:noFill/>
          </a:ln>
        </p:spPr>
      </p:pic>
      <p:pic>
        <p:nvPicPr>
          <p:cNvPr id="9" name="Picture 2" descr="Resultado de imagen para universidad de las fuerzas armadas es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4301" y="207933"/>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260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8350" y="708309"/>
            <a:ext cx="6398714" cy="549452"/>
          </a:xfrm>
        </p:spPr>
        <p:txBody>
          <a:bodyPr>
            <a:normAutofit fontScale="90000"/>
          </a:bodyPr>
          <a:lstStyle/>
          <a:p>
            <a:r>
              <a:rPr lang="es-EC" dirty="0"/>
              <a:t>Ejemplo de lectura</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811730" y="1587403"/>
            <a:ext cx="8148195" cy="4166283"/>
          </a:xfrm>
          <a:prstGeom prst="rect">
            <a:avLst/>
          </a:prstGeom>
          <a:noFill/>
          <a:ln>
            <a:noFill/>
          </a:ln>
        </p:spPr>
      </p:pic>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291" y="291081"/>
            <a:ext cx="2466575" cy="6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363734"/>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View">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Faceta</Template>
  <TotalTime>3675</TotalTime>
  <Words>2331</Words>
  <Application>Microsoft Office PowerPoint</Application>
  <PresentationFormat>Panorámica</PresentationFormat>
  <Paragraphs>774</Paragraphs>
  <Slides>58</Slides>
  <Notes>22</Notes>
  <HiddenSlides>0</HiddenSlides>
  <MMClips>0</MMClips>
  <ScaleCrop>false</ScaleCrop>
  <HeadingPairs>
    <vt:vector size="8" baseType="variant">
      <vt:variant>
        <vt:lpstr>Fuentes usadas</vt:lpstr>
      </vt:variant>
      <vt:variant>
        <vt:i4>11</vt:i4>
      </vt:variant>
      <vt:variant>
        <vt:lpstr>Tema</vt:lpstr>
      </vt:variant>
      <vt:variant>
        <vt:i4>3</vt:i4>
      </vt:variant>
      <vt:variant>
        <vt:lpstr>Servidores OLE incrustados</vt:lpstr>
      </vt:variant>
      <vt:variant>
        <vt:i4>2</vt:i4>
      </vt:variant>
      <vt:variant>
        <vt:lpstr>Títulos de diapositiva</vt:lpstr>
      </vt:variant>
      <vt:variant>
        <vt:i4>58</vt:i4>
      </vt:variant>
    </vt:vector>
  </HeadingPairs>
  <TitlesOfParts>
    <vt:vector size="74" baseType="lpstr">
      <vt:lpstr>Arial</vt:lpstr>
      <vt:lpstr>Calibri</vt:lpstr>
      <vt:lpstr>Calibri Light</vt:lpstr>
      <vt:lpstr>Cambria Math</vt:lpstr>
      <vt:lpstr>Century Schoolbook</vt:lpstr>
      <vt:lpstr>Symbol</vt:lpstr>
      <vt:lpstr>Times New Roman</vt:lpstr>
      <vt:lpstr>Trebuchet MS</vt:lpstr>
      <vt:lpstr>Wingdings</vt:lpstr>
      <vt:lpstr>Wingdings 2</vt:lpstr>
      <vt:lpstr>Wingdings 3</vt:lpstr>
      <vt:lpstr>HDOfficeLightV0</vt:lpstr>
      <vt:lpstr>1_HDOfficeLightV0</vt:lpstr>
      <vt:lpstr>View</vt:lpstr>
      <vt:lpstr>Document</vt:lpstr>
      <vt:lpstr>Documento de Microsoft Word</vt:lpstr>
      <vt:lpstr>Tema: DISEÑO Y CONSTRUCCIÓN DE UNA MESA CON MOVIMIENTO PLANIMÉTRICO CON APRECIACIÓN DE A=0,01mm. APLCANDO SOFTWARE DE MODELAMIENTO A LOS PROCESOS DE MANUFACTURA PARA EL POSICIONAMIENTO EXACTO DE LA PIEZA A SER MEDIDA EN EL PROYECTOR DE PERFILES CARL ZEISS JENA, MODELO MP320 DEL LABORATORIO DE METROLOGÍA DEL DECEM</vt:lpstr>
      <vt:lpstr>Definición del problema</vt:lpstr>
      <vt:lpstr>OBJETIVOS</vt:lpstr>
      <vt:lpstr>Alcance del proyecto</vt:lpstr>
      <vt:lpstr>JUSTIFICACIÓN E IMPORTANCIA DEL PROYECTO. </vt:lpstr>
      <vt:lpstr>JUSTIFICACIÓN E IMPORTANCIA DEL PROYECTO. </vt:lpstr>
      <vt:lpstr>Investigación Metrológica Aplicada</vt:lpstr>
      <vt:lpstr>Cabezas micrométricas </vt:lpstr>
      <vt:lpstr>Ejemplo de lectura</vt:lpstr>
      <vt:lpstr>Guías Lineales</vt:lpstr>
      <vt:lpstr>DISEÑO Y SELECCIÓN DE LOS COMPONENTES DE LA MESA</vt:lpstr>
      <vt:lpstr>Un correcto diseño debe cumplir requisitos funcionales, es decir, la mesa de desplazamiento x-y para el proyector de perfiles satisfaga los siguientes requerimientos:  Desplazamiento paralelo a los ejes x-y del elemento a ser medidos en el proyector deben ser de 19 mm. Desplazamiento con una apreciación de 0.01 mm. Facilidad de proyección de la luz durante el movimiento de la mesa. Durante el proceso de medición, la mesa no debe presentar interferencias. </vt:lpstr>
      <vt:lpstr>Presentación de PowerPoint</vt:lpstr>
      <vt:lpstr>Presentación de PowerPoint</vt:lpstr>
      <vt:lpstr>Presentación de PowerPoint</vt:lpstr>
      <vt:lpstr>Características técnicas de la cabeza Micrométrica Mitutoyo serie 152-402. </vt:lpstr>
      <vt:lpstr>DISEÑO Y CONSTRUCCIÓN DE LA MESA </vt:lpstr>
      <vt:lpstr>Diseño de la mesa en un software de modelamiento.</vt:lpstr>
      <vt:lpstr>Acople cónico</vt:lpstr>
      <vt:lpstr>Placa Base</vt:lpstr>
      <vt:lpstr>Placa móvil </vt:lpstr>
      <vt:lpstr>Placa Superior</vt:lpstr>
      <vt:lpstr>Despiece General</vt:lpstr>
      <vt:lpstr>Conjunto General</vt:lpstr>
      <vt:lpstr>Conjunto General</vt:lpstr>
      <vt:lpstr>Esquema general de fabricación mediante sistema CAD-CAM. </vt:lpstr>
      <vt:lpstr>Presentación de PowerPoint</vt:lpstr>
      <vt:lpstr>Presentación de PowerPoint</vt:lpstr>
      <vt:lpstr>Presentación de PowerPoint</vt:lpstr>
      <vt:lpstr>MONTAJE, AJUSTAJE, COMPROBACIÓN Y PUESTA A PUNTO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Comprobaciones</vt:lpstr>
      <vt:lpstr>Verificaciones</vt:lpstr>
      <vt:lpstr>Precisión</vt:lpstr>
      <vt:lpstr>Presentación de PowerPoint</vt:lpstr>
      <vt:lpstr>Presentación de PowerPoint</vt:lpstr>
      <vt:lpstr>Presentación de PowerPoint</vt:lpstr>
      <vt:lpstr>Paralelismo</vt:lpstr>
      <vt:lpstr>Presentación de PowerPoint</vt:lpstr>
      <vt:lpstr>Rectitud</vt:lpstr>
      <vt:lpstr>Presentación de PowerPoint</vt:lpstr>
      <vt:lpstr>Validación  </vt:lpstr>
      <vt:lpstr>Análisis Económico y Financiero</vt:lpstr>
      <vt:lpstr>Análisis Económico y Financiero</vt:lpstr>
      <vt:lpstr>Análisis Económico y Financiero</vt:lpstr>
      <vt:lpstr>Análisis Económico y Financiero</vt:lpstr>
      <vt:lpstr>Análisis Económico y Financiero</vt:lpstr>
      <vt:lpstr>CONCLUSIONES:</vt:lpstr>
      <vt:lpstr>CONCLUSIONES:</vt:lpstr>
      <vt:lpstr>CONCLUSIONES:</vt:lpstr>
      <vt:lpstr>RECOMENDACIONES:</vt:lpstr>
      <vt:lpstr>RECOMENDACIONES: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Obtención de Micropartículas de PVP a través de la Técnica de Electrospray</dc:title>
  <dc:creator>monar</dc:creator>
  <cp:lastModifiedBy>Stalin Larreátegui</cp:lastModifiedBy>
  <cp:revision>197</cp:revision>
  <dcterms:created xsi:type="dcterms:W3CDTF">2016-12-08T14:43:36Z</dcterms:created>
  <dcterms:modified xsi:type="dcterms:W3CDTF">2017-03-08T01:52:29Z</dcterms:modified>
</cp:coreProperties>
</file>