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53"/>
  </p:notesMasterIdLst>
  <p:sldIdLst>
    <p:sldId id="271" r:id="rId2"/>
    <p:sldId id="368" r:id="rId3"/>
    <p:sldId id="369" r:id="rId4"/>
    <p:sldId id="370" r:id="rId5"/>
    <p:sldId id="376" r:id="rId6"/>
    <p:sldId id="372" r:id="rId7"/>
    <p:sldId id="374" r:id="rId8"/>
    <p:sldId id="423" r:id="rId9"/>
    <p:sldId id="422" r:id="rId10"/>
    <p:sldId id="420" r:id="rId11"/>
    <p:sldId id="375" r:id="rId12"/>
    <p:sldId id="378" r:id="rId13"/>
    <p:sldId id="379" r:id="rId14"/>
    <p:sldId id="381" r:id="rId15"/>
    <p:sldId id="382" r:id="rId16"/>
    <p:sldId id="377" r:id="rId17"/>
    <p:sldId id="385" r:id="rId18"/>
    <p:sldId id="386" r:id="rId19"/>
    <p:sldId id="388" r:id="rId20"/>
    <p:sldId id="389" r:id="rId21"/>
    <p:sldId id="390" r:id="rId22"/>
    <p:sldId id="393" r:id="rId23"/>
    <p:sldId id="394" r:id="rId24"/>
    <p:sldId id="395" r:id="rId25"/>
    <p:sldId id="399" r:id="rId26"/>
    <p:sldId id="400" r:id="rId27"/>
    <p:sldId id="424" r:id="rId28"/>
    <p:sldId id="425" r:id="rId29"/>
    <p:sldId id="403" r:id="rId30"/>
    <p:sldId id="404" r:id="rId31"/>
    <p:sldId id="336" r:id="rId32"/>
    <p:sldId id="353" r:id="rId33"/>
    <p:sldId id="356" r:id="rId34"/>
    <p:sldId id="357" r:id="rId35"/>
    <p:sldId id="359" r:id="rId36"/>
    <p:sldId id="360" r:id="rId37"/>
    <p:sldId id="361" r:id="rId38"/>
    <p:sldId id="363" r:id="rId39"/>
    <p:sldId id="364" r:id="rId40"/>
    <p:sldId id="365" r:id="rId41"/>
    <p:sldId id="407" r:id="rId42"/>
    <p:sldId id="409" r:id="rId43"/>
    <p:sldId id="411" r:id="rId44"/>
    <p:sldId id="412" r:id="rId45"/>
    <p:sldId id="414" r:id="rId46"/>
    <p:sldId id="416" r:id="rId47"/>
    <p:sldId id="417" r:id="rId48"/>
    <p:sldId id="419" r:id="rId49"/>
    <p:sldId id="291" r:id="rId50"/>
    <p:sldId id="292" r:id="rId51"/>
    <p:sldId id="294" r:id="rId5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1EF45FD3-73E4-4B3B-ACA6-2426EE464043}">
          <p14:sldIdLst>
            <p14:sldId id="271"/>
            <p14:sldId id="368"/>
            <p14:sldId id="369"/>
            <p14:sldId id="370"/>
            <p14:sldId id="376"/>
            <p14:sldId id="372"/>
            <p14:sldId id="374"/>
            <p14:sldId id="423"/>
            <p14:sldId id="422"/>
            <p14:sldId id="420"/>
            <p14:sldId id="375"/>
            <p14:sldId id="378"/>
            <p14:sldId id="379"/>
            <p14:sldId id="381"/>
            <p14:sldId id="382"/>
            <p14:sldId id="377"/>
            <p14:sldId id="385"/>
            <p14:sldId id="386"/>
            <p14:sldId id="388"/>
            <p14:sldId id="389"/>
            <p14:sldId id="390"/>
            <p14:sldId id="393"/>
            <p14:sldId id="394"/>
            <p14:sldId id="395"/>
            <p14:sldId id="399"/>
            <p14:sldId id="400"/>
            <p14:sldId id="424"/>
            <p14:sldId id="425"/>
            <p14:sldId id="403"/>
            <p14:sldId id="404"/>
            <p14:sldId id="336"/>
            <p14:sldId id="353"/>
            <p14:sldId id="356"/>
            <p14:sldId id="357"/>
            <p14:sldId id="359"/>
            <p14:sldId id="360"/>
            <p14:sldId id="361"/>
            <p14:sldId id="363"/>
            <p14:sldId id="364"/>
            <p14:sldId id="365"/>
            <p14:sldId id="407"/>
            <p14:sldId id="409"/>
            <p14:sldId id="411"/>
            <p14:sldId id="412"/>
            <p14:sldId id="414"/>
            <p14:sldId id="416"/>
            <p14:sldId id="417"/>
            <p14:sldId id="419"/>
            <p14:sldId id="291"/>
            <p14:sldId id="292"/>
            <p14:sldId id="29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37B44B"/>
    <a:srgbClr val="999999"/>
    <a:srgbClr val="BC202A"/>
    <a:srgbClr val="EE384A"/>
    <a:srgbClr val="146E4A"/>
    <a:srgbClr val="138C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707" autoAdjust="0"/>
  </p:normalViewPr>
  <p:slideViewPr>
    <p:cSldViewPr snapToGrid="0">
      <p:cViewPr>
        <p:scale>
          <a:sx n="60" d="100"/>
          <a:sy n="60" d="100"/>
        </p:scale>
        <p:origin x="-850" y="-17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83379A-6728-46B6-8F92-AB782525BCAE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B350453-A611-4B63-852B-89FC96CE987B}">
      <dgm:prSet phldrT="[Texto]" custT="1"/>
      <dgm:spPr/>
      <dgm:t>
        <a:bodyPr/>
        <a:lstStyle/>
        <a:p>
          <a:r>
            <a:rPr lang="es-EC" sz="2800" noProof="0" dirty="0" smtClean="0"/>
            <a:t>Objetivo</a:t>
          </a:r>
          <a:r>
            <a:rPr lang="en-US" sz="2800" dirty="0" smtClean="0"/>
            <a:t> General</a:t>
          </a:r>
          <a:endParaRPr lang="en-US" sz="2800" dirty="0"/>
        </a:p>
      </dgm:t>
    </dgm:pt>
    <dgm:pt modelId="{D9090F58-777F-4A98-9A1D-4A9640E6B088}" type="parTrans" cxnId="{4B1A0717-76B3-4572-9AA9-8469698C62C0}">
      <dgm:prSet/>
      <dgm:spPr/>
      <dgm:t>
        <a:bodyPr/>
        <a:lstStyle/>
        <a:p>
          <a:endParaRPr lang="en-US"/>
        </a:p>
      </dgm:t>
    </dgm:pt>
    <dgm:pt modelId="{DEF97143-2BE5-4C69-B1CA-EDE7FC242559}" type="sibTrans" cxnId="{4B1A0717-76B3-4572-9AA9-8469698C62C0}">
      <dgm:prSet/>
      <dgm:spPr/>
      <dgm:t>
        <a:bodyPr/>
        <a:lstStyle/>
        <a:p>
          <a:endParaRPr lang="en-US"/>
        </a:p>
      </dgm:t>
    </dgm:pt>
    <dgm:pt modelId="{7B624747-D251-4B56-9338-EB8E19E4D68E}">
      <dgm:prSet phldrT="[Texto]"/>
      <dgm:spPr/>
      <dgm:t>
        <a:bodyPr/>
        <a:lstStyle/>
        <a:p>
          <a:r>
            <a:rPr lang="es-ES" dirty="0" smtClean="0"/>
            <a:t>Diseñar e implementar un prototipo de un </a:t>
          </a:r>
          <a:r>
            <a:rPr lang="es-ES" dirty="0" smtClean="0"/>
            <a:t>isolador. para animales de experimentación.</a:t>
          </a:r>
          <a:endParaRPr lang="en-US" dirty="0"/>
        </a:p>
      </dgm:t>
    </dgm:pt>
    <dgm:pt modelId="{0C5F0DA7-DCD8-48FD-8FD4-30E612EF3BBB}" type="parTrans" cxnId="{76E9CC54-D54F-4C05-9C95-8A6C7BB5AA95}">
      <dgm:prSet/>
      <dgm:spPr/>
      <dgm:t>
        <a:bodyPr/>
        <a:lstStyle/>
        <a:p>
          <a:endParaRPr lang="en-US"/>
        </a:p>
      </dgm:t>
    </dgm:pt>
    <dgm:pt modelId="{E4C180C5-DF90-410A-9F81-056A05D62BDD}" type="sibTrans" cxnId="{76E9CC54-D54F-4C05-9C95-8A6C7BB5AA95}">
      <dgm:prSet/>
      <dgm:spPr/>
      <dgm:t>
        <a:bodyPr/>
        <a:lstStyle/>
        <a:p>
          <a:endParaRPr lang="en-US"/>
        </a:p>
      </dgm:t>
    </dgm:pt>
    <dgm:pt modelId="{FDE2FAC4-8F30-42F2-BEB1-A27D49CCFDEB}">
      <dgm:prSet phldrT="[Texto]" custT="1"/>
      <dgm:spPr/>
      <dgm:t>
        <a:bodyPr/>
        <a:lstStyle/>
        <a:p>
          <a:r>
            <a:rPr lang="es-EC" sz="2800" noProof="0" dirty="0" smtClean="0"/>
            <a:t>Objetivos</a:t>
          </a:r>
          <a:r>
            <a:rPr lang="en-US" sz="2800" dirty="0" smtClean="0"/>
            <a:t> </a:t>
          </a:r>
          <a:r>
            <a:rPr lang="es-EC" sz="2800" noProof="0" dirty="0" smtClean="0"/>
            <a:t>Específicos</a:t>
          </a:r>
          <a:endParaRPr lang="es-EC" sz="2800" noProof="0" dirty="0"/>
        </a:p>
      </dgm:t>
    </dgm:pt>
    <dgm:pt modelId="{FB543429-89A6-4DEA-98A7-71ED3D2715F6}" type="parTrans" cxnId="{947FCE9C-94DE-42F6-970C-E1ABF8EBF929}">
      <dgm:prSet/>
      <dgm:spPr/>
      <dgm:t>
        <a:bodyPr/>
        <a:lstStyle/>
        <a:p>
          <a:endParaRPr lang="en-US"/>
        </a:p>
      </dgm:t>
    </dgm:pt>
    <dgm:pt modelId="{ECF1BA09-E9B5-4C81-8AAB-E9CC72E5EAC8}" type="sibTrans" cxnId="{947FCE9C-94DE-42F6-970C-E1ABF8EBF929}">
      <dgm:prSet/>
      <dgm:spPr/>
      <dgm:t>
        <a:bodyPr/>
        <a:lstStyle/>
        <a:p>
          <a:endParaRPr lang="en-US"/>
        </a:p>
      </dgm:t>
    </dgm:pt>
    <dgm:pt modelId="{EC1F589E-9646-466A-8584-39FFA1F5AF7B}">
      <dgm:prSet phldrT="[Texto]"/>
      <dgm:spPr/>
      <dgm:t>
        <a:bodyPr/>
        <a:lstStyle/>
        <a:p>
          <a:r>
            <a:rPr lang="es-ES" dirty="0" smtClean="0"/>
            <a:t>Diseñar y construir la cámara </a:t>
          </a:r>
          <a:r>
            <a:rPr lang="es-ES" dirty="0" smtClean="0"/>
            <a:t>isoladora.</a:t>
          </a:r>
          <a:endParaRPr lang="en-US" dirty="0"/>
        </a:p>
      </dgm:t>
    </dgm:pt>
    <dgm:pt modelId="{6B1397FD-0470-49CA-87A4-806933289813}" type="parTrans" cxnId="{0282FB2E-44C4-4860-A222-A5C3507F0F9A}">
      <dgm:prSet/>
      <dgm:spPr/>
      <dgm:t>
        <a:bodyPr/>
        <a:lstStyle/>
        <a:p>
          <a:endParaRPr lang="en-US"/>
        </a:p>
      </dgm:t>
    </dgm:pt>
    <dgm:pt modelId="{732CA085-5BA6-4705-B86C-4BDC321B5045}" type="sibTrans" cxnId="{0282FB2E-44C4-4860-A222-A5C3507F0F9A}">
      <dgm:prSet/>
      <dgm:spPr/>
      <dgm:t>
        <a:bodyPr/>
        <a:lstStyle/>
        <a:p>
          <a:endParaRPr lang="en-US"/>
        </a:p>
      </dgm:t>
    </dgm:pt>
    <dgm:pt modelId="{1FA8E7B1-E30A-459D-AE91-F85C4BC27887}">
      <dgm:prSet/>
      <dgm:spPr/>
      <dgm:t>
        <a:bodyPr/>
        <a:lstStyle/>
        <a:p>
          <a:r>
            <a:rPr lang="es-ES_tradnl" dirty="0" smtClean="0"/>
            <a:t>Seleccionar e implementar sensores y </a:t>
          </a:r>
          <a:r>
            <a:rPr lang="es-ES_tradnl" dirty="0" smtClean="0"/>
            <a:t>actuadores.</a:t>
          </a:r>
          <a:endParaRPr lang="en-US" dirty="0"/>
        </a:p>
      </dgm:t>
    </dgm:pt>
    <dgm:pt modelId="{913C9C19-140D-4AB6-87C0-EB2F05C142A8}" type="parTrans" cxnId="{ADE96160-1FE8-4722-8AFC-2D12E009512C}">
      <dgm:prSet/>
      <dgm:spPr/>
      <dgm:t>
        <a:bodyPr/>
        <a:lstStyle/>
        <a:p>
          <a:endParaRPr lang="en-US"/>
        </a:p>
      </dgm:t>
    </dgm:pt>
    <dgm:pt modelId="{9B45F475-84AB-4A83-8C49-4909A50C8013}" type="sibTrans" cxnId="{ADE96160-1FE8-4722-8AFC-2D12E009512C}">
      <dgm:prSet/>
      <dgm:spPr/>
      <dgm:t>
        <a:bodyPr/>
        <a:lstStyle/>
        <a:p>
          <a:endParaRPr lang="en-US"/>
        </a:p>
      </dgm:t>
    </dgm:pt>
    <dgm:pt modelId="{FE0A8258-C6B1-4B49-8821-631B7B3D54CD}">
      <dgm:prSet/>
      <dgm:spPr/>
      <dgm:t>
        <a:bodyPr/>
        <a:lstStyle/>
        <a:p>
          <a:r>
            <a:rPr lang="es-ES_tradnl" dirty="0" smtClean="0"/>
            <a:t>Seleccionar e implementar un </a:t>
          </a:r>
          <a:r>
            <a:rPr lang="es-ES_tradnl" dirty="0" smtClean="0"/>
            <a:t>controlador para </a:t>
          </a:r>
          <a:r>
            <a:rPr lang="es-ES_tradnl" dirty="0" smtClean="0"/>
            <a:t>la planta.</a:t>
          </a:r>
          <a:endParaRPr lang="en-US" dirty="0"/>
        </a:p>
      </dgm:t>
    </dgm:pt>
    <dgm:pt modelId="{9A57FD7B-7817-40A1-8F4D-1A0342BF7073}" type="parTrans" cxnId="{9BA1C51B-4947-4F7D-90BE-A9AF575BA168}">
      <dgm:prSet/>
      <dgm:spPr/>
      <dgm:t>
        <a:bodyPr/>
        <a:lstStyle/>
        <a:p>
          <a:endParaRPr lang="en-US"/>
        </a:p>
      </dgm:t>
    </dgm:pt>
    <dgm:pt modelId="{8924B9DB-5006-49BB-A349-D4F494CAB87A}" type="sibTrans" cxnId="{9BA1C51B-4947-4F7D-90BE-A9AF575BA168}">
      <dgm:prSet/>
      <dgm:spPr/>
      <dgm:t>
        <a:bodyPr/>
        <a:lstStyle/>
        <a:p>
          <a:endParaRPr lang="en-US"/>
        </a:p>
      </dgm:t>
    </dgm:pt>
    <dgm:pt modelId="{CD77DE74-702D-442C-B3EB-318B65B63B5A}">
      <dgm:prSet/>
      <dgm:spPr/>
      <dgm:t>
        <a:bodyPr/>
        <a:lstStyle/>
        <a:p>
          <a:r>
            <a:rPr lang="es-ES_tradnl" dirty="0" smtClean="0"/>
            <a:t>Desarrollar una interfaz </a:t>
          </a:r>
          <a:r>
            <a:rPr lang="es-ES_tradnl" dirty="0" smtClean="0"/>
            <a:t>humano-máquina.</a:t>
          </a:r>
          <a:endParaRPr lang="en-US" dirty="0"/>
        </a:p>
      </dgm:t>
    </dgm:pt>
    <dgm:pt modelId="{2E9CD710-7E4B-416D-A179-CD40BECCF7B2}" type="parTrans" cxnId="{B300190B-2C29-4D84-92EB-8571A0D3A118}">
      <dgm:prSet/>
      <dgm:spPr/>
      <dgm:t>
        <a:bodyPr/>
        <a:lstStyle/>
        <a:p>
          <a:endParaRPr lang="en-US"/>
        </a:p>
      </dgm:t>
    </dgm:pt>
    <dgm:pt modelId="{65414212-DEE2-40E3-B27A-89C1725A3D3D}" type="sibTrans" cxnId="{B300190B-2C29-4D84-92EB-8571A0D3A118}">
      <dgm:prSet/>
      <dgm:spPr/>
      <dgm:t>
        <a:bodyPr/>
        <a:lstStyle/>
        <a:p>
          <a:endParaRPr lang="en-US"/>
        </a:p>
      </dgm:t>
    </dgm:pt>
    <dgm:pt modelId="{4B4B81A8-F34E-486A-AD44-36480181AEC9}" type="pres">
      <dgm:prSet presAssocID="{2383379A-6728-46B6-8F92-AB782525BCA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B11FD41-C841-44B0-9E04-E5D563A15036}" type="pres">
      <dgm:prSet presAssocID="{FB350453-A611-4B63-852B-89FC96CE987B}" presName="linNode" presStyleCnt="0"/>
      <dgm:spPr/>
      <dgm:t>
        <a:bodyPr/>
        <a:lstStyle/>
        <a:p>
          <a:endParaRPr lang="en-US"/>
        </a:p>
      </dgm:t>
    </dgm:pt>
    <dgm:pt modelId="{6ACA6910-0F45-4C88-B3A6-76A9E9844AD3}" type="pres">
      <dgm:prSet presAssocID="{FB350453-A611-4B63-852B-89FC96CE987B}" presName="parentText" presStyleLbl="node1" presStyleIdx="0" presStyleCnt="2" custScaleX="87976" custScaleY="7433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D8C6E4-8F71-420E-8440-FFF03B56E35F}" type="pres">
      <dgm:prSet presAssocID="{FB350453-A611-4B63-852B-89FC96CE987B}" presName="descendantText" presStyleLbl="alignAccFollowNode1" presStyleIdx="0" presStyleCnt="2" custScaleY="775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3AE9F0-5715-4005-AD9D-A845958FA2B5}" type="pres">
      <dgm:prSet presAssocID="{DEF97143-2BE5-4C69-B1CA-EDE7FC242559}" presName="sp" presStyleCnt="0"/>
      <dgm:spPr/>
      <dgm:t>
        <a:bodyPr/>
        <a:lstStyle/>
        <a:p>
          <a:endParaRPr lang="en-US"/>
        </a:p>
      </dgm:t>
    </dgm:pt>
    <dgm:pt modelId="{21246025-33DC-453D-BE78-694DEF3CA4BD}" type="pres">
      <dgm:prSet presAssocID="{FDE2FAC4-8F30-42F2-BEB1-A27D49CCFDEB}" presName="linNode" presStyleCnt="0"/>
      <dgm:spPr/>
      <dgm:t>
        <a:bodyPr/>
        <a:lstStyle/>
        <a:p>
          <a:endParaRPr lang="en-US"/>
        </a:p>
      </dgm:t>
    </dgm:pt>
    <dgm:pt modelId="{D2445834-1925-411F-BDEE-660FDA7E26D3}" type="pres">
      <dgm:prSet presAssocID="{FDE2FAC4-8F30-42F2-BEB1-A27D49CCFDEB}" presName="parentText" presStyleLbl="node1" presStyleIdx="1" presStyleCnt="2" custScaleX="90259" custScaleY="7899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BE7AFB-3907-4AF2-B988-352F3D1BE00F}" type="pres">
      <dgm:prSet presAssocID="{FDE2FAC4-8F30-42F2-BEB1-A27D49CCFDEB}" presName="descendantText" presStyleLbl="alignAccFollowNode1" presStyleIdx="1" presStyleCnt="2" custScaleY="938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8B98E3-D0B1-487D-ACE7-F8AF0980C0CA}" type="presOf" srcId="{CD77DE74-702D-442C-B3EB-318B65B63B5A}" destId="{61BE7AFB-3907-4AF2-B988-352F3D1BE00F}" srcOrd="0" destOrd="3" presId="urn:microsoft.com/office/officeart/2005/8/layout/vList5"/>
    <dgm:cxn modelId="{37D7F8D0-F527-470D-B045-F8AF32C0EB53}" type="presOf" srcId="{EC1F589E-9646-466A-8584-39FFA1F5AF7B}" destId="{61BE7AFB-3907-4AF2-B988-352F3D1BE00F}" srcOrd="0" destOrd="0" presId="urn:microsoft.com/office/officeart/2005/8/layout/vList5"/>
    <dgm:cxn modelId="{4E6CCC83-1683-4F77-ABA4-8C53249DBF15}" type="presOf" srcId="{FDE2FAC4-8F30-42F2-BEB1-A27D49CCFDEB}" destId="{D2445834-1925-411F-BDEE-660FDA7E26D3}" srcOrd="0" destOrd="0" presId="urn:microsoft.com/office/officeart/2005/8/layout/vList5"/>
    <dgm:cxn modelId="{0282FB2E-44C4-4860-A222-A5C3507F0F9A}" srcId="{FDE2FAC4-8F30-42F2-BEB1-A27D49CCFDEB}" destId="{EC1F589E-9646-466A-8584-39FFA1F5AF7B}" srcOrd="0" destOrd="0" parTransId="{6B1397FD-0470-49CA-87A4-806933289813}" sibTransId="{732CA085-5BA6-4705-B86C-4BDC321B5045}"/>
    <dgm:cxn modelId="{76E9CC54-D54F-4C05-9C95-8A6C7BB5AA95}" srcId="{FB350453-A611-4B63-852B-89FC96CE987B}" destId="{7B624747-D251-4B56-9338-EB8E19E4D68E}" srcOrd="0" destOrd="0" parTransId="{0C5F0DA7-DCD8-48FD-8FD4-30E612EF3BBB}" sibTransId="{E4C180C5-DF90-410A-9F81-056A05D62BDD}"/>
    <dgm:cxn modelId="{ADE96160-1FE8-4722-8AFC-2D12E009512C}" srcId="{FDE2FAC4-8F30-42F2-BEB1-A27D49CCFDEB}" destId="{1FA8E7B1-E30A-459D-AE91-F85C4BC27887}" srcOrd="1" destOrd="0" parTransId="{913C9C19-140D-4AB6-87C0-EB2F05C142A8}" sibTransId="{9B45F475-84AB-4A83-8C49-4909A50C8013}"/>
    <dgm:cxn modelId="{1B99C5B4-A543-4B51-9476-3D59AD734447}" type="presOf" srcId="{FE0A8258-C6B1-4B49-8821-631B7B3D54CD}" destId="{61BE7AFB-3907-4AF2-B988-352F3D1BE00F}" srcOrd="0" destOrd="2" presId="urn:microsoft.com/office/officeart/2005/8/layout/vList5"/>
    <dgm:cxn modelId="{947FCE9C-94DE-42F6-970C-E1ABF8EBF929}" srcId="{2383379A-6728-46B6-8F92-AB782525BCAE}" destId="{FDE2FAC4-8F30-42F2-BEB1-A27D49CCFDEB}" srcOrd="1" destOrd="0" parTransId="{FB543429-89A6-4DEA-98A7-71ED3D2715F6}" sibTransId="{ECF1BA09-E9B5-4C81-8AAB-E9CC72E5EAC8}"/>
    <dgm:cxn modelId="{99CA5DBB-A810-4290-A57B-F681BADFA803}" type="presOf" srcId="{2383379A-6728-46B6-8F92-AB782525BCAE}" destId="{4B4B81A8-F34E-486A-AD44-36480181AEC9}" srcOrd="0" destOrd="0" presId="urn:microsoft.com/office/officeart/2005/8/layout/vList5"/>
    <dgm:cxn modelId="{9BA1C51B-4947-4F7D-90BE-A9AF575BA168}" srcId="{FDE2FAC4-8F30-42F2-BEB1-A27D49CCFDEB}" destId="{FE0A8258-C6B1-4B49-8821-631B7B3D54CD}" srcOrd="2" destOrd="0" parTransId="{9A57FD7B-7817-40A1-8F4D-1A0342BF7073}" sibTransId="{8924B9DB-5006-49BB-A349-D4F494CAB87A}"/>
    <dgm:cxn modelId="{4B1A0717-76B3-4572-9AA9-8469698C62C0}" srcId="{2383379A-6728-46B6-8F92-AB782525BCAE}" destId="{FB350453-A611-4B63-852B-89FC96CE987B}" srcOrd="0" destOrd="0" parTransId="{D9090F58-777F-4A98-9A1D-4A9640E6B088}" sibTransId="{DEF97143-2BE5-4C69-B1CA-EDE7FC242559}"/>
    <dgm:cxn modelId="{CAA6226A-1477-470B-B6B9-451E5C6C3ADD}" type="presOf" srcId="{7B624747-D251-4B56-9338-EB8E19E4D68E}" destId="{61D8C6E4-8F71-420E-8440-FFF03B56E35F}" srcOrd="0" destOrd="0" presId="urn:microsoft.com/office/officeart/2005/8/layout/vList5"/>
    <dgm:cxn modelId="{D34ECD8F-700C-479B-87B0-01C71C64C854}" type="presOf" srcId="{FB350453-A611-4B63-852B-89FC96CE987B}" destId="{6ACA6910-0F45-4C88-B3A6-76A9E9844AD3}" srcOrd="0" destOrd="0" presId="urn:microsoft.com/office/officeart/2005/8/layout/vList5"/>
    <dgm:cxn modelId="{B300190B-2C29-4D84-92EB-8571A0D3A118}" srcId="{FDE2FAC4-8F30-42F2-BEB1-A27D49CCFDEB}" destId="{CD77DE74-702D-442C-B3EB-318B65B63B5A}" srcOrd="3" destOrd="0" parTransId="{2E9CD710-7E4B-416D-A179-CD40BECCF7B2}" sibTransId="{65414212-DEE2-40E3-B27A-89C1725A3D3D}"/>
    <dgm:cxn modelId="{69183A24-8269-40A3-8610-7BE4432672F2}" type="presOf" srcId="{1FA8E7B1-E30A-459D-AE91-F85C4BC27887}" destId="{61BE7AFB-3907-4AF2-B988-352F3D1BE00F}" srcOrd="0" destOrd="1" presId="urn:microsoft.com/office/officeart/2005/8/layout/vList5"/>
    <dgm:cxn modelId="{79DCA74F-CA69-4045-994D-A4948131DAC2}" type="presParOf" srcId="{4B4B81A8-F34E-486A-AD44-36480181AEC9}" destId="{6B11FD41-C841-44B0-9E04-E5D563A15036}" srcOrd="0" destOrd="0" presId="urn:microsoft.com/office/officeart/2005/8/layout/vList5"/>
    <dgm:cxn modelId="{C663DEE1-98B0-41AF-8018-EA0C0478CE31}" type="presParOf" srcId="{6B11FD41-C841-44B0-9E04-E5D563A15036}" destId="{6ACA6910-0F45-4C88-B3A6-76A9E9844AD3}" srcOrd="0" destOrd="0" presId="urn:microsoft.com/office/officeart/2005/8/layout/vList5"/>
    <dgm:cxn modelId="{FCC4ED7F-B900-447D-9B7B-B5C39D683ACF}" type="presParOf" srcId="{6B11FD41-C841-44B0-9E04-E5D563A15036}" destId="{61D8C6E4-8F71-420E-8440-FFF03B56E35F}" srcOrd="1" destOrd="0" presId="urn:microsoft.com/office/officeart/2005/8/layout/vList5"/>
    <dgm:cxn modelId="{3958B735-DC56-48E8-81B8-37B15175F66A}" type="presParOf" srcId="{4B4B81A8-F34E-486A-AD44-36480181AEC9}" destId="{3B3AE9F0-5715-4005-AD9D-A845958FA2B5}" srcOrd="1" destOrd="0" presId="urn:microsoft.com/office/officeart/2005/8/layout/vList5"/>
    <dgm:cxn modelId="{EFC19F96-A3C7-42C2-87F8-9290C5D3A497}" type="presParOf" srcId="{4B4B81A8-F34E-486A-AD44-36480181AEC9}" destId="{21246025-33DC-453D-BE78-694DEF3CA4BD}" srcOrd="2" destOrd="0" presId="urn:microsoft.com/office/officeart/2005/8/layout/vList5"/>
    <dgm:cxn modelId="{3E06DE5B-7219-4F11-A14D-1214B15CCAAA}" type="presParOf" srcId="{21246025-33DC-453D-BE78-694DEF3CA4BD}" destId="{D2445834-1925-411F-BDEE-660FDA7E26D3}" srcOrd="0" destOrd="0" presId="urn:microsoft.com/office/officeart/2005/8/layout/vList5"/>
    <dgm:cxn modelId="{5029FF8A-E994-46D9-8041-22CFCC948F57}" type="presParOf" srcId="{21246025-33DC-453D-BE78-694DEF3CA4BD}" destId="{61BE7AFB-3907-4AF2-B988-352F3D1BE00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2EC995-11A3-4709-ACDA-9D9C375C9438}" type="doc">
      <dgm:prSet loTypeId="urn:microsoft.com/office/officeart/2005/8/layout/radial5" loCatId="cycle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F96B3B06-C7EC-48C2-A664-26399BF3F743}">
      <dgm:prSet phldrT="[Texto]" custT="1"/>
      <dgm:spPr/>
      <dgm:t>
        <a:bodyPr/>
        <a:lstStyle/>
        <a:p>
          <a:r>
            <a:rPr lang="en-US" sz="2400" dirty="0" err="1" smtClean="0"/>
            <a:t>Cabina</a:t>
          </a:r>
          <a:endParaRPr lang="en-US" sz="2400" dirty="0" smtClean="0"/>
        </a:p>
        <a:p>
          <a:r>
            <a:rPr lang="es-EC" sz="2400" dirty="0" smtClean="0"/>
            <a:t>Hermética</a:t>
          </a:r>
          <a:endParaRPr lang="en-US" sz="2400" dirty="0"/>
        </a:p>
      </dgm:t>
    </dgm:pt>
    <dgm:pt modelId="{53605590-15CA-460E-8E34-CF29F9DD680C}" type="parTrans" cxnId="{35257EA6-E9F1-4321-94B7-C95EF72ECE80}">
      <dgm:prSet/>
      <dgm:spPr/>
      <dgm:t>
        <a:bodyPr/>
        <a:lstStyle/>
        <a:p>
          <a:endParaRPr lang="en-US"/>
        </a:p>
      </dgm:t>
    </dgm:pt>
    <dgm:pt modelId="{3B10FF3F-7240-484E-BD52-4DC0A362BE26}" type="sibTrans" cxnId="{35257EA6-E9F1-4321-94B7-C95EF72ECE80}">
      <dgm:prSet/>
      <dgm:spPr/>
      <dgm:t>
        <a:bodyPr/>
        <a:lstStyle/>
        <a:p>
          <a:endParaRPr lang="en-US"/>
        </a:p>
      </dgm:t>
    </dgm:pt>
    <dgm:pt modelId="{F5C8A8A7-B7F7-4FA8-A6BC-3FD147982D66}">
      <dgm:prSet phldrT="[Texto]" custT="1"/>
      <dgm:spPr/>
      <dgm:t>
        <a:bodyPr/>
        <a:lstStyle/>
        <a:p>
          <a:r>
            <a:rPr lang="es-EC" sz="2400" dirty="0" smtClean="0"/>
            <a:t>Temperatura</a:t>
          </a:r>
          <a:endParaRPr lang="en-US" sz="2400" dirty="0"/>
        </a:p>
      </dgm:t>
    </dgm:pt>
    <dgm:pt modelId="{8D15F5F2-7DE1-4EAA-9746-CFE4F7E93EA8}" type="parTrans" cxnId="{E9088779-0954-46CA-B0A2-B264CB8F6E15}">
      <dgm:prSet/>
      <dgm:spPr/>
      <dgm:t>
        <a:bodyPr/>
        <a:lstStyle/>
        <a:p>
          <a:endParaRPr lang="en-US"/>
        </a:p>
      </dgm:t>
    </dgm:pt>
    <dgm:pt modelId="{7EA5569F-EE0F-47A4-8655-7EFAE2CE5F33}" type="sibTrans" cxnId="{E9088779-0954-46CA-B0A2-B264CB8F6E15}">
      <dgm:prSet/>
      <dgm:spPr/>
      <dgm:t>
        <a:bodyPr/>
        <a:lstStyle/>
        <a:p>
          <a:endParaRPr lang="en-US"/>
        </a:p>
      </dgm:t>
    </dgm:pt>
    <dgm:pt modelId="{896E806F-028F-46D6-AAA9-4917BBFD1254}">
      <dgm:prSet phldrT="[Texto]" custT="1"/>
      <dgm:spPr/>
      <dgm:t>
        <a:bodyPr/>
        <a:lstStyle/>
        <a:p>
          <a:r>
            <a:rPr lang="es-EC" sz="2400" dirty="0" smtClean="0"/>
            <a:t>Humedad</a:t>
          </a:r>
          <a:endParaRPr lang="en-US" sz="2400" dirty="0"/>
        </a:p>
      </dgm:t>
    </dgm:pt>
    <dgm:pt modelId="{574FF586-0DC9-4D50-8822-C86BB9FAC59F}" type="parTrans" cxnId="{D5F0E6E3-75B1-4BE4-B413-36223B58D439}">
      <dgm:prSet/>
      <dgm:spPr/>
      <dgm:t>
        <a:bodyPr/>
        <a:lstStyle/>
        <a:p>
          <a:endParaRPr lang="en-US"/>
        </a:p>
      </dgm:t>
    </dgm:pt>
    <dgm:pt modelId="{80789C6B-7CF7-422D-826D-C7A5943BD2FE}" type="sibTrans" cxnId="{D5F0E6E3-75B1-4BE4-B413-36223B58D439}">
      <dgm:prSet/>
      <dgm:spPr/>
      <dgm:t>
        <a:bodyPr/>
        <a:lstStyle/>
        <a:p>
          <a:endParaRPr lang="en-US"/>
        </a:p>
      </dgm:t>
    </dgm:pt>
    <dgm:pt modelId="{0CF59D9A-211C-40C6-9101-A48B7227DAB7}">
      <dgm:prSet phldrT="[Texto]" custT="1"/>
      <dgm:spPr/>
      <dgm:t>
        <a:bodyPr/>
        <a:lstStyle/>
        <a:p>
          <a:r>
            <a:rPr lang="es-EC" sz="2400" dirty="0" smtClean="0"/>
            <a:t>Renovación y velocidad de aire</a:t>
          </a:r>
          <a:endParaRPr lang="en-US" sz="2400" dirty="0"/>
        </a:p>
      </dgm:t>
    </dgm:pt>
    <dgm:pt modelId="{E0B05261-62B0-40B5-AAB1-C67C6E7743BB}" type="parTrans" cxnId="{B08A137C-4FC2-4A2B-92C3-BF43489DD4CF}">
      <dgm:prSet/>
      <dgm:spPr/>
      <dgm:t>
        <a:bodyPr/>
        <a:lstStyle/>
        <a:p>
          <a:endParaRPr lang="en-US"/>
        </a:p>
      </dgm:t>
    </dgm:pt>
    <dgm:pt modelId="{9A9591EF-F694-4729-8331-95809438CCB1}" type="sibTrans" cxnId="{B08A137C-4FC2-4A2B-92C3-BF43489DD4CF}">
      <dgm:prSet/>
      <dgm:spPr/>
      <dgm:t>
        <a:bodyPr/>
        <a:lstStyle/>
        <a:p>
          <a:endParaRPr lang="en-US"/>
        </a:p>
      </dgm:t>
    </dgm:pt>
    <dgm:pt modelId="{58A66D10-B2C8-4ECE-BF4D-7DA387EEA3B6}">
      <dgm:prSet phldrT="[Texto]" custT="1"/>
      <dgm:spPr/>
      <dgm:t>
        <a:bodyPr/>
        <a:lstStyle/>
        <a:p>
          <a:r>
            <a:rPr lang="es-EC" sz="2400" dirty="0" smtClean="0"/>
            <a:t>Intensidad y ciclos de luz</a:t>
          </a:r>
          <a:endParaRPr lang="en-US" sz="2400" dirty="0"/>
        </a:p>
      </dgm:t>
    </dgm:pt>
    <dgm:pt modelId="{E0E7FD40-9949-421C-8D42-037F77B6951B}" type="parTrans" cxnId="{E43C4B8C-869F-49B2-BB3E-FE2DB39967E4}">
      <dgm:prSet/>
      <dgm:spPr/>
      <dgm:t>
        <a:bodyPr/>
        <a:lstStyle/>
        <a:p>
          <a:endParaRPr lang="en-US"/>
        </a:p>
      </dgm:t>
    </dgm:pt>
    <dgm:pt modelId="{C2791380-FCEE-45F3-A41A-39FA2E8B33D6}" type="sibTrans" cxnId="{E43C4B8C-869F-49B2-BB3E-FE2DB39967E4}">
      <dgm:prSet/>
      <dgm:spPr/>
      <dgm:t>
        <a:bodyPr/>
        <a:lstStyle/>
        <a:p>
          <a:endParaRPr lang="en-US"/>
        </a:p>
      </dgm:t>
    </dgm:pt>
    <dgm:pt modelId="{EF24C214-59DE-4D36-9C59-C30DFE9135CE}" type="pres">
      <dgm:prSet presAssocID="{4C2EC995-11A3-4709-ACDA-9D9C375C943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2A93E0-0561-43B3-B931-EA07CF8D5576}" type="pres">
      <dgm:prSet presAssocID="{F96B3B06-C7EC-48C2-A664-26399BF3F743}" presName="centerShape" presStyleLbl="node0" presStyleIdx="0" presStyleCnt="1" custScaleX="136745" custScaleY="122819"/>
      <dgm:spPr/>
      <dgm:t>
        <a:bodyPr/>
        <a:lstStyle/>
        <a:p>
          <a:endParaRPr lang="en-US"/>
        </a:p>
      </dgm:t>
    </dgm:pt>
    <dgm:pt modelId="{BD838A9F-A2E0-46B3-9F03-68C5C11F9B9D}" type="pres">
      <dgm:prSet presAssocID="{8D15F5F2-7DE1-4EAA-9746-CFE4F7E93EA8}" presName="parTrans" presStyleLbl="sibTrans2D1" presStyleIdx="0" presStyleCnt="4"/>
      <dgm:spPr/>
      <dgm:t>
        <a:bodyPr/>
        <a:lstStyle/>
        <a:p>
          <a:endParaRPr lang="en-US"/>
        </a:p>
      </dgm:t>
    </dgm:pt>
    <dgm:pt modelId="{A0E416CA-5425-4AC4-90BD-F8749B792E58}" type="pres">
      <dgm:prSet presAssocID="{8D15F5F2-7DE1-4EAA-9746-CFE4F7E93EA8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ADB9A154-567D-423F-9A0D-DF0BDCBF1E31}" type="pres">
      <dgm:prSet presAssocID="{F5C8A8A7-B7F7-4FA8-A6BC-3FD147982D66}" presName="node" presStyleLbl="node1" presStyleIdx="0" presStyleCnt="4" custScaleX="169846" custScaleY="1102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4332EB-009E-4797-9E03-E2047EE52E62}" type="pres">
      <dgm:prSet presAssocID="{574FF586-0DC9-4D50-8822-C86BB9FAC59F}" presName="parTrans" presStyleLbl="sibTrans2D1" presStyleIdx="1" presStyleCnt="4"/>
      <dgm:spPr/>
      <dgm:t>
        <a:bodyPr/>
        <a:lstStyle/>
        <a:p>
          <a:endParaRPr lang="en-US"/>
        </a:p>
      </dgm:t>
    </dgm:pt>
    <dgm:pt modelId="{D4383A70-021C-4545-972A-FC975134CADC}" type="pres">
      <dgm:prSet presAssocID="{574FF586-0DC9-4D50-8822-C86BB9FAC59F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5EF88E71-F488-4ABC-83A1-AD4197D8379F}" type="pres">
      <dgm:prSet presAssocID="{896E806F-028F-46D6-AAA9-4917BBFD1254}" presName="node" presStyleLbl="node1" presStyleIdx="1" presStyleCnt="4" custScaleX="134341" custRadScaleRad="114019" custRadScaleInc="-14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A331BC-19DA-43B6-B247-12EBC2360BF0}" type="pres">
      <dgm:prSet presAssocID="{E0B05261-62B0-40B5-AAB1-C67C6E7743BB}" presName="parTrans" presStyleLbl="sibTrans2D1" presStyleIdx="2" presStyleCnt="4"/>
      <dgm:spPr/>
      <dgm:t>
        <a:bodyPr/>
        <a:lstStyle/>
        <a:p>
          <a:endParaRPr lang="en-US"/>
        </a:p>
      </dgm:t>
    </dgm:pt>
    <dgm:pt modelId="{0C8C4D09-34B9-4A5C-A511-2D79F47F88B3}" type="pres">
      <dgm:prSet presAssocID="{E0B05261-62B0-40B5-AAB1-C67C6E7743BB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4DA4C240-55D2-4599-8368-71D68DAB57FE}" type="pres">
      <dgm:prSet presAssocID="{0CF59D9A-211C-40C6-9101-A48B7227DAB7}" presName="node" presStyleLbl="node1" presStyleIdx="2" presStyleCnt="4" custScaleX="1555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896EA-1B77-44AC-B7BA-490A117832E5}" type="pres">
      <dgm:prSet presAssocID="{E0E7FD40-9949-421C-8D42-037F77B6951B}" presName="parTrans" presStyleLbl="sibTrans2D1" presStyleIdx="3" presStyleCnt="4"/>
      <dgm:spPr/>
      <dgm:t>
        <a:bodyPr/>
        <a:lstStyle/>
        <a:p>
          <a:endParaRPr lang="en-US"/>
        </a:p>
      </dgm:t>
    </dgm:pt>
    <dgm:pt modelId="{CD828F06-33F6-4AD9-99C9-866252FF89E3}" type="pres">
      <dgm:prSet presAssocID="{E0E7FD40-9949-421C-8D42-037F77B6951B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9D682478-6D43-4211-9119-508A870D5DA5}" type="pres">
      <dgm:prSet presAssocID="{58A66D10-B2C8-4ECE-BF4D-7DA387EEA3B6}" presName="node" presStyleLbl="node1" presStyleIdx="3" presStyleCnt="4" custScaleX="150611" custScaleY="121414" custRadScaleRad="111222" custRadScaleInc="14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4C2DED-AC80-4F0A-99CB-BAEEF90DD222}" type="presOf" srcId="{0CF59D9A-211C-40C6-9101-A48B7227DAB7}" destId="{4DA4C240-55D2-4599-8368-71D68DAB57FE}" srcOrd="0" destOrd="0" presId="urn:microsoft.com/office/officeart/2005/8/layout/radial5"/>
    <dgm:cxn modelId="{F8529DD1-6D70-4650-ACEE-722176BAE0A9}" type="presOf" srcId="{574FF586-0DC9-4D50-8822-C86BB9FAC59F}" destId="{D4383A70-021C-4545-972A-FC975134CADC}" srcOrd="1" destOrd="0" presId="urn:microsoft.com/office/officeart/2005/8/layout/radial5"/>
    <dgm:cxn modelId="{155CC0E6-4818-44EA-BF16-84E82DB35078}" type="presOf" srcId="{F96B3B06-C7EC-48C2-A664-26399BF3F743}" destId="{D22A93E0-0561-43B3-B931-EA07CF8D5576}" srcOrd="0" destOrd="0" presId="urn:microsoft.com/office/officeart/2005/8/layout/radial5"/>
    <dgm:cxn modelId="{B08A137C-4FC2-4A2B-92C3-BF43489DD4CF}" srcId="{F96B3B06-C7EC-48C2-A664-26399BF3F743}" destId="{0CF59D9A-211C-40C6-9101-A48B7227DAB7}" srcOrd="2" destOrd="0" parTransId="{E0B05261-62B0-40B5-AAB1-C67C6E7743BB}" sibTransId="{9A9591EF-F694-4729-8331-95809438CCB1}"/>
    <dgm:cxn modelId="{E27A9624-1A7C-47F6-9045-965C54F81255}" type="presOf" srcId="{E0E7FD40-9949-421C-8D42-037F77B6951B}" destId="{CD828F06-33F6-4AD9-99C9-866252FF89E3}" srcOrd="1" destOrd="0" presId="urn:microsoft.com/office/officeart/2005/8/layout/radial5"/>
    <dgm:cxn modelId="{AE1331DD-2E37-40F0-BFEC-81EE8154D765}" type="presOf" srcId="{E0E7FD40-9949-421C-8D42-037F77B6951B}" destId="{C3F896EA-1B77-44AC-B7BA-490A117832E5}" srcOrd="0" destOrd="0" presId="urn:microsoft.com/office/officeart/2005/8/layout/radial5"/>
    <dgm:cxn modelId="{D5F0E6E3-75B1-4BE4-B413-36223B58D439}" srcId="{F96B3B06-C7EC-48C2-A664-26399BF3F743}" destId="{896E806F-028F-46D6-AAA9-4917BBFD1254}" srcOrd="1" destOrd="0" parTransId="{574FF586-0DC9-4D50-8822-C86BB9FAC59F}" sibTransId="{80789C6B-7CF7-422D-826D-C7A5943BD2FE}"/>
    <dgm:cxn modelId="{889F88E4-0DE0-4CF6-94DA-7FB2FAAD48DD}" type="presOf" srcId="{F5C8A8A7-B7F7-4FA8-A6BC-3FD147982D66}" destId="{ADB9A154-567D-423F-9A0D-DF0BDCBF1E31}" srcOrd="0" destOrd="0" presId="urn:microsoft.com/office/officeart/2005/8/layout/radial5"/>
    <dgm:cxn modelId="{747A5116-11E4-49E9-92ED-8D565B2827F1}" type="presOf" srcId="{4C2EC995-11A3-4709-ACDA-9D9C375C9438}" destId="{EF24C214-59DE-4D36-9C59-C30DFE9135CE}" srcOrd="0" destOrd="0" presId="urn:microsoft.com/office/officeart/2005/8/layout/radial5"/>
    <dgm:cxn modelId="{35257EA6-E9F1-4321-94B7-C95EF72ECE80}" srcId="{4C2EC995-11A3-4709-ACDA-9D9C375C9438}" destId="{F96B3B06-C7EC-48C2-A664-26399BF3F743}" srcOrd="0" destOrd="0" parTransId="{53605590-15CA-460E-8E34-CF29F9DD680C}" sibTransId="{3B10FF3F-7240-484E-BD52-4DC0A362BE26}"/>
    <dgm:cxn modelId="{3949EA37-FAB6-4203-9069-DB1F82E129CF}" type="presOf" srcId="{574FF586-0DC9-4D50-8822-C86BB9FAC59F}" destId="{E74332EB-009E-4797-9E03-E2047EE52E62}" srcOrd="0" destOrd="0" presId="urn:microsoft.com/office/officeart/2005/8/layout/radial5"/>
    <dgm:cxn modelId="{CC5278C5-048E-463A-AC9B-8C8E47B78BAE}" type="presOf" srcId="{896E806F-028F-46D6-AAA9-4917BBFD1254}" destId="{5EF88E71-F488-4ABC-83A1-AD4197D8379F}" srcOrd="0" destOrd="0" presId="urn:microsoft.com/office/officeart/2005/8/layout/radial5"/>
    <dgm:cxn modelId="{34E0AA17-5665-43C4-B0B7-5E1E8DB1F955}" type="presOf" srcId="{58A66D10-B2C8-4ECE-BF4D-7DA387EEA3B6}" destId="{9D682478-6D43-4211-9119-508A870D5DA5}" srcOrd="0" destOrd="0" presId="urn:microsoft.com/office/officeart/2005/8/layout/radial5"/>
    <dgm:cxn modelId="{4A04F674-DEDA-4DCA-9AA6-97E3580F7D8F}" type="presOf" srcId="{E0B05261-62B0-40B5-AAB1-C67C6E7743BB}" destId="{4FA331BC-19DA-43B6-B247-12EBC2360BF0}" srcOrd="0" destOrd="0" presId="urn:microsoft.com/office/officeart/2005/8/layout/radial5"/>
    <dgm:cxn modelId="{7FE7A41D-8298-45BA-BE95-B0046D786A8C}" type="presOf" srcId="{E0B05261-62B0-40B5-AAB1-C67C6E7743BB}" destId="{0C8C4D09-34B9-4A5C-A511-2D79F47F88B3}" srcOrd="1" destOrd="0" presId="urn:microsoft.com/office/officeart/2005/8/layout/radial5"/>
    <dgm:cxn modelId="{E9088779-0954-46CA-B0A2-B264CB8F6E15}" srcId="{F96B3B06-C7EC-48C2-A664-26399BF3F743}" destId="{F5C8A8A7-B7F7-4FA8-A6BC-3FD147982D66}" srcOrd="0" destOrd="0" parTransId="{8D15F5F2-7DE1-4EAA-9746-CFE4F7E93EA8}" sibTransId="{7EA5569F-EE0F-47A4-8655-7EFAE2CE5F33}"/>
    <dgm:cxn modelId="{E43C4B8C-869F-49B2-BB3E-FE2DB39967E4}" srcId="{F96B3B06-C7EC-48C2-A664-26399BF3F743}" destId="{58A66D10-B2C8-4ECE-BF4D-7DA387EEA3B6}" srcOrd="3" destOrd="0" parTransId="{E0E7FD40-9949-421C-8D42-037F77B6951B}" sibTransId="{C2791380-FCEE-45F3-A41A-39FA2E8B33D6}"/>
    <dgm:cxn modelId="{4ADD0F25-4614-4AC4-AD42-DCA69FE9EED7}" type="presOf" srcId="{8D15F5F2-7DE1-4EAA-9746-CFE4F7E93EA8}" destId="{A0E416CA-5425-4AC4-90BD-F8749B792E58}" srcOrd="1" destOrd="0" presId="urn:microsoft.com/office/officeart/2005/8/layout/radial5"/>
    <dgm:cxn modelId="{8B3B8F56-AD0A-4901-AF41-0DF20157ACCA}" type="presOf" srcId="{8D15F5F2-7DE1-4EAA-9746-CFE4F7E93EA8}" destId="{BD838A9F-A2E0-46B3-9F03-68C5C11F9B9D}" srcOrd="0" destOrd="0" presId="urn:microsoft.com/office/officeart/2005/8/layout/radial5"/>
    <dgm:cxn modelId="{E30B904B-9699-4C50-9B48-3A4AE5AD079E}" type="presParOf" srcId="{EF24C214-59DE-4D36-9C59-C30DFE9135CE}" destId="{D22A93E0-0561-43B3-B931-EA07CF8D5576}" srcOrd="0" destOrd="0" presId="urn:microsoft.com/office/officeart/2005/8/layout/radial5"/>
    <dgm:cxn modelId="{B4B64CBF-B94D-4673-8FFC-4503021B41C3}" type="presParOf" srcId="{EF24C214-59DE-4D36-9C59-C30DFE9135CE}" destId="{BD838A9F-A2E0-46B3-9F03-68C5C11F9B9D}" srcOrd="1" destOrd="0" presId="urn:microsoft.com/office/officeart/2005/8/layout/radial5"/>
    <dgm:cxn modelId="{C7B4A439-79B4-42D6-BA22-E3E486AF22B3}" type="presParOf" srcId="{BD838A9F-A2E0-46B3-9F03-68C5C11F9B9D}" destId="{A0E416CA-5425-4AC4-90BD-F8749B792E58}" srcOrd="0" destOrd="0" presId="urn:microsoft.com/office/officeart/2005/8/layout/radial5"/>
    <dgm:cxn modelId="{1BEDAF64-D72B-43F2-A3C6-76968F3E7B8B}" type="presParOf" srcId="{EF24C214-59DE-4D36-9C59-C30DFE9135CE}" destId="{ADB9A154-567D-423F-9A0D-DF0BDCBF1E31}" srcOrd="2" destOrd="0" presId="urn:microsoft.com/office/officeart/2005/8/layout/radial5"/>
    <dgm:cxn modelId="{7AECCCC6-1D6F-4FB7-B635-77EC7545F658}" type="presParOf" srcId="{EF24C214-59DE-4D36-9C59-C30DFE9135CE}" destId="{E74332EB-009E-4797-9E03-E2047EE52E62}" srcOrd="3" destOrd="0" presId="urn:microsoft.com/office/officeart/2005/8/layout/radial5"/>
    <dgm:cxn modelId="{6B4597A7-B1D9-4343-932E-AC838A618364}" type="presParOf" srcId="{E74332EB-009E-4797-9E03-E2047EE52E62}" destId="{D4383A70-021C-4545-972A-FC975134CADC}" srcOrd="0" destOrd="0" presId="urn:microsoft.com/office/officeart/2005/8/layout/radial5"/>
    <dgm:cxn modelId="{C65E8EFA-B0C7-42E7-A935-6B1D142D7B20}" type="presParOf" srcId="{EF24C214-59DE-4D36-9C59-C30DFE9135CE}" destId="{5EF88E71-F488-4ABC-83A1-AD4197D8379F}" srcOrd="4" destOrd="0" presId="urn:microsoft.com/office/officeart/2005/8/layout/radial5"/>
    <dgm:cxn modelId="{D1CA2312-D3E4-4DCA-8D8D-8AED0C904FC3}" type="presParOf" srcId="{EF24C214-59DE-4D36-9C59-C30DFE9135CE}" destId="{4FA331BC-19DA-43B6-B247-12EBC2360BF0}" srcOrd="5" destOrd="0" presId="urn:microsoft.com/office/officeart/2005/8/layout/radial5"/>
    <dgm:cxn modelId="{193D4D61-2B7C-47CF-BD7E-3254A2409A0A}" type="presParOf" srcId="{4FA331BC-19DA-43B6-B247-12EBC2360BF0}" destId="{0C8C4D09-34B9-4A5C-A511-2D79F47F88B3}" srcOrd="0" destOrd="0" presId="urn:microsoft.com/office/officeart/2005/8/layout/radial5"/>
    <dgm:cxn modelId="{D26A275E-48C3-45D0-BB95-0F09EDE91D1E}" type="presParOf" srcId="{EF24C214-59DE-4D36-9C59-C30DFE9135CE}" destId="{4DA4C240-55D2-4599-8368-71D68DAB57FE}" srcOrd="6" destOrd="0" presId="urn:microsoft.com/office/officeart/2005/8/layout/radial5"/>
    <dgm:cxn modelId="{CB7BDDBC-BE6F-488A-8F62-FD563E9AE4AF}" type="presParOf" srcId="{EF24C214-59DE-4D36-9C59-C30DFE9135CE}" destId="{C3F896EA-1B77-44AC-B7BA-490A117832E5}" srcOrd="7" destOrd="0" presId="urn:microsoft.com/office/officeart/2005/8/layout/radial5"/>
    <dgm:cxn modelId="{2C1ACE8E-8081-4CF5-81AB-49B73B807D8B}" type="presParOf" srcId="{C3F896EA-1B77-44AC-B7BA-490A117832E5}" destId="{CD828F06-33F6-4AD9-99C9-866252FF89E3}" srcOrd="0" destOrd="0" presId="urn:microsoft.com/office/officeart/2005/8/layout/radial5"/>
    <dgm:cxn modelId="{63EE7521-8DA5-4592-837E-BBDDBCCE0B96}" type="presParOf" srcId="{EF24C214-59DE-4D36-9C59-C30DFE9135CE}" destId="{9D682478-6D43-4211-9119-508A870D5DA5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F6D146-C908-4024-B9A8-F5D84C3D146C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75EE7757-B80C-4ABD-86FC-18675253EC21}">
      <dgm:prSet phldrT="[Texto]" custT="1"/>
      <dgm:spPr/>
      <dgm:t>
        <a:bodyPr/>
        <a:lstStyle/>
        <a:p>
          <a:r>
            <a:rPr lang="es-EC" sz="2400" dirty="0" smtClean="0"/>
            <a:t>Norma ISO 4406:1999</a:t>
          </a:r>
          <a:endParaRPr lang="es-EC" sz="2400" dirty="0"/>
        </a:p>
      </dgm:t>
    </dgm:pt>
    <dgm:pt modelId="{5100CC44-9A4B-414C-9ACF-3A4F63B66E0B}" type="parTrans" cxnId="{87F12D6F-9F51-427A-A1D4-6BE99FF022B4}">
      <dgm:prSet/>
      <dgm:spPr/>
      <dgm:t>
        <a:bodyPr/>
        <a:lstStyle/>
        <a:p>
          <a:endParaRPr lang="es-EC"/>
        </a:p>
      </dgm:t>
    </dgm:pt>
    <dgm:pt modelId="{1652C6BF-6CA9-4E68-AE6C-ED45D13460C2}" type="sibTrans" cxnId="{87F12D6F-9F51-427A-A1D4-6BE99FF022B4}">
      <dgm:prSet/>
      <dgm:spPr/>
      <dgm:t>
        <a:bodyPr/>
        <a:lstStyle/>
        <a:p>
          <a:endParaRPr lang="es-EC"/>
        </a:p>
      </dgm:t>
    </dgm:pt>
    <dgm:pt modelId="{7D622A2C-4889-4B9E-9329-35D8EE798E57}">
      <dgm:prSet phldrT="[Texto]" custT="1"/>
      <dgm:spPr/>
      <dgm:t>
        <a:bodyPr/>
        <a:lstStyle/>
        <a:p>
          <a:r>
            <a:rPr lang="es-EC" sz="2400" dirty="0" smtClean="0"/>
            <a:t>Diámetro mínimo 5 cm</a:t>
          </a:r>
          <a:r>
            <a:rPr lang="es-EC" sz="2400" dirty="0" smtClean="0"/>
            <a:t>.</a:t>
          </a:r>
          <a:endParaRPr lang="es-EC" sz="2400" dirty="0"/>
        </a:p>
      </dgm:t>
    </dgm:pt>
    <dgm:pt modelId="{CE80CF9F-CEA5-4158-89D7-F8A04F2F1818}" type="parTrans" cxnId="{0C15CA66-7456-4CCF-B428-6C591FD651B5}">
      <dgm:prSet/>
      <dgm:spPr/>
      <dgm:t>
        <a:bodyPr/>
        <a:lstStyle/>
        <a:p>
          <a:endParaRPr lang="es-EC"/>
        </a:p>
      </dgm:t>
    </dgm:pt>
    <dgm:pt modelId="{EF485B0D-B1ED-4A11-95B4-A0FACF8C31CB}" type="sibTrans" cxnId="{0C15CA66-7456-4CCF-B428-6C591FD651B5}">
      <dgm:prSet/>
      <dgm:spPr/>
      <dgm:t>
        <a:bodyPr/>
        <a:lstStyle/>
        <a:p>
          <a:endParaRPr lang="es-EC"/>
        </a:p>
      </dgm:t>
    </dgm:pt>
    <dgm:pt modelId="{F137F067-9F9E-49CD-B5DD-296D478E6D90}">
      <dgm:prSet phldrT="[Texto]" custT="1"/>
      <dgm:spPr/>
      <dgm:t>
        <a:bodyPr/>
        <a:lstStyle/>
        <a:p>
          <a:r>
            <a:rPr lang="es-EC" sz="2400" dirty="0" smtClean="0"/>
            <a:t>Ventilación natural de </a:t>
          </a:r>
          <a:r>
            <a:rPr lang="es-EC" sz="2400" dirty="0" smtClean="0"/>
            <a:t>edificios</a:t>
          </a:r>
          <a:endParaRPr lang="es-EC" sz="2400" dirty="0"/>
        </a:p>
      </dgm:t>
    </dgm:pt>
    <dgm:pt modelId="{4D9B6D18-274B-47E9-BAF8-3AC44FEE72EE}" type="parTrans" cxnId="{F7D168CA-82C4-4632-ACA9-115DBCEAD218}">
      <dgm:prSet/>
      <dgm:spPr/>
      <dgm:t>
        <a:bodyPr/>
        <a:lstStyle/>
        <a:p>
          <a:endParaRPr lang="es-EC"/>
        </a:p>
      </dgm:t>
    </dgm:pt>
    <dgm:pt modelId="{91506983-5FDA-4B13-888F-187717A3F130}" type="sibTrans" cxnId="{F7D168CA-82C4-4632-ACA9-115DBCEAD218}">
      <dgm:prSet/>
      <dgm:spPr/>
      <dgm:t>
        <a:bodyPr/>
        <a:lstStyle/>
        <a:p>
          <a:endParaRPr lang="es-EC"/>
        </a:p>
      </dgm:t>
    </dgm:pt>
    <dgm:pt modelId="{6F81828B-6AE4-43B5-BA81-884A2E8A25D1}">
      <dgm:prSet phldrT="[Texto]" custT="1"/>
      <dgm:spPr/>
      <dgm:t>
        <a:bodyPr/>
        <a:lstStyle/>
        <a:p>
          <a:r>
            <a:rPr lang="es-EC" sz="2400" dirty="0" smtClean="0"/>
            <a:t>Diámetro máximo 10 cm.</a:t>
          </a:r>
          <a:endParaRPr lang="es-EC" sz="2400" dirty="0"/>
        </a:p>
      </dgm:t>
    </dgm:pt>
    <dgm:pt modelId="{451F6A9D-1A5B-4B21-A574-524B5C4AA54D}" type="parTrans" cxnId="{739FCC5F-8E39-4FD6-B117-A572BF36FD81}">
      <dgm:prSet/>
      <dgm:spPr/>
      <dgm:t>
        <a:bodyPr/>
        <a:lstStyle/>
        <a:p>
          <a:endParaRPr lang="es-EC"/>
        </a:p>
      </dgm:t>
    </dgm:pt>
    <dgm:pt modelId="{0AE3A090-FF04-498E-BA02-FDDE81CB9500}" type="sibTrans" cxnId="{739FCC5F-8E39-4FD6-B117-A572BF36FD81}">
      <dgm:prSet/>
      <dgm:spPr/>
      <dgm:t>
        <a:bodyPr/>
        <a:lstStyle/>
        <a:p>
          <a:endParaRPr lang="es-EC"/>
        </a:p>
      </dgm:t>
    </dgm:pt>
    <dgm:pt modelId="{0CCCF5C7-45D9-4E1B-8D6F-C47F865E0905}">
      <dgm:prSet phldrT="[Texto]" custT="1"/>
      <dgm:spPr/>
      <dgm:t>
        <a:bodyPr/>
        <a:lstStyle/>
        <a:p>
          <a:r>
            <a:rPr lang="es-EC" sz="2400" dirty="0" smtClean="0"/>
            <a:t>Masa extraída 30%</a:t>
          </a:r>
          <a:endParaRPr lang="es-EC" sz="2400" dirty="0"/>
        </a:p>
      </dgm:t>
    </dgm:pt>
    <dgm:pt modelId="{A04F0C91-4BDA-4F82-A379-94E21595545A}" type="parTrans" cxnId="{FFA9527D-70CB-4809-8B09-F07EBFD013F2}">
      <dgm:prSet/>
      <dgm:spPr/>
      <dgm:t>
        <a:bodyPr/>
        <a:lstStyle/>
        <a:p>
          <a:endParaRPr lang="es-EC"/>
        </a:p>
      </dgm:t>
    </dgm:pt>
    <dgm:pt modelId="{FC920094-084E-4BCB-89F9-96250D2DA577}" type="sibTrans" cxnId="{FFA9527D-70CB-4809-8B09-F07EBFD013F2}">
      <dgm:prSet/>
      <dgm:spPr/>
      <dgm:t>
        <a:bodyPr/>
        <a:lstStyle/>
        <a:p>
          <a:endParaRPr lang="es-EC"/>
        </a:p>
      </dgm:t>
    </dgm:pt>
    <dgm:pt modelId="{0A118D5B-F634-43AA-BB57-928A3AB648E4}">
      <dgm:prSet custT="1"/>
      <dgm:spPr/>
      <dgm:t>
        <a:bodyPr/>
        <a:lstStyle/>
        <a:p>
          <a:r>
            <a:rPr lang="es-EC" sz="2400" dirty="0" smtClean="0"/>
            <a:t>La guía de manejo de animales de </a:t>
          </a:r>
          <a:r>
            <a:rPr lang="es-EC" sz="2400" dirty="0" smtClean="0"/>
            <a:t>laboratorio</a:t>
          </a:r>
          <a:endParaRPr lang="es-EC" sz="2400" dirty="0"/>
        </a:p>
      </dgm:t>
    </dgm:pt>
    <dgm:pt modelId="{E8C78948-430E-4846-A90F-E1E3571E7F1C}" type="parTrans" cxnId="{560EC7CE-97F7-4B9E-BF89-0B4D079E5E74}">
      <dgm:prSet/>
      <dgm:spPr/>
      <dgm:t>
        <a:bodyPr/>
        <a:lstStyle/>
        <a:p>
          <a:endParaRPr lang="es-EC"/>
        </a:p>
      </dgm:t>
    </dgm:pt>
    <dgm:pt modelId="{4DE1D4F6-E5F0-47F6-B092-41BA5F96FE11}" type="sibTrans" cxnId="{560EC7CE-97F7-4B9E-BF89-0B4D079E5E74}">
      <dgm:prSet/>
      <dgm:spPr/>
      <dgm:t>
        <a:bodyPr/>
        <a:lstStyle/>
        <a:p>
          <a:endParaRPr lang="es-EC"/>
        </a:p>
      </dgm:t>
    </dgm:pt>
    <dgm:pt modelId="{D7EAD8A7-0354-4036-B753-6D098259B612}">
      <dgm:prSet custT="1"/>
      <dgm:spPr/>
      <dgm:t>
        <a:bodyPr/>
        <a:lstStyle/>
        <a:p>
          <a:r>
            <a:rPr lang="es-EC" sz="2400" dirty="0" smtClean="0"/>
            <a:t>Deformación menor </a:t>
          </a:r>
          <a:r>
            <a:rPr lang="es-EC" sz="2400" dirty="0" smtClean="0"/>
            <a:t>a </a:t>
          </a:r>
          <a:r>
            <a:rPr lang="es-EC" sz="2400" dirty="0" smtClean="0"/>
            <a:t>1 m𝑚</a:t>
          </a:r>
          <a:endParaRPr lang="es-EC" sz="2400" dirty="0"/>
        </a:p>
      </dgm:t>
    </dgm:pt>
    <dgm:pt modelId="{7C811EBF-FA2C-423D-A7FB-3FA2DB18B464}" type="parTrans" cxnId="{F3223A36-8DD8-450F-9126-F3B7681ED58F}">
      <dgm:prSet/>
      <dgm:spPr/>
      <dgm:t>
        <a:bodyPr/>
        <a:lstStyle/>
        <a:p>
          <a:endParaRPr lang="es-EC"/>
        </a:p>
      </dgm:t>
    </dgm:pt>
    <dgm:pt modelId="{55E3A1B7-7062-4E53-AC8D-59CBC0E491AC}" type="sibTrans" cxnId="{F3223A36-8DD8-450F-9126-F3B7681ED58F}">
      <dgm:prSet/>
      <dgm:spPr/>
      <dgm:t>
        <a:bodyPr/>
        <a:lstStyle/>
        <a:p>
          <a:endParaRPr lang="es-EC"/>
        </a:p>
      </dgm:t>
    </dgm:pt>
    <dgm:pt modelId="{7E40BAFF-4BB1-489A-BC66-B4C04BDFABE0}" type="pres">
      <dgm:prSet presAssocID="{70F6D146-C908-4024-B9A8-F5D84C3D146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31ECD93-A27C-4922-903A-37B76E496BB6}" type="pres">
      <dgm:prSet presAssocID="{75EE7757-B80C-4ABD-86FC-18675253EC21}" presName="linNode" presStyleCnt="0"/>
      <dgm:spPr/>
    </dgm:pt>
    <dgm:pt modelId="{F824D84B-700E-4EE4-B211-A8F75AA63304}" type="pres">
      <dgm:prSet presAssocID="{75EE7757-B80C-4ABD-86FC-18675253EC21}" presName="parentText" presStyleLbl="node1" presStyleIdx="0" presStyleCnt="3" custScaleX="16675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38773E-11E3-42C8-85D2-E98981BEE7F6}" type="pres">
      <dgm:prSet presAssocID="{75EE7757-B80C-4ABD-86FC-18675253EC21}" presName="descendantText" presStyleLbl="alignAccFollowNode1" presStyleIdx="0" presStyleCnt="3" custScaleX="7766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E0E9060-0F28-419A-BBBD-31BAF5B6AFB7}" type="pres">
      <dgm:prSet presAssocID="{1652C6BF-6CA9-4E68-AE6C-ED45D13460C2}" presName="sp" presStyleCnt="0"/>
      <dgm:spPr/>
    </dgm:pt>
    <dgm:pt modelId="{D48FBC38-BA12-489C-8508-FA4C9D1E5AD1}" type="pres">
      <dgm:prSet presAssocID="{F137F067-9F9E-49CD-B5DD-296D478E6D90}" presName="linNode" presStyleCnt="0"/>
      <dgm:spPr/>
    </dgm:pt>
    <dgm:pt modelId="{0AD5F294-F9B3-4735-93F9-93FBB26DBC04}" type="pres">
      <dgm:prSet presAssocID="{F137F067-9F9E-49CD-B5DD-296D478E6D90}" presName="parentText" presStyleLbl="node1" presStyleIdx="1" presStyleCnt="3" custScaleX="17016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384CA7-B988-4DEC-BCA7-335F7AF5F648}" type="pres">
      <dgm:prSet presAssocID="{F137F067-9F9E-49CD-B5DD-296D478E6D90}" presName="descendantText" presStyleLbl="alignAccFollowNode1" presStyleIdx="1" presStyleCnt="3" custScaleX="7907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DF0639C-CBB4-43AB-B348-F4C03EEF3E8E}" type="pres">
      <dgm:prSet presAssocID="{91506983-5FDA-4B13-888F-187717A3F130}" presName="sp" presStyleCnt="0"/>
      <dgm:spPr/>
    </dgm:pt>
    <dgm:pt modelId="{AE86292C-54E5-4986-956B-DDDABE4987FF}" type="pres">
      <dgm:prSet presAssocID="{0A118D5B-F634-43AA-BB57-928A3AB648E4}" presName="linNode" presStyleCnt="0"/>
      <dgm:spPr/>
    </dgm:pt>
    <dgm:pt modelId="{5080EB6A-618D-4F24-9A8B-C28F725452AC}" type="pres">
      <dgm:prSet presAssocID="{0A118D5B-F634-43AA-BB57-928A3AB648E4}" presName="parentText" presStyleLbl="node1" presStyleIdx="2" presStyleCnt="3" custScaleX="16674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CE93FA-ECCC-477C-8791-95C54D695471}" type="pres">
      <dgm:prSet presAssocID="{0A118D5B-F634-43AA-BB57-928A3AB648E4}" presName="descendantText" presStyleLbl="alignAccFollowNode1" presStyleIdx="2" presStyleCnt="3" custScaleX="7547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A83ED76-00F3-472F-B253-9E2E51313230}" type="presOf" srcId="{7D622A2C-4889-4B9E-9329-35D8EE798E57}" destId="{7938773E-11E3-42C8-85D2-E98981BEE7F6}" srcOrd="0" destOrd="0" presId="urn:microsoft.com/office/officeart/2005/8/layout/vList5"/>
    <dgm:cxn modelId="{739FCC5F-8E39-4FD6-B117-A572BF36FD81}" srcId="{F137F067-9F9E-49CD-B5DD-296D478E6D90}" destId="{6F81828B-6AE4-43B5-BA81-884A2E8A25D1}" srcOrd="0" destOrd="0" parTransId="{451F6A9D-1A5B-4B21-A574-524B5C4AA54D}" sibTransId="{0AE3A090-FF04-498E-BA02-FDDE81CB9500}"/>
    <dgm:cxn modelId="{F7D168CA-82C4-4632-ACA9-115DBCEAD218}" srcId="{70F6D146-C908-4024-B9A8-F5D84C3D146C}" destId="{F137F067-9F9E-49CD-B5DD-296D478E6D90}" srcOrd="1" destOrd="0" parTransId="{4D9B6D18-274B-47E9-BAF8-3AC44FEE72EE}" sibTransId="{91506983-5FDA-4B13-888F-187717A3F130}"/>
    <dgm:cxn modelId="{FFA9527D-70CB-4809-8B09-F07EBFD013F2}" srcId="{F137F067-9F9E-49CD-B5DD-296D478E6D90}" destId="{0CCCF5C7-45D9-4E1B-8D6F-C47F865E0905}" srcOrd="1" destOrd="0" parTransId="{A04F0C91-4BDA-4F82-A379-94E21595545A}" sibTransId="{FC920094-084E-4BCB-89F9-96250D2DA577}"/>
    <dgm:cxn modelId="{B601FCFF-A153-439C-876B-A28A3ECD3B20}" type="presOf" srcId="{75EE7757-B80C-4ABD-86FC-18675253EC21}" destId="{F824D84B-700E-4EE4-B211-A8F75AA63304}" srcOrd="0" destOrd="0" presId="urn:microsoft.com/office/officeart/2005/8/layout/vList5"/>
    <dgm:cxn modelId="{F3223A36-8DD8-450F-9126-F3B7681ED58F}" srcId="{0A118D5B-F634-43AA-BB57-928A3AB648E4}" destId="{D7EAD8A7-0354-4036-B753-6D098259B612}" srcOrd="0" destOrd="0" parTransId="{7C811EBF-FA2C-423D-A7FB-3FA2DB18B464}" sibTransId="{55E3A1B7-7062-4E53-AC8D-59CBC0E491AC}"/>
    <dgm:cxn modelId="{0E21AFB8-D666-40B1-9BC1-5CB080CBF83C}" type="presOf" srcId="{70F6D146-C908-4024-B9A8-F5D84C3D146C}" destId="{7E40BAFF-4BB1-489A-BC66-B4C04BDFABE0}" srcOrd="0" destOrd="0" presId="urn:microsoft.com/office/officeart/2005/8/layout/vList5"/>
    <dgm:cxn modelId="{7FB07FF8-43A8-4769-9323-95CF10F9F10F}" type="presOf" srcId="{F137F067-9F9E-49CD-B5DD-296D478E6D90}" destId="{0AD5F294-F9B3-4735-93F9-93FBB26DBC04}" srcOrd="0" destOrd="0" presId="urn:microsoft.com/office/officeart/2005/8/layout/vList5"/>
    <dgm:cxn modelId="{2943D858-CC63-44AB-9E67-69B81F59E69F}" type="presOf" srcId="{D7EAD8A7-0354-4036-B753-6D098259B612}" destId="{95CE93FA-ECCC-477C-8791-95C54D695471}" srcOrd="0" destOrd="0" presId="urn:microsoft.com/office/officeart/2005/8/layout/vList5"/>
    <dgm:cxn modelId="{0C15CA66-7456-4CCF-B428-6C591FD651B5}" srcId="{75EE7757-B80C-4ABD-86FC-18675253EC21}" destId="{7D622A2C-4889-4B9E-9329-35D8EE798E57}" srcOrd="0" destOrd="0" parTransId="{CE80CF9F-CEA5-4158-89D7-F8A04F2F1818}" sibTransId="{EF485B0D-B1ED-4A11-95B4-A0FACF8C31CB}"/>
    <dgm:cxn modelId="{E1FFFF4B-BE79-44CC-A305-BC75EEFE086E}" type="presOf" srcId="{0A118D5B-F634-43AA-BB57-928A3AB648E4}" destId="{5080EB6A-618D-4F24-9A8B-C28F725452AC}" srcOrd="0" destOrd="0" presId="urn:microsoft.com/office/officeart/2005/8/layout/vList5"/>
    <dgm:cxn modelId="{87F12D6F-9F51-427A-A1D4-6BE99FF022B4}" srcId="{70F6D146-C908-4024-B9A8-F5D84C3D146C}" destId="{75EE7757-B80C-4ABD-86FC-18675253EC21}" srcOrd="0" destOrd="0" parTransId="{5100CC44-9A4B-414C-9ACF-3A4F63B66E0B}" sibTransId="{1652C6BF-6CA9-4E68-AE6C-ED45D13460C2}"/>
    <dgm:cxn modelId="{96D77303-844A-49C2-BB38-8EA6BF841A3A}" type="presOf" srcId="{6F81828B-6AE4-43B5-BA81-884A2E8A25D1}" destId="{B2384CA7-B988-4DEC-BCA7-335F7AF5F648}" srcOrd="0" destOrd="0" presId="urn:microsoft.com/office/officeart/2005/8/layout/vList5"/>
    <dgm:cxn modelId="{560EC7CE-97F7-4B9E-BF89-0B4D079E5E74}" srcId="{70F6D146-C908-4024-B9A8-F5D84C3D146C}" destId="{0A118D5B-F634-43AA-BB57-928A3AB648E4}" srcOrd="2" destOrd="0" parTransId="{E8C78948-430E-4846-A90F-E1E3571E7F1C}" sibTransId="{4DE1D4F6-E5F0-47F6-B092-41BA5F96FE11}"/>
    <dgm:cxn modelId="{85536B7E-9BFA-4845-B3F2-4F19802E5FD1}" type="presOf" srcId="{0CCCF5C7-45D9-4E1B-8D6F-C47F865E0905}" destId="{B2384CA7-B988-4DEC-BCA7-335F7AF5F648}" srcOrd="0" destOrd="1" presId="urn:microsoft.com/office/officeart/2005/8/layout/vList5"/>
    <dgm:cxn modelId="{2DF44ACA-1783-413F-8A71-91072193DCC3}" type="presParOf" srcId="{7E40BAFF-4BB1-489A-BC66-B4C04BDFABE0}" destId="{131ECD93-A27C-4922-903A-37B76E496BB6}" srcOrd="0" destOrd="0" presId="urn:microsoft.com/office/officeart/2005/8/layout/vList5"/>
    <dgm:cxn modelId="{05E24B80-4F31-4B39-A4DE-DD0B28A156DA}" type="presParOf" srcId="{131ECD93-A27C-4922-903A-37B76E496BB6}" destId="{F824D84B-700E-4EE4-B211-A8F75AA63304}" srcOrd="0" destOrd="0" presId="urn:microsoft.com/office/officeart/2005/8/layout/vList5"/>
    <dgm:cxn modelId="{F9104E0C-C89F-45F5-96ED-E80C12F7198A}" type="presParOf" srcId="{131ECD93-A27C-4922-903A-37B76E496BB6}" destId="{7938773E-11E3-42C8-85D2-E98981BEE7F6}" srcOrd="1" destOrd="0" presId="urn:microsoft.com/office/officeart/2005/8/layout/vList5"/>
    <dgm:cxn modelId="{769783BF-1661-4842-AF2A-27570693F1CF}" type="presParOf" srcId="{7E40BAFF-4BB1-489A-BC66-B4C04BDFABE0}" destId="{DE0E9060-0F28-419A-BBBD-31BAF5B6AFB7}" srcOrd="1" destOrd="0" presId="urn:microsoft.com/office/officeart/2005/8/layout/vList5"/>
    <dgm:cxn modelId="{24940F7F-CF00-4729-BD70-65DC27CB4F87}" type="presParOf" srcId="{7E40BAFF-4BB1-489A-BC66-B4C04BDFABE0}" destId="{D48FBC38-BA12-489C-8508-FA4C9D1E5AD1}" srcOrd="2" destOrd="0" presId="urn:microsoft.com/office/officeart/2005/8/layout/vList5"/>
    <dgm:cxn modelId="{72D27B27-DD39-41C3-8E11-E9E11391CD16}" type="presParOf" srcId="{D48FBC38-BA12-489C-8508-FA4C9D1E5AD1}" destId="{0AD5F294-F9B3-4735-93F9-93FBB26DBC04}" srcOrd="0" destOrd="0" presId="urn:microsoft.com/office/officeart/2005/8/layout/vList5"/>
    <dgm:cxn modelId="{E2ECAFA3-E290-4BDD-9ADF-8E0D8CB84241}" type="presParOf" srcId="{D48FBC38-BA12-489C-8508-FA4C9D1E5AD1}" destId="{B2384CA7-B988-4DEC-BCA7-335F7AF5F648}" srcOrd="1" destOrd="0" presId="urn:microsoft.com/office/officeart/2005/8/layout/vList5"/>
    <dgm:cxn modelId="{49EF5056-577A-4781-BEED-4E739D8661F7}" type="presParOf" srcId="{7E40BAFF-4BB1-489A-BC66-B4C04BDFABE0}" destId="{DDF0639C-CBB4-43AB-B348-F4C03EEF3E8E}" srcOrd="3" destOrd="0" presId="urn:microsoft.com/office/officeart/2005/8/layout/vList5"/>
    <dgm:cxn modelId="{A9F9882F-63F3-4F65-9790-4DF6C2605269}" type="presParOf" srcId="{7E40BAFF-4BB1-489A-BC66-B4C04BDFABE0}" destId="{AE86292C-54E5-4986-956B-DDDABE4987FF}" srcOrd="4" destOrd="0" presId="urn:microsoft.com/office/officeart/2005/8/layout/vList5"/>
    <dgm:cxn modelId="{DB2B279A-E11E-4A2E-B268-E0E2A779E6CD}" type="presParOf" srcId="{AE86292C-54E5-4986-956B-DDDABE4987FF}" destId="{5080EB6A-618D-4F24-9A8B-C28F725452AC}" srcOrd="0" destOrd="0" presId="urn:microsoft.com/office/officeart/2005/8/layout/vList5"/>
    <dgm:cxn modelId="{BF632003-2436-43E1-9EEF-37E7A269AAB2}" type="presParOf" srcId="{AE86292C-54E5-4986-956B-DDDABE4987FF}" destId="{95CE93FA-ECCC-477C-8791-95C54D69547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D8C6E4-8F71-420E-8440-FFF03B56E35F}">
      <dsp:nvSpPr>
        <dsp:cNvPr id="0" name=""/>
        <dsp:cNvSpPr/>
      </dsp:nvSpPr>
      <dsp:spPr>
        <a:xfrm rot="5400000">
          <a:off x="5777665" y="-2081589"/>
          <a:ext cx="2092104" cy="6675119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kern="1200" dirty="0" smtClean="0"/>
            <a:t>Diseñar e implementar un prototipo de un </a:t>
          </a:r>
          <a:r>
            <a:rPr lang="es-ES" sz="2500" kern="1200" dirty="0" smtClean="0"/>
            <a:t>isolador. para animales de experimentación.</a:t>
          </a:r>
          <a:endParaRPr lang="en-US" sz="2500" kern="1200" dirty="0"/>
        </a:p>
      </dsp:txBody>
      <dsp:txXfrm rot="-5400000">
        <a:off x="3486158" y="312046"/>
        <a:ext cx="6572991" cy="1887848"/>
      </dsp:txXfrm>
    </dsp:sp>
    <dsp:sp modelId="{6ACA6910-0F45-4C88-B3A6-76A9E9844AD3}">
      <dsp:nvSpPr>
        <dsp:cNvPr id="0" name=""/>
        <dsp:cNvSpPr/>
      </dsp:nvSpPr>
      <dsp:spPr>
        <a:xfrm>
          <a:off x="182875" y="3100"/>
          <a:ext cx="3303282" cy="25057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noProof="0" dirty="0" smtClean="0"/>
            <a:t>Objetivo</a:t>
          </a:r>
          <a:r>
            <a:rPr lang="en-US" sz="2800" kern="1200" dirty="0" smtClean="0"/>
            <a:t> General</a:t>
          </a:r>
          <a:endParaRPr lang="en-US" sz="2800" kern="1200" dirty="0"/>
        </a:p>
      </dsp:txBody>
      <dsp:txXfrm>
        <a:off x="305195" y="125420"/>
        <a:ext cx="3058642" cy="2261100"/>
      </dsp:txXfrm>
    </dsp:sp>
    <dsp:sp modelId="{61BE7AFB-3907-4AF2-B988-352F3D1BE00F}">
      <dsp:nvSpPr>
        <dsp:cNvPr id="0" name=""/>
        <dsp:cNvSpPr/>
      </dsp:nvSpPr>
      <dsp:spPr>
        <a:xfrm rot="5400000">
          <a:off x="5643731" y="671348"/>
          <a:ext cx="2531414" cy="6675119"/>
        </a:xfrm>
        <a:prstGeom prst="round2Same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kern="1200" dirty="0" smtClean="0"/>
            <a:t>Diseñar y construir la cámara </a:t>
          </a:r>
          <a:r>
            <a:rPr lang="es-ES" sz="2500" kern="1200" dirty="0" smtClean="0"/>
            <a:t>isoladora.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500" kern="1200" dirty="0" smtClean="0"/>
            <a:t>Seleccionar e implementar sensores y </a:t>
          </a:r>
          <a:r>
            <a:rPr lang="es-ES_tradnl" sz="2500" kern="1200" dirty="0" smtClean="0"/>
            <a:t>actuadores.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500" kern="1200" dirty="0" smtClean="0"/>
            <a:t>Seleccionar e implementar un </a:t>
          </a:r>
          <a:r>
            <a:rPr lang="es-ES_tradnl" sz="2500" kern="1200" dirty="0" smtClean="0"/>
            <a:t>controlador para </a:t>
          </a:r>
          <a:r>
            <a:rPr lang="es-ES_tradnl" sz="2500" kern="1200" dirty="0" smtClean="0"/>
            <a:t>la planta.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500" kern="1200" dirty="0" smtClean="0"/>
            <a:t>Desarrollar una interfaz </a:t>
          </a:r>
          <a:r>
            <a:rPr lang="es-ES_tradnl" sz="2500" kern="1200" dirty="0" smtClean="0"/>
            <a:t>humano-máquina.</a:t>
          </a:r>
          <a:endParaRPr lang="en-US" sz="2500" kern="1200" dirty="0"/>
        </a:p>
      </dsp:txBody>
      <dsp:txXfrm rot="-5400000">
        <a:off x="3571879" y="2866774"/>
        <a:ext cx="6551546" cy="2284268"/>
      </dsp:txXfrm>
    </dsp:sp>
    <dsp:sp modelId="{D2445834-1925-411F-BDEE-660FDA7E26D3}">
      <dsp:nvSpPr>
        <dsp:cNvPr id="0" name=""/>
        <dsp:cNvSpPr/>
      </dsp:nvSpPr>
      <dsp:spPr>
        <a:xfrm>
          <a:off x="182875" y="2677391"/>
          <a:ext cx="3389003" cy="2663032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noProof="0" dirty="0" smtClean="0"/>
            <a:t>Objetivos</a:t>
          </a:r>
          <a:r>
            <a:rPr lang="en-US" sz="2800" kern="1200" dirty="0" smtClean="0"/>
            <a:t> </a:t>
          </a:r>
          <a:r>
            <a:rPr lang="es-EC" sz="2800" kern="1200" noProof="0" dirty="0" smtClean="0"/>
            <a:t>Específicos</a:t>
          </a:r>
          <a:endParaRPr lang="es-EC" sz="2800" kern="1200" noProof="0" dirty="0"/>
        </a:p>
      </dsp:txBody>
      <dsp:txXfrm>
        <a:off x="312874" y="2807390"/>
        <a:ext cx="3129005" cy="2403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A93E0-0561-43B3-B931-EA07CF8D5576}">
      <dsp:nvSpPr>
        <dsp:cNvPr id="0" name=""/>
        <dsp:cNvSpPr/>
      </dsp:nvSpPr>
      <dsp:spPr>
        <a:xfrm>
          <a:off x="3147794" y="1870785"/>
          <a:ext cx="1948317" cy="1749902"/>
        </a:xfrm>
        <a:prstGeom prst="ellipse">
          <a:avLst/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Cabina</a:t>
          </a:r>
          <a:endParaRPr lang="en-US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Hermética</a:t>
          </a:r>
          <a:endParaRPr lang="en-US" sz="2400" kern="1200" dirty="0"/>
        </a:p>
      </dsp:txBody>
      <dsp:txXfrm>
        <a:off x="3433118" y="2127052"/>
        <a:ext cx="1377669" cy="1237368"/>
      </dsp:txXfrm>
    </dsp:sp>
    <dsp:sp modelId="{BD838A9F-A2E0-46B3-9F03-68C5C11F9B9D}">
      <dsp:nvSpPr>
        <dsp:cNvPr id="0" name=""/>
        <dsp:cNvSpPr/>
      </dsp:nvSpPr>
      <dsp:spPr>
        <a:xfrm rot="16200000">
          <a:off x="4033494" y="1466677"/>
          <a:ext cx="176916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4060032" y="1590100"/>
        <a:ext cx="123841" cy="290655"/>
      </dsp:txXfrm>
    </dsp:sp>
    <dsp:sp modelId="{ADB9A154-567D-423F-9A0D-DF0BDCBF1E31}">
      <dsp:nvSpPr>
        <dsp:cNvPr id="0" name=""/>
        <dsp:cNvSpPr/>
      </dsp:nvSpPr>
      <dsp:spPr>
        <a:xfrm>
          <a:off x="2911985" y="-33412"/>
          <a:ext cx="2419933" cy="1570393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Temperatura</a:t>
          </a:r>
          <a:endParaRPr lang="en-US" sz="2400" kern="1200" dirty="0"/>
        </a:p>
      </dsp:txBody>
      <dsp:txXfrm>
        <a:off x="3266376" y="196567"/>
        <a:ext cx="1711151" cy="1110435"/>
      </dsp:txXfrm>
    </dsp:sp>
    <dsp:sp modelId="{E74332EB-009E-4797-9E03-E2047EE52E62}">
      <dsp:nvSpPr>
        <dsp:cNvPr id="0" name=""/>
        <dsp:cNvSpPr/>
      </dsp:nvSpPr>
      <dsp:spPr>
        <a:xfrm rot="21561579">
          <a:off x="5171343" y="2490781"/>
          <a:ext cx="181448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75458"/>
            <a:satOff val="-1607"/>
            <a:lumOff val="138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5171345" y="2587970"/>
        <a:ext cx="127014" cy="290655"/>
      </dsp:txXfrm>
    </dsp:sp>
    <dsp:sp modelId="{5EF88E71-F488-4ABC-83A1-AD4197D8379F}">
      <dsp:nvSpPr>
        <dsp:cNvPr id="0" name=""/>
        <dsp:cNvSpPr/>
      </dsp:nvSpPr>
      <dsp:spPr>
        <a:xfrm>
          <a:off x="5438262" y="2007937"/>
          <a:ext cx="1914065" cy="1424781"/>
        </a:xfrm>
        <a:prstGeom prst="ellipse">
          <a:avLst/>
        </a:prstGeom>
        <a:solidFill>
          <a:schemeClr val="accent1">
            <a:shade val="50000"/>
            <a:hueOff val="167129"/>
            <a:satOff val="4478"/>
            <a:lumOff val="19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Humedad</a:t>
          </a:r>
          <a:endParaRPr lang="en-US" sz="2400" kern="1200" dirty="0"/>
        </a:p>
      </dsp:txBody>
      <dsp:txXfrm>
        <a:off x="5718570" y="2216591"/>
        <a:ext cx="1353449" cy="1007473"/>
      </dsp:txXfrm>
    </dsp:sp>
    <dsp:sp modelId="{4FA331BC-19DA-43B6-B247-12EBC2360BF0}">
      <dsp:nvSpPr>
        <dsp:cNvPr id="0" name=""/>
        <dsp:cNvSpPr/>
      </dsp:nvSpPr>
      <dsp:spPr>
        <a:xfrm rot="5400000">
          <a:off x="4014201" y="3575680"/>
          <a:ext cx="215503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50915"/>
            <a:satOff val="-3215"/>
            <a:lumOff val="2775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4046527" y="3640240"/>
        <a:ext cx="150852" cy="290655"/>
      </dsp:txXfrm>
    </dsp:sp>
    <dsp:sp modelId="{4DA4C240-55D2-4599-8368-71D68DAB57FE}">
      <dsp:nvSpPr>
        <dsp:cNvPr id="0" name=""/>
        <dsp:cNvSpPr/>
      </dsp:nvSpPr>
      <dsp:spPr>
        <a:xfrm>
          <a:off x="3013580" y="4027298"/>
          <a:ext cx="2216745" cy="1424781"/>
        </a:xfrm>
        <a:prstGeom prst="ellipse">
          <a:avLst/>
        </a:prstGeom>
        <a:solidFill>
          <a:schemeClr val="accent1">
            <a:shade val="50000"/>
            <a:hueOff val="334258"/>
            <a:satOff val="8955"/>
            <a:lumOff val="394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Renovación y velocidad de aire</a:t>
          </a:r>
          <a:endParaRPr lang="en-US" sz="2400" kern="1200" dirty="0"/>
        </a:p>
      </dsp:txBody>
      <dsp:txXfrm>
        <a:off x="3338215" y="4235952"/>
        <a:ext cx="1567475" cy="1007473"/>
      </dsp:txXfrm>
    </dsp:sp>
    <dsp:sp modelId="{C3F896EA-1B77-44AC-B7BA-490A117832E5}">
      <dsp:nvSpPr>
        <dsp:cNvPr id="0" name=""/>
        <dsp:cNvSpPr/>
      </dsp:nvSpPr>
      <dsp:spPr>
        <a:xfrm rot="10839366">
          <a:off x="3019876" y="2491421"/>
          <a:ext cx="90454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75458"/>
            <a:satOff val="-1607"/>
            <a:lumOff val="138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 rot="10800000">
        <a:off x="3047011" y="2588461"/>
        <a:ext cx="63318" cy="290655"/>
      </dsp:txXfrm>
    </dsp:sp>
    <dsp:sp modelId="{9D682478-6D43-4211-9119-508A870D5DA5}">
      <dsp:nvSpPr>
        <dsp:cNvPr id="0" name=""/>
        <dsp:cNvSpPr/>
      </dsp:nvSpPr>
      <dsp:spPr>
        <a:xfrm>
          <a:off x="831446" y="1855399"/>
          <a:ext cx="2145877" cy="1729883"/>
        </a:xfrm>
        <a:prstGeom prst="ellipse">
          <a:avLst/>
        </a:prstGeom>
        <a:solidFill>
          <a:schemeClr val="accent1">
            <a:shade val="50000"/>
            <a:hueOff val="167129"/>
            <a:satOff val="4478"/>
            <a:lumOff val="19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Intensidad y ciclos de luz</a:t>
          </a:r>
          <a:endParaRPr lang="en-US" sz="2400" kern="1200" dirty="0"/>
        </a:p>
      </dsp:txBody>
      <dsp:txXfrm>
        <a:off x="1145702" y="2108735"/>
        <a:ext cx="1517365" cy="12232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8773E-11E3-42C8-85D2-E98981BEE7F6}">
      <dsp:nvSpPr>
        <dsp:cNvPr id="0" name=""/>
        <dsp:cNvSpPr/>
      </dsp:nvSpPr>
      <dsp:spPr>
        <a:xfrm rot="5400000">
          <a:off x="8098763" y="-2075142"/>
          <a:ext cx="615544" cy="4922046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Diámetro mínimo 5 cm</a:t>
          </a:r>
          <a:r>
            <a:rPr lang="es-EC" sz="2400" kern="1200" dirty="0" smtClean="0"/>
            <a:t>.</a:t>
          </a:r>
          <a:endParaRPr lang="es-EC" sz="2400" kern="1200" dirty="0"/>
        </a:p>
      </dsp:txBody>
      <dsp:txXfrm rot="-5400000">
        <a:off x="5945512" y="108157"/>
        <a:ext cx="4891998" cy="555448"/>
      </dsp:txXfrm>
    </dsp:sp>
    <dsp:sp modelId="{F824D84B-700E-4EE4-B211-A8F75AA63304}">
      <dsp:nvSpPr>
        <dsp:cNvPr id="0" name=""/>
        <dsp:cNvSpPr/>
      </dsp:nvSpPr>
      <dsp:spPr>
        <a:xfrm>
          <a:off x="948" y="1165"/>
          <a:ext cx="5944563" cy="7694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Norma ISO 4406:1999</a:t>
          </a:r>
          <a:endParaRPr lang="es-EC" sz="2400" kern="1200" dirty="0"/>
        </a:p>
      </dsp:txBody>
      <dsp:txXfrm>
        <a:off x="38508" y="38725"/>
        <a:ext cx="5869443" cy="694310"/>
      </dsp:txXfrm>
    </dsp:sp>
    <dsp:sp modelId="{B2384CA7-B988-4DEC-BCA7-335F7AF5F648}">
      <dsp:nvSpPr>
        <dsp:cNvPr id="0" name=""/>
        <dsp:cNvSpPr/>
      </dsp:nvSpPr>
      <dsp:spPr>
        <a:xfrm rot="5400000">
          <a:off x="8099643" y="-1263517"/>
          <a:ext cx="615544" cy="4914601"/>
        </a:xfrm>
        <a:prstGeom prst="round2SameRect">
          <a:avLst/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Diámetro máximo 10 cm.</a:t>
          </a:r>
          <a:endParaRPr lang="es-EC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Masa extraída 30%</a:t>
          </a:r>
          <a:endParaRPr lang="es-EC" sz="2400" kern="1200" dirty="0"/>
        </a:p>
      </dsp:txBody>
      <dsp:txXfrm rot="-5400000">
        <a:off x="5950115" y="916059"/>
        <a:ext cx="4884553" cy="555448"/>
      </dsp:txXfrm>
    </dsp:sp>
    <dsp:sp modelId="{0AD5F294-F9B3-4735-93F9-93FBB26DBC04}">
      <dsp:nvSpPr>
        <dsp:cNvPr id="0" name=""/>
        <dsp:cNvSpPr/>
      </dsp:nvSpPr>
      <dsp:spPr>
        <a:xfrm>
          <a:off x="948" y="809068"/>
          <a:ext cx="5949166" cy="76943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Ventilación natural de </a:t>
          </a:r>
          <a:r>
            <a:rPr lang="es-EC" sz="2400" kern="1200" dirty="0" smtClean="0"/>
            <a:t>edificios</a:t>
          </a:r>
          <a:endParaRPr lang="es-EC" sz="2400" kern="1200" dirty="0"/>
        </a:p>
      </dsp:txBody>
      <dsp:txXfrm>
        <a:off x="38508" y="846628"/>
        <a:ext cx="5874046" cy="694310"/>
      </dsp:txXfrm>
    </dsp:sp>
    <dsp:sp modelId="{95CE93FA-ECCC-477C-8791-95C54D695471}">
      <dsp:nvSpPr>
        <dsp:cNvPr id="0" name=""/>
        <dsp:cNvSpPr/>
      </dsp:nvSpPr>
      <dsp:spPr>
        <a:xfrm rot="5400000">
          <a:off x="8136342" y="-420604"/>
          <a:ext cx="615544" cy="4844579"/>
        </a:xfrm>
        <a:prstGeom prst="round2Same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Deformación menor </a:t>
          </a:r>
          <a:r>
            <a:rPr lang="es-EC" sz="2400" kern="1200" dirty="0" smtClean="0"/>
            <a:t>a </a:t>
          </a:r>
          <a:r>
            <a:rPr lang="es-EC" sz="2400" kern="1200" dirty="0" smtClean="0"/>
            <a:t>1 m𝑚</a:t>
          </a:r>
          <a:endParaRPr lang="es-EC" sz="2400" kern="1200" dirty="0"/>
        </a:p>
      </dsp:txBody>
      <dsp:txXfrm rot="-5400000">
        <a:off x="6021825" y="1723961"/>
        <a:ext cx="4814531" cy="555448"/>
      </dsp:txXfrm>
    </dsp:sp>
    <dsp:sp modelId="{5080EB6A-618D-4F24-9A8B-C28F725452AC}">
      <dsp:nvSpPr>
        <dsp:cNvPr id="0" name=""/>
        <dsp:cNvSpPr/>
      </dsp:nvSpPr>
      <dsp:spPr>
        <a:xfrm>
          <a:off x="948" y="1616970"/>
          <a:ext cx="6020876" cy="76943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La guía de manejo de animales de </a:t>
          </a:r>
          <a:r>
            <a:rPr lang="es-EC" sz="2400" kern="1200" dirty="0" smtClean="0"/>
            <a:t>laboratorio</a:t>
          </a:r>
          <a:endParaRPr lang="es-EC" sz="2400" kern="1200" dirty="0"/>
        </a:p>
      </dsp:txBody>
      <dsp:txXfrm>
        <a:off x="38508" y="1654530"/>
        <a:ext cx="5945756" cy="694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171A1-EC6B-44BE-865B-AD34958B04B5}" type="datetimeFigureOut">
              <a:rPr lang="es-EC" smtClean="0"/>
              <a:t>15/3/2017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DE8D0-78E4-49CC-80B4-3A2FABF951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99581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V="1">
            <a:off x="-222526" y="834359"/>
            <a:ext cx="6250054" cy="519715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 rot="16200000" flipV="1">
            <a:off x="-2745031" y="3397237"/>
            <a:ext cx="6250052" cy="71403"/>
          </a:xfrm>
          <a:prstGeom prst="rect">
            <a:avLst/>
          </a:prstGeom>
          <a:solidFill>
            <a:srgbClr val="37B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800"/>
          </a:p>
        </p:txBody>
      </p:sp>
      <p:sp>
        <p:nvSpPr>
          <p:cNvPr id="5" name="Rectángulo 4"/>
          <p:cNvSpPr/>
          <p:nvPr/>
        </p:nvSpPr>
        <p:spPr>
          <a:xfrm rot="16200000" flipV="1">
            <a:off x="-2847599" y="3387284"/>
            <a:ext cx="6250053" cy="91304"/>
          </a:xfrm>
          <a:prstGeom prst="rect">
            <a:avLst/>
          </a:prstGeom>
          <a:solidFill>
            <a:srgbClr val="BC2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80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501" y="216131"/>
            <a:ext cx="7016331" cy="218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21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V="1">
            <a:off x="882894" y="738049"/>
            <a:ext cx="5445343" cy="619448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" y="49002"/>
            <a:ext cx="1353705" cy="106362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 rot="16200000" flipV="1">
            <a:off x="-1997108" y="3784600"/>
            <a:ext cx="5445343" cy="101385"/>
          </a:xfrm>
          <a:prstGeom prst="rect">
            <a:avLst/>
          </a:prstGeom>
          <a:solidFill>
            <a:srgbClr val="37B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800"/>
          </a:p>
        </p:txBody>
      </p:sp>
      <p:sp>
        <p:nvSpPr>
          <p:cNvPr id="10" name="Rectángulo 9"/>
          <p:cNvSpPr/>
          <p:nvPr/>
        </p:nvSpPr>
        <p:spPr>
          <a:xfrm rot="16200000" flipV="1">
            <a:off x="-2117648" y="3783861"/>
            <a:ext cx="5445342" cy="102863"/>
          </a:xfrm>
          <a:prstGeom prst="rect">
            <a:avLst/>
          </a:prstGeom>
          <a:solidFill>
            <a:srgbClr val="BC2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80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337" y="76988"/>
            <a:ext cx="949451" cy="106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86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5216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68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524000" y="2353588"/>
            <a:ext cx="8915399" cy="11265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1800" b="1" dirty="0" smtClean="0"/>
              <a:t> DEPARTAMENTO DE CIENCIAS DE LA ENERGÍA Y MECÁNICA</a:t>
            </a:r>
            <a:r>
              <a:rPr lang="es-EC" sz="1800" dirty="0" smtClean="0"/>
              <a:t/>
            </a:r>
            <a:br>
              <a:rPr lang="es-EC" sz="1800" dirty="0" smtClean="0"/>
            </a:br>
            <a:r>
              <a:rPr lang="es-MX" sz="1800" b="1" dirty="0" smtClean="0"/>
              <a:t>CARRERA DE INGENIERÍA MECATRÓNICA</a:t>
            </a:r>
            <a:r>
              <a:rPr lang="es-EC" sz="1800" dirty="0" smtClean="0"/>
              <a:t/>
            </a:r>
            <a:br>
              <a:rPr lang="es-EC" sz="1800" dirty="0" smtClean="0"/>
            </a:br>
            <a:endParaRPr lang="en-US" sz="1800" dirty="0"/>
          </a:p>
        </p:txBody>
      </p:sp>
      <p:sp>
        <p:nvSpPr>
          <p:cNvPr id="10" name="Rectángulo 4"/>
          <p:cNvSpPr/>
          <p:nvPr/>
        </p:nvSpPr>
        <p:spPr>
          <a:xfrm>
            <a:off x="2933699" y="3093660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algn="ctr">
              <a:spcAft>
                <a:spcPts val="0"/>
              </a:spcAft>
            </a:pPr>
            <a:r>
              <a:rPr lang="es-MX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“DISEÑO Y CONSTRUCCIÓN DE UN ISOLADOR CON UN HÁBITAT CONTROLADO PARA ANIMALES CRIADOS PARA EL LABORATORIO DE INMUNOLOGÍA DE LA UNIVERSIDAD DE LAS FUERZAS ARMADAS – ESPE”</a:t>
            </a:r>
            <a:endParaRPr lang="es-EC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1524000" y="4724876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2000" b="1" dirty="0" smtClean="0"/>
              <a:t>Autores:</a:t>
            </a:r>
            <a:endParaRPr lang="es-EC" sz="2000" dirty="0" smtClean="0"/>
          </a:p>
          <a:p>
            <a:pPr marL="0" indent="0">
              <a:buNone/>
            </a:pPr>
            <a:r>
              <a:rPr lang="es-EC" sz="2000" dirty="0" smtClean="0"/>
              <a:t>Diana Carolina Arcentales Venegas</a:t>
            </a:r>
          </a:p>
          <a:p>
            <a:pPr marL="0" indent="0">
              <a:buNone/>
            </a:pPr>
            <a:r>
              <a:rPr lang="es-MX" sz="2000" dirty="0" smtClean="0"/>
              <a:t>Christopher Andrés Vargas </a:t>
            </a:r>
            <a:r>
              <a:rPr lang="es-MX" sz="2000" dirty="0" err="1" smtClean="0"/>
              <a:t>Larriva</a:t>
            </a:r>
            <a:endParaRPr lang="es-EC" sz="2000" dirty="0" smtClean="0"/>
          </a:p>
          <a:p>
            <a:pPr marL="0" indent="0">
              <a:buNone/>
            </a:pPr>
            <a:r>
              <a:rPr lang="es-MX" sz="2000" b="1" dirty="0" smtClean="0"/>
              <a:t>Director: </a:t>
            </a:r>
            <a:r>
              <a:rPr lang="es-MX" sz="2000" dirty="0" smtClean="0"/>
              <a:t>Ing. Oswaldo Mariño</a:t>
            </a:r>
            <a:endParaRPr lang="es-EC" sz="20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34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0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7" t="37739" r="890" b="27827"/>
          <a:stretch/>
        </p:blipFill>
        <p:spPr bwMode="auto">
          <a:xfrm>
            <a:off x="1127760" y="932820"/>
            <a:ext cx="2872740" cy="28263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5" t="47111" r="27000" b="49111"/>
          <a:stretch/>
        </p:blipFill>
        <p:spPr bwMode="auto">
          <a:xfrm>
            <a:off x="4991100" y="367670"/>
            <a:ext cx="171898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0" t="51556" r="50000" b="45079"/>
          <a:stretch/>
        </p:blipFill>
        <p:spPr bwMode="auto">
          <a:xfrm>
            <a:off x="4991100" y="932821"/>
            <a:ext cx="1848713" cy="45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0" t="28000" r="18751" b="14889"/>
          <a:stretch/>
        </p:blipFill>
        <p:spPr bwMode="auto">
          <a:xfrm>
            <a:off x="4686300" y="1790700"/>
            <a:ext cx="6477000" cy="429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86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397766" y="3242716"/>
            <a:ext cx="627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Selección del tipo de soldadura </a:t>
            </a:r>
            <a:endParaRPr lang="en-US" sz="24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610" y="3704381"/>
            <a:ext cx="9280889" cy="308269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397766" y="436195"/>
            <a:ext cx="627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Selección del Material de la puerta</a:t>
            </a:r>
            <a:endParaRPr lang="en-US" sz="24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074" y="897860"/>
            <a:ext cx="9510426" cy="235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13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156221" y="802677"/>
            <a:ext cx="8911687" cy="1280890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 smtClean="0"/>
              <a:t>Diseño de las láminas externas</a:t>
            </a:r>
            <a:endParaRPr lang="es-EC" sz="2400" b="1" dirty="0"/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865365" y="1457584"/>
            <a:ext cx="10745388" cy="656857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dirty="0" smtClean="0"/>
              <a:t>Se usará el método de </a:t>
            </a:r>
            <a:r>
              <a:rPr lang="es-MX" sz="2400" dirty="0" err="1" smtClean="0"/>
              <a:t>Navier</a:t>
            </a:r>
            <a:endParaRPr lang="en-US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4" t="59209" r="52651" b="30186"/>
          <a:stretch/>
        </p:blipFill>
        <p:spPr bwMode="auto">
          <a:xfrm>
            <a:off x="7799390" y="1575686"/>
            <a:ext cx="4051074" cy="102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5" t="46558" r="54763" b="42838"/>
          <a:stretch/>
        </p:blipFill>
        <p:spPr bwMode="auto">
          <a:xfrm>
            <a:off x="8006387" y="3203702"/>
            <a:ext cx="2927417" cy="98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6" t="41442" r="56883" b="48326"/>
          <a:stretch/>
        </p:blipFill>
        <p:spPr bwMode="auto">
          <a:xfrm>
            <a:off x="8006389" y="4151676"/>
            <a:ext cx="2061520" cy="89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30222" r="43750" b="28889"/>
          <a:stretch/>
        </p:blipFill>
        <p:spPr bwMode="auto">
          <a:xfrm>
            <a:off x="1446464" y="2177941"/>
            <a:ext cx="6165720" cy="350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5" t="42889" r="65420" b="50000"/>
          <a:stretch/>
        </p:blipFill>
        <p:spPr bwMode="auto">
          <a:xfrm>
            <a:off x="8006388" y="2596412"/>
            <a:ext cx="1645612" cy="69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933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179" y="0"/>
            <a:ext cx="5414444" cy="342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6" t="41535" r="33813" b="37070"/>
          <a:stretch/>
        </p:blipFill>
        <p:spPr bwMode="auto">
          <a:xfrm>
            <a:off x="992262" y="905085"/>
            <a:ext cx="4359717" cy="185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948455" y="312705"/>
            <a:ext cx="2804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/>
              <a:t>La norma NTP 298 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3" t="72047" r="41349" b="20325"/>
          <a:stretch/>
        </p:blipFill>
        <p:spPr bwMode="auto">
          <a:xfrm>
            <a:off x="1822353" y="2677392"/>
            <a:ext cx="2447330" cy="74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0" t="64399" r="36000" b="21111"/>
          <a:stretch/>
        </p:blipFill>
        <p:spPr bwMode="auto">
          <a:xfrm>
            <a:off x="992262" y="4116852"/>
            <a:ext cx="4762204" cy="172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60" y="3361042"/>
            <a:ext cx="4982940" cy="341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7" t="32666" r="52250" b="61791"/>
          <a:stretch/>
        </p:blipFill>
        <p:spPr bwMode="auto">
          <a:xfrm>
            <a:off x="11143178" y="3849209"/>
            <a:ext cx="871022" cy="53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93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156220" y="451788"/>
            <a:ext cx="9518867" cy="1280890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 smtClean="0"/>
              <a:t>Diseño de la lámina de separación entre pisos</a:t>
            </a:r>
            <a:endParaRPr lang="es-EC" sz="2400" b="1" dirty="0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705434285"/>
              </p:ext>
            </p:extLst>
          </p:nvPr>
        </p:nvGraphicFramePr>
        <p:xfrm>
          <a:off x="993292" y="1092233"/>
          <a:ext cx="10868508" cy="2387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Imagen"/>
          <p:cNvPicPr/>
          <p:nvPr/>
        </p:nvPicPr>
        <p:blipFill rotWithShape="1">
          <a:blip r:embed="rId7"/>
          <a:srcRect l="26900" t="23430" r="33430" b="28260"/>
          <a:stretch/>
        </p:blipFill>
        <p:spPr bwMode="auto">
          <a:xfrm>
            <a:off x="6531610" y="3448526"/>
            <a:ext cx="5469890" cy="34094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5" t="50000" r="29625" b="26889"/>
          <a:stretch/>
        </p:blipFill>
        <p:spPr bwMode="auto">
          <a:xfrm>
            <a:off x="865030" y="3708400"/>
            <a:ext cx="6031524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48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9" t="84326" r="41453" b="6372"/>
          <a:stretch/>
        </p:blipFill>
        <p:spPr bwMode="auto">
          <a:xfrm>
            <a:off x="2191191" y="551415"/>
            <a:ext cx="2857327" cy="107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2" t="25907" r="32454" b="43023"/>
          <a:stretch/>
        </p:blipFill>
        <p:spPr bwMode="auto">
          <a:xfrm>
            <a:off x="817943" y="1625600"/>
            <a:ext cx="5787554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60" y="5372099"/>
            <a:ext cx="4421188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>
          <a:blip r:embed="rId5"/>
          <a:stretch>
            <a:fillRect/>
          </a:stretch>
        </p:blipFill>
        <p:spPr>
          <a:xfrm>
            <a:off x="6605497" y="1625600"/>
            <a:ext cx="5372102" cy="32004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3" t="40444" r="43411" b="55309"/>
          <a:stretch/>
        </p:blipFill>
        <p:spPr bwMode="auto">
          <a:xfrm>
            <a:off x="6832600" y="5546428"/>
            <a:ext cx="2349821" cy="70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Flecha derecha"/>
          <p:cNvSpPr/>
          <p:nvPr/>
        </p:nvSpPr>
        <p:spPr>
          <a:xfrm>
            <a:off x="5892800" y="5702300"/>
            <a:ext cx="674597" cy="342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0" t="48445" r="42750" b="45333"/>
          <a:stretch/>
        </p:blipFill>
        <p:spPr bwMode="auto">
          <a:xfrm>
            <a:off x="7569199" y="910706"/>
            <a:ext cx="2246807" cy="71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9" t="84326" r="41453" b="11023"/>
          <a:stretch/>
        </p:blipFill>
        <p:spPr bwMode="auto">
          <a:xfrm>
            <a:off x="7263938" y="395320"/>
            <a:ext cx="2857327" cy="53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37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419952" y="759225"/>
            <a:ext cx="627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Selección del filtro HEPA</a:t>
            </a:r>
            <a:endParaRPr lang="en-US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407252" y="3399898"/>
            <a:ext cx="627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Selección del filtro de carbón activado</a:t>
            </a:r>
            <a:endParaRPr lang="en-US" sz="24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6" t="50000" r="24749" b="35556"/>
          <a:stretch/>
        </p:blipFill>
        <p:spPr bwMode="auto">
          <a:xfrm>
            <a:off x="1354726" y="1309790"/>
            <a:ext cx="10545187" cy="187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199428" y="752359"/>
            <a:ext cx="3680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dirty="0"/>
              <a:t>N</a:t>
            </a:r>
            <a:r>
              <a:rPr lang="es-EC" sz="2400" dirty="0" smtClean="0"/>
              <a:t>orma </a:t>
            </a:r>
            <a:r>
              <a:rPr lang="es-EC" sz="2400" dirty="0"/>
              <a:t>CEN-EN-1822-2000</a:t>
            </a:r>
            <a:endParaRPr lang="es-EC" sz="24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5" t="51046" r="26875" b="33334"/>
          <a:stretch/>
        </p:blipFill>
        <p:spPr bwMode="auto">
          <a:xfrm>
            <a:off x="1536699" y="4005796"/>
            <a:ext cx="10351249" cy="210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528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740666" y="540320"/>
            <a:ext cx="627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Selección de los sensores (interno y externo)</a:t>
            </a:r>
            <a:endParaRPr lang="en-US" sz="2400" b="1" dirty="0"/>
          </a:p>
        </p:txBody>
      </p:sp>
      <p:pic>
        <p:nvPicPr>
          <p:cNvPr id="6" name="Imagen 5" descr="http://www.cetronic.es/sqlcommerce/ficheros/dk_93/productos/151346015-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" t="16129" r="4824" b="8756"/>
          <a:stretch/>
        </p:blipFill>
        <p:spPr bwMode="auto">
          <a:xfrm>
            <a:off x="1595494" y="1326446"/>
            <a:ext cx="3852060" cy="23417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sensor humedad y temperatur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6666" r="6400" b="8267"/>
          <a:stretch/>
        </p:blipFill>
        <p:spPr bwMode="auto">
          <a:xfrm>
            <a:off x="8201033" y="3668232"/>
            <a:ext cx="3127367" cy="25547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5562019" y="1930358"/>
            <a:ext cx="5335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Sensor de temperatura y humedad </a:t>
            </a:r>
            <a:r>
              <a:rPr lang="es-EC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SHT10</a:t>
            </a:r>
            <a:endParaRPr lang="en-US" sz="2400" dirty="0"/>
          </a:p>
        </p:txBody>
      </p:sp>
      <p:sp>
        <p:nvSpPr>
          <p:cNvPr id="9" name="Rectángulo 8"/>
          <p:cNvSpPr/>
          <p:nvPr/>
        </p:nvSpPr>
        <p:spPr>
          <a:xfrm>
            <a:off x="2760055" y="4941564"/>
            <a:ext cx="5374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Sensor de temperatura y humedad DTH11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7793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740666" y="540320"/>
            <a:ext cx="627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Selección del sistema de iluminación</a:t>
            </a:r>
            <a:endParaRPr lang="en-US" sz="24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1851523" y="3709123"/>
            <a:ext cx="7685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Selección del método de visualización de los parámetros</a:t>
            </a:r>
            <a:endParaRPr lang="en-US" sz="24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202" y="1022502"/>
            <a:ext cx="9677598" cy="257159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023" y="4170788"/>
            <a:ext cx="9919566" cy="21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3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740665" y="540320"/>
            <a:ext cx="8207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Selección del material de la cámara de mezclado</a:t>
            </a:r>
            <a:endParaRPr lang="en-US" sz="24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1740666" y="3453590"/>
            <a:ext cx="627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Selección del Sistema de calefacción</a:t>
            </a:r>
            <a:endParaRPr lang="en-US" sz="24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28" y="1064817"/>
            <a:ext cx="9657472" cy="23887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403" y="4091615"/>
            <a:ext cx="8287097" cy="255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6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a 5"/>
          <p:cNvGraphicFramePr/>
          <p:nvPr>
            <p:extLst>
              <p:ext uri="{D42A27DB-BD31-4B8C-83A1-F6EECF244321}">
                <p14:modId xmlns:p14="http://schemas.microsoft.com/office/powerpoint/2010/main" val="2712111521"/>
              </p:ext>
            </p:extLst>
          </p:nvPr>
        </p:nvGraphicFramePr>
        <p:xfrm>
          <a:off x="960675" y="991834"/>
          <a:ext cx="10429874" cy="5343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0327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740666" y="540320"/>
            <a:ext cx="627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Diseño del Sistema de Calefacción</a:t>
            </a:r>
            <a:endParaRPr lang="en-US" sz="24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ángulo 1"/>
              <p:cNvSpPr/>
              <p:nvPr/>
            </p:nvSpPr>
            <p:spPr>
              <a:xfrm>
                <a:off x="3600448" y="1339183"/>
                <a:ext cx="4821192" cy="516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𝑠𝑡</m:t>
                              </m:r>
                            </m:sub>
                          </m:sSub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𝑠𝑖</m:t>
                              </m:r>
                            </m:sub>
                          </m:sSub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𝑠𝑎𝑖𝑝</m:t>
                              </m:r>
                            </m:sub>
                          </m:sSub>
                        </m:e>
                      </m:d>
                      <m:r>
                        <a:rPr lang="en-US" sz="2400" i="0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448" y="1339183"/>
                <a:ext cx="4821192" cy="51661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ángulo 6"/>
              <p:cNvSpPr/>
              <p:nvPr/>
            </p:nvSpPr>
            <p:spPr>
              <a:xfrm>
                <a:off x="1059301" y="2154919"/>
                <a:ext cx="10484999" cy="2911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2095" marR="0" indent="360045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EC" sz="2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Donde: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252095" marR="0" indent="360045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C" sz="24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C" sz="24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st</m:t>
                        </m:r>
                      </m:sub>
                    </m:sSub>
                  </m:oMath>
                </a14:m>
                <a:r>
                  <a:rPr lang="es-EC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Pérdida de calor sensible por transmisión a través de los cerramientos </a:t>
                </a:r>
                <a14:m>
                  <m:oMath xmlns:m="http://schemas.openxmlformats.org/officeDocument/2006/math">
                    <m:r>
                      <a:rPr lang="es-EC" sz="24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s-EC" sz="24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W</m:t>
                    </m:r>
                    <m:r>
                      <a:rPr lang="es-EC" sz="24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]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252095" marR="0" indent="360045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C" sz="24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C" sz="24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si</m:t>
                        </m:r>
                      </m:sub>
                    </m:sSub>
                  </m:oMath>
                </a14:m>
                <a:r>
                  <a:rPr lang="es-EC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Pérdida de calor sensible por infiltraciones de aire exterior </a:t>
                </a:r>
                <a14:m>
                  <m:oMath xmlns:m="http://schemas.openxmlformats.org/officeDocument/2006/math">
                    <m:r>
                      <a:rPr lang="es-EC" sz="24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s-EC" sz="24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W</m:t>
                    </m:r>
                    <m:r>
                      <a:rPr lang="es-EC" sz="24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]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252095" marR="0" indent="360045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C" sz="24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C" sz="24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saip</m:t>
                        </m:r>
                      </m:sub>
                    </m:sSub>
                  </m:oMath>
                </a14:m>
                <a:r>
                  <a:rPr lang="es-EC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Ganancia de calor sensible por aportaciones internas permanentes</a:t>
                </a:r>
                <a14:m>
                  <m:oMath xmlns:m="http://schemas.openxmlformats.org/officeDocument/2006/math">
                    <m:r>
                      <a:rPr lang="es-EC" sz="24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[</m:t>
                    </m:r>
                    <m:r>
                      <m:rPr>
                        <m:sty m:val="p"/>
                      </m:rPr>
                      <a:rPr lang="es-EC" sz="24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W</m:t>
                    </m:r>
                    <m:r>
                      <a:rPr lang="es-EC" sz="24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]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252095" marR="0" indent="360045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C" sz="24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F</m:t>
                    </m:r>
                  </m:oMath>
                </a14:m>
                <a:r>
                  <a:rPr lang="es-EC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Suplementos (tanto por uno)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301" y="2154919"/>
                <a:ext cx="10484999" cy="2911695"/>
              </a:xfrm>
              <a:prstGeom prst="rect">
                <a:avLst/>
              </a:prstGeom>
              <a:blipFill rotWithShape="1">
                <a:blip r:embed="rId3"/>
                <a:stretch>
                  <a:fillRect b="-167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1161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CuadroTexto 7"/>
              <p:cNvSpPr txBox="1"/>
              <p:nvPr/>
            </p:nvSpPr>
            <p:spPr>
              <a:xfrm>
                <a:off x="1652530" y="703240"/>
                <a:ext cx="94091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2400" dirty="0"/>
                  <a:t>Pérdidas de calor sensible por transmisión de los cerramientos </a:t>
                </a:r>
                <a14:m>
                  <m:oMath xmlns:m="http://schemas.openxmlformats.org/officeDocument/2006/math">
                    <m:r>
                      <a:rPr lang="es-EC" sz="2400" b="0" i="1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2400" b="0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s-EC" sz="2400" b="0" i="1">
                            <a:latin typeface="Cambria Math"/>
                          </a:rPr>
                          <m:t>𝑠𝑡</m:t>
                        </m:r>
                      </m:sub>
                    </m:sSub>
                    <m:r>
                      <a:rPr lang="es-EC" sz="2400" b="0" i="1">
                        <a:latin typeface="Cambria Math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8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530" y="703240"/>
                <a:ext cx="9409170" cy="461665"/>
              </a:xfrm>
              <a:prstGeom prst="rect">
                <a:avLst/>
              </a:prstGeom>
              <a:blipFill rotWithShape="1">
                <a:blip r:embed="rId2"/>
                <a:stretch>
                  <a:fillRect l="-972" t="-10526" b="-2894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ángulo 2"/>
              <p:cNvSpPr/>
              <p:nvPr/>
            </p:nvSpPr>
            <p:spPr>
              <a:xfrm>
                <a:off x="4516798" y="1444771"/>
                <a:ext cx="335694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𝒔𝒕</m:t>
                          </m:r>
                        </m:sub>
                      </m:sSub>
                      <m:r>
                        <a:rPr lang="en-US" sz="24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en-US" sz="2400" b="1" i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2400" b="1" i="0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6798" y="1444771"/>
                <a:ext cx="3356945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ángulo 4"/>
              <p:cNvSpPr/>
              <p:nvPr/>
            </p:nvSpPr>
            <p:spPr>
              <a:xfrm>
                <a:off x="2424558" y="2053009"/>
                <a:ext cx="25529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𝑠𝑡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𝑠𝑡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558" y="2053009"/>
                <a:ext cx="2552943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ángulo 6"/>
              <p:cNvSpPr/>
              <p:nvPr/>
            </p:nvSpPr>
            <p:spPr>
              <a:xfrm>
                <a:off x="6704701" y="2053009"/>
                <a:ext cx="273613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2400" i="1">
                          <a:latin typeface="Cambria Math"/>
                        </a:rPr>
                        <m:t>163,024</m:t>
                      </m:r>
                      <m:r>
                        <a:rPr lang="es-EC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4701" y="2053009"/>
                <a:ext cx="2736134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uadroTexto 7"/>
              <p:cNvSpPr txBox="1"/>
              <p:nvPr/>
            </p:nvSpPr>
            <p:spPr>
              <a:xfrm>
                <a:off x="1652530" y="2862240"/>
                <a:ext cx="85582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2400" dirty="0"/>
                  <a:t>Pérdidas de calor sensible por infiltraciones de aire exterior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2400" b="0" i="1">
                            <a:latin typeface="Cambria Math"/>
                          </a:rPr>
                          <m:t>(</m:t>
                        </m:r>
                        <m:r>
                          <a:rPr lang="es-EC" sz="2400" b="0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s-EC" sz="2400" b="0" i="1">
                            <a:latin typeface="Cambria Math"/>
                          </a:rPr>
                          <m:t>𝑠𝑖</m:t>
                        </m:r>
                      </m:sub>
                    </m:sSub>
                    <m:r>
                      <a:rPr lang="es-EC" sz="2400" b="0" i="1">
                        <a:latin typeface="Cambria Math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9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530" y="2862240"/>
                <a:ext cx="8558270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1068" t="-10667" b="-3066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ángulo 2"/>
              <p:cNvSpPr/>
              <p:nvPr/>
            </p:nvSpPr>
            <p:spPr>
              <a:xfrm>
                <a:off x="4332426" y="3514871"/>
                <a:ext cx="40493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b="1" i="1">
                              <a:latin typeface="Cambria Math"/>
                            </a:rPr>
                            <m:t>𝑸</m:t>
                          </m:r>
                        </m:e>
                        <m:sub>
                          <m:r>
                            <a:rPr lang="es-EC" sz="2400" b="1" i="1">
                              <a:latin typeface="Cambria Math"/>
                            </a:rPr>
                            <m:t>𝒔𝒊</m:t>
                          </m:r>
                        </m:sub>
                      </m:sSub>
                      <m:r>
                        <a:rPr lang="es-EC" sz="2400" b="1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b="1" i="1">
                              <a:latin typeface="Cambria Math"/>
                            </a:rPr>
                            <m:t>𝑽</m:t>
                          </m:r>
                        </m:e>
                        <m:sub>
                          <m:r>
                            <a:rPr lang="es-EC" sz="2400" b="1" i="1">
                              <a:latin typeface="Cambria Math"/>
                            </a:rPr>
                            <m:t>𝒂𝒆</m:t>
                          </m:r>
                        </m:sub>
                      </m:sSub>
                      <m:r>
                        <a:rPr lang="es-EC" sz="2400" b="1" i="1">
                          <a:latin typeface="Cambria Math"/>
                        </a:rPr>
                        <m:t>∗</m:t>
                      </m:r>
                      <m:r>
                        <a:rPr lang="es-EC" sz="2400" b="1" i="1">
                          <a:latin typeface="Cambria Math"/>
                        </a:rPr>
                        <m:t>𝟎</m:t>
                      </m:r>
                      <m:r>
                        <a:rPr lang="es-EC" sz="2400" b="1" i="1">
                          <a:latin typeface="Cambria Math"/>
                        </a:rPr>
                        <m:t>,</m:t>
                      </m:r>
                      <m:r>
                        <a:rPr lang="es-EC" sz="2400" b="1" i="1">
                          <a:latin typeface="Cambria Math"/>
                        </a:rPr>
                        <m:t>𝟑𝟑</m:t>
                      </m:r>
                      <m:r>
                        <a:rPr lang="es-EC" sz="2400" b="1" i="1">
                          <a:latin typeface="Cambria Math"/>
                        </a:rPr>
                        <m:t>∗</m:t>
                      </m:r>
                      <m:d>
                        <m:d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2400" b="1" i="1">
                                  <a:latin typeface="Cambria Math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s-EC" sz="2400" b="1" i="1">
                                  <a:latin typeface="Cambria Math"/>
                                </a:rPr>
                                <m:t>𝒊</m:t>
                              </m:r>
                            </m:sub>
                          </m:sSub>
                          <m:r>
                            <a:rPr lang="es-EC" sz="2400" b="1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2400" b="1" i="1">
                                  <a:latin typeface="Cambria Math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s-EC" sz="2400" b="1" i="1">
                                  <a:latin typeface="Cambria Math"/>
                                </a:rPr>
                                <m:t>𝒆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10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2426" y="3514871"/>
                <a:ext cx="4049378" cy="461665"/>
              </a:xfrm>
              <a:prstGeom prst="rect">
                <a:avLst/>
              </a:prstGeom>
              <a:blipFill rotWithShape="1">
                <a:blip r:embed="rId7"/>
                <a:stretch>
                  <a:fillRect b="-1466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ángulo 4"/>
              <p:cNvSpPr/>
              <p:nvPr/>
            </p:nvSpPr>
            <p:spPr>
              <a:xfrm>
                <a:off x="5007165" y="4110063"/>
                <a:ext cx="244445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𝑠𝑖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=16,63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s-EC" sz="2400">
                              <a:latin typeface="Cambria Math"/>
                            </a:rPr>
                            <m:t>W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165" y="4110063"/>
                <a:ext cx="2444452" cy="461665"/>
              </a:xfrm>
              <a:prstGeom prst="rect">
                <a:avLst/>
              </a:prstGeom>
              <a:blipFill rotWithShape="1">
                <a:blip r:embed="rId8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uadroTexto 7"/>
              <p:cNvSpPr txBox="1"/>
              <p:nvPr/>
            </p:nvSpPr>
            <p:spPr>
              <a:xfrm>
                <a:off x="1423929" y="4830740"/>
                <a:ext cx="9866371" cy="494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2400" dirty="0"/>
                  <a:t>Ganancia de calor sensible por aportaciones internas permanentes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2400" b="0" i="1">
                            <a:latin typeface="Cambria Math"/>
                          </a:rPr>
                          <m:t>(</m:t>
                        </m:r>
                        <m:r>
                          <a:rPr lang="es-EC" sz="2400" b="0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s-EC" sz="2400" b="0" i="1">
                            <a:latin typeface="Cambria Math"/>
                          </a:rPr>
                          <m:t>𝑠𝑎𝑖𝑝</m:t>
                        </m:r>
                      </m:sub>
                    </m:sSub>
                    <m:r>
                      <a:rPr lang="es-EC" sz="2400" b="0" i="1">
                        <a:latin typeface="Cambria Math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2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929" y="4830740"/>
                <a:ext cx="9866371" cy="494751"/>
              </a:xfrm>
              <a:prstGeom prst="rect">
                <a:avLst/>
              </a:prstGeom>
              <a:blipFill rotWithShape="1">
                <a:blip r:embed="rId9"/>
                <a:stretch>
                  <a:fillRect l="-989" t="-9756" b="-1951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ángulo 2"/>
              <p:cNvSpPr/>
              <p:nvPr/>
            </p:nvSpPr>
            <p:spPr>
              <a:xfrm>
                <a:off x="4556622" y="5496071"/>
                <a:ext cx="3600986" cy="494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b="1" i="1">
                              <a:latin typeface="Cambria Math"/>
                            </a:rPr>
                            <m:t>𝑸</m:t>
                          </m:r>
                        </m:e>
                        <m:sub>
                          <m:r>
                            <a:rPr lang="es-EC" sz="2400" b="1" i="1">
                              <a:latin typeface="Cambria Math"/>
                            </a:rPr>
                            <m:t>𝒔𝒂𝒊𝒑</m:t>
                          </m:r>
                        </m:sub>
                      </m:sSub>
                      <m:r>
                        <a:rPr lang="es-EC" sz="2400" b="1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b="1" i="1">
                              <a:latin typeface="Cambria Math"/>
                            </a:rPr>
                            <m:t>𝑸</m:t>
                          </m:r>
                        </m:e>
                        <m:sub>
                          <m:r>
                            <a:rPr lang="es-EC" sz="2400" b="1" i="1">
                              <a:latin typeface="Cambria Math"/>
                            </a:rPr>
                            <m:t>𝒔𝒊𝒍</m:t>
                          </m:r>
                        </m:sub>
                      </m:sSub>
                      <m:r>
                        <a:rPr lang="es-EC" sz="2400" b="1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b="1" i="1">
                              <a:latin typeface="Cambria Math"/>
                            </a:rPr>
                            <m:t>𝑸</m:t>
                          </m:r>
                        </m:e>
                        <m:sub>
                          <m:r>
                            <a:rPr lang="es-EC" sz="2400" b="1" i="1">
                              <a:latin typeface="Cambria Math"/>
                            </a:rPr>
                            <m:t>𝒔𝒑</m:t>
                          </m:r>
                        </m:sub>
                      </m:sSub>
                      <m:r>
                        <a:rPr lang="es-EC" sz="2400" b="1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b="1" i="1">
                              <a:latin typeface="Cambria Math"/>
                            </a:rPr>
                            <m:t>𝑸</m:t>
                          </m:r>
                        </m:e>
                        <m:sub>
                          <m:r>
                            <a:rPr lang="es-EC" sz="2400" b="1" i="1">
                              <a:latin typeface="Cambria Math"/>
                            </a:rPr>
                            <m:t>𝒔𝒗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1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622" y="5496071"/>
                <a:ext cx="3600986" cy="494751"/>
              </a:xfrm>
              <a:prstGeom prst="rect">
                <a:avLst/>
              </a:prstGeom>
              <a:blipFill rotWithShape="1">
                <a:blip r:embed="rId10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7660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ángulo 4"/>
              <p:cNvSpPr/>
              <p:nvPr/>
            </p:nvSpPr>
            <p:spPr>
              <a:xfrm>
                <a:off x="9090653" y="950993"/>
                <a:ext cx="21158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𝑠𝑖𝑙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=1,9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0653" y="950993"/>
                <a:ext cx="2115836" cy="461665"/>
              </a:xfrm>
              <a:prstGeom prst="rect">
                <a:avLst/>
              </a:prstGeom>
              <a:blipFill rotWithShape="1">
                <a:blip r:embed="rId2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013" y="369753"/>
            <a:ext cx="7109326" cy="139328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921" y="1966238"/>
            <a:ext cx="8293968" cy="384647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ángulo 7"/>
              <p:cNvSpPr/>
              <p:nvPr/>
            </p:nvSpPr>
            <p:spPr>
              <a:xfrm>
                <a:off x="9015408" y="3166396"/>
                <a:ext cx="2266326" cy="516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𝑠𝑝</m:t>
                              </m:r>
                            </m:sub>
                          </m:sSub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=0,23 [</m:t>
                          </m:r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5408" y="3166396"/>
                <a:ext cx="2266326" cy="51661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ángulo 8"/>
              <p:cNvSpPr/>
              <p:nvPr/>
            </p:nvSpPr>
            <p:spPr>
              <a:xfrm>
                <a:off x="9409108" y="4847747"/>
                <a:ext cx="18506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𝑠𝑣</m:t>
                              </m:r>
                            </m:sub>
                          </m:sSub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=0 [</m:t>
                          </m:r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9108" y="4847747"/>
                <a:ext cx="1850635" cy="461665"/>
              </a:xfrm>
              <a:prstGeom prst="rect">
                <a:avLst/>
              </a:prstGeom>
              <a:blipFill rotWithShape="1">
                <a:blip r:embed="rId6"/>
                <a:stretch>
                  <a:fillRect t="-128947" r="-31908" b="-19605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ángulo 9"/>
              <p:cNvSpPr/>
              <p:nvPr/>
            </p:nvSpPr>
            <p:spPr>
              <a:xfrm>
                <a:off x="4695712" y="6050356"/>
                <a:ext cx="2553263" cy="516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𝑠𝑎𝑖𝑝</m:t>
                              </m:r>
                            </m:sub>
                          </m:sSub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=2,13  [</m:t>
                          </m:r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712" y="6050356"/>
                <a:ext cx="2553263" cy="51661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581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ángulo 1"/>
              <p:cNvSpPr/>
              <p:nvPr/>
            </p:nvSpPr>
            <p:spPr>
              <a:xfrm>
                <a:off x="1541905" y="838913"/>
                <a:ext cx="9279874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C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s-EC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=163,024+16,63−2,13</m:t>
                      </m:r>
                    </m:oMath>
                  </m:oMathPara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C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s-EC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=177,524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s-EC" sz="24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W</m:t>
                          </m:r>
                        </m:e>
                      </m:d>
                      <m:r>
                        <a:rPr lang="es-EC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≈177</m:t>
                      </m:r>
                      <m:r>
                        <a:rPr lang="es-EC" sz="24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s-EC" sz="24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W</m:t>
                      </m:r>
                      <m:r>
                        <a:rPr lang="es-EC" sz="24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450215" marR="0" indent="360045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EC" sz="2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Por </a:t>
                </a:r>
                <a:r>
                  <a:rPr lang="es-EC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lo que la resistencia a usarse deberá ser de mínimo </a:t>
                </a:r>
                <a14:m>
                  <m:oMath xmlns:m="http://schemas.openxmlformats.org/officeDocument/2006/math">
                    <m:r>
                      <a:rPr lang="es-EC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177</m:t>
                    </m:r>
                    <m:r>
                      <a:rPr lang="es-EC" sz="24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s-EC" sz="24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s-EC" sz="24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W</m:t>
                    </m:r>
                    <m:r>
                      <a:rPr lang="es-EC" sz="24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lang="es-EC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905" y="838913"/>
                <a:ext cx="9279874" cy="1754326"/>
              </a:xfrm>
              <a:prstGeom prst="rect">
                <a:avLst/>
              </a:prstGeom>
              <a:blipFill rotWithShape="1">
                <a:blip r:embed="rId2"/>
                <a:stretch>
                  <a:fillRect b="-383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2 Rectángulo"/>
              <p:cNvSpPr/>
              <p:nvPr/>
            </p:nvSpPr>
            <p:spPr>
              <a:xfrm>
                <a:off x="4447568" y="482927"/>
                <a:ext cx="3366947" cy="494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s-EC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𝑪</m:t>
                          </m:r>
                        </m:sub>
                      </m:sSub>
                      <m:r>
                        <a:rPr lang="es-EC" sz="24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s-EC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𝒔𝒕</m:t>
                          </m:r>
                        </m:sub>
                      </m:sSub>
                      <m:r>
                        <a:rPr lang="es-EC" sz="24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1" i="1"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s-EC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𝒔𝒊</m:t>
                          </m:r>
                        </m:sub>
                      </m:sSub>
                      <m:r>
                        <a:rPr lang="es-EC" sz="24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1" i="1"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s-EC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𝒔𝒂𝒊𝒑</m:t>
                          </m:r>
                        </m:sub>
                      </m:sSub>
                    </m:oMath>
                  </m:oMathPara>
                </a14:m>
                <a:endParaRPr lang="es-EC" sz="2400" dirty="0"/>
              </a:p>
            </p:txBody>
          </p:sp>
        </mc:Choice>
        <mc:Fallback>
          <p:sp>
            <p:nvSpPr>
              <p:cNvPr id="3" name="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7568" y="482927"/>
                <a:ext cx="3366947" cy="494751"/>
              </a:xfrm>
              <a:prstGeom prst="rect">
                <a:avLst/>
              </a:prstGeom>
              <a:blipFill rotWithShape="1"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4 Rectángulo"/>
          <p:cNvSpPr/>
          <p:nvPr/>
        </p:nvSpPr>
        <p:spPr>
          <a:xfrm>
            <a:off x="1514423" y="192823"/>
            <a:ext cx="1619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2400" dirty="0">
                <a:solidFill>
                  <a:prstClr val="black"/>
                </a:solidFill>
              </a:rPr>
              <a:t>Por lo tanto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6" name="0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9" t="3636" r="36887" b="28572"/>
          <a:stretch/>
        </p:blipFill>
        <p:spPr bwMode="auto">
          <a:xfrm>
            <a:off x="4060876" y="2454680"/>
            <a:ext cx="5057724" cy="4466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7832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740666" y="540320"/>
            <a:ext cx="627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Diseño de la cámara de mezclado</a:t>
            </a:r>
            <a:endParaRPr lang="en-US" sz="2400" b="1" dirty="0"/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666" y="1250929"/>
            <a:ext cx="3374995" cy="401765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ángulo 1"/>
              <p:cNvSpPr/>
              <p:nvPr/>
            </p:nvSpPr>
            <p:spPr>
              <a:xfrm>
                <a:off x="5640701" y="1344938"/>
                <a:ext cx="4195985" cy="7303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𝒊𝒏𝒕</m:t>
                          </m:r>
                        </m:sub>
                      </m:sSub>
                      <m:r>
                        <a:rPr lang="en-US" sz="2400" b="1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US" sz="2400" b="1" i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</m:sSub>
                              <m:r>
                                <a:rPr lang="en-US" sz="2400" b="1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𝒆𝒙𝒕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2400" b="1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b="1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  <m:r>
                                <a:rPr lang="en-US" sz="2400" b="1" i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en-US" sz="24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  <m:sub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</m:sSub>
                            </m:num>
                            <m:den>
                              <m:acc>
                                <m:accPr>
                                  <m:chr m:val="̇"/>
                                  <m:ctrlPr>
                                    <a:rPr lang="en-US" sz="2400" b="1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  <m:r>
                                <a:rPr lang="en-US" sz="2400" b="1" i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en-US" sz="24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7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701" y="1344938"/>
                <a:ext cx="4195985" cy="73039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ángulo 1"/>
              <p:cNvSpPr/>
              <p:nvPr/>
            </p:nvSpPr>
            <p:spPr>
              <a:xfrm>
                <a:off x="5624787" y="2076808"/>
                <a:ext cx="4735811" cy="10914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𝑖𝑛𝑡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C" sz="240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24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s-EC" sz="2400" i="1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  <m:r>
                            <a:rPr lang="es-EC" sz="24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24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s-EC" sz="2400" i="1">
                                  <a:latin typeface="Cambria Math"/>
                                </a:rPr>
                                <m:t>𝑒𝑥𝑡</m:t>
                              </m:r>
                            </m:sub>
                          </m:sSub>
                          <m:r>
                            <a:rPr lang="es-EC" sz="2400" i="1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s-EC" sz="2400" i="1">
                              <a:latin typeface="Cambria Math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sz="2400" i="1">
                                  <a:latin typeface="Cambria Math"/>
                                </a:rPr>
                                <m:t>0,0749∗4</m:t>
                              </m:r>
                              <m:r>
                                <a:rPr lang="es-EC" sz="2400" i="1">
                                  <a:latin typeface="Cambria Math"/>
                                </a:rPr>
                                <m:t>𝐿</m:t>
                              </m:r>
                            </m:num>
                            <m:den>
                              <m:acc>
                                <m:accPr>
                                  <m:chr m:val="̇"/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s-EC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</m:acc>
                              <m:r>
                                <a:rPr lang="es-EC" sz="2400" i="1">
                                  <a:latin typeface="Cambria Math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2400" i="1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s-EC" sz="2400" i="1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  <a:p>
                <a:endParaRPr lang="en-US" sz="2400" b="1" dirty="0"/>
              </a:p>
            </p:txBody>
          </p:sp>
        </mc:Choice>
        <mc:Fallback>
          <p:sp>
            <p:nvSpPr>
              <p:cNvPr id="8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787" y="2076808"/>
                <a:ext cx="4735811" cy="109145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ángulo 2"/>
              <p:cNvSpPr/>
              <p:nvPr/>
            </p:nvSpPr>
            <p:spPr>
              <a:xfrm>
                <a:off x="5640701" y="2947310"/>
                <a:ext cx="4690708" cy="8712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en-US" sz="2400" b="1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400" b="1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2400" b="1" i="0">
                                  <a:latin typeface="Cambria Math" panose="02040503050406030204" pitchFamily="18" charset="0"/>
                                </a:rPr>
                                <m:t>𝐥𝐧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1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sub>
                                  </m:sSub>
                                  <m:r>
                                    <a:rPr lang="en-US" sz="2400" b="1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b="1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𝒊𝒏𝒕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∗</m:t>
                          </m:r>
                          <m:acc>
                            <m:accPr>
                              <m:chr m:val="̇"/>
                              <m:ctrlPr>
                                <a:rPr lang="en-US" sz="2400" b="1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2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sub>
                          </m:sSub>
                        </m:num>
                        <m:den>
                          <m:func>
                            <m:funcPr>
                              <m:ctrlPr>
                                <a:rPr lang="en-US" sz="2400" b="1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2400" b="1" i="0">
                                  <a:latin typeface="Cambria Math" panose="02040503050406030204" pitchFamily="18" charset="0"/>
                                </a:rPr>
                                <m:t>𝐥𝐧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1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sub>
                                  </m:sSub>
                                  <m:r>
                                    <a:rPr lang="en-US" sz="2400" b="1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b="1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𝒆𝒙𝒕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𝟎𝟕𝟒𝟗</m:t>
                          </m:r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9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701" y="2947310"/>
                <a:ext cx="4690708" cy="87126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ángulo 3"/>
              <p:cNvSpPr/>
              <p:nvPr/>
            </p:nvSpPr>
            <p:spPr>
              <a:xfrm>
                <a:off x="5788736" y="4066161"/>
                <a:ext cx="19499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=0,18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736" y="4066161"/>
                <a:ext cx="1949957" cy="4616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2342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/>
          <p:nvPr/>
        </p:nvPicPr>
        <p:blipFill rotWithShape="1">
          <a:blip r:embed="rId2"/>
          <a:srcRect l="43097" t="22597" r="25931" b="13247"/>
          <a:stretch/>
        </p:blipFill>
        <p:spPr bwMode="auto">
          <a:xfrm>
            <a:off x="1255674" y="718398"/>
            <a:ext cx="5449925" cy="51918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"/>
          <a:stretch/>
        </p:blipFill>
        <p:spPr bwMode="auto">
          <a:xfrm>
            <a:off x="7458685" y="3575892"/>
            <a:ext cx="2970921" cy="32415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3" b="3230"/>
          <a:stretch/>
        </p:blipFill>
        <p:spPr bwMode="auto">
          <a:xfrm>
            <a:off x="7687285" y="433532"/>
            <a:ext cx="2900110" cy="31423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8193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6"/>
          <p:cNvSpPr txBox="1"/>
          <p:nvPr/>
        </p:nvSpPr>
        <p:spPr>
          <a:xfrm>
            <a:off x="1836028" y="674667"/>
            <a:ext cx="627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Selección del tipo de ducto</a:t>
            </a:r>
            <a:endParaRPr lang="en-US" sz="2400" b="1" dirty="0"/>
          </a:p>
        </p:txBody>
      </p:sp>
      <p:pic>
        <p:nvPicPr>
          <p:cNvPr id="9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666" y="1224621"/>
            <a:ext cx="9003534" cy="2110718"/>
          </a:xfrm>
          <a:prstGeom prst="rect">
            <a:avLst/>
          </a:prstGeom>
        </p:spPr>
      </p:pic>
      <p:sp>
        <p:nvSpPr>
          <p:cNvPr id="10" name="CuadroTexto 3"/>
          <p:cNvSpPr txBox="1"/>
          <p:nvPr/>
        </p:nvSpPr>
        <p:spPr>
          <a:xfrm>
            <a:off x="1740666" y="3854747"/>
            <a:ext cx="627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Selección del Sistema de soporte</a:t>
            </a:r>
            <a:endParaRPr lang="en-US" sz="2400" b="1" dirty="0"/>
          </a:p>
        </p:txBody>
      </p:sp>
      <p:pic>
        <p:nvPicPr>
          <p:cNvPr id="11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000" y="4316412"/>
            <a:ext cx="9124866" cy="211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46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490836" y="103762"/>
            <a:ext cx="6649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Comportamiento de la viga de la mesa de soporte</a:t>
            </a:r>
            <a:endParaRPr lang="en-US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8" t="40700" r="38845" b="51522"/>
          <a:stretch/>
        </p:blipFill>
        <p:spPr bwMode="auto">
          <a:xfrm>
            <a:off x="7556499" y="4634943"/>
            <a:ext cx="3644901" cy="86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4" t="21777" r="25956" b="12693"/>
          <a:stretch/>
        </p:blipFill>
        <p:spPr bwMode="auto">
          <a:xfrm>
            <a:off x="8048055" y="334594"/>
            <a:ext cx="3064445" cy="343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/>
          <p:nvPr/>
        </p:nvPicPr>
        <p:blipFill rotWithShape="1">
          <a:blip r:embed="rId4"/>
          <a:srcRect t="6903"/>
          <a:stretch/>
        </p:blipFill>
        <p:spPr bwMode="auto">
          <a:xfrm>
            <a:off x="1490836" y="689610"/>
            <a:ext cx="5494164" cy="5711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0" t="54000" r="38750" b="38000"/>
          <a:stretch/>
        </p:blipFill>
        <p:spPr bwMode="auto">
          <a:xfrm>
            <a:off x="7556499" y="3714193"/>
            <a:ext cx="345651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5" t="75555" r="42875" b="19556"/>
          <a:stretch/>
        </p:blipFill>
        <p:spPr bwMode="auto">
          <a:xfrm>
            <a:off x="7835899" y="5455538"/>
            <a:ext cx="1971363" cy="60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590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0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7" t="37739" r="890" b="27827"/>
          <a:stretch/>
        </p:blipFill>
        <p:spPr bwMode="auto">
          <a:xfrm>
            <a:off x="1127760" y="932820"/>
            <a:ext cx="2872740" cy="28263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5" t="44000" r="31474" b="52444"/>
          <a:stretch/>
        </p:blipFill>
        <p:spPr bwMode="auto">
          <a:xfrm>
            <a:off x="6084887" y="450220"/>
            <a:ext cx="17256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5" t="47778" r="59250" b="48444"/>
          <a:stretch/>
        </p:blipFill>
        <p:spPr bwMode="auto">
          <a:xfrm>
            <a:off x="6084886" y="932820"/>
            <a:ext cx="1547813" cy="49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5" t="28889" r="17750" b="15555"/>
          <a:stretch/>
        </p:blipFill>
        <p:spPr bwMode="auto">
          <a:xfrm>
            <a:off x="4279900" y="1619788"/>
            <a:ext cx="7581900" cy="472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20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762699" y="408118"/>
            <a:ext cx="627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Selección de las ruedas </a:t>
            </a:r>
            <a:endParaRPr lang="en-US" sz="24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489" y="2220568"/>
            <a:ext cx="10894288" cy="21990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ángulo 4"/>
              <p:cNvSpPr/>
              <p:nvPr/>
            </p:nvSpPr>
            <p:spPr>
              <a:xfrm>
                <a:off x="5155989" y="865074"/>
                <a:ext cx="2148217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5989" y="865074"/>
                <a:ext cx="2148217" cy="78380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ángulo 6"/>
              <p:cNvSpPr/>
              <p:nvPr/>
            </p:nvSpPr>
            <p:spPr>
              <a:xfrm>
                <a:off x="5196577" y="1699681"/>
                <a:ext cx="21800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=44.75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𝑘𝑔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577" y="1699681"/>
                <a:ext cx="2180020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2" t="26852" r="36089" b="52592"/>
          <a:stretch/>
        </p:blipFill>
        <p:spPr>
          <a:xfrm>
            <a:off x="3629271" y="4102099"/>
            <a:ext cx="2867525" cy="262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32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/>
          <p:cNvSpPr txBox="1">
            <a:spLocks/>
          </p:cNvSpPr>
          <p:nvPr/>
        </p:nvSpPr>
        <p:spPr>
          <a:xfrm>
            <a:off x="1173558" y="883418"/>
            <a:ext cx="4381081" cy="631484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/>
              <a:t>Isolador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9" t="24667" r="44751" b="11556"/>
          <a:stretch/>
        </p:blipFill>
        <p:spPr bwMode="auto">
          <a:xfrm>
            <a:off x="1143000" y="1476801"/>
            <a:ext cx="4978400" cy="485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890324271"/>
              </p:ext>
            </p:extLst>
          </p:nvPr>
        </p:nvGraphicFramePr>
        <p:xfrm>
          <a:off x="4572000" y="88341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90929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311959" y="681248"/>
            <a:ext cx="7567635" cy="632346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/>
              <a:t>Diseño</a:t>
            </a:r>
            <a:r>
              <a:rPr lang="en-US" sz="2400" b="1" dirty="0" smtClean="0"/>
              <a:t> del Sistema de control</a:t>
            </a:r>
            <a:endParaRPr lang="en-US" sz="2400" b="1" dirty="0"/>
          </a:p>
        </p:txBody>
      </p:sp>
      <p:pic>
        <p:nvPicPr>
          <p:cNvPr id="5" name="0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05"/>
          <a:stretch/>
        </p:blipFill>
        <p:spPr>
          <a:xfrm>
            <a:off x="2314824" y="1313594"/>
            <a:ext cx="4746376" cy="4807806"/>
          </a:xfrm>
          <a:prstGeom prst="rect">
            <a:avLst/>
          </a:prstGeom>
        </p:spPr>
      </p:pic>
      <p:pic>
        <p:nvPicPr>
          <p:cNvPr id="4" name="0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3"/>
          <a:stretch/>
        </p:blipFill>
        <p:spPr>
          <a:xfrm>
            <a:off x="7534524" y="1676399"/>
            <a:ext cx="4441576" cy="2654301"/>
          </a:xfrm>
          <a:prstGeom prst="rect">
            <a:avLst/>
          </a:prstGeom>
        </p:spPr>
      </p:pic>
      <p:cxnSp>
        <p:nvCxnSpPr>
          <p:cNvPr id="6" name="5 Conector recto"/>
          <p:cNvCxnSpPr/>
          <p:nvPr/>
        </p:nvCxnSpPr>
        <p:spPr>
          <a:xfrm>
            <a:off x="3568700" y="5994400"/>
            <a:ext cx="0" cy="45720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3568700" y="6451600"/>
            <a:ext cx="3965824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7496424" y="1676399"/>
            <a:ext cx="0" cy="4775201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7496424" y="1676399"/>
            <a:ext cx="1203076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64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251548" y="637758"/>
            <a:ext cx="8911687" cy="1280890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 smtClean="0"/>
              <a:t>Control de la niquelina</a:t>
            </a:r>
            <a:endParaRPr lang="es-EC" sz="2400" b="1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865365" y="1274458"/>
            <a:ext cx="10745388" cy="656857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400" dirty="0" smtClean="0"/>
              <a:t>Se usa un set </a:t>
            </a:r>
            <a:r>
              <a:rPr lang="es-EC" sz="2400" dirty="0" err="1"/>
              <a:t>point</a:t>
            </a:r>
            <a:r>
              <a:rPr lang="es-EC" sz="2400" dirty="0"/>
              <a:t> de 40</a:t>
            </a:r>
            <a:r>
              <a:rPr lang="es-EC" sz="2400" dirty="0" smtClean="0"/>
              <a:t>% para obtener la planta</a:t>
            </a:r>
            <a:endParaRPr lang="en-US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194" y="2594344"/>
            <a:ext cx="3703596" cy="130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2" t="25907" r="27849" b="11395"/>
          <a:stretch/>
        </p:blipFill>
        <p:spPr bwMode="auto">
          <a:xfrm>
            <a:off x="5707391" y="1820681"/>
            <a:ext cx="5548943" cy="480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70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635" y="598525"/>
            <a:ext cx="2662570" cy="570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57" y="1196384"/>
            <a:ext cx="7387129" cy="526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58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34" y="1936343"/>
            <a:ext cx="3414977" cy="21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623" y="1212110"/>
            <a:ext cx="6524070" cy="523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64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626" y="298041"/>
            <a:ext cx="75819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626" y="3487809"/>
            <a:ext cx="75819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21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40419" r="40513" b="16605"/>
          <a:stretch/>
        </p:blipFill>
        <p:spPr bwMode="auto">
          <a:xfrm>
            <a:off x="3817088" y="1836812"/>
            <a:ext cx="5295015" cy="393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contenido 2"/>
          <p:cNvSpPr txBox="1">
            <a:spLocks/>
          </p:cNvSpPr>
          <p:nvPr/>
        </p:nvSpPr>
        <p:spPr>
          <a:xfrm>
            <a:off x="865365" y="1179955"/>
            <a:ext cx="10745388" cy="656857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/>
              <a:t>Utilizando el método de </a:t>
            </a:r>
            <a:r>
              <a:rPr lang="es-EC" dirty="0" err="1"/>
              <a:t>Zieglers</a:t>
            </a:r>
            <a:r>
              <a:rPr lang="es-EC" dirty="0"/>
              <a:t> </a:t>
            </a:r>
            <a:r>
              <a:rPr lang="es-EC" dirty="0" err="1"/>
              <a:t>Nichols</a:t>
            </a:r>
            <a:r>
              <a:rPr lang="es-EC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875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251548" y="231358"/>
            <a:ext cx="8911687" cy="1280890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 smtClean="0"/>
              <a:t>Controlador ON/OFF</a:t>
            </a:r>
            <a:endParaRPr lang="es-EC" sz="24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821" y="620293"/>
            <a:ext cx="7759111" cy="378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466" y="2395555"/>
            <a:ext cx="5420534" cy="425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75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251548" y="332958"/>
            <a:ext cx="8911687" cy="1280890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 smtClean="0"/>
              <a:t>Controlador proporcional</a:t>
            </a:r>
            <a:endParaRPr lang="es-EC" sz="2400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5" t="61628" r="41261" b="27016"/>
          <a:stretch/>
        </p:blipFill>
        <p:spPr bwMode="auto">
          <a:xfrm>
            <a:off x="1251546" y="1040099"/>
            <a:ext cx="2583853" cy="114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083" y="2365870"/>
            <a:ext cx="565785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2" t="74093" r="32244" b="13442"/>
          <a:stretch/>
        </p:blipFill>
        <p:spPr bwMode="auto">
          <a:xfrm>
            <a:off x="4345888" y="861824"/>
            <a:ext cx="6824323" cy="150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426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251548" y="259158"/>
            <a:ext cx="8911687" cy="1280890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 smtClean="0"/>
              <a:t>Controlador proporcional integral</a:t>
            </a:r>
            <a:endParaRPr lang="es-EC" sz="2400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4" t="54186" r="35070" b="31024"/>
          <a:stretch/>
        </p:blipFill>
        <p:spPr bwMode="auto">
          <a:xfrm>
            <a:off x="5867400" y="576658"/>
            <a:ext cx="4855357" cy="149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9" t="69510" r="27535" b="15700"/>
          <a:stretch/>
        </p:blipFill>
        <p:spPr bwMode="auto">
          <a:xfrm>
            <a:off x="839012" y="1641648"/>
            <a:ext cx="6298388" cy="125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77" y="2616200"/>
            <a:ext cx="5318475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588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251547" y="314140"/>
            <a:ext cx="9816945" cy="1280890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 smtClean="0"/>
              <a:t>Controlador proporcional integral derivativo</a:t>
            </a:r>
            <a:endParaRPr lang="es-EC" sz="2400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2" t="26306" r="28895" b="62186"/>
          <a:stretch/>
        </p:blipFill>
        <p:spPr bwMode="auto">
          <a:xfrm>
            <a:off x="1637413" y="964975"/>
            <a:ext cx="6567571" cy="110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0" t="65202" r="36706" b="26372"/>
          <a:stretch/>
        </p:blipFill>
        <p:spPr bwMode="auto">
          <a:xfrm>
            <a:off x="1637413" y="1858998"/>
            <a:ext cx="3962400" cy="84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2074899"/>
            <a:ext cx="5495925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0" t="74627" r="33291" b="12511"/>
          <a:stretch/>
        </p:blipFill>
        <p:spPr bwMode="auto">
          <a:xfrm>
            <a:off x="978446" y="2703583"/>
            <a:ext cx="5717630" cy="143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703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/>
          <p:cNvSpPr txBox="1">
            <a:spLocks/>
          </p:cNvSpPr>
          <p:nvPr/>
        </p:nvSpPr>
        <p:spPr>
          <a:xfrm>
            <a:off x="1173558" y="883418"/>
            <a:ext cx="6758587" cy="631484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/>
              <a:t>Condiciones</a:t>
            </a:r>
            <a:r>
              <a:rPr lang="en-US" sz="3600" b="1" dirty="0" smtClean="0"/>
              <a:t> de un </a:t>
            </a:r>
            <a:r>
              <a:rPr lang="en-US" sz="3600" b="1" dirty="0" err="1" smtClean="0"/>
              <a:t>Isolador</a:t>
            </a:r>
            <a:endParaRPr lang="en-US" sz="36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Tabla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8841827"/>
                  </p:ext>
                </p:extLst>
              </p:nvPr>
            </p:nvGraphicFramePr>
            <p:xfrm>
              <a:off x="1340693" y="1737360"/>
              <a:ext cx="9022398" cy="3897768"/>
            </p:xfrm>
            <a:graphic>
              <a:graphicData uri="http://schemas.openxmlformats.org/drawingml/2006/table">
                <a:tbl>
                  <a:tblPr firstRow="1">
                    <a:tableStyleId>{073A0DAA-6AF3-43AB-8588-CEC1D06C72B9}</a:tableStyleId>
                  </a:tblPr>
                  <a:tblGrid>
                    <a:gridCol w="2342307"/>
                    <a:gridCol w="1371600"/>
                    <a:gridCol w="1408520"/>
                    <a:gridCol w="1956980"/>
                    <a:gridCol w="1942991"/>
                  </a:tblGrid>
                  <a:tr h="590537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 dirty="0">
                              <a:effectLst/>
                            </a:rPr>
                            <a:t>Condición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 dirty="0">
                              <a:effectLst/>
                            </a:rPr>
                            <a:t>Valor mínimo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>
                              <a:effectLst/>
                            </a:rPr>
                            <a:t>Valor máximo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>
                              <a:effectLst/>
                            </a:rPr>
                            <a:t>Unidades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>
                              <a:effectLst/>
                            </a:rPr>
                            <a:t>Forma de control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78278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>
                              <a:effectLst/>
                            </a:rPr>
                            <a:t>Temperatura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2400">
                                    <a:effectLst/>
                                    <a:latin typeface="Cambria Math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2400">
                                    <a:effectLst/>
                                    <a:latin typeface="Cambria Math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2400">
                                    <a:effectLst/>
                                    <a:latin typeface="Cambria Math"/>
                                  </a:rPr>
                                  <m:t>℃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>
                              <a:effectLst/>
                            </a:rPr>
                            <a:t>Niquelinas y ventilador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1779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>
                              <a:effectLst/>
                            </a:rPr>
                            <a:t>Intensidad lumínica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2400">
                                    <a:effectLst/>
                                    <a:latin typeface="Cambria Math"/>
                                  </a:rPr>
                                  <m:t>60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2400">
                                    <a:effectLst/>
                                    <a:latin typeface="Cambria Math"/>
                                  </a:rPr>
                                  <m:t>400</m:t>
                                </m:r>
                              </m:oMath>
                            </m:oMathPara>
                          </a14:m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 dirty="0">
                              <a:effectLst/>
                            </a:rPr>
                            <a:t>Lux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</a:rPr>
                            <a:t>Dimmer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9745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>
                              <a:effectLst/>
                            </a:rPr>
                            <a:t>Luz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2400">
                                    <a:effectLst/>
                                    <a:latin typeface="Cambria Math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2400">
                                    <a:effectLst/>
                                    <a:latin typeface="Cambria Math"/>
                                  </a:rPr>
                                  <m:t>14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>
                              <a:effectLst/>
                            </a:rPr>
                            <a:t>Horas/Diarias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 dirty="0" err="1">
                              <a:effectLst/>
                            </a:rPr>
                            <a:t>Dimmer</a:t>
                          </a:r>
                          <a:r>
                            <a:rPr lang="es-EC" sz="2400" dirty="0">
                              <a:effectLst/>
                            </a:rPr>
                            <a:t> y contador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05928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>
                              <a:effectLst/>
                            </a:rPr>
                            <a:t>Velocidad del aire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2400">
                                    <a:effectLst/>
                                    <a:latin typeface="Cambria Math"/>
                                  </a:rPr>
                                  <m:t>1.1</m:t>
                                </m:r>
                              </m:oMath>
                            </m:oMathPara>
                          </a14:m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2400">
                                    <a:effectLst/>
                                    <a:latin typeface="Cambria Math"/>
                                  </a:rPr>
                                  <m:t>𝑁𝐴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 dirty="0">
                              <a:effectLst/>
                            </a:rPr>
                            <a:t>m/s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 dirty="0">
                              <a:effectLst/>
                            </a:rPr>
                            <a:t>Ventilador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63557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>
                              <a:effectLst/>
                            </a:rPr>
                            <a:t>Ciclos de aire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2400">
                                    <a:effectLst/>
                                    <a:latin typeface="Cambria Math"/>
                                  </a:rPr>
                                  <m:t>15</m:t>
                                </m:r>
                              </m:oMath>
                            </m:oMathPara>
                          </a14:m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2400">
                                    <a:effectLst/>
                                    <a:latin typeface="Cambria Math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 dirty="0">
                              <a:effectLst/>
                            </a:rPr>
                            <a:t>Ciclo/hora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 dirty="0">
                              <a:effectLst/>
                            </a:rPr>
                            <a:t>Ventilador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3" name="Tabla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8841827"/>
                  </p:ext>
                </p:extLst>
              </p:nvPr>
            </p:nvGraphicFramePr>
            <p:xfrm>
              <a:off x="1340693" y="1737360"/>
              <a:ext cx="9022398" cy="3897768"/>
            </p:xfrm>
            <a:graphic>
              <a:graphicData uri="http://schemas.openxmlformats.org/drawingml/2006/table">
                <a:tbl>
                  <a:tblPr firstRow="1">
                    <a:tableStyleId>{073A0DAA-6AF3-43AB-8588-CEC1D06C72B9}</a:tableStyleId>
                  </a:tblPr>
                  <a:tblGrid>
                    <a:gridCol w="2342307"/>
                    <a:gridCol w="1371600"/>
                    <a:gridCol w="1408520"/>
                    <a:gridCol w="1956980"/>
                    <a:gridCol w="1942991"/>
                  </a:tblGrid>
                  <a:tr h="7315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 dirty="0">
                              <a:effectLst/>
                            </a:rPr>
                            <a:t>Condición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 dirty="0">
                              <a:effectLst/>
                            </a:rPr>
                            <a:t>Valor mínimo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>
                              <a:effectLst/>
                            </a:rPr>
                            <a:t>Valor máximo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>
                              <a:effectLst/>
                            </a:rPr>
                            <a:t>Unidades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>
                              <a:effectLst/>
                            </a:rPr>
                            <a:t>Forma de control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15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>
                              <a:effectLst/>
                            </a:rPr>
                            <a:t>Temperatura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71111" t="-112500" r="-387111" b="-35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264069" t="-112500" r="-277056" b="-35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261994" t="-112500" r="-99377" b="-35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>
                              <a:effectLst/>
                            </a:rPr>
                            <a:t>Niquelinas y ventilador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15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>
                              <a:effectLst/>
                            </a:rPr>
                            <a:t>Intensidad lumínica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71111" t="-212500" r="-387111" b="-25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264069" t="-212500" r="-277056" b="-25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 dirty="0">
                              <a:effectLst/>
                            </a:rPr>
                            <a:t>Lux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</a:rPr>
                            <a:t>Dimmer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15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>
                              <a:effectLst/>
                            </a:rPr>
                            <a:t>Luz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71111" t="-312500" r="-387111" b="-15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264069" t="-312500" r="-277056" b="-15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>
                              <a:effectLst/>
                            </a:rPr>
                            <a:t>Horas/Diarias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 dirty="0" err="1">
                              <a:effectLst/>
                            </a:rPr>
                            <a:t>Dimmer</a:t>
                          </a:r>
                          <a:r>
                            <a:rPr lang="es-EC" sz="2400" dirty="0">
                              <a:effectLst/>
                            </a:rPr>
                            <a:t> y contador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05928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>
                              <a:effectLst/>
                            </a:rPr>
                            <a:t>Velocidad del aire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71111" t="-500000" r="-387111" b="-919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264069" t="-500000" r="-277056" b="-919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 dirty="0">
                              <a:effectLst/>
                            </a:rPr>
                            <a:t>m/s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 dirty="0">
                              <a:effectLst/>
                            </a:rPr>
                            <a:t>Ventilador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>
                              <a:effectLst/>
                            </a:rPr>
                            <a:t>Ciclos de aire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71111" t="-990000" r="-387111" b="-5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264069" t="-990000" r="-277056" b="-5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 dirty="0">
                              <a:effectLst/>
                            </a:rPr>
                            <a:t>Ciclo/hora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2400" dirty="0">
                              <a:effectLst/>
                            </a:rPr>
                            <a:t>Ventilador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CuadroTexto 3"/>
          <p:cNvSpPr txBox="1"/>
          <p:nvPr/>
        </p:nvSpPr>
        <p:spPr>
          <a:xfrm>
            <a:off x="1318658" y="5879343"/>
            <a:ext cx="40431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Fuente:</a:t>
            </a:r>
            <a:r>
              <a:rPr lang="es-EC" sz="2400" dirty="0"/>
              <a:t> (</a:t>
            </a:r>
            <a:r>
              <a:rPr lang="es-EC" sz="2400" dirty="0" err="1"/>
              <a:t>Hedrich</a:t>
            </a:r>
            <a:r>
              <a:rPr lang="es-EC" sz="2400" dirty="0"/>
              <a:t>, 2012)</a:t>
            </a: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08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251548" y="637758"/>
            <a:ext cx="8911687" cy="1280890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000" dirty="0" smtClean="0"/>
              <a:t>Elección del controlador</a:t>
            </a:r>
            <a:endParaRPr lang="es-EC" sz="40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9" t="43210" r="29942" b="36697"/>
          <a:stretch/>
        </p:blipFill>
        <p:spPr bwMode="auto">
          <a:xfrm>
            <a:off x="901445" y="1454722"/>
            <a:ext cx="10862108" cy="279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876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412044" y="457200"/>
            <a:ext cx="8653701" cy="632346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/>
              <a:t>Diseño</a:t>
            </a:r>
            <a:r>
              <a:rPr lang="en-US" sz="2800" b="1" dirty="0" smtClean="0"/>
              <a:t> de la </a:t>
            </a:r>
            <a:r>
              <a:rPr lang="en-US" sz="2800" b="1" dirty="0" err="1" smtClean="0"/>
              <a:t>Placa</a:t>
            </a:r>
            <a:r>
              <a:rPr lang="en-US" sz="2800" b="1" dirty="0" smtClean="0"/>
              <a:t> de control</a:t>
            </a:r>
            <a:endParaRPr lang="en-US" sz="2800" b="1" dirty="0"/>
          </a:p>
        </p:txBody>
      </p:sp>
      <p:pic>
        <p:nvPicPr>
          <p:cNvPr id="7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05" y="998234"/>
            <a:ext cx="8609634" cy="5127604"/>
          </a:xfrm>
          <a:prstGeom prst="rect">
            <a:avLst/>
          </a:prstGeom>
        </p:spPr>
      </p:pic>
      <p:pic>
        <p:nvPicPr>
          <p:cNvPr id="4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2438400"/>
            <a:ext cx="342900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57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107244" y="519373"/>
            <a:ext cx="8653701" cy="632346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/>
              <a:t>Diseño</a:t>
            </a:r>
            <a:r>
              <a:rPr lang="en-US" sz="2800" b="1" dirty="0" smtClean="0"/>
              <a:t> de la </a:t>
            </a:r>
            <a:r>
              <a:rPr lang="en-US" sz="2800" b="1" dirty="0" err="1" smtClean="0"/>
              <a:t>Placa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potencia</a:t>
            </a:r>
            <a:endParaRPr lang="en-US" sz="2800" b="1" dirty="0"/>
          </a:p>
        </p:txBody>
      </p:sp>
      <p:pic>
        <p:nvPicPr>
          <p:cNvPr id="4" name="0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" t="3708" r="3942" b="12100"/>
          <a:stretch/>
        </p:blipFill>
        <p:spPr bwMode="auto">
          <a:xfrm>
            <a:off x="1087761" y="1017598"/>
            <a:ext cx="7448321" cy="4150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0" y="2971800"/>
            <a:ext cx="3860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41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382943" y="141027"/>
            <a:ext cx="8653701" cy="632346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/>
              <a:t>Funcionamiento</a:t>
            </a:r>
            <a:r>
              <a:rPr lang="en-US" sz="2800" b="1" dirty="0" smtClean="0"/>
              <a:t> del </a:t>
            </a:r>
            <a:r>
              <a:rPr lang="en-US" sz="2800" b="1" dirty="0" err="1" smtClean="0"/>
              <a:t>Isolador</a:t>
            </a:r>
            <a:endParaRPr lang="en-US" sz="2800" b="1" dirty="0"/>
          </a:p>
        </p:txBody>
      </p:sp>
      <p:pic>
        <p:nvPicPr>
          <p:cNvPr id="4098" name="Picture 2" descr="20170222_1152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r="13345"/>
          <a:stretch>
            <a:fillRect/>
          </a:stretch>
        </p:blipFill>
        <p:spPr bwMode="auto">
          <a:xfrm>
            <a:off x="1001943" y="997045"/>
            <a:ext cx="7189557" cy="548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" t="6297" r="8189" b="12189"/>
          <a:stretch/>
        </p:blipFill>
        <p:spPr>
          <a:xfrm>
            <a:off x="8801100" y="1287061"/>
            <a:ext cx="2795343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26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07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281579" y="542019"/>
            <a:ext cx="8653701" cy="632346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/>
              <a:t>Pruebas</a:t>
            </a:r>
            <a:r>
              <a:rPr lang="en-US" sz="3600" b="1" dirty="0" smtClean="0"/>
              <a:t> de </a:t>
            </a:r>
            <a:r>
              <a:rPr lang="en-US" sz="3600" b="1" dirty="0" err="1" smtClean="0"/>
              <a:t>Funcionamiento</a:t>
            </a:r>
            <a:endParaRPr lang="en-US" sz="3600" b="1" dirty="0"/>
          </a:p>
        </p:txBody>
      </p:sp>
      <p:sp>
        <p:nvSpPr>
          <p:cNvPr id="4" name="Rectángulo 3"/>
          <p:cNvSpPr/>
          <p:nvPr/>
        </p:nvSpPr>
        <p:spPr>
          <a:xfrm>
            <a:off x="1281579" y="1315054"/>
            <a:ext cx="2192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dirty="0" smtClean="0">
                <a:latin typeface="Times New Roman" panose="02020603050405020304" pitchFamily="18" charset="0"/>
              </a:rPr>
              <a:t>Luces Apagadas</a:t>
            </a:r>
            <a:endParaRPr lang="en-US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0" t="50000" r="26125" b="30000"/>
          <a:stretch/>
        </p:blipFill>
        <p:spPr bwMode="auto">
          <a:xfrm>
            <a:off x="1392029" y="1776718"/>
            <a:ext cx="8771580" cy="222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0" t="41555" r="26375" b="42667"/>
          <a:stretch/>
        </p:blipFill>
        <p:spPr bwMode="auto">
          <a:xfrm>
            <a:off x="1392029" y="4356100"/>
            <a:ext cx="86995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613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23082" t="30390" r="4310" b="15325"/>
          <a:stretch/>
        </p:blipFill>
        <p:spPr bwMode="auto">
          <a:xfrm>
            <a:off x="1257300" y="850900"/>
            <a:ext cx="9918700" cy="5499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4187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402764" y="708057"/>
            <a:ext cx="2412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dirty="0" smtClean="0">
                <a:latin typeface="Times New Roman" panose="02020603050405020304" pitchFamily="18" charset="0"/>
              </a:rPr>
              <a:t>Luces Encendidas</a:t>
            </a:r>
            <a:endParaRPr lang="en-US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5" t="58889" r="26375" b="22444"/>
          <a:stretch/>
        </p:blipFill>
        <p:spPr bwMode="auto">
          <a:xfrm>
            <a:off x="2019299" y="1296722"/>
            <a:ext cx="8775603" cy="209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4223" r="26125" b="48666"/>
          <a:stretch/>
        </p:blipFill>
        <p:spPr bwMode="auto">
          <a:xfrm>
            <a:off x="2019298" y="3683000"/>
            <a:ext cx="899077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701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 rotWithShape="1">
          <a:blip r:embed="rId2"/>
          <a:srcRect l="17093" t="26234" r="8984" b="11169"/>
          <a:stretch/>
        </p:blipFill>
        <p:spPr bwMode="auto">
          <a:xfrm>
            <a:off x="1219200" y="800306"/>
            <a:ext cx="9969500" cy="5549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7897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53710" y="474909"/>
            <a:ext cx="8459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669576" y="1251076"/>
            <a:ext cx="9112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rgbClr val="000000"/>
                </a:solidFill>
                <a:latin typeface="Arial" panose="020B0604020202020204" pitchFamily="34" charset="0"/>
              </a:rPr>
              <a:t>Se diseñó e implementó una unidad de contención de animales totalmente </a:t>
            </a:r>
            <a:r>
              <a:rPr lang="es-EC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operativa</a:t>
            </a:r>
            <a:r>
              <a:rPr lang="es-EC" sz="24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s-ES_tradnl" sz="2400" dirty="0"/>
          </a:p>
        </p:txBody>
      </p:sp>
      <p:sp>
        <p:nvSpPr>
          <p:cNvPr id="4" name="Rectángulo 3"/>
          <p:cNvSpPr/>
          <p:nvPr/>
        </p:nvSpPr>
        <p:spPr>
          <a:xfrm>
            <a:off x="1669575" y="2288465"/>
            <a:ext cx="9112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La cámara cumple con normas</a:t>
            </a:r>
            <a:r>
              <a:rPr lang="es-EC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EN e ISO.</a:t>
            </a:r>
            <a:endParaRPr lang="es-ES_tradnl" sz="2400" dirty="0"/>
          </a:p>
        </p:txBody>
      </p:sp>
      <p:sp>
        <p:nvSpPr>
          <p:cNvPr id="5" name="Rectángulo 4"/>
          <p:cNvSpPr/>
          <p:nvPr/>
        </p:nvSpPr>
        <p:spPr>
          <a:xfrm>
            <a:off x="1669575" y="3050839"/>
            <a:ext cx="9050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rgbClr val="000000"/>
                </a:solidFill>
                <a:latin typeface="Arial" panose="020B0604020202020204" pitchFamily="34" charset="0"/>
              </a:rPr>
              <a:t>Los sensores elegidos cumplen con la normativa EN </a:t>
            </a:r>
            <a:r>
              <a:rPr lang="es-EC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54</a:t>
            </a:r>
            <a:endParaRPr lang="es-EC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669574" y="3717836"/>
            <a:ext cx="9112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El actuador </a:t>
            </a:r>
            <a:r>
              <a:rPr lang="es-EC" sz="2400" dirty="0">
                <a:solidFill>
                  <a:srgbClr val="000000"/>
                </a:solidFill>
                <a:latin typeface="Arial" panose="020B0604020202020204" pitchFamily="34" charset="0"/>
              </a:rPr>
              <a:t>cumple con la norma: ISO </a:t>
            </a:r>
            <a:r>
              <a:rPr lang="es-EC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1940</a:t>
            </a:r>
            <a:endParaRPr lang="es-EC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ángulo 2"/>
          <p:cNvSpPr/>
          <p:nvPr/>
        </p:nvSpPr>
        <p:spPr>
          <a:xfrm>
            <a:off x="1669576" y="4327139"/>
            <a:ext cx="9112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rgbClr val="000000"/>
                </a:solidFill>
                <a:latin typeface="Arial" panose="020B0604020202020204" pitchFamily="34" charset="0"/>
              </a:rPr>
              <a:t>La interfaz humano-máquina desarrollada es el mando </a:t>
            </a:r>
            <a:r>
              <a:rPr lang="es-EC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alámbrico.</a:t>
            </a:r>
            <a:endParaRPr lang="es-EC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ángulo 5"/>
          <p:cNvSpPr/>
          <p:nvPr/>
        </p:nvSpPr>
        <p:spPr>
          <a:xfrm>
            <a:off x="1658942" y="5344144"/>
            <a:ext cx="9050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rgbClr val="000000"/>
                </a:solidFill>
                <a:latin typeface="Arial" panose="020B0604020202020204" pitchFamily="34" charset="0"/>
              </a:rPr>
              <a:t>El controlador más eficiente </a:t>
            </a:r>
            <a:r>
              <a:rPr lang="es-EC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es </a:t>
            </a:r>
            <a:r>
              <a:rPr lang="es-EC" sz="2400" dirty="0">
                <a:solidFill>
                  <a:srgbClr val="000000"/>
                </a:solidFill>
                <a:latin typeface="Arial" panose="020B0604020202020204" pitchFamily="34" charset="0"/>
              </a:rPr>
              <a:t>el </a:t>
            </a:r>
            <a:r>
              <a:rPr lang="es-EC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ON/OFF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231396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/>
          <p:nvPr/>
        </p:nvPicPr>
        <p:blipFill rotWithShape="1">
          <a:blip r:embed="rId2"/>
          <a:srcRect l="31702" t="35065" r="26807" b="14545"/>
          <a:stretch/>
        </p:blipFill>
        <p:spPr bwMode="auto">
          <a:xfrm>
            <a:off x="6477020" y="451770"/>
            <a:ext cx="4546580" cy="33363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284231" y="830852"/>
            <a:ext cx="627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Dimensiones de la </a:t>
            </a:r>
            <a:r>
              <a:rPr lang="es-EC" sz="2400" b="1" dirty="0" smtClean="0"/>
              <a:t>cámara isoladora</a:t>
            </a:r>
            <a:endParaRPr lang="en-US" sz="24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787" y="3889716"/>
            <a:ext cx="5782655" cy="268888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2" t="32995" r="49251" b="29375"/>
          <a:stretch/>
        </p:blipFill>
        <p:spPr bwMode="auto">
          <a:xfrm>
            <a:off x="889000" y="1350862"/>
            <a:ext cx="5156200" cy="407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332025" y="250770"/>
            <a:ext cx="2838884" cy="849848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00" b="1" dirty="0" smtClean="0"/>
              <a:t>Diseño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5104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53710" y="230350"/>
            <a:ext cx="8459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232847" y="1294997"/>
            <a:ext cx="101630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Medir constantemente el </a:t>
            </a:r>
            <a:r>
              <a:rPr lang="es-EC" sz="2400" dirty="0">
                <a:solidFill>
                  <a:srgbClr val="000000"/>
                </a:solidFill>
                <a:latin typeface="Arial" panose="020B0604020202020204" pitchFamily="34" charset="0"/>
              </a:rPr>
              <a:t>flujo de aire que entra al filtro </a:t>
            </a:r>
            <a:r>
              <a:rPr lang="es-EC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HEPA</a:t>
            </a:r>
            <a:endParaRPr lang="es-ES_tradnl" sz="2400" dirty="0"/>
          </a:p>
        </p:txBody>
      </p:sp>
      <p:sp>
        <p:nvSpPr>
          <p:cNvPr id="4" name="Rectángulo 3"/>
          <p:cNvSpPr/>
          <p:nvPr/>
        </p:nvSpPr>
        <p:spPr>
          <a:xfrm>
            <a:off x="1232847" y="2010820"/>
            <a:ext cx="10272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rgbClr val="000000"/>
                </a:solidFill>
                <a:latin typeface="Arial" panose="020B0604020202020204" pitchFamily="34" charset="0"/>
              </a:rPr>
              <a:t>El carbón activado del filtro debe ser cambiado una vez al año</a:t>
            </a:r>
            <a:r>
              <a:rPr lang="es-EC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s-ES_tradnl" sz="2400" dirty="0"/>
          </a:p>
        </p:txBody>
      </p:sp>
      <p:sp>
        <p:nvSpPr>
          <p:cNvPr id="5" name="Rectángulo 3"/>
          <p:cNvSpPr/>
          <p:nvPr/>
        </p:nvSpPr>
        <p:spPr>
          <a:xfrm>
            <a:off x="1236385" y="2731253"/>
            <a:ext cx="102722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Implementar </a:t>
            </a:r>
            <a:r>
              <a:rPr lang="es-EC" sz="2400" dirty="0">
                <a:solidFill>
                  <a:srgbClr val="000000"/>
                </a:solidFill>
                <a:latin typeface="Arial" panose="020B0604020202020204" pitchFamily="34" charset="0"/>
              </a:rPr>
              <a:t>un sistema para modificar la </a:t>
            </a:r>
            <a:r>
              <a:rPr lang="es-EC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humedad y disminuir la temperatura.</a:t>
            </a:r>
            <a:endParaRPr lang="es-ES_tradnl" sz="2400" dirty="0"/>
          </a:p>
        </p:txBody>
      </p:sp>
      <p:sp>
        <p:nvSpPr>
          <p:cNvPr id="6" name="Rectángulo 3"/>
          <p:cNvSpPr/>
          <p:nvPr/>
        </p:nvSpPr>
        <p:spPr>
          <a:xfrm>
            <a:off x="1239923" y="3727823"/>
            <a:ext cx="10272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Seguir </a:t>
            </a:r>
            <a:r>
              <a:rPr lang="es-EC" sz="2400" dirty="0">
                <a:solidFill>
                  <a:srgbClr val="000000"/>
                </a:solidFill>
                <a:latin typeface="Arial" panose="020B0604020202020204" pitchFamily="34" charset="0"/>
              </a:rPr>
              <a:t>el plan de mantenimiento indicado en el manual de </a:t>
            </a:r>
            <a:r>
              <a:rPr lang="es-EC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usuario.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273460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118819" y="3028140"/>
            <a:ext cx="7362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Gracias </a:t>
            </a:r>
            <a:r>
              <a:rPr lang="es-EC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 su atención</a:t>
            </a:r>
            <a:endParaRPr lang="es-EC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5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179625" y="925557"/>
            <a:ext cx="627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Elección del material de la cámara</a:t>
            </a:r>
            <a:endParaRPr lang="en-US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5" t="37778" r="25375" b="34222"/>
          <a:stretch/>
        </p:blipFill>
        <p:spPr bwMode="auto">
          <a:xfrm>
            <a:off x="1179624" y="2644522"/>
            <a:ext cx="10390075" cy="365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3"/>
          <p:cNvSpPr txBox="1"/>
          <p:nvPr/>
        </p:nvSpPr>
        <p:spPr>
          <a:xfrm>
            <a:off x="4176825" y="1776457"/>
            <a:ext cx="627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Técnica: matriz </a:t>
            </a:r>
            <a:r>
              <a:rPr lang="es-EC" sz="2400" dirty="0"/>
              <a:t>de decisión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3494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490837" y="103762"/>
            <a:ext cx="627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Comportamiento de la viga del techo</a:t>
            </a:r>
            <a:endParaRPr lang="en-US" sz="2400" b="1" dirty="0"/>
          </a:p>
        </p:txBody>
      </p:sp>
      <p:pic>
        <p:nvPicPr>
          <p:cNvPr id="6" name="5 Imagen"/>
          <p:cNvPicPr/>
          <p:nvPr/>
        </p:nvPicPr>
        <p:blipFill rotWithShape="1">
          <a:blip r:embed="rId2"/>
          <a:srcRect l="43097" t="29351" r="29583" b="24675"/>
          <a:stretch/>
        </p:blipFill>
        <p:spPr bwMode="auto">
          <a:xfrm>
            <a:off x="7770451" y="377512"/>
            <a:ext cx="3430949" cy="2899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5" t="60444" r="35940" b="31778"/>
          <a:stretch/>
        </p:blipFill>
        <p:spPr bwMode="auto">
          <a:xfrm>
            <a:off x="7442660" y="3454400"/>
            <a:ext cx="4749340" cy="85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0" t="57884" r="43250" b="33111"/>
          <a:stretch/>
        </p:blipFill>
        <p:spPr bwMode="auto">
          <a:xfrm>
            <a:off x="7770451" y="4150562"/>
            <a:ext cx="2502796" cy="1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5" t="42000" r="42750" b="54444"/>
          <a:stretch/>
        </p:blipFill>
        <p:spPr bwMode="auto">
          <a:xfrm>
            <a:off x="8038658" y="5195399"/>
            <a:ext cx="1966381" cy="40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0 Imagen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" t="8052" r="52" b="540"/>
          <a:stretch/>
        </p:blipFill>
        <p:spPr bwMode="auto">
          <a:xfrm>
            <a:off x="1490837" y="622736"/>
            <a:ext cx="5684663" cy="6057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76378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7" t="34667" r="25375" b="61555"/>
          <a:stretch/>
        </p:blipFill>
        <p:spPr bwMode="auto">
          <a:xfrm>
            <a:off x="5537200" y="711200"/>
            <a:ext cx="1883334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8" t="39111" r="53500" b="57778"/>
          <a:stretch/>
        </p:blipFill>
        <p:spPr bwMode="auto">
          <a:xfrm>
            <a:off x="5524501" y="1219200"/>
            <a:ext cx="1883143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72" y="717870"/>
            <a:ext cx="3420428" cy="2673030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5" t="30001" r="18125" b="16444"/>
          <a:stretch/>
        </p:blipFill>
        <p:spPr bwMode="auto">
          <a:xfrm>
            <a:off x="4991100" y="2054385"/>
            <a:ext cx="6604000" cy="406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93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" t="8156" r="218" b="799"/>
          <a:stretch/>
        </p:blipFill>
        <p:spPr bwMode="auto">
          <a:xfrm>
            <a:off x="1609769" y="886705"/>
            <a:ext cx="5787751" cy="56071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490837" y="103762"/>
            <a:ext cx="627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Comportamiento de la viga de sujeción</a:t>
            </a:r>
            <a:endParaRPr lang="en-US" sz="2400" b="1" dirty="0"/>
          </a:p>
        </p:txBody>
      </p:sp>
      <p:pic>
        <p:nvPicPr>
          <p:cNvPr id="6" name="5 Imagen"/>
          <p:cNvPicPr/>
          <p:nvPr/>
        </p:nvPicPr>
        <p:blipFill rotWithShape="1">
          <a:blip r:embed="rId3"/>
          <a:srcRect l="43097" t="29351" r="29583" b="24675"/>
          <a:stretch/>
        </p:blipFill>
        <p:spPr bwMode="auto">
          <a:xfrm>
            <a:off x="7770451" y="377512"/>
            <a:ext cx="3430949" cy="2899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5" t="60444" r="35940" b="31778"/>
          <a:stretch/>
        </p:blipFill>
        <p:spPr bwMode="auto">
          <a:xfrm>
            <a:off x="7442660" y="3454400"/>
            <a:ext cx="4749340" cy="85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8" t="40700" r="38845" b="51522"/>
          <a:stretch/>
        </p:blipFill>
        <p:spPr bwMode="auto">
          <a:xfrm>
            <a:off x="7556499" y="4253943"/>
            <a:ext cx="3644901" cy="86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5" t="29778" r="43250" b="65777"/>
          <a:stretch/>
        </p:blipFill>
        <p:spPr bwMode="auto">
          <a:xfrm>
            <a:off x="7699035" y="5059612"/>
            <a:ext cx="1679914" cy="50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788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Esp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 PERSONALIZ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aEspe" id="{38EBE01F-D7E9-49D5-9962-907432CB5738}" vid="{47B729A8-9B1C-476D-B33A-EC93818AF0E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4332</TotalTime>
  <Words>989</Words>
  <Application>Microsoft Office PowerPoint</Application>
  <PresentationFormat>Personalizado</PresentationFormat>
  <Paragraphs>145</Paragraphs>
  <Slides>51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2" baseType="lpstr">
      <vt:lpstr>TemaEspe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Enrique</dc:creator>
  <cp:lastModifiedBy>Carolina</cp:lastModifiedBy>
  <cp:revision>348</cp:revision>
  <dcterms:created xsi:type="dcterms:W3CDTF">2014-08-19T19:39:53Z</dcterms:created>
  <dcterms:modified xsi:type="dcterms:W3CDTF">2017-03-16T09:26:30Z</dcterms:modified>
</cp:coreProperties>
</file>