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43"/>
  </p:notesMasterIdLst>
  <p:handoutMasterIdLst>
    <p:handoutMasterId r:id="rId44"/>
  </p:handoutMasterIdLst>
  <p:sldIdLst>
    <p:sldId id="256" r:id="rId2"/>
    <p:sldId id="390" r:id="rId3"/>
    <p:sldId id="391" r:id="rId4"/>
    <p:sldId id="392" r:id="rId5"/>
    <p:sldId id="393" r:id="rId6"/>
    <p:sldId id="440" r:id="rId7"/>
    <p:sldId id="441" r:id="rId8"/>
    <p:sldId id="435" r:id="rId9"/>
    <p:sldId id="433" r:id="rId10"/>
    <p:sldId id="434" r:id="rId11"/>
    <p:sldId id="430" r:id="rId12"/>
    <p:sldId id="432" r:id="rId13"/>
    <p:sldId id="438" r:id="rId14"/>
    <p:sldId id="399" r:id="rId15"/>
    <p:sldId id="431" r:id="rId16"/>
    <p:sldId id="437" r:id="rId17"/>
    <p:sldId id="402" r:id="rId18"/>
    <p:sldId id="403" r:id="rId19"/>
    <p:sldId id="404" r:id="rId20"/>
    <p:sldId id="444" r:id="rId21"/>
    <p:sldId id="426" r:id="rId22"/>
    <p:sldId id="424" r:id="rId23"/>
    <p:sldId id="406" r:id="rId24"/>
    <p:sldId id="407" r:id="rId25"/>
    <p:sldId id="439" r:id="rId26"/>
    <p:sldId id="422" r:id="rId27"/>
    <p:sldId id="409" r:id="rId28"/>
    <p:sldId id="410" r:id="rId29"/>
    <p:sldId id="443" r:id="rId30"/>
    <p:sldId id="442" r:id="rId31"/>
    <p:sldId id="412" r:id="rId32"/>
    <p:sldId id="413" r:id="rId33"/>
    <p:sldId id="414" r:id="rId34"/>
    <p:sldId id="427" r:id="rId35"/>
    <p:sldId id="415" r:id="rId36"/>
    <p:sldId id="418" r:id="rId37"/>
    <p:sldId id="419" r:id="rId38"/>
    <p:sldId id="445" r:id="rId39"/>
    <p:sldId id="420" r:id="rId40"/>
    <p:sldId id="428" r:id="rId41"/>
    <p:sldId id="332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Ponce" initials="LP" lastIdx="1" clrIdx="0">
    <p:extLst>
      <p:ext uri="{19B8F6BF-5375-455C-9EA6-DF929625EA0E}">
        <p15:presenceInfo xmlns="" xmlns:p15="http://schemas.microsoft.com/office/powerpoint/2012/main" userId="Liz Po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745"/>
    <a:srgbClr val="80C535"/>
    <a:srgbClr val="FFFFCC"/>
    <a:srgbClr val="62CD37"/>
    <a:srgbClr val="F9692F"/>
    <a:srgbClr val="C618AD"/>
    <a:srgbClr val="BA24AF"/>
    <a:srgbClr val="D07418"/>
    <a:srgbClr val="FFFFFF"/>
    <a:srgbClr val="89C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3" autoAdjust="0"/>
    <p:restoredTop sz="99501" autoAdjust="0"/>
  </p:normalViewPr>
  <p:slideViewPr>
    <p:cSldViewPr>
      <p:cViewPr>
        <p:scale>
          <a:sx n="66" d="100"/>
          <a:sy n="66" d="100"/>
        </p:scale>
        <p:origin x="-137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notesViewPr>
    <p:cSldViewPr>
      <p:cViewPr varScale="1">
        <p:scale>
          <a:sx n="60" d="100"/>
          <a:sy n="60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ADA4B-A6A6-4215-8D46-CD77A3AE52D3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4D1DAE1-BFEF-40EA-8CF4-4FFA513C4499}">
      <dgm:prSet phldrT="[Texto]" custT="1"/>
      <dgm:spPr>
        <a:xfrm>
          <a:off x="0" y="1397000"/>
          <a:ext cx="2438400" cy="1269999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Proveedores</a:t>
          </a:r>
          <a:endParaRPr lang="es-ES" sz="20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ED514819-38B6-43E9-8B66-D22D413889D9}" type="parTrans" cxnId="{E0F3F2DD-93E0-4A5C-95C4-FBD5107FF99F}">
      <dgm:prSet/>
      <dgm:spPr/>
      <dgm:t>
        <a:bodyPr/>
        <a:lstStyle/>
        <a:p>
          <a:endParaRPr lang="es-ES"/>
        </a:p>
      </dgm:t>
    </dgm:pt>
    <dgm:pt modelId="{1B92E1EB-B702-4641-B86B-D82B49E93FB7}" type="sibTrans" cxnId="{E0F3F2DD-93E0-4A5C-95C4-FBD5107FF99F}">
      <dgm:prSet/>
      <dgm:spPr/>
      <dgm:t>
        <a:bodyPr/>
        <a:lstStyle/>
        <a:p>
          <a:endParaRPr lang="es-ES"/>
        </a:p>
      </dgm:t>
    </dgm:pt>
    <dgm:pt modelId="{034344FA-B1FB-405C-9236-B9FA7B5F4E74}">
      <dgm:prSet phldrT="[Texto]" custT="1"/>
      <dgm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1972853"/>
            <a:satOff val="11079"/>
            <a:lumOff val="704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972853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 algn="just"/>
          <a:r>
            <a:rPr lang="es-E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La Asociación Ecuatoriana de Productores de Teca y Maderas Tropicales (ASOTECA).</a:t>
          </a:r>
          <a:endParaRPr lang="es-E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BF64505-AE15-4DA1-9A00-0646AE783311}" type="parTrans" cxnId="{76AF5E18-5F81-4D76-9183-2C7AFFE05F90}">
      <dgm:prSet/>
      <dgm:spPr/>
      <dgm:t>
        <a:bodyPr/>
        <a:lstStyle/>
        <a:p>
          <a:endParaRPr lang="es-ES"/>
        </a:p>
      </dgm:t>
    </dgm:pt>
    <dgm:pt modelId="{B87BBD5D-B4CE-4D1D-82BE-134CBE50FF36}" type="sibTrans" cxnId="{76AF5E18-5F81-4D76-9183-2C7AFFE05F90}">
      <dgm:prSet/>
      <dgm:spPr/>
      <dgm:t>
        <a:bodyPr/>
        <a:lstStyle/>
        <a:p>
          <a:endParaRPr lang="es-ES"/>
        </a:p>
      </dgm:t>
    </dgm:pt>
    <dgm:pt modelId="{325F9C7E-A022-4833-9CAD-69735BE46FB6}">
      <dgm:prSet phldrT="[Texto]" custT="1"/>
      <dgm:spPr>
        <a:xfrm>
          <a:off x="0" y="0"/>
          <a:ext cx="2438400" cy="1269999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Descripción</a:t>
          </a:r>
          <a:endParaRPr lang="es-ES" sz="20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5C460E26-746E-4AA2-B65B-D98C381ABE38}" type="sibTrans" cxnId="{869ACE03-4511-4B89-B7D3-55E7BA3937EA}">
      <dgm:prSet/>
      <dgm:spPr/>
      <dgm:t>
        <a:bodyPr/>
        <a:lstStyle/>
        <a:p>
          <a:endParaRPr lang="es-ES"/>
        </a:p>
      </dgm:t>
    </dgm:pt>
    <dgm:pt modelId="{6225F1A9-A1BB-4A60-944C-C964E784FFCA}" type="parTrans" cxnId="{869ACE03-4511-4B89-B7D3-55E7BA3937EA}">
      <dgm:prSet/>
      <dgm:spPr/>
      <dgm:t>
        <a:bodyPr/>
        <a:lstStyle/>
        <a:p>
          <a:endParaRPr lang="es-ES"/>
        </a:p>
      </dgm:t>
    </dgm:pt>
    <dgm:pt modelId="{1596E57C-936E-4385-947F-053ED5EDA6D7}">
      <dgm:prSet phldrT="[Texto]" custT="1"/>
      <dgm:spPr>
        <a:xfrm>
          <a:off x="2438399" y="0"/>
          <a:ext cx="3657600" cy="1269999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 algn="just"/>
          <a:r>
            <a:rPr lang="es-E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Taxonómica y botánica a nivel de vivero.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B4DF032-42CA-4A4E-AAC2-EE2F79D2CBE9}" type="sibTrans" cxnId="{10E6EC59-AD38-46CB-A918-52091D6FB957}">
      <dgm:prSet/>
      <dgm:spPr/>
      <dgm:t>
        <a:bodyPr/>
        <a:lstStyle/>
        <a:p>
          <a:endParaRPr lang="es-ES"/>
        </a:p>
      </dgm:t>
    </dgm:pt>
    <dgm:pt modelId="{EC393E7B-C0E9-4446-A904-3CE549E37ACE}" type="parTrans" cxnId="{10E6EC59-AD38-46CB-A918-52091D6FB957}">
      <dgm:prSet/>
      <dgm:spPr/>
      <dgm:t>
        <a:bodyPr/>
        <a:lstStyle/>
        <a:p>
          <a:endParaRPr lang="es-ES"/>
        </a:p>
      </dgm:t>
    </dgm:pt>
    <dgm:pt modelId="{F523167F-A410-4A34-8520-EE453401387B}">
      <dgm:prSet phldrT="[Texto]" custT="1"/>
      <dgm:spPr>
        <a:xfrm>
          <a:off x="0" y="2793999"/>
          <a:ext cx="2438400" cy="1269999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0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 hay estudios</a:t>
          </a:r>
          <a:endParaRPr lang="es-ES" sz="20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33784404-53F7-47E5-B377-2F1C85CC9424}" type="parTrans" cxnId="{97C2B7DB-590C-4144-B84A-2BD075B40529}">
      <dgm:prSet/>
      <dgm:spPr/>
      <dgm:t>
        <a:bodyPr/>
        <a:lstStyle/>
        <a:p>
          <a:endParaRPr lang="es-ES"/>
        </a:p>
      </dgm:t>
    </dgm:pt>
    <dgm:pt modelId="{4D4C6322-5877-4A35-8EB6-C44762E930F4}" type="sibTrans" cxnId="{97C2B7DB-590C-4144-B84A-2BD075B40529}">
      <dgm:prSet/>
      <dgm:spPr/>
      <dgm:t>
        <a:bodyPr/>
        <a:lstStyle/>
        <a:p>
          <a:endParaRPr lang="es-ES"/>
        </a:p>
      </dgm:t>
    </dgm:pt>
    <dgm:pt modelId="{31EE5786-1E3E-42FB-8704-2C75E911FDC2}">
      <dgm:prSet custT="1"/>
      <dgm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3945706"/>
            <a:satOff val="22157"/>
            <a:lumOff val="1408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945706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 algn="just"/>
          <a:r>
            <a:rPr lang="es-E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Diversidad genética.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43AE58C2-2E94-43F6-BC82-BB60D5EFCFC3}" type="parTrans" cxnId="{0E9274A5-98B2-4DCC-BBF2-624D3C132BA9}">
      <dgm:prSet/>
      <dgm:spPr/>
      <dgm:t>
        <a:bodyPr/>
        <a:lstStyle/>
        <a:p>
          <a:endParaRPr lang="es-ES"/>
        </a:p>
      </dgm:t>
    </dgm:pt>
    <dgm:pt modelId="{3849CC61-F010-43C1-87EC-8059E2FE4500}" type="sibTrans" cxnId="{0E9274A5-98B2-4DCC-BBF2-624D3C132BA9}">
      <dgm:prSet/>
      <dgm:spPr/>
      <dgm:t>
        <a:bodyPr/>
        <a:lstStyle/>
        <a:p>
          <a:endParaRPr lang="es-ES"/>
        </a:p>
      </dgm:t>
    </dgm:pt>
    <dgm:pt modelId="{CA85E5EF-C67E-4EF8-BF8F-CF95A23ECBBE}" type="pres">
      <dgm:prSet presAssocID="{5A3ADA4B-A6A6-4215-8D46-CD77A3AE52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18B4A87-A481-44FB-BF82-E80C2CC35FC6}" type="pres">
      <dgm:prSet presAssocID="{325F9C7E-A022-4833-9CAD-69735BE46FB6}" presName="linNode" presStyleCnt="0"/>
      <dgm:spPr/>
    </dgm:pt>
    <dgm:pt modelId="{83480D1F-4FC1-4A6A-8103-BD3D97216256}" type="pres">
      <dgm:prSet presAssocID="{325F9C7E-A022-4833-9CAD-69735BE46FB6}" presName="parentShp" presStyleLbl="node1" presStyleIdx="0" presStyleCnt="3" custScaleX="684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2A5A4-F9F6-44A8-B26D-E5CA5B057DF4}" type="pres">
      <dgm:prSet presAssocID="{325F9C7E-A022-4833-9CAD-69735BE46FB6}" presName="childShp" presStyleLbl="bgAccFollowNode1" presStyleIdx="0" presStyleCnt="3" custScaleX="102123" custLinFactNeighborX="-45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95426-303F-44DA-AF27-1B3F9F4234D0}" type="pres">
      <dgm:prSet presAssocID="{5C460E26-746E-4AA2-B65B-D98C381ABE38}" presName="spacing" presStyleCnt="0"/>
      <dgm:spPr/>
    </dgm:pt>
    <dgm:pt modelId="{1F16EBFD-7327-4496-8CF0-FFBC37DCB0D1}" type="pres">
      <dgm:prSet presAssocID="{84D1DAE1-BFEF-40EA-8CF4-4FFA513C4499}" presName="linNode" presStyleCnt="0"/>
      <dgm:spPr/>
    </dgm:pt>
    <dgm:pt modelId="{E54822FB-B0CB-4A13-B369-2AA05AD8A456}" type="pres">
      <dgm:prSet presAssocID="{84D1DAE1-BFEF-40EA-8CF4-4FFA513C4499}" presName="parentShp" presStyleLbl="node1" presStyleIdx="1" presStyleCnt="3" custScaleX="684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6B48D-1EDA-414A-92EC-2F212FD407B9}" type="pres">
      <dgm:prSet presAssocID="{84D1DAE1-BFEF-40EA-8CF4-4FFA513C4499}" presName="childShp" presStyleLbl="bgAccFollowNode1" presStyleIdx="1" presStyleCnt="3" custLinFactNeighborX="-2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491344-6C4B-41F7-A5E1-B01630795A9B}" type="pres">
      <dgm:prSet presAssocID="{1B92E1EB-B702-4641-B86B-D82B49E93FB7}" presName="spacing" presStyleCnt="0"/>
      <dgm:spPr/>
    </dgm:pt>
    <dgm:pt modelId="{8F6AB275-EA80-4CA8-91E4-B2ADA3F39312}" type="pres">
      <dgm:prSet presAssocID="{F523167F-A410-4A34-8520-EE453401387B}" presName="linNode" presStyleCnt="0"/>
      <dgm:spPr/>
    </dgm:pt>
    <dgm:pt modelId="{9B77EC26-D459-47E1-883D-096B91C33247}" type="pres">
      <dgm:prSet presAssocID="{F523167F-A410-4A34-8520-EE453401387B}" presName="parentShp" presStyleLbl="node1" presStyleIdx="2" presStyleCnt="3" custScaleX="69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00019-325D-4B5E-A65E-F0A5DB7174F1}" type="pres">
      <dgm:prSet presAssocID="{F523167F-A410-4A34-8520-EE453401387B}" presName="childShp" presStyleLbl="bgAccFollowNode1" presStyleIdx="2" presStyleCnt="3" custLinFactNeighborX="-4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1E926E-5196-49AF-A4D7-60A93C350736}" type="presOf" srcId="{1596E57C-936E-4385-947F-053ED5EDA6D7}" destId="{8772A5A4-F9F6-44A8-B26D-E5CA5B057DF4}" srcOrd="0" destOrd="0" presId="urn:microsoft.com/office/officeart/2005/8/layout/vList6"/>
    <dgm:cxn modelId="{BFE89600-C5C7-4C33-84C2-BE2BDB242544}" type="presOf" srcId="{84D1DAE1-BFEF-40EA-8CF4-4FFA513C4499}" destId="{E54822FB-B0CB-4A13-B369-2AA05AD8A456}" srcOrd="0" destOrd="0" presId="urn:microsoft.com/office/officeart/2005/8/layout/vList6"/>
    <dgm:cxn modelId="{2C799F41-D7C8-47A3-9649-6A50F68E8193}" type="presOf" srcId="{31EE5786-1E3E-42FB-8704-2C75E911FDC2}" destId="{C0F00019-325D-4B5E-A65E-F0A5DB7174F1}" srcOrd="0" destOrd="0" presId="urn:microsoft.com/office/officeart/2005/8/layout/vList6"/>
    <dgm:cxn modelId="{4A28DF73-18F8-41B1-AAB1-BE91AD1A7DF0}" type="presOf" srcId="{034344FA-B1FB-405C-9236-B9FA7B5F4E74}" destId="{65C6B48D-1EDA-414A-92EC-2F212FD407B9}" srcOrd="0" destOrd="0" presId="urn:microsoft.com/office/officeart/2005/8/layout/vList6"/>
    <dgm:cxn modelId="{8DA254C0-B82D-42FB-B2E0-EC58AD036BC9}" type="presOf" srcId="{325F9C7E-A022-4833-9CAD-69735BE46FB6}" destId="{83480D1F-4FC1-4A6A-8103-BD3D97216256}" srcOrd="0" destOrd="0" presId="urn:microsoft.com/office/officeart/2005/8/layout/vList6"/>
    <dgm:cxn modelId="{0E9274A5-98B2-4DCC-BBF2-624D3C132BA9}" srcId="{F523167F-A410-4A34-8520-EE453401387B}" destId="{31EE5786-1E3E-42FB-8704-2C75E911FDC2}" srcOrd="0" destOrd="0" parTransId="{43AE58C2-2E94-43F6-BC82-BB60D5EFCFC3}" sibTransId="{3849CC61-F010-43C1-87EC-8059E2FE4500}"/>
    <dgm:cxn modelId="{10E6EC59-AD38-46CB-A918-52091D6FB957}" srcId="{325F9C7E-A022-4833-9CAD-69735BE46FB6}" destId="{1596E57C-936E-4385-947F-053ED5EDA6D7}" srcOrd="0" destOrd="0" parTransId="{EC393E7B-C0E9-4446-A904-3CE549E37ACE}" sibTransId="{DB4DF032-42CA-4A4E-AAC2-EE2F79D2CBE9}"/>
    <dgm:cxn modelId="{76AF5E18-5F81-4D76-9183-2C7AFFE05F90}" srcId="{84D1DAE1-BFEF-40EA-8CF4-4FFA513C4499}" destId="{034344FA-B1FB-405C-9236-B9FA7B5F4E74}" srcOrd="0" destOrd="0" parTransId="{FBF64505-AE15-4DA1-9A00-0646AE783311}" sibTransId="{B87BBD5D-B4CE-4D1D-82BE-134CBE50FF36}"/>
    <dgm:cxn modelId="{97C2B7DB-590C-4144-B84A-2BD075B40529}" srcId="{5A3ADA4B-A6A6-4215-8D46-CD77A3AE52D3}" destId="{F523167F-A410-4A34-8520-EE453401387B}" srcOrd="2" destOrd="0" parTransId="{33784404-53F7-47E5-B377-2F1C85CC9424}" sibTransId="{4D4C6322-5877-4A35-8EB6-C44762E930F4}"/>
    <dgm:cxn modelId="{B520B679-0A93-4157-9494-4067845F571B}" type="presOf" srcId="{F523167F-A410-4A34-8520-EE453401387B}" destId="{9B77EC26-D459-47E1-883D-096B91C33247}" srcOrd="0" destOrd="0" presId="urn:microsoft.com/office/officeart/2005/8/layout/vList6"/>
    <dgm:cxn modelId="{E65A6D36-5792-4AB7-8CB1-06CDD3F3B5B3}" type="presOf" srcId="{5A3ADA4B-A6A6-4215-8D46-CD77A3AE52D3}" destId="{CA85E5EF-C67E-4EF8-BF8F-CF95A23ECBBE}" srcOrd="0" destOrd="0" presId="urn:microsoft.com/office/officeart/2005/8/layout/vList6"/>
    <dgm:cxn modelId="{E0F3F2DD-93E0-4A5C-95C4-FBD5107FF99F}" srcId="{5A3ADA4B-A6A6-4215-8D46-CD77A3AE52D3}" destId="{84D1DAE1-BFEF-40EA-8CF4-4FFA513C4499}" srcOrd="1" destOrd="0" parTransId="{ED514819-38B6-43E9-8B66-D22D413889D9}" sibTransId="{1B92E1EB-B702-4641-B86B-D82B49E93FB7}"/>
    <dgm:cxn modelId="{869ACE03-4511-4B89-B7D3-55E7BA3937EA}" srcId="{5A3ADA4B-A6A6-4215-8D46-CD77A3AE52D3}" destId="{325F9C7E-A022-4833-9CAD-69735BE46FB6}" srcOrd="0" destOrd="0" parTransId="{6225F1A9-A1BB-4A60-944C-C964E784FFCA}" sibTransId="{5C460E26-746E-4AA2-B65B-D98C381ABE38}"/>
    <dgm:cxn modelId="{886C08B8-16DA-4766-B8DD-F33C8FD1B1D4}" type="presParOf" srcId="{CA85E5EF-C67E-4EF8-BF8F-CF95A23ECBBE}" destId="{A18B4A87-A481-44FB-BF82-E80C2CC35FC6}" srcOrd="0" destOrd="0" presId="urn:microsoft.com/office/officeart/2005/8/layout/vList6"/>
    <dgm:cxn modelId="{A105997B-2A9C-40A4-A45D-F3CF633394A1}" type="presParOf" srcId="{A18B4A87-A481-44FB-BF82-E80C2CC35FC6}" destId="{83480D1F-4FC1-4A6A-8103-BD3D97216256}" srcOrd="0" destOrd="0" presId="urn:microsoft.com/office/officeart/2005/8/layout/vList6"/>
    <dgm:cxn modelId="{43B6E444-8FA5-4477-888C-993986CC7A9D}" type="presParOf" srcId="{A18B4A87-A481-44FB-BF82-E80C2CC35FC6}" destId="{8772A5A4-F9F6-44A8-B26D-E5CA5B057DF4}" srcOrd="1" destOrd="0" presId="urn:microsoft.com/office/officeart/2005/8/layout/vList6"/>
    <dgm:cxn modelId="{019071BA-6F14-4356-A79C-06621B414083}" type="presParOf" srcId="{CA85E5EF-C67E-4EF8-BF8F-CF95A23ECBBE}" destId="{08795426-303F-44DA-AF27-1B3F9F4234D0}" srcOrd="1" destOrd="0" presId="urn:microsoft.com/office/officeart/2005/8/layout/vList6"/>
    <dgm:cxn modelId="{7677A731-9EAD-4320-B911-585721F093BF}" type="presParOf" srcId="{CA85E5EF-C67E-4EF8-BF8F-CF95A23ECBBE}" destId="{1F16EBFD-7327-4496-8CF0-FFBC37DCB0D1}" srcOrd="2" destOrd="0" presId="urn:microsoft.com/office/officeart/2005/8/layout/vList6"/>
    <dgm:cxn modelId="{02C8F677-6B02-47DC-9A47-F1FB6EE7BB4E}" type="presParOf" srcId="{1F16EBFD-7327-4496-8CF0-FFBC37DCB0D1}" destId="{E54822FB-B0CB-4A13-B369-2AA05AD8A456}" srcOrd="0" destOrd="0" presId="urn:microsoft.com/office/officeart/2005/8/layout/vList6"/>
    <dgm:cxn modelId="{CA0BFCC3-6F09-48CF-8A75-757378883B85}" type="presParOf" srcId="{1F16EBFD-7327-4496-8CF0-FFBC37DCB0D1}" destId="{65C6B48D-1EDA-414A-92EC-2F212FD407B9}" srcOrd="1" destOrd="0" presId="urn:microsoft.com/office/officeart/2005/8/layout/vList6"/>
    <dgm:cxn modelId="{7A120D37-7979-417F-911D-45FAD11EE103}" type="presParOf" srcId="{CA85E5EF-C67E-4EF8-BF8F-CF95A23ECBBE}" destId="{C8491344-6C4B-41F7-A5E1-B01630795A9B}" srcOrd="3" destOrd="0" presId="urn:microsoft.com/office/officeart/2005/8/layout/vList6"/>
    <dgm:cxn modelId="{039E3A48-AAAA-455F-B708-7996C4DDF20D}" type="presParOf" srcId="{CA85E5EF-C67E-4EF8-BF8F-CF95A23ECBBE}" destId="{8F6AB275-EA80-4CA8-91E4-B2ADA3F39312}" srcOrd="4" destOrd="0" presId="urn:microsoft.com/office/officeart/2005/8/layout/vList6"/>
    <dgm:cxn modelId="{D25F72DD-56F0-4461-953B-DE07152ABDAB}" type="presParOf" srcId="{8F6AB275-EA80-4CA8-91E4-B2ADA3F39312}" destId="{9B77EC26-D459-47E1-883D-096B91C33247}" srcOrd="0" destOrd="0" presId="urn:microsoft.com/office/officeart/2005/8/layout/vList6"/>
    <dgm:cxn modelId="{7DA2E0EB-BD7A-468C-92C1-8E8AC2636398}" type="presParOf" srcId="{8F6AB275-EA80-4CA8-91E4-B2ADA3F39312}" destId="{C0F00019-325D-4B5E-A65E-F0A5DB7174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40907A-CD08-49C5-9982-D07C0604A3EC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4" csCatId="colorful" phldr="1"/>
      <dgm:spPr/>
    </dgm:pt>
    <dgm:pt modelId="{E3F9DD56-B0F5-426A-93E1-99F8FA6156B8}">
      <dgm:prSet phldrT="[Texto]" custT="1"/>
      <dgm:spPr>
        <a:xfrm>
          <a:off x="1199702" y="2301822"/>
          <a:ext cx="1276490" cy="6380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GenALEX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E69D1BF-CD0D-4E3C-ADEA-4D568204A18C}" type="parTrans" cxnId="{1347F881-6BBB-4775-8214-5B3176CB01FB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B15CD85F-7AD4-4FE4-A954-9A0A200099AC}" type="sibTrans" cxnId="{1347F881-6BBB-4775-8214-5B3176CB01FB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592B3BEF-D661-49BF-8089-A9C120DD80C7}">
      <dgm:prSet phldrT="[Texto]" custT="1"/>
      <dgm:spPr>
        <a:xfrm>
          <a:off x="1838163" y="3631460"/>
          <a:ext cx="1276490" cy="6380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Diversidad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29DE797-C00B-423B-834D-F6E5D1351654}" type="sibTrans" cxnId="{19CB56E5-82EF-47A3-9E9F-7698B5A4A0E5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D36FF65A-7844-4640-951E-95393F3CE53A}" type="parTrans" cxnId="{19CB56E5-82EF-47A3-9E9F-7698B5A4A0E5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C2E7D2BF-C6E1-4EF4-8FF3-3616433006EC}">
      <dgm:prSet phldrT="[Texto]" custT="1"/>
      <dgm:spPr>
        <a:xfrm>
          <a:off x="1835143" y="974094"/>
          <a:ext cx="1276490" cy="6380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Matriz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3448078-B1D9-4E24-8997-38E4A878F9E2}" type="parTrans" cxnId="{79A9C505-4E31-4224-B0BC-AE363E18AFD1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ECBD3895-0CC4-44CD-BFD2-32D4CBC350D3}" type="sibTrans" cxnId="{79A9C505-4E31-4224-B0BC-AE363E18AFD1}">
      <dgm:prSet/>
      <dgm:spPr/>
      <dgm:t>
        <a:bodyPr/>
        <a:lstStyle/>
        <a:p>
          <a:endParaRPr lang="es-ES" sz="1400">
            <a:latin typeface="+mn-lt"/>
          </a:endParaRPr>
        </a:p>
      </dgm:t>
    </dgm:pt>
    <dgm:pt modelId="{7E5BDBF5-FB92-4200-AB76-6331FC66E460}" type="pres">
      <dgm:prSet presAssocID="{D540907A-CD08-49C5-9982-D07C0604A3E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F718D75-F15F-43C5-8FD9-BC52B4F05ED5}" type="pres">
      <dgm:prSet presAssocID="{C2E7D2BF-C6E1-4EF4-8FF3-3616433006EC}" presName="Accent1" presStyleCnt="0"/>
      <dgm:spPr/>
    </dgm:pt>
    <dgm:pt modelId="{89E2E351-B8A6-4129-9833-EEAA68D3559C}" type="pres">
      <dgm:prSet presAssocID="{C2E7D2BF-C6E1-4EF4-8FF3-3616433006EC}" presName="Accent" presStyleLbl="node1" presStyleIdx="0" presStyleCnt="3"/>
      <dgm:spPr>
        <a:xfrm>
          <a:off x="1327394" y="144622"/>
          <a:ext cx="2297164" cy="22975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B9108DEC-6CB0-4F39-874F-45C6735D6402}" type="pres">
      <dgm:prSet presAssocID="{C2E7D2BF-C6E1-4EF4-8FF3-3616433006E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F838E-EBA1-4B11-B84F-57F50483ED96}" type="pres">
      <dgm:prSet presAssocID="{E3F9DD56-B0F5-426A-93E1-99F8FA6156B8}" presName="Accent2" presStyleCnt="0"/>
      <dgm:spPr/>
    </dgm:pt>
    <dgm:pt modelId="{1956F888-6B9E-418C-861B-53F1F7AA5A44}" type="pres">
      <dgm:prSet presAssocID="{E3F9DD56-B0F5-426A-93E1-99F8FA6156B8}" presName="Accent" presStyleLbl="node1" presStyleIdx="1" presStyleCnt="3"/>
      <dgm:spPr>
        <a:xfrm>
          <a:off x="689365" y="1464714"/>
          <a:ext cx="2297164" cy="22975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5518BAFB-8080-4BD1-AF2D-2ED91DC90452}" type="pres">
      <dgm:prSet presAssocID="{E3F9DD56-B0F5-426A-93E1-99F8FA6156B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37377-3302-4F15-9F20-E0E7E9EED31E}" type="pres">
      <dgm:prSet presAssocID="{592B3BEF-D661-49BF-8089-A9C120DD80C7}" presName="Accent3" presStyleCnt="0"/>
      <dgm:spPr/>
    </dgm:pt>
    <dgm:pt modelId="{F0405DE4-0F0F-4854-9214-AAC5193DBD2C}" type="pres">
      <dgm:prSet presAssocID="{592B3BEF-D661-49BF-8089-A9C120DD80C7}" presName="Accent" presStyleLbl="node1" presStyleIdx="2" presStyleCnt="3"/>
      <dgm:spPr>
        <a:xfrm>
          <a:off x="1490892" y="2942778"/>
          <a:ext cx="1973620" cy="19744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07023300-6DBA-4985-882B-BF51232DB29E}" type="pres">
      <dgm:prSet presAssocID="{592B3BEF-D661-49BF-8089-A9C120DD80C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47F881-6BBB-4775-8214-5B3176CB01FB}" srcId="{D540907A-CD08-49C5-9982-D07C0604A3EC}" destId="{E3F9DD56-B0F5-426A-93E1-99F8FA6156B8}" srcOrd="1" destOrd="0" parTransId="{BE69D1BF-CD0D-4E3C-ADEA-4D568204A18C}" sibTransId="{B15CD85F-7AD4-4FE4-A954-9A0A200099AC}"/>
    <dgm:cxn modelId="{630D1F19-7292-4BB9-87C1-6135A3ACD3CD}" type="presOf" srcId="{D540907A-CD08-49C5-9982-D07C0604A3EC}" destId="{7E5BDBF5-FB92-4200-AB76-6331FC66E460}" srcOrd="0" destOrd="0" presId="urn:microsoft.com/office/officeart/2009/layout/CircleArrowProcess"/>
    <dgm:cxn modelId="{F06D69A4-604D-464A-B22F-40F4E1E74478}" type="presOf" srcId="{592B3BEF-D661-49BF-8089-A9C120DD80C7}" destId="{07023300-6DBA-4985-882B-BF51232DB29E}" srcOrd="0" destOrd="0" presId="urn:microsoft.com/office/officeart/2009/layout/CircleArrowProcess"/>
    <dgm:cxn modelId="{19CB56E5-82EF-47A3-9E9F-7698B5A4A0E5}" srcId="{D540907A-CD08-49C5-9982-D07C0604A3EC}" destId="{592B3BEF-D661-49BF-8089-A9C120DD80C7}" srcOrd="2" destOrd="0" parTransId="{D36FF65A-7844-4640-951E-95393F3CE53A}" sibTransId="{B29DE797-C00B-423B-834D-F6E5D1351654}"/>
    <dgm:cxn modelId="{79A9C505-4E31-4224-B0BC-AE363E18AFD1}" srcId="{D540907A-CD08-49C5-9982-D07C0604A3EC}" destId="{C2E7D2BF-C6E1-4EF4-8FF3-3616433006EC}" srcOrd="0" destOrd="0" parTransId="{63448078-B1D9-4E24-8997-38E4A878F9E2}" sibTransId="{ECBD3895-0CC4-44CD-BFD2-32D4CBC350D3}"/>
    <dgm:cxn modelId="{098137DA-FD51-41C0-BCE7-96373B9094F5}" type="presOf" srcId="{E3F9DD56-B0F5-426A-93E1-99F8FA6156B8}" destId="{5518BAFB-8080-4BD1-AF2D-2ED91DC90452}" srcOrd="0" destOrd="0" presId="urn:microsoft.com/office/officeart/2009/layout/CircleArrowProcess"/>
    <dgm:cxn modelId="{F6027429-DC54-4108-B827-DF2F92463FE7}" type="presOf" srcId="{C2E7D2BF-C6E1-4EF4-8FF3-3616433006EC}" destId="{B9108DEC-6CB0-4F39-874F-45C6735D6402}" srcOrd="0" destOrd="0" presId="urn:microsoft.com/office/officeart/2009/layout/CircleArrowProcess"/>
    <dgm:cxn modelId="{5267C2DA-C1D9-459B-BF74-D5D2A8612A87}" type="presParOf" srcId="{7E5BDBF5-FB92-4200-AB76-6331FC66E460}" destId="{AF718D75-F15F-43C5-8FD9-BC52B4F05ED5}" srcOrd="0" destOrd="0" presId="urn:microsoft.com/office/officeart/2009/layout/CircleArrowProcess"/>
    <dgm:cxn modelId="{62255C95-64AB-4E44-AFEC-B85BA183EAB0}" type="presParOf" srcId="{AF718D75-F15F-43C5-8FD9-BC52B4F05ED5}" destId="{89E2E351-B8A6-4129-9833-EEAA68D3559C}" srcOrd="0" destOrd="0" presId="urn:microsoft.com/office/officeart/2009/layout/CircleArrowProcess"/>
    <dgm:cxn modelId="{D7636E47-C05D-4CEF-A10B-769573F2A805}" type="presParOf" srcId="{7E5BDBF5-FB92-4200-AB76-6331FC66E460}" destId="{B9108DEC-6CB0-4F39-874F-45C6735D6402}" srcOrd="1" destOrd="0" presId="urn:microsoft.com/office/officeart/2009/layout/CircleArrowProcess"/>
    <dgm:cxn modelId="{452056E4-A4DE-47F8-8FA1-39FD7F74AFD5}" type="presParOf" srcId="{7E5BDBF5-FB92-4200-AB76-6331FC66E460}" destId="{C2CF838E-EBA1-4B11-B84F-57F50483ED96}" srcOrd="2" destOrd="0" presId="urn:microsoft.com/office/officeart/2009/layout/CircleArrowProcess"/>
    <dgm:cxn modelId="{DCDA2084-6AE7-49D8-95F6-72A10E82FDB9}" type="presParOf" srcId="{C2CF838E-EBA1-4B11-B84F-57F50483ED96}" destId="{1956F888-6B9E-418C-861B-53F1F7AA5A44}" srcOrd="0" destOrd="0" presId="urn:microsoft.com/office/officeart/2009/layout/CircleArrowProcess"/>
    <dgm:cxn modelId="{2103F613-209B-41B0-A6D3-C8481EAE464C}" type="presParOf" srcId="{7E5BDBF5-FB92-4200-AB76-6331FC66E460}" destId="{5518BAFB-8080-4BD1-AF2D-2ED91DC90452}" srcOrd="3" destOrd="0" presId="urn:microsoft.com/office/officeart/2009/layout/CircleArrowProcess"/>
    <dgm:cxn modelId="{6027445D-3BE6-44FA-865F-F5D0BEFDF2AA}" type="presParOf" srcId="{7E5BDBF5-FB92-4200-AB76-6331FC66E460}" destId="{C7537377-3302-4F15-9F20-E0E7E9EED31E}" srcOrd="4" destOrd="0" presId="urn:microsoft.com/office/officeart/2009/layout/CircleArrowProcess"/>
    <dgm:cxn modelId="{DDD1F967-1EC4-421E-BACB-5899746FB70D}" type="presParOf" srcId="{C7537377-3302-4F15-9F20-E0E7E9EED31E}" destId="{F0405DE4-0F0F-4854-9214-AAC5193DBD2C}" srcOrd="0" destOrd="0" presId="urn:microsoft.com/office/officeart/2009/layout/CircleArrowProcess"/>
    <dgm:cxn modelId="{308DEF81-5C56-4918-BB06-117C3234C3F5}" type="presParOf" srcId="{7E5BDBF5-FB92-4200-AB76-6331FC66E460}" destId="{07023300-6DBA-4985-882B-BF51232DB29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5A579B-E8E8-4509-9883-791C8957B4CC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D8198A4F-DF6A-48F4-9324-6426CDE1B5E1}">
      <dgm:prSet phldrT="[Texto]" custT="1"/>
      <dgm:spPr>
        <a:xfrm>
          <a:off x="2133600" y="0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Software NTSYS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4342B791-CB3D-43A1-A8E1-76F834D17E40}" type="parTrans" cxnId="{0B72970B-A961-4D80-A913-0539ADF9366F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355364A5-2764-44A6-9381-4B65F2589E46}" type="sibTrans" cxnId="{0B72970B-A961-4D80-A913-0539ADF9366F}">
      <dgm:prSet custT="1"/>
      <dgm:spPr>
        <a:xfrm rot="5400000">
          <a:off x="2857500" y="1041399"/>
          <a:ext cx="380999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48292D8-8C37-4A50-86E5-4CDF92CC483C}">
      <dgm:prSet phldrT="[Texto]" custT="1"/>
      <dgm:spPr>
        <a:xfrm>
          <a:off x="2133600" y="1523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Coeficiente de similitud de </a:t>
          </a:r>
          <a:r>
            <a:rPr lang="es-ES" sz="1800" i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Jaccard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341C96A-1FB9-44A6-985C-4CAA70A71298}" type="parTrans" cxnId="{87A8761A-DA5D-48C5-BF78-5B536930FE10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67248295-E13F-4146-9A92-7E05DDEB0F6D}" type="sibTrans" cxnId="{87A8761A-DA5D-48C5-BF78-5B536930FE10}">
      <dgm:prSet custT="1"/>
      <dgm:spPr>
        <a:xfrm rot="5400000">
          <a:off x="2857500" y="2565399"/>
          <a:ext cx="381000" cy="4571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68766B7F-C74D-42CC-A007-8F933AE7ACFD}">
      <dgm:prSet phldrT="[Texto]" custT="1"/>
      <dgm:spPr>
        <a:xfrm>
          <a:off x="2133600" y="3047999"/>
          <a:ext cx="1828799" cy="10159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Dendograma UPGMA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3364C526-05CA-40AA-A6FB-843F04852FB4}" type="parTrans" cxnId="{12E87BBC-B35B-41F6-B714-FDE07CCA97F2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E365A189-D0D2-4CE1-B752-D7A5A27E864A}" type="sibTrans" cxnId="{12E87BBC-B35B-41F6-B714-FDE07CCA97F2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57884502-C5BF-45DF-8B39-4C875AE871A6}" type="pres">
      <dgm:prSet presAssocID="{425A579B-E8E8-4509-9883-791C8957B4CC}" presName="linearFlow" presStyleCnt="0">
        <dgm:presLayoutVars>
          <dgm:resizeHandles val="exact"/>
        </dgm:presLayoutVars>
      </dgm:prSet>
      <dgm:spPr/>
    </dgm:pt>
    <dgm:pt modelId="{6968257F-7D65-4585-9E6B-591301FD4E22}" type="pres">
      <dgm:prSet presAssocID="{D8198A4F-DF6A-48F4-9324-6426CDE1B5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4A698-51BF-4144-A60F-46EDB5673683}" type="pres">
      <dgm:prSet presAssocID="{355364A5-2764-44A6-9381-4B65F2589E4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86CA70F-53BD-4A9B-93CE-176E18B24028}" type="pres">
      <dgm:prSet presAssocID="{355364A5-2764-44A6-9381-4B65F2589E4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931B0E2-2D03-40E2-97C5-3CA6383BE78F}" type="pres">
      <dgm:prSet presAssocID="{A48292D8-8C37-4A50-86E5-4CDF92CC48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4A431-FF4E-41F8-9AD7-D6BCD454A11A}" type="pres">
      <dgm:prSet presAssocID="{67248295-E13F-4146-9A92-7E05DDEB0F6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5214D02-27FE-4FA7-9D60-A16BBB2388FD}" type="pres">
      <dgm:prSet presAssocID="{67248295-E13F-4146-9A92-7E05DDEB0F6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B02A02F-EC67-4930-B3B7-9874D3763DFB}" type="pres">
      <dgm:prSet presAssocID="{68766B7F-C74D-42CC-A007-8F933AE7AC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456B2E-5DCA-4833-9890-6C215A82574F}" type="presOf" srcId="{A48292D8-8C37-4A50-86E5-4CDF92CC483C}" destId="{E931B0E2-2D03-40E2-97C5-3CA6383BE78F}" srcOrd="0" destOrd="0" presId="urn:microsoft.com/office/officeart/2005/8/layout/process2"/>
    <dgm:cxn modelId="{0B72970B-A961-4D80-A913-0539ADF9366F}" srcId="{425A579B-E8E8-4509-9883-791C8957B4CC}" destId="{D8198A4F-DF6A-48F4-9324-6426CDE1B5E1}" srcOrd="0" destOrd="0" parTransId="{4342B791-CB3D-43A1-A8E1-76F834D17E40}" sibTransId="{355364A5-2764-44A6-9381-4B65F2589E46}"/>
    <dgm:cxn modelId="{0101ACF1-B62E-48D8-ABA5-3B0B38FBD8E8}" type="presOf" srcId="{67248295-E13F-4146-9A92-7E05DDEB0F6D}" destId="{AE64A431-FF4E-41F8-9AD7-D6BCD454A11A}" srcOrd="0" destOrd="0" presId="urn:microsoft.com/office/officeart/2005/8/layout/process2"/>
    <dgm:cxn modelId="{C9989B46-5FA7-4C0D-9FA4-6915CBAA9F69}" type="presOf" srcId="{68766B7F-C74D-42CC-A007-8F933AE7ACFD}" destId="{5B02A02F-EC67-4930-B3B7-9874D3763DFB}" srcOrd="0" destOrd="0" presId="urn:microsoft.com/office/officeart/2005/8/layout/process2"/>
    <dgm:cxn modelId="{87A8761A-DA5D-48C5-BF78-5B536930FE10}" srcId="{425A579B-E8E8-4509-9883-791C8957B4CC}" destId="{A48292D8-8C37-4A50-86E5-4CDF92CC483C}" srcOrd="1" destOrd="0" parTransId="{A341C96A-1FB9-44A6-985C-4CAA70A71298}" sibTransId="{67248295-E13F-4146-9A92-7E05DDEB0F6D}"/>
    <dgm:cxn modelId="{4EDEF39A-0E15-49B8-97E8-BFAB4936606D}" type="presOf" srcId="{355364A5-2764-44A6-9381-4B65F2589E46}" destId="{F86CA70F-53BD-4A9B-93CE-176E18B24028}" srcOrd="1" destOrd="0" presId="urn:microsoft.com/office/officeart/2005/8/layout/process2"/>
    <dgm:cxn modelId="{CF74008E-BD9F-40D3-AC20-D03428F88241}" type="presOf" srcId="{355364A5-2764-44A6-9381-4B65F2589E46}" destId="{5C14A698-51BF-4144-A60F-46EDB5673683}" srcOrd="0" destOrd="0" presId="urn:microsoft.com/office/officeart/2005/8/layout/process2"/>
    <dgm:cxn modelId="{12E87BBC-B35B-41F6-B714-FDE07CCA97F2}" srcId="{425A579B-E8E8-4509-9883-791C8957B4CC}" destId="{68766B7F-C74D-42CC-A007-8F933AE7ACFD}" srcOrd="2" destOrd="0" parTransId="{3364C526-05CA-40AA-A6FB-843F04852FB4}" sibTransId="{E365A189-D0D2-4CE1-B752-D7A5A27E864A}"/>
    <dgm:cxn modelId="{B3A32973-DEEB-4F29-9818-E65B0B1C8562}" type="presOf" srcId="{425A579B-E8E8-4509-9883-791C8957B4CC}" destId="{57884502-C5BF-45DF-8B39-4C875AE871A6}" srcOrd="0" destOrd="0" presId="urn:microsoft.com/office/officeart/2005/8/layout/process2"/>
    <dgm:cxn modelId="{87F0C03A-80BE-4D34-9D2E-22574DD9D655}" type="presOf" srcId="{67248295-E13F-4146-9A92-7E05DDEB0F6D}" destId="{A5214D02-27FE-4FA7-9D60-A16BBB2388FD}" srcOrd="1" destOrd="0" presId="urn:microsoft.com/office/officeart/2005/8/layout/process2"/>
    <dgm:cxn modelId="{9C0F7ED0-2C64-4510-A84C-013CB7E39E38}" type="presOf" srcId="{D8198A4F-DF6A-48F4-9324-6426CDE1B5E1}" destId="{6968257F-7D65-4585-9E6B-591301FD4E22}" srcOrd="0" destOrd="0" presId="urn:microsoft.com/office/officeart/2005/8/layout/process2"/>
    <dgm:cxn modelId="{545CB46F-3F4D-4513-8CE7-EA798EB2C0BC}" type="presParOf" srcId="{57884502-C5BF-45DF-8B39-4C875AE871A6}" destId="{6968257F-7D65-4585-9E6B-591301FD4E22}" srcOrd="0" destOrd="0" presId="urn:microsoft.com/office/officeart/2005/8/layout/process2"/>
    <dgm:cxn modelId="{66A9F478-FBA2-45D5-B9E0-036DC43B3784}" type="presParOf" srcId="{57884502-C5BF-45DF-8B39-4C875AE871A6}" destId="{5C14A698-51BF-4144-A60F-46EDB5673683}" srcOrd="1" destOrd="0" presId="urn:microsoft.com/office/officeart/2005/8/layout/process2"/>
    <dgm:cxn modelId="{6944AF21-C800-4907-8C8A-15A165CF5BE1}" type="presParOf" srcId="{5C14A698-51BF-4144-A60F-46EDB5673683}" destId="{F86CA70F-53BD-4A9B-93CE-176E18B24028}" srcOrd="0" destOrd="0" presId="urn:microsoft.com/office/officeart/2005/8/layout/process2"/>
    <dgm:cxn modelId="{0E0E6794-B93E-4660-ADDE-CEC93256DB91}" type="presParOf" srcId="{57884502-C5BF-45DF-8B39-4C875AE871A6}" destId="{E931B0E2-2D03-40E2-97C5-3CA6383BE78F}" srcOrd="2" destOrd="0" presId="urn:microsoft.com/office/officeart/2005/8/layout/process2"/>
    <dgm:cxn modelId="{AB1978AF-CD8B-47C5-B5FC-8468BD6EB7CF}" type="presParOf" srcId="{57884502-C5BF-45DF-8B39-4C875AE871A6}" destId="{AE64A431-FF4E-41F8-9AD7-D6BCD454A11A}" srcOrd="3" destOrd="0" presId="urn:microsoft.com/office/officeart/2005/8/layout/process2"/>
    <dgm:cxn modelId="{45A6DF8C-54CE-46C5-80A7-9289F1A74291}" type="presParOf" srcId="{AE64A431-FF4E-41F8-9AD7-D6BCD454A11A}" destId="{A5214D02-27FE-4FA7-9D60-A16BBB2388FD}" srcOrd="0" destOrd="0" presId="urn:microsoft.com/office/officeart/2005/8/layout/process2"/>
    <dgm:cxn modelId="{A99962EF-F77C-4E0D-998E-AE65DD13E7B7}" type="presParOf" srcId="{57884502-C5BF-45DF-8B39-4C875AE871A6}" destId="{5B02A02F-EC67-4930-B3B7-9874D3763DF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D50FEB-4566-4009-B99E-4BA73004D78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5C012B8-1677-4963-9E00-08166212C4B6}">
      <dgm:prSet custT="1"/>
      <dgm:spPr>
        <a:xfrm>
          <a:off x="0" y="69769"/>
          <a:ext cx="8568952" cy="96525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El protocolo de Souza et al., (2012), generó un ADN de calidad.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38DE4AC5-AEB6-4ACB-B56D-0879E3D57B0D}" type="parTrans" cxnId="{B79EBC76-1485-4499-8C15-DC24AB90E323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796B2F87-2917-4487-A557-D4683C4C34D6}" type="sibTrans" cxnId="{B79EBC76-1485-4499-8C15-DC24AB90E323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E96ECDB3-C032-4D24-AAFB-85CC8FA71194}">
      <dgm:prSet custT="1"/>
      <dgm:spPr>
        <a:xfrm>
          <a:off x="0" y="1107019"/>
          <a:ext cx="8568952" cy="965250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tint val="1000"/>
                <a:satMod val="255000"/>
              </a:srgbClr>
            </a:gs>
            <a:gs pos="55000">
              <a:srgbClr val="8064A2">
                <a:hueOff val="-1488257"/>
                <a:satOff val="8966"/>
                <a:lumOff val="719"/>
                <a:alphaOff val="0"/>
                <a:tint val="12000"/>
                <a:satMod val="255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S" sz="24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19.45 alelos / </a:t>
          </a:r>
          <a:r>
            <a:rPr lang="es-ES" sz="2400" i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loci</a:t>
          </a:r>
          <a:r>
            <a:rPr lang="es-ES" sz="24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, (PIC) de 0.26, He de 0.27 y un polimorfismo 82.04%. variedad genética moderada.</a:t>
          </a:r>
          <a:endParaRPr lang="es-ES" sz="240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915B685-1C15-456F-8C99-2ACF7B7BE3A2}" type="parTrans" cxnId="{C4F49925-567D-4D47-AAD5-5D0D7DD63B1C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73DD891C-C32B-4DDF-A19A-9D91C941CFCD}" type="sibTrans" cxnId="{C4F49925-567D-4D47-AAD5-5D0D7DD63B1C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626FFAA6-4663-43E8-99AC-DC93147BEF9B}">
      <dgm:prSet custT="1"/>
      <dgm:spPr>
        <a:xfrm>
          <a:off x="0" y="2144269"/>
          <a:ext cx="8568952" cy="965250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tint val="1000"/>
                <a:satMod val="255000"/>
              </a:srgbClr>
            </a:gs>
            <a:gs pos="55000">
              <a:srgbClr val="8064A2">
                <a:hueOff val="-2976513"/>
                <a:satOff val="17933"/>
                <a:lumOff val="1437"/>
                <a:alphaOff val="0"/>
                <a:tint val="12000"/>
                <a:satMod val="255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S" sz="24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determinó 3 subgrupos: el subgrupo A, B y C</a:t>
          </a:r>
          <a:endParaRPr lang="es-ES" sz="240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5A6646D6-A870-4918-98E2-C423CC65735E}" type="parTrans" cxnId="{471FF667-C787-49DA-88CE-E45413831B33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8D921918-767D-4755-88BA-31400AB357BB}" type="sibTrans" cxnId="{471FF667-C787-49DA-88CE-E45413831B33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0462C5FF-4909-43A6-9BD9-BC10AD3B2EE5}">
      <dgm:prSet custT="1"/>
      <dgm:spPr>
        <a:xfrm>
          <a:off x="0" y="3181519"/>
          <a:ext cx="8568952" cy="965250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El subgrupo C homogeneidad, subgrupo A presentó dispersión.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B20DB6F7-44AE-47F5-B39E-2771EF3FAB06}" type="parTrans" cxnId="{1C4B9DDC-8A2E-4649-AE89-8555F4C34F89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85B680DC-969A-4494-9291-28621FFDB970}" type="sibTrans" cxnId="{1C4B9DDC-8A2E-4649-AE89-8555F4C34F89}">
      <dgm:prSet/>
      <dgm:spPr/>
      <dgm:t>
        <a:bodyPr/>
        <a:lstStyle/>
        <a:p>
          <a:pPr algn="just"/>
          <a:endParaRPr lang="es-ES" sz="2400">
            <a:latin typeface="+mn-lt"/>
          </a:endParaRPr>
        </a:p>
      </dgm:t>
    </dgm:pt>
    <dgm:pt modelId="{80EEBA9A-AD43-4BBA-BE83-EDB1CFE8DC43}" type="pres">
      <dgm:prSet presAssocID="{0BD50FEB-4566-4009-B99E-4BA73004D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DEE192-05EE-4630-A4CB-7258FF520B95}" type="pres">
      <dgm:prSet presAssocID="{35C012B8-1677-4963-9E00-08166212C4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74528-3505-40F7-97AA-5D67AB0705F2}" type="pres">
      <dgm:prSet presAssocID="{796B2F87-2917-4487-A557-D4683C4C34D6}" presName="spacer" presStyleCnt="0"/>
      <dgm:spPr/>
    </dgm:pt>
    <dgm:pt modelId="{0FDC51E9-DC0A-4A2D-A8D8-383A8AC53D6C}" type="pres">
      <dgm:prSet presAssocID="{E96ECDB3-C032-4D24-AAFB-85CC8FA711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E4EF9-8D65-4535-ABC6-4BBE3576BE85}" type="pres">
      <dgm:prSet presAssocID="{73DD891C-C32B-4DDF-A19A-9D91C941CFCD}" presName="spacer" presStyleCnt="0"/>
      <dgm:spPr/>
    </dgm:pt>
    <dgm:pt modelId="{D737FB29-B696-421B-BE27-43E0A06C7037}" type="pres">
      <dgm:prSet presAssocID="{626FFAA6-4663-43E8-99AC-DC93147BEF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E321B-34A1-44C8-B128-DA5A15581FF6}" type="pres">
      <dgm:prSet presAssocID="{8D921918-767D-4755-88BA-31400AB357BB}" presName="spacer" presStyleCnt="0"/>
      <dgm:spPr/>
    </dgm:pt>
    <dgm:pt modelId="{F2C1EA95-C05A-44C5-A3BA-9CF2F5C9BA65}" type="pres">
      <dgm:prSet presAssocID="{0462C5FF-4909-43A6-9BD9-BC10AD3B2E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7DB5AC-7890-450A-8CAA-B537B06F332E}" type="presOf" srcId="{0BD50FEB-4566-4009-B99E-4BA73004D786}" destId="{80EEBA9A-AD43-4BBA-BE83-EDB1CFE8DC43}" srcOrd="0" destOrd="0" presId="urn:microsoft.com/office/officeart/2005/8/layout/vList2"/>
    <dgm:cxn modelId="{BE1CDCA9-84A1-435A-BC57-742185ABAFCF}" type="presOf" srcId="{E96ECDB3-C032-4D24-AAFB-85CC8FA71194}" destId="{0FDC51E9-DC0A-4A2D-A8D8-383A8AC53D6C}" srcOrd="0" destOrd="0" presId="urn:microsoft.com/office/officeart/2005/8/layout/vList2"/>
    <dgm:cxn modelId="{B79EBC76-1485-4499-8C15-DC24AB90E323}" srcId="{0BD50FEB-4566-4009-B99E-4BA73004D786}" destId="{35C012B8-1677-4963-9E00-08166212C4B6}" srcOrd="0" destOrd="0" parTransId="{38DE4AC5-AEB6-4ACB-B56D-0879E3D57B0D}" sibTransId="{796B2F87-2917-4487-A557-D4683C4C34D6}"/>
    <dgm:cxn modelId="{3034DF68-491E-4429-ACCA-D0036CDABE0D}" type="presOf" srcId="{0462C5FF-4909-43A6-9BD9-BC10AD3B2EE5}" destId="{F2C1EA95-C05A-44C5-A3BA-9CF2F5C9BA65}" srcOrd="0" destOrd="0" presId="urn:microsoft.com/office/officeart/2005/8/layout/vList2"/>
    <dgm:cxn modelId="{C4F49925-567D-4D47-AAD5-5D0D7DD63B1C}" srcId="{0BD50FEB-4566-4009-B99E-4BA73004D786}" destId="{E96ECDB3-C032-4D24-AAFB-85CC8FA71194}" srcOrd="1" destOrd="0" parTransId="{9915B685-1C15-456F-8C99-2ACF7B7BE3A2}" sibTransId="{73DD891C-C32B-4DDF-A19A-9D91C941CFCD}"/>
    <dgm:cxn modelId="{1C4B9DDC-8A2E-4649-AE89-8555F4C34F89}" srcId="{0BD50FEB-4566-4009-B99E-4BA73004D786}" destId="{0462C5FF-4909-43A6-9BD9-BC10AD3B2EE5}" srcOrd="3" destOrd="0" parTransId="{B20DB6F7-44AE-47F5-B39E-2771EF3FAB06}" sibTransId="{85B680DC-969A-4494-9291-28621FFDB970}"/>
    <dgm:cxn modelId="{685A49E8-10E0-48BA-84CA-8F5CFE6CC8BC}" type="presOf" srcId="{626FFAA6-4663-43E8-99AC-DC93147BEF9B}" destId="{D737FB29-B696-421B-BE27-43E0A06C7037}" srcOrd="0" destOrd="0" presId="urn:microsoft.com/office/officeart/2005/8/layout/vList2"/>
    <dgm:cxn modelId="{A911F08E-ED74-405F-954F-38FB96F9DDA5}" type="presOf" srcId="{35C012B8-1677-4963-9E00-08166212C4B6}" destId="{C0DEE192-05EE-4630-A4CB-7258FF520B95}" srcOrd="0" destOrd="0" presId="urn:microsoft.com/office/officeart/2005/8/layout/vList2"/>
    <dgm:cxn modelId="{471FF667-C787-49DA-88CE-E45413831B33}" srcId="{0BD50FEB-4566-4009-B99E-4BA73004D786}" destId="{626FFAA6-4663-43E8-99AC-DC93147BEF9B}" srcOrd="2" destOrd="0" parTransId="{5A6646D6-A870-4918-98E2-C423CC65735E}" sibTransId="{8D921918-767D-4755-88BA-31400AB357BB}"/>
    <dgm:cxn modelId="{E54CA124-A201-4468-B422-8DB7EFDBEB12}" type="presParOf" srcId="{80EEBA9A-AD43-4BBA-BE83-EDB1CFE8DC43}" destId="{C0DEE192-05EE-4630-A4CB-7258FF520B95}" srcOrd="0" destOrd="0" presId="urn:microsoft.com/office/officeart/2005/8/layout/vList2"/>
    <dgm:cxn modelId="{826A069B-7874-468B-9031-14CFB9A6A4C3}" type="presParOf" srcId="{80EEBA9A-AD43-4BBA-BE83-EDB1CFE8DC43}" destId="{2FF74528-3505-40F7-97AA-5D67AB0705F2}" srcOrd="1" destOrd="0" presId="urn:microsoft.com/office/officeart/2005/8/layout/vList2"/>
    <dgm:cxn modelId="{76A8C19A-B766-4BC5-8C51-2AEF51CB1A0F}" type="presParOf" srcId="{80EEBA9A-AD43-4BBA-BE83-EDB1CFE8DC43}" destId="{0FDC51E9-DC0A-4A2D-A8D8-383A8AC53D6C}" srcOrd="2" destOrd="0" presId="urn:microsoft.com/office/officeart/2005/8/layout/vList2"/>
    <dgm:cxn modelId="{560927F1-850B-42DE-9081-BFD6C6F978B3}" type="presParOf" srcId="{80EEBA9A-AD43-4BBA-BE83-EDB1CFE8DC43}" destId="{819E4EF9-8D65-4535-ABC6-4BBE3576BE85}" srcOrd="3" destOrd="0" presId="urn:microsoft.com/office/officeart/2005/8/layout/vList2"/>
    <dgm:cxn modelId="{6C97B6B2-F78B-4290-BEAC-956613FC4256}" type="presParOf" srcId="{80EEBA9A-AD43-4BBA-BE83-EDB1CFE8DC43}" destId="{D737FB29-B696-421B-BE27-43E0A06C7037}" srcOrd="4" destOrd="0" presId="urn:microsoft.com/office/officeart/2005/8/layout/vList2"/>
    <dgm:cxn modelId="{50DB24DE-782A-4427-B7F1-C54E3959D72D}" type="presParOf" srcId="{80EEBA9A-AD43-4BBA-BE83-EDB1CFE8DC43}" destId="{668E321B-34A1-44C8-B128-DA5A15581FF6}" srcOrd="5" destOrd="0" presId="urn:microsoft.com/office/officeart/2005/8/layout/vList2"/>
    <dgm:cxn modelId="{F0FD9444-2237-46D2-83C6-CB8F2D2E22D8}" type="presParOf" srcId="{80EEBA9A-AD43-4BBA-BE83-EDB1CFE8DC43}" destId="{F2C1EA95-C05A-44C5-A3BA-9CF2F5C9BA6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D50FEB-4566-4009-B99E-4BA73004D78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5C6BF9A1-E15C-4767-A0DA-9A694293DDC5}">
      <dgm:prSet custT="1"/>
      <dgm:spPr>
        <a:xfrm>
          <a:off x="0" y="500869"/>
          <a:ext cx="8568952" cy="76050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El I 0.35, la He 0.23, la </a:t>
          </a:r>
          <a:r>
            <a:rPr lang="es-ES" sz="2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Gst</a:t>
          </a:r>
          <a:r>
            <a:rPr lang="es-ES" sz="2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0.15 y el </a:t>
          </a:r>
          <a:r>
            <a:rPr lang="es-ES" sz="2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Nm</a:t>
          </a:r>
          <a:r>
            <a:rPr lang="es-ES" sz="2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2.83, no aisladas.</a:t>
          </a:r>
          <a:endParaRPr lang="es-ES" sz="2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47A5233C-F241-4645-B3E6-8C2566979782}" type="parTrans" cxnId="{3679542A-D62A-4C14-A251-7383A183BBB9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5DFEEBB7-DA2E-42CC-ACC4-1A1FD6C15E96}" type="sibTrans" cxnId="{3679542A-D62A-4C14-A251-7383A183BBB9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5B8074C7-E335-4678-BD67-CB16840F82FC}">
      <dgm:prSet custT="1"/>
      <dgm:spPr>
        <a:xfrm>
          <a:off x="0" y="1318969"/>
          <a:ext cx="8568952" cy="760500"/>
        </a:xfrm>
        <a:prstGeom prst="roundRect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tint val="1000"/>
                <a:satMod val="255000"/>
              </a:srgbClr>
            </a:gs>
            <a:gs pos="55000">
              <a:srgbClr val="8064A2">
                <a:hueOff val="-1488257"/>
                <a:satOff val="8966"/>
                <a:lumOff val="719"/>
                <a:alphaOff val="0"/>
                <a:tint val="12000"/>
                <a:satMod val="255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2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La diversidad genética dentro de los subgrupos con 85% y entre los subgrupos con un 15%, </a:t>
          </a:r>
          <a:endParaRPr lang="es-ES" sz="220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5AB9BB29-751D-4999-95FA-C09DA58D46E0}" type="parTrans" cxnId="{F666AB99-E144-4E47-8819-A4669F5EE506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41FA927E-2D0E-435B-B91C-5397CE5E67F7}" type="sibTrans" cxnId="{F666AB99-E144-4E47-8819-A4669F5EE506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2CD85913-08AE-4EC0-AD40-4A7D902E7584}">
      <dgm:prSet custT="1"/>
      <dgm:spPr>
        <a:xfrm>
          <a:off x="0" y="2137069"/>
          <a:ext cx="8568952" cy="760500"/>
        </a:xfrm>
        <a:prstGeom prst="roundRect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tint val="1000"/>
                <a:satMod val="255000"/>
              </a:srgbClr>
            </a:gs>
            <a:gs pos="55000">
              <a:srgbClr val="8064A2">
                <a:hueOff val="-2976513"/>
                <a:satOff val="17933"/>
                <a:lumOff val="1437"/>
                <a:alphaOff val="0"/>
                <a:tint val="12000"/>
                <a:satMod val="255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2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determinó los duplicados genotípicos, el subgrupo B alta tasa.</a:t>
          </a:r>
          <a:endParaRPr lang="es-ES" sz="220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B683159-98B8-48D3-99B4-C038C3AD2D59}" type="parTrans" cxnId="{A9D64D54-B7A7-4DBA-86BD-63DF589E3CA9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7AA428D0-27A7-4C9C-BC47-57E14EB9B30B}" type="sibTrans" cxnId="{A9D64D54-B7A7-4DBA-86BD-63DF589E3CA9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2ABF4C61-1990-4414-B7AA-0165C25A1B70}">
      <dgm:prSet custT="1"/>
      <dgm:spPr>
        <a:xfrm>
          <a:off x="0" y="2955169"/>
          <a:ext cx="8568952" cy="760500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20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Los datos obtenidos poseen una buena variabilidad genética para seguir con investigaciones del mejoramiento genético en Gmelina arborea.</a:t>
          </a:r>
          <a:endParaRPr lang="es-ES" sz="220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6810E507-136E-474C-803E-6D6D75C827B9}" type="parTrans" cxnId="{4902FD1F-9E98-4A20-9540-D74C8FC0B6D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385ECE5E-C34E-4330-842F-3345FF9FFE5E}" type="sibTrans" cxnId="{4902FD1F-9E98-4A20-9540-D74C8FC0B6DB}">
      <dgm:prSet/>
      <dgm:spPr/>
      <dgm:t>
        <a:bodyPr/>
        <a:lstStyle/>
        <a:p>
          <a:endParaRPr lang="es-ES" sz="2200">
            <a:latin typeface="+mn-lt"/>
          </a:endParaRPr>
        </a:p>
      </dgm:t>
    </dgm:pt>
    <dgm:pt modelId="{80EEBA9A-AD43-4BBA-BE83-EDB1CFE8DC43}" type="pres">
      <dgm:prSet presAssocID="{0BD50FEB-4566-4009-B99E-4BA73004D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9E8E7-89D5-4754-AA52-1C62DF265B61}" type="pres">
      <dgm:prSet presAssocID="{5C6BF9A1-E15C-4767-A0DA-9A694293DD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CD246F-1EC3-486D-87C8-A9122BAA8296}" type="pres">
      <dgm:prSet presAssocID="{5DFEEBB7-DA2E-42CC-ACC4-1A1FD6C15E96}" presName="spacer" presStyleCnt="0"/>
      <dgm:spPr/>
    </dgm:pt>
    <dgm:pt modelId="{C476696B-EAE6-471B-90E5-B5E76281C4A1}" type="pres">
      <dgm:prSet presAssocID="{5B8074C7-E335-4678-BD67-CB16840F82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0B61F-508D-42C0-8426-0C91897ACE3E}" type="pres">
      <dgm:prSet presAssocID="{41FA927E-2D0E-435B-B91C-5397CE5E67F7}" presName="spacer" presStyleCnt="0"/>
      <dgm:spPr/>
    </dgm:pt>
    <dgm:pt modelId="{DB3511B0-E35C-4DE6-91DB-689C43F3E116}" type="pres">
      <dgm:prSet presAssocID="{2CD85913-08AE-4EC0-AD40-4A7D902E75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2265C-D2DF-4336-9868-41D1A48DA491}" type="pres">
      <dgm:prSet presAssocID="{7AA428D0-27A7-4C9C-BC47-57E14EB9B30B}" presName="spacer" presStyleCnt="0"/>
      <dgm:spPr/>
    </dgm:pt>
    <dgm:pt modelId="{7ACE3ACC-31BE-4C61-A11C-E2E70E99F96B}" type="pres">
      <dgm:prSet presAssocID="{2ABF4C61-1990-4414-B7AA-0165C25A1B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480A1D-FBD0-4394-9C3D-7A88DA743AEE}" type="presOf" srcId="{2CD85913-08AE-4EC0-AD40-4A7D902E7584}" destId="{DB3511B0-E35C-4DE6-91DB-689C43F3E116}" srcOrd="0" destOrd="0" presId="urn:microsoft.com/office/officeart/2005/8/layout/vList2"/>
    <dgm:cxn modelId="{FDF13539-34C7-4282-8D04-E7EEF99A2F6A}" type="presOf" srcId="{2ABF4C61-1990-4414-B7AA-0165C25A1B70}" destId="{7ACE3ACC-31BE-4C61-A11C-E2E70E99F96B}" srcOrd="0" destOrd="0" presId="urn:microsoft.com/office/officeart/2005/8/layout/vList2"/>
    <dgm:cxn modelId="{F666AB99-E144-4E47-8819-A4669F5EE506}" srcId="{0BD50FEB-4566-4009-B99E-4BA73004D786}" destId="{5B8074C7-E335-4678-BD67-CB16840F82FC}" srcOrd="1" destOrd="0" parTransId="{5AB9BB29-751D-4999-95FA-C09DA58D46E0}" sibTransId="{41FA927E-2D0E-435B-B91C-5397CE5E67F7}"/>
    <dgm:cxn modelId="{4902FD1F-9E98-4A20-9540-D74C8FC0B6DB}" srcId="{0BD50FEB-4566-4009-B99E-4BA73004D786}" destId="{2ABF4C61-1990-4414-B7AA-0165C25A1B70}" srcOrd="3" destOrd="0" parTransId="{6810E507-136E-474C-803E-6D6D75C827B9}" sibTransId="{385ECE5E-C34E-4330-842F-3345FF9FFE5E}"/>
    <dgm:cxn modelId="{3679542A-D62A-4C14-A251-7383A183BBB9}" srcId="{0BD50FEB-4566-4009-B99E-4BA73004D786}" destId="{5C6BF9A1-E15C-4767-A0DA-9A694293DDC5}" srcOrd="0" destOrd="0" parTransId="{47A5233C-F241-4645-B3E6-8C2566979782}" sibTransId="{5DFEEBB7-DA2E-42CC-ACC4-1A1FD6C15E96}"/>
    <dgm:cxn modelId="{A9D64D54-B7A7-4DBA-86BD-63DF589E3CA9}" srcId="{0BD50FEB-4566-4009-B99E-4BA73004D786}" destId="{2CD85913-08AE-4EC0-AD40-4A7D902E7584}" srcOrd="2" destOrd="0" parTransId="{AB683159-98B8-48D3-99B4-C038C3AD2D59}" sibTransId="{7AA428D0-27A7-4C9C-BC47-57E14EB9B30B}"/>
    <dgm:cxn modelId="{D4DA2059-6C8B-4F4B-8B6D-27D94049C57C}" type="presOf" srcId="{0BD50FEB-4566-4009-B99E-4BA73004D786}" destId="{80EEBA9A-AD43-4BBA-BE83-EDB1CFE8DC43}" srcOrd="0" destOrd="0" presId="urn:microsoft.com/office/officeart/2005/8/layout/vList2"/>
    <dgm:cxn modelId="{02F96439-1906-4226-A59B-0102D2A46D9F}" type="presOf" srcId="{5B8074C7-E335-4678-BD67-CB16840F82FC}" destId="{C476696B-EAE6-471B-90E5-B5E76281C4A1}" srcOrd="0" destOrd="0" presId="urn:microsoft.com/office/officeart/2005/8/layout/vList2"/>
    <dgm:cxn modelId="{5FA7E58B-7969-4507-9ADF-F499A40CD6B7}" type="presOf" srcId="{5C6BF9A1-E15C-4767-A0DA-9A694293DDC5}" destId="{9269E8E7-89D5-4754-AA52-1C62DF265B61}" srcOrd="0" destOrd="0" presId="urn:microsoft.com/office/officeart/2005/8/layout/vList2"/>
    <dgm:cxn modelId="{A75B7434-2F31-44DB-925B-EF7A69203576}" type="presParOf" srcId="{80EEBA9A-AD43-4BBA-BE83-EDB1CFE8DC43}" destId="{9269E8E7-89D5-4754-AA52-1C62DF265B61}" srcOrd="0" destOrd="0" presId="urn:microsoft.com/office/officeart/2005/8/layout/vList2"/>
    <dgm:cxn modelId="{DB24100D-741C-4A98-BE5E-4C5FE3CBEA14}" type="presParOf" srcId="{80EEBA9A-AD43-4BBA-BE83-EDB1CFE8DC43}" destId="{F3CD246F-1EC3-486D-87C8-A9122BAA8296}" srcOrd="1" destOrd="0" presId="urn:microsoft.com/office/officeart/2005/8/layout/vList2"/>
    <dgm:cxn modelId="{C26939CE-7E59-445C-B50B-514EC8A1F6B8}" type="presParOf" srcId="{80EEBA9A-AD43-4BBA-BE83-EDB1CFE8DC43}" destId="{C476696B-EAE6-471B-90E5-B5E76281C4A1}" srcOrd="2" destOrd="0" presId="urn:microsoft.com/office/officeart/2005/8/layout/vList2"/>
    <dgm:cxn modelId="{100FA76F-43D5-499F-8444-E88F5F67AC9C}" type="presParOf" srcId="{80EEBA9A-AD43-4BBA-BE83-EDB1CFE8DC43}" destId="{5A10B61F-508D-42C0-8426-0C91897ACE3E}" srcOrd="3" destOrd="0" presId="urn:microsoft.com/office/officeart/2005/8/layout/vList2"/>
    <dgm:cxn modelId="{90D9C72B-91A8-4A4D-85D6-825F45626CD6}" type="presParOf" srcId="{80EEBA9A-AD43-4BBA-BE83-EDB1CFE8DC43}" destId="{DB3511B0-E35C-4DE6-91DB-689C43F3E116}" srcOrd="4" destOrd="0" presId="urn:microsoft.com/office/officeart/2005/8/layout/vList2"/>
    <dgm:cxn modelId="{3C2E5837-F9E7-48A7-B729-EFEC345CE5D5}" type="presParOf" srcId="{80EEBA9A-AD43-4BBA-BE83-EDB1CFE8DC43}" destId="{FED2265C-D2DF-4336-9868-41D1A48DA491}" srcOrd="5" destOrd="0" presId="urn:microsoft.com/office/officeart/2005/8/layout/vList2"/>
    <dgm:cxn modelId="{31F18095-5731-4238-94C6-5A54D3A44776}" type="presParOf" srcId="{80EEBA9A-AD43-4BBA-BE83-EDB1CFE8DC43}" destId="{7ACE3ACC-31BE-4C61-A11C-E2E70E99F9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6D8DCE-337F-4FC9-A6A0-DEC93D07B221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02FE2D0-8EE0-4068-A4E0-431900D4512E}">
      <dgm:prSet custT="1"/>
      <dgm:spPr>
        <a:xfrm rot="10800000">
          <a:off x="0" y="1633"/>
          <a:ext cx="6534471" cy="740168"/>
        </a:xfrm>
        <a:prstGeom prst="upArrowCallou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C" sz="2000" b="0" i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Los </a:t>
          </a:r>
          <a:r>
            <a:rPr lang="es-EC" sz="2000" b="0" i="1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primers</a:t>
          </a:r>
          <a:r>
            <a:rPr lang="es-EC" sz="2000" b="0" i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807, 835, 848 y HB12 adecuado huella genética.</a:t>
          </a:r>
          <a:endParaRPr lang="es-ES" sz="20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D6264A5D-1AB4-4604-83B6-D616FDC09E67}" type="parTrans" cxnId="{37A3D677-0FED-4D38-8EF9-B2B51723BF08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55C1BE93-B02D-49F4-91A4-6AE9F8FFD5DE}" type="sibTrans" cxnId="{37A3D677-0FED-4D38-8EF9-B2B51723BF08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D1753F6D-5DDD-49EE-AB53-76C00049CC65}">
      <dgm:prSet custT="1"/>
      <dgm:spPr>
        <a:xfrm rot="10800000">
          <a:off x="0" y="734583"/>
          <a:ext cx="6534471" cy="740168"/>
        </a:xfrm>
        <a:prstGeom prst="upArrowCallout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tint val="1000"/>
                <a:satMod val="255000"/>
              </a:srgbClr>
            </a:gs>
            <a:gs pos="55000">
              <a:srgbClr val="8064A2">
                <a:hueOff val="-3348577"/>
                <a:satOff val="20174"/>
                <a:lumOff val="1617"/>
                <a:alphaOff val="0"/>
                <a:tint val="12000"/>
                <a:satMod val="255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C" sz="2000" b="0" i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recomienda complementar la información morfoagronómica </a:t>
          </a:r>
          <a:endParaRPr lang="es-ES" sz="20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615B1B44-A160-458B-B6C0-D14842E40310}" type="parTrans" cxnId="{BAD94331-37D1-4117-9793-BFD50130D425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A9FFB82B-6EF9-4CEA-84A7-3E2414C76143}" type="sibTrans" cxnId="{BAD94331-37D1-4117-9793-BFD50130D425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90DB35CE-D430-4F40-AD73-6FA3C0DC28B5}">
      <dgm:prSet custT="1"/>
      <dgm:spPr>
        <a:xfrm rot="10800000">
          <a:off x="0" y="2200482"/>
          <a:ext cx="6534471" cy="740168"/>
        </a:xfrm>
        <a:prstGeom prst="upArrowCallout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tint val="1000"/>
                <a:satMod val="255000"/>
              </a:srgbClr>
            </a:gs>
            <a:gs pos="55000">
              <a:srgbClr val="8064A2">
                <a:hueOff val="-1116192"/>
                <a:satOff val="6725"/>
                <a:lumOff val="539"/>
                <a:alphaOff val="0"/>
                <a:tint val="12000"/>
                <a:satMod val="255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b="0" i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Realizar una base de datos de la diversidad genética para generar especies con un alto rendimiento en la producción Nacional.</a:t>
          </a:r>
          <a:endParaRPr lang="es-ES" sz="20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54F3C260-3317-4F68-9C74-2CEEA609A93F}" type="parTrans" cxnId="{5CD3F52D-3738-4B65-99B6-0C46D0DFD534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94D07211-1C03-4E6F-B404-AA11664E61EB}" type="sibTrans" cxnId="{5CD3F52D-3738-4B65-99B6-0C46D0DFD534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837A474A-33A2-4320-8DC5-8196C501F8B9}">
      <dgm:prSet custT="1"/>
      <dgm:spPr>
        <a:xfrm>
          <a:off x="0" y="2933432"/>
          <a:ext cx="6534471" cy="481254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C" sz="2000" b="0" i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debería estimar la tasa de fecundación cruzada con AFLPs e ISSRs</a:t>
          </a:r>
          <a:endParaRPr lang="es-ES" sz="20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52EBEF64-0AF7-4B33-9852-79B488539249}" type="parTrans" cxnId="{E8CD0B82-E556-4BF2-A280-442D5B3E14E8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4CEFF02A-754A-433D-BE18-6CCE28455FD1}" type="sibTrans" cxnId="{E8CD0B82-E556-4BF2-A280-442D5B3E14E8}">
      <dgm:prSet/>
      <dgm:spPr/>
      <dgm:t>
        <a:bodyPr/>
        <a:lstStyle/>
        <a:p>
          <a:pPr algn="just"/>
          <a:endParaRPr lang="es-ES" sz="2000">
            <a:latin typeface="+mn-lt"/>
          </a:endParaRPr>
        </a:p>
      </dgm:t>
    </dgm:pt>
    <dgm:pt modelId="{4317968A-D67A-4F06-9519-C89B9452CA5E}" type="pres">
      <dgm:prSet presAssocID="{9F6D8DCE-337F-4FC9-A6A0-DEC93D07B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F03564-B353-44BC-99EA-A763F25EE09A}" type="pres">
      <dgm:prSet presAssocID="{837A474A-33A2-4320-8DC5-8196C501F8B9}" presName="boxAndChildren" presStyleCnt="0"/>
      <dgm:spPr/>
    </dgm:pt>
    <dgm:pt modelId="{D389D6EE-1368-46B6-8120-239C533E5DD1}" type="pres">
      <dgm:prSet presAssocID="{837A474A-33A2-4320-8DC5-8196C501F8B9}" presName="parentTextBox" presStyleLbl="node1" presStyleIdx="0" presStyleCnt="4"/>
      <dgm:spPr/>
      <dgm:t>
        <a:bodyPr/>
        <a:lstStyle/>
        <a:p>
          <a:endParaRPr lang="es-ES"/>
        </a:p>
      </dgm:t>
    </dgm:pt>
    <dgm:pt modelId="{0EE50B67-7EDB-48BA-85F4-1448A102A61B}" type="pres">
      <dgm:prSet presAssocID="{94D07211-1C03-4E6F-B404-AA11664E61EB}" presName="sp" presStyleCnt="0"/>
      <dgm:spPr/>
    </dgm:pt>
    <dgm:pt modelId="{0D1C9C61-A992-4D81-99A8-6D82E92E2D06}" type="pres">
      <dgm:prSet presAssocID="{90DB35CE-D430-4F40-AD73-6FA3C0DC28B5}" presName="arrowAndChildren" presStyleCnt="0"/>
      <dgm:spPr/>
    </dgm:pt>
    <dgm:pt modelId="{194883B1-433A-4E78-BD70-A7AFF1478B80}" type="pres">
      <dgm:prSet presAssocID="{90DB35CE-D430-4F40-AD73-6FA3C0DC28B5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70897042-C01F-4351-B02D-22A976BF694D}" type="pres">
      <dgm:prSet presAssocID="{A9FFB82B-6EF9-4CEA-84A7-3E2414C76143}" presName="sp" presStyleCnt="0"/>
      <dgm:spPr/>
    </dgm:pt>
    <dgm:pt modelId="{A965B037-071A-45AB-9349-0F8274703C3E}" type="pres">
      <dgm:prSet presAssocID="{D1753F6D-5DDD-49EE-AB53-76C00049CC65}" presName="arrowAndChildren" presStyleCnt="0"/>
      <dgm:spPr/>
    </dgm:pt>
    <dgm:pt modelId="{8BCDEE62-117A-410A-A6AA-CDB7D1BDF238}" type="pres">
      <dgm:prSet presAssocID="{D1753F6D-5DDD-49EE-AB53-76C00049CC65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26A55A47-B252-4793-9A26-3F85EEE0B84C}" type="pres">
      <dgm:prSet presAssocID="{55C1BE93-B02D-49F4-91A4-6AE9F8FFD5DE}" presName="sp" presStyleCnt="0"/>
      <dgm:spPr/>
    </dgm:pt>
    <dgm:pt modelId="{53B78574-64A8-47D1-A202-77C20D40C294}" type="pres">
      <dgm:prSet presAssocID="{B02FE2D0-8EE0-4068-A4E0-431900D4512E}" presName="arrowAndChildren" presStyleCnt="0"/>
      <dgm:spPr/>
    </dgm:pt>
    <dgm:pt modelId="{63343B36-60FA-4BD8-AE35-A7DB98E2CFAD}" type="pres">
      <dgm:prSet presAssocID="{B02FE2D0-8EE0-4068-A4E0-431900D4512E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0AF4D800-67EE-49A0-81FD-49B69C9C2CED}" type="presOf" srcId="{D1753F6D-5DDD-49EE-AB53-76C00049CC65}" destId="{8BCDEE62-117A-410A-A6AA-CDB7D1BDF238}" srcOrd="0" destOrd="0" presId="urn:microsoft.com/office/officeart/2005/8/layout/process4"/>
    <dgm:cxn modelId="{2A88BC5F-36D5-4135-847E-CD6B32A83F0B}" type="presOf" srcId="{90DB35CE-D430-4F40-AD73-6FA3C0DC28B5}" destId="{194883B1-433A-4E78-BD70-A7AFF1478B80}" srcOrd="0" destOrd="0" presId="urn:microsoft.com/office/officeart/2005/8/layout/process4"/>
    <dgm:cxn modelId="{E8CD0B82-E556-4BF2-A280-442D5B3E14E8}" srcId="{9F6D8DCE-337F-4FC9-A6A0-DEC93D07B221}" destId="{837A474A-33A2-4320-8DC5-8196C501F8B9}" srcOrd="3" destOrd="0" parTransId="{52EBEF64-0AF7-4B33-9852-79B488539249}" sibTransId="{4CEFF02A-754A-433D-BE18-6CCE28455FD1}"/>
    <dgm:cxn modelId="{BAD94331-37D1-4117-9793-BFD50130D425}" srcId="{9F6D8DCE-337F-4FC9-A6A0-DEC93D07B221}" destId="{D1753F6D-5DDD-49EE-AB53-76C00049CC65}" srcOrd="1" destOrd="0" parTransId="{615B1B44-A160-458B-B6C0-D14842E40310}" sibTransId="{A9FFB82B-6EF9-4CEA-84A7-3E2414C76143}"/>
    <dgm:cxn modelId="{05B02D94-C8D2-45AD-9050-5D25D768DC14}" type="presOf" srcId="{9F6D8DCE-337F-4FC9-A6A0-DEC93D07B221}" destId="{4317968A-D67A-4F06-9519-C89B9452CA5E}" srcOrd="0" destOrd="0" presId="urn:microsoft.com/office/officeart/2005/8/layout/process4"/>
    <dgm:cxn modelId="{37A3D677-0FED-4D38-8EF9-B2B51723BF08}" srcId="{9F6D8DCE-337F-4FC9-A6A0-DEC93D07B221}" destId="{B02FE2D0-8EE0-4068-A4E0-431900D4512E}" srcOrd="0" destOrd="0" parTransId="{D6264A5D-1AB4-4604-83B6-D616FDC09E67}" sibTransId="{55C1BE93-B02D-49F4-91A4-6AE9F8FFD5DE}"/>
    <dgm:cxn modelId="{5CD3F52D-3738-4B65-99B6-0C46D0DFD534}" srcId="{9F6D8DCE-337F-4FC9-A6A0-DEC93D07B221}" destId="{90DB35CE-D430-4F40-AD73-6FA3C0DC28B5}" srcOrd="2" destOrd="0" parTransId="{54F3C260-3317-4F68-9C74-2CEEA609A93F}" sibTransId="{94D07211-1C03-4E6F-B404-AA11664E61EB}"/>
    <dgm:cxn modelId="{5AD973D6-BFD3-4054-B9A9-4D47C3CD6416}" type="presOf" srcId="{837A474A-33A2-4320-8DC5-8196C501F8B9}" destId="{D389D6EE-1368-46B6-8120-239C533E5DD1}" srcOrd="0" destOrd="0" presId="urn:microsoft.com/office/officeart/2005/8/layout/process4"/>
    <dgm:cxn modelId="{7B5E43BC-20F2-4FA6-9976-554E6CDE4025}" type="presOf" srcId="{B02FE2D0-8EE0-4068-A4E0-431900D4512E}" destId="{63343B36-60FA-4BD8-AE35-A7DB98E2CFAD}" srcOrd="0" destOrd="0" presId="urn:microsoft.com/office/officeart/2005/8/layout/process4"/>
    <dgm:cxn modelId="{9D6D7A8A-2C2E-4070-BC29-AE596DEB63FC}" type="presParOf" srcId="{4317968A-D67A-4F06-9519-C89B9452CA5E}" destId="{77F03564-B353-44BC-99EA-A763F25EE09A}" srcOrd="0" destOrd="0" presId="urn:microsoft.com/office/officeart/2005/8/layout/process4"/>
    <dgm:cxn modelId="{6E48B973-AC7F-4FDF-8270-B683D84704E0}" type="presParOf" srcId="{77F03564-B353-44BC-99EA-A763F25EE09A}" destId="{D389D6EE-1368-46B6-8120-239C533E5DD1}" srcOrd="0" destOrd="0" presId="urn:microsoft.com/office/officeart/2005/8/layout/process4"/>
    <dgm:cxn modelId="{1B77EBB3-D94C-4007-A9A2-A509010C1901}" type="presParOf" srcId="{4317968A-D67A-4F06-9519-C89B9452CA5E}" destId="{0EE50B67-7EDB-48BA-85F4-1448A102A61B}" srcOrd="1" destOrd="0" presId="urn:microsoft.com/office/officeart/2005/8/layout/process4"/>
    <dgm:cxn modelId="{1EABA11E-AA8E-42CD-9E30-DC73F3AED621}" type="presParOf" srcId="{4317968A-D67A-4F06-9519-C89B9452CA5E}" destId="{0D1C9C61-A992-4D81-99A8-6D82E92E2D06}" srcOrd="2" destOrd="0" presId="urn:microsoft.com/office/officeart/2005/8/layout/process4"/>
    <dgm:cxn modelId="{3F1DADE3-F37B-4A47-A26D-11E3986F7A17}" type="presParOf" srcId="{0D1C9C61-A992-4D81-99A8-6D82E92E2D06}" destId="{194883B1-433A-4E78-BD70-A7AFF1478B80}" srcOrd="0" destOrd="0" presId="urn:microsoft.com/office/officeart/2005/8/layout/process4"/>
    <dgm:cxn modelId="{EB7A6D39-0BAE-4095-ABA1-30D29E5CDF5B}" type="presParOf" srcId="{4317968A-D67A-4F06-9519-C89B9452CA5E}" destId="{70897042-C01F-4351-B02D-22A976BF694D}" srcOrd="3" destOrd="0" presId="urn:microsoft.com/office/officeart/2005/8/layout/process4"/>
    <dgm:cxn modelId="{89027670-8B76-4069-9829-A79C2CEE8D87}" type="presParOf" srcId="{4317968A-D67A-4F06-9519-C89B9452CA5E}" destId="{A965B037-071A-45AB-9349-0F8274703C3E}" srcOrd="4" destOrd="0" presId="urn:microsoft.com/office/officeart/2005/8/layout/process4"/>
    <dgm:cxn modelId="{E488CE17-5C4D-4CE2-B580-89D4B5F4B7DD}" type="presParOf" srcId="{A965B037-071A-45AB-9349-0F8274703C3E}" destId="{8BCDEE62-117A-410A-A6AA-CDB7D1BDF238}" srcOrd="0" destOrd="0" presId="urn:microsoft.com/office/officeart/2005/8/layout/process4"/>
    <dgm:cxn modelId="{F175C459-3D24-4BEB-895A-DFE828DB9287}" type="presParOf" srcId="{4317968A-D67A-4F06-9519-C89B9452CA5E}" destId="{26A55A47-B252-4793-9A26-3F85EEE0B84C}" srcOrd="5" destOrd="0" presId="urn:microsoft.com/office/officeart/2005/8/layout/process4"/>
    <dgm:cxn modelId="{29D929F2-C383-4279-B910-7811B2B434C0}" type="presParOf" srcId="{4317968A-D67A-4F06-9519-C89B9452CA5E}" destId="{53B78574-64A8-47D1-A202-77C20D40C294}" srcOrd="6" destOrd="0" presId="urn:microsoft.com/office/officeart/2005/8/layout/process4"/>
    <dgm:cxn modelId="{2D9BDAD8-9833-407F-94CC-2789EB9184E7}" type="presParOf" srcId="{53B78574-64A8-47D1-A202-77C20D40C294}" destId="{63343B36-60FA-4BD8-AE35-A7DB98E2C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74D02-7A43-48A2-A529-114AC252242B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E5F6D6BF-89E2-4161-A233-75A45EFFBA1A}">
      <dgm:prSet phldrT="[Texto]" custT="1"/>
      <dgm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determinó la diversidad genética de la colección.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1AEE85F-7823-448E-B7DD-41C390248443}" type="parTrans" cxnId="{4F801696-50FA-45BC-A862-A8D7165D5F51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D400A377-D282-4722-B95C-D59BAC83F641}" type="sibTrans" cxnId="{4F801696-50FA-45BC-A862-A8D7165D5F51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2A0CE68D-5928-4AF6-96D0-17522467F12B}">
      <dgm:prSet phldrT="[Texto]" custT="1"/>
      <dgm:spPr>
        <a:xfrm>
          <a:off x="2066924" y="1219199"/>
          <a:ext cx="1962150" cy="1625600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Marcadores ISSRs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DB1F66EE-E5AE-450F-A06C-418F36AA2D67}" type="parTrans" cxnId="{D2E26E8C-18A0-4870-A963-47F137DC26BD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14C63C00-CB85-44F6-9324-CD113E82EC67}" type="sibTrans" cxnId="{D2E26E8C-18A0-4870-A963-47F137DC26BD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C0EF9669-31E9-4B85-8496-DE2F22CC90C1}">
      <dgm:prSet phldrT="[Texto]" custT="1"/>
      <dgm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Programas de mejoramiento asistido de Melina </a:t>
          </a:r>
          <a:endParaRPr lang="es-ES" sz="18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0E1AFB58-3401-471D-9C1D-6D3E8FD78E36}" type="parTrans" cxnId="{602D2B0E-6799-4BD5-B8B3-BA34C7BC6BC9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09758B10-B90C-45F6-A4B0-D30CFDB01E6D}" type="sibTrans" cxnId="{602D2B0E-6799-4BD5-B8B3-BA34C7BC6BC9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FE0E4EAC-F3A7-4F5F-82DC-69B3AE1366A2}" type="pres">
      <dgm:prSet presAssocID="{A4174D02-7A43-48A2-A529-114AC252242B}" presName="CompostProcess" presStyleCnt="0">
        <dgm:presLayoutVars>
          <dgm:dir/>
          <dgm:resizeHandles val="exact"/>
        </dgm:presLayoutVars>
      </dgm:prSet>
      <dgm:spPr/>
    </dgm:pt>
    <dgm:pt modelId="{4B414C3B-44E7-4391-8F49-A7923B44639D}" type="pres">
      <dgm:prSet presAssocID="{A4174D02-7A43-48A2-A529-114AC252242B}" presName="arrow" presStyleLbl="bgShp" presStyleIdx="0" presStyleCnt="1" custScaleY="77116"/>
      <dgm:spPr>
        <a:xfrm>
          <a:off x="457199" y="0"/>
          <a:ext cx="5181600" cy="4063999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7C3B2AE1-5CE5-433C-8980-5DDAFCA9A487}" type="pres">
      <dgm:prSet presAssocID="{A4174D02-7A43-48A2-A529-114AC252242B}" presName="linearProcess" presStyleCnt="0"/>
      <dgm:spPr/>
    </dgm:pt>
    <dgm:pt modelId="{33F55FA1-F9BE-4DE5-AC83-A3E897AE2DC2}" type="pres">
      <dgm:prSet presAssocID="{E5F6D6BF-89E2-4161-A233-75A45EFFBA1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9C0B0-BEDD-4C21-8970-871FCC079B30}" type="pres">
      <dgm:prSet presAssocID="{D400A377-D282-4722-B95C-D59BAC83F641}" presName="sibTrans" presStyleCnt="0"/>
      <dgm:spPr/>
    </dgm:pt>
    <dgm:pt modelId="{9CA20326-BA98-4DF7-9F3C-2442377B211B}" type="pres">
      <dgm:prSet presAssocID="{2A0CE68D-5928-4AF6-96D0-17522467F1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130BF-AB63-40BD-90F1-BE99C8BA0525}" type="pres">
      <dgm:prSet presAssocID="{14C63C00-CB85-44F6-9324-CD113E82EC67}" presName="sibTrans" presStyleCnt="0"/>
      <dgm:spPr/>
    </dgm:pt>
    <dgm:pt modelId="{0E5F77E1-9214-4397-A04F-CDBAD6AAAF77}" type="pres">
      <dgm:prSet presAssocID="{C0EF9669-31E9-4B85-8496-DE2F22CC90C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2D2B0E-6799-4BD5-B8B3-BA34C7BC6BC9}" srcId="{A4174D02-7A43-48A2-A529-114AC252242B}" destId="{C0EF9669-31E9-4B85-8496-DE2F22CC90C1}" srcOrd="2" destOrd="0" parTransId="{0E1AFB58-3401-471D-9C1D-6D3E8FD78E36}" sibTransId="{09758B10-B90C-45F6-A4B0-D30CFDB01E6D}"/>
    <dgm:cxn modelId="{4F801696-50FA-45BC-A862-A8D7165D5F51}" srcId="{A4174D02-7A43-48A2-A529-114AC252242B}" destId="{E5F6D6BF-89E2-4161-A233-75A45EFFBA1A}" srcOrd="0" destOrd="0" parTransId="{A1AEE85F-7823-448E-B7DD-41C390248443}" sibTransId="{D400A377-D282-4722-B95C-D59BAC83F641}"/>
    <dgm:cxn modelId="{F566FADC-83DC-4F87-BE2B-CA2ED887C401}" type="presOf" srcId="{C0EF9669-31E9-4B85-8496-DE2F22CC90C1}" destId="{0E5F77E1-9214-4397-A04F-CDBAD6AAAF77}" srcOrd="0" destOrd="0" presId="urn:microsoft.com/office/officeart/2005/8/layout/hProcess9"/>
    <dgm:cxn modelId="{D2E26E8C-18A0-4870-A963-47F137DC26BD}" srcId="{A4174D02-7A43-48A2-A529-114AC252242B}" destId="{2A0CE68D-5928-4AF6-96D0-17522467F12B}" srcOrd="1" destOrd="0" parTransId="{DB1F66EE-E5AE-450F-A06C-418F36AA2D67}" sibTransId="{14C63C00-CB85-44F6-9324-CD113E82EC67}"/>
    <dgm:cxn modelId="{B8E7D7C4-ECAE-4F7E-B904-87E8B96D7A2B}" type="presOf" srcId="{E5F6D6BF-89E2-4161-A233-75A45EFFBA1A}" destId="{33F55FA1-F9BE-4DE5-AC83-A3E897AE2DC2}" srcOrd="0" destOrd="0" presId="urn:microsoft.com/office/officeart/2005/8/layout/hProcess9"/>
    <dgm:cxn modelId="{6E79DDDF-8771-4E1D-8F42-F372F19B3F71}" type="presOf" srcId="{2A0CE68D-5928-4AF6-96D0-17522467F12B}" destId="{9CA20326-BA98-4DF7-9F3C-2442377B211B}" srcOrd="0" destOrd="0" presId="urn:microsoft.com/office/officeart/2005/8/layout/hProcess9"/>
    <dgm:cxn modelId="{33D92B56-CFA3-4B0E-AD54-9E911B6FFF67}" type="presOf" srcId="{A4174D02-7A43-48A2-A529-114AC252242B}" destId="{FE0E4EAC-F3A7-4F5F-82DC-69B3AE1366A2}" srcOrd="0" destOrd="0" presId="urn:microsoft.com/office/officeart/2005/8/layout/hProcess9"/>
    <dgm:cxn modelId="{9DF81706-54AC-4C59-86D6-0932BDF883E1}" type="presParOf" srcId="{FE0E4EAC-F3A7-4F5F-82DC-69B3AE1366A2}" destId="{4B414C3B-44E7-4391-8F49-A7923B44639D}" srcOrd="0" destOrd="0" presId="urn:microsoft.com/office/officeart/2005/8/layout/hProcess9"/>
    <dgm:cxn modelId="{6EB6BE7F-0E0A-4B29-95C3-F00DEB3D34C9}" type="presParOf" srcId="{FE0E4EAC-F3A7-4F5F-82DC-69B3AE1366A2}" destId="{7C3B2AE1-5CE5-433C-8980-5DDAFCA9A487}" srcOrd="1" destOrd="0" presId="urn:microsoft.com/office/officeart/2005/8/layout/hProcess9"/>
    <dgm:cxn modelId="{F5613BA6-E327-4FBF-B835-F44D240DC51B}" type="presParOf" srcId="{7C3B2AE1-5CE5-433C-8980-5DDAFCA9A487}" destId="{33F55FA1-F9BE-4DE5-AC83-A3E897AE2DC2}" srcOrd="0" destOrd="0" presId="urn:microsoft.com/office/officeart/2005/8/layout/hProcess9"/>
    <dgm:cxn modelId="{6874CABD-B792-4AA8-92AB-08E6ABB6BF0B}" type="presParOf" srcId="{7C3B2AE1-5CE5-433C-8980-5DDAFCA9A487}" destId="{FFA9C0B0-BEDD-4C21-8970-871FCC079B30}" srcOrd="1" destOrd="0" presId="urn:microsoft.com/office/officeart/2005/8/layout/hProcess9"/>
    <dgm:cxn modelId="{BF780892-0E16-4E93-8D08-0DD1831935A7}" type="presParOf" srcId="{7C3B2AE1-5CE5-433C-8980-5DDAFCA9A487}" destId="{9CA20326-BA98-4DF7-9F3C-2442377B211B}" srcOrd="2" destOrd="0" presId="urn:microsoft.com/office/officeart/2005/8/layout/hProcess9"/>
    <dgm:cxn modelId="{D318264E-9176-496A-95DF-C6A457CE0E7E}" type="presParOf" srcId="{7C3B2AE1-5CE5-433C-8980-5DDAFCA9A487}" destId="{CB7130BF-AB63-40BD-90F1-BE99C8BA0525}" srcOrd="3" destOrd="0" presId="urn:microsoft.com/office/officeart/2005/8/layout/hProcess9"/>
    <dgm:cxn modelId="{1D138DDA-3710-45C9-A27F-3151394DBF00}" type="presParOf" srcId="{7C3B2AE1-5CE5-433C-8980-5DDAFCA9A487}" destId="{0E5F77E1-9214-4397-A04F-CDBAD6AAAF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06230-BD01-4A9D-9AE7-21C4E95CCC67}" type="doc">
      <dgm:prSet loTypeId="urn:microsoft.com/office/officeart/2011/layout/Tab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42D7A29-88D7-4A0C-B5DA-B725FE5169AC}">
      <dgm:prSet phldrT="[Texto]" custT="1"/>
      <dgm:spPr>
        <a:xfrm>
          <a:off x="-35614" y="360043"/>
          <a:ext cx="1727416" cy="63709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es-ES" sz="24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GENERAL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FBBAF4F6-D0E2-4CC9-8D43-7ACEE2107425}" type="parTrans" cxnId="{ADFF9686-2116-47BD-BA5C-441EDA86A75A}">
      <dgm:prSet/>
      <dgm:spPr/>
      <dgm:t>
        <a:bodyPr/>
        <a:lstStyle/>
        <a:p>
          <a:endParaRPr lang="es-ES"/>
        </a:p>
      </dgm:t>
    </dgm:pt>
    <dgm:pt modelId="{0B1EF0D3-8949-4C79-9D25-FEFCD60C10BD}" type="sibTrans" cxnId="{ADFF9686-2116-47BD-BA5C-441EDA86A75A}">
      <dgm:prSet/>
      <dgm:spPr/>
      <dgm:t>
        <a:bodyPr/>
        <a:lstStyle/>
        <a:p>
          <a:endParaRPr lang="es-ES"/>
        </a:p>
      </dgm:t>
    </dgm:pt>
    <dgm:pt modelId="{B87822E9-AC54-4A03-80EC-614A3765D2FD}">
      <dgm:prSet phldrT="[Texto]"/>
      <dgm:spPr>
        <a:xfrm>
          <a:off x="1620574" y="1984"/>
          <a:ext cx="4511040" cy="1353208"/>
        </a:xfrm>
        <a:noFill/>
        <a:ln>
          <a:noFill/>
        </a:ln>
        <a:effectLst/>
      </dgm:spPr>
      <dgm:t>
        <a:bodyPr/>
        <a:lstStyle/>
        <a:p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38280B7-6463-4EC2-846E-88FD9FB90B95}" type="parTrans" cxnId="{C4549827-69A8-4D63-AF85-D5811D138F0C}">
      <dgm:prSet/>
      <dgm:spPr/>
      <dgm:t>
        <a:bodyPr/>
        <a:lstStyle/>
        <a:p>
          <a:endParaRPr lang="es-ES"/>
        </a:p>
      </dgm:t>
    </dgm:pt>
    <dgm:pt modelId="{B762DB85-0F26-4B63-93FB-6387DAB9BB78}" type="sibTrans" cxnId="{C4549827-69A8-4D63-AF85-D5811D138F0C}">
      <dgm:prSet/>
      <dgm:spPr/>
      <dgm:t>
        <a:bodyPr/>
        <a:lstStyle/>
        <a:p>
          <a:endParaRPr lang="es-ES"/>
        </a:p>
      </dgm:t>
    </dgm:pt>
    <dgm:pt modelId="{71720720-4365-46B9-831C-E1330E777CD5}">
      <dgm:prSet phldrT="[Texto]" custT="1"/>
      <dgm:spPr>
        <a:xfrm>
          <a:off x="0" y="1355192"/>
          <a:ext cx="6096000" cy="2706822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ES" sz="21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Caracterizar la diversidad genética de la población de </a:t>
          </a:r>
          <a:r>
            <a:rPr lang="es-ES" sz="2400" i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 arborea</a:t>
          </a:r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perteneciente a la colección de la Estación Experimental Litoral Sur del INIAP, mediante marcadores moleculares ISSR</a:t>
          </a:r>
          <a:r>
            <a:rPr lang="es-ES" sz="21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</a:t>
          </a:r>
          <a:endParaRPr lang="es-ES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F8BE226-4A43-4F36-B1E3-5C76618B463C}" type="sibTrans" cxnId="{D01B9A51-E8AD-4948-9E9C-D5F87E2B26F6}">
      <dgm:prSet/>
      <dgm:spPr/>
      <dgm:t>
        <a:bodyPr/>
        <a:lstStyle/>
        <a:p>
          <a:endParaRPr lang="es-ES"/>
        </a:p>
      </dgm:t>
    </dgm:pt>
    <dgm:pt modelId="{CE41F041-CF39-42F2-BB48-7DBCD03B5CEB}" type="parTrans" cxnId="{D01B9A51-E8AD-4948-9E9C-D5F87E2B26F6}">
      <dgm:prSet/>
      <dgm:spPr/>
      <dgm:t>
        <a:bodyPr/>
        <a:lstStyle/>
        <a:p>
          <a:endParaRPr lang="es-ES"/>
        </a:p>
      </dgm:t>
    </dgm:pt>
    <dgm:pt modelId="{4A51A153-E59C-4D17-BB68-34C9CD42534F}" type="pres">
      <dgm:prSet presAssocID="{BC106230-BD01-4A9D-9AE7-21C4E95CCC6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C94D541-CFA0-4FB3-888A-AFD977F790A2}" type="pres">
      <dgm:prSet presAssocID="{B42D7A29-88D7-4A0C-B5DA-B725FE5169AC}" presName="composite" presStyleCnt="0"/>
      <dgm:spPr/>
    </dgm:pt>
    <dgm:pt modelId="{89902466-E6F3-40C4-9060-6B869BD98CA6}" type="pres">
      <dgm:prSet presAssocID="{B42D7A29-88D7-4A0C-B5DA-B725FE5169AC}" presName="FirstChild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C1A9C7D-10BC-406F-8795-2910C8203419}" type="pres">
      <dgm:prSet presAssocID="{B42D7A29-88D7-4A0C-B5DA-B725FE5169AC}" presName="Parent" presStyleLbl="alignNode1" presStyleIdx="0" presStyleCnt="1" custScaleX="108988" custScaleY="82513" custLinFactNeighborY="-13058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083810EB-44DA-4CE1-B36B-394D049F74EF}" type="pres">
      <dgm:prSet presAssocID="{B42D7A29-88D7-4A0C-B5DA-B725FE5169AC}" presName="Accent" presStyleLbl="parChTrans1D1" presStyleIdx="0" presStyleCnt="1"/>
      <dgm:spPr>
        <a:xfrm>
          <a:off x="35614" y="1355192"/>
          <a:ext cx="6096000" cy="0"/>
        </a:xfrm>
        <a:prstGeom prst="line">
          <a:avLst/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38D5900-F118-4B86-A119-42453022C5C4}" type="pres">
      <dgm:prSet presAssocID="{B42D7A29-88D7-4A0C-B5DA-B725FE5169AC}" presName="Child" presStyleLbl="revTx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9AA9CC2B-5759-44FA-8E8B-B0A7627671B9}" type="presOf" srcId="{BC106230-BD01-4A9D-9AE7-21C4E95CCC67}" destId="{4A51A153-E59C-4D17-BB68-34C9CD42534F}" srcOrd="0" destOrd="0" presId="urn:microsoft.com/office/officeart/2011/layout/TabList"/>
    <dgm:cxn modelId="{3A791FDD-BF3E-4DCC-8002-2F515B3B4387}" type="presOf" srcId="{71720720-4365-46B9-831C-E1330E777CD5}" destId="{B38D5900-F118-4B86-A119-42453022C5C4}" srcOrd="0" destOrd="0" presId="urn:microsoft.com/office/officeart/2011/layout/TabList"/>
    <dgm:cxn modelId="{C4549827-69A8-4D63-AF85-D5811D138F0C}" srcId="{B42D7A29-88D7-4A0C-B5DA-B725FE5169AC}" destId="{B87822E9-AC54-4A03-80EC-614A3765D2FD}" srcOrd="0" destOrd="0" parTransId="{A38280B7-6463-4EC2-846E-88FD9FB90B95}" sibTransId="{B762DB85-0F26-4B63-93FB-6387DAB9BB78}"/>
    <dgm:cxn modelId="{2FE96106-87B8-46E5-AB3D-9BB599D652DB}" type="presOf" srcId="{B87822E9-AC54-4A03-80EC-614A3765D2FD}" destId="{89902466-E6F3-40C4-9060-6B869BD98CA6}" srcOrd="0" destOrd="0" presId="urn:microsoft.com/office/officeart/2011/layout/TabList"/>
    <dgm:cxn modelId="{F10A8433-5FC7-4501-960B-AEB252DBA58D}" type="presOf" srcId="{B42D7A29-88D7-4A0C-B5DA-B725FE5169AC}" destId="{2C1A9C7D-10BC-406F-8795-2910C8203419}" srcOrd="0" destOrd="0" presId="urn:microsoft.com/office/officeart/2011/layout/TabList"/>
    <dgm:cxn modelId="{ADFF9686-2116-47BD-BA5C-441EDA86A75A}" srcId="{BC106230-BD01-4A9D-9AE7-21C4E95CCC67}" destId="{B42D7A29-88D7-4A0C-B5DA-B725FE5169AC}" srcOrd="0" destOrd="0" parTransId="{FBBAF4F6-D0E2-4CC9-8D43-7ACEE2107425}" sibTransId="{0B1EF0D3-8949-4C79-9D25-FEFCD60C10BD}"/>
    <dgm:cxn modelId="{D01B9A51-E8AD-4948-9E9C-D5F87E2B26F6}" srcId="{B42D7A29-88D7-4A0C-B5DA-B725FE5169AC}" destId="{71720720-4365-46B9-831C-E1330E777CD5}" srcOrd="1" destOrd="0" parTransId="{CE41F041-CF39-42F2-BB48-7DBCD03B5CEB}" sibTransId="{5F8BE226-4A43-4F36-B1E3-5C76618B463C}"/>
    <dgm:cxn modelId="{0762989B-1B68-4C6F-BDE5-1EC51B0AD1B2}" type="presParOf" srcId="{4A51A153-E59C-4D17-BB68-34C9CD42534F}" destId="{0C94D541-CFA0-4FB3-888A-AFD977F790A2}" srcOrd="0" destOrd="0" presId="urn:microsoft.com/office/officeart/2011/layout/TabList"/>
    <dgm:cxn modelId="{1F24B211-8E00-413E-B05F-BED176FBFCEA}" type="presParOf" srcId="{0C94D541-CFA0-4FB3-888A-AFD977F790A2}" destId="{89902466-E6F3-40C4-9060-6B869BD98CA6}" srcOrd="0" destOrd="0" presId="urn:microsoft.com/office/officeart/2011/layout/TabList"/>
    <dgm:cxn modelId="{BD708EE3-2E94-416D-AB74-BF779BEDD356}" type="presParOf" srcId="{0C94D541-CFA0-4FB3-888A-AFD977F790A2}" destId="{2C1A9C7D-10BC-406F-8795-2910C8203419}" srcOrd="1" destOrd="0" presId="urn:microsoft.com/office/officeart/2011/layout/TabList"/>
    <dgm:cxn modelId="{E0D2F58E-B183-426A-9658-807D524300D4}" type="presParOf" srcId="{0C94D541-CFA0-4FB3-888A-AFD977F790A2}" destId="{083810EB-44DA-4CE1-B36B-394D049F74EF}" srcOrd="2" destOrd="0" presId="urn:microsoft.com/office/officeart/2011/layout/TabList"/>
    <dgm:cxn modelId="{FF01ACA0-A741-4439-97E0-D7DBD05E8552}" type="presParOf" srcId="{4A51A153-E59C-4D17-BB68-34C9CD42534F}" destId="{B38D5900-F118-4B86-A119-42453022C5C4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06230-BD01-4A9D-9AE7-21C4E95CCC67}" type="doc">
      <dgm:prSet loTypeId="urn:microsoft.com/office/officeart/2011/layout/Tab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42D7A29-88D7-4A0C-B5DA-B725FE5169AC}">
      <dgm:prSet phldrT="[Texto]" custT="1"/>
      <dgm:spPr>
        <a:xfrm>
          <a:off x="-35614" y="360043"/>
          <a:ext cx="1727416" cy="63709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 smtClean="0">
              <a:solidFill>
                <a:schemeClr val="tx1"/>
              </a:solidFill>
            </a:rPr>
            <a:t>ESPECÍFICOS</a:t>
          </a:r>
        </a:p>
      </dgm:t>
    </dgm:pt>
    <dgm:pt modelId="{FBBAF4F6-D0E2-4CC9-8D43-7ACEE2107425}" type="parTrans" cxnId="{ADFF9686-2116-47BD-BA5C-441EDA86A75A}">
      <dgm:prSet/>
      <dgm:spPr/>
      <dgm:t>
        <a:bodyPr/>
        <a:lstStyle/>
        <a:p>
          <a:endParaRPr lang="es-ES"/>
        </a:p>
      </dgm:t>
    </dgm:pt>
    <dgm:pt modelId="{0B1EF0D3-8949-4C79-9D25-FEFCD60C10BD}" type="sibTrans" cxnId="{ADFF9686-2116-47BD-BA5C-441EDA86A75A}">
      <dgm:prSet/>
      <dgm:spPr/>
      <dgm:t>
        <a:bodyPr/>
        <a:lstStyle/>
        <a:p>
          <a:endParaRPr lang="es-ES"/>
        </a:p>
      </dgm:t>
    </dgm:pt>
    <dgm:pt modelId="{B87822E9-AC54-4A03-80EC-614A3765D2FD}">
      <dgm:prSet phldrT="[Texto]"/>
      <dgm:spPr>
        <a:xfrm>
          <a:off x="1620574" y="1984"/>
          <a:ext cx="4511040" cy="1353208"/>
        </a:xfrm>
        <a:noFill/>
        <a:ln>
          <a:noFill/>
        </a:ln>
        <a:effectLst/>
      </dgm:spPr>
      <dgm:t>
        <a:bodyPr/>
        <a:lstStyle/>
        <a:p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38280B7-6463-4EC2-846E-88FD9FB90B95}" type="parTrans" cxnId="{C4549827-69A8-4D63-AF85-D5811D138F0C}">
      <dgm:prSet/>
      <dgm:spPr/>
      <dgm:t>
        <a:bodyPr/>
        <a:lstStyle/>
        <a:p>
          <a:endParaRPr lang="es-ES"/>
        </a:p>
      </dgm:t>
    </dgm:pt>
    <dgm:pt modelId="{B762DB85-0F26-4B63-93FB-6387DAB9BB78}" type="sibTrans" cxnId="{C4549827-69A8-4D63-AF85-D5811D138F0C}">
      <dgm:prSet/>
      <dgm:spPr/>
      <dgm:t>
        <a:bodyPr/>
        <a:lstStyle/>
        <a:p>
          <a:endParaRPr lang="es-ES"/>
        </a:p>
      </dgm:t>
    </dgm:pt>
    <dgm:pt modelId="{71720720-4365-46B9-831C-E1330E777CD5}">
      <dgm:prSet phldrT="[Texto]" custT="1"/>
      <dgm:spPr>
        <a:xfrm>
          <a:off x="0" y="1355192"/>
          <a:ext cx="6096000" cy="2706822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Determinar la diversidad genética de la colección de </a:t>
          </a:r>
          <a:r>
            <a:rPr lang="es-ES" sz="2400" i="1" dirty="0" smtClean="0">
              <a:solidFill>
                <a:schemeClr val="tx1"/>
              </a:solidFill>
            </a:rPr>
            <a:t>G. arborea</a:t>
          </a:r>
          <a:r>
            <a:rPr lang="es-ES" sz="2400" dirty="0" smtClean="0">
              <a:solidFill>
                <a:schemeClr val="tx1"/>
              </a:solidFill>
            </a:rPr>
            <a:t> de la EELS (Estación Experimental Litoral Sur) con marcadores moleculares ISSR.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5F8BE226-4A43-4F36-B1E3-5C76618B463C}" type="sibTrans" cxnId="{D01B9A51-E8AD-4948-9E9C-D5F87E2B26F6}">
      <dgm:prSet/>
      <dgm:spPr/>
      <dgm:t>
        <a:bodyPr/>
        <a:lstStyle/>
        <a:p>
          <a:endParaRPr lang="es-ES"/>
        </a:p>
      </dgm:t>
    </dgm:pt>
    <dgm:pt modelId="{CE41F041-CF39-42F2-BB48-7DBCD03B5CEB}" type="parTrans" cxnId="{D01B9A51-E8AD-4948-9E9C-D5F87E2B26F6}">
      <dgm:prSet/>
      <dgm:spPr/>
      <dgm:t>
        <a:bodyPr/>
        <a:lstStyle/>
        <a:p>
          <a:endParaRPr lang="es-ES"/>
        </a:p>
      </dgm:t>
    </dgm:pt>
    <dgm:pt modelId="{4906095E-C799-409E-8723-A5D2C87B04B3}">
      <dgm:prSet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Identificar duplicados genotípicos presente en la colección de </a:t>
          </a:r>
          <a:r>
            <a:rPr lang="es-ES" sz="2400" i="1" dirty="0" smtClean="0">
              <a:solidFill>
                <a:schemeClr val="tx1"/>
              </a:solidFill>
            </a:rPr>
            <a:t>G. arborea</a:t>
          </a:r>
          <a:r>
            <a:rPr lang="es-ES" sz="2400" dirty="0" smtClean="0">
              <a:solidFill>
                <a:schemeClr val="tx1"/>
              </a:solidFill>
            </a:rPr>
            <a:t> en estudio.</a:t>
          </a:r>
          <a:endParaRPr lang="es-ES" sz="2400" dirty="0">
            <a:solidFill>
              <a:schemeClr val="tx1"/>
            </a:solidFill>
          </a:endParaRPr>
        </a:p>
      </dgm:t>
    </dgm:pt>
    <dgm:pt modelId="{9A81A7C4-A43F-42D3-A13F-62F194B89F28}" type="parTrans" cxnId="{D39848E0-31A0-4F95-931F-BC8A06AFF7E0}">
      <dgm:prSet/>
      <dgm:spPr/>
      <dgm:t>
        <a:bodyPr/>
        <a:lstStyle/>
        <a:p>
          <a:endParaRPr lang="es-ES"/>
        </a:p>
      </dgm:t>
    </dgm:pt>
    <dgm:pt modelId="{EF45D306-094E-4A68-B75C-4E82A90043A6}" type="sibTrans" cxnId="{D39848E0-31A0-4F95-931F-BC8A06AFF7E0}">
      <dgm:prSet/>
      <dgm:spPr/>
      <dgm:t>
        <a:bodyPr/>
        <a:lstStyle/>
        <a:p>
          <a:endParaRPr lang="es-ES"/>
        </a:p>
      </dgm:t>
    </dgm:pt>
    <dgm:pt modelId="{D6941745-A9A2-43D3-A6AA-7F3895703F8A}">
      <dgm:prSet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Identificar grupos representativos de la colección de </a:t>
          </a:r>
          <a:r>
            <a:rPr lang="es-ES" sz="2400" i="1" dirty="0" smtClean="0">
              <a:solidFill>
                <a:schemeClr val="tx1"/>
              </a:solidFill>
            </a:rPr>
            <a:t>G. arborea</a:t>
          </a:r>
          <a:r>
            <a:rPr lang="es-ES" sz="2400" dirty="0" smtClean="0">
              <a:solidFill>
                <a:schemeClr val="tx1"/>
              </a:solidFill>
            </a:rPr>
            <a:t> en estudio</a:t>
          </a:r>
          <a:endParaRPr lang="es-ES" sz="2400" dirty="0"/>
        </a:p>
      </dgm:t>
    </dgm:pt>
    <dgm:pt modelId="{B9212ECC-E21E-4650-8E9D-1AD3435E6625}" type="parTrans" cxnId="{E307AA98-1D0C-4A35-B827-CC0065796B31}">
      <dgm:prSet/>
      <dgm:spPr/>
      <dgm:t>
        <a:bodyPr/>
        <a:lstStyle/>
        <a:p>
          <a:endParaRPr lang="es-ES"/>
        </a:p>
      </dgm:t>
    </dgm:pt>
    <dgm:pt modelId="{1AEF54A2-DCE9-4D37-8326-3F96A8E95142}" type="sibTrans" cxnId="{E307AA98-1D0C-4A35-B827-CC0065796B31}">
      <dgm:prSet/>
      <dgm:spPr/>
      <dgm:t>
        <a:bodyPr/>
        <a:lstStyle/>
        <a:p>
          <a:endParaRPr lang="es-ES"/>
        </a:p>
      </dgm:t>
    </dgm:pt>
    <dgm:pt modelId="{4A51A153-E59C-4D17-BB68-34C9CD42534F}" type="pres">
      <dgm:prSet presAssocID="{BC106230-BD01-4A9D-9AE7-21C4E95CCC6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C94D541-CFA0-4FB3-888A-AFD977F790A2}" type="pres">
      <dgm:prSet presAssocID="{B42D7A29-88D7-4A0C-B5DA-B725FE5169AC}" presName="composite" presStyleCnt="0"/>
      <dgm:spPr/>
    </dgm:pt>
    <dgm:pt modelId="{89902466-E6F3-40C4-9060-6B869BD98CA6}" type="pres">
      <dgm:prSet presAssocID="{B42D7A29-88D7-4A0C-B5DA-B725FE5169AC}" presName="FirstChild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C1A9C7D-10BC-406F-8795-2910C8203419}" type="pres">
      <dgm:prSet presAssocID="{B42D7A29-88D7-4A0C-B5DA-B725FE5169AC}" presName="Parent" presStyleLbl="alignNode1" presStyleIdx="0" presStyleCnt="1" custScaleX="159012" custScaleY="38060" custLinFactNeighborX="10747" custLinFactNeighborY="22096">
        <dgm:presLayoutVars>
          <dgm:chMax val="3"/>
          <dgm:chPref val="3"/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083810EB-44DA-4CE1-B36B-394D049F74EF}" type="pres">
      <dgm:prSet presAssocID="{B42D7A29-88D7-4A0C-B5DA-B725FE5169AC}" presName="Accent" presStyleLbl="parChTrans1D1" presStyleIdx="0" presStyleCnt="1"/>
      <dgm:spPr>
        <a:xfrm>
          <a:off x="35614" y="1355192"/>
          <a:ext cx="6096000" cy="0"/>
        </a:xfrm>
        <a:prstGeom prst="line">
          <a:avLst/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38D5900-F118-4B86-A119-42453022C5C4}" type="pres">
      <dgm:prSet presAssocID="{B42D7A29-88D7-4A0C-B5DA-B725FE5169AC}" presName="Child" presStyleLbl="revTx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304E1B7E-C6EC-4C1A-B664-E5A7FD30B159}" type="presOf" srcId="{71720720-4365-46B9-831C-E1330E777CD5}" destId="{B38D5900-F118-4B86-A119-42453022C5C4}" srcOrd="0" destOrd="0" presId="urn:microsoft.com/office/officeart/2011/layout/TabList"/>
    <dgm:cxn modelId="{E307AA98-1D0C-4A35-B827-CC0065796B31}" srcId="{B42D7A29-88D7-4A0C-B5DA-B725FE5169AC}" destId="{D6941745-A9A2-43D3-A6AA-7F3895703F8A}" srcOrd="3" destOrd="0" parTransId="{B9212ECC-E21E-4650-8E9D-1AD3435E6625}" sibTransId="{1AEF54A2-DCE9-4D37-8326-3F96A8E95142}"/>
    <dgm:cxn modelId="{54F1899D-E4E6-44A2-9AD3-DCED70A1D2B5}" type="presOf" srcId="{BC106230-BD01-4A9D-9AE7-21C4E95CCC67}" destId="{4A51A153-E59C-4D17-BB68-34C9CD42534F}" srcOrd="0" destOrd="0" presId="urn:microsoft.com/office/officeart/2011/layout/TabList"/>
    <dgm:cxn modelId="{0EE09C5B-35A3-4801-9A08-33B4C6BFA78E}" type="presOf" srcId="{D6941745-A9A2-43D3-A6AA-7F3895703F8A}" destId="{B38D5900-F118-4B86-A119-42453022C5C4}" srcOrd="0" destOrd="2" presId="urn:microsoft.com/office/officeart/2011/layout/TabList"/>
    <dgm:cxn modelId="{C4549827-69A8-4D63-AF85-D5811D138F0C}" srcId="{B42D7A29-88D7-4A0C-B5DA-B725FE5169AC}" destId="{B87822E9-AC54-4A03-80EC-614A3765D2FD}" srcOrd="0" destOrd="0" parTransId="{A38280B7-6463-4EC2-846E-88FD9FB90B95}" sibTransId="{B762DB85-0F26-4B63-93FB-6387DAB9BB78}"/>
    <dgm:cxn modelId="{5B410FAA-E23D-47D1-A42B-570843EAFB1A}" type="presOf" srcId="{B42D7A29-88D7-4A0C-B5DA-B725FE5169AC}" destId="{2C1A9C7D-10BC-406F-8795-2910C8203419}" srcOrd="0" destOrd="0" presId="urn:microsoft.com/office/officeart/2011/layout/TabList"/>
    <dgm:cxn modelId="{D01B9A51-E8AD-4948-9E9C-D5F87E2B26F6}" srcId="{B42D7A29-88D7-4A0C-B5DA-B725FE5169AC}" destId="{71720720-4365-46B9-831C-E1330E777CD5}" srcOrd="1" destOrd="0" parTransId="{CE41F041-CF39-42F2-BB48-7DBCD03B5CEB}" sibTransId="{5F8BE226-4A43-4F36-B1E3-5C76618B463C}"/>
    <dgm:cxn modelId="{ADFF9686-2116-47BD-BA5C-441EDA86A75A}" srcId="{BC106230-BD01-4A9D-9AE7-21C4E95CCC67}" destId="{B42D7A29-88D7-4A0C-B5DA-B725FE5169AC}" srcOrd="0" destOrd="0" parTransId="{FBBAF4F6-D0E2-4CC9-8D43-7ACEE2107425}" sibTransId="{0B1EF0D3-8949-4C79-9D25-FEFCD60C10BD}"/>
    <dgm:cxn modelId="{D39848E0-31A0-4F95-931F-BC8A06AFF7E0}" srcId="{B42D7A29-88D7-4A0C-B5DA-B725FE5169AC}" destId="{4906095E-C799-409E-8723-A5D2C87B04B3}" srcOrd="2" destOrd="0" parTransId="{9A81A7C4-A43F-42D3-A13F-62F194B89F28}" sibTransId="{EF45D306-094E-4A68-B75C-4E82A90043A6}"/>
    <dgm:cxn modelId="{D153E1BE-EC3B-49B7-99D3-5766F069052F}" type="presOf" srcId="{B87822E9-AC54-4A03-80EC-614A3765D2FD}" destId="{89902466-E6F3-40C4-9060-6B869BD98CA6}" srcOrd="0" destOrd="0" presId="urn:microsoft.com/office/officeart/2011/layout/TabList"/>
    <dgm:cxn modelId="{44BDA1EB-13E2-4817-B435-DF0BEDC50362}" type="presOf" srcId="{4906095E-C799-409E-8723-A5D2C87B04B3}" destId="{B38D5900-F118-4B86-A119-42453022C5C4}" srcOrd="0" destOrd="1" presId="urn:microsoft.com/office/officeart/2011/layout/TabList"/>
    <dgm:cxn modelId="{E112C753-70F5-4CF7-8E83-93F192D35B7D}" type="presParOf" srcId="{4A51A153-E59C-4D17-BB68-34C9CD42534F}" destId="{0C94D541-CFA0-4FB3-888A-AFD977F790A2}" srcOrd="0" destOrd="0" presId="urn:microsoft.com/office/officeart/2011/layout/TabList"/>
    <dgm:cxn modelId="{1ECC67E0-F7A7-4A50-8628-DDAA583EDFBE}" type="presParOf" srcId="{0C94D541-CFA0-4FB3-888A-AFD977F790A2}" destId="{89902466-E6F3-40C4-9060-6B869BD98CA6}" srcOrd="0" destOrd="0" presId="urn:microsoft.com/office/officeart/2011/layout/TabList"/>
    <dgm:cxn modelId="{540735FA-EBF4-4ABD-90CF-B32696BCB682}" type="presParOf" srcId="{0C94D541-CFA0-4FB3-888A-AFD977F790A2}" destId="{2C1A9C7D-10BC-406F-8795-2910C8203419}" srcOrd="1" destOrd="0" presId="urn:microsoft.com/office/officeart/2011/layout/TabList"/>
    <dgm:cxn modelId="{2AB30734-FB0E-4111-AD00-42A32365376E}" type="presParOf" srcId="{0C94D541-CFA0-4FB3-888A-AFD977F790A2}" destId="{083810EB-44DA-4CE1-B36B-394D049F74EF}" srcOrd="2" destOrd="0" presId="urn:microsoft.com/office/officeart/2011/layout/TabList"/>
    <dgm:cxn modelId="{F2FE8D2B-0FFB-4A3B-9F27-EC4EEF67A726}" type="presParOf" srcId="{4A51A153-E59C-4D17-BB68-34C9CD42534F}" destId="{B38D5900-F118-4B86-A119-42453022C5C4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B08C3-76F5-4133-8C97-D9AE74540857}" type="doc">
      <dgm:prSet loTypeId="urn:diagrams.loki3.com/BracketList+Icon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8BB8F6-2C67-4E25-9F7F-6AAAE7F8E1E7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Reino: Plantae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ACADBE7E-98FD-4501-9CD8-FEF6B6B7B89E}" type="parTrans" cxnId="{3E2C0B9C-4127-44AF-9ACC-C4FA7B0FA11C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C8789E5-D393-4591-A06C-463913BACF6D}" type="sibTrans" cxnId="{3E2C0B9C-4127-44AF-9ACC-C4FA7B0FA11C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BF35DD05-8619-4980-A0EE-E2AAC83126E7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División: Angiospermae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2B97B958-6D14-4D44-B3F3-D5CD9A1D2014}" type="parTrans" cxnId="{30A4C6AC-EBA6-45EC-9227-1F35BDBC32A8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DE3EDCB0-5131-45F6-8A73-CA371D45A5CF}" type="sibTrans" cxnId="{30A4C6AC-EBA6-45EC-9227-1F35BDBC32A8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1E461702-7D74-44C7-87D5-556ED6A588E3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Clase: Eudicotyledoneae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62EE4BA7-1EC2-4833-82FD-65BB7B89BF49}" type="parTrans" cxnId="{252CD71A-ACAE-48B6-BE58-894CCC72779C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DE0E309-385F-4123-B0B6-2FAAC6A09B5F}" type="sibTrans" cxnId="{252CD71A-ACAE-48B6-BE58-894CCC72779C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AD1A5CB2-9D62-4FCF-BD09-E9B4C2D589A7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Subclase: Asteridae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47E592DD-B71F-40CE-81A7-D30727EC2A6F}" type="parTrans" cxnId="{C63EF453-D4AC-4A42-8803-B8C7910A80BD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083A19B1-C6D8-4D2B-AB63-1DAA6267BC69}" type="sibTrans" cxnId="{C63EF453-D4AC-4A42-8803-B8C7910A80BD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3D929675-6F5F-490F-B7C6-F8006FA5B90C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Orden: Lamiales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44E63C5-EC1A-41F8-B1F7-9FD4ED789E44}" type="parTrans" cxnId="{6F131596-7813-4818-8CA0-1DC333F723BD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528154D8-2F45-4483-93AB-FC6CACFDBAE8}" type="sibTrans" cxnId="{6F131596-7813-4818-8CA0-1DC333F723BD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730D0FC8-078F-4A05-99CC-98AF0B495447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Familia: Verbenaceae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865911E8-612D-4053-8691-F5CA8A16F2EF}" type="parTrans" cxnId="{CF923801-AC99-4B5F-89A0-D51E7D7499E5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8A9C6E5-0282-45FD-9DA7-F3A4396DBE9E}" type="sibTrans" cxnId="{CF923801-AC99-4B5F-89A0-D51E7D7499E5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AF5E9212-BB25-4F1C-B8E3-EFEF5CE72A47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Género: </a:t>
          </a:r>
          <a:r>
            <a:rPr lang="es-ES" sz="2400" i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3DDE946D-F544-45FF-A277-781F715E0908}" type="parTrans" cxnId="{CB5EA43D-950F-440E-A5E3-AC65824411E0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7ADEC51F-F53F-47B4-A4AE-16AC6A597630}" type="sibTrans" cxnId="{CB5EA43D-950F-440E-A5E3-AC65824411E0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9E7E3B30-B489-499F-A844-956611E0D8B1}">
      <dgm:prSet custT="1"/>
      <dgm:spPr>
        <a:xfrm>
          <a:off x="2437872" y="373175"/>
          <a:ext cx="5172579" cy="344520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Especie: </a:t>
          </a:r>
          <a:r>
            <a:rPr lang="es-ES" sz="2400" i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 arborea </a:t>
          </a:r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Roxb.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ECC5C4C7-97BC-4FD5-AC7E-35B48BFFDB5D}" type="parTrans" cxnId="{37D57F69-4AF9-4928-932F-83E57DA83C7F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D639DE4-ED65-4964-B830-201B929FE1FB}" type="sibTrans" cxnId="{37D57F69-4AF9-4928-932F-83E57DA83C7F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5B9F1E42-4464-4A8C-855B-89E72861978F}">
      <dgm:prSet custT="1"/>
      <dgm:spPr>
        <a:xfrm>
          <a:off x="3717" y="3904776"/>
          <a:ext cx="1901683" cy="7573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Nombre común: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FDEA031-6E31-4B83-8EAD-7B6B57E4153A}" type="parTrans" cxnId="{C37FC620-8BF6-4998-8394-D5DC8D65F18B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D146481-AE3B-4159-8581-8A92E811FA3D}" type="sibTrans" cxnId="{C37FC620-8BF6-4998-8394-D5DC8D65F18B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9A37B257-53AC-4FFE-B629-265D614AC5DD}">
      <dgm:prSet custT="1"/>
      <dgm:spPr>
        <a:xfrm>
          <a:off x="2437872" y="3904776"/>
          <a:ext cx="5172579" cy="757350"/>
        </a:xfrm>
        <a:prstGeom prst="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Melina, </a:t>
          </a:r>
          <a:r>
            <a:rPr lang="es-ES" sz="24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Shivan</a:t>
          </a:r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, Gambar, </a:t>
          </a:r>
          <a:r>
            <a:rPr lang="es-ES" sz="24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Gamari</a:t>
          </a:r>
          <a:r>
            <a:rPr lang="es-ES" sz="24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</a:t>
          </a:r>
          <a:endParaRPr lang="es-ES" sz="24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FE90437-8E02-4706-9781-5E8158F2FFDB}" type="parTrans" cxnId="{360E9FAD-6DB4-498F-AE7C-FEAF3E5F2132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20490B32-35AC-40BB-A684-3EBE140758E6}" type="sibTrans" cxnId="{360E9FAD-6DB4-498F-AE7C-FEAF3E5F2132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146F6F45-4D52-4C42-B6FA-25F9F8323FC9}">
      <dgm:prSet custT="1"/>
      <dgm:spPr>
        <a:xfrm>
          <a:off x="3717" y="1858175"/>
          <a:ext cx="1901683" cy="4752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Taxonomía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59A6373-308D-4273-8E9A-3887230F7CF8}" type="parTrans" cxnId="{B2EC2398-E69A-4ECF-8CBA-CDC238A6E5F9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ABE5C206-0D59-42A5-80F7-B23CD775D98A}" type="sibTrans" cxnId="{B2EC2398-E69A-4ECF-8CBA-CDC238A6E5F9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34114FB6-7F9E-492C-BFF9-271168789E33}" type="pres">
      <dgm:prSet presAssocID="{B95B08C3-76F5-4133-8C97-D9AE745408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6BDC91-E0C4-4AE8-A755-533E5DB61379}" type="pres">
      <dgm:prSet presAssocID="{146F6F45-4D52-4C42-B6FA-25F9F8323FC9}" presName="linNode" presStyleCnt="0"/>
      <dgm:spPr/>
    </dgm:pt>
    <dgm:pt modelId="{41AE0AC9-B956-4C91-A956-F6E9D25A623D}" type="pres">
      <dgm:prSet presAssocID="{146F6F45-4D52-4C42-B6FA-25F9F8323FC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25AC9-6BD4-4F21-9EC1-D1DB8BF300B5}" type="pres">
      <dgm:prSet presAssocID="{146F6F45-4D52-4C42-B6FA-25F9F8323FC9}" presName="bracket" presStyleLbl="parChTrans1D1" presStyleIdx="0" presStyleCnt="2"/>
      <dgm:spPr>
        <a:xfrm>
          <a:off x="1905401" y="373175"/>
          <a:ext cx="380336" cy="3445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1849E72-39A1-47BF-841F-7CAD6C790E8F}" type="pres">
      <dgm:prSet presAssocID="{146F6F45-4D52-4C42-B6FA-25F9F8323FC9}" presName="spH" presStyleCnt="0"/>
      <dgm:spPr/>
    </dgm:pt>
    <dgm:pt modelId="{9A973F4A-2B80-40F2-9C54-A6638C04FA59}" type="pres">
      <dgm:prSet presAssocID="{146F6F45-4D52-4C42-B6FA-25F9F8323FC9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E34B7-02BC-4587-AE79-A48FE82F5919}" type="pres">
      <dgm:prSet presAssocID="{ABE5C206-0D59-42A5-80F7-B23CD775D98A}" presName="spV" presStyleCnt="0"/>
      <dgm:spPr/>
    </dgm:pt>
    <dgm:pt modelId="{124D767E-9BB2-44C1-9E00-0B216986B29E}" type="pres">
      <dgm:prSet presAssocID="{5B9F1E42-4464-4A8C-855B-89E72861978F}" presName="linNode" presStyleCnt="0"/>
      <dgm:spPr/>
    </dgm:pt>
    <dgm:pt modelId="{8D932C7B-1161-44BB-804F-29FB09562AC0}" type="pres">
      <dgm:prSet presAssocID="{5B9F1E42-4464-4A8C-855B-89E72861978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13417-BA96-4BDE-A4C8-EC35D17B4952}" type="pres">
      <dgm:prSet presAssocID="{5B9F1E42-4464-4A8C-855B-89E72861978F}" presName="bracket" presStyleLbl="parChTrans1D1" presStyleIdx="1" presStyleCnt="2"/>
      <dgm:spPr>
        <a:xfrm>
          <a:off x="1905401" y="3904776"/>
          <a:ext cx="380336" cy="7573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E3D9E5E-AF78-476F-93ED-CB8ACABCE9E8}" type="pres">
      <dgm:prSet presAssocID="{5B9F1E42-4464-4A8C-855B-89E72861978F}" presName="spH" presStyleCnt="0"/>
      <dgm:spPr/>
    </dgm:pt>
    <dgm:pt modelId="{31A96E6D-6F64-4C16-8F49-30AA897FB0F3}" type="pres">
      <dgm:prSet presAssocID="{5B9F1E42-4464-4A8C-855B-89E72861978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FD35DB-6734-442F-A9D3-826B8C6D991A}" type="presOf" srcId="{AD1A5CB2-9D62-4FCF-BD09-E9B4C2D589A7}" destId="{9A973F4A-2B80-40F2-9C54-A6638C04FA59}" srcOrd="0" destOrd="3" presId="urn:diagrams.loki3.com/BracketList+Icon"/>
    <dgm:cxn modelId="{0FB318E4-1413-4083-B669-9444144B89FC}" type="presOf" srcId="{BF35DD05-8619-4980-A0EE-E2AAC83126E7}" destId="{9A973F4A-2B80-40F2-9C54-A6638C04FA59}" srcOrd="0" destOrd="1" presId="urn:diagrams.loki3.com/BracketList+Icon"/>
    <dgm:cxn modelId="{C37FC620-8BF6-4998-8394-D5DC8D65F18B}" srcId="{B95B08C3-76F5-4133-8C97-D9AE74540857}" destId="{5B9F1E42-4464-4A8C-855B-89E72861978F}" srcOrd="1" destOrd="0" parTransId="{EFDEA031-6E31-4B83-8EAD-7B6B57E4153A}" sibTransId="{4D146481-AE3B-4159-8581-8A92E811FA3D}"/>
    <dgm:cxn modelId="{37D57F69-4AF9-4928-932F-83E57DA83C7F}" srcId="{AF5E9212-BB25-4F1C-B8E3-EFEF5CE72A47}" destId="{9E7E3B30-B489-499F-A844-956611E0D8B1}" srcOrd="0" destOrd="0" parTransId="{ECC5C4C7-97BC-4FD5-AC7E-35B48BFFDB5D}" sibTransId="{4D639DE4-ED65-4964-B830-201B929FE1FB}"/>
    <dgm:cxn modelId="{30A4C6AC-EBA6-45EC-9227-1F35BDBC32A8}" srcId="{E78BB8F6-2C67-4E25-9F7F-6AAAE7F8E1E7}" destId="{BF35DD05-8619-4980-A0EE-E2AAC83126E7}" srcOrd="0" destOrd="0" parTransId="{2B97B958-6D14-4D44-B3F3-D5CD9A1D2014}" sibTransId="{DE3EDCB0-5131-45F6-8A73-CA371D45A5CF}"/>
    <dgm:cxn modelId="{F0FD0267-822A-458F-8159-2821EDF73090}" type="presOf" srcId="{5B9F1E42-4464-4A8C-855B-89E72861978F}" destId="{8D932C7B-1161-44BB-804F-29FB09562AC0}" srcOrd="0" destOrd="0" presId="urn:diagrams.loki3.com/BracketList+Icon"/>
    <dgm:cxn modelId="{5FCA2E8E-BCF2-4EB4-9621-32599D590A92}" type="presOf" srcId="{146F6F45-4D52-4C42-B6FA-25F9F8323FC9}" destId="{41AE0AC9-B956-4C91-A956-F6E9D25A623D}" srcOrd="0" destOrd="0" presId="urn:diagrams.loki3.com/BracketList+Icon"/>
    <dgm:cxn modelId="{CF923801-AC99-4B5F-89A0-D51E7D7499E5}" srcId="{3D929675-6F5F-490F-B7C6-F8006FA5B90C}" destId="{730D0FC8-078F-4A05-99CC-98AF0B495447}" srcOrd="0" destOrd="0" parTransId="{865911E8-612D-4053-8691-F5CA8A16F2EF}" sibTransId="{48A9C6E5-0282-45FD-9DA7-F3A4396DBE9E}"/>
    <dgm:cxn modelId="{C63EF453-D4AC-4A42-8803-B8C7910A80BD}" srcId="{1E461702-7D74-44C7-87D5-556ED6A588E3}" destId="{AD1A5CB2-9D62-4FCF-BD09-E9B4C2D589A7}" srcOrd="0" destOrd="0" parTransId="{47E592DD-B71F-40CE-81A7-D30727EC2A6F}" sibTransId="{083A19B1-C6D8-4D2B-AB63-1DAA6267BC69}"/>
    <dgm:cxn modelId="{27AC4C11-F6D6-4C91-9ED8-FA877726CC33}" type="presOf" srcId="{1E461702-7D74-44C7-87D5-556ED6A588E3}" destId="{9A973F4A-2B80-40F2-9C54-A6638C04FA59}" srcOrd="0" destOrd="2" presId="urn:diagrams.loki3.com/BracketList+Icon"/>
    <dgm:cxn modelId="{6F131596-7813-4818-8CA0-1DC333F723BD}" srcId="{AD1A5CB2-9D62-4FCF-BD09-E9B4C2D589A7}" destId="{3D929675-6F5F-490F-B7C6-F8006FA5B90C}" srcOrd="0" destOrd="0" parTransId="{944E63C5-EC1A-41F8-B1F7-9FD4ED789E44}" sibTransId="{528154D8-2F45-4483-93AB-FC6CACFDBAE8}"/>
    <dgm:cxn modelId="{3E2C0B9C-4127-44AF-9ACC-C4FA7B0FA11C}" srcId="{146F6F45-4D52-4C42-B6FA-25F9F8323FC9}" destId="{E78BB8F6-2C67-4E25-9F7F-6AAAE7F8E1E7}" srcOrd="0" destOrd="0" parTransId="{ACADBE7E-98FD-4501-9CD8-FEF6B6B7B89E}" sibTransId="{4C8789E5-D393-4591-A06C-463913BACF6D}"/>
    <dgm:cxn modelId="{FF6C8C70-10DC-45A7-848D-2691798C8A9A}" type="presOf" srcId="{9A37B257-53AC-4FFE-B629-265D614AC5DD}" destId="{31A96E6D-6F64-4C16-8F49-30AA897FB0F3}" srcOrd="0" destOrd="0" presId="urn:diagrams.loki3.com/BracketList+Icon"/>
    <dgm:cxn modelId="{B2EC2398-E69A-4ECF-8CBA-CDC238A6E5F9}" srcId="{B95B08C3-76F5-4133-8C97-D9AE74540857}" destId="{146F6F45-4D52-4C42-B6FA-25F9F8323FC9}" srcOrd="0" destOrd="0" parTransId="{559A6373-308D-4273-8E9A-3887230F7CF8}" sibTransId="{ABE5C206-0D59-42A5-80F7-B23CD775D98A}"/>
    <dgm:cxn modelId="{CB5EA43D-950F-440E-A5E3-AC65824411E0}" srcId="{730D0FC8-078F-4A05-99CC-98AF0B495447}" destId="{AF5E9212-BB25-4F1C-B8E3-EFEF5CE72A47}" srcOrd="0" destOrd="0" parTransId="{3DDE946D-F544-45FF-A277-781F715E0908}" sibTransId="{7ADEC51F-F53F-47B4-A4AE-16AC6A597630}"/>
    <dgm:cxn modelId="{831FC5EA-C537-4ADD-B977-75EDF9D1B136}" type="presOf" srcId="{E78BB8F6-2C67-4E25-9F7F-6AAAE7F8E1E7}" destId="{9A973F4A-2B80-40F2-9C54-A6638C04FA59}" srcOrd="0" destOrd="0" presId="urn:diagrams.loki3.com/BracketList+Icon"/>
    <dgm:cxn modelId="{E0FBEA81-7DCE-41BB-8EF2-433D93506FCB}" type="presOf" srcId="{3D929675-6F5F-490F-B7C6-F8006FA5B90C}" destId="{9A973F4A-2B80-40F2-9C54-A6638C04FA59}" srcOrd="0" destOrd="4" presId="urn:diagrams.loki3.com/BracketList+Icon"/>
    <dgm:cxn modelId="{252CD71A-ACAE-48B6-BE58-894CCC72779C}" srcId="{BF35DD05-8619-4980-A0EE-E2AAC83126E7}" destId="{1E461702-7D74-44C7-87D5-556ED6A588E3}" srcOrd="0" destOrd="0" parTransId="{62EE4BA7-1EC2-4833-82FD-65BB7B89BF49}" sibTransId="{4DE0E309-385F-4123-B0B6-2FAAC6A09B5F}"/>
    <dgm:cxn modelId="{360E9FAD-6DB4-498F-AE7C-FEAF3E5F2132}" srcId="{5B9F1E42-4464-4A8C-855B-89E72861978F}" destId="{9A37B257-53AC-4FFE-B629-265D614AC5DD}" srcOrd="0" destOrd="0" parTransId="{9FE90437-8E02-4706-9781-5E8158F2FFDB}" sibTransId="{20490B32-35AC-40BB-A684-3EBE140758E6}"/>
    <dgm:cxn modelId="{039213F8-61F9-4ACD-B64E-B6777946F5D5}" type="presOf" srcId="{AF5E9212-BB25-4F1C-B8E3-EFEF5CE72A47}" destId="{9A973F4A-2B80-40F2-9C54-A6638C04FA59}" srcOrd="0" destOrd="6" presId="urn:diagrams.loki3.com/BracketList+Icon"/>
    <dgm:cxn modelId="{94785866-B42C-4353-B0C0-7525EFFC4C38}" type="presOf" srcId="{B95B08C3-76F5-4133-8C97-D9AE74540857}" destId="{34114FB6-7F9E-492C-BFF9-271168789E33}" srcOrd="0" destOrd="0" presId="urn:diagrams.loki3.com/BracketList+Icon"/>
    <dgm:cxn modelId="{0012B674-01F2-4FAA-B889-10C5F08AC9CF}" type="presOf" srcId="{9E7E3B30-B489-499F-A844-956611E0D8B1}" destId="{9A973F4A-2B80-40F2-9C54-A6638C04FA59}" srcOrd="0" destOrd="7" presId="urn:diagrams.loki3.com/BracketList+Icon"/>
    <dgm:cxn modelId="{670EBFA0-C1A2-490F-AAEE-FBC88C126B1B}" type="presOf" srcId="{730D0FC8-078F-4A05-99CC-98AF0B495447}" destId="{9A973F4A-2B80-40F2-9C54-A6638C04FA59}" srcOrd="0" destOrd="5" presId="urn:diagrams.loki3.com/BracketList+Icon"/>
    <dgm:cxn modelId="{922B1C0D-45AE-48DF-8F88-E5DB7C8762AF}" type="presParOf" srcId="{34114FB6-7F9E-492C-BFF9-271168789E33}" destId="{FD6BDC91-E0C4-4AE8-A755-533E5DB61379}" srcOrd="0" destOrd="0" presId="urn:diagrams.loki3.com/BracketList+Icon"/>
    <dgm:cxn modelId="{9C4FA08F-0E2E-45AC-B41D-801E4589C5CA}" type="presParOf" srcId="{FD6BDC91-E0C4-4AE8-A755-533E5DB61379}" destId="{41AE0AC9-B956-4C91-A956-F6E9D25A623D}" srcOrd="0" destOrd="0" presId="urn:diagrams.loki3.com/BracketList+Icon"/>
    <dgm:cxn modelId="{1FD3D78D-00B0-436D-991E-80EFE103AD4F}" type="presParOf" srcId="{FD6BDC91-E0C4-4AE8-A755-533E5DB61379}" destId="{D0C25AC9-6BD4-4F21-9EC1-D1DB8BF300B5}" srcOrd="1" destOrd="0" presId="urn:diagrams.loki3.com/BracketList+Icon"/>
    <dgm:cxn modelId="{14346817-6388-46F9-88B4-3CB89A8DAAE7}" type="presParOf" srcId="{FD6BDC91-E0C4-4AE8-A755-533E5DB61379}" destId="{C1849E72-39A1-47BF-841F-7CAD6C790E8F}" srcOrd="2" destOrd="0" presId="urn:diagrams.loki3.com/BracketList+Icon"/>
    <dgm:cxn modelId="{FB2BDD57-B5C3-43CA-AE51-751210A7E66D}" type="presParOf" srcId="{FD6BDC91-E0C4-4AE8-A755-533E5DB61379}" destId="{9A973F4A-2B80-40F2-9C54-A6638C04FA59}" srcOrd="3" destOrd="0" presId="urn:diagrams.loki3.com/BracketList+Icon"/>
    <dgm:cxn modelId="{916FE98A-BDE9-4716-B990-207CEA795629}" type="presParOf" srcId="{34114FB6-7F9E-492C-BFF9-271168789E33}" destId="{0B3E34B7-02BC-4587-AE79-A48FE82F5919}" srcOrd="1" destOrd="0" presId="urn:diagrams.loki3.com/BracketList+Icon"/>
    <dgm:cxn modelId="{1AE9D9DD-E330-4BFF-94B6-C4BDEE30DB30}" type="presParOf" srcId="{34114FB6-7F9E-492C-BFF9-271168789E33}" destId="{124D767E-9BB2-44C1-9E00-0B216986B29E}" srcOrd="2" destOrd="0" presId="urn:diagrams.loki3.com/BracketList+Icon"/>
    <dgm:cxn modelId="{81389AAE-550F-464C-B8CA-CCAA5F439B4F}" type="presParOf" srcId="{124D767E-9BB2-44C1-9E00-0B216986B29E}" destId="{8D932C7B-1161-44BB-804F-29FB09562AC0}" srcOrd="0" destOrd="0" presId="urn:diagrams.loki3.com/BracketList+Icon"/>
    <dgm:cxn modelId="{879B51CB-BB11-4640-9FEF-F1B6AB050BB9}" type="presParOf" srcId="{124D767E-9BB2-44C1-9E00-0B216986B29E}" destId="{E0B13417-BA96-4BDE-A4C8-EC35D17B4952}" srcOrd="1" destOrd="0" presId="urn:diagrams.loki3.com/BracketList+Icon"/>
    <dgm:cxn modelId="{D67158C0-1D65-4205-97AA-E2F1928C80AD}" type="presParOf" srcId="{124D767E-9BB2-44C1-9E00-0B216986B29E}" destId="{EE3D9E5E-AF78-476F-93ED-CB8ACABCE9E8}" srcOrd="2" destOrd="0" presId="urn:diagrams.loki3.com/BracketList+Icon"/>
    <dgm:cxn modelId="{E8B01AB4-9539-4B50-8647-46CC0A4A46A8}" type="presParOf" srcId="{124D767E-9BB2-44C1-9E00-0B216986B29E}" destId="{31A96E6D-6F64-4C16-8F49-30AA897FB0F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795880-30FC-4D52-81DC-E88E7DD787DC}" type="doc">
      <dgm:prSet loTypeId="urn:microsoft.com/office/officeart/2005/8/layout/hProcess1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13741C5-0D58-48D0-A11F-606E9818AA04}">
      <dgm:prSet custT="1"/>
      <dgm:spPr>
        <a:xfrm>
          <a:off x="3119" y="0"/>
          <a:ext cx="1363806" cy="12720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Huella Digital Genética 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05156A1-C2F4-4200-A231-863446916BE0}" type="parTrans" cxnId="{01D32038-1CF1-4E51-9EEF-C87C98A8461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A3C95B5-7123-49EB-B92B-474BDB771266}" type="sibTrans" cxnId="{01D32038-1CF1-4E51-9EEF-C87C98A8461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71BB9BFC-5B1B-4D3D-B5AE-9CF276186AFE}">
      <dgm:prSet custT="1"/>
      <dgm:spPr>
        <a:xfrm>
          <a:off x="1435115" y="1908006"/>
          <a:ext cx="1363806" cy="12720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Concentraciones bajas de ADN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DCBB353-D3C6-4848-9D2A-DD1A27088A61}" type="parTrans" cxnId="{F23F4060-9743-4A5F-8420-C7B4D50232F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BCC2D4C-A0B2-43B6-825A-4135AC61E44D}" type="sibTrans" cxnId="{F23F4060-9743-4A5F-8420-C7B4D50232F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98C987B-0C1C-48A1-A0D9-DC23CC4334F8}">
      <dgm:prSet custT="1"/>
      <dgm:spPr>
        <a:xfrm>
          <a:off x="2867111" y="0"/>
          <a:ext cx="1363806" cy="12720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Alta sensibilidad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6E226D4-64BB-4C2C-B1FC-22D7704B93C7}" type="parTrans" cxnId="{21ED438A-A528-442D-AA0A-DFF8859E071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F81B4FEF-D8B1-4810-86D4-9D29CA904BCB}" type="sibTrans" cxnId="{21ED438A-A528-442D-AA0A-DFF8859E071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E3EB44D-FBC2-4240-83BB-8E004CAE17E3}">
      <dgm:prSet custT="1"/>
      <dgm:spPr>
        <a:xfrm>
          <a:off x="4299108" y="1908006"/>
          <a:ext cx="1363806" cy="12720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Menor tiempo 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0853A177-B76A-435E-8743-38F19ACDCC31}" type="parTrans" cxnId="{1ABFA2BA-3D29-43F0-87DB-3344FFFA0038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FDB87661-E494-486F-A7AD-3886452D8E35}" type="sibTrans" cxnId="{1ABFA2BA-3D29-43F0-87DB-3344FFFA0038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0ED73E6-75BB-451F-A262-F7EDE13FF14B}">
      <dgm:prSet custT="1"/>
      <dgm:spPr>
        <a:xfrm>
          <a:off x="5731104" y="0"/>
          <a:ext cx="1363806" cy="12720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s-E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Bajo presupuesto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B120B6A-CABF-4465-824B-FE2A372EC0A2}" type="parTrans" cxnId="{6681F897-7D80-47D6-9D05-0250EB23DB5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1A230E50-7BFE-48D6-86A0-3AB0A0C415C3}" type="sibTrans" cxnId="{6681F897-7D80-47D6-9D05-0250EB23DB5B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F09DCCB7-A6BF-4013-B901-D1CCE49F5034}" type="pres">
      <dgm:prSet presAssocID="{8F795880-30FC-4D52-81DC-E88E7DD787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754FE6-5CA8-4C0B-ABAD-6FA01B00B711}" type="pres">
      <dgm:prSet presAssocID="{8F795880-30FC-4D52-81DC-E88E7DD787DC}" presName="arrow" presStyleLbl="bgShp" presStyleIdx="0" presStyleCnt="1"/>
      <dgm:spPr>
        <a:xfrm>
          <a:off x="0" y="954003"/>
          <a:ext cx="7886699" cy="1272004"/>
        </a:xfrm>
        <a:prstGeom prst="notched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87E3258A-01F5-405E-A097-88DC809095C6}" type="pres">
      <dgm:prSet presAssocID="{8F795880-30FC-4D52-81DC-E88E7DD787DC}" presName="points" presStyleCnt="0"/>
      <dgm:spPr/>
    </dgm:pt>
    <dgm:pt modelId="{6E756173-A637-40C3-A0B7-4ECFFD1A68C3}" type="pres">
      <dgm:prSet presAssocID="{113741C5-0D58-48D0-A11F-606E9818AA04}" presName="compositeA" presStyleCnt="0"/>
      <dgm:spPr/>
    </dgm:pt>
    <dgm:pt modelId="{F0226446-89DA-4407-9506-19E5E63BA4EF}" type="pres">
      <dgm:prSet presAssocID="{113741C5-0D58-48D0-A11F-606E9818AA04}" presName="textA" presStyleLbl="revTx" presStyleIdx="0" presStyleCnt="5" custScaleX="3632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BBE02-35EE-47D9-911A-B39471C53197}" type="pres">
      <dgm:prSet presAssocID="{113741C5-0D58-48D0-A11F-606E9818AA04}" presName="circleA" presStyleLbl="node1" presStyleIdx="0" presStyleCnt="5"/>
      <dgm:spPr>
        <a:xfrm>
          <a:off x="526021" y="1431004"/>
          <a:ext cx="318001" cy="318001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C000B10D-68FA-4C1A-B87F-9E4DE18CA6AC}" type="pres">
      <dgm:prSet presAssocID="{113741C5-0D58-48D0-A11F-606E9818AA04}" presName="spaceA" presStyleCnt="0"/>
      <dgm:spPr/>
    </dgm:pt>
    <dgm:pt modelId="{EEEBE450-9DF3-4705-85D8-C3FE4F68C9D8}" type="pres">
      <dgm:prSet presAssocID="{AA3C95B5-7123-49EB-B92B-474BDB771266}" presName="space" presStyleCnt="0"/>
      <dgm:spPr/>
    </dgm:pt>
    <dgm:pt modelId="{B1BCD9F1-5A1A-4286-8C5E-77A4DF0A4081}" type="pres">
      <dgm:prSet presAssocID="{71BB9BFC-5B1B-4D3D-B5AE-9CF276186AFE}" presName="compositeB" presStyleCnt="0"/>
      <dgm:spPr/>
    </dgm:pt>
    <dgm:pt modelId="{7D4FF34B-0664-4364-B6C7-BD7FB9606F9A}" type="pres">
      <dgm:prSet presAssocID="{71BB9BFC-5B1B-4D3D-B5AE-9CF276186AFE}" presName="textB" presStyleLbl="revTx" presStyleIdx="1" presStyleCnt="5" custScaleX="543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8864B-4C11-475B-82A0-0C53EB1001BA}" type="pres">
      <dgm:prSet presAssocID="{71BB9BFC-5B1B-4D3D-B5AE-9CF276186AFE}" presName="circleB" presStyleLbl="node1" presStyleIdx="1" presStyleCnt="5"/>
      <dgm:spPr>
        <a:xfrm>
          <a:off x="1958018" y="1431004"/>
          <a:ext cx="318001" cy="318001"/>
        </a:xfrm>
        <a:prstGeom prst="ellipse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tint val="1000"/>
                <a:satMod val="255000"/>
              </a:srgbClr>
            </a:gs>
            <a:gs pos="55000">
              <a:srgbClr val="8064A2">
                <a:hueOff val="-1116192"/>
                <a:satOff val="6725"/>
                <a:lumOff val="539"/>
                <a:alphaOff val="0"/>
                <a:tint val="12000"/>
                <a:satMod val="255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3A8C0A2D-61E5-4D77-91C0-AD78BC5675F9}" type="pres">
      <dgm:prSet presAssocID="{71BB9BFC-5B1B-4D3D-B5AE-9CF276186AFE}" presName="spaceB" presStyleCnt="0"/>
      <dgm:spPr/>
    </dgm:pt>
    <dgm:pt modelId="{4BBBE59D-BCA7-4590-B8BC-2BFC417D40BC}" type="pres">
      <dgm:prSet presAssocID="{0BCC2D4C-A0B2-43B6-825A-4135AC61E44D}" presName="space" presStyleCnt="0"/>
      <dgm:spPr/>
    </dgm:pt>
    <dgm:pt modelId="{F292469A-2505-4E87-B118-273ABE412E9C}" type="pres">
      <dgm:prSet presAssocID="{198C987B-0C1C-48A1-A0D9-DC23CC4334F8}" presName="compositeA" presStyleCnt="0"/>
      <dgm:spPr/>
    </dgm:pt>
    <dgm:pt modelId="{58A97CD0-1EC4-47CD-A281-D4160C2210E3}" type="pres">
      <dgm:prSet presAssocID="{198C987B-0C1C-48A1-A0D9-DC23CC4334F8}" presName="textA" presStyleLbl="revTx" presStyleIdx="2" presStyleCnt="5" custScaleX="350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BAAA1-4EAB-459A-8F84-9D14A068F442}" type="pres">
      <dgm:prSet presAssocID="{198C987B-0C1C-48A1-A0D9-DC23CC4334F8}" presName="circleA" presStyleLbl="node1" presStyleIdx="2" presStyleCnt="5"/>
      <dgm:spPr>
        <a:xfrm>
          <a:off x="3390014" y="1431004"/>
          <a:ext cx="318001" cy="318001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FF53A33A-E7CC-4149-82A4-69C44B1CA439}" type="pres">
      <dgm:prSet presAssocID="{198C987B-0C1C-48A1-A0D9-DC23CC4334F8}" presName="spaceA" presStyleCnt="0"/>
      <dgm:spPr/>
    </dgm:pt>
    <dgm:pt modelId="{3F152CCC-7026-43DA-88EC-A2F9E798BFF8}" type="pres">
      <dgm:prSet presAssocID="{F81B4FEF-D8B1-4810-86D4-9D29CA904BCB}" presName="space" presStyleCnt="0"/>
      <dgm:spPr/>
    </dgm:pt>
    <dgm:pt modelId="{2DD21809-FDDE-4776-B103-D542C400674A}" type="pres">
      <dgm:prSet presAssocID="{3E3EB44D-FBC2-4240-83BB-8E004CAE17E3}" presName="compositeB" presStyleCnt="0"/>
      <dgm:spPr/>
    </dgm:pt>
    <dgm:pt modelId="{34383138-9622-4AA1-968A-2BE70D385A87}" type="pres">
      <dgm:prSet presAssocID="{3E3EB44D-FBC2-4240-83BB-8E004CAE17E3}" presName="textB" presStyleLbl="revTx" presStyleIdx="3" presStyleCnt="5" custScaleX="2415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B84FAF-1AFB-4873-A186-725B9D714378}" type="pres">
      <dgm:prSet presAssocID="{3E3EB44D-FBC2-4240-83BB-8E004CAE17E3}" presName="circleB" presStyleLbl="node1" presStyleIdx="3" presStyleCnt="5"/>
      <dgm:spPr>
        <a:xfrm>
          <a:off x="4822010" y="1431004"/>
          <a:ext cx="318001" cy="318001"/>
        </a:xfrm>
        <a:prstGeom prst="ellipse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tint val="1000"/>
                <a:satMod val="255000"/>
              </a:srgbClr>
            </a:gs>
            <a:gs pos="55000">
              <a:srgbClr val="8064A2">
                <a:hueOff val="-3348577"/>
                <a:satOff val="20174"/>
                <a:lumOff val="1617"/>
                <a:alphaOff val="0"/>
                <a:tint val="12000"/>
                <a:satMod val="255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086863AF-424E-47DF-8989-ECC10AD9C860}" type="pres">
      <dgm:prSet presAssocID="{3E3EB44D-FBC2-4240-83BB-8E004CAE17E3}" presName="spaceB" presStyleCnt="0"/>
      <dgm:spPr/>
    </dgm:pt>
    <dgm:pt modelId="{7E42346A-7287-4EA8-89E6-C03B75938A18}" type="pres">
      <dgm:prSet presAssocID="{FDB87661-E494-486F-A7AD-3886452D8E35}" presName="space" presStyleCnt="0"/>
      <dgm:spPr/>
    </dgm:pt>
    <dgm:pt modelId="{60ABEE5F-CF2A-422A-804E-3114AF80FBF2}" type="pres">
      <dgm:prSet presAssocID="{B0ED73E6-75BB-451F-A262-F7EDE13FF14B}" presName="compositeA" presStyleCnt="0"/>
      <dgm:spPr/>
    </dgm:pt>
    <dgm:pt modelId="{AC27F62F-D4A4-4CA6-8D61-AF157CA4C872}" type="pres">
      <dgm:prSet presAssocID="{B0ED73E6-75BB-451F-A262-F7EDE13FF14B}" presName="textA" presStyleLbl="revTx" presStyleIdx="4" presStyleCnt="5" custScaleX="363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03A3-03BB-4797-924C-41D9293DBAFF}" type="pres">
      <dgm:prSet presAssocID="{B0ED73E6-75BB-451F-A262-F7EDE13FF14B}" presName="circleA" presStyleLbl="node1" presStyleIdx="4" presStyleCnt="5"/>
      <dgm:spPr>
        <a:xfrm>
          <a:off x="6254007" y="1431004"/>
          <a:ext cx="318001" cy="318001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1A1BFCE8-1519-4122-831A-6B9FE972FAA3}" type="pres">
      <dgm:prSet presAssocID="{B0ED73E6-75BB-451F-A262-F7EDE13FF14B}" presName="spaceA" presStyleCnt="0"/>
      <dgm:spPr/>
    </dgm:pt>
  </dgm:ptLst>
  <dgm:cxnLst>
    <dgm:cxn modelId="{6681F897-7D80-47D6-9D05-0250EB23DB5B}" srcId="{8F795880-30FC-4D52-81DC-E88E7DD787DC}" destId="{B0ED73E6-75BB-451F-A262-F7EDE13FF14B}" srcOrd="4" destOrd="0" parTransId="{2B120B6A-CABF-4465-824B-FE2A372EC0A2}" sibTransId="{1A230E50-7BFE-48D6-86A0-3AB0A0C415C3}"/>
    <dgm:cxn modelId="{21ED438A-A528-442D-AA0A-DFF8859E071B}" srcId="{8F795880-30FC-4D52-81DC-E88E7DD787DC}" destId="{198C987B-0C1C-48A1-A0D9-DC23CC4334F8}" srcOrd="2" destOrd="0" parTransId="{F6E226D4-64BB-4C2C-B1FC-22D7704B93C7}" sibTransId="{F81B4FEF-D8B1-4810-86D4-9D29CA904BCB}"/>
    <dgm:cxn modelId="{F23F4060-9743-4A5F-8420-C7B4D50232F1}" srcId="{8F795880-30FC-4D52-81DC-E88E7DD787DC}" destId="{71BB9BFC-5B1B-4D3D-B5AE-9CF276186AFE}" srcOrd="1" destOrd="0" parTransId="{0DCBB353-D3C6-4848-9D2A-DD1A27088A61}" sibTransId="{0BCC2D4C-A0B2-43B6-825A-4135AC61E44D}"/>
    <dgm:cxn modelId="{94074969-2D7C-4FB0-8840-7F9BB8A3B6CC}" type="presOf" srcId="{113741C5-0D58-48D0-A11F-606E9818AA04}" destId="{F0226446-89DA-4407-9506-19E5E63BA4EF}" srcOrd="0" destOrd="0" presId="urn:microsoft.com/office/officeart/2005/8/layout/hProcess11"/>
    <dgm:cxn modelId="{01D32038-1CF1-4E51-9EEF-C87C98A84617}" srcId="{8F795880-30FC-4D52-81DC-E88E7DD787DC}" destId="{113741C5-0D58-48D0-A11F-606E9818AA04}" srcOrd="0" destOrd="0" parTransId="{B05156A1-C2F4-4200-A231-863446916BE0}" sibTransId="{AA3C95B5-7123-49EB-B92B-474BDB771266}"/>
    <dgm:cxn modelId="{BB11205B-965E-4DEE-9298-9F5389F0D53B}" type="presOf" srcId="{8F795880-30FC-4D52-81DC-E88E7DD787DC}" destId="{F09DCCB7-A6BF-4013-B901-D1CCE49F5034}" srcOrd="0" destOrd="0" presId="urn:microsoft.com/office/officeart/2005/8/layout/hProcess11"/>
    <dgm:cxn modelId="{1ABFA2BA-3D29-43F0-87DB-3344FFFA0038}" srcId="{8F795880-30FC-4D52-81DC-E88E7DD787DC}" destId="{3E3EB44D-FBC2-4240-83BB-8E004CAE17E3}" srcOrd="3" destOrd="0" parTransId="{0853A177-B76A-435E-8743-38F19ACDCC31}" sibTransId="{FDB87661-E494-486F-A7AD-3886452D8E35}"/>
    <dgm:cxn modelId="{EB4FDC3C-16C7-4D7E-979F-D06642AD168C}" type="presOf" srcId="{3E3EB44D-FBC2-4240-83BB-8E004CAE17E3}" destId="{34383138-9622-4AA1-968A-2BE70D385A87}" srcOrd="0" destOrd="0" presId="urn:microsoft.com/office/officeart/2005/8/layout/hProcess11"/>
    <dgm:cxn modelId="{68E68324-A69B-4F5B-8BA2-0A708435F09B}" type="presOf" srcId="{71BB9BFC-5B1B-4D3D-B5AE-9CF276186AFE}" destId="{7D4FF34B-0664-4364-B6C7-BD7FB9606F9A}" srcOrd="0" destOrd="0" presId="urn:microsoft.com/office/officeart/2005/8/layout/hProcess11"/>
    <dgm:cxn modelId="{D33B79B9-59F4-4343-9E0F-FE0EB5999DCF}" type="presOf" srcId="{B0ED73E6-75BB-451F-A262-F7EDE13FF14B}" destId="{AC27F62F-D4A4-4CA6-8D61-AF157CA4C872}" srcOrd="0" destOrd="0" presId="urn:microsoft.com/office/officeart/2005/8/layout/hProcess11"/>
    <dgm:cxn modelId="{06AE96D2-2CB0-4C00-AC5C-05C2A8FE8DFC}" type="presOf" srcId="{198C987B-0C1C-48A1-A0D9-DC23CC4334F8}" destId="{58A97CD0-1EC4-47CD-A281-D4160C2210E3}" srcOrd="0" destOrd="0" presId="urn:microsoft.com/office/officeart/2005/8/layout/hProcess11"/>
    <dgm:cxn modelId="{B82FA7D6-7F4D-477C-8B8E-77CBFE4B5568}" type="presParOf" srcId="{F09DCCB7-A6BF-4013-B901-D1CCE49F5034}" destId="{65754FE6-5CA8-4C0B-ABAD-6FA01B00B711}" srcOrd="0" destOrd="0" presId="urn:microsoft.com/office/officeart/2005/8/layout/hProcess11"/>
    <dgm:cxn modelId="{EC6D73FE-24A3-4558-8610-EB357D0462FB}" type="presParOf" srcId="{F09DCCB7-A6BF-4013-B901-D1CCE49F5034}" destId="{87E3258A-01F5-405E-A097-88DC809095C6}" srcOrd="1" destOrd="0" presId="urn:microsoft.com/office/officeart/2005/8/layout/hProcess11"/>
    <dgm:cxn modelId="{ED6BC12C-A216-4916-8CF4-E9B36FE827E7}" type="presParOf" srcId="{87E3258A-01F5-405E-A097-88DC809095C6}" destId="{6E756173-A637-40C3-A0B7-4ECFFD1A68C3}" srcOrd="0" destOrd="0" presId="urn:microsoft.com/office/officeart/2005/8/layout/hProcess11"/>
    <dgm:cxn modelId="{B42C03AF-A853-45CE-B459-746BEE452860}" type="presParOf" srcId="{6E756173-A637-40C3-A0B7-4ECFFD1A68C3}" destId="{F0226446-89DA-4407-9506-19E5E63BA4EF}" srcOrd="0" destOrd="0" presId="urn:microsoft.com/office/officeart/2005/8/layout/hProcess11"/>
    <dgm:cxn modelId="{65197F67-249B-448F-933A-9CD31B9C2C1A}" type="presParOf" srcId="{6E756173-A637-40C3-A0B7-4ECFFD1A68C3}" destId="{CE5BBE02-35EE-47D9-911A-B39471C53197}" srcOrd="1" destOrd="0" presId="urn:microsoft.com/office/officeart/2005/8/layout/hProcess11"/>
    <dgm:cxn modelId="{1EC14C2B-608C-4FC0-81CB-7230DD4F12F6}" type="presParOf" srcId="{6E756173-A637-40C3-A0B7-4ECFFD1A68C3}" destId="{C000B10D-68FA-4C1A-B87F-9E4DE18CA6AC}" srcOrd="2" destOrd="0" presId="urn:microsoft.com/office/officeart/2005/8/layout/hProcess11"/>
    <dgm:cxn modelId="{8EA9B115-BC5F-4EC4-BAB6-C8DADAEE9C4B}" type="presParOf" srcId="{87E3258A-01F5-405E-A097-88DC809095C6}" destId="{EEEBE450-9DF3-4705-85D8-C3FE4F68C9D8}" srcOrd="1" destOrd="0" presId="urn:microsoft.com/office/officeart/2005/8/layout/hProcess11"/>
    <dgm:cxn modelId="{9964C5F0-6ADB-43B6-8AAE-2B268CEAEC3F}" type="presParOf" srcId="{87E3258A-01F5-405E-A097-88DC809095C6}" destId="{B1BCD9F1-5A1A-4286-8C5E-77A4DF0A4081}" srcOrd="2" destOrd="0" presId="urn:microsoft.com/office/officeart/2005/8/layout/hProcess11"/>
    <dgm:cxn modelId="{6BA335BA-3A4B-45F3-A742-6CB078CF4BB6}" type="presParOf" srcId="{B1BCD9F1-5A1A-4286-8C5E-77A4DF0A4081}" destId="{7D4FF34B-0664-4364-B6C7-BD7FB9606F9A}" srcOrd="0" destOrd="0" presId="urn:microsoft.com/office/officeart/2005/8/layout/hProcess11"/>
    <dgm:cxn modelId="{351D608D-71B9-4824-A377-BC4DED841F24}" type="presParOf" srcId="{B1BCD9F1-5A1A-4286-8C5E-77A4DF0A4081}" destId="{F9E8864B-4C11-475B-82A0-0C53EB1001BA}" srcOrd="1" destOrd="0" presId="urn:microsoft.com/office/officeart/2005/8/layout/hProcess11"/>
    <dgm:cxn modelId="{63F51540-C869-4445-B234-E43A09D435B4}" type="presParOf" srcId="{B1BCD9F1-5A1A-4286-8C5E-77A4DF0A4081}" destId="{3A8C0A2D-61E5-4D77-91C0-AD78BC5675F9}" srcOrd="2" destOrd="0" presId="urn:microsoft.com/office/officeart/2005/8/layout/hProcess11"/>
    <dgm:cxn modelId="{A952E8E4-AC5E-48BE-8028-9AB6E74F03DA}" type="presParOf" srcId="{87E3258A-01F5-405E-A097-88DC809095C6}" destId="{4BBBE59D-BCA7-4590-B8BC-2BFC417D40BC}" srcOrd="3" destOrd="0" presId="urn:microsoft.com/office/officeart/2005/8/layout/hProcess11"/>
    <dgm:cxn modelId="{A9A3D036-9FEC-4DB4-BDA0-D05CEEB2B570}" type="presParOf" srcId="{87E3258A-01F5-405E-A097-88DC809095C6}" destId="{F292469A-2505-4E87-B118-273ABE412E9C}" srcOrd="4" destOrd="0" presId="urn:microsoft.com/office/officeart/2005/8/layout/hProcess11"/>
    <dgm:cxn modelId="{D415FAA5-4E99-47E7-8B96-EAEC41F39162}" type="presParOf" srcId="{F292469A-2505-4E87-B118-273ABE412E9C}" destId="{58A97CD0-1EC4-47CD-A281-D4160C2210E3}" srcOrd="0" destOrd="0" presId="urn:microsoft.com/office/officeart/2005/8/layout/hProcess11"/>
    <dgm:cxn modelId="{EAD25878-BC3F-4F2A-8CE8-76323E687E8A}" type="presParOf" srcId="{F292469A-2505-4E87-B118-273ABE412E9C}" destId="{A22BAAA1-4EAB-459A-8F84-9D14A068F442}" srcOrd="1" destOrd="0" presId="urn:microsoft.com/office/officeart/2005/8/layout/hProcess11"/>
    <dgm:cxn modelId="{97D5F242-ADC6-4C90-AA04-9E468227D200}" type="presParOf" srcId="{F292469A-2505-4E87-B118-273ABE412E9C}" destId="{FF53A33A-E7CC-4149-82A4-69C44B1CA439}" srcOrd="2" destOrd="0" presId="urn:microsoft.com/office/officeart/2005/8/layout/hProcess11"/>
    <dgm:cxn modelId="{E0F324FC-F82A-4D16-9EEB-E6485C0F8FF5}" type="presParOf" srcId="{87E3258A-01F5-405E-A097-88DC809095C6}" destId="{3F152CCC-7026-43DA-88EC-A2F9E798BFF8}" srcOrd="5" destOrd="0" presId="urn:microsoft.com/office/officeart/2005/8/layout/hProcess11"/>
    <dgm:cxn modelId="{A06BB9BC-C1EA-407A-8634-302BF9595620}" type="presParOf" srcId="{87E3258A-01F5-405E-A097-88DC809095C6}" destId="{2DD21809-FDDE-4776-B103-D542C400674A}" srcOrd="6" destOrd="0" presId="urn:microsoft.com/office/officeart/2005/8/layout/hProcess11"/>
    <dgm:cxn modelId="{D1464841-EA2B-4E6C-BD43-A8B850390944}" type="presParOf" srcId="{2DD21809-FDDE-4776-B103-D542C400674A}" destId="{34383138-9622-4AA1-968A-2BE70D385A87}" srcOrd="0" destOrd="0" presId="urn:microsoft.com/office/officeart/2005/8/layout/hProcess11"/>
    <dgm:cxn modelId="{16B0220C-72F5-4ED6-B818-D9C0B5DF4B59}" type="presParOf" srcId="{2DD21809-FDDE-4776-B103-D542C400674A}" destId="{FCB84FAF-1AFB-4873-A186-725B9D714378}" srcOrd="1" destOrd="0" presId="urn:microsoft.com/office/officeart/2005/8/layout/hProcess11"/>
    <dgm:cxn modelId="{56D6CCC2-4E3D-48AE-93AA-20778595D459}" type="presParOf" srcId="{2DD21809-FDDE-4776-B103-D542C400674A}" destId="{086863AF-424E-47DF-8989-ECC10AD9C860}" srcOrd="2" destOrd="0" presId="urn:microsoft.com/office/officeart/2005/8/layout/hProcess11"/>
    <dgm:cxn modelId="{3D57FA90-925E-4980-8E2A-A81E92E593C9}" type="presParOf" srcId="{87E3258A-01F5-405E-A097-88DC809095C6}" destId="{7E42346A-7287-4EA8-89E6-C03B75938A18}" srcOrd="7" destOrd="0" presId="urn:microsoft.com/office/officeart/2005/8/layout/hProcess11"/>
    <dgm:cxn modelId="{A6A072C9-75EE-4092-ABF0-FFE91A18E4B5}" type="presParOf" srcId="{87E3258A-01F5-405E-A097-88DC809095C6}" destId="{60ABEE5F-CF2A-422A-804E-3114AF80FBF2}" srcOrd="8" destOrd="0" presId="urn:microsoft.com/office/officeart/2005/8/layout/hProcess11"/>
    <dgm:cxn modelId="{B98B644E-76F7-4582-B144-F131D2D7D8ED}" type="presParOf" srcId="{60ABEE5F-CF2A-422A-804E-3114AF80FBF2}" destId="{AC27F62F-D4A4-4CA6-8D61-AF157CA4C872}" srcOrd="0" destOrd="0" presId="urn:microsoft.com/office/officeart/2005/8/layout/hProcess11"/>
    <dgm:cxn modelId="{E37398BA-6DCA-4E16-8F7E-B83ECD378C95}" type="presParOf" srcId="{60ABEE5F-CF2A-422A-804E-3114AF80FBF2}" destId="{CF7303A3-03BB-4797-924C-41D9293DBAFF}" srcOrd="1" destOrd="0" presId="urn:microsoft.com/office/officeart/2005/8/layout/hProcess11"/>
    <dgm:cxn modelId="{E6FBAB7A-1B7E-4577-8540-650E81A728B6}" type="presParOf" srcId="{60ABEE5F-CF2A-422A-804E-3114AF80FBF2}" destId="{1A1BFCE8-1519-4122-831A-6B9FE972FA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CF080-25F4-49AB-8570-96F68103D8F6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06CCFCD-F2C8-490F-899D-5AAAB1B14398}">
      <dgm:prSet phldrT="[Texto]" custT="1"/>
      <dgm:spPr>
        <a:xfrm>
          <a:off x="304800" y="2088699"/>
          <a:ext cx="4267200" cy="619920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32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Fase II: Caracterización Molecular</a:t>
          </a:r>
        </a:p>
      </dgm:t>
    </dgm:pt>
    <dgm:pt modelId="{041FB997-6EAC-47B9-84C4-34C6F2023BA2}" type="parTrans" cxnId="{B04FE8AE-91FD-4C4D-A145-F18AEDFFB15C}">
      <dgm:prSet/>
      <dgm:spPr/>
      <dgm:t>
        <a:bodyPr/>
        <a:lstStyle/>
        <a:p>
          <a:endParaRPr lang="es-ES" sz="2000"/>
        </a:p>
      </dgm:t>
    </dgm:pt>
    <dgm:pt modelId="{C2083A74-38E1-4D7A-9A0B-AD4E9A8DB27A}" type="sibTrans" cxnId="{B04FE8AE-91FD-4C4D-A145-F18AEDFFB15C}">
      <dgm:prSet/>
      <dgm:spPr/>
      <dgm:t>
        <a:bodyPr/>
        <a:lstStyle/>
        <a:p>
          <a:endParaRPr lang="es-ES" sz="2000"/>
        </a:p>
      </dgm:t>
    </dgm:pt>
    <dgm:pt modelId="{6ABA061B-BC5C-4240-B354-E2F8353049E3}">
      <dgm:prSet phldrT="[Texto]" custT="1"/>
      <dgm:spPr>
        <a:xfrm>
          <a:off x="304800" y="1136139"/>
          <a:ext cx="4267200" cy="61992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32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Fase I: Recolección del material vegetal perteneciente a la EELS</a:t>
          </a:r>
          <a:endParaRPr lang="es-ES" sz="32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1FC877FA-DCCB-46DA-8EF1-88F3F115EA3D}" type="sibTrans" cxnId="{58651207-AF38-433A-830E-CC4A6C4F7C6E}">
      <dgm:prSet/>
      <dgm:spPr/>
      <dgm:t>
        <a:bodyPr/>
        <a:lstStyle/>
        <a:p>
          <a:endParaRPr lang="es-ES" sz="2000"/>
        </a:p>
      </dgm:t>
    </dgm:pt>
    <dgm:pt modelId="{E662E0FF-B320-45EE-9E01-0F920B2A7D1F}" type="parTrans" cxnId="{58651207-AF38-433A-830E-CC4A6C4F7C6E}">
      <dgm:prSet/>
      <dgm:spPr/>
      <dgm:t>
        <a:bodyPr/>
        <a:lstStyle/>
        <a:p>
          <a:endParaRPr lang="es-ES" sz="2000"/>
        </a:p>
      </dgm:t>
    </dgm:pt>
    <dgm:pt modelId="{7C99BBE7-31DE-4605-8E49-5C00E821CE3D}" type="pres">
      <dgm:prSet presAssocID="{E44CF080-25F4-49AB-8570-96F68103D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CA4300-171F-4140-BED2-95062CBB0CFF}" type="pres">
      <dgm:prSet presAssocID="{6ABA061B-BC5C-4240-B354-E2F8353049E3}" presName="parentLin" presStyleCnt="0"/>
      <dgm:spPr/>
    </dgm:pt>
    <dgm:pt modelId="{34D85271-190E-4672-9FD8-B610EAF8F17E}" type="pres">
      <dgm:prSet presAssocID="{6ABA061B-BC5C-4240-B354-E2F8353049E3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88298DF-6FCA-45CA-B305-36942D38CAF0}" type="pres">
      <dgm:prSet presAssocID="{6ABA061B-BC5C-4240-B354-E2F8353049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E1350-5156-4279-A3C9-CEAF3F273061}" type="pres">
      <dgm:prSet presAssocID="{6ABA061B-BC5C-4240-B354-E2F8353049E3}" presName="negativeSpace" presStyleCnt="0"/>
      <dgm:spPr/>
    </dgm:pt>
    <dgm:pt modelId="{2384FB09-0C90-4817-A113-BA1C01D3FA10}" type="pres">
      <dgm:prSet presAssocID="{6ABA061B-BC5C-4240-B354-E2F8353049E3}" presName="childText" presStyleLbl="conFgAcc1" presStyleIdx="0" presStyleCnt="2">
        <dgm:presLayoutVars>
          <dgm:bulletEnabled val="1"/>
        </dgm:presLayoutVars>
      </dgm:prSet>
      <dgm:spPr>
        <a:xfrm>
          <a:off x="0" y="1446099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F02ABE2-44E6-4DC8-827A-FDE247B3F6E8}" type="pres">
      <dgm:prSet presAssocID="{1FC877FA-DCCB-46DA-8EF1-88F3F115EA3D}" presName="spaceBetweenRectangles" presStyleCnt="0"/>
      <dgm:spPr/>
    </dgm:pt>
    <dgm:pt modelId="{BDB599AF-E7D6-45A4-8C9C-2E6EF7C633CE}" type="pres">
      <dgm:prSet presAssocID="{806CCFCD-F2C8-490F-899D-5AAAB1B14398}" presName="parentLin" presStyleCnt="0"/>
      <dgm:spPr/>
    </dgm:pt>
    <dgm:pt modelId="{0D2A2CB5-D9D5-4A44-9C49-08B8A359E6DC}" type="pres">
      <dgm:prSet presAssocID="{806CCFCD-F2C8-490F-899D-5AAAB1B14398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76D0D1DE-9614-40F0-9B69-93CDA8A72C34}" type="pres">
      <dgm:prSet presAssocID="{806CCFCD-F2C8-490F-899D-5AAAB1B143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8FA5C-FFB8-4EE5-B115-A8D234816F47}" type="pres">
      <dgm:prSet presAssocID="{806CCFCD-F2C8-490F-899D-5AAAB1B14398}" presName="negativeSpace" presStyleCnt="0"/>
      <dgm:spPr/>
    </dgm:pt>
    <dgm:pt modelId="{90BD54C5-987D-48DE-A2C3-B2A38F2139B8}" type="pres">
      <dgm:prSet presAssocID="{806CCFCD-F2C8-490F-899D-5AAAB1B14398}" presName="childText" presStyleLbl="conFgAcc1" presStyleIdx="1" presStyleCnt="2">
        <dgm:presLayoutVars>
          <dgm:bulletEnabled val="1"/>
        </dgm:presLayoutVars>
      </dgm:prSet>
      <dgm:spPr>
        <a:xfrm>
          <a:off x="0" y="2398660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</dgm:pt>
  </dgm:ptLst>
  <dgm:cxnLst>
    <dgm:cxn modelId="{E6727775-2601-4C14-8552-6D1C6C0BC32D}" type="presOf" srcId="{806CCFCD-F2C8-490F-899D-5AAAB1B14398}" destId="{0D2A2CB5-D9D5-4A44-9C49-08B8A359E6DC}" srcOrd="0" destOrd="0" presId="urn:microsoft.com/office/officeart/2005/8/layout/list1"/>
    <dgm:cxn modelId="{2BB661F8-BBF5-4FEC-A1A5-B2E107E384F0}" type="presOf" srcId="{6ABA061B-BC5C-4240-B354-E2F8353049E3}" destId="{388298DF-6FCA-45CA-B305-36942D38CAF0}" srcOrd="1" destOrd="0" presId="urn:microsoft.com/office/officeart/2005/8/layout/list1"/>
    <dgm:cxn modelId="{98D3C658-85F0-448F-8CFC-0292486BB7F5}" type="presOf" srcId="{6ABA061B-BC5C-4240-B354-E2F8353049E3}" destId="{34D85271-190E-4672-9FD8-B610EAF8F17E}" srcOrd="0" destOrd="0" presId="urn:microsoft.com/office/officeart/2005/8/layout/list1"/>
    <dgm:cxn modelId="{58651207-AF38-433A-830E-CC4A6C4F7C6E}" srcId="{E44CF080-25F4-49AB-8570-96F68103D8F6}" destId="{6ABA061B-BC5C-4240-B354-E2F8353049E3}" srcOrd="0" destOrd="0" parTransId="{E662E0FF-B320-45EE-9E01-0F920B2A7D1F}" sibTransId="{1FC877FA-DCCB-46DA-8EF1-88F3F115EA3D}"/>
    <dgm:cxn modelId="{B594EE1A-0815-4751-8FB4-41CF03DDF9FF}" type="presOf" srcId="{806CCFCD-F2C8-490F-899D-5AAAB1B14398}" destId="{76D0D1DE-9614-40F0-9B69-93CDA8A72C34}" srcOrd="1" destOrd="0" presId="urn:microsoft.com/office/officeart/2005/8/layout/list1"/>
    <dgm:cxn modelId="{151CB591-DAB9-405B-8BEF-5C2F4C04AAC3}" type="presOf" srcId="{E44CF080-25F4-49AB-8570-96F68103D8F6}" destId="{7C99BBE7-31DE-4605-8E49-5C00E821CE3D}" srcOrd="0" destOrd="0" presId="urn:microsoft.com/office/officeart/2005/8/layout/list1"/>
    <dgm:cxn modelId="{B04FE8AE-91FD-4C4D-A145-F18AEDFFB15C}" srcId="{E44CF080-25F4-49AB-8570-96F68103D8F6}" destId="{806CCFCD-F2C8-490F-899D-5AAAB1B14398}" srcOrd="1" destOrd="0" parTransId="{041FB997-6EAC-47B9-84C4-34C6F2023BA2}" sibTransId="{C2083A74-38E1-4D7A-9A0B-AD4E9A8DB27A}"/>
    <dgm:cxn modelId="{1780042F-753D-404B-B417-272B6446B53C}" type="presParOf" srcId="{7C99BBE7-31DE-4605-8E49-5C00E821CE3D}" destId="{29CA4300-171F-4140-BED2-95062CBB0CFF}" srcOrd="0" destOrd="0" presId="urn:microsoft.com/office/officeart/2005/8/layout/list1"/>
    <dgm:cxn modelId="{11CB8092-AF2C-4D67-BF87-8991066930D8}" type="presParOf" srcId="{29CA4300-171F-4140-BED2-95062CBB0CFF}" destId="{34D85271-190E-4672-9FD8-B610EAF8F17E}" srcOrd="0" destOrd="0" presId="urn:microsoft.com/office/officeart/2005/8/layout/list1"/>
    <dgm:cxn modelId="{EAFA44B9-ED4F-465B-91EA-EAA5F2CEC7F5}" type="presParOf" srcId="{29CA4300-171F-4140-BED2-95062CBB0CFF}" destId="{388298DF-6FCA-45CA-B305-36942D38CAF0}" srcOrd="1" destOrd="0" presId="urn:microsoft.com/office/officeart/2005/8/layout/list1"/>
    <dgm:cxn modelId="{E8D8C710-4DA4-4B6E-9DFA-A1437CD8597C}" type="presParOf" srcId="{7C99BBE7-31DE-4605-8E49-5C00E821CE3D}" destId="{A1FE1350-5156-4279-A3C9-CEAF3F273061}" srcOrd="1" destOrd="0" presId="urn:microsoft.com/office/officeart/2005/8/layout/list1"/>
    <dgm:cxn modelId="{509D59AB-377D-4C46-8CE4-9B5ACB40B2BD}" type="presParOf" srcId="{7C99BBE7-31DE-4605-8E49-5C00E821CE3D}" destId="{2384FB09-0C90-4817-A113-BA1C01D3FA10}" srcOrd="2" destOrd="0" presId="urn:microsoft.com/office/officeart/2005/8/layout/list1"/>
    <dgm:cxn modelId="{97DD0EB8-BB72-47BB-98CA-DEB43274550F}" type="presParOf" srcId="{7C99BBE7-31DE-4605-8E49-5C00E821CE3D}" destId="{5F02ABE2-44E6-4DC8-827A-FDE247B3F6E8}" srcOrd="3" destOrd="0" presId="urn:microsoft.com/office/officeart/2005/8/layout/list1"/>
    <dgm:cxn modelId="{AACBFDDA-4296-4149-87BF-971ACA299BD8}" type="presParOf" srcId="{7C99BBE7-31DE-4605-8E49-5C00E821CE3D}" destId="{BDB599AF-E7D6-45A4-8C9C-2E6EF7C633CE}" srcOrd="4" destOrd="0" presId="urn:microsoft.com/office/officeart/2005/8/layout/list1"/>
    <dgm:cxn modelId="{98E5B349-4B85-47FF-A997-8E4602FFD04A}" type="presParOf" srcId="{BDB599AF-E7D6-45A4-8C9C-2E6EF7C633CE}" destId="{0D2A2CB5-D9D5-4A44-9C49-08B8A359E6DC}" srcOrd="0" destOrd="0" presId="urn:microsoft.com/office/officeart/2005/8/layout/list1"/>
    <dgm:cxn modelId="{B1273E2E-9BAA-4570-9502-A159FD8506EB}" type="presParOf" srcId="{BDB599AF-E7D6-45A4-8C9C-2E6EF7C633CE}" destId="{76D0D1DE-9614-40F0-9B69-93CDA8A72C34}" srcOrd="1" destOrd="0" presId="urn:microsoft.com/office/officeart/2005/8/layout/list1"/>
    <dgm:cxn modelId="{45A1B887-195A-4CB6-996A-B941815304B0}" type="presParOf" srcId="{7C99BBE7-31DE-4605-8E49-5C00E821CE3D}" destId="{80A8FA5C-FFB8-4EE5-B115-A8D234816F47}" srcOrd="5" destOrd="0" presId="urn:microsoft.com/office/officeart/2005/8/layout/list1"/>
    <dgm:cxn modelId="{5FAB608D-30D9-4FFF-AC75-2B9AC82BFFEE}" type="presParOf" srcId="{7C99BBE7-31DE-4605-8E49-5C00E821CE3D}" destId="{90BD54C5-987D-48DE-A2C3-B2A38F2139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C357F2-1F1C-456C-95D1-5A8DD7AEBD2F}" type="doc">
      <dgm:prSet loTypeId="urn:microsoft.com/office/officeart/2005/8/layout/equation2" loCatId="process" qsTypeId="urn:microsoft.com/office/officeart/2005/8/quickstyle/simple3" qsCatId="simple" csTypeId="urn:microsoft.com/office/officeart/2005/8/colors/colorful4" csCatId="colorful" phldr="1"/>
      <dgm:spPr/>
    </dgm:pt>
    <dgm:pt modelId="{D0A5A036-D937-4594-AF7F-ACFBE445BCF6}">
      <dgm:prSet phldrT="[Texto]" custT="1"/>
      <dgm:spPr>
        <a:xfrm>
          <a:off x="1088802" y="147"/>
          <a:ext cx="1586582" cy="158658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Colección con 51 accesiones de melina</a:t>
          </a:r>
          <a:endParaRPr lang="es-ES" sz="18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FBAD0EB0-3AEF-4A03-A1CA-09BCE835CEE0}" type="parTrans" cxnId="{41DFBE1F-D81E-4293-9D9F-37BA63D0EAD6}">
      <dgm:prSet/>
      <dgm:spPr/>
      <dgm:t>
        <a:bodyPr/>
        <a:lstStyle/>
        <a:p>
          <a:endParaRPr lang="es-ES"/>
        </a:p>
      </dgm:t>
    </dgm:pt>
    <dgm:pt modelId="{A54F83F5-F193-4A66-9373-FAE487BFF391}" type="sibTrans" cxnId="{41DFBE1F-D81E-4293-9D9F-37BA63D0EAD6}">
      <dgm:prSet/>
      <dgm:spPr>
        <a:xfrm>
          <a:off x="1420684" y="1715560"/>
          <a:ext cx="920217" cy="920217"/>
        </a:xfrm>
        <a:prstGeom prst="mathPlus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es-ES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338E2D47-7898-4B81-BB16-6D059C4B259A}">
      <dgm:prSet phldrT="[Texto]" custT="1"/>
      <dgm:spPr>
        <a:xfrm>
          <a:off x="1087501" y="2764608"/>
          <a:ext cx="1586582" cy="1586582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11 Marcadores ISSR</a:t>
          </a:r>
          <a:endParaRPr lang="es-ES" sz="1800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53712DA1-97AA-48E3-B3E4-4E2D2C95E67A}" type="parTrans" cxnId="{80CADFAA-900C-4825-A9E2-1E1F5B95B35E}">
      <dgm:prSet/>
      <dgm:spPr/>
      <dgm:t>
        <a:bodyPr/>
        <a:lstStyle/>
        <a:p>
          <a:endParaRPr lang="es-ES"/>
        </a:p>
      </dgm:t>
    </dgm:pt>
    <dgm:pt modelId="{E913DE1E-1863-4367-9080-896C5AD6A75D}" type="sibTrans" cxnId="{80CADFAA-900C-4825-A9E2-1E1F5B95B35E}">
      <dgm:prSet/>
      <dgm:spPr>
        <a:xfrm>
          <a:off x="2913047" y="1880564"/>
          <a:ext cx="503843" cy="590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es-ES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F9504A4D-AD1E-49EB-82B1-C2C750973849}">
      <dgm:prSet phldrT="[Texto]"/>
      <dgm:spPr>
        <a:xfrm>
          <a:off x="3626033" y="589086"/>
          <a:ext cx="3173164" cy="3173164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Caracterización de la variabilidad genética de melina</a:t>
          </a:r>
          <a:endParaRPr lang="es-ES" dirty="0">
            <a:solidFill>
              <a:sysClr val="windowText" lastClr="000000"/>
            </a:solidFill>
            <a:latin typeface="Georgia"/>
            <a:ea typeface="+mn-ea"/>
            <a:cs typeface="+mn-cs"/>
          </a:endParaRPr>
        </a:p>
      </dgm:t>
    </dgm:pt>
    <dgm:pt modelId="{6564EF6E-3911-4D2A-9BF7-F67149638934}" type="parTrans" cxnId="{8D7C37FB-9513-4293-A839-2C6CEFF5711E}">
      <dgm:prSet/>
      <dgm:spPr/>
      <dgm:t>
        <a:bodyPr/>
        <a:lstStyle/>
        <a:p>
          <a:endParaRPr lang="es-ES"/>
        </a:p>
      </dgm:t>
    </dgm:pt>
    <dgm:pt modelId="{11BCDA44-5574-40A3-B185-570ED450BF2B}" type="sibTrans" cxnId="{8D7C37FB-9513-4293-A839-2C6CEFF5711E}">
      <dgm:prSet/>
      <dgm:spPr/>
      <dgm:t>
        <a:bodyPr/>
        <a:lstStyle/>
        <a:p>
          <a:endParaRPr lang="es-ES"/>
        </a:p>
      </dgm:t>
    </dgm:pt>
    <dgm:pt modelId="{6FFE7966-D49B-403A-8797-6CFE024966EC}" type="pres">
      <dgm:prSet presAssocID="{D1C357F2-1F1C-456C-95D1-5A8DD7AEBD2F}" presName="Name0" presStyleCnt="0">
        <dgm:presLayoutVars>
          <dgm:dir/>
          <dgm:resizeHandles val="exact"/>
        </dgm:presLayoutVars>
      </dgm:prSet>
      <dgm:spPr/>
    </dgm:pt>
    <dgm:pt modelId="{1CA482DB-29B7-492A-BCA2-C9A7A0E316C9}" type="pres">
      <dgm:prSet presAssocID="{D1C357F2-1F1C-456C-95D1-5A8DD7AEBD2F}" presName="vNodes" presStyleCnt="0"/>
      <dgm:spPr/>
    </dgm:pt>
    <dgm:pt modelId="{693BA69E-5A8C-40F3-841E-C5FB748C8939}" type="pres">
      <dgm:prSet presAssocID="{D0A5A036-D937-4594-AF7F-ACFBE445BCF6}" presName="node" presStyleLbl="node1" presStyleIdx="0" presStyleCnt="3" custScaleX="109951" custLinFactNeighborX="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F65B2-0554-43D0-813B-167C4D1CFFB4}" type="pres">
      <dgm:prSet presAssocID="{A54F83F5-F193-4A66-9373-FAE487BFF391}" presName="spacerT" presStyleCnt="0"/>
      <dgm:spPr/>
    </dgm:pt>
    <dgm:pt modelId="{51A01B61-13E4-4071-B3EE-A85B4291AA75}" type="pres">
      <dgm:prSet presAssocID="{A54F83F5-F193-4A66-9373-FAE487BFF39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9AA2131-423E-4194-8205-2EB431219E43}" type="pres">
      <dgm:prSet presAssocID="{A54F83F5-F193-4A66-9373-FAE487BFF391}" presName="spacerB" presStyleCnt="0"/>
      <dgm:spPr/>
    </dgm:pt>
    <dgm:pt modelId="{1194D4B7-9FEE-49A6-A2A6-BB9D7E96FCEA}" type="pres">
      <dgm:prSet presAssocID="{338E2D47-7898-4B81-BB16-6D059C4B259A}" presName="node" presStyleLbl="node1" presStyleIdx="1" presStyleCnt="3" custScaleX="119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5CFA4-3E85-41F3-B45D-BBD961658C4D}" type="pres">
      <dgm:prSet presAssocID="{D1C357F2-1F1C-456C-95D1-5A8DD7AEBD2F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3A2A6413-DF7B-45E9-AF36-926C04CFE228}" type="pres">
      <dgm:prSet presAssocID="{D1C357F2-1F1C-456C-95D1-5A8DD7AEBD2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AF3845A-7D74-4B8E-8419-255DD92CAB9C}" type="pres">
      <dgm:prSet presAssocID="{D1C357F2-1F1C-456C-95D1-5A8DD7AEBD2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5C754E-5178-4BAA-9940-192AAD45B3AA}" type="presOf" srcId="{A54F83F5-F193-4A66-9373-FAE487BFF391}" destId="{51A01B61-13E4-4071-B3EE-A85B4291AA75}" srcOrd="0" destOrd="0" presId="urn:microsoft.com/office/officeart/2005/8/layout/equation2"/>
    <dgm:cxn modelId="{FF369AD7-F05C-4A41-A702-38983D32EFC7}" type="presOf" srcId="{D0A5A036-D937-4594-AF7F-ACFBE445BCF6}" destId="{693BA69E-5A8C-40F3-841E-C5FB748C8939}" srcOrd="0" destOrd="0" presId="urn:microsoft.com/office/officeart/2005/8/layout/equation2"/>
    <dgm:cxn modelId="{1BBE1DC8-482C-4AD2-B7DC-F53F1E5FFB47}" type="presOf" srcId="{E913DE1E-1863-4367-9080-896C5AD6A75D}" destId="{3A2A6413-DF7B-45E9-AF36-926C04CFE228}" srcOrd="1" destOrd="0" presId="urn:microsoft.com/office/officeart/2005/8/layout/equation2"/>
    <dgm:cxn modelId="{8D7C37FB-9513-4293-A839-2C6CEFF5711E}" srcId="{D1C357F2-1F1C-456C-95D1-5A8DD7AEBD2F}" destId="{F9504A4D-AD1E-49EB-82B1-C2C750973849}" srcOrd="2" destOrd="0" parTransId="{6564EF6E-3911-4D2A-9BF7-F67149638934}" sibTransId="{11BCDA44-5574-40A3-B185-570ED450BF2B}"/>
    <dgm:cxn modelId="{41DFBE1F-D81E-4293-9D9F-37BA63D0EAD6}" srcId="{D1C357F2-1F1C-456C-95D1-5A8DD7AEBD2F}" destId="{D0A5A036-D937-4594-AF7F-ACFBE445BCF6}" srcOrd="0" destOrd="0" parTransId="{FBAD0EB0-3AEF-4A03-A1CA-09BCE835CEE0}" sibTransId="{A54F83F5-F193-4A66-9373-FAE487BFF391}"/>
    <dgm:cxn modelId="{B1186DBB-079E-4208-B6F0-5E7FB531BE7A}" type="presOf" srcId="{338E2D47-7898-4B81-BB16-6D059C4B259A}" destId="{1194D4B7-9FEE-49A6-A2A6-BB9D7E96FCEA}" srcOrd="0" destOrd="0" presId="urn:microsoft.com/office/officeart/2005/8/layout/equation2"/>
    <dgm:cxn modelId="{7B6EFDBF-E145-4D5E-8260-DC03DAD1B875}" type="presOf" srcId="{D1C357F2-1F1C-456C-95D1-5A8DD7AEBD2F}" destId="{6FFE7966-D49B-403A-8797-6CFE024966EC}" srcOrd="0" destOrd="0" presId="urn:microsoft.com/office/officeart/2005/8/layout/equation2"/>
    <dgm:cxn modelId="{8E2AF981-7CF1-4DB0-8DA1-76C67B81442B}" type="presOf" srcId="{E913DE1E-1863-4367-9080-896C5AD6A75D}" destId="{6C05CFA4-3E85-41F3-B45D-BBD961658C4D}" srcOrd="0" destOrd="0" presId="urn:microsoft.com/office/officeart/2005/8/layout/equation2"/>
    <dgm:cxn modelId="{61505734-6600-452C-A13B-8A002DF35888}" type="presOf" srcId="{F9504A4D-AD1E-49EB-82B1-C2C750973849}" destId="{6AF3845A-7D74-4B8E-8419-255DD92CAB9C}" srcOrd="0" destOrd="0" presId="urn:microsoft.com/office/officeart/2005/8/layout/equation2"/>
    <dgm:cxn modelId="{80CADFAA-900C-4825-A9E2-1E1F5B95B35E}" srcId="{D1C357F2-1F1C-456C-95D1-5A8DD7AEBD2F}" destId="{338E2D47-7898-4B81-BB16-6D059C4B259A}" srcOrd="1" destOrd="0" parTransId="{53712DA1-97AA-48E3-B3E4-4E2D2C95E67A}" sibTransId="{E913DE1E-1863-4367-9080-896C5AD6A75D}"/>
    <dgm:cxn modelId="{58EC4610-4EDF-4EAB-83CE-0FE17336DA3A}" type="presParOf" srcId="{6FFE7966-D49B-403A-8797-6CFE024966EC}" destId="{1CA482DB-29B7-492A-BCA2-C9A7A0E316C9}" srcOrd="0" destOrd="0" presId="urn:microsoft.com/office/officeart/2005/8/layout/equation2"/>
    <dgm:cxn modelId="{62D9938C-E449-437C-B0B1-4D99AB578A75}" type="presParOf" srcId="{1CA482DB-29B7-492A-BCA2-C9A7A0E316C9}" destId="{693BA69E-5A8C-40F3-841E-C5FB748C8939}" srcOrd="0" destOrd="0" presId="urn:microsoft.com/office/officeart/2005/8/layout/equation2"/>
    <dgm:cxn modelId="{E74DD2CB-87A8-4C4D-9EBE-C434622CD51E}" type="presParOf" srcId="{1CA482DB-29B7-492A-BCA2-C9A7A0E316C9}" destId="{102F65B2-0554-43D0-813B-167C4D1CFFB4}" srcOrd="1" destOrd="0" presId="urn:microsoft.com/office/officeart/2005/8/layout/equation2"/>
    <dgm:cxn modelId="{44FE031C-9785-42CD-A275-C371DD6FEE98}" type="presParOf" srcId="{1CA482DB-29B7-492A-BCA2-C9A7A0E316C9}" destId="{51A01B61-13E4-4071-B3EE-A85B4291AA75}" srcOrd="2" destOrd="0" presId="urn:microsoft.com/office/officeart/2005/8/layout/equation2"/>
    <dgm:cxn modelId="{20536273-C360-4C6F-A233-97C7E097C574}" type="presParOf" srcId="{1CA482DB-29B7-492A-BCA2-C9A7A0E316C9}" destId="{09AA2131-423E-4194-8205-2EB431219E43}" srcOrd="3" destOrd="0" presId="urn:microsoft.com/office/officeart/2005/8/layout/equation2"/>
    <dgm:cxn modelId="{35E0C630-06F5-40E8-8433-B7BF91206766}" type="presParOf" srcId="{1CA482DB-29B7-492A-BCA2-C9A7A0E316C9}" destId="{1194D4B7-9FEE-49A6-A2A6-BB9D7E96FCEA}" srcOrd="4" destOrd="0" presId="urn:microsoft.com/office/officeart/2005/8/layout/equation2"/>
    <dgm:cxn modelId="{72E2F380-6A4D-4A8A-B141-A747A3AB6C08}" type="presParOf" srcId="{6FFE7966-D49B-403A-8797-6CFE024966EC}" destId="{6C05CFA4-3E85-41F3-B45D-BBD961658C4D}" srcOrd="1" destOrd="0" presId="urn:microsoft.com/office/officeart/2005/8/layout/equation2"/>
    <dgm:cxn modelId="{C9F0A84B-DA81-4C33-B406-6977740A0B9D}" type="presParOf" srcId="{6C05CFA4-3E85-41F3-B45D-BBD961658C4D}" destId="{3A2A6413-DF7B-45E9-AF36-926C04CFE228}" srcOrd="0" destOrd="0" presId="urn:microsoft.com/office/officeart/2005/8/layout/equation2"/>
    <dgm:cxn modelId="{59E1183B-EAAA-4AF5-BD82-B61FD61A8F45}" type="presParOf" srcId="{6FFE7966-D49B-403A-8797-6CFE024966EC}" destId="{6AF3845A-7D74-4B8E-8419-255DD92CAB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3F6265-E45B-449C-9251-74877065EF44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F8219F-0FFF-40A9-AE7B-EE5C5CB79156}">
      <dgm:prSet phldrT="[Texto]" custT="1"/>
      <dgm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20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Extracción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4AA62F5-591C-42BD-9236-177E54BE63A6}" type="parTrans" cxnId="{F243C957-9EE5-4D6C-B4F8-ABDD0B305B5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8BCA9F5-F3BC-465A-A2DF-D03162FE3712}" type="sibTrans" cxnId="{F243C957-9EE5-4D6C-B4F8-ABDD0B305B5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C27304A5-CD36-448A-9ADF-103C069954F3}">
      <dgm:prSet phldrT="[Texto]" custT="1"/>
      <dgm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20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Cuantificación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C3C8762E-0774-41F3-8411-A48EEFDEE650}" type="parTrans" cxnId="{70AE6F06-1151-4C85-8F9A-FEF3E0DF94C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042E2D3B-7563-4C7A-846C-EB40F78BC14F}" type="sibTrans" cxnId="{70AE6F06-1151-4C85-8F9A-FEF3E0DF94C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02A261F0-F335-4A86-B161-7F3C1CA2C47A}">
      <dgm:prSet phldrT="[Texto]" custT="1"/>
      <dgm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20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Amplificación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8B64CE0-F3A8-463D-B4E0-54D4ADF8FF90}" type="parTrans" cxnId="{0B009D7F-E0E2-4BFA-ABE5-25912BD9DF0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CAABA3CA-3B5B-4E10-B484-7220299987CA}" type="sibTrans" cxnId="{0B009D7F-E0E2-4BFA-ABE5-25912BD9DF0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EECE0FD5-67B1-43DE-AB21-FC218E768E53}">
      <dgm:prSet phldrT="[Texto]" custT="1"/>
      <dgm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20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Genotipaje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0DF1630-8DCE-4A12-9BC5-374E5E1266F0}" type="parTrans" cxnId="{896C6392-0DB1-4BEE-8F2C-3E21B4848E2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7AC672C2-6AED-499B-A751-B2436A5DD7DB}" type="sibTrans" cxnId="{896C6392-0DB1-4BEE-8F2C-3E21B4848E24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676937C9-7227-4BBC-A691-BD3C2118210B}" type="pres">
      <dgm:prSet presAssocID="{603F6265-E45B-449C-9251-74877065EF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82B17BB-DB21-4193-9DFB-230080BB2C28}" type="pres">
      <dgm:prSet presAssocID="{0CF8219F-0FFF-40A9-AE7B-EE5C5CB79156}" presName="composite" presStyleCnt="0"/>
      <dgm:spPr/>
    </dgm:pt>
    <dgm:pt modelId="{23DA211A-B242-448B-9643-6349D0742D55}" type="pres">
      <dgm:prSet presAssocID="{0CF8219F-0FFF-40A9-AE7B-EE5C5CB79156}" presName="LShape" presStyleLbl="alignNode1" presStyleIdx="0" presStyleCnt="7"/>
      <dgm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  <dgm:t>
        <a:bodyPr/>
        <a:lstStyle/>
        <a:p>
          <a:endParaRPr lang="es-ES"/>
        </a:p>
      </dgm:t>
    </dgm:pt>
    <dgm:pt modelId="{5A76B408-4A4E-4BFD-99F0-EF802C59627D}" type="pres">
      <dgm:prSet presAssocID="{0CF8219F-0FFF-40A9-AE7B-EE5C5CB7915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B5FB4-63DC-4471-98B1-DDC48BD67A9B}" type="pres">
      <dgm:prSet presAssocID="{0CF8219F-0FFF-40A9-AE7B-EE5C5CB79156}" presName="Triangle" presStyleLbl="alignNode1" presStyleIdx="1" presStyleCnt="7"/>
      <dgm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8064A2">
                <a:hueOff val="-744128"/>
                <a:satOff val="4483"/>
                <a:lumOff val="359"/>
                <a:alphaOff val="0"/>
                <a:tint val="1000"/>
                <a:satMod val="255000"/>
              </a:srgbClr>
            </a:gs>
            <a:gs pos="55000">
              <a:srgbClr val="8064A2">
                <a:hueOff val="-744128"/>
                <a:satOff val="4483"/>
                <a:lumOff val="359"/>
                <a:alphaOff val="0"/>
                <a:tint val="12000"/>
                <a:satMod val="255000"/>
              </a:srgbClr>
            </a:gs>
            <a:gs pos="100000">
              <a:srgbClr val="8064A2">
                <a:hueOff val="-744128"/>
                <a:satOff val="4483"/>
                <a:lumOff val="35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744128"/>
              <a:satOff val="4483"/>
              <a:lumOff val="359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5929457D-8408-4A2F-9988-A3BB84A1D6D4}" type="pres">
      <dgm:prSet presAssocID="{98BCA9F5-F3BC-465A-A2DF-D03162FE3712}" presName="sibTrans" presStyleCnt="0"/>
      <dgm:spPr/>
    </dgm:pt>
    <dgm:pt modelId="{A303AFCB-9B9F-4208-ADA6-1A0DE4CAE870}" type="pres">
      <dgm:prSet presAssocID="{98BCA9F5-F3BC-465A-A2DF-D03162FE3712}" presName="space" presStyleCnt="0"/>
      <dgm:spPr/>
    </dgm:pt>
    <dgm:pt modelId="{8B64D8C7-3240-431C-9556-FD9D8FE7F60E}" type="pres">
      <dgm:prSet presAssocID="{C27304A5-CD36-448A-9ADF-103C069954F3}" presName="composite" presStyleCnt="0"/>
      <dgm:spPr/>
    </dgm:pt>
    <dgm:pt modelId="{40DE0E04-6BA2-474A-BBEE-D10689D5934F}" type="pres">
      <dgm:prSet presAssocID="{C27304A5-CD36-448A-9ADF-103C069954F3}" presName="LShape" presStyleLbl="alignNode1" presStyleIdx="2" presStyleCnt="7"/>
      <dgm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tint val="1000"/>
                <a:satMod val="255000"/>
              </a:srgbClr>
            </a:gs>
            <a:gs pos="55000">
              <a:srgbClr val="8064A2">
                <a:hueOff val="-1488257"/>
                <a:satOff val="8966"/>
                <a:lumOff val="719"/>
                <a:alphaOff val="0"/>
                <a:tint val="12000"/>
                <a:satMod val="255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1488257"/>
              <a:satOff val="8966"/>
              <a:lumOff val="719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32A3B1B1-2E64-4AE0-8929-704410B4E157}" type="pres">
      <dgm:prSet presAssocID="{C27304A5-CD36-448A-9ADF-103C069954F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C86E1-7C21-4814-943E-6DCDB8CBE0CB}" type="pres">
      <dgm:prSet presAssocID="{C27304A5-CD36-448A-9ADF-103C069954F3}" presName="Triangle" presStyleLbl="alignNode1" presStyleIdx="3" presStyleCnt="7"/>
      <dgm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9A6A53C0-331B-4535-99E7-2EF9204A5ABB}" type="pres">
      <dgm:prSet presAssocID="{042E2D3B-7563-4C7A-846C-EB40F78BC14F}" presName="sibTrans" presStyleCnt="0"/>
      <dgm:spPr/>
    </dgm:pt>
    <dgm:pt modelId="{B11AF1E7-EED6-46BE-97D2-1268C0C71173}" type="pres">
      <dgm:prSet presAssocID="{042E2D3B-7563-4C7A-846C-EB40F78BC14F}" presName="space" presStyleCnt="0"/>
      <dgm:spPr/>
    </dgm:pt>
    <dgm:pt modelId="{C23B961E-3C2B-479C-9A1D-6F11B4FA44F8}" type="pres">
      <dgm:prSet presAssocID="{02A261F0-F335-4A86-B161-7F3C1CA2C47A}" presName="composite" presStyleCnt="0"/>
      <dgm:spPr/>
    </dgm:pt>
    <dgm:pt modelId="{B4960303-71E1-411C-ABF8-3B60577DBFC6}" type="pres">
      <dgm:prSet presAssocID="{02A261F0-F335-4A86-B161-7F3C1CA2C47A}" presName="LShape" presStyleLbl="alignNode1" presStyleIdx="4" presStyleCnt="7"/>
      <dgm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tint val="1000"/>
                <a:satMod val="255000"/>
              </a:srgbClr>
            </a:gs>
            <a:gs pos="55000">
              <a:srgbClr val="8064A2">
                <a:hueOff val="-2976513"/>
                <a:satOff val="17933"/>
                <a:lumOff val="1437"/>
                <a:alphaOff val="0"/>
                <a:tint val="12000"/>
                <a:satMod val="255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2976513"/>
              <a:satOff val="17933"/>
              <a:lumOff val="1437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92F37107-C9C5-495D-B02C-C698BFFB8852}" type="pres">
      <dgm:prSet presAssocID="{02A261F0-F335-4A86-B161-7F3C1CA2C47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09DE5-4DFA-4365-A4B9-49EE2F551C0B}" type="pres">
      <dgm:prSet presAssocID="{02A261F0-F335-4A86-B161-7F3C1CA2C47A}" presName="Triangle" presStyleLbl="alignNode1" presStyleIdx="5" presStyleCnt="7"/>
      <dgm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8064A2">
                <a:hueOff val="-3720641"/>
                <a:satOff val="22416"/>
                <a:lumOff val="1797"/>
                <a:alphaOff val="0"/>
                <a:tint val="1000"/>
                <a:satMod val="255000"/>
              </a:srgbClr>
            </a:gs>
            <a:gs pos="55000">
              <a:srgbClr val="8064A2">
                <a:hueOff val="-3720641"/>
                <a:satOff val="22416"/>
                <a:lumOff val="1797"/>
                <a:alphaOff val="0"/>
                <a:tint val="12000"/>
                <a:satMod val="255000"/>
              </a:srgbClr>
            </a:gs>
            <a:gs pos="100000">
              <a:srgbClr val="8064A2">
                <a:hueOff val="-3720641"/>
                <a:satOff val="22416"/>
                <a:lumOff val="1797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3720641"/>
              <a:satOff val="22416"/>
              <a:lumOff val="1797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AB00189D-7137-440F-BFA5-9248234BC02C}" type="pres">
      <dgm:prSet presAssocID="{CAABA3CA-3B5B-4E10-B484-7220299987CA}" presName="sibTrans" presStyleCnt="0"/>
      <dgm:spPr/>
    </dgm:pt>
    <dgm:pt modelId="{5B33B462-B2B4-4E0D-AC6F-DF5091FF0C53}" type="pres">
      <dgm:prSet presAssocID="{CAABA3CA-3B5B-4E10-B484-7220299987CA}" presName="space" presStyleCnt="0"/>
      <dgm:spPr/>
    </dgm:pt>
    <dgm:pt modelId="{6B24437C-2864-4E5B-8E81-43FAF9A2D66B}" type="pres">
      <dgm:prSet presAssocID="{EECE0FD5-67B1-43DE-AB21-FC218E768E53}" presName="composite" presStyleCnt="0"/>
      <dgm:spPr/>
    </dgm:pt>
    <dgm:pt modelId="{B84896B9-4243-402C-8622-48B1F6F2FC66}" type="pres">
      <dgm:prSet presAssocID="{EECE0FD5-67B1-43DE-AB21-FC218E768E53}" presName="LShape" presStyleLbl="alignNode1" presStyleIdx="6" presStyleCnt="7"/>
      <dgm:spPr>
        <a:xfrm rot="5400000">
          <a:off x="4962929" y="54241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gm:spPr>
    </dgm:pt>
    <dgm:pt modelId="{BE4208E5-58AB-40B1-9FA0-979F97CD4C1C}" type="pres">
      <dgm:prSet presAssocID="{EECE0FD5-67B1-43DE-AB21-FC218E768E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F38AF8-D6B5-43E0-AC02-09C4DEE4727C}" type="presOf" srcId="{C27304A5-CD36-448A-9ADF-103C069954F3}" destId="{32A3B1B1-2E64-4AE0-8929-704410B4E157}" srcOrd="0" destOrd="0" presId="urn:microsoft.com/office/officeart/2009/3/layout/StepUpProcess"/>
    <dgm:cxn modelId="{70AE6F06-1151-4C85-8F9A-FEF3E0DF94CF}" srcId="{603F6265-E45B-449C-9251-74877065EF44}" destId="{C27304A5-CD36-448A-9ADF-103C069954F3}" srcOrd="1" destOrd="0" parTransId="{C3C8762E-0774-41F3-8411-A48EEFDEE650}" sibTransId="{042E2D3B-7563-4C7A-846C-EB40F78BC14F}"/>
    <dgm:cxn modelId="{896C6392-0DB1-4BEE-8F2C-3E21B4848E24}" srcId="{603F6265-E45B-449C-9251-74877065EF44}" destId="{EECE0FD5-67B1-43DE-AB21-FC218E768E53}" srcOrd="3" destOrd="0" parTransId="{A0DF1630-8DCE-4A12-9BC5-374E5E1266F0}" sibTransId="{7AC672C2-6AED-499B-A751-B2436A5DD7DB}"/>
    <dgm:cxn modelId="{62805AD2-FFC0-4D23-B181-3A4C1C10D204}" type="presOf" srcId="{0CF8219F-0FFF-40A9-AE7B-EE5C5CB79156}" destId="{5A76B408-4A4E-4BFD-99F0-EF802C59627D}" srcOrd="0" destOrd="0" presId="urn:microsoft.com/office/officeart/2009/3/layout/StepUpProcess"/>
    <dgm:cxn modelId="{CB5A0254-9155-40D9-B41C-32A1476020C0}" type="presOf" srcId="{EECE0FD5-67B1-43DE-AB21-FC218E768E53}" destId="{BE4208E5-58AB-40B1-9FA0-979F97CD4C1C}" srcOrd="0" destOrd="0" presId="urn:microsoft.com/office/officeart/2009/3/layout/StepUpProcess"/>
    <dgm:cxn modelId="{0B009D7F-E0E2-4BFA-ABE5-25912BD9DF0E}" srcId="{603F6265-E45B-449C-9251-74877065EF44}" destId="{02A261F0-F335-4A86-B161-7F3C1CA2C47A}" srcOrd="2" destOrd="0" parTransId="{D8B64CE0-F3A8-463D-B4E0-54D4ADF8FF90}" sibTransId="{CAABA3CA-3B5B-4E10-B484-7220299987CA}"/>
    <dgm:cxn modelId="{AD758B1B-46C2-4631-9AFE-191138C5C6F2}" type="presOf" srcId="{02A261F0-F335-4A86-B161-7F3C1CA2C47A}" destId="{92F37107-C9C5-495D-B02C-C698BFFB8852}" srcOrd="0" destOrd="0" presId="urn:microsoft.com/office/officeart/2009/3/layout/StepUpProcess"/>
    <dgm:cxn modelId="{EAAF5E6B-2DAB-448D-8CF9-B946AD6AE476}" type="presOf" srcId="{603F6265-E45B-449C-9251-74877065EF44}" destId="{676937C9-7227-4BBC-A691-BD3C2118210B}" srcOrd="0" destOrd="0" presId="urn:microsoft.com/office/officeart/2009/3/layout/StepUpProcess"/>
    <dgm:cxn modelId="{F243C957-9EE5-4D6C-B4F8-ABDD0B305B5E}" srcId="{603F6265-E45B-449C-9251-74877065EF44}" destId="{0CF8219F-0FFF-40A9-AE7B-EE5C5CB79156}" srcOrd="0" destOrd="0" parTransId="{B4AA62F5-591C-42BD-9236-177E54BE63A6}" sibTransId="{98BCA9F5-F3BC-465A-A2DF-D03162FE3712}"/>
    <dgm:cxn modelId="{94334B3C-42B6-454D-BE7D-B780C72AAA7D}" type="presParOf" srcId="{676937C9-7227-4BBC-A691-BD3C2118210B}" destId="{082B17BB-DB21-4193-9DFB-230080BB2C28}" srcOrd="0" destOrd="0" presId="urn:microsoft.com/office/officeart/2009/3/layout/StepUpProcess"/>
    <dgm:cxn modelId="{D12F5F3D-A898-47C9-8791-F92084A24DB7}" type="presParOf" srcId="{082B17BB-DB21-4193-9DFB-230080BB2C28}" destId="{23DA211A-B242-448B-9643-6349D0742D55}" srcOrd="0" destOrd="0" presId="urn:microsoft.com/office/officeart/2009/3/layout/StepUpProcess"/>
    <dgm:cxn modelId="{9BEB4A27-57FD-4887-9A12-6B9D3790DE31}" type="presParOf" srcId="{082B17BB-DB21-4193-9DFB-230080BB2C28}" destId="{5A76B408-4A4E-4BFD-99F0-EF802C59627D}" srcOrd="1" destOrd="0" presId="urn:microsoft.com/office/officeart/2009/3/layout/StepUpProcess"/>
    <dgm:cxn modelId="{043689C7-5E9A-4C32-8FCE-4E08B03DE6F3}" type="presParOf" srcId="{082B17BB-DB21-4193-9DFB-230080BB2C28}" destId="{67BB5FB4-63DC-4471-98B1-DDC48BD67A9B}" srcOrd="2" destOrd="0" presId="urn:microsoft.com/office/officeart/2009/3/layout/StepUpProcess"/>
    <dgm:cxn modelId="{C1E486AA-80A4-49D0-8D5F-B22C0B4DAEB2}" type="presParOf" srcId="{676937C9-7227-4BBC-A691-BD3C2118210B}" destId="{5929457D-8408-4A2F-9988-A3BB84A1D6D4}" srcOrd="1" destOrd="0" presId="urn:microsoft.com/office/officeart/2009/3/layout/StepUpProcess"/>
    <dgm:cxn modelId="{5C64EA5D-C072-46F8-BB08-83A17860B2C8}" type="presParOf" srcId="{5929457D-8408-4A2F-9988-A3BB84A1D6D4}" destId="{A303AFCB-9B9F-4208-ADA6-1A0DE4CAE870}" srcOrd="0" destOrd="0" presId="urn:microsoft.com/office/officeart/2009/3/layout/StepUpProcess"/>
    <dgm:cxn modelId="{96E9EF3D-8E48-4756-8CB4-C6D7F85436FF}" type="presParOf" srcId="{676937C9-7227-4BBC-A691-BD3C2118210B}" destId="{8B64D8C7-3240-431C-9556-FD9D8FE7F60E}" srcOrd="2" destOrd="0" presId="urn:microsoft.com/office/officeart/2009/3/layout/StepUpProcess"/>
    <dgm:cxn modelId="{9CF93E11-C109-4C6B-ADCE-599E77CC67DE}" type="presParOf" srcId="{8B64D8C7-3240-431C-9556-FD9D8FE7F60E}" destId="{40DE0E04-6BA2-474A-BBEE-D10689D5934F}" srcOrd="0" destOrd="0" presId="urn:microsoft.com/office/officeart/2009/3/layout/StepUpProcess"/>
    <dgm:cxn modelId="{103DBEAB-819F-48DA-B390-380322D42D5E}" type="presParOf" srcId="{8B64D8C7-3240-431C-9556-FD9D8FE7F60E}" destId="{32A3B1B1-2E64-4AE0-8929-704410B4E157}" srcOrd="1" destOrd="0" presId="urn:microsoft.com/office/officeart/2009/3/layout/StepUpProcess"/>
    <dgm:cxn modelId="{489738C2-37C1-4E14-8D71-F22AB4D0F356}" type="presParOf" srcId="{8B64D8C7-3240-431C-9556-FD9D8FE7F60E}" destId="{501C86E1-7C21-4814-943E-6DCDB8CBE0CB}" srcOrd="2" destOrd="0" presId="urn:microsoft.com/office/officeart/2009/3/layout/StepUpProcess"/>
    <dgm:cxn modelId="{17B8249C-BF29-4B51-A276-E8C3D7D5A4A1}" type="presParOf" srcId="{676937C9-7227-4BBC-A691-BD3C2118210B}" destId="{9A6A53C0-331B-4535-99E7-2EF9204A5ABB}" srcOrd="3" destOrd="0" presId="urn:microsoft.com/office/officeart/2009/3/layout/StepUpProcess"/>
    <dgm:cxn modelId="{78556FF8-F432-47E4-9ACB-FC8E679D5218}" type="presParOf" srcId="{9A6A53C0-331B-4535-99E7-2EF9204A5ABB}" destId="{B11AF1E7-EED6-46BE-97D2-1268C0C71173}" srcOrd="0" destOrd="0" presId="urn:microsoft.com/office/officeart/2009/3/layout/StepUpProcess"/>
    <dgm:cxn modelId="{FC3EA977-CDB4-40D6-8A6C-BBE9E6875E24}" type="presParOf" srcId="{676937C9-7227-4BBC-A691-BD3C2118210B}" destId="{C23B961E-3C2B-479C-9A1D-6F11B4FA44F8}" srcOrd="4" destOrd="0" presId="urn:microsoft.com/office/officeart/2009/3/layout/StepUpProcess"/>
    <dgm:cxn modelId="{A7E44CBA-800C-43F6-A14F-D33275D7371F}" type="presParOf" srcId="{C23B961E-3C2B-479C-9A1D-6F11B4FA44F8}" destId="{B4960303-71E1-411C-ABF8-3B60577DBFC6}" srcOrd="0" destOrd="0" presId="urn:microsoft.com/office/officeart/2009/3/layout/StepUpProcess"/>
    <dgm:cxn modelId="{82019563-4124-40BF-8DE8-DE21B429C628}" type="presParOf" srcId="{C23B961E-3C2B-479C-9A1D-6F11B4FA44F8}" destId="{92F37107-C9C5-495D-B02C-C698BFFB8852}" srcOrd="1" destOrd="0" presId="urn:microsoft.com/office/officeart/2009/3/layout/StepUpProcess"/>
    <dgm:cxn modelId="{A9C12D30-AACD-4B89-A875-02424A62D4A8}" type="presParOf" srcId="{C23B961E-3C2B-479C-9A1D-6F11B4FA44F8}" destId="{40709DE5-4DFA-4365-A4B9-49EE2F551C0B}" srcOrd="2" destOrd="0" presId="urn:microsoft.com/office/officeart/2009/3/layout/StepUpProcess"/>
    <dgm:cxn modelId="{2284F179-52FE-4022-854F-CE192986E4BB}" type="presParOf" srcId="{676937C9-7227-4BBC-A691-BD3C2118210B}" destId="{AB00189D-7137-440F-BFA5-9248234BC02C}" srcOrd="5" destOrd="0" presId="urn:microsoft.com/office/officeart/2009/3/layout/StepUpProcess"/>
    <dgm:cxn modelId="{44392AA7-ED5B-4279-821E-15CC2F9284A9}" type="presParOf" srcId="{AB00189D-7137-440F-BFA5-9248234BC02C}" destId="{5B33B462-B2B4-4E0D-AC6F-DF5091FF0C53}" srcOrd="0" destOrd="0" presId="urn:microsoft.com/office/officeart/2009/3/layout/StepUpProcess"/>
    <dgm:cxn modelId="{629D1D83-38B3-4E3E-98D2-2282B31C5371}" type="presParOf" srcId="{676937C9-7227-4BBC-A691-BD3C2118210B}" destId="{6B24437C-2864-4E5B-8E81-43FAF9A2D66B}" srcOrd="6" destOrd="0" presId="urn:microsoft.com/office/officeart/2009/3/layout/StepUpProcess"/>
    <dgm:cxn modelId="{7F0A70F7-22E8-43C4-82CB-840AAF3DE237}" type="presParOf" srcId="{6B24437C-2864-4E5B-8E81-43FAF9A2D66B}" destId="{B84896B9-4243-402C-8622-48B1F6F2FC66}" srcOrd="0" destOrd="0" presId="urn:microsoft.com/office/officeart/2009/3/layout/StepUpProcess"/>
    <dgm:cxn modelId="{739377C0-DE4C-4190-87DB-54130537CBAF}" type="presParOf" srcId="{6B24437C-2864-4E5B-8E81-43FAF9A2D66B}" destId="{BE4208E5-58AB-40B1-9FA0-979F97CD4C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A5A4-F9F6-44A8-B26D-E5CA5B057DF4}">
      <dsp:nvSpPr>
        <dsp:cNvPr id="0" name=""/>
        <dsp:cNvSpPr/>
      </dsp:nvSpPr>
      <dsp:spPr>
        <a:xfrm>
          <a:off x="2857564" y="0"/>
          <a:ext cx="5602876" cy="99010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Taxonómica y botánica a nivel de vivero.</a:t>
          </a: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857564" y="123764"/>
        <a:ext cx="5231585" cy="742581"/>
      </dsp:txXfrm>
    </dsp:sp>
    <dsp:sp modelId="{83480D1F-4FC1-4A6A-8103-BD3D97216256}">
      <dsp:nvSpPr>
        <dsp:cNvPr id="0" name=""/>
        <dsp:cNvSpPr/>
      </dsp:nvSpPr>
      <dsp:spPr>
        <a:xfrm>
          <a:off x="518419" y="0"/>
          <a:ext cx="2504285" cy="990109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Descripción</a:t>
          </a:r>
          <a:endParaRPr lang="es-ES" sz="20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566752" y="48333"/>
        <a:ext cx="2407619" cy="893443"/>
      </dsp:txXfrm>
    </dsp:sp>
    <dsp:sp modelId="{65C6B48D-1EDA-414A-92EC-2F212FD407B9}">
      <dsp:nvSpPr>
        <dsp:cNvPr id="0" name=""/>
        <dsp:cNvSpPr/>
      </dsp:nvSpPr>
      <dsp:spPr>
        <a:xfrm>
          <a:off x="2977469" y="1089121"/>
          <a:ext cx="5486400" cy="99010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1972853"/>
            <a:satOff val="11079"/>
            <a:lumOff val="704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972853"/>
              <a:satOff val="11079"/>
              <a:lumOff val="704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La Asociación Ecuatoriana de Productores de Teca y Maderas Tropicales (ASOTECA).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977469" y="1212885"/>
        <a:ext cx="5115109" cy="742581"/>
      </dsp:txXfrm>
    </dsp:sp>
    <dsp:sp modelId="{E54822FB-B0CB-4A13-B369-2AA05AD8A456}">
      <dsp:nvSpPr>
        <dsp:cNvPr id="0" name=""/>
        <dsp:cNvSpPr/>
      </dsp:nvSpPr>
      <dsp:spPr>
        <a:xfrm>
          <a:off x="576657" y="1089121"/>
          <a:ext cx="2504285" cy="990109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Proveedores</a:t>
          </a:r>
          <a:endParaRPr lang="es-ES" sz="20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624990" y="1137454"/>
        <a:ext cx="2407619" cy="893443"/>
      </dsp:txXfrm>
    </dsp:sp>
    <dsp:sp modelId="{C0F00019-325D-4B5E-A65E-F0A5DB7174F1}">
      <dsp:nvSpPr>
        <dsp:cNvPr id="0" name=""/>
        <dsp:cNvSpPr/>
      </dsp:nvSpPr>
      <dsp:spPr>
        <a:xfrm>
          <a:off x="2947239" y="2178241"/>
          <a:ext cx="5486400" cy="99010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3945706"/>
            <a:satOff val="22157"/>
            <a:lumOff val="1408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945706"/>
              <a:satOff val="22157"/>
              <a:lumOff val="1408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Diversidad genética.</a:t>
          </a: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947239" y="2302005"/>
        <a:ext cx="5115109" cy="742581"/>
      </dsp:txXfrm>
    </dsp:sp>
    <dsp:sp modelId="{9B77EC26-D459-47E1-883D-096B91C33247}">
      <dsp:nvSpPr>
        <dsp:cNvPr id="0" name=""/>
        <dsp:cNvSpPr/>
      </dsp:nvSpPr>
      <dsp:spPr>
        <a:xfrm>
          <a:off x="555168" y="2178241"/>
          <a:ext cx="2547262" cy="990109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 hay estudios</a:t>
          </a:r>
          <a:endParaRPr lang="es-ES" sz="2000" b="1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603501" y="2226574"/>
        <a:ext cx="2450596" cy="8934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14C3B-44E7-4391-8F49-A7923B44639D}">
      <dsp:nvSpPr>
        <dsp:cNvPr id="0" name=""/>
        <dsp:cNvSpPr/>
      </dsp:nvSpPr>
      <dsp:spPr>
        <a:xfrm>
          <a:off x="615668" y="432046"/>
          <a:ext cx="6977575" cy="2911875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55FA1-F9BE-4DE5-AC83-A3E897AE2DC2}">
      <dsp:nvSpPr>
        <dsp:cNvPr id="0" name=""/>
        <dsp:cNvSpPr/>
      </dsp:nvSpPr>
      <dsp:spPr>
        <a:xfrm>
          <a:off x="0" y="1132790"/>
          <a:ext cx="2462673" cy="1510387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 determinó la diversidad genética de la colección.</a:t>
          </a:r>
          <a:endParaRPr lang="es-ES" sz="18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73731" y="1206521"/>
        <a:ext cx="2315211" cy="1362925"/>
      </dsp:txXfrm>
    </dsp:sp>
    <dsp:sp modelId="{9CA20326-BA98-4DF7-9F3C-2442377B211B}">
      <dsp:nvSpPr>
        <dsp:cNvPr id="0" name=""/>
        <dsp:cNvSpPr/>
      </dsp:nvSpPr>
      <dsp:spPr>
        <a:xfrm>
          <a:off x="2873119" y="1132790"/>
          <a:ext cx="2462673" cy="1510387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tint val="1000"/>
                <a:satMod val="255000"/>
              </a:srgbClr>
            </a:gs>
            <a:gs pos="55000">
              <a:srgbClr val="8064A2">
                <a:hueOff val="-2232385"/>
                <a:satOff val="13449"/>
                <a:lumOff val="1078"/>
                <a:alphaOff val="0"/>
                <a:tint val="12000"/>
                <a:satMod val="255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Marcadores ISSRs</a:t>
          </a:r>
          <a:endParaRPr lang="es-ES" sz="18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946850" y="1206521"/>
        <a:ext cx="2315211" cy="1362925"/>
      </dsp:txXfrm>
    </dsp:sp>
    <dsp:sp modelId="{0E5F77E1-9214-4397-A04F-CDBAD6AAAF77}">
      <dsp:nvSpPr>
        <dsp:cNvPr id="0" name=""/>
        <dsp:cNvSpPr/>
      </dsp:nvSpPr>
      <dsp:spPr>
        <a:xfrm>
          <a:off x="5746238" y="1132790"/>
          <a:ext cx="2462673" cy="1510387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Programas de mejoramiento asistido de Melina </a:t>
          </a:r>
          <a:endParaRPr lang="es-ES" sz="18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5819969" y="1206521"/>
        <a:ext cx="2315211" cy="1362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10EB-44DA-4CE1-B36B-394D049F74EF}">
      <dsp:nvSpPr>
        <dsp:cNvPr id="0" name=""/>
        <dsp:cNvSpPr/>
      </dsp:nvSpPr>
      <dsp:spPr>
        <a:xfrm>
          <a:off x="35614" y="936467"/>
          <a:ext cx="6096000" cy="0"/>
        </a:xfrm>
        <a:prstGeom prst="line">
          <a:avLst/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2466-E6F3-40C4-9060-6B869BD98CA6}">
      <dsp:nvSpPr>
        <dsp:cNvPr id="0" name=""/>
        <dsp:cNvSpPr/>
      </dsp:nvSpPr>
      <dsp:spPr>
        <a:xfrm>
          <a:off x="1620574" y="1371"/>
          <a:ext cx="4511040" cy="935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b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620574" y="1371"/>
        <a:ext cx="4511040" cy="935096"/>
      </dsp:txXfrm>
    </dsp:sp>
    <dsp:sp modelId="{2C1A9C7D-10BC-406F-8795-2910C8203419}">
      <dsp:nvSpPr>
        <dsp:cNvPr id="0" name=""/>
        <dsp:cNvSpPr/>
      </dsp:nvSpPr>
      <dsp:spPr>
        <a:xfrm>
          <a:off x="-35614" y="0"/>
          <a:ext cx="1727416" cy="77157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GENERAL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058" y="37672"/>
        <a:ext cx="1652072" cy="733904"/>
      </dsp:txXfrm>
    </dsp:sp>
    <dsp:sp modelId="{B38D5900-F118-4B86-A119-42453022C5C4}">
      <dsp:nvSpPr>
        <dsp:cNvPr id="0" name=""/>
        <dsp:cNvSpPr/>
      </dsp:nvSpPr>
      <dsp:spPr>
        <a:xfrm>
          <a:off x="0" y="936467"/>
          <a:ext cx="6096000" cy="187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Caracterizar la diversidad genética de la población de </a:t>
          </a:r>
          <a:r>
            <a:rPr lang="es-ES" sz="2400" i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 arborea</a:t>
          </a: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perteneciente a la colección de la Estación Experimental Litoral Sur del INIAP, mediante marcadores moleculares ISSR</a:t>
          </a:r>
          <a:r>
            <a:rPr lang="es-ES" sz="21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</a:t>
          </a:r>
          <a:endParaRPr lang="es-E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936467"/>
        <a:ext cx="6096000" cy="1870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10EB-44DA-4CE1-B36B-394D049F74EF}">
      <dsp:nvSpPr>
        <dsp:cNvPr id="0" name=""/>
        <dsp:cNvSpPr/>
      </dsp:nvSpPr>
      <dsp:spPr>
        <a:xfrm>
          <a:off x="265158" y="1355192"/>
          <a:ext cx="6912768" cy="0"/>
        </a:xfrm>
        <a:prstGeom prst="line">
          <a:avLst/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2466-E6F3-40C4-9060-6B869BD98CA6}">
      <dsp:nvSpPr>
        <dsp:cNvPr id="0" name=""/>
        <dsp:cNvSpPr/>
      </dsp:nvSpPr>
      <dsp:spPr>
        <a:xfrm>
          <a:off x="2062478" y="1984"/>
          <a:ext cx="5115448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062478" y="1984"/>
        <a:ext cx="5115448" cy="1353208"/>
      </dsp:txXfrm>
    </dsp:sp>
    <dsp:sp modelId="{2C1A9C7D-10BC-406F-8795-2910C8203419}">
      <dsp:nvSpPr>
        <dsp:cNvPr id="0" name=""/>
        <dsp:cNvSpPr/>
      </dsp:nvSpPr>
      <dsp:spPr>
        <a:xfrm>
          <a:off x="-72000" y="720077"/>
          <a:ext cx="2857953" cy="5150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>
              <a:solidFill>
                <a:schemeClr val="tx1"/>
              </a:solidFill>
            </a:rPr>
            <a:t>ESPECÍFICOS</a:t>
          </a:r>
        </a:p>
      </dsp:txBody>
      <dsp:txXfrm>
        <a:off x="-46854" y="745223"/>
        <a:ext cx="2807661" cy="489885"/>
      </dsp:txXfrm>
    </dsp:sp>
    <dsp:sp modelId="{B38D5900-F118-4B86-A119-42453022C5C4}">
      <dsp:nvSpPr>
        <dsp:cNvPr id="0" name=""/>
        <dsp:cNvSpPr/>
      </dsp:nvSpPr>
      <dsp:spPr>
        <a:xfrm>
          <a:off x="0" y="1355192"/>
          <a:ext cx="6912768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Determinar la diversidad genética de la colección de </a:t>
          </a:r>
          <a:r>
            <a:rPr lang="es-ES" sz="2400" i="1" kern="1200" dirty="0" smtClean="0">
              <a:solidFill>
                <a:schemeClr val="tx1"/>
              </a:solidFill>
            </a:rPr>
            <a:t>G. arborea</a:t>
          </a:r>
          <a:r>
            <a:rPr lang="es-ES" sz="2400" kern="1200" dirty="0" smtClean="0">
              <a:solidFill>
                <a:schemeClr val="tx1"/>
              </a:solidFill>
            </a:rPr>
            <a:t> de la EELS (Estación Experimental Litoral Sur) con marcadores moleculares ISSR.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Identificar duplicados genotípicos presente en la colección de </a:t>
          </a:r>
          <a:r>
            <a:rPr lang="es-ES" sz="2400" i="1" kern="1200" dirty="0" smtClean="0">
              <a:solidFill>
                <a:schemeClr val="tx1"/>
              </a:solidFill>
            </a:rPr>
            <a:t>G. arborea</a:t>
          </a:r>
          <a:r>
            <a:rPr lang="es-ES" sz="2400" kern="1200" dirty="0" smtClean="0">
              <a:solidFill>
                <a:schemeClr val="tx1"/>
              </a:solidFill>
            </a:rPr>
            <a:t> en estudio.</a:t>
          </a:r>
          <a:endParaRPr lang="es-ES" sz="2400" kern="1200" dirty="0">
            <a:solidFill>
              <a:schemeClr val="tx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Identificar grupos representativos de la colección de </a:t>
          </a:r>
          <a:r>
            <a:rPr lang="es-ES" sz="2400" i="1" kern="1200" dirty="0" smtClean="0">
              <a:solidFill>
                <a:schemeClr val="tx1"/>
              </a:solidFill>
            </a:rPr>
            <a:t>G. arborea</a:t>
          </a:r>
          <a:r>
            <a:rPr lang="es-ES" sz="2400" kern="1200" dirty="0" smtClean="0">
              <a:solidFill>
                <a:schemeClr val="tx1"/>
              </a:solidFill>
            </a:rPr>
            <a:t> en estudio</a:t>
          </a:r>
          <a:endParaRPr lang="es-ES" sz="2400" kern="1200" dirty="0"/>
        </a:p>
      </dsp:txBody>
      <dsp:txXfrm>
        <a:off x="0" y="1355192"/>
        <a:ext cx="6912768" cy="2706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0AC9-B956-4C91-A956-F6E9D25A623D}">
      <dsp:nvSpPr>
        <dsp:cNvPr id="0" name=""/>
        <dsp:cNvSpPr/>
      </dsp:nvSpPr>
      <dsp:spPr>
        <a:xfrm>
          <a:off x="0" y="1113650"/>
          <a:ext cx="19035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Taxonomía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1113650"/>
        <a:ext cx="1903542" cy="1287000"/>
      </dsp:txXfrm>
    </dsp:sp>
    <dsp:sp modelId="{D0C25AC9-6BD4-4F21-9EC1-D1DB8BF300B5}">
      <dsp:nvSpPr>
        <dsp:cNvPr id="0" name=""/>
        <dsp:cNvSpPr/>
      </dsp:nvSpPr>
      <dsp:spPr>
        <a:xfrm>
          <a:off x="1903542" y="27744"/>
          <a:ext cx="380708" cy="34588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73F4A-2B80-40F2-9C54-A6638C04FA59}">
      <dsp:nvSpPr>
        <dsp:cNvPr id="0" name=""/>
        <dsp:cNvSpPr/>
      </dsp:nvSpPr>
      <dsp:spPr>
        <a:xfrm>
          <a:off x="2436534" y="27744"/>
          <a:ext cx="5177635" cy="3458812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"/>
                <a:satMod val="255000"/>
              </a:srgbClr>
            </a:gs>
            <a:gs pos="55000">
              <a:srgbClr val="8064A2">
                <a:hueOff val="0"/>
                <a:satOff val="0"/>
                <a:lumOff val="0"/>
                <a:alphaOff val="0"/>
                <a:tint val="12000"/>
                <a:satMod val="255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Reino: Plantae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División: Angiospermae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685800" lvl="3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Clase: Eudicotyledoneae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914400" lvl="4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Subclase: Asteridae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1143000" lvl="5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Orden: Lamiales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1371600" lvl="6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Familia: Verbenaceae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1600200" lvl="7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Género: </a:t>
          </a:r>
          <a:r>
            <a:rPr lang="es-ES" sz="2400" i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>
          <a:pPr marL="1828800" lvl="8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Especie: </a:t>
          </a:r>
          <a:r>
            <a:rPr lang="es-ES" sz="2400" i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Gmelina arborea </a:t>
          </a: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Roxb.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436534" y="27744"/>
        <a:ext cx="5177635" cy="3458812"/>
      </dsp:txXfrm>
    </dsp:sp>
    <dsp:sp modelId="{8D932C7B-1161-44BB-804F-29FB09562AC0}">
      <dsp:nvSpPr>
        <dsp:cNvPr id="0" name=""/>
        <dsp:cNvSpPr/>
      </dsp:nvSpPr>
      <dsp:spPr>
        <a:xfrm>
          <a:off x="0" y="3720557"/>
          <a:ext cx="19035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Nombre común: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3720557"/>
        <a:ext cx="1903542" cy="1287000"/>
      </dsp:txXfrm>
    </dsp:sp>
    <dsp:sp modelId="{E0B13417-BA96-4BDE-A4C8-EC35D17B4952}">
      <dsp:nvSpPr>
        <dsp:cNvPr id="0" name=""/>
        <dsp:cNvSpPr/>
      </dsp:nvSpPr>
      <dsp:spPr>
        <a:xfrm>
          <a:off x="1903542" y="3720557"/>
          <a:ext cx="380708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96E6D-6F64-4C16-8F49-30AA897FB0F3}">
      <dsp:nvSpPr>
        <dsp:cNvPr id="0" name=""/>
        <dsp:cNvSpPr/>
      </dsp:nvSpPr>
      <dsp:spPr>
        <a:xfrm>
          <a:off x="2436534" y="3720557"/>
          <a:ext cx="5177635" cy="1287000"/>
        </a:xfrm>
        <a:prstGeom prst="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"/>
                <a:satMod val="255000"/>
              </a:srgbClr>
            </a:gs>
            <a:gs pos="55000">
              <a:srgbClr val="8064A2">
                <a:hueOff val="-4464770"/>
                <a:satOff val="26899"/>
                <a:lumOff val="2156"/>
                <a:alphaOff val="0"/>
                <a:tint val="12000"/>
                <a:satMod val="255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45000"/>
                <a:satMod val="250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Melina, </a:t>
          </a:r>
          <a:r>
            <a:rPr lang="es-ES" sz="24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Shivan</a:t>
          </a: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, Gambar, </a:t>
          </a:r>
          <a:r>
            <a:rPr lang="es-ES" sz="24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Gamari</a:t>
          </a:r>
          <a:r>
            <a:rPr lang="es-ES" sz="24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</a:t>
          </a:r>
          <a:endParaRPr lang="es-ES" sz="24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436534" y="3720557"/>
        <a:ext cx="5177635" cy="1287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69AC-E5F0-480F-AABE-9837D78B26D7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4445-1E00-4823-B587-5C4D1C9C42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580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B6C3-2508-4244-8D89-E80F4CBB0658}" type="datetimeFigureOut">
              <a:rPr lang="es-EC" smtClean="0"/>
              <a:t>22/2/2017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083E-E3B2-471C-8BC5-76999859E44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080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029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Ho similar a la He no hay perdida de datos significantes o alelos nulos,</a:t>
            </a:r>
            <a:r>
              <a:rPr lang="es-ES" baseline="0" dirty="0" smtClean="0"/>
              <a:t> la I índice de Shannon diversidad especifica es mas baja se analiza los subgrupos formados y no el conjunto. 0.15 gst medianamente aislado pero se encontró un flujo de genes alto no se sometieron a un estricto aislamiento.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691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39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117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Específicamente de la India, además otros países</a:t>
            </a:r>
            <a:r>
              <a:rPr lang="es-ES" baseline="0" dirty="0" smtClean="0"/>
              <a:t> tropicales a nivel mundial entre los 0 y 1,000 m.s.n.m.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612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Priorizada por la Subsecretaria de Producción Forestal y el Ministerio de Agricultura, Ganadería, Acuacultura</a:t>
            </a:r>
            <a:r>
              <a:rPr lang="es-ES" baseline="0" dirty="0" smtClean="0"/>
              <a:t> y Pesca.</a:t>
            </a:r>
          </a:p>
          <a:p>
            <a:r>
              <a:rPr lang="es-ES" baseline="0" dirty="0" smtClean="0"/>
              <a:t>Esta especie se encuentra en la Estación Experimental Litoral Sur, ubicada en el Km 26 de la vía Durán – Tambo, al Oeste de Guayaquil, Cantón Yaguachi, Provincia del Guayas.</a:t>
            </a:r>
          </a:p>
          <a:p>
            <a:r>
              <a:rPr lang="es-ES" baseline="0" dirty="0" smtClean="0"/>
              <a:t>Potenciando la productividad, competitividad y sostenibilidad del negocio forestal y su conservación a largo plazo de su diversidad genética.</a:t>
            </a:r>
          </a:p>
          <a:p>
            <a:r>
              <a:rPr lang="es-ES" baseline="0" dirty="0" smtClean="0"/>
              <a:t>Se eta trabajando en la introducción de esta especie con los agricultores de la zona y en los productores de madera en la Provincia de Santo Domingo de los Tsáchilas.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99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esta investigación.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705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Subsecretaria</a:t>
            </a:r>
            <a:r>
              <a:rPr lang="es-ES" baseline="0" dirty="0" smtClean="0"/>
              <a:t> de Producción Forestal (SPF)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64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ISSRs</a:t>
            </a:r>
            <a:r>
              <a:rPr lang="es-ES" baseline="0" dirty="0" smtClean="0"/>
              <a:t> presenta las siguientes </a:t>
            </a:r>
            <a:r>
              <a:rPr lang="es-ES" baseline="0" dirty="0" err="1" smtClean="0"/>
              <a:t>caracteristicas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351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EDTA</a:t>
            </a:r>
            <a:r>
              <a:rPr lang="es-ES" baseline="0" dirty="0" smtClean="0"/>
              <a:t> (Ácido etileno diamino tetracetico de sodio)</a:t>
            </a:r>
          </a:p>
          <a:p>
            <a:r>
              <a:rPr lang="es-ES" baseline="0" dirty="0" smtClean="0"/>
              <a:t>CTAB ( bromuro de cetil trimetil amonio)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466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704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Heterocigosidad 0.27 media,</a:t>
            </a:r>
            <a:r>
              <a:rPr lang="es-ES" baseline="0" dirty="0" smtClean="0"/>
              <a:t> PIC (Contenido de Información Polimórfica) 0.26 parentesco bajo, Índice de shannon 0.43 diversidad especifica alta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083E-E3B2-471C-8BC5-76999859E440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912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50853"/>
              </p:ext>
            </p:extLst>
          </p:nvPr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2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sz="1400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C" sz="1400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sz="140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C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dirty="0"/>
          </a:p>
        </p:txBody>
      </p:sp>
      <p:pic>
        <p:nvPicPr>
          <p:cNvPr id="30746" name="Picture 2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350"/>
            <a:ext cx="2952328" cy="71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9" name="Picture 2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96" y="5722938"/>
            <a:ext cx="1968512" cy="1135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Resultado de imagen para BIOTECNOLOGIA ESPE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099"/>
            <a:ext cx="936104" cy="93640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8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13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68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949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016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29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27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29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EC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301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dirty="0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dirty="0"/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dirty="0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75" y="6080940"/>
            <a:ext cx="21955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 kern="1200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915816" y="42210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Danny Jefferson Tafur Salazar</a:t>
            </a:r>
            <a:endParaRPr lang="es-EC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699792" y="47251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+mj-lt"/>
              </a:rPr>
              <a:t>Directora: </a:t>
            </a:r>
            <a:r>
              <a:rPr lang="es-EC" sz="2000" dirty="0" smtClean="0"/>
              <a:t>Claudia</a:t>
            </a:r>
            <a:r>
              <a:rPr lang="es-EC" sz="2000" dirty="0" smtClean="0">
                <a:latin typeface="+mj-lt"/>
              </a:rPr>
              <a:t> Segovia PhD.</a:t>
            </a:r>
            <a:endParaRPr lang="es-EC" sz="2000" dirty="0">
              <a:latin typeface="+mj-lt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401340" y="1052736"/>
            <a:ext cx="6911975" cy="10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C" altLang="en-US" sz="2100" b="1" dirty="0">
                <a:latin typeface="+mn-lt"/>
              </a:rPr>
              <a:t>UNIVERSIDAD DE LAS FUERZAS ARMADAS - ESPE</a:t>
            </a:r>
          </a:p>
          <a:p>
            <a:pPr algn="ctr" eaLnBrk="1" hangingPunct="1">
              <a:lnSpc>
                <a:spcPct val="150000"/>
              </a:lnSpc>
            </a:pPr>
            <a:r>
              <a:rPr lang="es-EC" altLang="en-US" sz="2100" b="1" dirty="0">
                <a:latin typeface="+mn-lt"/>
              </a:rPr>
              <a:t>CARRERA DE INGENIERÍA EN BIOTECNOLOGÍA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067944" y="520027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Febrero, 2017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1340" y="2492896"/>
            <a:ext cx="6911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Estudio de la diversidad genética de la colección de melina (</a:t>
            </a:r>
            <a:r>
              <a:rPr lang="es-ES" sz="2000" b="1" i="1" dirty="0" smtClean="0"/>
              <a:t>Gmelina arborea </a:t>
            </a:r>
            <a:r>
              <a:rPr lang="es-ES" sz="2000" b="1" dirty="0" smtClean="0"/>
              <a:t>Roxb) del INIAP, mediante el uso de marcadores moleculares ISSR (Inter simple sequence repeats)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4887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548680"/>
            <a:ext cx="794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Secuencias intermedias de </a:t>
            </a:r>
            <a:r>
              <a:rPr lang="es-ES" sz="2400" b="1" i="1" dirty="0"/>
              <a:t>r</a:t>
            </a:r>
            <a:r>
              <a:rPr lang="es-ES" sz="2400" b="1" i="1" dirty="0" smtClean="0"/>
              <a:t>epeticiones simples (ISSR)</a:t>
            </a:r>
            <a:endParaRPr lang="es-ES" sz="2400" b="1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30238" y="5085"/>
            <a:ext cx="7886700" cy="471587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Marco Teórico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975792211"/>
              </p:ext>
            </p:extLst>
          </p:nvPr>
        </p:nvGraphicFramePr>
        <p:xfrm>
          <a:off x="640792" y="3501008"/>
          <a:ext cx="7886700" cy="318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39552" y="3140968"/>
            <a:ext cx="801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5</a:t>
            </a:r>
            <a:r>
              <a:rPr lang="es-ES" sz="1600" dirty="0" smtClean="0"/>
              <a:t>. Primer (CA)n fijado a los extremos 3´y 5´ por un codón de inicio, amplificando la parte intermedia, exponencialmente.</a:t>
            </a:r>
            <a:endParaRPr lang="es-ES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638132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(González y Aguirre, 2007).</a:t>
            </a:r>
          </a:p>
        </p:txBody>
      </p:sp>
    </p:spTree>
    <p:extLst>
      <p:ext uri="{BB962C8B-B14F-4D97-AF65-F5344CB8AC3E}">
        <p14:creationId xmlns:p14="http://schemas.microsoft.com/office/powerpoint/2010/main" val="29426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86700" cy="1325563"/>
          </a:xfrm>
        </p:spPr>
        <p:txBody>
          <a:bodyPr/>
          <a:lstStyle/>
          <a:p>
            <a:pPr algn="ctr"/>
            <a:r>
              <a:rPr lang="es-ES" sz="5400" dirty="0" smtClean="0">
                <a:solidFill>
                  <a:schemeClr val="tx1"/>
                </a:solidFill>
              </a:rPr>
              <a:t>Materiales y </a:t>
            </a:r>
            <a:br>
              <a:rPr lang="es-ES" sz="5400" dirty="0" smtClean="0">
                <a:solidFill>
                  <a:schemeClr val="tx1"/>
                </a:solidFill>
              </a:rPr>
            </a:br>
            <a:r>
              <a:rPr lang="es-ES" sz="5400" dirty="0" smtClean="0">
                <a:solidFill>
                  <a:schemeClr val="tx1"/>
                </a:solidFill>
              </a:rPr>
              <a:t>Métodos</a:t>
            </a:r>
            <a:endParaRPr lang="es-E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29655411"/>
              </p:ext>
            </p:extLst>
          </p:nvPr>
        </p:nvGraphicFramePr>
        <p:xfrm>
          <a:off x="971600" y="1340768"/>
          <a:ext cx="73448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764704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b="1" dirty="0">
                <a:solidFill>
                  <a:sysClr val="windowText" lastClr="000000"/>
                </a:solidFill>
              </a:rPr>
              <a:t>Fase I: Recolección del material vegetal perteneciente a la EELS</a:t>
            </a:r>
          </a:p>
          <a:p>
            <a:endParaRPr lang="es-ES" dirty="0"/>
          </a:p>
        </p:txBody>
      </p:sp>
      <p:pic>
        <p:nvPicPr>
          <p:cNvPr id="19" name="18 Imagen"/>
          <p:cNvPicPr/>
          <p:nvPr/>
        </p:nvPicPr>
        <p:blipFill rotWithShape="1">
          <a:blip r:embed="rId2"/>
          <a:srcRect l="34941" t="32104" r="23859"/>
          <a:stretch/>
        </p:blipFill>
        <p:spPr bwMode="auto">
          <a:xfrm>
            <a:off x="1201561" y="1923693"/>
            <a:ext cx="3240360" cy="247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3"/>
          <a:srcRect l="39368" t="16850" r="40231" b="20962"/>
          <a:stretch/>
        </p:blipFill>
        <p:spPr bwMode="auto">
          <a:xfrm>
            <a:off x="5939317" y="1923692"/>
            <a:ext cx="1980220" cy="2477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37665" y="19236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Costa Rica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245351" y="35103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Costa Rica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465313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6. </a:t>
            </a:r>
            <a:r>
              <a:rPr lang="es-ES" sz="1600" dirty="0" smtClean="0"/>
              <a:t>Rojo: Provincia de Limón. Azul: Cantón Matina. Verde: Provincia de Puntarenas. Café: Cantón Buenos Aires.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81255" y="46531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7. </a:t>
            </a:r>
            <a:r>
              <a:rPr lang="es-ES" sz="1600" dirty="0" smtClean="0"/>
              <a:t>Distancia entre los cantones: 102.52 Km.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480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8" y="3284984"/>
            <a:ext cx="358166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148064" y="3284985"/>
            <a:ext cx="3384376" cy="2232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Temperatura: 26.5°C</a:t>
            </a:r>
          </a:p>
          <a:p>
            <a:pPr algn="ctr"/>
            <a:r>
              <a:rPr lang="es-EC" sz="2000" dirty="0" smtClean="0"/>
              <a:t>Humedad: </a:t>
            </a:r>
            <a:r>
              <a:rPr lang="es-EC" sz="2000" dirty="0"/>
              <a:t>83 % </a:t>
            </a:r>
            <a:r>
              <a:rPr lang="es-EC" sz="2000" dirty="0" smtClean="0"/>
              <a:t>Precipitaciones: 1,398 </a:t>
            </a:r>
            <a:r>
              <a:rPr lang="es-EC" sz="2000" dirty="0"/>
              <a:t>mm </a:t>
            </a:r>
            <a:endParaRPr lang="es-ES" sz="2000" dirty="0"/>
          </a:p>
        </p:txBody>
      </p:sp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402814"/>
            <a:ext cx="279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(INIAP, 2016)</a:t>
            </a:r>
            <a:endParaRPr lang="es-ES" sz="14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567748" y="1769308"/>
            <a:ext cx="3581668" cy="1211686"/>
            <a:chOff x="1651089" y="3366120"/>
            <a:chExt cx="2291595" cy="916638"/>
          </a:xfrm>
          <a:scene3d>
            <a:camera prst="orthographicFront"/>
            <a:lightRig rig="flat" dir="t"/>
          </a:scene3d>
        </p:grpSpPr>
        <p:sp>
          <p:nvSpPr>
            <p:cNvPr id="14" name="13 Cheurón"/>
            <p:cNvSpPr/>
            <p:nvPr/>
          </p:nvSpPr>
          <p:spPr>
            <a:xfrm>
              <a:off x="1651089" y="3366120"/>
              <a:ext cx="2291595" cy="916638"/>
            </a:xfrm>
            <a:prstGeom prst="chevron">
              <a:avLst/>
            </a:prstGeom>
            <a:gradFill rotWithShape="1">
              <a:gsLst>
                <a:gs pos="0">
                  <a:srgbClr val="9BBB59">
                    <a:hueOff val="7500176"/>
                    <a:satOff val="-11253"/>
                    <a:lumOff val="-1830"/>
                    <a:alphaOff val="0"/>
                    <a:tint val="1000"/>
                    <a:satMod val="255000"/>
                  </a:srgbClr>
                </a:gs>
                <a:gs pos="55000">
                  <a:srgbClr val="9BBB59">
                    <a:hueOff val="7500176"/>
                    <a:satOff val="-11253"/>
                    <a:lumOff val="-1830"/>
                    <a:alphaOff val="0"/>
                    <a:tint val="12000"/>
                    <a:satMod val="255000"/>
                  </a:srgbClr>
                </a:gs>
                <a:gs pos="100000">
                  <a:srgbClr val="9BBB59">
                    <a:hueOff val="7500176"/>
                    <a:satOff val="-11253"/>
                    <a:lumOff val="-1830"/>
                    <a:alphaOff val="0"/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5" name="Cheurón 4"/>
            <p:cNvSpPr/>
            <p:nvPr/>
          </p:nvSpPr>
          <p:spPr>
            <a:xfrm>
              <a:off x="2109408" y="3366120"/>
              <a:ext cx="1374957" cy="91663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/>
                <a:t>Estación Experimental Litoral </a:t>
              </a:r>
              <a:r>
                <a:rPr lang="es-ES" sz="2000" dirty="0" smtClean="0"/>
                <a:t>Sur</a:t>
              </a:r>
              <a:endPara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148063" y="1769308"/>
            <a:ext cx="3384377" cy="1211686"/>
            <a:chOff x="2309112" y="3360313"/>
            <a:chExt cx="3029215" cy="1211686"/>
          </a:xfrm>
          <a:scene3d>
            <a:camera prst="orthographicFront"/>
            <a:lightRig rig="flat" dir="t"/>
          </a:scene3d>
        </p:grpSpPr>
        <p:sp>
          <p:nvSpPr>
            <p:cNvPr id="17" name="16 Cheurón"/>
            <p:cNvSpPr/>
            <p:nvPr/>
          </p:nvSpPr>
          <p:spPr>
            <a:xfrm>
              <a:off x="2309112" y="3360313"/>
              <a:ext cx="3029215" cy="1211686"/>
            </a:xfrm>
            <a:prstGeom prst="chevron">
              <a:avLst/>
            </a:prstGeom>
            <a:gradFill rotWithShape="1">
              <a:gsLst>
                <a:gs pos="0">
                  <a:srgbClr val="9BBB59">
                    <a:hueOff val="11250264"/>
                    <a:satOff val="-16880"/>
                    <a:lumOff val="-2745"/>
                    <a:alphaOff val="0"/>
                    <a:tint val="1000"/>
                    <a:satMod val="255000"/>
                  </a:srgbClr>
                </a:gs>
                <a:gs pos="55000">
                  <a:srgbClr val="9BBB59">
                    <a:hueOff val="11250264"/>
                    <a:satOff val="-16880"/>
                    <a:lumOff val="-2745"/>
                    <a:alphaOff val="0"/>
                    <a:tint val="12000"/>
                    <a:satMod val="255000"/>
                  </a:srgbClr>
                </a:gs>
                <a:gs pos="100000">
                  <a:srgbClr val="9BBB59">
                    <a:hueOff val="11250264"/>
                    <a:satOff val="-16880"/>
                    <a:lumOff val="-2745"/>
                    <a:alphaOff val="0"/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8" name="Cheurón 4"/>
            <p:cNvSpPr/>
            <p:nvPr/>
          </p:nvSpPr>
          <p:spPr>
            <a:xfrm>
              <a:off x="2914955" y="3360313"/>
              <a:ext cx="1817529" cy="121168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/>
                <a:t>Colección con 51 accesiones de </a:t>
              </a:r>
              <a:r>
                <a:rPr lang="es-ES" sz="2000" dirty="0" smtClean="0"/>
                <a:t>melina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467544" y="764704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b="1" dirty="0">
                <a:solidFill>
                  <a:sysClr val="windowText" lastClr="000000"/>
                </a:solidFill>
              </a:rPr>
              <a:t>Fase I: Recolección del material vegetal perteneciente a la EELS</a:t>
            </a:r>
          </a:p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583863" y="5157192"/>
            <a:ext cx="3581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Figura 8</a:t>
            </a:r>
            <a:r>
              <a:rPr lang="es-ES" sz="1600" dirty="0" smtClean="0"/>
              <a:t>. EELS – INIAP.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500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96544"/>
              </p:ext>
            </p:extLst>
          </p:nvPr>
        </p:nvGraphicFramePr>
        <p:xfrm>
          <a:off x="1403648" y="1525934"/>
          <a:ext cx="65527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927103"/>
            <a:ext cx="526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Fase II: Caracterización Molecular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018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28650" y="5085"/>
            <a:ext cx="7886700" cy="615603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927103"/>
            <a:ext cx="526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Fase II: Caracterización Molecular</a:t>
            </a:r>
            <a:endParaRPr lang="es-ES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66548418"/>
              </p:ext>
            </p:extLst>
          </p:nvPr>
        </p:nvGraphicFramePr>
        <p:xfrm>
          <a:off x="251520" y="267736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jefferson\Pictures\fotos celular\Camera1\20160531_0942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9680" y="1685232"/>
            <a:ext cx="1718096" cy="1625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jefferson\Pictures\fotos celular\Camera1\20160707_1451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38896"/>
            <a:ext cx="2011334" cy="12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jefferson\Pictures\fotos celular\Camera1\20160519_1242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1584175" cy="1500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jefferson\Pictures\fotos celular\Camera1\20160525_1508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8950"/>
            <a:ext cx="1584176" cy="150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fferson\Google Drive\Fotos\IMG-20160526-WA00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4854"/>
            <a:ext cx="4896543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211960" y="908720"/>
            <a:ext cx="4248312" cy="8854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Protocolo Souza </a:t>
            </a:r>
            <a:r>
              <a:rPr lang="es-ES" sz="2000" i="1" dirty="0" smtClean="0">
                <a:solidFill>
                  <a:schemeClr val="tx1"/>
                </a:solidFill>
              </a:rPr>
              <a:t>et al., 2002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orma en L"/>
          <p:cNvSpPr/>
          <p:nvPr/>
        </p:nvSpPr>
        <p:spPr>
          <a:xfrm rot="5400000">
            <a:off x="1085684" y="506605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0"/>
                  <a:satOff val="0"/>
                  <a:lumOff val="0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0"/>
                  <a:satOff val="0"/>
                  <a:lumOff val="0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21" name="20 Grupo"/>
          <p:cNvGrpSpPr/>
          <p:nvPr/>
        </p:nvGrpSpPr>
        <p:grpSpPr>
          <a:xfrm>
            <a:off x="883499" y="1108795"/>
            <a:ext cx="1819571" cy="1594961"/>
            <a:chOff x="205396" y="2161356"/>
            <a:chExt cx="1819571" cy="1594961"/>
          </a:xfrm>
        </p:grpSpPr>
        <p:sp>
          <p:nvSpPr>
            <p:cNvPr id="22" name="21 Rectángulo"/>
            <p:cNvSpPr/>
            <p:nvPr/>
          </p:nvSpPr>
          <p:spPr>
            <a:xfrm>
              <a:off x="205396" y="21613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05396" y="21613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Extracción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907704" y="504627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9. </a:t>
            </a:r>
            <a:r>
              <a:rPr lang="es-ES" sz="1600" dirty="0" smtClean="0"/>
              <a:t>Departamento Nacional de Biotecnología (DNB) del INIAP sección extracción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607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55" y="2596380"/>
            <a:ext cx="2215835" cy="17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76158" y="923330"/>
            <a:ext cx="3126346" cy="5936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Absorbancia 260/280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9552" y="6390885"/>
            <a:ext cx="374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(Biotek Instruments, 2016)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9233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Forma en L"/>
          <p:cNvSpPr/>
          <p:nvPr/>
        </p:nvSpPr>
        <p:spPr>
          <a:xfrm rot="5400000">
            <a:off x="1085684" y="434597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1488257"/>
                  <a:satOff val="8966"/>
                  <a:lumOff val="719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1488257"/>
                  <a:satOff val="8966"/>
                  <a:lumOff val="719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1488257"/>
                  <a:satOff val="8966"/>
                  <a:lumOff val="719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1488257"/>
                <a:satOff val="8966"/>
                <a:lumOff val="719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19" name="18 Grupo"/>
          <p:cNvGrpSpPr/>
          <p:nvPr/>
        </p:nvGrpSpPr>
        <p:grpSpPr>
          <a:xfrm>
            <a:off x="883499" y="1036787"/>
            <a:ext cx="1819571" cy="1594961"/>
            <a:chOff x="2432907" y="1610156"/>
            <a:chExt cx="1819571" cy="1594961"/>
          </a:xfrm>
        </p:grpSpPr>
        <p:sp>
          <p:nvSpPr>
            <p:cNvPr id="20" name="19 Rectángulo"/>
            <p:cNvSpPr/>
            <p:nvPr/>
          </p:nvSpPr>
          <p:spPr>
            <a:xfrm>
              <a:off x="2432907" y="16101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432907" y="16101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Cuantificación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5399171" y="476347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11.</a:t>
            </a:r>
            <a:r>
              <a:rPr lang="es-ES" sz="1600" dirty="0" smtClean="0"/>
              <a:t> Espectrofotómetro </a:t>
            </a:r>
            <a:r>
              <a:rPr lang="es-ES" sz="1600" dirty="0"/>
              <a:t>Epoch™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pic>
        <p:nvPicPr>
          <p:cNvPr id="22" name="Picture 3" descr="C:\Users\jefferson\Google Drive\Fotos\20160519_12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3" y="2606052"/>
            <a:ext cx="2230407" cy="17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281294" y="1611627"/>
            <a:ext cx="3126346" cy="787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Concentración final de 5 </a:t>
            </a:r>
            <a:r>
              <a:rPr lang="es-ES" dirty="0" smtClean="0">
                <a:solidFill>
                  <a:schemeClr val="tx1"/>
                </a:solidFill>
              </a:rPr>
              <a:t>ng/µl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4763470"/>
            <a:ext cx="315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10.</a:t>
            </a:r>
            <a:r>
              <a:rPr lang="es-ES" sz="1600" dirty="0" smtClean="0"/>
              <a:t> Muestras procesadas después de la extracción en un Rack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40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3729"/>
              </p:ext>
            </p:extLst>
          </p:nvPr>
        </p:nvGraphicFramePr>
        <p:xfrm>
          <a:off x="1763308" y="1988842"/>
          <a:ext cx="5544996" cy="388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498"/>
                <a:gridCol w="2772498"/>
              </a:tblGrid>
              <a:tr h="348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PCR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s-EC" sz="1600" b="0" dirty="0" err="1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</a:rPr>
                        <a:t>o 1.5 </a:t>
                      </a:r>
                      <a:r>
                        <a:rPr lang="es-EC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es-EC" sz="16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8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REACTIVOS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VOL. 1 rx (µl)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AGUA UP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2.80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BUFFER PCR (X)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MgCl2 (mM)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dNTP's (mM)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Primers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uM)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Taq polimerasa(U/µl)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MUESTRA (ng/ µl)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5.00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97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Volumen de reacción (µl)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4139952" y="836712"/>
            <a:ext cx="4458707" cy="4411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Protocolo Rigotti </a:t>
            </a:r>
            <a:r>
              <a:rPr lang="es-EC" sz="2000" i="1" dirty="0">
                <a:solidFill>
                  <a:schemeClr val="tx1"/>
                </a:solidFill>
              </a:rPr>
              <a:t>et al</a:t>
            </a:r>
            <a:r>
              <a:rPr lang="es-EC" sz="2000" dirty="0">
                <a:solidFill>
                  <a:schemeClr val="tx1"/>
                </a:solidFill>
              </a:rPr>
              <a:t>., 2002 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Forma en L"/>
          <p:cNvSpPr/>
          <p:nvPr/>
        </p:nvSpPr>
        <p:spPr>
          <a:xfrm rot="5400000">
            <a:off x="1157692" y="434597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2976513"/>
                  <a:satOff val="17933"/>
                  <a:lumOff val="1437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2976513"/>
                  <a:satOff val="17933"/>
                  <a:lumOff val="1437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2976513"/>
                  <a:satOff val="17933"/>
                  <a:lumOff val="1437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20" name="19 Grupo"/>
          <p:cNvGrpSpPr/>
          <p:nvPr/>
        </p:nvGrpSpPr>
        <p:grpSpPr>
          <a:xfrm>
            <a:off x="955508" y="1036786"/>
            <a:ext cx="1819571" cy="1594961"/>
            <a:chOff x="4660419" y="1058956"/>
            <a:chExt cx="1819571" cy="1594961"/>
          </a:xfrm>
        </p:grpSpPr>
        <p:sp>
          <p:nvSpPr>
            <p:cNvPr id="21" name="20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Amplificación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691680" y="147607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2. </a:t>
            </a:r>
            <a:r>
              <a:rPr lang="es-ES" sz="1600" dirty="0" smtClean="0"/>
              <a:t>Coctel de la Reacción en Cadena de la Polimerasa (PCR).</a:t>
            </a:r>
            <a:endParaRPr lang="es-ES" sz="16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0" y="3068960"/>
            <a:ext cx="1528276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95536" y="764704"/>
            <a:ext cx="4032448" cy="72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i="1" dirty="0">
                <a:solidFill>
                  <a:schemeClr val="tx1"/>
                </a:solidFill>
              </a:rPr>
              <a:t>Gmelina </a:t>
            </a:r>
            <a:r>
              <a:rPr lang="es-ES" sz="2000" i="1" dirty="0" smtClean="0">
                <a:solidFill>
                  <a:schemeClr val="tx1"/>
                </a:solidFill>
              </a:rPr>
              <a:t>arborea </a:t>
            </a:r>
            <a:r>
              <a:rPr lang="es-ES" sz="2000" dirty="0" smtClean="0">
                <a:solidFill>
                  <a:schemeClr val="tx1"/>
                </a:solidFill>
              </a:rPr>
              <a:t>Roxb.</a:t>
            </a:r>
            <a:r>
              <a:rPr lang="es-ES" sz="2000" i="1" dirty="0" smtClean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originaria del </a:t>
            </a:r>
            <a:r>
              <a:rPr lang="es-ES" sz="2000" dirty="0" smtClean="0">
                <a:solidFill>
                  <a:schemeClr val="tx1"/>
                </a:solidFill>
              </a:rPr>
              <a:t>Sureste asiático (India).</a:t>
            </a: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5536" y="1628800"/>
            <a:ext cx="403244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Árbol maderable: Pulpa de papel, muebles (paneles y vigas).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52958"/>
              </p:ext>
            </p:extLst>
          </p:nvPr>
        </p:nvGraphicFramePr>
        <p:xfrm>
          <a:off x="4644008" y="1268760"/>
          <a:ext cx="4176464" cy="460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727"/>
                <a:gridCol w="2287737"/>
              </a:tblGrid>
              <a:tr h="1243545">
                <a:tc>
                  <a:txBody>
                    <a:bodyPr/>
                    <a:lstStyle/>
                    <a:p>
                      <a:r>
                        <a:rPr lang="es-ES" sz="1900" b="0" dirty="0" smtClean="0">
                          <a:solidFill>
                            <a:schemeClr val="tx1"/>
                          </a:solidFill>
                        </a:rPr>
                        <a:t>Precipitación</a:t>
                      </a:r>
                      <a:endParaRPr lang="es-ES" sz="1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b="0" dirty="0" smtClean="0">
                          <a:solidFill>
                            <a:schemeClr val="tx1"/>
                          </a:solidFill>
                        </a:rPr>
                        <a:t>1,000 a 4,000 mm</a:t>
                      </a:r>
                    </a:p>
                  </a:txBody>
                  <a:tcPr anchor="ctr"/>
                </a:tc>
              </a:tr>
              <a:tr h="1243545">
                <a:tc rowSpan="3">
                  <a:txBody>
                    <a:bodyPr/>
                    <a:lstStyle/>
                    <a:p>
                      <a:r>
                        <a:rPr lang="es-ES" sz="1900" b="0" dirty="0" smtClean="0">
                          <a:solidFill>
                            <a:schemeClr val="tx1"/>
                          </a:solidFill>
                        </a:rPr>
                        <a:t>Incremento</a:t>
                      </a:r>
                      <a:r>
                        <a:rPr lang="es-ES" sz="1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900" b="0" dirty="0" smtClean="0">
                          <a:solidFill>
                            <a:schemeClr val="tx1"/>
                          </a:solidFill>
                        </a:rPr>
                        <a:t>Medio Anual (IMA)</a:t>
                      </a:r>
                      <a:endParaRPr lang="es-ES" sz="1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b="0" dirty="0" smtClean="0">
                          <a:solidFill>
                            <a:schemeClr val="tx1"/>
                          </a:solidFill>
                        </a:rPr>
                        <a:t>2 m de altura</a:t>
                      </a:r>
                    </a:p>
                  </a:txBody>
                  <a:tcPr anchor="ctr"/>
                </a:tc>
              </a:tr>
              <a:tr h="7065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900" dirty="0" smtClean="0"/>
                        <a:t>3.6 cm de diámetro</a:t>
                      </a:r>
                      <a:endParaRPr lang="es-ES" sz="1900" dirty="0"/>
                    </a:p>
                  </a:txBody>
                  <a:tcPr/>
                </a:tc>
              </a:tr>
              <a:tr h="70656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900" dirty="0" smtClean="0"/>
                        <a:t>20 a 35 m</a:t>
                      </a:r>
                      <a:r>
                        <a:rPr lang="es-ES" sz="1900" baseline="30000" dirty="0" smtClean="0"/>
                        <a:t>3 </a:t>
                      </a:r>
                      <a:r>
                        <a:rPr lang="es-ES" sz="1900" baseline="0" dirty="0" smtClean="0"/>
                        <a:t>/ha/año</a:t>
                      </a:r>
                      <a:endParaRPr lang="es-ES" sz="1900" dirty="0"/>
                    </a:p>
                  </a:txBody>
                  <a:tcPr/>
                </a:tc>
              </a:tr>
              <a:tr h="706560">
                <a:tc>
                  <a:txBody>
                    <a:bodyPr/>
                    <a:lstStyle/>
                    <a:p>
                      <a:r>
                        <a:rPr lang="es-ES" sz="1900" dirty="0" smtClean="0"/>
                        <a:t>Rotación</a:t>
                      </a:r>
                      <a:endParaRPr lang="es-E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900" dirty="0" smtClean="0"/>
                        <a:t>12 años</a:t>
                      </a:r>
                      <a:endParaRPr lang="es-ES" sz="19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08920"/>
            <a:ext cx="4032447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Formulación del problema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44008" y="8274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Tabla 1. </a:t>
            </a:r>
            <a:r>
              <a:rPr lang="es-ES" dirty="0" smtClean="0"/>
              <a:t>Parámetros de </a:t>
            </a:r>
            <a:r>
              <a:rPr lang="es-ES" i="1" dirty="0" smtClean="0"/>
              <a:t>G. arborea.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52292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Figura 1. </a:t>
            </a:r>
            <a:r>
              <a:rPr lang="es-ES" dirty="0" smtClean="0"/>
              <a:t>Distribución geográfica de </a:t>
            </a:r>
            <a:r>
              <a:rPr lang="es-ES" i="1" dirty="0" smtClean="0"/>
              <a:t>G. arborea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7" y="6381328"/>
            <a:ext cx="518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</a:t>
            </a:r>
            <a:r>
              <a:rPr lang="es-ES" sz="1600" dirty="0" err="1" smtClean="0"/>
              <a:t>Chavarria</a:t>
            </a:r>
            <a:r>
              <a:rPr lang="es-ES" sz="1600" dirty="0" smtClean="0"/>
              <a:t>, 1993; Dvorak, 2004)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446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C:\Users\jefferson\Desktop\824 primera parte.jpg"/>
          <p:cNvPicPr/>
          <p:nvPr/>
        </p:nvPicPr>
        <p:blipFill>
          <a:blip r:embed="rId2"/>
          <a:srcRect r="64149" b="80966"/>
          <a:stretch>
            <a:fillRect/>
          </a:stretch>
        </p:blipFill>
        <p:spPr bwMode="auto">
          <a:xfrm>
            <a:off x="1619672" y="3933056"/>
            <a:ext cx="597666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9046"/>
              </p:ext>
            </p:extLst>
          </p:nvPr>
        </p:nvGraphicFramePr>
        <p:xfrm>
          <a:off x="1619672" y="1755399"/>
          <a:ext cx="5976665" cy="207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7908"/>
                <a:gridCol w="1565272"/>
                <a:gridCol w="1084437"/>
                <a:gridCol w="979048"/>
              </a:tblGrid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Temperatura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Ciclos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7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Desnaturalización inicial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4 min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 ciclo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Desnaturalización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30 seg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40 ciclos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Apareamiento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 min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Extensión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1min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Extensión final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10 min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 ciclo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Conservación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10 min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1 ciclo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4139952" y="836712"/>
            <a:ext cx="4458707" cy="4411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000000"/>
                </a:solidFill>
              </a:rPr>
              <a:t>Protocolo Rigotti </a:t>
            </a:r>
            <a:r>
              <a:rPr lang="es-EC" sz="2000" i="1" dirty="0">
                <a:solidFill>
                  <a:srgbClr val="000000"/>
                </a:solidFill>
              </a:rPr>
              <a:t>et al</a:t>
            </a:r>
            <a:r>
              <a:rPr lang="es-EC" sz="2000" dirty="0">
                <a:solidFill>
                  <a:srgbClr val="000000"/>
                </a:solidFill>
              </a:rPr>
              <a:t>., 2002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47665" y="594928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Figura 12. </a:t>
            </a:r>
            <a:r>
              <a:rPr lang="es-ES" sz="1600" dirty="0" smtClean="0">
                <a:solidFill>
                  <a:srgbClr val="000000"/>
                </a:solidFill>
              </a:rPr>
              <a:t>Gel de agarosa al 2% 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6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Forma en L"/>
          <p:cNvSpPr/>
          <p:nvPr/>
        </p:nvSpPr>
        <p:spPr>
          <a:xfrm rot="5400000">
            <a:off x="1157692" y="434597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2976513"/>
                  <a:satOff val="17933"/>
                  <a:lumOff val="1437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2976513"/>
                  <a:satOff val="17933"/>
                  <a:lumOff val="1437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2976513"/>
                  <a:satOff val="17933"/>
                  <a:lumOff val="1437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20" name="19 Grupo"/>
          <p:cNvGrpSpPr/>
          <p:nvPr/>
        </p:nvGrpSpPr>
        <p:grpSpPr>
          <a:xfrm>
            <a:off x="955508" y="1036786"/>
            <a:ext cx="1819571" cy="1594961"/>
            <a:chOff x="4660419" y="1058956"/>
            <a:chExt cx="1819571" cy="1594961"/>
          </a:xfrm>
        </p:grpSpPr>
        <p:sp>
          <p:nvSpPr>
            <p:cNvPr id="21" name="20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sysClr val="windowText" lastClr="000000"/>
                  </a:solidFill>
                </a:rPr>
                <a:t>Amplificación</a:t>
              </a:r>
              <a:endParaRPr lang="es-E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1547665" y="1434262"/>
            <a:ext cx="604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0000"/>
                </a:solidFill>
              </a:rPr>
              <a:t>Tabla 3. </a:t>
            </a:r>
            <a:r>
              <a:rPr lang="es-ES" sz="1600" dirty="0" smtClean="0">
                <a:solidFill>
                  <a:srgbClr val="000000"/>
                </a:solidFill>
              </a:rPr>
              <a:t>Programa térmico del termociclador para la PCR.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https://tools.thermofisher.com/content/sfs/gallery/high/285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50000" b="5037"/>
          <a:stretch/>
        </p:blipFill>
        <p:spPr bwMode="auto">
          <a:xfrm>
            <a:off x="5004048" y="1762257"/>
            <a:ext cx="2232248" cy="2928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908449" y="770511"/>
            <a:ext cx="4623991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Genotipaje software TotalLab 1D</a:t>
            </a:r>
          </a:p>
          <a:p>
            <a:r>
              <a:rPr lang="es-ES" sz="2000" dirty="0" smtClean="0"/>
              <a:t>Fotografías *.TIF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55576" y="6380933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(Thermo </a:t>
            </a:r>
            <a:r>
              <a:rPr lang="es-ES" sz="1600" dirty="0"/>
              <a:t>Fisher Scientific, </a:t>
            </a:r>
            <a:r>
              <a:rPr lang="es-ES" sz="1600" dirty="0" smtClean="0"/>
              <a:t>2016)</a:t>
            </a:r>
            <a:endParaRPr lang="es-ES" sz="1600" dirty="0"/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Forma en L"/>
          <p:cNvSpPr/>
          <p:nvPr/>
        </p:nvSpPr>
        <p:spPr>
          <a:xfrm rot="5400000">
            <a:off x="1157692" y="362589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4464770"/>
                  <a:satOff val="26899"/>
                  <a:lumOff val="2156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4464770"/>
                  <a:satOff val="26899"/>
                  <a:lumOff val="2156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4464770"/>
                  <a:satOff val="26899"/>
                  <a:lumOff val="2156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11" name="10 Grupo"/>
          <p:cNvGrpSpPr/>
          <p:nvPr/>
        </p:nvGrpSpPr>
        <p:grpSpPr>
          <a:xfrm>
            <a:off x="955507" y="964777"/>
            <a:ext cx="1819571" cy="1594961"/>
            <a:chOff x="6887930" y="507756"/>
            <a:chExt cx="1819571" cy="1594961"/>
          </a:xfrm>
        </p:grpSpPr>
        <p:sp>
          <p:nvSpPr>
            <p:cNvPr id="12" name="11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Genotipaje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2817" y="1720306"/>
            <a:ext cx="2928795" cy="3012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00865" y="432410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4048" y="4321720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B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501317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13. </a:t>
            </a:r>
            <a:r>
              <a:rPr lang="es-ES" sz="1600" dirty="0" smtClean="0"/>
              <a:t>Genotipaje. A. Cuba elaboración de geles de agarosa al 2%. B. Pares de bases de 1 Kb Plus DNA Ladder.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267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886700" cy="1325563"/>
          </a:xfrm>
        </p:spPr>
        <p:txBody>
          <a:bodyPr/>
          <a:lstStyle/>
          <a:p>
            <a:pPr algn="ctr"/>
            <a:r>
              <a:rPr lang="es-ES" sz="5400" dirty="0" smtClean="0">
                <a:solidFill>
                  <a:schemeClr val="tx1"/>
                </a:solidFill>
              </a:rPr>
              <a:t>Resultados y Discusión</a:t>
            </a:r>
            <a:endParaRPr lang="es-E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42029" r="43407" b="10564"/>
          <a:stretch/>
        </p:blipFill>
        <p:spPr bwMode="auto">
          <a:xfrm>
            <a:off x="501407" y="2006145"/>
            <a:ext cx="2696762" cy="2784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6870" y="765286"/>
            <a:ext cx="7997166" cy="9355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Se analizó las coordenadas geográficas con el software libre DIVA-GIS versión 7.5, con un esquema de las distancias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967967" y="3356992"/>
            <a:ext cx="432048" cy="50750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t="18438" r="12777"/>
          <a:stretch/>
        </p:blipFill>
        <p:spPr bwMode="auto">
          <a:xfrm>
            <a:off x="3608221" y="2006145"/>
            <a:ext cx="4893310" cy="2750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Forma"/>
          <p:cNvSpPr/>
          <p:nvPr/>
        </p:nvSpPr>
        <p:spPr>
          <a:xfrm rot="11762607" flipH="1" flipV="1">
            <a:off x="1569972" y="2307507"/>
            <a:ext cx="1967140" cy="1507163"/>
          </a:xfrm>
          <a:prstGeom prst="swooshArrow">
            <a:avLst>
              <a:gd name="adj1" fmla="val 32789"/>
              <a:gd name="adj2" fmla="val 47707"/>
            </a:avLst>
          </a:prstGeom>
          <a:gradFill rotWithShape="0">
            <a:gsLst>
              <a:gs pos="0">
                <a:schemeClr val="accent1">
                  <a:shade val="30000"/>
                  <a:satMod val="115000"/>
                </a:schemeClr>
              </a:gs>
              <a:gs pos="3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CuadroTexto"/>
          <p:cNvSpPr txBox="1"/>
          <p:nvPr/>
        </p:nvSpPr>
        <p:spPr>
          <a:xfrm>
            <a:off x="501406" y="5085184"/>
            <a:ext cx="799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14.</a:t>
            </a:r>
            <a:r>
              <a:rPr lang="es-ES" sz="1600" dirty="0" smtClean="0"/>
              <a:t> A. Ubicación de las muestras en la EELS – INIAP (Provincia del Guayas Cantón </a:t>
            </a:r>
            <a:r>
              <a:rPr lang="es-ES" sz="1600" dirty="0" err="1" smtClean="0"/>
              <a:t>Yaguachi</a:t>
            </a:r>
            <a:r>
              <a:rPr lang="es-ES" sz="1600" dirty="0" smtClean="0"/>
              <a:t>). B. Subgrupos formados por el Dendograma coincidiendo con los bloques de siembra.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2076864"/>
            <a:ext cx="154895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Subgrupo B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51919" y="2780928"/>
            <a:ext cx="15489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Subgrupo 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1920" y="3573016"/>
            <a:ext cx="1548955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Subgrupo C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1407" y="4421278"/>
            <a:ext cx="3261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08221" y="4386998"/>
            <a:ext cx="3261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B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501384" y="2006145"/>
            <a:ext cx="1992651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Bloque 1 (1-18)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01384" y="3086026"/>
            <a:ext cx="2016225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Bloque 2 (19-35)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557315" y="4380655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Bloque 3 (37-51)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69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890186" y="908721"/>
            <a:ext cx="4752528" cy="3028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Protocolo Extracción Souza </a:t>
            </a:r>
            <a:r>
              <a:rPr lang="es-ES" sz="2000" i="1" dirty="0" smtClean="0">
                <a:solidFill>
                  <a:schemeClr val="tx1"/>
                </a:solidFill>
              </a:rPr>
              <a:t>et al., 2002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Forma en L"/>
          <p:cNvSpPr/>
          <p:nvPr/>
        </p:nvSpPr>
        <p:spPr>
          <a:xfrm rot="5400000">
            <a:off x="1085684" y="506605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0"/>
                  <a:satOff val="0"/>
                  <a:lumOff val="0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0"/>
                  <a:satOff val="0"/>
                  <a:lumOff val="0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16" name="15 Grupo"/>
          <p:cNvGrpSpPr/>
          <p:nvPr/>
        </p:nvGrpSpPr>
        <p:grpSpPr>
          <a:xfrm>
            <a:off x="883499" y="1108795"/>
            <a:ext cx="1819571" cy="1594961"/>
            <a:chOff x="205396" y="2161356"/>
            <a:chExt cx="1819571" cy="1594961"/>
          </a:xfrm>
        </p:grpSpPr>
        <p:sp>
          <p:nvSpPr>
            <p:cNvPr id="17" name="16 Rectángulo"/>
            <p:cNvSpPr/>
            <p:nvPr/>
          </p:nvSpPr>
          <p:spPr>
            <a:xfrm>
              <a:off x="205396" y="21613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05396" y="21613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Extracción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68857"/>
              </p:ext>
            </p:extLst>
          </p:nvPr>
        </p:nvGraphicFramePr>
        <p:xfrm>
          <a:off x="3779912" y="4718347"/>
          <a:ext cx="47525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459"/>
                <a:gridCol w="159706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Absorbancia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Promedio 260/280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308.91 ng/µl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de pureza óptimo 1.8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1.65 Proteína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fenol.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786499" y="4257050"/>
            <a:ext cx="47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5. </a:t>
            </a:r>
            <a:r>
              <a:rPr lang="es-ES" sz="1600" dirty="0" smtClean="0"/>
              <a:t>Valores promedios de la cuantificación</a:t>
            </a:r>
            <a:endParaRPr lang="es-ES" sz="1600" dirty="0"/>
          </a:p>
        </p:txBody>
      </p:sp>
      <p:sp>
        <p:nvSpPr>
          <p:cNvPr id="19" name="18 Forma en L"/>
          <p:cNvSpPr/>
          <p:nvPr/>
        </p:nvSpPr>
        <p:spPr>
          <a:xfrm rot="5400000">
            <a:off x="1085684" y="3824137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1488257"/>
                  <a:satOff val="8966"/>
                  <a:lumOff val="719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1488257"/>
                  <a:satOff val="8966"/>
                  <a:lumOff val="719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1488257"/>
                  <a:satOff val="8966"/>
                  <a:lumOff val="719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1488257"/>
                <a:satOff val="8966"/>
                <a:lumOff val="719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20" name="19 Grupo"/>
          <p:cNvGrpSpPr/>
          <p:nvPr/>
        </p:nvGrpSpPr>
        <p:grpSpPr>
          <a:xfrm>
            <a:off x="883499" y="4426327"/>
            <a:ext cx="1819571" cy="1594961"/>
            <a:chOff x="2432907" y="1610156"/>
            <a:chExt cx="1819571" cy="1594961"/>
          </a:xfrm>
        </p:grpSpPr>
        <p:sp>
          <p:nvSpPr>
            <p:cNvPr id="21" name="20 Rectángulo"/>
            <p:cNvSpPr/>
            <p:nvPr/>
          </p:nvSpPr>
          <p:spPr>
            <a:xfrm>
              <a:off x="2432907" y="16101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432907" y="16101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Cuantificación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01255"/>
              </p:ext>
            </p:extLst>
          </p:nvPr>
        </p:nvGraphicFramePr>
        <p:xfrm>
          <a:off x="3890186" y="1683613"/>
          <a:ext cx="4752528" cy="215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</a:tblGrid>
              <a:tr h="126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</a:rPr>
                        <a:t>Tampón lisis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b="0" dirty="0" smtClean="0">
                          <a:solidFill>
                            <a:schemeClr val="tx1"/>
                          </a:solidFill>
                        </a:rPr>
                        <a:t>EDTA membranas celulares</a:t>
                      </a:r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8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</a:rPr>
                        <a:t>Tampón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</a:rPr>
                        <a:t>extracción</a:t>
                      </a:r>
                      <a:endParaRPr lang="es-E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b="0" dirty="0" smtClean="0">
                          <a:solidFill>
                            <a:schemeClr val="tx1"/>
                          </a:solidFill>
                        </a:rPr>
                        <a:t>CTAB procesa tejidos</a:t>
                      </a:r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4053335" y="1345059"/>
            <a:ext cx="442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4. </a:t>
            </a:r>
            <a:r>
              <a:rPr lang="es-ES" sz="1600" dirty="0" smtClean="0"/>
              <a:t>Tampones utilizados en la extracción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636896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(Alejos, 2008; Zavala, 2005)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188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096402" y="2482480"/>
            <a:ext cx="5145087" cy="2504379"/>
            <a:chOff x="2096402" y="2482480"/>
            <a:chExt cx="5145087" cy="25043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402" y="2482480"/>
              <a:ext cx="5145087" cy="24939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3060921" y="3360130"/>
              <a:ext cx="1483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ISSR 824</a:t>
              </a:r>
              <a:endParaRPr lang="es-ES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927191" y="4617527"/>
              <a:ext cx="1483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ISSR 824</a:t>
              </a:r>
              <a:endParaRPr lang="es-ES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987824" y="98072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Marcador ISSR 824 reportado por </a:t>
            </a:r>
            <a:r>
              <a:rPr lang="es-ES" sz="2000" dirty="0"/>
              <a:t>Naik </a:t>
            </a:r>
            <a:r>
              <a:rPr lang="es-ES" sz="2000" i="1" dirty="0"/>
              <a:t>et al.</a:t>
            </a:r>
            <a:r>
              <a:rPr lang="es-ES" sz="2000" dirty="0"/>
              <a:t>, </a:t>
            </a:r>
            <a:r>
              <a:rPr lang="es-ES" sz="2000" dirty="0" smtClean="0"/>
              <a:t>(2009).</a:t>
            </a:r>
          </a:p>
          <a:p>
            <a:r>
              <a:rPr lang="es-ES" sz="2000" dirty="0" smtClean="0"/>
              <a:t>Protocolo PCR utilizado de </a:t>
            </a:r>
            <a:r>
              <a:rPr lang="es-ES" sz="2000" dirty="0"/>
              <a:t>Rigotti </a:t>
            </a:r>
            <a:r>
              <a:rPr lang="es-ES" sz="2000" i="1" dirty="0"/>
              <a:t>et al</a:t>
            </a:r>
            <a:r>
              <a:rPr lang="es-ES" sz="2000" dirty="0"/>
              <a:t>., </a:t>
            </a:r>
            <a:r>
              <a:rPr lang="es-ES" sz="2000" dirty="0" smtClean="0"/>
              <a:t>(2002).</a:t>
            </a:r>
            <a:endParaRPr lang="es-ES" sz="2000" dirty="0"/>
          </a:p>
        </p:txBody>
      </p:sp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83499" y="1108795"/>
            <a:ext cx="1819571" cy="159496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Forma en L"/>
          <p:cNvSpPr/>
          <p:nvPr/>
        </p:nvSpPr>
        <p:spPr>
          <a:xfrm rot="5400000">
            <a:off x="1157692" y="578613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2976513"/>
                  <a:satOff val="17933"/>
                  <a:lumOff val="1437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2976513"/>
                  <a:satOff val="17933"/>
                  <a:lumOff val="1437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2976513"/>
                  <a:satOff val="17933"/>
                  <a:lumOff val="1437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25" name="24 Grupo"/>
          <p:cNvGrpSpPr/>
          <p:nvPr/>
        </p:nvGrpSpPr>
        <p:grpSpPr>
          <a:xfrm>
            <a:off x="955508" y="1180802"/>
            <a:ext cx="1819571" cy="1594961"/>
            <a:chOff x="4660419" y="1058956"/>
            <a:chExt cx="1819571" cy="1594961"/>
          </a:xfrm>
        </p:grpSpPr>
        <p:sp>
          <p:nvSpPr>
            <p:cNvPr id="26" name="25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Validación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096401" y="5252276"/>
            <a:ext cx="514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15. </a:t>
            </a:r>
            <a:r>
              <a:rPr lang="es-ES" sz="1600" dirty="0" smtClean="0"/>
              <a:t>Validación del ADN con el </a:t>
            </a:r>
            <a:r>
              <a:rPr lang="es-ES" sz="1600" i="1" dirty="0" smtClean="0"/>
              <a:t>primer</a:t>
            </a:r>
            <a:r>
              <a:rPr lang="es-ES" sz="1600" dirty="0" smtClean="0"/>
              <a:t> 824 en un gel de agarosa al 2%.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372200" y="27037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Concentraciones bajas de ADN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6412686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</a:t>
            </a:r>
            <a:r>
              <a:rPr lang="es-ES" sz="1600" dirty="0" err="1" smtClean="0"/>
              <a:t>Naik</a:t>
            </a:r>
            <a:r>
              <a:rPr lang="es-ES" sz="1600" dirty="0" smtClean="0"/>
              <a:t> </a:t>
            </a:r>
            <a:r>
              <a:rPr lang="es-ES" sz="1600" i="1" dirty="0" smtClean="0"/>
              <a:t>et </a:t>
            </a:r>
            <a:r>
              <a:rPr lang="es-ES" sz="1600" dirty="0" smtClean="0"/>
              <a:t>al.,2009; Gonzáles y Aguirre, 2007)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01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\\Eesc-bio-sec\dnb secretaria2\2016\Archivos para revisión_2016\MELINA Jefferson Tafur\J.T\19-05-2016\primer 815-822-19-05-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9175" r="66163" b="65169"/>
          <a:stretch/>
        </p:blipFill>
        <p:spPr bwMode="auto">
          <a:xfrm>
            <a:off x="3651250" y="8097838"/>
            <a:ext cx="1390650" cy="229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70 Cuadro de texto"/>
          <p:cNvSpPr txBox="1"/>
          <p:nvPr/>
        </p:nvSpPr>
        <p:spPr>
          <a:xfrm>
            <a:off x="6832600" y="10621963"/>
            <a:ext cx="1562100" cy="657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4414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sz="1200" dirty="0">
                <a:effectLst/>
                <a:latin typeface="Times New Roman"/>
                <a:ea typeface="Times New Roman"/>
                <a:cs typeface="Times New Roman"/>
              </a:rPr>
              <a:t>Continúa </a:t>
            </a:r>
          </a:p>
        </p:txBody>
      </p:sp>
      <p:sp>
        <p:nvSpPr>
          <p:cNvPr id="17" name="171 Flecha derecha"/>
          <p:cNvSpPr/>
          <p:nvPr/>
        </p:nvSpPr>
        <p:spPr>
          <a:xfrm>
            <a:off x="7813675" y="10869613"/>
            <a:ext cx="676275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68572" y="683404"/>
            <a:ext cx="674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Pre-selección de los 11 </a:t>
            </a:r>
            <a:r>
              <a:rPr lang="es-ES" i="1" dirty="0" smtClean="0"/>
              <a:t>primers</a:t>
            </a:r>
            <a:r>
              <a:rPr lang="es-ES" dirty="0" smtClean="0"/>
              <a:t> ISSRs</a:t>
            </a:r>
            <a:endParaRPr lang="es-ES" dirty="0"/>
          </a:p>
        </p:txBody>
      </p:sp>
      <p:pic>
        <p:nvPicPr>
          <p:cNvPr id="32" name="31 Imagen" descr="\\Eesc-bio-sec\dnb secretaria2\2016\Archivos para revisión_2016\MELINA Jefferson Tafur\J.T\19-05-2016\primer 815-822-19-05-2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9175" r="66163" b="65169"/>
          <a:stretch/>
        </p:blipFill>
        <p:spPr bwMode="auto">
          <a:xfrm>
            <a:off x="3651250" y="7767638"/>
            <a:ext cx="1390650" cy="22955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170 Cuadro de texto"/>
          <p:cNvSpPr txBox="1"/>
          <p:nvPr/>
        </p:nvSpPr>
        <p:spPr>
          <a:xfrm>
            <a:off x="6832600" y="10291763"/>
            <a:ext cx="1562100" cy="657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4414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sz="1200" dirty="0">
                <a:effectLst/>
                <a:latin typeface="Times New Roman"/>
                <a:ea typeface="Times New Roman"/>
                <a:cs typeface="Times New Roman"/>
              </a:rPr>
              <a:t>Continúa </a:t>
            </a:r>
          </a:p>
        </p:txBody>
      </p:sp>
      <p:sp>
        <p:nvSpPr>
          <p:cNvPr id="34" name="171 Flecha derecha"/>
          <p:cNvSpPr/>
          <p:nvPr/>
        </p:nvSpPr>
        <p:spPr>
          <a:xfrm>
            <a:off x="7813675" y="10539413"/>
            <a:ext cx="676275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21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43309" y="1159181"/>
            <a:ext cx="1423988" cy="2086456"/>
            <a:chOff x="443309" y="1159181"/>
            <a:chExt cx="1423988" cy="2086456"/>
          </a:xfrm>
        </p:grpSpPr>
        <p:pic>
          <p:nvPicPr>
            <p:cNvPr id="22" name="21 Imagen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12829" t="38715" r="74553" b="25937"/>
            <a:stretch/>
          </p:blipFill>
          <p:spPr bwMode="auto">
            <a:xfrm>
              <a:off x="443309" y="1159181"/>
              <a:ext cx="1423988" cy="20864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443309" y="1159181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A</a:t>
              </a:r>
              <a:endParaRPr lang="es-ES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175243" y="1130920"/>
            <a:ext cx="1422400" cy="2071853"/>
            <a:chOff x="2175243" y="1130920"/>
            <a:chExt cx="1422400" cy="2071853"/>
          </a:xfrm>
        </p:grpSpPr>
        <p:pic>
          <p:nvPicPr>
            <p:cNvPr id="23" name="22 Imagen"/>
            <p:cNvPicPr/>
            <p:nvPr/>
          </p:nvPicPr>
          <p:blipFill rotWithShape="1">
            <a:blip r:embed="rId5"/>
            <a:srcRect l="21244" t="33879" r="68316" b="34522"/>
            <a:stretch/>
          </p:blipFill>
          <p:spPr bwMode="auto">
            <a:xfrm>
              <a:off x="2175243" y="1159180"/>
              <a:ext cx="1422400" cy="2043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2188751" y="1130920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</a:t>
              </a:r>
              <a:endParaRPr lang="es-ES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851920" y="1148963"/>
            <a:ext cx="1422400" cy="2043594"/>
            <a:chOff x="3923928" y="1148963"/>
            <a:chExt cx="1422400" cy="2043594"/>
          </a:xfrm>
        </p:grpSpPr>
        <p:pic>
          <p:nvPicPr>
            <p:cNvPr id="24" name="23 Imagen"/>
            <p:cNvPicPr/>
            <p:nvPr/>
          </p:nvPicPr>
          <p:blipFill rotWithShape="1">
            <a:blip r:embed="rId6"/>
            <a:srcRect l="12618" t="42455" r="74238" b="21822"/>
            <a:stretch/>
          </p:blipFill>
          <p:spPr bwMode="auto">
            <a:xfrm>
              <a:off x="3923928" y="1148963"/>
              <a:ext cx="1422400" cy="2043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35 CuadroTexto"/>
            <p:cNvSpPr txBox="1"/>
            <p:nvPr/>
          </p:nvSpPr>
          <p:spPr>
            <a:xfrm>
              <a:off x="3923928" y="1148963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C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488537" y="1159180"/>
            <a:ext cx="1422401" cy="2043593"/>
            <a:chOff x="5488537" y="1159180"/>
            <a:chExt cx="1422401" cy="2043593"/>
          </a:xfrm>
        </p:grpSpPr>
        <p:pic>
          <p:nvPicPr>
            <p:cNvPr id="25" name="24 Imagen" descr="C:\Users\User\Desktop\J.T\24-05-2016\835-836-842-24-05-2016.2.jp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6" t="12713" r="70869" b="44134"/>
            <a:stretch/>
          </p:blipFill>
          <p:spPr bwMode="auto">
            <a:xfrm>
              <a:off x="5488538" y="1159180"/>
              <a:ext cx="1422400" cy="2043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36 CuadroTexto"/>
            <p:cNvSpPr txBox="1"/>
            <p:nvPr/>
          </p:nvSpPr>
          <p:spPr>
            <a:xfrm>
              <a:off x="5488537" y="1159181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D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106442" y="1159179"/>
            <a:ext cx="1422401" cy="2043593"/>
            <a:chOff x="7106442" y="1159179"/>
            <a:chExt cx="1422401" cy="2043593"/>
          </a:xfrm>
        </p:grpSpPr>
        <p:pic>
          <p:nvPicPr>
            <p:cNvPr id="26" name="25 Imagen" descr="C:\Users\User\Desktop\J.T\24-05-2016\835-836-842-24-05-2016.2.jp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0" t="12713" r="30295" b="43220"/>
            <a:stretch/>
          </p:blipFill>
          <p:spPr bwMode="auto">
            <a:xfrm>
              <a:off x="7106443" y="1159179"/>
              <a:ext cx="1422400" cy="2043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37 CuadroTexto"/>
            <p:cNvSpPr txBox="1"/>
            <p:nvPr/>
          </p:nvSpPr>
          <p:spPr>
            <a:xfrm>
              <a:off x="7106442" y="1159181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</a:t>
              </a:r>
              <a:endParaRPr lang="es-E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43308" y="3461660"/>
            <a:ext cx="1422401" cy="1983564"/>
            <a:chOff x="443308" y="3461660"/>
            <a:chExt cx="1422401" cy="1983564"/>
          </a:xfrm>
        </p:grpSpPr>
        <p:pic>
          <p:nvPicPr>
            <p:cNvPr id="27" name="26 Imagen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1385" t="28493" r="67312" b="39703"/>
            <a:stretch/>
          </p:blipFill>
          <p:spPr bwMode="auto">
            <a:xfrm>
              <a:off x="443309" y="3461660"/>
              <a:ext cx="1422400" cy="198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38 CuadroTexto"/>
            <p:cNvSpPr txBox="1"/>
            <p:nvPr/>
          </p:nvSpPr>
          <p:spPr>
            <a:xfrm>
              <a:off x="443308" y="3461660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F</a:t>
              </a:r>
              <a:endParaRPr lang="es-ES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195736" y="3429000"/>
            <a:ext cx="1430507" cy="1997716"/>
            <a:chOff x="2195736" y="3429000"/>
            <a:chExt cx="1430507" cy="1997716"/>
          </a:xfrm>
        </p:grpSpPr>
        <p:pic>
          <p:nvPicPr>
            <p:cNvPr id="28" name="27 Imagen"/>
            <p:cNvPicPr/>
            <p:nvPr/>
          </p:nvPicPr>
          <p:blipFill rotWithShape="1">
            <a:blip r:embed="rId10"/>
            <a:srcRect l="23102" t="26585" r="65387" b="45318"/>
            <a:stretch/>
          </p:blipFill>
          <p:spPr bwMode="auto">
            <a:xfrm>
              <a:off x="2203843" y="3443151"/>
              <a:ext cx="1422400" cy="19835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0" name="39 CuadroTexto"/>
            <p:cNvSpPr txBox="1"/>
            <p:nvPr/>
          </p:nvSpPr>
          <p:spPr>
            <a:xfrm>
              <a:off x="2195736" y="3429000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G</a:t>
              </a:r>
              <a:endParaRPr lang="es-ES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851919" y="3413534"/>
            <a:ext cx="1423989" cy="2013181"/>
            <a:chOff x="3923927" y="3413534"/>
            <a:chExt cx="1423989" cy="2013181"/>
          </a:xfrm>
        </p:grpSpPr>
        <p:pic>
          <p:nvPicPr>
            <p:cNvPr id="29" name="28 Imagen" descr="C:\Users\User\Desktop\J.T\25-05-2016\849-1.5 TODA COLECCION numerado.jpg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84" t="11396" r="38492" b="45630"/>
            <a:stretch/>
          </p:blipFill>
          <p:spPr bwMode="auto">
            <a:xfrm>
              <a:off x="3923928" y="3443151"/>
              <a:ext cx="1423988" cy="198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40 CuadroTexto"/>
            <p:cNvSpPr txBox="1"/>
            <p:nvPr/>
          </p:nvSpPr>
          <p:spPr>
            <a:xfrm>
              <a:off x="3923927" y="3413534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/>
                <a:t>H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488538" y="3429000"/>
            <a:ext cx="1392237" cy="1997715"/>
            <a:chOff x="5488538" y="3429000"/>
            <a:chExt cx="1392237" cy="1997715"/>
          </a:xfrm>
        </p:grpSpPr>
        <p:pic>
          <p:nvPicPr>
            <p:cNvPr id="30" name="29 Imagen" descr="C:\Users\User\Desktop\J.T\24-05-2016\849-860-873-24-05-2016.1.jpg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 t="53644" r="50874" b="3654"/>
            <a:stretch/>
          </p:blipFill>
          <p:spPr bwMode="auto">
            <a:xfrm>
              <a:off x="5518700" y="3443151"/>
              <a:ext cx="1362075" cy="198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488538" y="3429000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</a:t>
              </a:r>
              <a:endParaRPr lang="es-E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7106443" y="3401138"/>
            <a:ext cx="1422400" cy="2016756"/>
            <a:chOff x="7106443" y="3401138"/>
            <a:chExt cx="1422400" cy="2016756"/>
          </a:xfrm>
        </p:grpSpPr>
        <p:pic>
          <p:nvPicPr>
            <p:cNvPr id="31" name="30 Imagen" descr="C:\Users\jefferson\Desktop\GENOTIPAJE\FOTOS TESIS\HB12\HB12-3-37C NUMERACIÓN.jpg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1" t="50147" r="39747" b="11038"/>
            <a:stretch/>
          </p:blipFill>
          <p:spPr bwMode="auto">
            <a:xfrm>
              <a:off x="7114380" y="3434330"/>
              <a:ext cx="1414463" cy="198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42 CuadroTexto"/>
            <p:cNvSpPr txBox="1"/>
            <p:nvPr/>
          </p:nvSpPr>
          <p:spPr>
            <a:xfrm>
              <a:off x="7106443" y="3401138"/>
              <a:ext cx="3122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J</a:t>
              </a:r>
              <a:endParaRPr lang="es-ES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368572" y="5517232"/>
            <a:ext cx="823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16. </a:t>
            </a:r>
            <a:r>
              <a:rPr lang="es-ES" sz="1600" dirty="0" smtClean="0"/>
              <a:t>Primer seleccionados con sus respectivas concentraciones de Cloruro de Magnesio y temperaturas de </a:t>
            </a:r>
            <a:r>
              <a:rPr lang="es-ES" sz="1600" i="1" dirty="0" smtClean="0"/>
              <a:t>annealing</a:t>
            </a:r>
            <a:r>
              <a:rPr lang="es-ES" sz="1600" dirty="0" smtClean="0"/>
              <a:t>. 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2312" y="6381328"/>
            <a:ext cx="405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(Naik </a:t>
            </a:r>
            <a:r>
              <a:rPr lang="es-ES" i="1" dirty="0"/>
              <a:t>et al</a:t>
            </a:r>
            <a:r>
              <a:rPr lang="es-ES" dirty="0"/>
              <a:t>., </a:t>
            </a:r>
            <a:r>
              <a:rPr lang="es-ES" dirty="0" smtClean="0"/>
              <a:t>2009; </a:t>
            </a:r>
            <a:r>
              <a:rPr lang="es-EC" dirty="0" smtClean="0"/>
              <a:t>Rueda 2015)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28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00327"/>
              </p:ext>
            </p:extLst>
          </p:nvPr>
        </p:nvGraphicFramePr>
        <p:xfrm>
          <a:off x="4765602" y="2852936"/>
          <a:ext cx="3888432" cy="3022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440160"/>
                <a:gridCol w="1296144"/>
              </a:tblGrid>
              <a:tr h="464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ISSR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Concentración 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MgCl2 (mM)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C" sz="13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Annealing</a:t>
                      </a:r>
                      <a:endParaRPr lang="es-ES" sz="13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807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811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7374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812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844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848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849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873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HB12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37ºC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79911" y="836712"/>
            <a:ext cx="487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Se utilizó el protocolo de PCR de </a:t>
            </a:r>
            <a:r>
              <a:rPr lang="es-EC" sz="2000" dirty="0"/>
              <a:t>Rigotti </a:t>
            </a:r>
            <a:r>
              <a:rPr lang="es-EC" sz="2000" i="1" dirty="0"/>
              <a:t>et al</a:t>
            </a:r>
            <a:r>
              <a:rPr lang="es-EC" sz="2000" dirty="0"/>
              <a:t>., (2002) con </a:t>
            </a:r>
            <a:r>
              <a:rPr lang="es-EC" sz="2000" dirty="0" smtClean="0"/>
              <a:t>modificaciones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8410"/>
              </p:ext>
            </p:extLst>
          </p:nvPr>
        </p:nvGraphicFramePr>
        <p:xfrm>
          <a:off x="755576" y="2861072"/>
          <a:ext cx="3816423" cy="234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78"/>
                <a:gridCol w="1237959"/>
                <a:gridCol w="1482386"/>
              </a:tblGrid>
              <a:tr h="682910"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Baja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Alta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2910">
                <a:tc>
                  <a:txBody>
                    <a:bodyPr/>
                    <a:lstStyle/>
                    <a:p>
                      <a:pPr algn="l"/>
                      <a:r>
                        <a:rPr lang="es-EC" sz="1200" b="0" dirty="0" smtClean="0">
                          <a:solidFill>
                            <a:schemeClr val="tx1"/>
                          </a:solidFill>
                        </a:rPr>
                        <a:t>MgCl2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b="0" dirty="0" smtClean="0">
                          <a:solidFill>
                            <a:schemeClr val="tx1"/>
                          </a:solidFill>
                        </a:rPr>
                        <a:t>Productos inespecíficos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b="0" dirty="0" smtClean="0">
                          <a:solidFill>
                            <a:schemeClr val="tx1"/>
                          </a:solidFill>
                        </a:rPr>
                        <a:t>Inhibición de la </a:t>
                      </a:r>
                      <a:r>
                        <a:rPr lang="es-EC" sz="1200" b="0" i="1" dirty="0" smtClean="0">
                          <a:solidFill>
                            <a:schemeClr val="tx1"/>
                          </a:solidFill>
                        </a:rPr>
                        <a:t>Taq</a:t>
                      </a:r>
                      <a:r>
                        <a:rPr lang="es-EC" sz="1200" b="0" dirty="0" smtClean="0">
                          <a:solidFill>
                            <a:schemeClr val="tx1"/>
                          </a:solidFill>
                        </a:rPr>
                        <a:t> polimerasa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8243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 de </a:t>
                      </a:r>
                      <a:r>
                        <a:rPr lang="es-EC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Annealing</a:t>
                      </a:r>
                      <a:endParaRPr lang="es-ES" sz="12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Especificidad baja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No hay amplificación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Forma en L"/>
          <p:cNvSpPr/>
          <p:nvPr/>
        </p:nvSpPr>
        <p:spPr>
          <a:xfrm rot="5400000">
            <a:off x="1157692" y="434597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2976513"/>
                  <a:satOff val="17933"/>
                  <a:lumOff val="1437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2976513"/>
                  <a:satOff val="17933"/>
                  <a:lumOff val="1437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2976513"/>
                  <a:satOff val="17933"/>
                  <a:lumOff val="1437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8" name="7 Grupo"/>
          <p:cNvGrpSpPr/>
          <p:nvPr/>
        </p:nvGrpSpPr>
        <p:grpSpPr>
          <a:xfrm>
            <a:off x="955508" y="1036786"/>
            <a:ext cx="1819571" cy="1594961"/>
            <a:chOff x="4660419" y="1058956"/>
            <a:chExt cx="1819571" cy="1594961"/>
          </a:xfrm>
        </p:grpSpPr>
        <p:sp>
          <p:nvSpPr>
            <p:cNvPr id="10" name="9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4660419" y="10589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Amplificación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94023" y="204794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7. </a:t>
            </a:r>
            <a:r>
              <a:rPr lang="es-ES" sz="1600" dirty="0" smtClean="0"/>
              <a:t>Estandarización de la concentración del MgCl2 y la temperatura de </a:t>
            </a:r>
            <a:r>
              <a:rPr lang="es-ES" sz="1600" i="1" dirty="0" smtClean="0"/>
              <a:t>annealing</a:t>
            </a:r>
            <a:r>
              <a:rPr lang="es-ES" sz="1600" dirty="0" smtClean="0"/>
              <a:t>. 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20479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6. </a:t>
            </a:r>
            <a:r>
              <a:rPr lang="es-ES" sz="1600" dirty="0" smtClean="0"/>
              <a:t>Explicación de la concentración del MgCl2 y la temperatura de </a:t>
            </a:r>
            <a:r>
              <a:rPr lang="es-ES" sz="1600" i="1" dirty="0" smtClean="0"/>
              <a:t>annealing</a:t>
            </a:r>
            <a:r>
              <a:rPr lang="es-ES" sz="1600" dirty="0" smtClean="0"/>
              <a:t>. 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638132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(Espinosa, 2007)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406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48640" y="713456"/>
            <a:ext cx="781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Resultado de la amplificación corrida electroforética y tinción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648640" y="1194962"/>
            <a:ext cx="7811792" cy="4106246"/>
            <a:chOff x="1979712" y="1961220"/>
            <a:chExt cx="5328592" cy="2994060"/>
          </a:xfrm>
        </p:grpSpPr>
        <p:pic>
          <p:nvPicPr>
            <p:cNvPr id="8" name="7 Imagen" descr="C:\Users\User\Desktop\GENOTIPAJE\835-1.5\835-1.5 FOTOS\835-1.5 todo numerado.jpg"/>
            <p:cNvPicPr/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0" r="14015" b="51249"/>
            <a:stretch/>
          </p:blipFill>
          <p:spPr bwMode="auto">
            <a:xfrm>
              <a:off x="2123728" y="2132856"/>
              <a:ext cx="5039484" cy="28224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1979712" y="1988840"/>
              <a:ext cx="36004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948264" y="1961220"/>
              <a:ext cx="36004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755576" y="536450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17. </a:t>
            </a:r>
            <a:r>
              <a:rPr lang="es-ES" sz="1600" i="1" dirty="0" smtClean="0"/>
              <a:t>Primer</a:t>
            </a:r>
            <a:r>
              <a:rPr lang="es-ES" sz="1600" dirty="0" smtClean="0"/>
              <a:t> 835 concentración de MgCl2 de 1.5 mM y 50ºC la temperatura de </a:t>
            </a:r>
            <a:r>
              <a:rPr lang="es-ES" sz="1600" i="1" dirty="0" smtClean="0"/>
              <a:t>annealing</a:t>
            </a:r>
            <a:r>
              <a:rPr lang="es-ES" sz="1600" dirty="0" smtClean="0"/>
              <a:t>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505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08449" y="770511"/>
            <a:ext cx="4623991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Genotipaje software TotalLab </a:t>
            </a:r>
            <a:r>
              <a:rPr lang="es-ES" sz="2000" dirty="0" smtClean="0"/>
              <a:t>1D versión 14.0.</a:t>
            </a:r>
            <a:endParaRPr lang="es-ES" sz="2000" dirty="0"/>
          </a:p>
          <a:p>
            <a:r>
              <a:rPr lang="es-ES" sz="2000" dirty="0" smtClean="0"/>
              <a:t>Cuantificación: Saturación en pixeles </a:t>
            </a:r>
            <a:endParaRPr lang="es-ES" sz="2000" dirty="0"/>
          </a:p>
        </p:txBody>
      </p:sp>
      <p:pic>
        <p:nvPicPr>
          <p:cNvPr id="16" name="15 Imagen"/>
          <p:cNvPicPr/>
          <p:nvPr/>
        </p:nvPicPr>
        <p:blipFill rotWithShape="1">
          <a:blip r:embed="rId2"/>
          <a:srcRect l="28923" t="28462" r="25077" b="1964"/>
          <a:stretch/>
        </p:blipFill>
        <p:spPr bwMode="auto">
          <a:xfrm>
            <a:off x="1547664" y="1988607"/>
            <a:ext cx="6120680" cy="36726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Forma en L"/>
          <p:cNvSpPr/>
          <p:nvPr/>
        </p:nvSpPr>
        <p:spPr>
          <a:xfrm rot="5400000">
            <a:off x="1157692" y="362589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4464770"/>
                  <a:satOff val="26899"/>
                  <a:lumOff val="2156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4464770"/>
                  <a:satOff val="26899"/>
                  <a:lumOff val="2156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4464770"/>
                  <a:satOff val="26899"/>
                  <a:lumOff val="2156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11" name="10 Grupo"/>
          <p:cNvGrpSpPr/>
          <p:nvPr/>
        </p:nvGrpSpPr>
        <p:grpSpPr>
          <a:xfrm>
            <a:off x="955507" y="964777"/>
            <a:ext cx="1819571" cy="1594961"/>
            <a:chOff x="6887930" y="507756"/>
            <a:chExt cx="1819571" cy="1594961"/>
          </a:xfrm>
        </p:grpSpPr>
        <p:sp>
          <p:nvSpPr>
            <p:cNvPr id="12" name="11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Genotipaje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475656" y="568273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18.</a:t>
            </a:r>
            <a:r>
              <a:rPr lang="es-ES" sz="1600" dirty="0" smtClean="0"/>
              <a:t> Luego </a:t>
            </a:r>
            <a:r>
              <a:rPr lang="es-ES" sz="1600" dirty="0"/>
              <a:t>de la tinción con </a:t>
            </a:r>
            <a:r>
              <a:rPr lang="es-ES" sz="1600" dirty="0" err="1"/>
              <a:t>Syber</a:t>
            </a:r>
            <a:r>
              <a:rPr lang="es-ES" sz="1600" dirty="0"/>
              <a:t> </a:t>
            </a:r>
            <a:r>
              <a:rPr lang="es-ES" sz="1600" dirty="0" smtClean="0"/>
              <a:t>Gold se obtuvo los resultados de análisis de fotografías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333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>
          <a:blip r:embed="rId3"/>
          <a:srcRect l="26307" r="12424"/>
          <a:stretch>
            <a:fillRect/>
          </a:stretch>
        </p:blipFill>
        <p:spPr bwMode="auto">
          <a:xfrm>
            <a:off x="5436096" y="972144"/>
            <a:ext cx="3203848" cy="3897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19 Elipse"/>
          <p:cNvSpPr/>
          <p:nvPr/>
        </p:nvSpPr>
        <p:spPr>
          <a:xfrm>
            <a:off x="6017348" y="2927560"/>
            <a:ext cx="432048" cy="50750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Forma"/>
          <p:cNvSpPr/>
          <p:nvPr/>
        </p:nvSpPr>
        <p:spPr>
          <a:xfrm rot="13122978">
            <a:off x="4798191" y="2752979"/>
            <a:ext cx="1004344" cy="1039754"/>
          </a:xfrm>
          <a:prstGeom prst="swooshArrow">
            <a:avLst>
              <a:gd name="adj1" fmla="val 32789"/>
              <a:gd name="adj2" fmla="val 47707"/>
            </a:avLst>
          </a:prstGeom>
          <a:gradFill rotWithShape="0">
            <a:gsLst>
              <a:gs pos="0">
                <a:schemeClr val="accent1">
                  <a:shade val="30000"/>
                  <a:satMod val="115000"/>
                </a:schemeClr>
              </a:gs>
              <a:gs pos="3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497422" y="980728"/>
            <a:ext cx="4615681" cy="2454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Especie introducida al Ecuador en el año 2008.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Especie priorizada Subsecretaria de Producción Forestal (SPF) del Ministerio de Agricultura, Ganadería, Acuacultura y Pesca (MAGAP) desde el año 2014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4" name="AutoShape 20" descr="Resultado de imagen para ministerio de agricultura ganadería acuacultura y pes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7" name="26 Imagen"/>
          <p:cNvPicPr/>
          <p:nvPr/>
        </p:nvPicPr>
        <p:blipFill rotWithShape="1">
          <a:blip r:embed="rId4"/>
          <a:srcRect l="11817" t="33565" r="6173" b="31615"/>
          <a:stretch/>
        </p:blipFill>
        <p:spPr bwMode="auto">
          <a:xfrm>
            <a:off x="497422" y="3645024"/>
            <a:ext cx="4615681" cy="1685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Formulación del problema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54715" y="5164342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3. </a:t>
            </a:r>
            <a:r>
              <a:rPr lang="es-ES" sz="1600" dirty="0" smtClean="0"/>
              <a:t>Ubicación muestras de melina en la Estación Experimental Litoral Sur (EELS).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9337" y="5445243"/>
            <a:ext cx="461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2. </a:t>
            </a:r>
            <a:r>
              <a:rPr lang="es-ES" sz="1600" dirty="0" smtClean="0"/>
              <a:t>Página oficial del MAGAP sección Producción Forestal.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79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/>
          <p:nvPr/>
        </p:nvPicPr>
        <p:blipFill rotWithShape="1">
          <a:blip r:embed="rId2">
            <a:extLst/>
          </a:blip>
          <a:srcRect l="34524" t="36117" r="18705" b="22178"/>
          <a:stretch/>
        </p:blipFill>
        <p:spPr bwMode="auto">
          <a:xfrm>
            <a:off x="755576" y="2341691"/>
            <a:ext cx="4900747" cy="2743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83252" y="764704"/>
            <a:ext cx="3982940" cy="6326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 realizó la matriz binaria en Microsoft Excel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Forma en L"/>
          <p:cNvSpPr/>
          <p:nvPr/>
        </p:nvSpPr>
        <p:spPr>
          <a:xfrm rot="5400000">
            <a:off x="1157692" y="362589"/>
            <a:ext cx="1211232" cy="2015463"/>
          </a:xfrm>
          <a:prstGeom prst="corner">
            <a:avLst>
              <a:gd name="adj1" fmla="val 16120"/>
              <a:gd name="adj2" fmla="val 16110"/>
            </a:avLst>
          </a:prstGeom>
          <a:gradFill rotWithShape="0">
            <a:gsLst>
              <a:gs pos="0">
                <a:srgbClr val="8064A2">
                  <a:hueOff val="-4464770"/>
                  <a:satOff val="26899"/>
                  <a:lumOff val="2156"/>
                  <a:alphaOff val="0"/>
                  <a:tint val="1000"/>
                  <a:satMod val="255000"/>
                </a:srgbClr>
              </a:gs>
              <a:gs pos="55000">
                <a:srgbClr val="8064A2">
                  <a:hueOff val="-4464770"/>
                  <a:satOff val="26899"/>
                  <a:lumOff val="2156"/>
                  <a:alphaOff val="0"/>
                  <a:tint val="12000"/>
                  <a:satMod val="255000"/>
                </a:srgbClr>
              </a:gs>
              <a:gs pos="100000">
                <a:srgbClr val="8064A2">
                  <a:hueOff val="-4464770"/>
                  <a:satOff val="26899"/>
                  <a:lumOff val="2156"/>
                  <a:alphaOff val="0"/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grpSp>
        <p:nvGrpSpPr>
          <p:cNvPr id="18" name="17 Grupo"/>
          <p:cNvGrpSpPr/>
          <p:nvPr/>
        </p:nvGrpSpPr>
        <p:grpSpPr>
          <a:xfrm>
            <a:off x="955507" y="964777"/>
            <a:ext cx="1819571" cy="1594961"/>
            <a:chOff x="6887930" y="507756"/>
            <a:chExt cx="1819571" cy="1594961"/>
          </a:xfrm>
        </p:grpSpPr>
        <p:sp>
          <p:nvSpPr>
            <p:cNvPr id="19" name="18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6887930" y="507756"/>
              <a:ext cx="1819571" cy="1594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rPr>
                <a:t>Genotipaje</a:t>
              </a:r>
              <a:endParaRPr lang="es-E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755576" y="5229200"/>
            <a:ext cx="490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19. </a:t>
            </a:r>
            <a:r>
              <a:rPr lang="es-ES" sz="1600" dirty="0" smtClean="0"/>
              <a:t>Discriminación de pares de bases de cada muestra según cada </a:t>
            </a:r>
            <a:r>
              <a:rPr lang="es-ES" sz="1600" i="1" dirty="0" smtClean="0"/>
              <a:t>primer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67252"/>
              </p:ext>
            </p:extLst>
          </p:nvPr>
        </p:nvGraphicFramePr>
        <p:xfrm>
          <a:off x="6012160" y="2692504"/>
          <a:ext cx="252028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41"/>
                <a:gridCol w="108213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Matriz binaria Excel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Número de locus 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Presencia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s-E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Ausencia 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Valor 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Dato perdido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Valor 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012160" y="234169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Tabla 8. </a:t>
            </a:r>
            <a:r>
              <a:rPr lang="es-ES" sz="1600" dirty="0" smtClean="0"/>
              <a:t>Matriz Excel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182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966967322"/>
              </p:ext>
            </p:extLst>
          </p:nvPr>
        </p:nvGraphicFramePr>
        <p:xfrm>
          <a:off x="-291821" y="548680"/>
          <a:ext cx="3168352" cy="50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692696"/>
            <a:ext cx="2689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Diversidad genética</a:t>
            </a:r>
            <a:endParaRPr lang="es-ES" sz="20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5551"/>
              </p:ext>
            </p:extLst>
          </p:nvPr>
        </p:nvGraphicFramePr>
        <p:xfrm>
          <a:off x="2699792" y="1916829"/>
          <a:ext cx="6098752" cy="3816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344"/>
                <a:gridCol w="762344"/>
                <a:gridCol w="762344"/>
                <a:gridCol w="967889"/>
                <a:gridCol w="556799"/>
                <a:gridCol w="762344"/>
                <a:gridCol w="762344"/>
                <a:gridCol w="762344"/>
              </a:tblGrid>
              <a:tr h="1248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ISSR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alelos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Frecuencia alélica </a:t>
                      </a:r>
                      <a:r>
                        <a:rPr lang="es-EC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%P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endParaRPr lang="es-ES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807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86.36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811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94.74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83.33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</a:rPr>
                        <a:t>848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58.33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HB12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233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0.27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82.04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es-E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  <a:tr h="93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alelos por </a:t>
                      </a:r>
                      <a:r>
                        <a:rPr lang="es-ES" sz="13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loci</a:t>
                      </a:r>
                      <a:endParaRPr lang="es-ES" sz="13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19.45</a:t>
                      </a: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4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99792" y="140406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9. </a:t>
            </a:r>
            <a:r>
              <a:rPr lang="es-ES" sz="1600" dirty="0" smtClean="0"/>
              <a:t>Análisis de la diversidad genética de toda la colección de </a:t>
            </a:r>
            <a:r>
              <a:rPr lang="es-ES" sz="1600" i="1" dirty="0" smtClean="0"/>
              <a:t>G. arborea</a:t>
            </a:r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638132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(Naik </a:t>
            </a:r>
            <a:r>
              <a:rPr lang="es-ES" sz="1600" i="1" dirty="0" smtClean="0"/>
              <a:t>et al</a:t>
            </a:r>
            <a:r>
              <a:rPr lang="es-ES" sz="1600" dirty="0" smtClean="0"/>
              <a:t>., 2009; Rueda, 2015; Liao </a:t>
            </a:r>
            <a:r>
              <a:rPr lang="es-ES" sz="1600" i="1" dirty="0" smtClean="0"/>
              <a:t>et al</a:t>
            </a:r>
            <a:r>
              <a:rPr lang="es-ES" sz="1600" dirty="0" smtClean="0"/>
              <a:t>., 2008; Pla, 2006) </a:t>
            </a:r>
            <a:endParaRPr lang="es-ES" sz="1600" dirty="0"/>
          </a:p>
        </p:txBody>
      </p:sp>
      <p:grpSp>
        <p:nvGrpSpPr>
          <p:cNvPr id="9" name="8 Grupo"/>
          <p:cNvGrpSpPr/>
          <p:nvPr/>
        </p:nvGrpSpPr>
        <p:grpSpPr>
          <a:xfrm>
            <a:off x="3563888" y="1916832"/>
            <a:ext cx="3528392" cy="288032"/>
            <a:chOff x="3563888" y="1916832"/>
            <a:chExt cx="3528392" cy="288032"/>
          </a:xfrm>
        </p:grpSpPr>
        <p:sp>
          <p:nvSpPr>
            <p:cNvPr id="6" name="5 Flecha arriba"/>
            <p:cNvSpPr/>
            <p:nvPr/>
          </p:nvSpPr>
          <p:spPr>
            <a:xfrm>
              <a:off x="4355976" y="1916832"/>
              <a:ext cx="432048" cy="288032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27 Flecha arriba"/>
            <p:cNvSpPr/>
            <p:nvPr/>
          </p:nvSpPr>
          <p:spPr>
            <a:xfrm>
              <a:off x="6660232" y="1916832"/>
              <a:ext cx="432048" cy="288032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Flecha arriba"/>
            <p:cNvSpPr/>
            <p:nvPr/>
          </p:nvSpPr>
          <p:spPr>
            <a:xfrm>
              <a:off x="3563888" y="1916832"/>
              <a:ext cx="432048" cy="288032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1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3528810" y="3631842"/>
            <a:ext cx="2073499" cy="10947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9752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Análisis de agrupamiento</a:t>
            </a:r>
            <a:endParaRPr lang="es-ES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7897" r="51251" b="6250"/>
          <a:stretch/>
        </p:blipFill>
        <p:spPr bwMode="auto">
          <a:xfrm>
            <a:off x="751114" y="1534886"/>
            <a:ext cx="4851195" cy="41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135430061"/>
              </p:ext>
            </p:extLst>
          </p:nvPr>
        </p:nvGraphicFramePr>
        <p:xfrm>
          <a:off x="4092624" y="1052736"/>
          <a:ext cx="6096000" cy="487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5589240"/>
            <a:ext cx="395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Figura 20. </a:t>
            </a:r>
            <a:r>
              <a:rPr lang="es-ES" sz="1600" dirty="0" smtClean="0"/>
              <a:t>Dendograma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365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3528810" y="3631842"/>
            <a:ext cx="2073499" cy="10947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360607" y="719498"/>
            <a:ext cx="3168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Métodos multivariados</a:t>
            </a:r>
            <a:endParaRPr lang="es-ES" sz="20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31867" r="26450" b="13541"/>
          <a:stretch/>
        </p:blipFill>
        <p:spPr bwMode="auto">
          <a:xfrm>
            <a:off x="334034" y="1350909"/>
            <a:ext cx="4953663" cy="406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54040"/>
              </p:ext>
            </p:extLst>
          </p:nvPr>
        </p:nvGraphicFramePr>
        <p:xfrm>
          <a:off x="5269132" y="2228840"/>
          <a:ext cx="331675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538"/>
                <a:gridCol w="213621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Subgrupo A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Cantón Matina, Provincia Limón.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Subgrupo B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Cantón Buenos Aires,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</a:rPr>
                        <a:t> Provincia Punta Arenas.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Subgrupo C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148065" y="135090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10. </a:t>
            </a:r>
            <a:r>
              <a:rPr lang="es-ES" sz="1600" dirty="0" smtClean="0"/>
              <a:t>Procedencias de los Subgrupos formados A, B y C del país Costa Rica 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60607" y="5466710"/>
            <a:ext cx="464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21. </a:t>
            </a:r>
            <a:r>
              <a:rPr lang="es-ES" sz="1600" dirty="0" smtClean="0"/>
              <a:t>Análisis de Coordenadas Principales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417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3568" y="9087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Análisis de la diversidad genética por cada subgrupo</a:t>
            </a:r>
            <a:endParaRPr lang="es-ES" sz="2000" b="1" dirty="0"/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95678"/>
              </p:ext>
            </p:extLst>
          </p:nvPr>
        </p:nvGraphicFramePr>
        <p:xfrm>
          <a:off x="1475656" y="2348882"/>
          <a:ext cx="6624735" cy="331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586"/>
                <a:gridCol w="877977"/>
                <a:gridCol w="957793"/>
                <a:gridCol w="1037609"/>
                <a:gridCol w="957793"/>
                <a:gridCol w="877977"/>
              </a:tblGrid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Subgrupos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lang="es-EC" sz="18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Nm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(Bloque 2)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(Bloque 1)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(Bloque 3)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30000"/>
                      </a:srgb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331640" y="1628800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11</a:t>
            </a:r>
            <a:r>
              <a:rPr lang="es-ES" sz="1600" dirty="0" smtClean="0"/>
              <a:t>. Diversidad genética para los subgrupos A, B y C. </a:t>
            </a:r>
            <a:r>
              <a:rPr lang="es-ES" sz="1600" dirty="0"/>
              <a:t>G</a:t>
            </a:r>
            <a:r>
              <a:rPr lang="es-ES" sz="1600" baseline="-25000" dirty="0"/>
              <a:t>ST</a:t>
            </a:r>
            <a:r>
              <a:rPr lang="es-ES" sz="1600" dirty="0"/>
              <a:t>= Diferenciación genética, Nm= Flujo genético.</a:t>
            </a:r>
          </a:p>
          <a:p>
            <a:endParaRPr lang="es-ES" sz="1600" dirty="0"/>
          </a:p>
        </p:txBody>
      </p:sp>
      <p:grpSp>
        <p:nvGrpSpPr>
          <p:cNvPr id="5" name="4 Grupo"/>
          <p:cNvGrpSpPr/>
          <p:nvPr/>
        </p:nvGrpSpPr>
        <p:grpSpPr>
          <a:xfrm>
            <a:off x="4380853" y="5157192"/>
            <a:ext cx="3480603" cy="576064"/>
            <a:chOff x="4380853" y="5157192"/>
            <a:chExt cx="3480603" cy="576064"/>
          </a:xfrm>
        </p:grpSpPr>
        <p:grpSp>
          <p:nvGrpSpPr>
            <p:cNvPr id="3" name="2 Grupo"/>
            <p:cNvGrpSpPr/>
            <p:nvPr/>
          </p:nvGrpSpPr>
          <p:grpSpPr>
            <a:xfrm>
              <a:off x="4380853" y="5157192"/>
              <a:ext cx="2576576" cy="576064"/>
              <a:chOff x="4258339" y="4869160"/>
              <a:chExt cx="2401893" cy="360040"/>
            </a:xfrm>
          </p:grpSpPr>
          <p:sp>
            <p:nvSpPr>
              <p:cNvPr id="10" name="9 Igual que"/>
              <p:cNvSpPr/>
              <p:nvPr/>
            </p:nvSpPr>
            <p:spPr>
              <a:xfrm>
                <a:off x="4258339" y="4869160"/>
                <a:ext cx="648072" cy="36004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10 Igual que"/>
              <p:cNvSpPr/>
              <p:nvPr/>
            </p:nvSpPr>
            <p:spPr>
              <a:xfrm>
                <a:off x="5156448" y="4869160"/>
                <a:ext cx="648072" cy="360040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11 Flecha abajo"/>
              <p:cNvSpPr/>
              <p:nvPr/>
            </p:nvSpPr>
            <p:spPr>
              <a:xfrm>
                <a:off x="6300192" y="4869160"/>
                <a:ext cx="360040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14" name="13 Flecha abajo"/>
            <p:cNvSpPr/>
            <p:nvPr/>
          </p:nvSpPr>
          <p:spPr>
            <a:xfrm rot="10800000">
              <a:off x="7475231" y="5157192"/>
              <a:ext cx="386225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5" name="14 Flecha abajo"/>
          <p:cNvSpPr/>
          <p:nvPr/>
        </p:nvSpPr>
        <p:spPr>
          <a:xfrm>
            <a:off x="3635896" y="5157192"/>
            <a:ext cx="38622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2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44326"/>
            <a:ext cx="542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Análisis molecular de varianza (AMOVA)</a:t>
            </a:r>
            <a:endParaRPr lang="es-ES" sz="2000" b="1" dirty="0"/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5937"/>
            <a:ext cx="5904655" cy="4132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19672" y="5571764"/>
            <a:ext cx="519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Figura 22.</a:t>
            </a:r>
            <a:r>
              <a:rPr lang="es-EC" sz="1600" dirty="0" smtClean="0"/>
              <a:t> </a:t>
            </a:r>
            <a:r>
              <a:rPr lang="es-EC" sz="1600" dirty="0"/>
              <a:t>AMOVA de los subgrupos A, B y C</a:t>
            </a:r>
            <a:endParaRPr lang="es-ES" sz="1600" b="1" dirty="0"/>
          </a:p>
          <a:p>
            <a:r>
              <a:rPr lang="es-ES" sz="1600" b="1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942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3528810" y="3631842"/>
            <a:ext cx="2073499" cy="10947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663860"/>
            <a:ext cx="435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Identificación de duplicados</a:t>
            </a:r>
            <a:endParaRPr lang="es-ES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35743"/>
              </p:ext>
            </p:extLst>
          </p:nvPr>
        </p:nvGraphicFramePr>
        <p:xfrm>
          <a:off x="2267744" y="1628804"/>
          <a:ext cx="4968551" cy="364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763"/>
                <a:gridCol w="1001469"/>
                <a:gridCol w="1471327"/>
                <a:gridCol w="1408992"/>
              </a:tblGrid>
              <a:tr h="112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MUESTRA 1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MUESTRA 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NÚMERO DE ALELOS EMPAREJADOS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SUBGRUPO PROCEDENCIA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ctr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ML13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ML15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ML24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ML25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ML17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ML43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ML44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ML47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ML48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ML37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ML38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ML33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ML34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ML29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ML32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  <a:tr h="280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ML11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5367547"/>
            <a:ext cx="811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Se identificaron duplicados según la cercanía genética de cada subgrupo como muestra </a:t>
            </a:r>
            <a:r>
              <a:rPr lang="es-EC" sz="2000" dirty="0" smtClean="0"/>
              <a:t>el Dendograma UPGMA</a:t>
            </a:r>
            <a:r>
              <a:rPr lang="es-EC" sz="2000" dirty="0"/>
              <a:t>.</a:t>
            </a:r>
            <a:endParaRPr lang="es-ES" sz="2000" dirty="0"/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112474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Tabla 12</a:t>
            </a:r>
            <a:r>
              <a:rPr lang="es-ES" sz="1600" dirty="0" smtClean="0"/>
              <a:t>. Identificación de duplicados de la colección de </a:t>
            </a:r>
            <a:r>
              <a:rPr lang="es-ES" sz="1600" i="1" dirty="0" smtClean="0"/>
              <a:t>G. arborea</a:t>
            </a:r>
            <a:r>
              <a:rPr lang="es-ES" sz="1600" dirty="0" smtClean="0"/>
              <a:t>.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644298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(Sánchez </a:t>
            </a:r>
            <a:r>
              <a:rPr lang="es-ES" i="1" dirty="0" smtClean="0"/>
              <a:t>et al</a:t>
            </a:r>
            <a:r>
              <a:rPr lang="es-ES" dirty="0" smtClean="0"/>
              <a:t>., 2005)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4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Conclusiones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62185029"/>
              </p:ext>
            </p:extLst>
          </p:nvPr>
        </p:nvGraphicFramePr>
        <p:xfrm>
          <a:off x="395535" y="1052736"/>
          <a:ext cx="839413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Conclusiones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98011836"/>
              </p:ext>
            </p:extLst>
          </p:nvPr>
        </p:nvGraphicFramePr>
        <p:xfrm>
          <a:off x="323528" y="980728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Recomendaciones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51498144"/>
              </p:ext>
            </p:extLst>
          </p:nvPr>
        </p:nvGraphicFramePr>
        <p:xfrm>
          <a:off x="611560" y="980728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18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4581128"/>
            <a:ext cx="777686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Caracterización del germoplasma mediante los marcadores moleculares, secuencias intermedias de repeticiones simples (ISSR). 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Formulación del problema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31720012"/>
              </p:ext>
            </p:extLst>
          </p:nvPr>
        </p:nvGraphicFramePr>
        <p:xfrm>
          <a:off x="0" y="1052736"/>
          <a:ext cx="9144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615603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Agradecimientos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AutoShape 2" descr="Resultado de imagen para ini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4" descr="Resultado de imagen para ini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44595"/>
            <a:ext cx="2607027" cy="1328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Resultado de imagen para estacion experimental santa catali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15" y="3693677"/>
            <a:ext cx="3124200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http://www.iniap.gob.ec/nsite/images/stories/estaciones/pic_litorals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3677"/>
            <a:ext cx="3142039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3" descr="Resultado de imagen para universidad de las fuerzas armad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15" y="911935"/>
            <a:ext cx="4768428" cy="122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0" y="911935"/>
            <a:ext cx="1386875" cy="1234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07704" y="530120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Claudia Segovia, PhD.</a:t>
            </a:r>
          </a:p>
          <a:p>
            <a:pPr algn="ctr"/>
            <a:r>
              <a:rPr lang="es-ES" dirty="0" smtClean="0"/>
              <a:t>Katerine Orbe Blga; </a:t>
            </a:r>
            <a:r>
              <a:rPr lang="es-ES" dirty="0"/>
              <a:t>Ing. Johanna </a:t>
            </a:r>
            <a:r>
              <a:rPr lang="es-ES" dirty="0" smtClean="0"/>
              <a:t>Buitrón</a:t>
            </a:r>
            <a:endParaRPr lang="es-ES" dirty="0"/>
          </a:p>
          <a:p>
            <a:pPr algn="ctr"/>
            <a:r>
              <a:rPr lang="es-ES" dirty="0" smtClean="0"/>
              <a:t>Ing. Santiago Meneses; Ing. </a:t>
            </a:r>
            <a:r>
              <a:rPr lang="es-ES" dirty="0"/>
              <a:t>Limongi</a:t>
            </a:r>
          </a:p>
        </p:txBody>
      </p:sp>
    </p:spTree>
    <p:extLst>
      <p:ext uri="{BB962C8B-B14F-4D97-AF65-F5344CB8AC3E}">
        <p14:creationId xmlns:p14="http://schemas.microsoft.com/office/powerpoint/2010/main" val="30978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sultado de imagen para biotecnologia fore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040560" cy="335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56642" y="990213"/>
            <a:ext cx="7886700" cy="63858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+mn-lt"/>
              </a:rPr>
              <a:t>Gracias por su atención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1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1560" y="908720"/>
            <a:ext cx="820891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1. Departamento Nacional de Biotecnología de la Estación Experimental Santa Catalina del Instituto Nacional de Investigaciones Agropecuarias (EESC – INIAP).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2. Programa Nacional de Forestería de la Estación Experimental Litoral Sur (EELS – INIAP).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628650" y="5085"/>
            <a:ext cx="7886700" cy="543595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Justificación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515752282"/>
              </p:ext>
            </p:extLst>
          </p:nvPr>
        </p:nvGraphicFramePr>
        <p:xfrm>
          <a:off x="611560" y="2245320"/>
          <a:ext cx="820891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1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57606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Objetivo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15034325"/>
              </p:ext>
            </p:extLst>
          </p:nvPr>
        </p:nvGraphicFramePr>
        <p:xfrm>
          <a:off x="1547664" y="1772816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4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57606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+mn-lt"/>
              </a:rPr>
              <a:t>Objetivos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24657626"/>
              </p:ext>
            </p:extLst>
          </p:nvPr>
        </p:nvGraphicFramePr>
        <p:xfrm>
          <a:off x="1115616" y="908720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637103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(Ramírez, 1997) </a:t>
            </a:r>
            <a:endParaRPr lang="es-ES" sz="1600" dirty="0"/>
          </a:p>
        </p:txBody>
      </p:sp>
      <p:graphicFrame>
        <p:nvGraphicFramePr>
          <p:cNvPr id="15" name="1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3343443"/>
              </p:ext>
            </p:extLst>
          </p:nvPr>
        </p:nvGraphicFramePr>
        <p:xfrm>
          <a:off x="630238" y="913978"/>
          <a:ext cx="7614170" cy="503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630238" y="5085"/>
            <a:ext cx="7886700" cy="471587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Marco Teórico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238" y="5085"/>
            <a:ext cx="7886700" cy="471587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Marco Teórico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11560" y="1052736"/>
            <a:ext cx="3024336" cy="4704879"/>
          </a:xfrm>
        </p:spPr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</a:rPr>
              <a:t>Flor: Hermafroditas en racimo.</a:t>
            </a:r>
          </a:p>
          <a:p>
            <a:r>
              <a:rPr lang="es-ES" sz="2000" dirty="0">
                <a:solidFill>
                  <a:schemeClr val="tx1"/>
                </a:solidFill>
              </a:rPr>
              <a:t>Reproducción: </a:t>
            </a:r>
            <a:r>
              <a:rPr lang="es-ES" sz="2000" dirty="0" smtClean="0">
                <a:solidFill>
                  <a:schemeClr val="tx1"/>
                </a:solidFill>
              </a:rPr>
              <a:t>sexual, zoófila y anemófila. </a:t>
            </a:r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Hoja: Acorazonada de 10 a 25 cm.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Fruto: Drupa pequeña 2.5 cm.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Semilla: Ovoide 2 cm.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Tronco: 30 m altura.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Raíz: Profunda.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Diploide n = 20 cromosomas.</a:t>
            </a: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8" y="3539365"/>
            <a:ext cx="2289526" cy="1695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4401"/>
            <a:ext cx="230487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39365"/>
            <a:ext cx="2184524" cy="1695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11560" y="637103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(Rojas, 2004; Bowen, 2016; Chatha 1988) </a:t>
            </a:r>
            <a:endParaRPr lang="es-ES" sz="1600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44401"/>
            <a:ext cx="2184524" cy="224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11560" y="620688"/>
            <a:ext cx="794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Gmelina arborea </a:t>
            </a:r>
            <a:r>
              <a:rPr lang="es-ES" sz="2400" b="1" dirty="0" smtClean="0"/>
              <a:t>Roxb. 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50626" y="311986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72200" y="311986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B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651248" y="486555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378787" y="486555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328301"/>
            <a:ext cx="49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4.</a:t>
            </a:r>
            <a:r>
              <a:rPr lang="es-ES" sz="1600" dirty="0" smtClean="0"/>
              <a:t> Partes de </a:t>
            </a:r>
            <a:r>
              <a:rPr lang="es-ES" sz="1600" i="1" dirty="0" smtClean="0"/>
              <a:t>G. arborea</a:t>
            </a:r>
            <a:r>
              <a:rPr lang="es-ES" sz="1600" dirty="0" smtClean="0"/>
              <a:t>. A. Árbol completo. B. Tronco. C. Flores. D. Frutos.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93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resentacion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14135</TotalTime>
  <Words>2322</Words>
  <Application>Microsoft Office PowerPoint</Application>
  <PresentationFormat>Presentación en pantalla (4:3)</PresentationFormat>
  <Paragraphs>521</Paragraphs>
  <Slides>41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modelo presentaciones</vt:lpstr>
      <vt:lpstr>CorelDRAW</vt:lpstr>
      <vt:lpstr>Presentación de PowerPoint</vt:lpstr>
      <vt:lpstr>Formulación del problema</vt:lpstr>
      <vt:lpstr>Formulación del problema</vt:lpstr>
      <vt:lpstr>Formulación del problema</vt:lpstr>
      <vt:lpstr>Justificación</vt:lpstr>
      <vt:lpstr>Objetivo</vt:lpstr>
      <vt:lpstr>Objetivos</vt:lpstr>
      <vt:lpstr>Marco Teórico</vt:lpstr>
      <vt:lpstr>Marco Teórico</vt:lpstr>
      <vt:lpstr>Marco Teórico</vt:lpstr>
      <vt:lpstr>Materiales y  Métodos</vt:lpstr>
      <vt:lpstr>Materiales y métodos</vt:lpstr>
      <vt:lpstr>Materiales y métodos</vt:lpstr>
      <vt:lpstr>Materiales y métodos</vt:lpstr>
      <vt:lpstr>Materiales y métodos</vt:lpstr>
      <vt:lpstr>Presentación de PowerPoint</vt:lpstr>
      <vt:lpstr>Materiales y métodos</vt:lpstr>
      <vt:lpstr>Materiales y métodos</vt:lpstr>
      <vt:lpstr>Materiales y métodos</vt:lpstr>
      <vt:lpstr>Materiales y métodos</vt:lpstr>
      <vt:lpstr>Materiales y métodos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Materiales y métodos</vt:lpstr>
      <vt:lpstr>Materiales y métodos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Conclusiones</vt:lpstr>
      <vt:lpstr>Recomendaciones</vt:lpstr>
      <vt:lpstr>Agradecimientos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Tesis melina</dc:title>
  <dc:creator>Jefferson Tafur</dc:creator>
  <cp:lastModifiedBy>jefferson</cp:lastModifiedBy>
  <cp:revision>455</cp:revision>
  <dcterms:created xsi:type="dcterms:W3CDTF">2012-09-13T04:29:53Z</dcterms:created>
  <dcterms:modified xsi:type="dcterms:W3CDTF">2017-02-22T18:35:24Z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