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15" r:id="rId3"/>
    <p:sldId id="288" r:id="rId4"/>
    <p:sldId id="289" r:id="rId5"/>
    <p:sldId id="287" r:id="rId6"/>
    <p:sldId id="316" r:id="rId7"/>
    <p:sldId id="317" r:id="rId8"/>
    <p:sldId id="292" r:id="rId9"/>
    <p:sldId id="293" r:id="rId10"/>
    <p:sldId id="294" r:id="rId11"/>
    <p:sldId id="296" r:id="rId12"/>
    <p:sldId id="291" r:id="rId13"/>
    <p:sldId id="313" r:id="rId14"/>
    <p:sldId id="319" r:id="rId15"/>
    <p:sldId id="321" r:id="rId16"/>
    <p:sldId id="322" r:id="rId17"/>
    <p:sldId id="323" r:id="rId18"/>
    <p:sldId id="324" r:id="rId19"/>
    <p:sldId id="298" r:id="rId20"/>
    <p:sldId id="299" r:id="rId21"/>
    <p:sldId id="300" r:id="rId22"/>
    <p:sldId id="320" r:id="rId23"/>
    <p:sldId id="295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297" r:id="rId35"/>
    <p:sldId id="312" r:id="rId36"/>
    <p:sldId id="314" r:id="rId37"/>
    <p:sldId id="318" r:id="rId3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F6C"/>
    <a:srgbClr val="DB8DB6"/>
    <a:srgbClr val="D16DA1"/>
    <a:srgbClr val="A9F1CA"/>
    <a:srgbClr val="60E69D"/>
    <a:srgbClr val="F39785"/>
    <a:srgbClr val="007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indows\system32\config\systemprofile\Desktop\SR.%20SAN%20MARTIN%20FINAL%20DICIEMBRE\TABULACIONES%20SR.%20SAN%20MARTI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ABULACIONES%20SR.%20SAN%20MARTIN%20%2018%20DE%20%20ENERO%20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ABULACIONES%20SR.%20SAN%20MARTIN%20%2018%20DE%20%20ENERO%20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tabulaciones%2018%20de%20enero%20(Autoguardado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000"/>
              <a:t>3. En un rango del 1 al 5, califique la importancia de cada uno de los siguientes factores, siendo 5=Muy importante; 4= Importante, 3=Medianamente importante, 2=Poco importante, 1=No es importante</a:t>
            </a:r>
            <a:r>
              <a:rPr lang="es-EC"/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17147856517939E-2"/>
          <c:y val="0.14393518518518519"/>
          <c:w val="0.8966272965879265"/>
          <c:h val="0.508807984625851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951903859359640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595192967982729E-3"/>
                  <c:y val="-2.5573547778233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807615437438561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 ACTUALES '!$B$140:$B$147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  <c:extLst/>
            </c:strRef>
          </c:cat>
          <c:val>
            <c:numRef>
              <c:f>'ESTUDIANTES ACTUALES '!$C$140:$C$147</c:f>
              <c:numCache>
                <c:formatCode>0%</c:formatCode>
                <c:ptCount val="7"/>
                <c:pt idx="0">
                  <c:v>8.7209302325581398E-2</c:v>
                </c:pt>
                <c:pt idx="1">
                  <c:v>4.3604651162790699E-2</c:v>
                </c:pt>
                <c:pt idx="2">
                  <c:v>5.8139534883720929E-2</c:v>
                </c:pt>
                <c:pt idx="3">
                  <c:v>8.7209302325581398E-2</c:v>
                </c:pt>
                <c:pt idx="4">
                  <c:v>5.8139534883720929E-3</c:v>
                </c:pt>
                <c:pt idx="5">
                  <c:v>0.15988372093023256</c:v>
                </c:pt>
                <c:pt idx="6">
                  <c:v>0.15697674418604651</c:v>
                </c:pt>
              </c:numCache>
              <c:extLst/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5784490702769863E-17"/>
                  <c:y val="-2.84150530869263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519038593596404E-3"/>
                  <c:y val="-1.98905371608484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 ACTUALES '!$B$140:$B$147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  <c:extLst/>
            </c:strRef>
          </c:cat>
          <c:val>
            <c:numRef>
              <c:f>'ESTUDIANTES ACTUALES '!$D$140:$D$147</c:f>
              <c:numCache>
                <c:formatCode>0%</c:formatCode>
                <c:ptCount val="7"/>
                <c:pt idx="0">
                  <c:v>0.14534883720930233</c:v>
                </c:pt>
                <c:pt idx="1">
                  <c:v>4.3604651162790699E-2</c:v>
                </c:pt>
                <c:pt idx="2">
                  <c:v>8.7209302325581398E-2</c:v>
                </c:pt>
                <c:pt idx="3">
                  <c:v>7.2674418604651167E-2</c:v>
                </c:pt>
                <c:pt idx="4">
                  <c:v>8.7209302325581394E-3</c:v>
                </c:pt>
                <c:pt idx="5">
                  <c:v>0.28488372093023256</c:v>
                </c:pt>
                <c:pt idx="6">
                  <c:v>4.3604651162790699E-2</c:v>
                </c:pt>
              </c:numCache>
              <c:extLst/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8.52451592607790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 ACTUALES '!$B$140:$B$147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  <c:extLst/>
            </c:strRef>
          </c:cat>
          <c:val>
            <c:numRef>
              <c:f>'ESTUDIANTES ACTUALES '!$E$140:$E$147</c:f>
              <c:numCache>
                <c:formatCode>0%</c:formatCode>
                <c:ptCount val="7"/>
                <c:pt idx="0">
                  <c:v>0.18895348837209303</c:v>
                </c:pt>
                <c:pt idx="1">
                  <c:v>6.9767441860465115E-2</c:v>
                </c:pt>
                <c:pt idx="2">
                  <c:v>0.14534883720930233</c:v>
                </c:pt>
                <c:pt idx="3">
                  <c:v>5.8139534883720929E-3</c:v>
                </c:pt>
                <c:pt idx="4">
                  <c:v>7.2674418604651167E-2</c:v>
                </c:pt>
                <c:pt idx="5">
                  <c:v>7.2674418604651167E-2</c:v>
                </c:pt>
                <c:pt idx="6">
                  <c:v>2.9069767441860465E-2</c:v>
                </c:pt>
              </c:numCache>
              <c:extLst/>
            </c:numRef>
          </c:val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2.5573547778233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 ACTUALES '!$B$140:$B$147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  <c:extLst/>
            </c:strRef>
          </c:cat>
          <c:val>
            <c:numRef>
              <c:f>'ESTUDIANTES ACTUALES '!$F$140:$F$147</c:f>
              <c:numCache>
                <c:formatCode>0%</c:formatCode>
                <c:ptCount val="7"/>
                <c:pt idx="0">
                  <c:v>0.28197674418604651</c:v>
                </c:pt>
                <c:pt idx="1">
                  <c:v>0.34883720930232559</c:v>
                </c:pt>
                <c:pt idx="2">
                  <c:v>6.9767441860465115E-2</c:v>
                </c:pt>
                <c:pt idx="3">
                  <c:v>1.7441860465116279E-2</c:v>
                </c:pt>
                <c:pt idx="4">
                  <c:v>3.4883720930232558E-2</c:v>
                </c:pt>
                <c:pt idx="5">
                  <c:v>0.34883720930232559</c:v>
                </c:pt>
                <c:pt idx="6">
                  <c:v>4.3604651162790699E-2</c:v>
                </c:pt>
              </c:numCache>
              <c:extLst/>
            </c:numRef>
          </c:val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92245351384931E-17"/>
                  <c:y val="-3.1256558395619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'ESTUDIANTES ACTUALES '!$B$140:$B$147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  <c:extLst/>
            </c:strRef>
          </c:cat>
          <c:val>
            <c:numRef>
              <c:f>'ESTUDIANTES ACTUALES '!$G$140:$G$147</c:f>
              <c:numCache>
                <c:formatCode>0%</c:formatCode>
                <c:ptCount val="7"/>
                <c:pt idx="0">
                  <c:v>0.29651162790697677</c:v>
                </c:pt>
                <c:pt idx="1">
                  <c:v>0.4941860465116279</c:v>
                </c:pt>
                <c:pt idx="2">
                  <c:v>0.63953488372093026</c:v>
                </c:pt>
                <c:pt idx="3">
                  <c:v>0.81686046511627908</c:v>
                </c:pt>
                <c:pt idx="4">
                  <c:v>0.87790697674418605</c:v>
                </c:pt>
                <c:pt idx="5">
                  <c:v>0.13372093023255813</c:v>
                </c:pt>
                <c:pt idx="6">
                  <c:v>0.72674418604651159</c:v>
                </c:pt>
              </c:numCache>
              <c:extLst/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971544"/>
        <c:axId val="195972720"/>
      </c:barChart>
      <c:catAx>
        <c:axId val="195971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2720"/>
        <c:crosses val="autoZero"/>
        <c:auto val="1"/>
        <c:lblAlgn val="ctr"/>
        <c:lblOffset val="100"/>
        <c:noMultiLvlLbl val="0"/>
      </c:catAx>
      <c:valAx>
        <c:axId val="1959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1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15077744911515"/>
          <c:y val="0.8590098056223735"/>
          <c:w val="0.51169825993972973"/>
          <c:h val="5.5492002993213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000"/>
              <a:t> En un rango del 1 al 5, califique la importancia de cada uno de los siguientes factores, siendo 5=Muy importante; 4= Importante, 3=Medianamente importante, 2=Poco importante, 1=No es importante</a:t>
            </a:r>
            <a:r>
              <a:rPr lang="es-EC"/>
              <a:t>.</a:t>
            </a:r>
          </a:p>
        </c:rich>
      </c:tx>
      <c:layout>
        <c:manualLayout>
          <c:xMode val="edge"/>
          <c:yMode val="edge"/>
          <c:x val="9.989418980598562E-2"/>
          <c:y val="0.75938310721328917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536261794444229E-2"/>
          <c:y val="0.1312103273357228"/>
          <c:w val="0.8966272965879265"/>
          <c:h val="0.508807984625851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'ESTUDİANTES BACHİLLERATOS'!$B$188:$B$194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'ESTUDİANTES BACHİLLERATOS'!$C$188:$C$194</c:f>
              <c:numCache>
                <c:formatCode>0%</c:formatCode>
                <c:ptCount val="7"/>
                <c:pt idx="0">
                  <c:v>7.7319587628865982E-2</c:v>
                </c:pt>
                <c:pt idx="1">
                  <c:v>5.9278350515463915E-2</c:v>
                </c:pt>
                <c:pt idx="2">
                  <c:v>0.17525773195876287</c:v>
                </c:pt>
                <c:pt idx="3">
                  <c:v>8.247422680412371E-2</c:v>
                </c:pt>
                <c:pt idx="4">
                  <c:v>5.1546391752577319E-3</c:v>
                </c:pt>
                <c:pt idx="5">
                  <c:v>5.1546391752577317E-2</c:v>
                </c:pt>
                <c:pt idx="6">
                  <c:v>5.9278350515463915E-2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1.9063547510038009E-3"/>
                  <c:y val="-9.5436076490136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06354751003766E-3"/>
                  <c:y val="-1.5906012748356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9.54360764901372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127095020076018E-3"/>
                  <c:y val="-1.59060127483561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'ESTUDİANTES BACHİLLERATOS'!$B$188:$B$194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'ESTUDİANTES BACHİLLERATOS'!$D$188:$D$194</c:f>
              <c:numCache>
                <c:formatCode>0%</c:formatCode>
                <c:ptCount val="7"/>
                <c:pt idx="0">
                  <c:v>0.10309278350515463</c:v>
                </c:pt>
                <c:pt idx="1">
                  <c:v>0.15979381443298968</c:v>
                </c:pt>
                <c:pt idx="2">
                  <c:v>0.19845360824742267</c:v>
                </c:pt>
                <c:pt idx="3">
                  <c:v>4.1237113402061855E-2</c:v>
                </c:pt>
                <c:pt idx="4">
                  <c:v>2.8350515463917526E-2</c:v>
                </c:pt>
                <c:pt idx="5">
                  <c:v>6.9587628865979384E-2</c:v>
                </c:pt>
                <c:pt idx="6">
                  <c:v>0.15721649484536082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1"/>
              <c:layout>
                <c:manualLayout>
                  <c:x val="-3.4949433362899788E-17"/>
                  <c:y val="6.36240509934238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'ESTUDİANTES BACHİLLERATOS'!$B$188:$B$194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'ESTUDİANTES BACHİLLERATOS'!$E$188:$E$194</c:f>
              <c:numCache>
                <c:formatCode>0%</c:formatCode>
                <c:ptCount val="7"/>
                <c:pt idx="0">
                  <c:v>0.18298969072164947</c:v>
                </c:pt>
                <c:pt idx="1">
                  <c:v>0.14175257731958762</c:v>
                </c:pt>
                <c:pt idx="2">
                  <c:v>0.14432989690721648</c:v>
                </c:pt>
                <c:pt idx="3">
                  <c:v>9.0206185567010308E-2</c:v>
                </c:pt>
                <c:pt idx="4">
                  <c:v>5.9278350515463915E-2</c:v>
                </c:pt>
                <c:pt idx="5">
                  <c:v>0.17268041237113402</c:v>
                </c:pt>
                <c:pt idx="6">
                  <c:v>0.29896907216494845</c:v>
                </c:pt>
              </c:numCache>
            </c:numRef>
          </c:val>
        </c:ser>
        <c:ser>
          <c:idx val="3"/>
          <c:order val="3"/>
          <c:invertIfNegative val="0"/>
          <c:dLbls>
            <c:dLbl>
              <c:idx val="5"/>
              <c:layout>
                <c:manualLayout>
                  <c:x val="-3.8127095020076018E-3"/>
                  <c:y val="-2.54496203973697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'ESTUDİANTES BACHİLLERATOS'!$B$188:$B$194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'ESTUDİANTES BACHİLLERATOS'!$F$188:$F$194</c:f>
              <c:numCache>
                <c:formatCode>0%</c:formatCode>
                <c:ptCount val="7"/>
                <c:pt idx="0">
                  <c:v>0.25</c:v>
                </c:pt>
                <c:pt idx="1">
                  <c:v>0.20103092783505155</c:v>
                </c:pt>
                <c:pt idx="2">
                  <c:v>0.23711340206185566</c:v>
                </c:pt>
                <c:pt idx="3">
                  <c:v>0.24742268041237114</c:v>
                </c:pt>
                <c:pt idx="4">
                  <c:v>0.2422680412371134</c:v>
                </c:pt>
                <c:pt idx="5">
                  <c:v>0.19587628865979381</c:v>
                </c:pt>
                <c:pt idx="6">
                  <c:v>0.22938144329896906</c:v>
                </c:pt>
              </c:numCache>
            </c:numRef>
          </c:val>
        </c:ser>
        <c:ser>
          <c:idx val="4"/>
          <c:order val="4"/>
          <c:invertIfNegative val="0"/>
          <c:dLbls>
            <c:dLbl>
              <c:idx val="2"/>
              <c:layout>
                <c:manualLayout>
                  <c:x val="0"/>
                  <c:y val="-2.54496203973698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3979773345159915E-16"/>
                  <c:y val="-2.54496203973697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'ESTUDİANTES BACHİLLERATOS'!$B$188:$B$194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'ESTUDİANTES BACHİLLERATOS'!$G$188:$G$194</c:f>
              <c:numCache>
                <c:formatCode>0%</c:formatCode>
                <c:ptCount val="7"/>
                <c:pt idx="0">
                  <c:v>0.38659793814432991</c:v>
                </c:pt>
                <c:pt idx="1">
                  <c:v>0.43814432989690721</c:v>
                </c:pt>
                <c:pt idx="2">
                  <c:v>0.24484536082474226</c:v>
                </c:pt>
                <c:pt idx="3">
                  <c:v>0.53865979381443296</c:v>
                </c:pt>
                <c:pt idx="4">
                  <c:v>0.66494845360824739</c:v>
                </c:pt>
                <c:pt idx="5">
                  <c:v>0.51030927835051543</c:v>
                </c:pt>
                <c:pt idx="6">
                  <c:v>0.25515463917525771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973504"/>
        <c:axId val="195976640"/>
      </c:barChart>
      <c:catAx>
        <c:axId val="19597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6640"/>
        <c:crosses val="autoZero"/>
        <c:auto val="1"/>
        <c:lblAlgn val="ctr"/>
        <c:lblOffset val="100"/>
        <c:noMultiLvlLbl val="0"/>
      </c:catAx>
      <c:valAx>
        <c:axId val="19597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050" b="1">
                <a:solidFill>
                  <a:schemeClr val="tx1"/>
                </a:solidFill>
              </a:rPr>
              <a:t>En un rango del 1 al 5, califique la importancia de cada uno de los siguientes factores, siendo 5=Muy importante; 4= Importante, 3=Medianamente importante, 2=Poco importante, 1=No es importante</a:t>
            </a:r>
            <a:r>
              <a:rPr lang="es-EC" sz="1600" b="1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323696982485756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17147856517939E-2"/>
          <c:y val="0.14393518518518519"/>
          <c:w val="0.8966272965879265"/>
          <c:h val="0.508807984625851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'ESTUDIANTES EGRESADOS '!$B$184:$B$190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'ESTUDIANTES EGRESADOS '!$C$184:$C$190</c:f>
              <c:numCache>
                <c:formatCode>0%</c:formatCode>
                <c:ptCount val="7"/>
                <c:pt idx="0">
                  <c:v>2.9069767441860465E-2</c:v>
                </c:pt>
                <c:pt idx="1">
                  <c:v>0.125</c:v>
                </c:pt>
                <c:pt idx="2">
                  <c:v>5.8139534883720929E-2</c:v>
                </c:pt>
                <c:pt idx="3">
                  <c:v>4.0697674418604654E-2</c:v>
                </c:pt>
                <c:pt idx="4">
                  <c:v>3.1976744186046513E-2</c:v>
                </c:pt>
                <c:pt idx="5">
                  <c:v>0.14825581395348839</c:v>
                </c:pt>
                <c:pt idx="6">
                  <c:v>5.8139534883720929E-2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0"/>
                  <c:y val="-1.30818567831282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3081856783128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56982281397537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'ESTUDIANTES EGRESADOS '!$B$184:$B$190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'ESTUDIANTES EGRESADOS '!$D$184:$D$190</c:f>
              <c:numCache>
                <c:formatCode>0%</c:formatCode>
                <c:ptCount val="7"/>
                <c:pt idx="0">
                  <c:v>0.23255813953488372</c:v>
                </c:pt>
                <c:pt idx="1">
                  <c:v>9.3023255813953487E-2</c:v>
                </c:pt>
                <c:pt idx="2">
                  <c:v>8.7209302325581398E-2</c:v>
                </c:pt>
                <c:pt idx="3">
                  <c:v>5.8139534883720929E-2</c:v>
                </c:pt>
                <c:pt idx="4">
                  <c:v>4.3604651162790699E-2</c:v>
                </c:pt>
                <c:pt idx="5">
                  <c:v>0.22674418604651161</c:v>
                </c:pt>
                <c:pt idx="6">
                  <c:v>0.1744186046511628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6"/>
              <c:layout>
                <c:manualLayout>
                  <c:x val="0"/>
                  <c:y val="-2.3547342209630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'ESTUDIANTES EGRESADOS '!$B$184:$B$190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'ESTUDIANTES EGRESADOS '!$E$184:$E$190</c:f>
              <c:numCache>
                <c:formatCode>0%</c:formatCode>
                <c:ptCount val="7"/>
                <c:pt idx="0">
                  <c:v>0.19476744186046513</c:v>
                </c:pt>
                <c:pt idx="1">
                  <c:v>0.18895348837209303</c:v>
                </c:pt>
                <c:pt idx="2">
                  <c:v>0.14534883720930233</c:v>
                </c:pt>
                <c:pt idx="3">
                  <c:v>0.1308139534883721</c:v>
                </c:pt>
                <c:pt idx="4">
                  <c:v>0.1308139534883721</c:v>
                </c:pt>
                <c:pt idx="5">
                  <c:v>7.2674418604651167E-2</c:v>
                </c:pt>
                <c:pt idx="6">
                  <c:v>0.18604651162790697</c:v>
                </c:pt>
              </c:numCache>
            </c:numRef>
          </c:val>
        </c:ser>
        <c:ser>
          <c:idx val="3"/>
          <c:order val="3"/>
          <c:invertIfNegative val="0"/>
          <c:dLbls>
            <c:dLbl>
              <c:idx val="0"/>
              <c:layout>
                <c:manualLayout>
                  <c:x val="-1.7783072899618114E-17"/>
                  <c:y val="-1.3081856783128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1.8314599496379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226458319694491E-16"/>
                  <c:y val="-4.70946844192614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'ESTUDIANTES EGRESADOS '!$B$184:$B$190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'ESTUDIANTES EGRESADOS '!$F$184:$F$190</c:f>
              <c:numCache>
                <c:formatCode>0%</c:formatCode>
                <c:ptCount val="7"/>
                <c:pt idx="0">
                  <c:v>0.22093023255813954</c:v>
                </c:pt>
                <c:pt idx="1">
                  <c:v>0.27325581395348836</c:v>
                </c:pt>
                <c:pt idx="2">
                  <c:v>8.4302325581395346E-2</c:v>
                </c:pt>
                <c:pt idx="3">
                  <c:v>0.16279069767441862</c:v>
                </c:pt>
                <c:pt idx="4">
                  <c:v>0.15406976744186046</c:v>
                </c:pt>
                <c:pt idx="5">
                  <c:v>0.16569767441860464</c:v>
                </c:pt>
                <c:pt idx="6">
                  <c:v>0.21220930232558138</c:v>
                </c:pt>
              </c:numCache>
            </c:numRef>
          </c:val>
        </c:ser>
        <c:ser>
          <c:idx val="4"/>
          <c:order val="4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'ESTUDIANTES EGRESADOS '!$B$184:$B$190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'ESTUDIANTES EGRESADOS '!$G$184:$G$190</c:f>
              <c:numCache>
                <c:formatCode>0%</c:formatCode>
                <c:ptCount val="7"/>
                <c:pt idx="0">
                  <c:v>0.32267441860465118</c:v>
                </c:pt>
                <c:pt idx="1">
                  <c:v>0.31976744186046513</c:v>
                </c:pt>
                <c:pt idx="2">
                  <c:v>0.625</c:v>
                </c:pt>
                <c:pt idx="3">
                  <c:v>0.60755813953488369</c:v>
                </c:pt>
                <c:pt idx="4">
                  <c:v>0.63953488372093026</c:v>
                </c:pt>
                <c:pt idx="5">
                  <c:v>0.38662790697674421</c:v>
                </c:pt>
                <c:pt idx="6">
                  <c:v>0.3691860465116279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975464"/>
        <c:axId val="195969976"/>
      </c:barChart>
      <c:catAx>
        <c:axId val="19597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69976"/>
        <c:crosses val="autoZero"/>
        <c:auto val="1"/>
        <c:lblAlgn val="ctr"/>
        <c:lblOffset val="100"/>
        <c:noMultiLvlLbl val="0"/>
      </c:catAx>
      <c:valAx>
        <c:axId val="195969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64922131647125"/>
          <c:y val="0.77286697967183049"/>
          <c:w val="0.4578136066325042"/>
          <c:h val="3.48326156698350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000" dirty="0" smtClean="0"/>
              <a:t> </a:t>
            </a:r>
            <a:r>
              <a:rPr lang="es-EC" sz="1000" dirty="0"/>
              <a:t>En un rango del 1 al 5, califique la importancia de cada uno de los siguientes factores, siendo 5=Muy importante; 4= Importante, 3=Medianamente importante, 2=Poco importante, 1=No es importante</a:t>
            </a:r>
            <a:r>
              <a:rPr lang="es-EC" dirty="0"/>
              <a:t>.</a:t>
            </a:r>
          </a:p>
        </c:rich>
      </c:tx>
      <c:layout>
        <c:manualLayout>
          <c:xMode val="edge"/>
          <c:yMode val="edge"/>
          <c:x val="0.1143357744226548"/>
          <c:y val="0.7447210887835619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817147856517939E-2"/>
          <c:y val="0.14393518518518519"/>
          <c:w val="0.8966272965879265"/>
          <c:h val="0.5088079846258515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1"/>
              <c:layout>
                <c:manualLayout>
                  <c:x val="-8.1107092655593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13838658194928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'ORGANIZACIONES PUBLICAS Y PRIVA'!$B$112:$B$118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'ORGANIZACIONES PUBLICAS Y PRIVA'!$C$112:$C$118</c:f>
              <c:numCache>
                <c:formatCode>0%</c:formatCode>
                <c:ptCount val="7"/>
                <c:pt idx="0">
                  <c:v>0.24489795918367346</c:v>
                </c:pt>
                <c:pt idx="1">
                  <c:v>5.7142857142857141E-2</c:v>
                </c:pt>
                <c:pt idx="2">
                  <c:v>0.18367346938775511</c:v>
                </c:pt>
                <c:pt idx="3">
                  <c:v>0.15510204081632653</c:v>
                </c:pt>
                <c:pt idx="4">
                  <c:v>0.22448979591836735</c:v>
                </c:pt>
                <c:pt idx="5">
                  <c:v>8.1632653061224483E-2</c:v>
                </c:pt>
                <c:pt idx="6">
                  <c:v>4.8979591836734691E-2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6"/>
              <c:layout>
                <c:manualLayout>
                  <c:x val="0"/>
                  <c:y val="-3.3269326990330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'ORGANIZACIONES PUBLICAS Y PRIVA'!$B$112:$B$118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'ORGANIZACIONES PUBLICAS Y PRIVA'!$D$112:$D$118</c:f>
              <c:numCache>
                <c:formatCode>0%</c:formatCode>
                <c:ptCount val="7"/>
                <c:pt idx="0">
                  <c:v>9.3877551020408165E-2</c:v>
                </c:pt>
                <c:pt idx="1">
                  <c:v>5.3061224489795916E-2</c:v>
                </c:pt>
                <c:pt idx="2">
                  <c:v>0.10612244897959183</c:v>
                </c:pt>
                <c:pt idx="3">
                  <c:v>0.19183673469387755</c:v>
                </c:pt>
                <c:pt idx="4">
                  <c:v>8.9795918367346933E-2</c:v>
                </c:pt>
                <c:pt idx="5">
                  <c:v>0.10612244897959183</c:v>
                </c:pt>
                <c:pt idx="6">
                  <c:v>5.3061224489795916E-2</c:v>
                </c:pt>
              </c:numCache>
            </c:numRef>
          </c:val>
        </c:ser>
        <c:ser>
          <c:idx val="2"/>
          <c:order val="2"/>
          <c:invertIfNegative val="0"/>
          <c:dLbls>
            <c:dLbl>
              <c:idx val="5"/>
              <c:layout>
                <c:manualLayout>
                  <c:x val="6.0830319491694826E-3"/>
                  <c:y val="-2.8150968991818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'ORGANIZACIONES PUBLICAS Y PRIVA'!$B$112:$B$118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'ORGANIZACIONES PUBLICAS Y PRIVA'!$E$112:$E$118</c:f>
              <c:numCache>
                <c:formatCode>0%</c:formatCode>
                <c:ptCount val="7"/>
                <c:pt idx="0">
                  <c:v>0.1306122448979592</c:v>
                </c:pt>
                <c:pt idx="1">
                  <c:v>9.3877551020408165E-2</c:v>
                </c:pt>
                <c:pt idx="2">
                  <c:v>0.13877551020408163</c:v>
                </c:pt>
                <c:pt idx="3">
                  <c:v>0.11428571428571428</c:v>
                </c:pt>
                <c:pt idx="4">
                  <c:v>5.3061224489795916E-2</c:v>
                </c:pt>
                <c:pt idx="5">
                  <c:v>0.11836734693877551</c:v>
                </c:pt>
                <c:pt idx="6">
                  <c:v>0.22448979591836735</c:v>
                </c:pt>
              </c:numCache>
            </c:numRef>
          </c:val>
        </c:ser>
        <c:ser>
          <c:idx val="3"/>
          <c:order val="3"/>
          <c:invertIfNegative val="0"/>
          <c:dLbls>
            <c:dLbl>
              <c:idx val="4"/>
              <c:layout>
                <c:manualLayout>
                  <c:x val="-4.0553546327797294E-3"/>
                  <c:y val="-2.04734319940498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'ORGANIZACIONES PUBLICAS Y PRIVA'!$B$112:$B$118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'ORGANIZACIONES PUBLICAS Y PRIVA'!$F$112:$F$118</c:f>
              <c:numCache>
                <c:formatCode>0%</c:formatCode>
                <c:ptCount val="7"/>
                <c:pt idx="0">
                  <c:v>0.22448979591836735</c:v>
                </c:pt>
                <c:pt idx="1">
                  <c:v>0.28979591836734692</c:v>
                </c:pt>
                <c:pt idx="2">
                  <c:v>8.9795918367346933E-2</c:v>
                </c:pt>
                <c:pt idx="3">
                  <c:v>0.17142857142857143</c:v>
                </c:pt>
                <c:pt idx="4">
                  <c:v>6.1224489795918366E-2</c:v>
                </c:pt>
                <c:pt idx="5">
                  <c:v>0.3510204081632653</c:v>
                </c:pt>
                <c:pt idx="6">
                  <c:v>0.29387755102040819</c:v>
                </c:pt>
              </c:numCache>
            </c:numRef>
          </c:val>
        </c:ser>
        <c:ser>
          <c:idx val="4"/>
          <c:order val="4"/>
          <c:invertIfNegative val="0"/>
          <c:dLbls>
            <c:dLbl>
              <c:idx val="5"/>
              <c:layout>
                <c:manualLayout>
                  <c:x val="8.1107092655591621E-3"/>
                  <c:y val="1.02367159970249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'ORGANIZACIONES PUBLICAS Y PRIVA'!$B$112:$B$118</c:f>
              <c:strCache>
                <c:ptCount val="7"/>
                <c:pt idx="0">
                  <c:v>Campus</c:v>
                </c:pt>
                <c:pt idx="1">
                  <c:v>Syllabus</c:v>
                </c:pt>
                <c:pt idx="2">
                  <c:v>Profesores</c:v>
                </c:pt>
                <c:pt idx="3">
                  <c:v>Costo de matricula </c:v>
                </c:pt>
                <c:pt idx="4">
                  <c:v>Prestigio</c:v>
                </c:pt>
                <c:pt idx="5">
                  <c:v>Horarios de clases </c:v>
                </c:pt>
                <c:pt idx="6">
                  <c:v>Convenios universitarios </c:v>
                </c:pt>
              </c:strCache>
            </c:strRef>
          </c:cat>
          <c:val>
            <c:numRef>
              <c:f>'ORGANIZACIONES PUBLICAS Y PRIVA'!$G$112:$G$118</c:f>
              <c:numCache>
                <c:formatCode>0%</c:formatCode>
                <c:ptCount val="7"/>
                <c:pt idx="0">
                  <c:v>0.30612244897959184</c:v>
                </c:pt>
                <c:pt idx="1">
                  <c:v>0.5061224489795918</c:v>
                </c:pt>
                <c:pt idx="2">
                  <c:v>0.48163265306122449</c:v>
                </c:pt>
                <c:pt idx="3">
                  <c:v>0.36734693877551022</c:v>
                </c:pt>
                <c:pt idx="4">
                  <c:v>0.5714285714285714</c:v>
                </c:pt>
                <c:pt idx="5">
                  <c:v>0.34285714285714286</c:v>
                </c:pt>
                <c:pt idx="6">
                  <c:v>0.37959183673469388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5970368"/>
        <c:axId val="195975072"/>
      </c:barChart>
      <c:catAx>
        <c:axId val="1959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5072"/>
        <c:crosses val="autoZero"/>
        <c:auto val="1"/>
        <c:lblAlgn val="ctr"/>
        <c:lblOffset val="100"/>
        <c:noMultiLvlLbl val="0"/>
      </c:catAx>
      <c:valAx>
        <c:axId val="19597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959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84709849225052"/>
          <c:y val="0.86307448700003797"/>
          <c:w val="0.52943962296683722"/>
          <c:h val="4.6328395635514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8B596-642C-4CD1-832B-6FB997377286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11D2CFB-DB71-4972-A751-64DB80A6CDAC}">
      <dgm:prSet phldrT="[Texto]" custT="1"/>
      <dgm:spPr/>
      <dgm:t>
        <a:bodyPr/>
        <a:lstStyle/>
        <a:p>
          <a:r>
            <a:rPr lang="es-EC" sz="1900" dirty="0" smtClean="0"/>
            <a:t>CAPÍTULO I:  INTRODUCCIÓN</a:t>
          </a:r>
          <a:endParaRPr lang="es-EC" sz="1900" dirty="0"/>
        </a:p>
      </dgm:t>
    </dgm:pt>
    <dgm:pt modelId="{416DFA28-8DEF-4C22-803D-F9D9154F1552}" type="parTrans" cxnId="{A4331F7D-E85F-4D95-A574-442F07ED0A43}">
      <dgm:prSet/>
      <dgm:spPr/>
      <dgm:t>
        <a:bodyPr/>
        <a:lstStyle/>
        <a:p>
          <a:endParaRPr lang="es-EC"/>
        </a:p>
      </dgm:t>
    </dgm:pt>
    <dgm:pt modelId="{C5FE5BB4-2D22-4EB8-91CD-F0EF90D686F6}" type="sibTrans" cxnId="{A4331F7D-E85F-4D95-A574-442F07ED0A43}">
      <dgm:prSet/>
      <dgm:spPr/>
      <dgm:t>
        <a:bodyPr/>
        <a:lstStyle/>
        <a:p>
          <a:endParaRPr lang="es-EC"/>
        </a:p>
      </dgm:t>
    </dgm:pt>
    <dgm:pt modelId="{AF57D0FC-799C-4F93-A3D4-7E30F87B9B6C}">
      <dgm:prSet phldrT="[Texto]" custT="1"/>
      <dgm:spPr/>
      <dgm:t>
        <a:bodyPr/>
        <a:lstStyle/>
        <a:p>
          <a:r>
            <a:rPr lang="es-EC" sz="1900" dirty="0" smtClean="0"/>
            <a:t>CAPÍTULO II: MARCO TEÓRICO</a:t>
          </a:r>
          <a:endParaRPr lang="es-EC" sz="1900" dirty="0"/>
        </a:p>
      </dgm:t>
    </dgm:pt>
    <dgm:pt modelId="{FD5C130F-6B74-469B-88AD-DDF247FA987E}" type="parTrans" cxnId="{ECD9C204-238C-4DFB-A0EC-45080ABCFE09}">
      <dgm:prSet/>
      <dgm:spPr/>
      <dgm:t>
        <a:bodyPr/>
        <a:lstStyle/>
        <a:p>
          <a:endParaRPr lang="es-EC"/>
        </a:p>
      </dgm:t>
    </dgm:pt>
    <dgm:pt modelId="{9BD9B27E-B12F-4F56-9DFF-5F67A656C977}" type="sibTrans" cxnId="{ECD9C204-238C-4DFB-A0EC-45080ABCFE09}">
      <dgm:prSet/>
      <dgm:spPr/>
      <dgm:t>
        <a:bodyPr/>
        <a:lstStyle/>
        <a:p>
          <a:endParaRPr lang="es-EC"/>
        </a:p>
      </dgm:t>
    </dgm:pt>
    <dgm:pt modelId="{7A0E2CCB-07DD-432E-B07C-6571D7303DCB}">
      <dgm:prSet phldrT="[Texto]" custT="1"/>
      <dgm:spPr/>
      <dgm:t>
        <a:bodyPr/>
        <a:lstStyle/>
        <a:p>
          <a:r>
            <a:rPr lang="es-EC" sz="1900" dirty="0" smtClean="0"/>
            <a:t>CAPÍTULO III: ANÁLISIS DEL POSICIONAMIENTO ACTUAL</a:t>
          </a:r>
          <a:endParaRPr lang="es-EC" sz="1900" dirty="0"/>
        </a:p>
      </dgm:t>
    </dgm:pt>
    <dgm:pt modelId="{62844FC7-F007-428D-9A63-BED0F828ECAD}" type="parTrans" cxnId="{E1A79C56-2444-42EA-8777-B10346BCF23D}">
      <dgm:prSet/>
      <dgm:spPr/>
      <dgm:t>
        <a:bodyPr/>
        <a:lstStyle/>
        <a:p>
          <a:endParaRPr lang="es-EC"/>
        </a:p>
      </dgm:t>
    </dgm:pt>
    <dgm:pt modelId="{70A2BFF5-CE9A-4465-8637-CA27680A8377}" type="sibTrans" cxnId="{E1A79C56-2444-42EA-8777-B10346BCF23D}">
      <dgm:prSet/>
      <dgm:spPr/>
      <dgm:t>
        <a:bodyPr/>
        <a:lstStyle/>
        <a:p>
          <a:endParaRPr lang="es-EC"/>
        </a:p>
      </dgm:t>
    </dgm:pt>
    <dgm:pt modelId="{1897B446-2F15-4A4D-B04A-3CCCBFE3CA69}">
      <dgm:prSet phldrT="[Texto]" custT="1"/>
      <dgm:spPr/>
      <dgm:t>
        <a:bodyPr/>
        <a:lstStyle/>
        <a:p>
          <a:r>
            <a:rPr lang="es-EC" sz="1900" dirty="0" smtClean="0"/>
            <a:t>CAPÍTULO IV: MARKETING MIX</a:t>
          </a:r>
          <a:endParaRPr lang="es-EC" sz="1900" dirty="0"/>
        </a:p>
      </dgm:t>
    </dgm:pt>
    <dgm:pt modelId="{C2C98A65-1063-4B9C-8804-BBF082CE6CA1}" type="parTrans" cxnId="{2603304E-A4B2-4A2B-B85B-4816C1EC5A9C}">
      <dgm:prSet/>
      <dgm:spPr/>
      <dgm:t>
        <a:bodyPr/>
        <a:lstStyle/>
        <a:p>
          <a:endParaRPr lang="es-EC"/>
        </a:p>
      </dgm:t>
    </dgm:pt>
    <dgm:pt modelId="{A8597BB6-6088-4C8E-98C5-71DFBB674EA9}" type="sibTrans" cxnId="{2603304E-A4B2-4A2B-B85B-4816C1EC5A9C}">
      <dgm:prSet/>
      <dgm:spPr/>
      <dgm:t>
        <a:bodyPr/>
        <a:lstStyle/>
        <a:p>
          <a:endParaRPr lang="es-EC"/>
        </a:p>
      </dgm:t>
    </dgm:pt>
    <dgm:pt modelId="{380B7244-E0E7-4D6D-8C80-A2F1954891BF}">
      <dgm:prSet phldrT="[Texto]" custT="1"/>
      <dgm:spPr/>
      <dgm:t>
        <a:bodyPr/>
        <a:lstStyle/>
        <a:p>
          <a:r>
            <a:rPr lang="es-EC" sz="1900" dirty="0" smtClean="0"/>
            <a:t>CAPÍTULO V: CONCLUSIONES Y RECOMENDACIONES</a:t>
          </a:r>
          <a:endParaRPr lang="es-EC" sz="1900" dirty="0"/>
        </a:p>
      </dgm:t>
    </dgm:pt>
    <dgm:pt modelId="{0F7BBFE7-60C5-4E2C-BE32-11A7C16BAEC7}" type="parTrans" cxnId="{DCFF11CB-FEE3-41C3-A0CA-67A8A2BF5F17}">
      <dgm:prSet/>
      <dgm:spPr/>
      <dgm:t>
        <a:bodyPr/>
        <a:lstStyle/>
        <a:p>
          <a:endParaRPr lang="es-EC"/>
        </a:p>
      </dgm:t>
    </dgm:pt>
    <dgm:pt modelId="{244DB0C8-A50D-45DD-A8A5-A243AEBB1C75}" type="sibTrans" cxnId="{DCFF11CB-FEE3-41C3-A0CA-67A8A2BF5F17}">
      <dgm:prSet/>
      <dgm:spPr/>
      <dgm:t>
        <a:bodyPr/>
        <a:lstStyle/>
        <a:p>
          <a:endParaRPr lang="es-EC"/>
        </a:p>
      </dgm:t>
    </dgm:pt>
    <dgm:pt modelId="{BDEE2AD3-78EC-4F77-99A4-F18BD0C50611}" type="pres">
      <dgm:prSet presAssocID="{C6D8B596-642C-4CD1-832B-6FB9973772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D6D6FE-F116-42B4-AA14-6728BE82D83B}" type="pres">
      <dgm:prSet presAssocID="{011D2CFB-DB71-4972-A751-64DB80A6CD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A6F9F5-893B-4A55-AF5E-DF150F780C9C}" type="pres">
      <dgm:prSet presAssocID="{C5FE5BB4-2D22-4EB8-91CD-F0EF90D686F6}" presName="sibTrans" presStyleLbl="sibTrans1D1" presStyleIdx="0" presStyleCnt="4"/>
      <dgm:spPr/>
      <dgm:t>
        <a:bodyPr/>
        <a:lstStyle/>
        <a:p>
          <a:endParaRPr lang="es-EC"/>
        </a:p>
      </dgm:t>
    </dgm:pt>
    <dgm:pt modelId="{93E84C4A-3889-4F19-8DF5-EAC900A46B36}" type="pres">
      <dgm:prSet presAssocID="{C5FE5BB4-2D22-4EB8-91CD-F0EF90D686F6}" presName="connectorText" presStyleLbl="sibTrans1D1" presStyleIdx="0" presStyleCnt="4"/>
      <dgm:spPr/>
      <dgm:t>
        <a:bodyPr/>
        <a:lstStyle/>
        <a:p>
          <a:endParaRPr lang="es-EC"/>
        </a:p>
      </dgm:t>
    </dgm:pt>
    <dgm:pt modelId="{323AC7F7-8CA9-4633-B377-2613D21F477F}" type="pres">
      <dgm:prSet presAssocID="{AF57D0FC-799C-4F93-A3D4-7E30F87B9B6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CB9707-4CC3-4691-B102-0366C1C7CE8F}" type="pres">
      <dgm:prSet presAssocID="{9BD9B27E-B12F-4F56-9DFF-5F67A656C977}" presName="sibTrans" presStyleLbl="sibTrans1D1" presStyleIdx="1" presStyleCnt="4"/>
      <dgm:spPr/>
      <dgm:t>
        <a:bodyPr/>
        <a:lstStyle/>
        <a:p>
          <a:endParaRPr lang="es-EC"/>
        </a:p>
      </dgm:t>
    </dgm:pt>
    <dgm:pt modelId="{887B97B6-3C50-42E4-B5CA-F91B4E15B169}" type="pres">
      <dgm:prSet presAssocID="{9BD9B27E-B12F-4F56-9DFF-5F67A656C977}" presName="connectorText" presStyleLbl="sibTrans1D1" presStyleIdx="1" presStyleCnt="4"/>
      <dgm:spPr/>
      <dgm:t>
        <a:bodyPr/>
        <a:lstStyle/>
        <a:p>
          <a:endParaRPr lang="es-EC"/>
        </a:p>
      </dgm:t>
    </dgm:pt>
    <dgm:pt modelId="{21398F91-D4DB-4E14-89AD-D80E668AECCC}" type="pres">
      <dgm:prSet presAssocID="{7A0E2CCB-07DD-432E-B07C-6571D7303DC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7CF130-F932-42DB-A811-F97A33A2F33E}" type="pres">
      <dgm:prSet presAssocID="{70A2BFF5-CE9A-4465-8637-CA27680A8377}" presName="sibTrans" presStyleLbl="sibTrans1D1" presStyleIdx="2" presStyleCnt="4"/>
      <dgm:spPr/>
      <dgm:t>
        <a:bodyPr/>
        <a:lstStyle/>
        <a:p>
          <a:endParaRPr lang="es-EC"/>
        </a:p>
      </dgm:t>
    </dgm:pt>
    <dgm:pt modelId="{C5F7421F-F57F-4283-9612-136A694EFE7E}" type="pres">
      <dgm:prSet presAssocID="{70A2BFF5-CE9A-4465-8637-CA27680A8377}" presName="connectorText" presStyleLbl="sibTrans1D1" presStyleIdx="2" presStyleCnt="4"/>
      <dgm:spPr/>
      <dgm:t>
        <a:bodyPr/>
        <a:lstStyle/>
        <a:p>
          <a:endParaRPr lang="es-EC"/>
        </a:p>
      </dgm:t>
    </dgm:pt>
    <dgm:pt modelId="{3009FEFB-9AEB-489F-BB04-1D87F70DC0B1}" type="pres">
      <dgm:prSet presAssocID="{1897B446-2F15-4A4D-B04A-3CCCBFE3CA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F94177-2AFD-4538-9B3D-96B79DCC1F2D}" type="pres">
      <dgm:prSet presAssocID="{A8597BB6-6088-4C8E-98C5-71DFBB674EA9}" presName="sibTrans" presStyleLbl="sibTrans1D1" presStyleIdx="3" presStyleCnt="4"/>
      <dgm:spPr/>
      <dgm:t>
        <a:bodyPr/>
        <a:lstStyle/>
        <a:p>
          <a:endParaRPr lang="es-EC"/>
        </a:p>
      </dgm:t>
    </dgm:pt>
    <dgm:pt modelId="{6E8AC259-0063-4B2F-A6F1-87772ECD30CF}" type="pres">
      <dgm:prSet presAssocID="{A8597BB6-6088-4C8E-98C5-71DFBB674EA9}" presName="connectorText" presStyleLbl="sibTrans1D1" presStyleIdx="3" presStyleCnt="4"/>
      <dgm:spPr/>
      <dgm:t>
        <a:bodyPr/>
        <a:lstStyle/>
        <a:p>
          <a:endParaRPr lang="es-EC"/>
        </a:p>
      </dgm:t>
    </dgm:pt>
    <dgm:pt modelId="{9C5D796C-7E89-42A9-9E95-F2A6159A1AF7}" type="pres">
      <dgm:prSet presAssocID="{380B7244-E0E7-4D6D-8C80-A2F1954891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FD92FB-7CC7-458D-86C0-CD8428FF3C6F}" type="presOf" srcId="{9BD9B27E-B12F-4F56-9DFF-5F67A656C977}" destId="{94CB9707-4CC3-4691-B102-0366C1C7CE8F}" srcOrd="0" destOrd="0" presId="urn:microsoft.com/office/officeart/2005/8/layout/bProcess3"/>
    <dgm:cxn modelId="{4406B851-4E49-4E7B-BA39-627F503D30CB}" type="presOf" srcId="{AF57D0FC-799C-4F93-A3D4-7E30F87B9B6C}" destId="{323AC7F7-8CA9-4633-B377-2613D21F477F}" srcOrd="0" destOrd="0" presId="urn:microsoft.com/office/officeart/2005/8/layout/bProcess3"/>
    <dgm:cxn modelId="{5B8925FD-14DD-4003-90C3-8E94CBA6BA23}" type="presOf" srcId="{380B7244-E0E7-4D6D-8C80-A2F1954891BF}" destId="{9C5D796C-7E89-42A9-9E95-F2A6159A1AF7}" srcOrd="0" destOrd="0" presId="urn:microsoft.com/office/officeart/2005/8/layout/bProcess3"/>
    <dgm:cxn modelId="{2603304E-A4B2-4A2B-B85B-4816C1EC5A9C}" srcId="{C6D8B596-642C-4CD1-832B-6FB997377286}" destId="{1897B446-2F15-4A4D-B04A-3CCCBFE3CA69}" srcOrd="3" destOrd="0" parTransId="{C2C98A65-1063-4B9C-8804-BBF082CE6CA1}" sibTransId="{A8597BB6-6088-4C8E-98C5-71DFBB674EA9}"/>
    <dgm:cxn modelId="{A4331F7D-E85F-4D95-A574-442F07ED0A43}" srcId="{C6D8B596-642C-4CD1-832B-6FB997377286}" destId="{011D2CFB-DB71-4972-A751-64DB80A6CDAC}" srcOrd="0" destOrd="0" parTransId="{416DFA28-8DEF-4C22-803D-F9D9154F1552}" sibTransId="{C5FE5BB4-2D22-4EB8-91CD-F0EF90D686F6}"/>
    <dgm:cxn modelId="{6EF1A250-E097-4D45-B140-238B3DB1A26B}" type="presOf" srcId="{1897B446-2F15-4A4D-B04A-3CCCBFE3CA69}" destId="{3009FEFB-9AEB-489F-BB04-1D87F70DC0B1}" srcOrd="0" destOrd="0" presId="urn:microsoft.com/office/officeart/2005/8/layout/bProcess3"/>
    <dgm:cxn modelId="{929A0B6B-4F42-4062-A23E-E791649B87D1}" type="presOf" srcId="{A8597BB6-6088-4C8E-98C5-71DFBB674EA9}" destId="{41F94177-2AFD-4538-9B3D-96B79DCC1F2D}" srcOrd="0" destOrd="0" presId="urn:microsoft.com/office/officeart/2005/8/layout/bProcess3"/>
    <dgm:cxn modelId="{EE96DCA5-5F35-42EC-8827-8D0BA42E8AE3}" type="presOf" srcId="{011D2CFB-DB71-4972-A751-64DB80A6CDAC}" destId="{34D6D6FE-F116-42B4-AA14-6728BE82D83B}" srcOrd="0" destOrd="0" presId="urn:microsoft.com/office/officeart/2005/8/layout/bProcess3"/>
    <dgm:cxn modelId="{DB41979E-2206-4EDB-8C6E-98B411322B20}" type="presOf" srcId="{9BD9B27E-B12F-4F56-9DFF-5F67A656C977}" destId="{887B97B6-3C50-42E4-B5CA-F91B4E15B169}" srcOrd="1" destOrd="0" presId="urn:microsoft.com/office/officeart/2005/8/layout/bProcess3"/>
    <dgm:cxn modelId="{52EA49A3-0282-4B55-B23A-742B1E0ACF58}" type="presOf" srcId="{C5FE5BB4-2D22-4EB8-91CD-F0EF90D686F6}" destId="{93E84C4A-3889-4F19-8DF5-EAC900A46B36}" srcOrd="1" destOrd="0" presId="urn:microsoft.com/office/officeart/2005/8/layout/bProcess3"/>
    <dgm:cxn modelId="{E1A79C56-2444-42EA-8777-B10346BCF23D}" srcId="{C6D8B596-642C-4CD1-832B-6FB997377286}" destId="{7A0E2CCB-07DD-432E-B07C-6571D7303DCB}" srcOrd="2" destOrd="0" parTransId="{62844FC7-F007-428D-9A63-BED0F828ECAD}" sibTransId="{70A2BFF5-CE9A-4465-8637-CA27680A8377}"/>
    <dgm:cxn modelId="{DCFF11CB-FEE3-41C3-A0CA-67A8A2BF5F17}" srcId="{C6D8B596-642C-4CD1-832B-6FB997377286}" destId="{380B7244-E0E7-4D6D-8C80-A2F1954891BF}" srcOrd="4" destOrd="0" parTransId="{0F7BBFE7-60C5-4E2C-BE32-11A7C16BAEC7}" sibTransId="{244DB0C8-A50D-45DD-A8A5-A243AEBB1C75}"/>
    <dgm:cxn modelId="{ECD9C204-238C-4DFB-A0EC-45080ABCFE09}" srcId="{C6D8B596-642C-4CD1-832B-6FB997377286}" destId="{AF57D0FC-799C-4F93-A3D4-7E30F87B9B6C}" srcOrd="1" destOrd="0" parTransId="{FD5C130F-6B74-469B-88AD-DDF247FA987E}" sibTransId="{9BD9B27E-B12F-4F56-9DFF-5F67A656C977}"/>
    <dgm:cxn modelId="{12E6E83C-0E9A-406F-A299-FF60E66E2497}" type="presOf" srcId="{70A2BFF5-CE9A-4465-8637-CA27680A8377}" destId="{8D7CF130-F932-42DB-A811-F97A33A2F33E}" srcOrd="0" destOrd="0" presId="urn:microsoft.com/office/officeart/2005/8/layout/bProcess3"/>
    <dgm:cxn modelId="{4331CA91-B13C-4268-A2A3-E53F4516E354}" type="presOf" srcId="{A8597BB6-6088-4C8E-98C5-71DFBB674EA9}" destId="{6E8AC259-0063-4B2F-A6F1-87772ECD30CF}" srcOrd="1" destOrd="0" presId="urn:microsoft.com/office/officeart/2005/8/layout/bProcess3"/>
    <dgm:cxn modelId="{1E165D1E-A8E3-4F60-B742-079E07A5EBFD}" type="presOf" srcId="{7A0E2CCB-07DD-432E-B07C-6571D7303DCB}" destId="{21398F91-D4DB-4E14-89AD-D80E668AECCC}" srcOrd="0" destOrd="0" presId="urn:microsoft.com/office/officeart/2005/8/layout/bProcess3"/>
    <dgm:cxn modelId="{663B9B9A-FD76-4C3B-80DE-556290317BAF}" type="presOf" srcId="{C5FE5BB4-2D22-4EB8-91CD-F0EF90D686F6}" destId="{11A6F9F5-893B-4A55-AF5E-DF150F780C9C}" srcOrd="0" destOrd="0" presId="urn:microsoft.com/office/officeart/2005/8/layout/bProcess3"/>
    <dgm:cxn modelId="{647CE9B0-3708-4CE3-BDD1-BC1B7C8C90AA}" type="presOf" srcId="{C6D8B596-642C-4CD1-832B-6FB997377286}" destId="{BDEE2AD3-78EC-4F77-99A4-F18BD0C50611}" srcOrd="0" destOrd="0" presId="urn:microsoft.com/office/officeart/2005/8/layout/bProcess3"/>
    <dgm:cxn modelId="{EA8D1F13-8AE3-42D3-BE65-5C5881182CF6}" type="presOf" srcId="{70A2BFF5-CE9A-4465-8637-CA27680A8377}" destId="{C5F7421F-F57F-4283-9612-136A694EFE7E}" srcOrd="1" destOrd="0" presId="urn:microsoft.com/office/officeart/2005/8/layout/bProcess3"/>
    <dgm:cxn modelId="{80A4CB8B-F7FC-4ADB-949C-53386C4621FA}" type="presParOf" srcId="{BDEE2AD3-78EC-4F77-99A4-F18BD0C50611}" destId="{34D6D6FE-F116-42B4-AA14-6728BE82D83B}" srcOrd="0" destOrd="0" presId="urn:microsoft.com/office/officeart/2005/8/layout/bProcess3"/>
    <dgm:cxn modelId="{9790688F-ABA8-4302-AF74-7549A2650412}" type="presParOf" srcId="{BDEE2AD3-78EC-4F77-99A4-F18BD0C50611}" destId="{11A6F9F5-893B-4A55-AF5E-DF150F780C9C}" srcOrd="1" destOrd="0" presId="urn:microsoft.com/office/officeart/2005/8/layout/bProcess3"/>
    <dgm:cxn modelId="{E154A21A-1471-44A6-85E1-B1356DA3E98A}" type="presParOf" srcId="{11A6F9F5-893B-4A55-AF5E-DF150F780C9C}" destId="{93E84C4A-3889-4F19-8DF5-EAC900A46B36}" srcOrd="0" destOrd="0" presId="urn:microsoft.com/office/officeart/2005/8/layout/bProcess3"/>
    <dgm:cxn modelId="{9561C98F-B4D6-41A0-9843-9EF69FD993C6}" type="presParOf" srcId="{BDEE2AD3-78EC-4F77-99A4-F18BD0C50611}" destId="{323AC7F7-8CA9-4633-B377-2613D21F477F}" srcOrd="2" destOrd="0" presId="urn:microsoft.com/office/officeart/2005/8/layout/bProcess3"/>
    <dgm:cxn modelId="{D3E7CB76-79DD-4392-BA0E-668DE681ED20}" type="presParOf" srcId="{BDEE2AD3-78EC-4F77-99A4-F18BD0C50611}" destId="{94CB9707-4CC3-4691-B102-0366C1C7CE8F}" srcOrd="3" destOrd="0" presId="urn:microsoft.com/office/officeart/2005/8/layout/bProcess3"/>
    <dgm:cxn modelId="{DBDC1652-240B-4C6B-8895-F379C6D41219}" type="presParOf" srcId="{94CB9707-4CC3-4691-B102-0366C1C7CE8F}" destId="{887B97B6-3C50-42E4-B5CA-F91B4E15B169}" srcOrd="0" destOrd="0" presId="urn:microsoft.com/office/officeart/2005/8/layout/bProcess3"/>
    <dgm:cxn modelId="{D3C47BA9-907E-4FC3-9135-ACD5C78D81B3}" type="presParOf" srcId="{BDEE2AD3-78EC-4F77-99A4-F18BD0C50611}" destId="{21398F91-D4DB-4E14-89AD-D80E668AECCC}" srcOrd="4" destOrd="0" presId="urn:microsoft.com/office/officeart/2005/8/layout/bProcess3"/>
    <dgm:cxn modelId="{1A9664F5-F59C-4E97-AB87-564744DE9C1A}" type="presParOf" srcId="{BDEE2AD3-78EC-4F77-99A4-F18BD0C50611}" destId="{8D7CF130-F932-42DB-A811-F97A33A2F33E}" srcOrd="5" destOrd="0" presId="urn:microsoft.com/office/officeart/2005/8/layout/bProcess3"/>
    <dgm:cxn modelId="{11806BDA-3B34-4943-A31D-8B2F2E98019D}" type="presParOf" srcId="{8D7CF130-F932-42DB-A811-F97A33A2F33E}" destId="{C5F7421F-F57F-4283-9612-136A694EFE7E}" srcOrd="0" destOrd="0" presId="urn:microsoft.com/office/officeart/2005/8/layout/bProcess3"/>
    <dgm:cxn modelId="{F1FE8132-E91E-49F6-9DBC-04BEDAAE4485}" type="presParOf" srcId="{BDEE2AD3-78EC-4F77-99A4-F18BD0C50611}" destId="{3009FEFB-9AEB-489F-BB04-1D87F70DC0B1}" srcOrd="6" destOrd="0" presId="urn:microsoft.com/office/officeart/2005/8/layout/bProcess3"/>
    <dgm:cxn modelId="{B9E716A1-F419-4623-AEF0-BE77662C9842}" type="presParOf" srcId="{BDEE2AD3-78EC-4F77-99A4-F18BD0C50611}" destId="{41F94177-2AFD-4538-9B3D-96B79DCC1F2D}" srcOrd="7" destOrd="0" presId="urn:microsoft.com/office/officeart/2005/8/layout/bProcess3"/>
    <dgm:cxn modelId="{820F90F0-B385-4D55-892E-E354F01CAD87}" type="presParOf" srcId="{41F94177-2AFD-4538-9B3D-96B79DCC1F2D}" destId="{6E8AC259-0063-4B2F-A6F1-87772ECD30CF}" srcOrd="0" destOrd="0" presId="urn:microsoft.com/office/officeart/2005/8/layout/bProcess3"/>
    <dgm:cxn modelId="{F59E7EF8-6951-40C7-BC0E-7160D2D6EDC7}" type="presParOf" srcId="{BDEE2AD3-78EC-4F77-99A4-F18BD0C50611}" destId="{9C5D796C-7E89-42A9-9E95-F2A6159A1AF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2C209E-8D7D-4653-9425-1825CF6E6DA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60D7234-6FB4-4FCC-A3B7-C99CADD1EEA7}">
      <dgm:prSet phldrT="[Texto]" custT="1"/>
      <dgm:spPr/>
      <dgm:t>
        <a:bodyPr/>
        <a:lstStyle/>
        <a:p>
          <a:r>
            <a:rPr lang="es-EC" sz="2000" dirty="0" smtClean="0"/>
            <a:t>En los últimos años la Universidad de las Fuerzas Armadas ESPE ha tenido ciertos cambios importantes, que han sugerido modificaciones en algunos aspectos, tanto institucionales como académicos.</a:t>
          </a:r>
          <a:endParaRPr lang="es-EC" sz="2000" dirty="0"/>
        </a:p>
      </dgm:t>
    </dgm:pt>
    <dgm:pt modelId="{BD595389-EB19-4438-B9E5-168CCEA4F194}" type="parTrans" cxnId="{58A2F534-B324-4CBA-B69D-766236801C11}">
      <dgm:prSet/>
      <dgm:spPr/>
      <dgm:t>
        <a:bodyPr/>
        <a:lstStyle/>
        <a:p>
          <a:endParaRPr lang="es-EC"/>
        </a:p>
      </dgm:t>
    </dgm:pt>
    <dgm:pt modelId="{6FB9417B-2480-4420-80E2-22792C7F720E}" type="sibTrans" cxnId="{58A2F534-B324-4CBA-B69D-766236801C11}">
      <dgm:prSet/>
      <dgm:spPr/>
      <dgm:t>
        <a:bodyPr/>
        <a:lstStyle/>
        <a:p>
          <a:endParaRPr lang="es-EC"/>
        </a:p>
      </dgm:t>
    </dgm:pt>
    <dgm:pt modelId="{108C7460-CDF6-4792-AED3-FD1FA68865A2}">
      <dgm:prSet phldrT="[Texto]" custT="1"/>
      <dgm:spPr/>
      <dgm:t>
        <a:bodyPr/>
        <a:lstStyle/>
        <a:p>
          <a:r>
            <a:rPr lang="es-EC" sz="2000" dirty="0" smtClean="0"/>
            <a:t>La imagen es uno de los factores más importantes e influyentes en el posicionamiento de la marca CEAC.</a:t>
          </a:r>
          <a:endParaRPr lang="es-EC" sz="2000" dirty="0"/>
        </a:p>
      </dgm:t>
    </dgm:pt>
    <dgm:pt modelId="{A301462A-D131-48BD-8782-DC9512C2E79A}" type="parTrans" cxnId="{9647D223-5C0B-45F5-9ED0-3CE387708490}">
      <dgm:prSet/>
      <dgm:spPr/>
      <dgm:t>
        <a:bodyPr/>
        <a:lstStyle/>
        <a:p>
          <a:endParaRPr lang="es-EC"/>
        </a:p>
      </dgm:t>
    </dgm:pt>
    <dgm:pt modelId="{52A66872-0D97-4AF6-B723-8ED43CEE03AD}" type="sibTrans" cxnId="{9647D223-5C0B-45F5-9ED0-3CE387708490}">
      <dgm:prSet/>
      <dgm:spPr/>
      <dgm:t>
        <a:bodyPr/>
        <a:lstStyle/>
        <a:p>
          <a:endParaRPr lang="es-EC"/>
        </a:p>
      </dgm:t>
    </dgm:pt>
    <dgm:pt modelId="{E3F78B7B-A155-42AE-805A-8719B21BA983}">
      <dgm:prSet phldrT="[Texto]" custT="1"/>
      <dgm:spPr/>
      <dgm:t>
        <a:bodyPr/>
        <a:lstStyle/>
        <a:p>
          <a:r>
            <a:rPr lang="es-EC" sz="2000" dirty="0" smtClean="0"/>
            <a:t>Es necesario la complementación de estrategias en el departamento como en la universidad.</a:t>
          </a:r>
          <a:endParaRPr lang="es-EC" sz="2000" dirty="0"/>
        </a:p>
      </dgm:t>
    </dgm:pt>
    <dgm:pt modelId="{0BC33A6E-ECBD-44B4-B893-F6261C01F994}" type="parTrans" cxnId="{C254CE5D-93AB-45F5-9E26-15BA23859CAF}">
      <dgm:prSet/>
      <dgm:spPr/>
      <dgm:t>
        <a:bodyPr/>
        <a:lstStyle/>
        <a:p>
          <a:endParaRPr lang="es-EC"/>
        </a:p>
      </dgm:t>
    </dgm:pt>
    <dgm:pt modelId="{FE6E3ABA-4DE8-4A95-BD86-87A3DE7C70C5}" type="sibTrans" cxnId="{C254CE5D-93AB-45F5-9E26-15BA23859CAF}">
      <dgm:prSet/>
      <dgm:spPr/>
      <dgm:t>
        <a:bodyPr/>
        <a:lstStyle/>
        <a:p>
          <a:endParaRPr lang="es-EC"/>
        </a:p>
      </dgm:t>
    </dgm:pt>
    <dgm:pt modelId="{DA99769B-A42F-41DC-9E25-68DE4E112016}" type="pres">
      <dgm:prSet presAssocID="{0C2C209E-8D7D-4653-9425-1825CF6E6D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A8290FC-3245-4C2E-B5A6-3D54AF18C3D8}" type="pres">
      <dgm:prSet presAssocID="{760D7234-6FB4-4FCC-A3B7-C99CADD1EEA7}" presName="parentLin" presStyleCnt="0"/>
      <dgm:spPr/>
    </dgm:pt>
    <dgm:pt modelId="{668AA414-50AB-47F4-B9A9-04170280A33C}" type="pres">
      <dgm:prSet presAssocID="{760D7234-6FB4-4FCC-A3B7-C99CADD1EEA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D2BDF7D3-C714-467B-BBEB-BA7F69288A3D}" type="pres">
      <dgm:prSet presAssocID="{760D7234-6FB4-4FCC-A3B7-C99CADD1EEA7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72D6AE-3866-4222-88A2-C2296BB0B42B}" type="pres">
      <dgm:prSet presAssocID="{760D7234-6FB4-4FCC-A3B7-C99CADD1EEA7}" presName="negativeSpace" presStyleCnt="0"/>
      <dgm:spPr/>
    </dgm:pt>
    <dgm:pt modelId="{BA1DCD27-C809-4CB3-8175-2D24BAAA0B19}" type="pres">
      <dgm:prSet presAssocID="{760D7234-6FB4-4FCC-A3B7-C99CADD1EEA7}" presName="childText" presStyleLbl="conFgAcc1" presStyleIdx="0" presStyleCnt="3">
        <dgm:presLayoutVars>
          <dgm:bulletEnabled val="1"/>
        </dgm:presLayoutVars>
      </dgm:prSet>
      <dgm:spPr/>
    </dgm:pt>
    <dgm:pt modelId="{EBCABC69-CB2E-4427-B116-8ADC07E4C1AE}" type="pres">
      <dgm:prSet presAssocID="{6FB9417B-2480-4420-80E2-22792C7F720E}" presName="spaceBetweenRectangles" presStyleCnt="0"/>
      <dgm:spPr/>
    </dgm:pt>
    <dgm:pt modelId="{7127E408-710F-4C6E-8CAC-486DECAA7F21}" type="pres">
      <dgm:prSet presAssocID="{108C7460-CDF6-4792-AED3-FD1FA68865A2}" presName="parentLin" presStyleCnt="0"/>
      <dgm:spPr/>
    </dgm:pt>
    <dgm:pt modelId="{AFF59836-3679-4800-83FD-9396AF816B2C}" type="pres">
      <dgm:prSet presAssocID="{108C7460-CDF6-4792-AED3-FD1FA68865A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095C8B65-4150-4946-972E-AC10FCBC2C8E}" type="pres">
      <dgm:prSet presAssocID="{108C7460-CDF6-4792-AED3-FD1FA68865A2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16ECAC-944D-4364-9912-E4FEE7B2270D}" type="pres">
      <dgm:prSet presAssocID="{108C7460-CDF6-4792-AED3-FD1FA68865A2}" presName="negativeSpace" presStyleCnt="0"/>
      <dgm:spPr/>
    </dgm:pt>
    <dgm:pt modelId="{2BA093A7-7496-4ACA-8ABE-E12504BB580B}" type="pres">
      <dgm:prSet presAssocID="{108C7460-CDF6-4792-AED3-FD1FA68865A2}" presName="childText" presStyleLbl="conFgAcc1" presStyleIdx="1" presStyleCnt="3">
        <dgm:presLayoutVars>
          <dgm:bulletEnabled val="1"/>
        </dgm:presLayoutVars>
      </dgm:prSet>
      <dgm:spPr/>
    </dgm:pt>
    <dgm:pt modelId="{2723BC58-1F07-4CA2-BDFC-CF0DE431FB6B}" type="pres">
      <dgm:prSet presAssocID="{52A66872-0D97-4AF6-B723-8ED43CEE03AD}" presName="spaceBetweenRectangles" presStyleCnt="0"/>
      <dgm:spPr/>
    </dgm:pt>
    <dgm:pt modelId="{3248182A-21AD-4F81-8C15-83C180220F7E}" type="pres">
      <dgm:prSet presAssocID="{E3F78B7B-A155-42AE-805A-8719B21BA983}" presName="parentLin" presStyleCnt="0"/>
      <dgm:spPr/>
    </dgm:pt>
    <dgm:pt modelId="{8A228856-7D38-4356-B9E1-36091455923C}" type="pres">
      <dgm:prSet presAssocID="{E3F78B7B-A155-42AE-805A-8719B21BA983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CBB1F64C-E91E-46C2-8584-94300E1FE0E2}" type="pres">
      <dgm:prSet presAssocID="{E3F78B7B-A155-42AE-805A-8719B21BA983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EFB0C7-EF3E-4402-B15F-E2A5AEF88EFC}" type="pres">
      <dgm:prSet presAssocID="{E3F78B7B-A155-42AE-805A-8719B21BA983}" presName="negativeSpace" presStyleCnt="0"/>
      <dgm:spPr/>
    </dgm:pt>
    <dgm:pt modelId="{135C4064-522D-493F-9B78-79F590B9906D}" type="pres">
      <dgm:prSet presAssocID="{E3F78B7B-A155-42AE-805A-8719B21BA9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2A88D7-7864-47DF-8DAB-35560E333A43}" type="presOf" srcId="{108C7460-CDF6-4792-AED3-FD1FA68865A2}" destId="{AFF59836-3679-4800-83FD-9396AF816B2C}" srcOrd="0" destOrd="0" presId="urn:microsoft.com/office/officeart/2005/8/layout/list1"/>
    <dgm:cxn modelId="{95283927-C3CE-4211-94AD-7BBB9E86A2C5}" type="presOf" srcId="{108C7460-CDF6-4792-AED3-FD1FA68865A2}" destId="{095C8B65-4150-4946-972E-AC10FCBC2C8E}" srcOrd="1" destOrd="0" presId="urn:microsoft.com/office/officeart/2005/8/layout/list1"/>
    <dgm:cxn modelId="{C254CE5D-93AB-45F5-9E26-15BA23859CAF}" srcId="{0C2C209E-8D7D-4653-9425-1825CF6E6DAC}" destId="{E3F78B7B-A155-42AE-805A-8719B21BA983}" srcOrd="2" destOrd="0" parTransId="{0BC33A6E-ECBD-44B4-B893-F6261C01F994}" sibTransId="{FE6E3ABA-4DE8-4A95-BD86-87A3DE7C70C5}"/>
    <dgm:cxn modelId="{B3A2686A-98D1-4DA3-BE5B-E846FB4C1C06}" type="presOf" srcId="{0C2C209E-8D7D-4653-9425-1825CF6E6DAC}" destId="{DA99769B-A42F-41DC-9E25-68DE4E112016}" srcOrd="0" destOrd="0" presId="urn:microsoft.com/office/officeart/2005/8/layout/list1"/>
    <dgm:cxn modelId="{58A2F534-B324-4CBA-B69D-766236801C11}" srcId="{0C2C209E-8D7D-4653-9425-1825CF6E6DAC}" destId="{760D7234-6FB4-4FCC-A3B7-C99CADD1EEA7}" srcOrd="0" destOrd="0" parTransId="{BD595389-EB19-4438-B9E5-168CCEA4F194}" sibTransId="{6FB9417B-2480-4420-80E2-22792C7F720E}"/>
    <dgm:cxn modelId="{675A5A43-D964-4240-85BF-DF9A8CF6C680}" type="presOf" srcId="{760D7234-6FB4-4FCC-A3B7-C99CADD1EEA7}" destId="{668AA414-50AB-47F4-B9A9-04170280A33C}" srcOrd="0" destOrd="0" presId="urn:microsoft.com/office/officeart/2005/8/layout/list1"/>
    <dgm:cxn modelId="{BB91890B-1CEC-4A98-B113-B78EC4EDA8E8}" type="presOf" srcId="{760D7234-6FB4-4FCC-A3B7-C99CADD1EEA7}" destId="{D2BDF7D3-C714-467B-BBEB-BA7F69288A3D}" srcOrd="1" destOrd="0" presId="urn:microsoft.com/office/officeart/2005/8/layout/list1"/>
    <dgm:cxn modelId="{B61638DA-C54A-4EB6-91B2-69F7DB19CF55}" type="presOf" srcId="{E3F78B7B-A155-42AE-805A-8719B21BA983}" destId="{8A228856-7D38-4356-B9E1-36091455923C}" srcOrd="0" destOrd="0" presId="urn:microsoft.com/office/officeart/2005/8/layout/list1"/>
    <dgm:cxn modelId="{9647D223-5C0B-45F5-9ED0-3CE387708490}" srcId="{0C2C209E-8D7D-4653-9425-1825CF6E6DAC}" destId="{108C7460-CDF6-4792-AED3-FD1FA68865A2}" srcOrd="1" destOrd="0" parTransId="{A301462A-D131-48BD-8782-DC9512C2E79A}" sibTransId="{52A66872-0D97-4AF6-B723-8ED43CEE03AD}"/>
    <dgm:cxn modelId="{54AA4523-6B76-4663-9054-0185C96CBFF0}" type="presOf" srcId="{E3F78B7B-A155-42AE-805A-8719B21BA983}" destId="{CBB1F64C-E91E-46C2-8584-94300E1FE0E2}" srcOrd="1" destOrd="0" presId="urn:microsoft.com/office/officeart/2005/8/layout/list1"/>
    <dgm:cxn modelId="{FF28192D-DA48-4CE3-B5E9-D58D12D16FA6}" type="presParOf" srcId="{DA99769B-A42F-41DC-9E25-68DE4E112016}" destId="{EA8290FC-3245-4C2E-B5A6-3D54AF18C3D8}" srcOrd="0" destOrd="0" presId="urn:microsoft.com/office/officeart/2005/8/layout/list1"/>
    <dgm:cxn modelId="{119E986E-5A94-4AEA-816C-0A878C922580}" type="presParOf" srcId="{EA8290FC-3245-4C2E-B5A6-3D54AF18C3D8}" destId="{668AA414-50AB-47F4-B9A9-04170280A33C}" srcOrd="0" destOrd="0" presId="urn:microsoft.com/office/officeart/2005/8/layout/list1"/>
    <dgm:cxn modelId="{60260DB9-A899-42BA-B6F2-312F9A9700F5}" type="presParOf" srcId="{EA8290FC-3245-4C2E-B5A6-3D54AF18C3D8}" destId="{D2BDF7D3-C714-467B-BBEB-BA7F69288A3D}" srcOrd="1" destOrd="0" presId="urn:microsoft.com/office/officeart/2005/8/layout/list1"/>
    <dgm:cxn modelId="{DD2CE75E-B919-4AB6-ADE8-D57C348A4C29}" type="presParOf" srcId="{DA99769B-A42F-41DC-9E25-68DE4E112016}" destId="{9E72D6AE-3866-4222-88A2-C2296BB0B42B}" srcOrd="1" destOrd="0" presId="urn:microsoft.com/office/officeart/2005/8/layout/list1"/>
    <dgm:cxn modelId="{81C6AED1-AC22-4AF2-AB98-93994F2B7238}" type="presParOf" srcId="{DA99769B-A42F-41DC-9E25-68DE4E112016}" destId="{BA1DCD27-C809-4CB3-8175-2D24BAAA0B19}" srcOrd="2" destOrd="0" presId="urn:microsoft.com/office/officeart/2005/8/layout/list1"/>
    <dgm:cxn modelId="{CCFA2EE5-BFBE-48CE-97FB-33B965D9BAAA}" type="presParOf" srcId="{DA99769B-A42F-41DC-9E25-68DE4E112016}" destId="{EBCABC69-CB2E-4427-B116-8ADC07E4C1AE}" srcOrd="3" destOrd="0" presId="urn:microsoft.com/office/officeart/2005/8/layout/list1"/>
    <dgm:cxn modelId="{6261EDA8-835E-4BBA-9961-2C9262139F80}" type="presParOf" srcId="{DA99769B-A42F-41DC-9E25-68DE4E112016}" destId="{7127E408-710F-4C6E-8CAC-486DECAA7F21}" srcOrd="4" destOrd="0" presId="urn:microsoft.com/office/officeart/2005/8/layout/list1"/>
    <dgm:cxn modelId="{3ED040B4-36CD-4EF6-B9EC-E1FD193DBCEE}" type="presParOf" srcId="{7127E408-710F-4C6E-8CAC-486DECAA7F21}" destId="{AFF59836-3679-4800-83FD-9396AF816B2C}" srcOrd="0" destOrd="0" presId="urn:microsoft.com/office/officeart/2005/8/layout/list1"/>
    <dgm:cxn modelId="{A3433BA8-58DB-47DF-84D9-693511982A58}" type="presParOf" srcId="{7127E408-710F-4C6E-8CAC-486DECAA7F21}" destId="{095C8B65-4150-4946-972E-AC10FCBC2C8E}" srcOrd="1" destOrd="0" presId="urn:microsoft.com/office/officeart/2005/8/layout/list1"/>
    <dgm:cxn modelId="{4AD108AA-5F6F-426D-B7B3-0868C52E256F}" type="presParOf" srcId="{DA99769B-A42F-41DC-9E25-68DE4E112016}" destId="{9916ECAC-944D-4364-9912-E4FEE7B2270D}" srcOrd="5" destOrd="0" presId="urn:microsoft.com/office/officeart/2005/8/layout/list1"/>
    <dgm:cxn modelId="{3F6F5122-1AB3-46D1-8881-B58F3EE60A32}" type="presParOf" srcId="{DA99769B-A42F-41DC-9E25-68DE4E112016}" destId="{2BA093A7-7496-4ACA-8ABE-E12504BB580B}" srcOrd="6" destOrd="0" presId="urn:microsoft.com/office/officeart/2005/8/layout/list1"/>
    <dgm:cxn modelId="{DCCFCF4F-CCEE-43ED-83DD-D323976842F8}" type="presParOf" srcId="{DA99769B-A42F-41DC-9E25-68DE4E112016}" destId="{2723BC58-1F07-4CA2-BDFC-CF0DE431FB6B}" srcOrd="7" destOrd="0" presId="urn:microsoft.com/office/officeart/2005/8/layout/list1"/>
    <dgm:cxn modelId="{050D407F-D953-4EA9-938B-1BB903C4570D}" type="presParOf" srcId="{DA99769B-A42F-41DC-9E25-68DE4E112016}" destId="{3248182A-21AD-4F81-8C15-83C180220F7E}" srcOrd="8" destOrd="0" presId="urn:microsoft.com/office/officeart/2005/8/layout/list1"/>
    <dgm:cxn modelId="{4F992CA1-89C6-4DF1-AD55-422EDD254A4A}" type="presParOf" srcId="{3248182A-21AD-4F81-8C15-83C180220F7E}" destId="{8A228856-7D38-4356-B9E1-36091455923C}" srcOrd="0" destOrd="0" presId="urn:microsoft.com/office/officeart/2005/8/layout/list1"/>
    <dgm:cxn modelId="{B007F6F9-8E13-463F-BB86-09FF1891B77E}" type="presParOf" srcId="{3248182A-21AD-4F81-8C15-83C180220F7E}" destId="{CBB1F64C-E91E-46C2-8584-94300E1FE0E2}" srcOrd="1" destOrd="0" presId="urn:microsoft.com/office/officeart/2005/8/layout/list1"/>
    <dgm:cxn modelId="{7F823E6C-E8A8-4E21-92B1-0A058EC80564}" type="presParOf" srcId="{DA99769B-A42F-41DC-9E25-68DE4E112016}" destId="{AFEFB0C7-EF3E-4402-B15F-E2A5AEF88EFC}" srcOrd="9" destOrd="0" presId="urn:microsoft.com/office/officeart/2005/8/layout/list1"/>
    <dgm:cxn modelId="{6A6C692B-2791-42A5-ABA6-DFBF8E87E953}" type="presParOf" srcId="{DA99769B-A42F-41DC-9E25-68DE4E112016}" destId="{135C4064-522D-493F-9B78-79F590B9906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AFA64F-565A-4B7A-89B1-CEBE2009A9B4}" type="doc">
      <dgm:prSet loTypeId="urn:microsoft.com/office/officeart/2005/8/layout/target3" loCatId="list" qsTypeId="urn:microsoft.com/office/officeart/2005/8/quickstyle/simple3" qsCatId="simple" csTypeId="urn:microsoft.com/office/officeart/2005/8/colors/colorful1" csCatId="colorful" phldr="1"/>
      <dgm:spPr/>
    </dgm:pt>
    <dgm:pt modelId="{00F8FD21-DD2A-4E99-B778-49940AFD05E0}">
      <dgm:prSet phldrT="[Texto]" custT="1"/>
      <dgm:spPr/>
      <dgm:t>
        <a:bodyPr/>
        <a:lstStyle/>
        <a:p>
          <a:r>
            <a:rPr lang="es-EC" sz="2400" b="1" i="1" dirty="0" smtClean="0">
              <a:latin typeface="+mn-lt"/>
            </a:rPr>
            <a:t>Investigación descriptiva</a:t>
          </a:r>
          <a:r>
            <a:rPr lang="es-EC" sz="2400" dirty="0" smtClean="0">
              <a:latin typeface="+mn-lt"/>
            </a:rPr>
            <a:t>, utiliza el método de análisis, señala las características de un objeto y sus propiedades. En esta fase de investigación se </a:t>
          </a:r>
          <a:r>
            <a:rPr lang="es-EC" sz="2400" dirty="0" smtClean="0">
              <a:latin typeface="+mn-lt"/>
            </a:rPr>
            <a:t>aplicaron </a:t>
          </a:r>
          <a:r>
            <a:rPr lang="es-EC" sz="2400" dirty="0" smtClean="0">
              <a:latin typeface="+mn-lt"/>
            </a:rPr>
            <a:t>encuestas.</a:t>
          </a:r>
          <a:endParaRPr lang="es-EC" sz="2400" dirty="0">
            <a:latin typeface="+mn-lt"/>
          </a:endParaRPr>
        </a:p>
      </dgm:t>
    </dgm:pt>
    <dgm:pt modelId="{35999470-7461-4598-848C-A954D9BE69BA}" type="parTrans" cxnId="{F7715F24-A9E5-46FF-BF2D-94A7942400D2}">
      <dgm:prSet/>
      <dgm:spPr/>
      <dgm:t>
        <a:bodyPr/>
        <a:lstStyle/>
        <a:p>
          <a:endParaRPr lang="es-EC"/>
        </a:p>
      </dgm:t>
    </dgm:pt>
    <dgm:pt modelId="{6421FC70-1C81-4C28-AE56-BCA5AE5293B3}" type="sibTrans" cxnId="{F7715F24-A9E5-46FF-BF2D-94A7942400D2}">
      <dgm:prSet/>
      <dgm:spPr/>
      <dgm:t>
        <a:bodyPr/>
        <a:lstStyle/>
        <a:p>
          <a:endParaRPr lang="es-EC"/>
        </a:p>
      </dgm:t>
    </dgm:pt>
    <dgm:pt modelId="{F5A03F10-3C49-4BF1-9896-54051256F173}">
      <dgm:prSet phldrT="[Texto]" custT="1"/>
      <dgm:spPr/>
      <dgm:t>
        <a:bodyPr/>
        <a:lstStyle/>
        <a:p>
          <a:endParaRPr lang="es-EC" sz="2400" b="1" i="1" dirty="0" smtClean="0">
            <a:latin typeface="+mn-lt"/>
          </a:endParaRPr>
        </a:p>
        <a:p>
          <a:r>
            <a:rPr lang="es-EC" sz="2400" b="1" i="1" dirty="0" smtClean="0">
              <a:latin typeface="+mn-lt"/>
            </a:rPr>
            <a:t>Muestreo estratificado, </a:t>
          </a:r>
          <a:r>
            <a:rPr lang="es-EC" sz="2400" dirty="0" smtClean="0">
              <a:latin typeface="+mn-lt"/>
            </a:rPr>
            <a:t>se </a:t>
          </a:r>
          <a:r>
            <a:rPr lang="es-EC" sz="2400" b="0" i="0" dirty="0" smtClean="0">
              <a:latin typeface="+mn-lt"/>
            </a:rPr>
            <a:t>divide a toda la población en diferentes subgrupos o estratos. Luego, se selecciona aleatoriamente a los sujetos finales de los diferentes estratos en forma proporcional</a:t>
          </a:r>
          <a:r>
            <a:rPr lang="es-EC" sz="2400" b="0" i="0" dirty="0" smtClean="0"/>
            <a:t>.</a:t>
          </a:r>
        </a:p>
        <a:p>
          <a:endParaRPr lang="es-EC" sz="2400" dirty="0"/>
        </a:p>
      </dgm:t>
    </dgm:pt>
    <dgm:pt modelId="{F190FB34-FD36-4808-B966-E8F401261872}" type="parTrans" cxnId="{8643B685-37B7-4CA6-8DF5-6121DF644974}">
      <dgm:prSet/>
      <dgm:spPr/>
      <dgm:t>
        <a:bodyPr/>
        <a:lstStyle/>
        <a:p>
          <a:endParaRPr lang="es-EC"/>
        </a:p>
      </dgm:t>
    </dgm:pt>
    <dgm:pt modelId="{5B2FC1C3-0D79-4917-91FB-3D94706FBC74}" type="sibTrans" cxnId="{8643B685-37B7-4CA6-8DF5-6121DF644974}">
      <dgm:prSet/>
      <dgm:spPr/>
      <dgm:t>
        <a:bodyPr/>
        <a:lstStyle/>
        <a:p>
          <a:endParaRPr lang="es-EC"/>
        </a:p>
      </dgm:t>
    </dgm:pt>
    <dgm:pt modelId="{F2BBB342-EE1A-4B8F-9444-14C4962B2B20}">
      <dgm:prSet phldrT="[Texto]" custT="1"/>
      <dgm:spPr/>
      <dgm:t>
        <a:bodyPr/>
        <a:lstStyle/>
        <a:p>
          <a:r>
            <a:rPr lang="es-EC" sz="2400" b="1" i="1" dirty="0" smtClean="0">
              <a:latin typeface="+mn-lt"/>
              <a:ea typeface="Calibri" panose="020F0502020204030204" pitchFamily="34" charset="0"/>
            </a:rPr>
            <a:t>Investigación exploratoria</a:t>
          </a:r>
          <a:r>
            <a:rPr lang="es-EC" sz="2400" dirty="0" smtClean="0">
              <a:latin typeface="+mn-lt"/>
              <a:ea typeface="Calibri" panose="020F0502020204030204" pitchFamily="34" charset="0"/>
            </a:rPr>
            <a:t>, se realiza con el propósito de destacar los aspectos fundamentales de la problemática definida. En esta fase se aplicaron Grupos Focales.</a:t>
          </a:r>
          <a:endParaRPr lang="es-EC" sz="2400" dirty="0">
            <a:latin typeface="+mn-lt"/>
          </a:endParaRPr>
        </a:p>
      </dgm:t>
    </dgm:pt>
    <dgm:pt modelId="{263BDC52-B81E-4129-AEEF-E286B4E7367B}" type="parTrans" cxnId="{B130FEEB-7E36-490F-9252-106C23AFBE96}">
      <dgm:prSet/>
      <dgm:spPr/>
      <dgm:t>
        <a:bodyPr/>
        <a:lstStyle/>
        <a:p>
          <a:endParaRPr lang="es-EC"/>
        </a:p>
      </dgm:t>
    </dgm:pt>
    <dgm:pt modelId="{DBE83DB6-C171-4C3D-8764-4BD661108D7E}" type="sibTrans" cxnId="{B130FEEB-7E36-490F-9252-106C23AFBE96}">
      <dgm:prSet/>
      <dgm:spPr/>
      <dgm:t>
        <a:bodyPr/>
        <a:lstStyle/>
        <a:p>
          <a:endParaRPr lang="es-EC"/>
        </a:p>
      </dgm:t>
    </dgm:pt>
    <dgm:pt modelId="{E8FFFCB2-5A2B-49BC-92EC-7339B597EDF6}" type="pres">
      <dgm:prSet presAssocID="{6CAFA64F-565A-4B7A-89B1-CEBE2009A9B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36F641-FFB1-48DF-8A06-C81939546815}" type="pres">
      <dgm:prSet presAssocID="{F2BBB342-EE1A-4B8F-9444-14C4962B2B20}" presName="circle1" presStyleLbl="node1" presStyleIdx="0" presStyleCnt="3"/>
      <dgm:spPr/>
    </dgm:pt>
    <dgm:pt modelId="{5A308547-8D78-4EF1-AA7C-E851125D0097}" type="pres">
      <dgm:prSet presAssocID="{F2BBB342-EE1A-4B8F-9444-14C4962B2B20}" presName="space" presStyleCnt="0"/>
      <dgm:spPr/>
    </dgm:pt>
    <dgm:pt modelId="{0A5B6BA6-C15C-4EC3-8CFF-2D90825751F6}" type="pres">
      <dgm:prSet presAssocID="{F2BBB342-EE1A-4B8F-9444-14C4962B2B20}" presName="rect1" presStyleLbl="alignAcc1" presStyleIdx="0" presStyleCnt="3"/>
      <dgm:spPr/>
      <dgm:t>
        <a:bodyPr/>
        <a:lstStyle/>
        <a:p>
          <a:endParaRPr lang="es-EC"/>
        </a:p>
      </dgm:t>
    </dgm:pt>
    <dgm:pt modelId="{F1852AB2-EE0E-4598-B0B6-DD790B280911}" type="pres">
      <dgm:prSet presAssocID="{00F8FD21-DD2A-4E99-B778-49940AFD05E0}" presName="vertSpace2" presStyleLbl="node1" presStyleIdx="0" presStyleCnt="3"/>
      <dgm:spPr/>
    </dgm:pt>
    <dgm:pt modelId="{44D81B1A-2671-4196-8294-8C293C4FF9CD}" type="pres">
      <dgm:prSet presAssocID="{00F8FD21-DD2A-4E99-B778-49940AFD05E0}" presName="circle2" presStyleLbl="node1" presStyleIdx="1" presStyleCnt="3"/>
      <dgm:spPr/>
    </dgm:pt>
    <dgm:pt modelId="{9BA5D9BB-26CF-4AA7-82B8-1C9AB41F86DA}" type="pres">
      <dgm:prSet presAssocID="{00F8FD21-DD2A-4E99-B778-49940AFD05E0}" presName="rect2" presStyleLbl="alignAcc1" presStyleIdx="1" presStyleCnt="3"/>
      <dgm:spPr/>
      <dgm:t>
        <a:bodyPr/>
        <a:lstStyle/>
        <a:p>
          <a:endParaRPr lang="es-EC"/>
        </a:p>
      </dgm:t>
    </dgm:pt>
    <dgm:pt modelId="{57011CCB-8E46-4BEC-B70D-974E3B15BF73}" type="pres">
      <dgm:prSet presAssocID="{F5A03F10-3C49-4BF1-9896-54051256F173}" presName="vertSpace3" presStyleLbl="node1" presStyleIdx="1" presStyleCnt="3"/>
      <dgm:spPr/>
    </dgm:pt>
    <dgm:pt modelId="{D870660C-A108-4273-AB17-7C5A8130F3B1}" type="pres">
      <dgm:prSet presAssocID="{F5A03F10-3C49-4BF1-9896-54051256F173}" presName="circle3" presStyleLbl="node1" presStyleIdx="2" presStyleCnt="3"/>
      <dgm:spPr/>
    </dgm:pt>
    <dgm:pt modelId="{8C2967CE-5E1A-491F-BC09-BCC9FB6A21D1}" type="pres">
      <dgm:prSet presAssocID="{F5A03F10-3C49-4BF1-9896-54051256F173}" presName="rect3" presStyleLbl="alignAcc1" presStyleIdx="2" presStyleCnt="3"/>
      <dgm:spPr/>
      <dgm:t>
        <a:bodyPr/>
        <a:lstStyle/>
        <a:p>
          <a:endParaRPr lang="es-EC"/>
        </a:p>
      </dgm:t>
    </dgm:pt>
    <dgm:pt modelId="{724392D0-2F2D-4A6A-8802-128C82B168F2}" type="pres">
      <dgm:prSet presAssocID="{F2BBB342-EE1A-4B8F-9444-14C4962B2B2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FBB6C3-D3A9-4DCE-8CD8-98130821067E}" type="pres">
      <dgm:prSet presAssocID="{00F8FD21-DD2A-4E99-B778-49940AFD05E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D8B4F0-75ED-4472-B6C7-E18DA65CEA14}" type="pres">
      <dgm:prSet presAssocID="{F5A03F10-3C49-4BF1-9896-54051256F173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E238A52-8AA5-4049-B9A9-40441A12A6C8}" type="presOf" srcId="{F2BBB342-EE1A-4B8F-9444-14C4962B2B20}" destId="{724392D0-2F2D-4A6A-8802-128C82B168F2}" srcOrd="1" destOrd="0" presId="urn:microsoft.com/office/officeart/2005/8/layout/target3"/>
    <dgm:cxn modelId="{789033F1-015A-4364-86D9-4E09D858D858}" type="presOf" srcId="{F5A03F10-3C49-4BF1-9896-54051256F173}" destId="{8C2967CE-5E1A-491F-BC09-BCC9FB6A21D1}" srcOrd="0" destOrd="0" presId="urn:microsoft.com/office/officeart/2005/8/layout/target3"/>
    <dgm:cxn modelId="{F7715F24-A9E5-46FF-BF2D-94A7942400D2}" srcId="{6CAFA64F-565A-4B7A-89B1-CEBE2009A9B4}" destId="{00F8FD21-DD2A-4E99-B778-49940AFD05E0}" srcOrd="1" destOrd="0" parTransId="{35999470-7461-4598-848C-A954D9BE69BA}" sibTransId="{6421FC70-1C81-4C28-AE56-BCA5AE5293B3}"/>
    <dgm:cxn modelId="{BA928A89-460D-4E84-98A1-0384D9ADDD73}" type="presOf" srcId="{F2BBB342-EE1A-4B8F-9444-14C4962B2B20}" destId="{0A5B6BA6-C15C-4EC3-8CFF-2D90825751F6}" srcOrd="0" destOrd="0" presId="urn:microsoft.com/office/officeart/2005/8/layout/target3"/>
    <dgm:cxn modelId="{C2AC6BCE-E64F-45A6-AACF-7C1B0BF9458C}" type="presOf" srcId="{00F8FD21-DD2A-4E99-B778-49940AFD05E0}" destId="{9BA5D9BB-26CF-4AA7-82B8-1C9AB41F86DA}" srcOrd="0" destOrd="0" presId="urn:microsoft.com/office/officeart/2005/8/layout/target3"/>
    <dgm:cxn modelId="{948C89B1-3E5E-4F5B-A8C4-02B0499538F6}" type="presOf" srcId="{00F8FD21-DD2A-4E99-B778-49940AFD05E0}" destId="{2FFBB6C3-D3A9-4DCE-8CD8-98130821067E}" srcOrd="1" destOrd="0" presId="urn:microsoft.com/office/officeart/2005/8/layout/target3"/>
    <dgm:cxn modelId="{D644F681-1110-4DF8-B39E-EDCDA8D2FD40}" type="presOf" srcId="{F5A03F10-3C49-4BF1-9896-54051256F173}" destId="{6BD8B4F0-75ED-4472-B6C7-E18DA65CEA14}" srcOrd="1" destOrd="0" presId="urn:microsoft.com/office/officeart/2005/8/layout/target3"/>
    <dgm:cxn modelId="{531CB1FD-F155-40DD-92CB-C143B5C8C1BD}" type="presOf" srcId="{6CAFA64F-565A-4B7A-89B1-CEBE2009A9B4}" destId="{E8FFFCB2-5A2B-49BC-92EC-7339B597EDF6}" srcOrd="0" destOrd="0" presId="urn:microsoft.com/office/officeart/2005/8/layout/target3"/>
    <dgm:cxn modelId="{B130FEEB-7E36-490F-9252-106C23AFBE96}" srcId="{6CAFA64F-565A-4B7A-89B1-CEBE2009A9B4}" destId="{F2BBB342-EE1A-4B8F-9444-14C4962B2B20}" srcOrd="0" destOrd="0" parTransId="{263BDC52-B81E-4129-AEEF-E286B4E7367B}" sibTransId="{DBE83DB6-C171-4C3D-8764-4BD661108D7E}"/>
    <dgm:cxn modelId="{8643B685-37B7-4CA6-8DF5-6121DF644974}" srcId="{6CAFA64F-565A-4B7A-89B1-CEBE2009A9B4}" destId="{F5A03F10-3C49-4BF1-9896-54051256F173}" srcOrd="2" destOrd="0" parTransId="{F190FB34-FD36-4808-B966-E8F401261872}" sibTransId="{5B2FC1C3-0D79-4917-91FB-3D94706FBC74}"/>
    <dgm:cxn modelId="{92772F2D-3674-4C8B-B40B-CCBEE53C0197}" type="presParOf" srcId="{E8FFFCB2-5A2B-49BC-92EC-7339B597EDF6}" destId="{1236F641-FFB1-48DF-8A06-C81939546815}" srcOrd="0" destOrd="0" presId="urn:microsoft.com/office/officeart/2005/8/layout/target3"/>
    <dgm:cxn modelId="{D9C52DFF-3DC0-450E-A142-B4E59BCBF213}" type="presParOf" srcId="{E8FFFCB2-5A2B-49BC-92EC-7339B597EDF6}" destId="{5A308547-8D78-4EF1-AA7C-E851125D0097}" srcOrd="1" destOrd="0" presId="urn:microsoft.com/office/officeart/2005/8/layout/target3"/>
    <dgm:cxn modelId="{23C28E0C-760B-4A9E-82DD-B4AE0FB67D3E}" type="presParOf" srcId="{E8FFFCB2-5A2B-49BC-92EC-7339B597EDF6}" destId="{0A5B6BA6-C15C-4EC3-8CFF-2D90825751F6}" srcOrd="2" destOrd="0" presId="urn:microsoft.com/office/officeart/2005/8/layout/target3"/>
    <dgm:cxn modelId="{926E77D2-5C5D-4AA0-B1DA-1F5270AE907C}" type="presParOf" srcId="{E8FFFCB2-5A2B-49BC-92EC-7339B597EDF6}" destId="{F1852AB2-EE0E-4598-B0B6-DD790B280911}" srcOrd="3" destOrd="0" presId="urn:microsoft.com/office/officeart/2005/8/layout/target3"/>
    <dgm:cxn modelId="{30BA1A76-AB6E-4FA5-AE64-A7E99B87DB13}" type="presParOf" srcId="{E8FFFCB2-5A2B-49BC-92EC-7339B597EDF6}" destId="{44D81B1A-2671-4196-8294-8C293C4FF9CD}" srcOrd="4" destOrd="0" presId="urn:microsoft.com/office/officeart/2005/8/layout/target3"/>
    <dgm:cxn modelId="{DC3A49A1-8A3C-4D47-BEF4-050CB2461EED}" type="presParOf" srcId="{E8FFFCB2-5A2B-49BC-92EC-7339B597EDF6}" destId="{9BA5D9BB-26CF-4AA7-82B8-1C9AB41F86DA}" srcOrd="5" destOrd="0" presId="urn:microsoft.com/office/officeart/2005/8/layout/target3"/>
    <dgm:cxn modelId="{57DE89F4-F1D6-4BD6-8EB8-A935B10E8EA2}" type="presParOf" srcId="{E8FFFCB2-5A2B-49BC-92EC-7339B597EDF6}" destId="{57011CCB-8E46-4BEC-B70D-974E3B15BF73}" srcOrd="6" destOrd="0" presId="urn:microsoft.com/office/officeart/2005/8/layout/target3"/>
    <dgm:cxn modelId="{CB9FA452-54AA-43E6-9E49-AFBC49009BFB}" type="presParOf" srcId="{E8FFFCB2-5A2B-49BC-92EC-7339B597EDF6}" destId="{D870660C-A108-4273-AB17-7C5A8130F3B1}" srcOrd="7" destOrd="0" presId="urn:microsoft.com/office/officeart/2005/8/layout/target3"/>
    <dgm:cxn modelId="{DA365CFC-37F9-4F98-86D8-C004A587387B}" type="presParOf" srcId="{E8FFFCB2-5A2B-49BC-92EC-7339B597EDF6}" destId="{8C2967CE-5E1A-491F-BC09-BCC9FB6A21D1}" srcOrd="8" destOrd="0" presId="urn:microsoft.com/office/officeart/2005/8/layout/target3"/>
    <dgm:cxn modelId="{F9BCA1D1-AC22-4C19-A17B-600809D8FE95}" type="presParOf" srcId="{E8FFFCB2-5A2B-49BC-92EC-7339B597EDF6}" destId="{724392D0-2F2D-4A6A-8802-128C82B168F2}" srcOrd="9" destOrd="0" presId="urn:microsoft.com/office/officeart/2005/8/layout/target3"/>
    <dgm:cxn modelId="{7409CD48-3339-486B-9641-ADA74707EF52}" type="presParOf" srcId="{E8FFFCB2-5A2B-49BC-92EC-7339B597EDF6}" destId="{2FFBB6C3-D3A9-4DCE-8CD8-98130821067E}" srcOrd="10" destOrd="0" presId="urn:microsoft.com/office/officeart/2005/8/layout/target3"/>
    <dgm:cxn modelId="{C6385155-6AC2-4E2B-9037-67BDCD2365C1}" type="presParOf" srcId="{E8FFFCB2-5A2B-49BC-92EC-7339B597EDF6}" destId="{6BD8B4F0-75ED-4472-B6C7-E18DA65CEA1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CEEE58-07F2-4B54-905A-5509D715C958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37258C3-4818-444D-8AF3-3B582B4DD0F9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Estudiantes actuales de carreras administrativas </a:t>
          </a:r>
        </a:p>
      </dgm:t>
    </dgm:pt>
    <dgm:pt modelId="{E9BD1C31-5C00-4A6E-9398-056339559F83}" type="parTrans" cxnId="{7584ABB0-B604-4556-8D97-FAAD1B9ED3B5}">
      <dgm:prSet/>
      <dgm:spPr/>
      <dgm:t>
        <a:bodyPr/>
        <a:lstStyle/>
        <a:p>
          <a:endParaRPr lang="es-EC"/>
        </a:p>
      </dgm:t>
    </dgm:pt>
    <dgm:pt modelId="{6BB25C43-730E-4EDD-B132-43110113F41D}" type="sibTrans" cxnId="{7584ABB0-B604-4556-8D97-FAAD1B9ED3B5}">
      <dgm:prSet/>
      <dgm:spPr/>
      <dgm:t>
        <a:bodyPr/>
        <a:lstStyle/>
        <a:p>
          <a:endParaRPr lang="es-EC"/>
        </a:p>
      </dgm:t>
    </dgm:pt>
    <dgm:pt modelId="{CD627F68-C04B-49A0-9406-655F7B7D8323}">
      <dgm:prSet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Estudiantes actuales de tercero de bachillerato</a:t>
          </a:r>
        </a:p>
      </dgm:t>
    </dgm:pt>
    <dgm:pt modelId="{7FB3A467-0685-49C5-91B7-6F82B48FE8BA}" type="parTrans" cxnId="{22492A68-4F71-4554-9435-205966BE271C}">
      <dgm:prSet/>
      <dgm:spPr/>
      <dgm:t>
        <a:bodyPr/>
        <a:lstStyle/>
        <a:p>
          <a:endParaRPr lang="es-EC"/>
        </a:p>
      </dgm:t>
    </dgm:pt>
    <dgm:pt modelId="{90F06B09-4C4A-44DB-8F50-B51B8899CFD5}" type="sibTrans" cxnId="{22492A68-4F71-4554-9435-205966BE271C}">
      <dgm:prSet/>
      <dgm:spPr/>
      <dgm:t>
        <a:bodyPr/>
        <a:lstStyle/>
        <a:p>
          <a:endParaRPr lang="es-EC"/>
        </a:p>
      </dgm:t>
    </dgm:pt>
    <dgm:pt modelId="{77780124-427A-4697-94DC-90B44A5ED131}">
      <dgm:prSet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Profesionales graduados de carreras administrativas</a:t>
          </a:r>
        </a:p>
      </dgm:t>
    </dgm:pt>
    <dgm:pt modelId="{48F802C6-7EEA-4EF0-9103-546A4F952014}" type="parTrans" cxnId="{E02E1554-1528-4E9C-93C3-555F306A67A0}">
      <dgm:prSet/>
      <dgm:spPr/>
      <dgm:t>
        <a:bodyPr/>
        <a:lstStyle/>
        <a:p>
          <a:endParaRPr lang="es-EC"/>
        </a:p>
      </dgm:t>
    </dgm:pt>
    <dgm:pt modelId="{59BA7F98-EA60-4BF4-8A5A-394604D56674}" type="sibTrans" cxnId="{E02E1554-1528-4E9C-93C3-555F306A67A0}">
      <dgm:prSet/>
      <dgm:spPr/>
      <dgm:t>
        <a:bodyPr/>
        <a:lstStyle/>
        <a:p>
          <a:endParaRPr lang="es-EC"/>
        </a:p>
      </dgm:t>
    </dgm:pt>
    <dgm:pt modelId="{424DEEEE-2096-44CD-80E4-6AF13EFB9454}">
      <dgm:prSet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Organizaciones públicas y privadas </a:t>
          </a:r>
        </a:p>
      </dgm:t>
    </dgm:pt>
    <dgm:pt modelId="{0158CE57-826A-4531-9F53-6C5E3A698465}" type="parTrans" cxnId="{6DFC76A2-BF67-4F69-8D48-DE9D91EB97A3}">
      <dgm:prSet/>
      <dgm:spPr/>
      <dgm:t>
        <a:bodyPr/>
        <a:lstStyle/>
        <a:p>
          <a:endParaRPr lang="es-EC"/>
        </a:p>
      </dgm:t>
    </dgm:pt>
    <dgm:pt modelId="{10AA43B7-D23E-4861-824D-DB1D3398CB8A}" type="sibTrans" cxnId="{6DFC76A2-BF67-4F69-8D48-DE9D91EB97A3}">
      <dgm:prSet/>
      <dgm:spPr/>
      <dgm:t>
        <a:bodyPr/>
        <a:lstStyle/>
        <a:p>
          <a:endParaRPr lang="es-EC"/>
        </a:p>
      </dgm:t>
    </dgm:pt>
    <dgm:pt modelId="{E573E947-F0A6-421B-A090-821F0432A70B}" type="pres">
      <dgm:prSet presAssocID="{F2CEEE58-07F2-4B54-905A-5509D715C9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B33FEF-B771-43F1-953F-053508AF8700}" type="pres">
      <dgm:prSet presAssocID="{037258C3-4818-444D-8AF3-3B582B4DD0F9}" presName="parentLin" presStyleCnt="0"/>
      <dgm:spPr/>
    </dgm:pt>
    <dgm:pt modelId="{8D228F01-37F9-4D02-B417-C4F0D96AF2E8}" type="pres">
      <dgm:prSet presAssocID="{037258C3-4818-444D-8AF3-3B582B4DD0F9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607D2A0E-9653-4252-8467-36E3B2A46A6E}" type="pres">
      <dgm:prSet presAssocID="{037258C3-4818-444D-8AF3-3B582B4DD0F9}" presName="parentText" presStyleLbl="node1" presStyleIdx="0" presStyleCnt="4" custLinFactNeighborX="-1395" custLinFactNeighborY="-1518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3F2197-E79E-423C-8A0B-E8BC625F2A3F}" type="pres">
      <dgm:prSet presAssocID="{037258C3-4818-444D-8AF3-3B582B4DD0F9}" presName="negativeSpace" presStyleCnt="0"/>
      <dgm:spPr/>
    </dgm:pt>
    <dgm:pt modelId="{6E856C4C-86B6-4005-9E93-20244DC83086}" type="pres">
      <dgm:prSet presAssocID="{037258C3-4818-444D-8AF3-3B582B4DD0F9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BDC217-23C6-463E-A68F-06A464BD5A88}" type="pres">
      <dgm:prSet presAssocID="{6BB25C43-730E-4EDD-B132-43110113F41D}" presName="spaceBetweenRectangles" presStyleCnt="0"/>
      <dgm:spPr/>
    </dgm:pt>
    <dgm:pt modelId="{3346EBB4-011C-49E2-888F-5228F987993E}" type="pres">
      <dgm:prSet presAssocID="{CD627F68-C04B-49A0-9406-655F7B7D8323}" presName="parentLin" presStyleCnt="0"/>
      <dgm:spPr/>
    </dgm:pt>
    <dgm:pt modelId="{87BFBB9B-CA06-4361-B866-279CD348E973}" type="pres">
      <dgm:prSet presAssocID="{CD627F68-C04B-49A0-9406-655F7B7D8323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86A7BBF4-F19F-4C53-984B-19B6D0E2E23A}" type="pres">
      <dgm:prSet presAssocID="{CD627F68-C04B-49A0-9406-655F7B7D8323}" presName="parentText" presStyleLbl="node1" presStyleIdx="1" presStyleCnt="4" custLinFactNeighborX="-15591" custLinFactNeighborY="-920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7FA63F-82B6-4046-8458-A5E1EFF37B6B}" type="pres">
      <dgm:prSet presAssocID="{CD627F68-C04B-49A0-9406-655F7B7D8323}" presName="negativeSpace" presStyleCnt="0"/>
      <dgm:spPr/>
    </dgm:pt>
    <dgm:pt modelId="{E497B4D9-BD84-4EE8-8E8B-872EC9151E81}" type="pres">
      <dgm:prSet presAssocID="{CD627F68-C04B-49A0-9406-655F7B7D8323}" presName="childText" presStyleLbl="conFgAcc1" presStyleIdx="1" presStyleCnt="4">
        <dgm:presLayoutVars>
          <dgm:bulletEnabled val="1"/>
        </dgm:presLayoutVars>
      </dgm:prSet>
      <dgm:spPr/>
    </dgm:pt>
    <dgm:pt modelId="{321BD9ED-5537-4158-B7C6-03ACC0D13708}" type="pres">
      <dgm:prSet presAssocID="{90F06B09-4C4A-44DB-8F50-B51B8899CFD5}" presName="spaceBetweenRectangles" presStyleCnt="0"/>
      <dgm:spPr/>
    </dgm:pt>
    <dgm:pt modelId="{D3771399-7EC0-4C57-8F56-975B2AF66525}" type="pres">
      <dgm:prSet presAssocID="{77780124-427A-4697-94DC-90B44A5ED131}" presName="parentLin" presStyleCnt="0"/>
      <dgm:spPr/>
    </dgm:pt>
    <dgm:pt modelId="{A200696C-FE4A-42A2-A6F0-1F1355EC92FA}" type="pres">
      <dgm:prSet presAssocID="{77780124-427A-4697-94DC-90B44A5ED131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658378E2-D3F1-49F2-84A9-07B87432139B}" type="pres">
      <dgm:prSet presAssocID="{77780124-427A-4697-94DC-90B44A5ED1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73EAA4-C788-4CD5-877B-FE2396AAC015}" type="pres">
      <dgm:prSet presAssocID="{77780124-427A-4697-94DC-90B44A5ED131}" presName="negativeSpace" presStyleCnt="0"/>
      <dgm:spPr/>
    </dgm:pt>
    <dgm:pt modelId="{8C92FD9D-A997-4A1D-A908-D3803B320EC6}" type="pres">
      <dgm:prSet presAssocID="{77780124-427A-4697-94DC-90B44A5ED131}" presName="childText" presStyleLbl="conFgAcc1" presStyleIdx="2" presStyleCnt="4">
        <dgm:presLayoutVars>
          <dgm:bulletEnabled val="1"/>
        </dgm:presLayoutVars>
      </dgm:prSet>
      <dgm:spPr/>
    </dgm:pt>
    <dgm:pt modelId="{926D1BD1-8724-49C6-8107-81C92EF8FC62}" type="pres">
      <dgm:prSet presAssocID="{59BA7F98-EA60-4BF4-8A5A-394604D56674}" presName="spaceBetweenRectangles" presStyleCnt="0"/>
      <dgm:spPr/>
    </dgm:pt>
    <dgm:pt modelId="{DA4B73E6-D7E0-44AD-A0C4-81EAF399BD78}" type="pres">
      <dgm:prSet presAssocID="{424DEEEE-2096-44CD-80E4-6AF13EFB9454}" presName="parentLin" presStyleCnt="0"/>
      <dgm:spPr/>
    </dgm:pt>
    <dgm:pt modelId="{07C8D043-9561-413B-A9E8-4ED702253216}" type="pres">
      <dgm:prSet presAssocID="{424DEEEE-2096-44CD-80E4-6AF13EFB9454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7325AC42-4AE0-464F-AC48-3EE593CE460E}" type="pres">
      <dgm:prSet presAssocID="{424DEEEE-2096-44CD-80E4-6AF13EFB94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DDD6AE-2C08-42A6-AA31-F921E5DEF0A7}" type="pres">
      <dgm:prSet presAssocID="{424DEEEE-2096-44CD-80E4-6AF13EFB9454}" presName="negativeSpace" presStyleCnt="0"/>
      <dgm:spPr/>
    </dgm:pt>
    <dgm:pt modelId="{31C16C05-70E4-42DF-822E-75C80334149E}" type="pres">
      <dgm:prSet presAssocID="{424DEEEE-2096-44CD-80E4-6AF13EFB94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711389-2B85-4E87-9E34-AA33047EF4D0}" type="presOf" srcId="{CD627F68-C04B-49A0-9406-655F7B7D8323}" destId="{87BFBB9B-CA06-4361-B866-279CD348E973}" srcOrd="0" destOrd="0" presId="urn:microsoft.com/office/officeart/2005/8/layout/list1"/>
    <dgm:cxn modelId="{39C4B283-9D27-4D7C-A39C-9BB4D2D8BC4C}" type="presOf" srcId="{F2CEEE58-07F2-4B54-905A-5509D715C958}" destId="{E573E947-F0A6-421B-A090-821F0432A70B}" srcOrd="0" destOrd="0" presId="urn:microsoft.com/office/officeart/2005/8/layout/list1"/>
    <dgm:cxn modelId="{115FA05F-A0A2-48DB-880D-9A882465B352}" type="presOf" srcId="{77780124-427A-4697-94DC-90B44A5ED131}" destId="{658378E2-D3F1-49F2-84A9-07B87432139B}" srcOrd="1" destOrd="0" presId="urn:microsoft.com/office/officeart/2005/8/layout/list1"/>
    <dgm:cxn modelId="{6DFC76A2-BF67-4F69-8D48-DE9D91EB97A3}" srcId="{F2CEEE58-07F2-4B54-905A-5509D715C958}" destId="{424DEEEE-2096-44CD-80E4-6AF13EFB9454}" srcOrd="3" destOrd="0" parTransId="{0158CE57-826A-4531-9F53-6C5E3A698465}" sibTransId="{10AA43B7-D23E-4861-824D-DB1D3398CB8A}"/>
    <dgm:cxn modelId="{72DA5793-8359-4F3C-8AB2-D1CA74AAB77A}" type="presOf" srcId="{77780124-427A-4697-94DC-90B44A5ED131}" destId="{A200696C-FE4A-42A2-A6F0-1F1355EC92FA}" srcOrd="0" destOrd="0" presId="urn:microsoft.com/office/officeart/2005/8/layout/list1"/>
    <dgm:cxn modelId="{9F25A6BA-E266-4CDC-B863-A807B851D493}" type="presOf" srcId="{424DEEEE-2096-44CD-80E4-6AF13EFB9454}" destId="{07C8D043-9561-413B-A9E8-4ED702253216}" srcOrd="0" destOrd="0" presId="urn:microsoft.com/office/officeart/2005/8/layout/list1"/>
    <dgm:cxn modelId="{DABD79DE-F4F4-4F73-9E7A-C65F36075EF4}" type="presOf" srcId="{037258C3-4818-444D-8AF3-3B582B4DD0F9}" destId="{8D228F01-37F9-4D02-B417-C4F0D96AF2E8}" srcOrd="0" destOrd="0" presId="urn:microsoft.com/office/officeart/2005/8/layout/list1"/>
    <dgm:cxn modelId="{E02E1554-1528-4E9C-93C3-555F306A67A0}" srcId="{F2CEEE58-07F2-4B54-905A-5509D715C958}" destId="{77780124-427A-4697-94DC-90B44A5ED131}" srcOrd="2" destOrd="0" parTransId="{48F802C6-7EEA-4EF0-9103-546A4F952014}" sibTransId="{59BA7F98-EA60-4BF4-8A5A-394604D56674}"/>
    <dgm:cxn modelId="{7584ABB0-B604-4556-8D97-FAAD1B9ED3B5}" srcId="{F2CEEE58-07F2-4B54-905A-5509D715C958}" destId="{037258C3-4818-444D-8AF3-3B582B4DD0F9}" srcOrd="0" destOrd="0" parTransId="{E9BD1C31-5C00-4A6E-9398-056339559F83}" sibTransId="{6BB25C43-730E-4EDD-B132-43110113F41D}"/>
    <dgm:cxn modelId="{1C00C3AB-B792-4DF9-AC3A-AD22C2C530CD}" type="presOf" srcId="{037258C3-4818-444D-8AF3-3B582B4DD0F9}" destId="{607D2A0E-9653-4252-8467-36E3B2A46A6E}" srcOrd="1" destOrd="0" presId="urn:microsoft.com/office/officeart/2005/8/layout/list1"/>
    <dgm:cxn modelId="{DFB41067-405D-46A3-959E-F65675BC3C55}" type="presOf" srcId="{424DEEEE-2096-44CD-80E4-6AF13EFB9454}" destId="{7325AC42-4AE0-464F-AC48-3EE593CE460E}" srcOrd="1" destOrd="0" presId="urn:microsoft.com/office/officeart/2005/8/layout/list1"/>
    <dgm:cxn modelId="{22492A68-4F71-4554-9435-205966BE271C}" srcId="{F2CEEE58-07F2-4B54-905A-5509D715C958}" destId="{CD627F68-C04B-49A0-9406-655F7B7D8323}" srcOrd="1" destOrd="0" parTransId="{7FB3A467-0685-49C5-91B7-6F82B48FE8BA}" sibTransId="{90F06B09-4C4A-44DB-8F50-B51B8899CFD5}"/>
    <dgm:cxn modelId="{B4CA1B7E-D388-4388-B9AE-EBAA3980715F}" type="presOf" srcId="{CD627F68-C04B-49A0-9406-655F7B7D8323}" destId="{86A7BBF4-F19F-4C53-984B-19B6D0E2E23A}" srcOrd="1" destOrd="0" presId="urn:microsoft.com/office/officeart/2005/8/layout/list1"/>
    <dgm:cxn modelId="{C8A52E26-E8B7-451D-9F23-FB362C778D9C}" type="presParOf" srcId="{E573E947-F0A6-421B-A090-821F0432A70B}" destId="{83B33FEF-B771-43F1-953F-053508AF8700}" srcOrd="0" destOrd="0" presId="urn:microsoft.com/office/officeart/2005/8/layout/list1"/>
    <dgm:cxn modelId="{A877BB11-8C82-4233-8E9B-D2AC34D7ED91}" type="presParOf" srcId="{83B33FEF-B771-43F1-953F-053508AF8700}" destId="{8D228F01-37F9-4D02-B417-C4F0D96AF2E8}" srcOrd="0" destOrd="0" presId="urn:microsoft.com/office/officeart/2005/8/layout/list1"/>
    <dgm:cxn modelId="{E24E8C5D-F78B-4600-A018-8CC36FB3BFFF}" type="presParOf" srcId="{83B33FEF-B771-43F1-953F-053508AF8700}" destId="{607D2A0E-9653-4252-8467-36E3B2A46A6E}" srcOrd="1" destOrd="0" presId="urn:microsoft.com/office/officeart/2005/8/layout/list1"/>
    <dgm:cxn modelId="{65EEF308-09AD-40EE-8DFD-A0C068D0175E}" type="presParOf" srcId="{E573E947-F0A6-421B-A090-821F0432A70B}" destId="{F33F2197-E79E-423C-8A0B-E8BC625F2A3F}" srcOrd="1" destOrd="0" presId="urn:microsoft.com/office/officeart/2005/8/layout/list1"/>
    <dgm:cxn modelId="{0F2D969E-A3C9-4BFD-A21A-21858954D569}" type="presParOf" srcId="{E573E947-F0A6-421B-A090-821F0432A70B}" destId="{6E856C4C-86B6-4005-9E93-20244DC83086}" srcOrd="2" destOrd="0" presId="urn:microsoft.com/office/officeart/2005/8/layout/list1"/>
    <dgm:cxn modelId="{B8A08613-2A7D-4516-9637-DB2F9FD705A2}" type="presParOf" srcId="{E573E947-F0A6-421B-A090-821F0432A70B}" destId="{92BDC217-23C6-463E-A68F-06A464BD5A88}" srcOrd="3" destOrd="0" presId="urn:microsoft.com/office/officeart/2005/8/layout/list1"/>
    <dgm:cxn modelId="{CE21B306-8307-43ED-A880-7D2810EE675E}" type="presParOf" srcId="{E573E947-F0A6-421B-A090-821F0432A70B}" destId="{3346EBB4-011C-49E2-888F-5228F987993E}" srcOrd="4" destOrd="0" presId="urn:microsoft.com/office/officeart/2005/8/layout/list1"/>
    <dgm:cxn modelId="{565A9AF5-F3C7-4343-966F-D08732B46311}" type="presParOf" srcId="{3346EBB4-011C-49E2-888F-5228F987993E}" destId="{87BFBB9B-CA06-4361-B866-279CD348E973}" srcOrd="0" destOrd="0" presId="urn:microsoft.com/office/officeart/2005/8/layout/list1"/>
    <dgm:cxn modelId="{6EF4D61E-14B6-437D-9830-675B104BDEB4}" type="presParOf" srcId="{3346EBB4-011C-49E2-888F-5228F987993E}" destId="{86A7BBF4-F19F-4C53-984B-19B6D0E2E23A}" srcOrd="1" destOrd="0" presId="urn:microsoft.com/office/officeart/2005/8/layout/list1"/>
    <dgm:cxn modelId="{760CC8F5-3189-4115-ADA8-AA20C23AE676}" type="presParOf" srcId="{E573E947-F0A6-421B-A090-821F0432A70B}" destId="{3E7FA63F-82B6-4046-8458-A5E1EFF37B6B}" srcOrd="5" destOrd="0" presId="urn:microsoft.com/office/officeart/2005/8/layout/list1"/>
    <dgm:cxn modelId="{C6C67112-8912-4A20-A828-9415531B84CC}" type="presParOf" srcId="{E573E947-F0A6-421B-A090-821F0432A70B}" destId="{E497B4D9-BD84-4EE8-8E8B-872EC9151E81}" srcOrd="6" destOrd="0" presId="urn:microsoft.com/office/officeart/2005/8/layout/list1"/>
    <dgm:cxn modelId="{322B08E4-3197-4497-B29F-DD963086A91A}" type="presParOf" srcId="{E573E947-F0A6-421B-A090-821F0432A70B}" destId="{321BD9ED-5537-4158-B7C6-03ACC0D13708}" srcOrd="7" destOrd="0" presId="urn:microsoft.com/office/officeart/2005/8/layout/list1"/>
    <dgm:cxn modelId="{54F4DB82-9BB4-4618-B93F-C63E7550F24D}" type="presParOf" srcId="{E573E947-F0A6-421B-A090-821F0432A70B}" destId="{D3771399-7EC0-4C57-8F56-975B2AF66525}" srcOrd="8" destOrd="0" presId="urn:microsoft.com/office/officeart/2005/8/layout/list1"/>
    <dgm:cxn modelId="{E488BBB4-113A-49E6-9A16-9613E6DA1430}" type="presParOf" srcId="{D3771399-7EC0-4C57-8F56-975B2AF66525}" destId="{A200696C-FE4A-42A2-A6F0-1F1355EC92FA}" srcOrd="0" destOrd="0" presId="urn:microsoft.com/office/officeart/2005/8/layout/list1"/>
    <dgm:cxn modelId="{799A8989-BF4C-4EF4-9A43-669724E5DCE0}" type="presParOf" srcId="{D3771399-7EC0-4C57-8F56-975B2AF66525}" destId="{658378E2-D3F1-49F2-84A9-07B87432139B}" srcOrd="1" destOrd="0" presId="urn:microsoft.com/office/officeart/2005/8/layout/list1"/>
    <dgm:cxn modelId="{A1C8EF84-68DB-4FFC-8C42-A17004C4EAA4}" type="presParOf" srcId="{E573E947-F0A6-421B-A090-821F0432A70B}" destId="{D473EAA4-C788-4CD5-877B-FE2396AAC015}" srcOrd="9" destOrd="0" presId="urn:microsoft.com/office/officeart/2005/8/layout/list1"/>
    <dgm:cxn modelId="{A80E0467-FF64-472E-B0E2-2AF2F23818A5}" type="presParOf" srcId="{E573E947-F0A6-421B-A090-821F0432A70B}" destId="{8C92FD9D-A997-4A1D-A908-D3803B320EC6}" srcOrd="10" destOrd="0" presId="urn:microsoft.com/office/officeart/2005/8/layout/list1"/>
    <dgm:cxn modelId="{18F2AD9F-4131-4DB1-BC77-7710BB6E582D}" type="presParOf" srcId="{E573E947-F0A6-421B-A090-821F0432A70B}" destId="{926D1BD1-8724-49C6-8107-81C92EF8FC62}" srcOrd="11" destOrd="0" presId="urn:microsoft.com/office/officeart/2005/8/layout/list1"/>
    <dgm:cxn modelId="{DDF5257B-EC17-495D-8F9A-C97F4EDE5ADE}" type="presParOf" srcId="{E573E947-F0A6-421B-A090-821F0432A70B}" destId="{DA4B73E6-D7E0-44AD-A0C4-81EAF399BD78}" srcOrd="12" destOrd="0" presId="urn:microsoft.com/office/officeart/2005/8/layout/list1"/>
    <dgm:cxn modelId="{10A4499B-2393-40BE-90AD-B7B1ADA3ACD0}" type="presParOf" srcId="{DA4B73E6-D7E0-44AD-A0C4-81EAF399BD78}" destId="{07C8D043-9561-413B-A9E8-4ED702253216}" srcOrd="0" destOrd="0" presId="urn:microsoft.com/office/officeart/2005/8/layout/list1"/>
    <dgm:cxn modelId="{45BB6416-99E7-43BD-8CAA-A9F886171CC0}" type="presParOf" srcId="{DA4B73E6-D7E0-44AD-A0C4-81EAF399BD78}" destId="{7325AC42-4AE0-464F-AC48-3EE593CE460E}" srcOrd="1" destOrd="0" presId="urn:microsoft.com/office/officeart/2005/8/layout/list1"/>
    <dgm:cxn modelId="{0A355C9C-AB72-43EC-808B-722639D064D0}" type="presParOf" srcId="{E573E947-F0A6-421B-A090-821F0432A70B}" destId="{11DDD6AE-2C08-42A6-AA31-F921E5DEF0A7}" srcOrd="13" destOrd="0" presId="urn:microsoft.com/office/officeart/2005/8/layout/list1"/>
    <dgm:cxn modelId="{DE0CADEC-06B8-4376-A844-4D77E4AAF978}" type="presParOf" srcId="{E573E947-F0A6-421B-A090-821F0432A70B}" destId="{31C16C05-70E4-42DF-822E-75C8033414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4BF2B-B298-4B18-BCF3-9F84E2084EF3}" type="doc">
      <dgm:prSet loTypeId="urn:microsoft.com/office/officeart/2005/8/layout/hList3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93F99E16-4A47-4D11-974B-870FAC46FC39}">
      <dgm:prSet phldrT="[Texto]"/>
      <dgm:spPr/>
      <dgm:t>
        <a:bodyPr/>
        <a:lstStyle/>
        <a:p>
          <a:r>
            <a:rPr lang="es-EC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PROYECTOS VIABLES PARA INVESTIGACIÓN </a:t>
          </a:r>
        </a:p>
        <a:p>
          <a:r>
            <a:rPr lang="es-EC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Después de la realización del marketing mix, es factible mencionar o sugerir otros estudios de investigación, que se han determinado según los resultados obtenidos en el presente:</a:t>
          </a:r>
          <a:endParaRPr lang="es-EC" dirty="0"/>
        </a:p>
      </dgm:t>
    </dgm:pt>
    <dgm:pt modelId="{C23DEEDA-4669-411D-BC42-7C18E5C4FD5A}" type="parTrans" cxnId="{6D00D728-9821-4B87-84D9-A5EB3C9456AD}">
      <dgm:prSet/>
      <dgm:spPr/>
      <dgm:t>
        <a:bodyPr/>
        <a:lstStyle/>
        <a:p>
          <a:endParaRPr lang="es-EC"/>
        </a:p>
      </dgm:t>
    </dgm:pt>
    <dgm:pt modelId="{C5F84F5B-934B-41B4-BF9B-57A95F01400E}" type="sibTrans" cxnId="{6D00D728-9821-4B87-84D9-A5EB3C9456AD}">
      <dgm:prSet/>
      <dgm:spPr/>
      <dgm:t>
        <a:bodyPr/>
        <a:lstStyle/>
        <a:p>
          <a:endParaRPr lang="es-EC"/>
        </a:p>
      </dgm:t>
    </dgm:pt>
    <dgm:pt modelId="{12E017F9-17F7-4958-B5EC-AEA31C74CD41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Estrategias de posicionamiento para las carreras de Hotelería y Turismo y Comercio Exterior de la Universidad de las Fuerzas Armadas ESPE.</a:t>
          </a:r>
          <a:endParaRPr lang="es-EC" sz="2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DDF1979-EBFE-4ED4-A288-CDCEB83E8E57}" type="parTrans" cxnId="{2846C26A-6056-423F-A752-4BAB8F51E9DB}">
      <dgm:prSet/>
      <dgm:spPr/>
      <dgm:t>
        <a:bodyPr/>
        <a:lstStyle/>
        <a:p>
          <a:endParaRPr lang="es-EC"/>
        </a:p>
      </dgm:t>
    </dgm:pt>
    <dgm:pt modelId="{3281D0C4-0464-4AD5-BAE3-6921DEAC65AB}" type="sibTrans" cxnId="{2846C26A-6056-423F-A752-4BAB8F51E9DB}">
      <dgm:prSet/>
      <dgm:spPr/>
      <dgm:t>
        <a:bodyPr/>
        <a:lstStyle/>
        <a:p>
          <a:endParaRPr lang="es-EC"/>
        </a:p>
      </dgm:t>
    </dgm:pt>
    <dgm:pt modelId="{D717488C-DBAE-41CD-ABE1-F96C575A74F9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Análisis de la implementación de la carrera de comunicación social en la Universidad de las Fuerzas Armadas ESPE</a:t>
          </a:r>
          <a:endParaRPr lang="es-EC" sz="2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9B0767D-855D-4B81-A564-DECEA4F81100}" type="parTrans" cxnId="{B4F0784A-9888-4A2D-AD5C-00131E507103}">
      <dgm:prSet/>
      <dgm:spPr/>
      <dgm:t>
        <a:bodyPr/>
        <a:lstStyle/>
        <a:p>
          <a:endParaRPr lang="es-EC"/>
        </a:p>
      </dgm:t>
    </dgm:pt>
    <dgm:pt modelId="{669236C7-DE6E-4F64-8B65-6868698DEB16}" type="sibTrans" cxnId="{B4F0784A-9888-4A2D-AD5C-00131E507103}">
      <dgm:prSet/>
      <dgm:spPr/>
      <dgm:t>
        <a:bodyPr/>
        <a:lstStyle/>
        <a:p>
          <a:endParaRPr lang="es-EC"/>
        </a:p>
      </dgm:t>
    </dgm:pt>
    <dgm:pt modelId="{27912955-8B9E-47BD-B236-FC51EE8EA1B1}">
      <dgm:prSet custT="1"/>
      <dgm:spPr/>
      <dgm:t>
        <a:bodyPr/>
        <a:lstStyle/>
        <a:p>
          <a:r>
            <a:rPr lang="es-EC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Implementación del manual de imagen de la Universidad de las Fuerzas Armadas ESPE en cada departamento de la institución.</a:t>
          </a:r>
          <a:endParaRPr lang="es-EC" sz="2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E641EF5-43DF-4AFC-A19E-0988A33A6B83}" type="parTrans" cxnId="{B722C40E-24FD-4159-B90A-F47886BFAE12}">
      <dgm:prSet/>
      <dgm:spPr/>
      <dgm:t>
        <a:bodyPr/>
        <a:lstStyle/>
        <a:p>
          <a:endParaRPr lang="es-EC"/>
        </a:p>
      </dgm:t>
    </dgm:pt>
    <dgm:pt modelId="{74C524BF-47F8-4B13-9AE9-A2099B427DE9}" type="sibTrans" cxnId="{B722C40E-24FD-4159-B90A-F47886BFAE12}">
      <dgm:prSet/>
      <dgm:spPr/>
      <dgm:t>
        <a:bodyPr/>
        <a:lstStyle/>
        <a:p>
          <a:endParaRPr lang="es-EC"/>
        </a:p>
      </dgm:t>
    </dgm:pt>
    <dgm:pt modelId="{14330487-6678-468D-9156-FAADA4D3C63A}" type="pres">
      <dgm:prSet presAssocID="{9E74BF2B-B298-4B18-BCF3-9F84E2084E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565E89-D8C3-459D-987B-2073FA7FF9FD}" type="pres">
      <dgm:prSet presAssocID="{93F99E16-4A47-4D11-974B-870FAC46FC39}" presName="roof" presStyleLbl="dkBgShp" presStyleIdx="0" presStyleCnt="2" custScaleY="73385"/>
      <dgm:spPr/>
      <dgm:t>
        <a:bodyPr/>
        <a:lstStyle/>
        <a:p>
          <a:endParaRPr lang="es-EC"/>
        </a:p>
      </dgm:t>
    </dgm:pt>
    <dgm:pt modelId="{6DB4709F-F4D6-485D-A1CE-3DA5869005F1}" type="pres">
      <dgm:prSet presAssocID="{93F99E16-4A47-4D11-974B-870FAC46FC39}" presName="pillars" presStyleCnt="0"/>
      <dgm:spPr/>
    </dgm:pt>
    <dgm:pt modelId="{66A37688-B745-4784-920E-E7DBA8712248}" type="pres">
      <dgm:prSet presAssocID="{93F99E16-4A47-4D11-974B-870FAC46FC3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1F126D-2F2B-4E83-89BA-EE515850DD56}" type="pres">
      <dgm:prSet presAssocID="{D717488C-DBAE-41CD-ABE1-F96C575A74F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F7304A-03E7-487D-8928-DEA9EF0B8D3E}" type="pres">
      <dgm:prSet presAssocID="{27912955-8B9E-47BD-B236-FC51EE8EA1B1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6FA3DB-3097-49E6-A1A2-D828A12B9EAD}" type="pres">
      <dgm:prSet presAssocID="{93F99E16-4A47-4D11-974B-870FAC46FC39}" presName="base" presStyleLbl="dkBgShp" presStyleIdx="1" presStyleCnt="2"/>
      <dgm:spPr/>
    </dgm:pt>
  </dgm:ptLst>
  <dgm:cxnLst>
    <dgm:cxn modelId="{44095623-7DD6-4FC8-9D5F-3F4347E0FA63}" type="presOf" srcId="{27912955-8B9E-47BD-B236-FC51EE8EA1B1}" destId="{7AF7304A-03E7-487D-8928-DEA9EF0B8D3E}" srcOrd="0" destOrd="0" presId="urn:microsoft.com/office/officeart/2005/8/layout/hList3"/>
    <dgm:cxn modelId="{CC75CAF4-58D0-46C9-B92D-48F20EE858C5}" type="presOf" srcId="{93F99E16-4A47-4D11-974B-870FAC46FC39}" destId="{E7565E89-D8C3-459D-987B-2073FA7FF9FD}" srcOrd="0" destOrd="0" presId="urn:microsoft.com/office/officeart/2005/8/layout/hList3"/>
    <dgm:cxn modelId="{B722C40E-24FD-4159-B90A-F47886BFAE12}" srcId="{93F99E16-4A47-4D11-974B-870FAC46FC39}" destId="{27912955-8B9E-47BD-B236-FC51EE8EA1B1}" srcOrd="2" destOrd="0" parTransId="{0E641EF5-43DF-4AFC-A19E-0988A33A6B83}" sibTransId="{74C524BF-47F8-4B13-9AE9-A2099B427DE9}"/>
    <dgm:cxn modelId="{2846C26A-6056-423F-A752-4BAB8F51E9DB}" srcId="{93F99E16-4A47-4D11-974B-870FAC46FC39}" destId="{12E017F9-17F7-4958-B5EC-AEA31C74CD41}" srcOrd="0" destOrd="0" parTransId="{9DDF1979-EBFE-4ED4-A288-CDCEB83E8E57}" sibTransId="{3281D0C4-0464-4AD5-BAE3-6921DEAC65AB}"/>
    <dgm:cxn modelId="{813B2EB6-179F-44F8-8939-FA56F4470006}" type="presOf" srcId="{D717488C-DBAE-41CD-ABE1-F96C575A74F9}" destId="{251F126D-2F2B-4E83-89BA-EE515850DD56}" srcOrd="0" destOrd="0" presId="urn:microsoft.com/office/officeart/2005/8/layout/hList3"/>
    <dgm:cxn modelId="{B12EC410-B11F-46E9-8F47-61FB4AF42227}" type="presOf" srcId="{9E74BF2B-B298-4B18-BCF3-9F84E2084EF3}" destId="{14330487-6678-468D-9156-FAADA4D3C63A}" srcOrd="0" destOrd="0" presId="urn:microsoft.com/office/officeart/2005/8/layout/hList3"/>
    <dgm:cxn modelId="{6D00D728-9821-4B87-84D9-A5EB3C9456AD}" srcId="{9E74BF2B-B298-4B18-BCF3-9F84E2084EF3}" destId="{93F99E16-4A47-4D11-974B-870FAC46FC39}" srcOrd="0" destOrd="0" parTransId="{C23DEEDA-4669-411D-BC42-7C18E5C4FD5A}" sibTransId="{C5F84F5B-934B-41B4-BF9B-57A95F01400E}"/>
    <dgm:cxn modelId="{80C6FF2A-286F-4BF6-9901-A10D62FE5BF4}" type="presOf" srcId="{12E017F9-17F7-4958-B5EC-AEA31C74CD41}" destId="{66A37688-B745-4784-920E-E7DBA8712248}" srcOrd="0" destOrd="0" presId="urn:microsoft.com/office/officeart/2005/8/layout/hList3"/>
    <dgm:cxn modelId="{B4F0784A-9888-4A2D-AD5C-00131E507103}" srcId="{93F99E16-4A47-4D11-974B-870FAC46FC39}" destId="{D717488C-DBAE-41CD-ABE1-F96C575A74F9}" srcOrd="1" destOrd="0" parTransId="{C9B0767D-855D-4B81-A564-DECEA4F81100}" sibTransId="{669236C7-DE6E-4F64-8B65-6868698DEB16}"/>
    <dgm:cxn modelId="{2B4E10BE-4811-456C-BA0D-74DE47729E39}" type="presParOf" srcId="{14330487-6678-468D-9156-FAADA4D3C63A}" destId="{E7565E89-D8C3-459D-987B-2073FA7FF9FD}" srcOrd="0" destOrd="0" presId="urn:microsoft.com/office/officeart/2005/8/layout/hList3"/>
    <dgm:cxn modelId="{7645D5AA-534C-4C53-8F19-83F85F7F9717}" type="presParOf" srcId="{14330487-6678-468D-9156-FAADA4D3C63A}" destId="{6DB4709F-F4D6-485D-A1CE-3DA5869005F1}" srcOrd="1" destOrd="0" presId="urn:microsoft.com/office/officeart/2005/8/layout/hList3"/>
    <dgm:cxn modelId="{231E55F8-8DA5-45EE-8CAD-1D6393D52584}" type="presParOf" srcId="{6DB4709F-F4D6-485D-A1CE-3DA5869005F1}" destId="{66A37688-B745-4784-920E-E7DBA8712248}" srcOrd="0" destOrd="0" presId="urn:microsoft.com/office/officeart/2005/8/layout/hList3"/>
    <dgm:cxn modelId="{E2CB2AF9-EB63-483C-972E-8E631EC317C0}" type="presParOf" srcId="{6DB4709F-F4D6-485D-A1CE-3DA5869005F1}" destId="{251F126D-2F2B-4E83-89BA-EE515850DD56}" srcOrd="1" destOrd="0" presId="urn:microsoft.com/office/officeart/2005/8/layout/hList3"/>
    <dgm:cxn modelId="{1C192583-3876-4323-8876-93BD3414D1C2}" type="presParOf" srcId="{6DB4709F-F4D6-485D-A1CE-3DA5869005F1}" destId="{7AF7304A-03E7-487D-8928-DEA9EF0B8D3E}" srcOrd="2" destOrd="0" presId="urn:microsoft.com/office/officeart/2005/8/layout/hList3"/>
    <dgm:cxn modelId="{95A2FD6A-985D-4632-935C-87CBDDDF16C1}" type="presParOf" srcId="{14330487-6678-468D-9156-FAADA4D3C63A}" destId="{916FA3DB-3097-49E6-A1A2-D828A12B9E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009FCA-6B98-4F22-995C-D786BC1B082F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21834A3B-40F4-4F3D-BA4C-CF574DA1A519}">
      <dgm:prSet phldrT="[Texto]" custT="1"/>
      <dgm:spPr/>
      <dgm:t>
        <a:bodyPr/>
        <a:lstStyle/>
        <a:p>
          <a:pPr algn="just"/>
          <a:r>
            <a:rPr lang="es-EC" sz="1300" dirty="0" smtClean="0"/>
            <a:t>Las audiencias de estudio nos muestran que todas ellas optan por escoger o dar preferencia a una carrera administrativa, basadas en el prestigio de la universidad  en la que esta se encuentra.</a:t>
          </a:r>
          <a:endParaRPr lang="es-EC" sz="1300" dirty="0"/>
        </a:p>
      </dgm:t>
    </dgm:pt>
    <dgm:pt modelId="{5D7C08E6-6B1F-4B02-B02A-5C8C6B379D8D}" type="parTrans" cxnId="{F0F92F1A-BE71-4516-A101-C71FFED69ADC}">
      <dgm:prSet/>
      <dgm:spPr/>
      <dgm:t>
        <a:bodyPr/>
        <a:lstStyle/>
        <a:p>
          <a:endParaRPr lang="es-EC"/>
        </a:p>
      </dgm:t>
    </dgm:pt>
    <dgm:pt modelId="{D1354920-173C-4A0B-AA24-1CE5125EC202}" type="sibTrans" cxnId="{F0F92F1A-BE71-4516-A101-C71FFED69ADC}">
      <dgm:prSet/>
      <dgm:spPr/>
      <dgm:t>
        <a:bodyPr/>
        <a:lstStyle/>
        <a:p>
          <a:endParaRPr lang="es-EC"/>
        </a:p>
      </dgm:t>
    </dgm:pt>
    <dgm:pt modelId="{920012FD-E190-4F7A-9DED-515D69937682}">
      <dgm:prSet custT="1"/>
      <dgm:spPr/>
      <dgm:t>
        <a:bodyPr/>
        <a:lstStyle/>
        <a:p>
          <a:pPr algn="just"/>
          <a:r>
            <a:rPr lang="es-EC" sz="1300" dirty="0" smtClean="0"/>
            <a:t>La Universidad de las Fuerzas Armadas ESPE tiene un posicionamiento por calidad, lo que corrobora el prestigio de la institución y va de la mano con las preferencias de las audiencias de estudio.</a:t>
          </a:r>
          <a:endParaRPr lang="es-EC" sz="1300" dirty="0"/>
        </a:p>
      </dgm:t>
    </dgm:pt>
    <dgm:pt modelId="{E30F8E2F-FDCD-4164-8512-FA3032D5D032}" type="parTrans" cxnId="{0FC803C3-A4E9-40DE-88DF-EEFCA9FA0E98}">
      <dgm:prSet/>
      <dgm:spPr/>
      <dgm:t>
        <a:bodyPr/>
        <a:lstStyle/>
        <a:p>
          <a:endParaRPr lang="es-EC"/>
        </a:p>
      </dgm:t>
    </dgm:pt>
    <dgm:pt modelId="{93D79A72-E0C7-43CE-88C7-2C15B6475434}" type="sibTrans" cxnId="{0FC803C3-A4E9-40DE-88DF-EEFCA9FA0E98}">
      <dgm:prSet/>
      <dgm:spPr/>
      <dgm:t>
        <a:bodyPr/>
        <a:lstStyle/>
        <a:p>
          <a:endParaRPr lang="es-EC"/>
        </a:p>
      </dgm:t>
    </dgm:pt>
    <dgm:pt modelId="{1D5306CC-FD13-4749-A7D5-5D2A80472E4E}">
      <dgm:prSet custT="1"/>
      <dgm:spPr/>
      <dgm:t>
        <a:bodyPr/>
        <a:lstStyle/>
        <a:p>
          <a:pPr algn="just"/>
          <a:r>
            <a:rPr lang="es-EC" sz="1300" dirty="0" smtClean="0"/>
            <a:t>Las estrategias de posicionamiento de la institución están enfocadas en fortalecer el prestigio de la misma, tomando en cuenta las necesidades y requerimientos de las cuatro audiencias de estudio.</a:t>
          </a:r>
          <a:endParaRPr lang="es-EC" sz="1300" dirty="0"/>
        </a:p>
      </dgm:t>
    </dgm:pt>
    <dgm:pt modelId="{3AFA43DE-A0B6-41D2-B959-C3F099A86407}" type="parTrans" cxnId="{E9B7A8E5-D7AB-4952-A4A4-A37536D2B69A}">
      <dgm:prSet/>
      <dgm:spPr/>
      <dgm:t>
        <a:bodyPr/>
        <a:lstStyle/>
        <a:p>
          <a:endParaRPr lang="es-EC"/>
        </a:p>
      </dgm:t>
    </dgm:pt>
    <dgm:pt modelId="{B4B41A67-C5E3-4BCE-9749-529F00ED1CEE}" type="sibTrans" cxnId="{E9B7A8E5-D7AB-4952-A4A4-A37536D2B69A}">
      <dgm:prSet/>
      <dgm:spPr/>
      <dgm:t>
        <a:bodyPr/>
        <a:lstStyle/>
        <a:p>
          <a:endParaRPr lang="es-EC"/>
        </a:p>
      </dgm:t>
    </dgm:pt>
    <dgm:pt modelId="{561AE141-ECA5-4181-8A26-B5F0461BCC66}">
      <dgm:prSet custT="1"/>
      <dgm:spPr/>
      <dgm:t>
        <a:bodyPr/>
        <a:lstStyle/>
        <a:p>
          <a:pPr algn="just"/>
          <a:r>
            <a:rPr lang="es-EC" sz="1300" smtClean="0"/>
            <a:t>El segundo factor de preferencia con respecto a las universidades por parte de las audiencias es el costo de matrícula, lo que infiere en un punto a favor de la universidad al ser de tipo pública.</a:t>
          </a:r>
          <a:endParaRPr lang="es-EC" sz="1300"/>
        </a:p>
      </dgm:t>
    </dgm:pt>
    <dgm:pt modelId="{2A8B1877-AB70-4C02-AFEC-F879D467954F}" type="parTrans" cxnId="{70E690CC-05FC-4254-92E8-A372F76D6C39}">
      <dgm:prSet/>
      <dgm:spPr/>
      <dgm:t>
        <a:bodyPr/>
        <a:lstStyle/>
        <a:p>
          <a:endParaRPr lang="es-EC"/>
        </a:p>
      </dgm:t>
    </dgm:pt>
    <dgm:pt modelId="{2A190672-0BED-4F45-946D-61B48112D6C2}" type="sibTrans" cxnId="{70E690CC-05FC-4254-92E8-A372F76D6C39}">
      <dgm:prSet/>
      <dgm:spPr/>
      <dgm:t>
        <a:bodyPr/>
        <a:lstStyle/>
        <a:p>
          <a:endParaRPr lang="es-EC"/>
        </a:p>
      </dgm:t>
    </dgm:pt>
    <dgm:pt modelId="{BA0A57A5-EF3F-49A3-8E0C-3CC74A3EF40F}">
      <dgm:prSet custT="1"/>
      <dgm:spPr/>
      <dgm:t>
        <a:bodyPr/>
        <a:lstStyle/>
        <a:p>
          <a:pPr algn="just"/>
          <a:r>
            <a:rPr lang="es-EC" sz="1300" dirty="0" smtClean="0"/>
            <a:t>Existen determinadas estrategias que no dependen de decisiones institucionales, sino gubernamentales, por ser una universidad pública; es por esto que para mantener la marca ESPE, y según este estudio, la marca CEAC posicionados, es necesario tener presente estas decisiones y acoplar nuevas estrategias según los requerimientos de los clientes potenciales.</a:t>
          </a:r>
          <a:endParaRPr lang="es-EC" sz="1300" dirty="0"/>
        </a:p>
      </dgm:t>
    </dgm:pt>
    <dgm:pt modelId="{837A4201-606C-4AE9-A120-F9E1E8C8CBAF}" type="parTrans" cxnId="{07A97B2E-2E0F-471F-9D05-365433C8CFDB}">
      <dgm:prSet/>
      <dgm:spPr/>
      <dgm:t>
        <a:bodyPr/>
        <a:lstStyle/>
        <a:p>
          <a:endParaRPr lang="es-EC"/>
        </a:p>
      </dgm:t>
    </dgm:pt>
    <dgm:pt modelId="{A2A65803-DE02-45E1-9733-390AA9E9363F}" type="sibTrans" cxnId="{07A97B2E-2E0F-471F-9D05-365433C8CFDB}">
      <dgm:prSet/>
      <dgm:spPr/>
      <dgm:t>
        <a:bodyPr/>
        <a:lstStyle/>
        <a:p>
          <a:endParaRPr lang="es-EC"/>
        </a:p>
      </dgm:t>
    </dgm:pt>
    <dgm:pt modelId="{E4F51213-88B9-4627-ACAD-6B2B5772E8C9}" type="pres">
      <dgm:prSet presAssocID="{03009FCA-6B98-4F22-995C-D786BC1B08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43C1569-B985-43FD-8516-521E969FEE18}" type="pres">
      <dgm:prSet presAssocID="{03009FCA-6B98-4F22-995C-D786BC1B082F}" presName="Name1" presStyleCnt="0"/>
      <dgm:spPr/>
    </dgm:pt>
    <dgm:pt modelId="{378440A4-591F-4C8F-98A5-CF6434CB670D}" type="pres">
      <dgm:prSet presAssocID="{03009FCA-6B98-4F22-995C-D786BC1B082F}" presName="cycle" presStyleCnt="0"/>
      <dgm:spPr/>
    </dgm:pt>
    <dgm:pt modelId="{0DFEAFFE-50F6-44FD-AA69-150ABADD57BB}" type="pres">
      <dgm:prSet presAssocID="{03009FCA-6B98-4F22-995C-D786BC1B082F}" presName="srcNode" presStyleLbl="node1" presStyleIdx="0" presStyleCnt="5"/>
      <dgm:spPr/>
    </dgm:pt>
    <dgm:pt modelId="{DCD94BE1-A59B-41C0-B331-0CE36D7404C8}" type="pres">
      <dgm:prSet presAssocID="{03009FCA-6B98-4F22-995C-D786BC1B082F}" presName="conn" presStyleLbl="parChTrans1D2" presStyleIdx="0" presStyleCnt="1"/>
      <dgm:spPr/>
      <dgm:t>
        <a:bodyPr/>
        <a:lstStyle/>
        <a:p>
          <a:endParaRPr lang="es-EC"/>
        </a:p>
      </dgm:t>
    </dgm:pt>
    <dgm:pt modelId="{1C9409DD-3F5F-4BD5-B6AD-A0FC82B143F9}" type="pres">
      <dgm:prSet presAssocID="{03009FCA-6B98-4F22-995C-D786BC1B082F}" presName="extraNode" presStyleLbl="node1" presStyleIdx="0" presStyleCnt="5"/>
      <dgm:spPr/>
    </dgm:pt>
    <dgm:pt modelId="{4672205C-C7F3-49B0-BC22-BBCCF200A072}" type="pres">
      <dgm:prSet presAssocID="{03009FCA-6B98-4F22-995C-D786BC1B082F}" presName="dstNode" presStyleLbl="node1" presStyleIdx="0" presStyleCnt="5"/>
      <dgm:spPr/>
    </dgm:pt>
    <dgm:pt modelId="{362CEF71-1163-4FAA-A744-33D3D6DDD7F6}" type="pres">
      <dgm:prSet presAssocID="{21834A3B-40F4-4F3D-BA4C-CF574DA1A51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6925D7-5EB4-4F38-8E05-0519BD1D2C52}" type="pres">
      <dgm:prSet presAssocID="{21834A3B-40F4-4F3D-BA4C-CF574DA1A519}" presName="accent_1" presStyleCnt="0"/>
      <dgm:spPr/>
    </dgm:pt>
    <dgm:pt modelId="{CC1F60DB-ACA6-4D74-B85F-B6DAE2D1DFC5}" type="pres">
      <dgm:prSet presAssocID="{21834A3B-40F4-4F3D-BA4C-CF574DA1A519}" presName="accentRepeatNode" presStyleLbl="solidFgAcc1" presStyleIdx="0" presStyleCnt="5"/>
      <dgm:spPr/>
    </dgm:pt>
    <dgm:pt modelId="{F8224550-5FFC-44AE-852F-CD5C5EAB83FD}" type="pres">
      <dgm:prSet presAssocID="{920012FD-E190-4F7A-9DED-515D6993768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E937ED-762D-430E-B762-AE54B10F4611}" type="pres">
      <dgm:prSet presAssocID="{920012FD-E190-4F7A-9DED-515D69937682}" presName="accent_2" presStyleCnt="0"/>
      <dgm:spPr/>
    </dgm:pt>
    <dgm:pt modelId="{71997EAF-91E8-483F-8A3A-678E9A0C1AFB}" type="pres">
      <dgm:prSet presAssocID="{920012FD-E190-4F7A-9DED-515D69937682}" presName="accentRepeatNode" presStyleLbl="solidFgAcc1" presStyleIdx="1" presStyleCnt="5"/>
      <dgm:spPr/>
    </dgm:pt>
    <dgm:pt modelId="{79034B64-3458-4895-8CC4-5EF18D19F4A7}" type="pres">
      <dgm:prSet presAssocID="{1D5306CC-FD13-4749-A7D5-5D2A80472E4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4D8E62-8A19-4271-A1AA-370B6BB37117}" type="pres">
      <dgm:prSet presAssocID="{1D5306CC-FD13-4749-A7D5-5D2A80472E4E}" presName="accent_3" presStyleCnt="0"/>
      <dgm:spPr/>
    </dgm:pt>
    <dgm:pt modelId="{7CDE80E5-A6C5-4E3D-982D-CA03B7B95859}" type="pres">
      <dgm:prSet presAssocID="{1D5306CC-FD13-4749-A7D5-5D2A80472E4E}" presName="accentRepeatNode" presStyleLbl="solidFgAcc1" presStyleIdx="2" presStyleCnt="5"/>
      <dgm:spPr/>
    </dgm:pt>
    <dgm:pt modelId="{A0B4A2F6-C694-48EF-8534-57E2C4708483}" type="pres">
      <dgm:prSet presAssocID="{561AE141-ECA5-4181-8A26-B5F0461BCC6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A3E470-5320-4953-B59F-22FA9DB73FE2}" type="pres">
      <dgm:prSet presAssocID="{561AE141-ECA5-4181-8A26-B5F0461BCC66}" presName="accent_4" presStyleCnt="0"/>
      <dgm:spPr/>
    </dgm:pt>
    <dgm:pt modelId="{5CDD2F8A-58A5-40BC-9B23-93466F274D06}" type="pres">
      <dgm:prSet presAssocID="{561AE141-ECA5-4181-8A26-B5F0461BCC66}" presName="accentRepeatNode" presStyleLbl="solidFgAcc1" presStyleIdx="3" presStyleCnt="5"/>
      <dgm:spPr/>
    </dgm:pt>
    <dgm:pt modelId="{37F6D64F-96FA-4908-A4EB-40D529E4EB8C}" type="pres">
      <dgm:prSet presAssocID="{BA0A57A5-EF3F-49A3-8E0C-3CC74A3EF40F}" presName="text_5" presStyleLbl="node1" presStyleIdx="4" presStyleCnt="5" custScaleY="1295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A4ED0F-F93A-4C5A-A6A7-0C204445F5D0}" type="pres">
      <dgm:prSet presAssocID="{BA0A57A5-EF3F-49A3-8E0C-3CC74A3EF40F}" presName="accent_5" presStyleCnt="0"/>
      <dgm:spPr/>
    </dgm:pt>
    <dgm:pt modelId="{8F76FF7C-EA10-4B54-9616-4D338C7E1FE7}" type="pres">
      <dgm:prSet presAssocID="{BA0A57A5-EF3F-49A3-8E0C-3CC74A3EF40F}" presName="accentRepeatNode" presStyleLbl="solidFgAcc1" presStyleIdx="4" presStyleCnt="5"/>
      <dgm:spPr/>
    </dgm:pt>
  </dgm:ptLst>
  <dgm:cxnLst>
    <dgm:cxn modelId="{2D3EBD94-71EF-469A-89B7-46924D6A47E5}" type="presOf" srcId="{1D5306CC-FD13-4749-A7D5-5D2A80472E4E}" destId="{79034B64-3458-4895-8CC4-5EF18D19F4A7}" srcOrd="0" destOrd="0" presId="urn:microsoft.com/office/officeart/2008/layout/VerticalCurvedList"/>
    <dgm:cxn modelId="{60E9C365-89FB-49BC-8BF5-30ED4D019A47}" type="presOf" srcId="{561AE141-ECA5-4181-8A26-B5F0461BCC66}" destId="{A0B4A2F6-C694-48EF-8534-57E2C4708483}" srcOrd="0" destOrd="0" presId="urn:microsoft.com/office/officeart/2008/layout/VerticalCurvedList"/>
    <dgm:cxn modelId="{E9B7A8E5-D7AB-4952-A4A4-A37536D2B69A}" srcId="{03009FCA-6B98-4F22-995C-D786BC1B082F}" destId="{1D5306CC-FD13-4749-A7D5-5D2A80472E4E}" srcOrd="2" destOrd="0" parTransId="{3AFA43DE-A0B6-41D2-B959-C3F099A86407}" sibTransId="{B4B41A67-C5E3-4BCE-9749-529F00ED1CEE}"/>
    <dgm:cxn modelId="{B1739713-7F1D-4D38-A372-EF60375CF5F9}" type="presOf" srcId="{D1354920-173C-4A0B-AA24-1CE5125EC202}" destId="{DCD94BE1-A59B-41C0-B331-0CE36D7404C8}" srcOrd="0" destOrd="0" presId="urn:microsoft.com/office/officeart/2008/layout/VerticalCurvedList"/>
    <dgm:cxn modelId="{FDF4BDE7-DADE-48AF-AD60-D098F9A710C2}" type="presOf" srcId="{920012FD-E190-4F7A-9DED-515D69937682}" destId="{F8224550-5FFC-44AE-852F-CD5C5EAB83FD}" srcOrd="0" destOrd="0" presId="urn:microsoft.com/office/officeart/2008/layout/VerticalCurvedList"/>
    <dgm:cxn modelId="{0FC803C3-A4E9-40DE-88DF-EEFCA9FA0E98}" srcId="{03009FCA-6B98-4F22-995C-D786BC1B082F}" destId="{920012FD-E190-4F7A-9DED-515D69937682}" srcOrd="1" destOrd="0" parTransId="{E30F8E2F-FDCD-4164-8512-FA3032D5D032}" sibTransId="{93D79A72-E0C7-43CE-88C7-2C15B6475434}"/>
    <dgm:cxn modelId="{C4074133-1B0B-4B99-AC10-63DB76D96F4F}" type="presOf" srcId="{BA0A57A5-EF3F-49A3-8E0C-3CC74A3EF40F}" destId="{37F6D64F-96FA-4908-A4EB-40D529E4EB8C}" srcOrd="0" destOrd="0" presId="urn:microsoft.com/office/officeart/2008/layout/VerticalCurvedList"/>
    <dgm:cxn modelId="{835C59BF-19A1-4C4D-BF27-C2C46726630A}" type="presOf" srcId="{21834A3B-40F4-4F3D-BA4C-CF574DA1A519}" destId="{362CEF71-1163-4FAA-A744-33D3D6DDD7F6}" srcOrd="0" destOrd="0" presId="urn:microsoft.com/office/officeart/2008/layout/VerticalCurvedList"/>
    <dgm:cxn modelId="{70E690CC-05FC-4254-92E8-A372F76D6C39}" srcId="{03009FCA-6B98-4F22-995C-D786BC1B082F}" destId="{561AE141-ECA5-4181-8A26-B5F0461BCC66}" srcOrd="3" destOrd="0" parTransId="{2A8B1877-AB70-4C02-AFEC-F879D467954F}" sibTransId="{2A190672-0BED-4F45-946D-61B48112D6C2}"/>
    <dgm:cxn modelId="{59C0D3B8-6FF2-4486-A8DF-CB29DB48F4C3}" type="presOf" srcId="{03009FCA-6B98-4F22-995C-D786BC1B082F}" destId="{E4F51213-88B9-4627-ACAD-6B2B5772E8C9}" srcOrd="0" destOrd="0" presId="urn:microsoft.com/office/officeart/2008/layout/VerticalCurvedList"/>
    <dgm:cxn modelId="{07A97B2E-2E0F-471F-9D05-365433C8CFDB}" srcId="{03009FCA-6B98-4F22-995C-D786BC1B082F}" destId="{BA0A57A5-EF3F-49A3-8E0C-3CC74A3EF40F}" srcOrd="4" destOrd="0" parTransId="{837A4201-606C-4AE9-A120-F9E1E8C8CBAF}" sibTransId="{A2A65803-DE02-45E1-9733-390AA9E9363F}"/>
    <dgm:cxn modelId="{F0F92F1A-BE71-4516-A101-C71FFED69ADC}" srcId="{03009FCA-6B98-4F22-995C-D786BC1B082F}" destId="{21834A3B-40F4-4F3D-BA4C-CF574DA1A519}" srcOrd="0" destOrd="0" parTransId="{5D7C08E6-6B1F-4B02-B02A-5C8C6B379D8D}" sibTransId="{D1354920-173C-4A0B-AA24-1CE5125EC202}"/>
    <dgm:cxn modelId="{53CA710D-CEE4-4CB3-A077-0160A2D81A1A}" type="presParOf" srcId="{E4F51213-88B9-4627-ACAD-6B2B5772E8C9}" destId="{243C1569-B985-43FD-8516-521E969FEE18}" srcOrd="0" destOrd="0" presId="urn:microsoft.com/office/officeart/2008/layout/VerticalCurvedList"/>
    <dgm:cxn modelId="{DB2D259A-2C93-45EB-819F-3E1B1E2BE2B7}" type="presParOf" srcId="{243C1569-B985-43FD-8516-521E969FEE18}" destId="{378440A4-591F-4C8F-98A5-CF6434CB670D}" srcOrd="0" destOrd="0" presId="urn:microsoft.com/office/officeart/2008/layout/VerticalCurvedList"/>
    <dgm:cxn modelId="{1200693A-3224-479C-B200-27C54FF72CE9}" type="presParOf" srcId="{378440A4-591F-4C8F-98A5-CF6434CB670D}" destId="{0DFEAFFE-50F6-44FD-AA69-150ABADD57BB}" srcOrd="0" destOrd="0" presId="urn:microsoft.com/office/officeart/2008/layout/VerticalCurvedList"/>
    <dgm:cxn modelId="{BBC28229-9A85-493A-AC3C-7FFD189ABBBA}" type="presParOf" srcId="{378440A4-591F-4C8F-98A5-CF6434CB670D}" destId="{DCD94BE1-A59B-41C0-B331-0CE36D7404C8}" srcOrd="1" destOrd="0" presId="urn:microsoft.com/office/officeart/2008/layout/VerticalCurvedList"/>
    <dgm:cxn modelId="{FA676FC4-9805-4FC1-8604-C0CB05B0401C}" type="presParOf" srcId="{378440A4-591F-4C8F-98A5-CF6434CB670D}" destId="{1C9409DD-3F5F-4BD5-B6AD-A0FC82B143F9}" srcOrd="2" destOrd="0" presId="urn:microsoft.com/office/officeart/2008/layout/VerticalCurvedList"/>
    <dgm:cxn modelId="{19C32865-4912-4C19-8713-5D4AC199B216}" type="presParOf" srcId="{378440A4-591F-4C8F-98A5-CF6434CB670D}" destId="{4672205C-C7F3-49B0-BC22-BBCCF200A072}" srcOrd="3" destOrd="0" presId="urn:microsoft.com/office/officeart/2008/layout/VerticalCurvedList"/>
    <dgm:cxn modelId="{1DA1C99E-F89F-450D-A792-0B790E250505}" type="presParOf" srcId="{243C1569-B985-43FD-8516-521E969FEE18}" destId="{362CEF71-1163-4FAA-A744-33D3D6DDD7F6}" srcOrd="1" destOrd="0" presId="urn:microsoft.com/office/officeart/2008/layout/VerticalCurvedList"/>
    <dgm:cxn modelId="{D844F428-83AA-4E85-B410-9D740FC35442}" type="presParOf" srcId="{243C1569-B985-43FD-8516-521E969FEE18}" destId="{796925D7-5EB4-4F38-8E05-0519BD1D2C52}" srcOrd="2" destOrd="0" presId="urn:microsoft.com/office/officeart/2008/layout/VerticalCurvedList"/>
    <dgm:cxn modelId="{BDF68434-166B-427B-90E2-9A5803223F97}" type="presParOf" srcId="{796925D7-5EB4-4F38-8E05-0519BD1D2C52}" destId="{CC1F60DB-ACA6-4D74-B85F-B6DAE2D1DFC5}" srcOrd="0" destOrd="0" presId="urn:microsoft.com/office/officeart/2008/layout/VerticalCurvedList"/>
    <dgm:cxn modelId="{5EFB44B4-E351-4D8E-A72D-B3008736E91A}" type="presParOf" srcId="{243C1569-B985-43FD-8516-521E969FEE18}" destId="{F8224550-5FFC-44AE-852F-CD5C5EAB83FD}" srcOrd="3" destOrd="0" presId="urn:microsoft.com/office/officeart/2008/layout/VerticalCurvedList"/>
    <dgm:cxn modelId="{BCB720F1-FC30-46FE-98BF-CBF9FD642453}" type="presParOf" srcId="{243C1569-B985-43FD-8516-521E969FEE18}" destId="{2FE937ED-762D-430E-B762-AE54B10F4611}" srcOrd="4" destOrd="0" presId="urn:microsoft.com/office/officeart/2008/layout/VerticalCurvedList"/>
    <dgm:cxn modelId="{FC957763-0C71-45B8-AEC8-CCE61E9AC956}" type="presParOf" srcId="{2FE937ED-762D-430E-B762-AE54B10F4611}" destId="{71997EAF-91E8-483F-8A3A-678E9A0C1AFB}" srcOrd="0" destOrd="0" presId="urn:microsoft.com/office/officeart/2008/layout/VerticalCurvedList"/>
    <dgm:cxn modelId="{F86965D2-A6A7-4FFD-ACEA-CA2843E44D7A}" type="presParOf" srcId="{243C1569-B985-43FD-8516-521E969FEE18}" destId="{79034B64-3458-4895-8CC4-5EF18D19F4A7}" srcOrd="5" destOrd="0" presId="urn:microsoft.com/office/officeart/2008/layout/VerticalCurvedList"/>
    <dgm:cxn modelId="{4EA8D95F-BEBE-4251-8C35-C066A7B3B74D}" type="presParOf" srcId="{243C1569-B985-43FD-8516-521E969FEE18}" destId="{EF4D8E62-8A19-4271-A1AA-370B6BB37117}" srcOrd="6" destOrd="0" presId="urn:microsoft.com/office/officeart/2008/layout/VerticalCurvedList"/>
    <dgm:cxn modelId="{65F9BFC8-8864-4B93-8B24-3713FFCA0885}" type="presParOf" srcId="{EF4D8E62-8A19-4271-A1AA-370B6BB37117}" destId="{7CDE80E5-A6C5-4E3D-982D-CA03B7B95859}" srcOrd="0" destOrd="0" presId="urn:microsoft.com/office/officeart/2008/layout/VerticalCurvedList"/>
    <dgm:cxn modelId="{29146DA1-26D9-4D85-A72E-08E06611153D}" type="presParOf" srcId="{243C1569-B985-43FD-8516-521E969FEE18}" destId="{A0B4A2F6-C694-48EF-8534-57E2C4708483}" srcOrd="7" destOrd="0" presId="urn:microsoft.com/office/officeart/2008/layout/VerticalCurvedList"/>
    <dgm:cxn modelId="{A88FD53D-DE13-4433-B7E4-859E434B3276}" type="presParOf" srcId="{243C1569-B985-43FD-8516-521E969FEE18}" destId="{3BA3E470-5320-4953-B59F-22FA9DB73FE2}" srcOrd="8" destOrd="0" presId="urn:microsoft.com/office/officeart/2008/layout/VerticalCurvedList"/>
    <dgm:cxn modelId="{07BDBE74-8D07-4C33-8A18-1424EE0786B8}" type="presParOf" srcId="{3BA3E470-5320-4953-B59F-22FA9DB73FE2}" destId="{5CDD2F8A-58A5-40BC-9B23-93466F274D06}" srcOrd="0" destOrd="0" presId="urn:microsoft.com/office/officeart/2008/layout/VerticalCurvedList"/>
    <dgm:cxn modelId="{78C7A619-44D5-41F2-9374-7EAAFB342668}" type="presParOf" srcId="{243C1569-B985-43FD-8516-521E969FEE18}" destId="{37F6D64F-96FA-4908-A4EB-40D529E4EB8C}" srcOrd="9" destOrd="0" presId="urn:microsoft.com/office/officeart/2008/layout/VerticalCurvedList"/>
    <dgm:cxn modelId="{7D252A2D-4E75-4019-9B93-DC1DF1CC43D1}" type="presParOf" srcId="{243C1569-B985-43FD-8516-521E969FEE18}" destId="{CDA4ED0F-F93A-4C5A-A6A7-0C204445F5D0}" srcOrd="10" destOrd="0" presId="urn:microsoft.com/office/officeart/2008/layout/VerticalCurvedList"/>
    <dgm:cxn modelId="{524ACC63-F24B-4FC9-B11C-76CDFD626B19}" type="presParOf" srcId="{CDA4ED0F-F93A-4C5A-A6A7-0C204445F5D0}" destId="{8F76FF7C-EA10-4B54-9616-4D338C7E1F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5B53E-8FF4-41A3-9626-8A35958A13A2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9243FC87-6555-42FF-A9DF-9ED01F15DE7F}">
      <dgm:prSet phldrT="[Texto]"/>
      <dgm:spPr/>
      <dgm:t>
        <a:bodyPr/>
        <a:lstStyle/>
        <a:p>
          <a:r>
            <a:rPr lang="es-EC" smtClean="0"/>
            <a:t>Es recomendable realizar una investigación de mercado para poder determinar si existe la acogida del servicio o producto por el mercado objetivo actual en las carreras matutinas de la universidad.</a:t>
          </a:r>
          <a:endParaRPr lang="es-EC"/>
        </a:p>
      </dgm:t>
    </dgm:pt>
    <dgm:pt modelId="{CC3DB855-14F5-4CB2-AACF-36144E6B37B4}" type="parTrans" cxnId="{71D635C3-1CBB-43BD-90BD-F1B7CFC4C3FB}">
      <dgm:prSet/>
      <dgm:spPr/>
      <dgm:t>
        <a:bodyPr/>
        <a:lstStyle/>
        <a:p>
          <a:endParaRPr lang="es-EC"/>
        </a:p>
      </dgm:t>
    </dgm:pt>
    <dgm:pt modelId="{C74FB00A-B252-41B9-A54D-5E96D787BC60}" type="sibTrans" cxnId="{71D635C3-1CBB-43BD-90BD-F1B7CFC4C3FB}">
      <dgm:prSet/>
      <dgm:spPr/>
      <dgm:t>
        <a:bodyPr/>
        <a:lstStyle/>
        <a:p>
          <a:endParaRPr lang="es-EC"/>
        </a:p>
      </dgm:t>
    </dgm:pt>
    <dgm:pt modelId="{02D30EE3-626D-4089-9123-586197BD93D3}">
      <dgm:prSet/>
      <dgm:spPr/>
      <dgm:t>
        <a:bodyPr/>
        <a:lstStyle/>
        <a:p>
          <a:r>
            <a:rPr lang="es-EC" dirty="0" smtClean="0"/>
            <a:t>Es preciso adaptar las estrategias propuestas, para potenciar el prestigio institucional y sustentar la marca ESPE.</a:t>
          </a:r>
          <a:endParaRPr lang="es-EC" dirty="0"/>
        </a:p>
      </dgm:t>
    </dgm:pt>
    <dgm:pt modelId="{944D8E68-15CE-4497-BAF5-AC1A49DA2346}" type="parTrans" cxnId="{81A037AC-F93D-41C3-A56E-A31A813F0E9D}">
      <dgm:prSet/>
      <dgm:spPr/>
      <dgm:t>
        <a:bodyPr/>
        <a:lstStyle/>
        <a:p>
          <a:endParaRPr lang="es-EC"/>
        </a:p>
      </dgm:t>
    </dgm:pt>
    <dgm:pt modelId="{36DA8712-0AB1-4975-B6B4-58EBBE458F2D}" type="sibTrans" cxnId="{81A037AC-F93D-41C3-A56E-A31A813F0E9D}">
      <dgm:prSet/>
      <dgm:spPr/>
      <dgm:t>
        <a:bodyPr/>
        <a:lstStyle/>
        <a:p>
          <a:endParaRPr lang="es-EC"/>
        </a:p>
      </dgm:t>
    </dgm:pt>
    <dgm:pt modelId="{C03B5C31-7584-4848-B947-842A2FC05AB3}">
      <dgm:prSet/>
      <dgm:spPr/>
      <dgm:t>
        <a:bodyPr/>
        <a:lstStyle/>
        <a:p>
          <a:r>
            <a:rPr lang="es-EC" smtClean="0"/>
            <a:t>Es necesario realizar estudios periódicos que permitan conocer diferentes requerimientos que se van actualizando por el establecimiento ya sea de tecnologías o preferencias en las audiencias estudiadas.</a:t>
          </a:r>
          <a:endParaRPr lang="es-EC"/>
        </a:p>
      </dgm:t>
    </dgm:pt>
    <dgm:pt modelId="{D9C5490D-D787-4C41-B2F7-70601353E6C3}" type="parTrans" cxnId="{4E591C65-4F6B-4524-8829-8EF71F3D2C47}">
      <dgm:prSet/>
      <dgm:spPr/>
      <dgm:t>
        <a:bodyPr/>
        <a:lstStyle/>
        <a:p>
          <a:endParaRPr lang="es-EC"/>
        </a:p>
      </dgm:t>
    </dgm:pt>
    <dgm:pt modelId="{521A739A-25AA-472F-8FD4-0B3DB9C888F6}" type="sibTrans" cxnId="{4E591C65-4F6B-4524-8829-8EF71F3D2C47}">
      <dgm:prSet/>
      <dgm:spPr/>
      <dgm:t>
        <a:bodyPr/>
        <a:lstStyle/>
        <a:p>
          <a:endParaRPr lang="es-EC"/>
        </a:p>
      </dgm:t>
    </dgm:pt>
    <dgm:pt modelId="{564C18ED-B2C7-42CA-B230-4425F7CEA8B6}">
      <dgm:prSet/>
      <dgm:spPr/>
      <dgm:t>
        <a:bodyPr/>
        <a:lstStyle/>
        <a:p>
          <a:r>
            <a:rPr lang="es-EC" smtClean="0"/>
            <a:t>Es de vital importancia aplicar el manual de imagen en la institución, pues al ser una empresa de servicios, infiere en las cuatro audiencias de estudio; a pesar de ser una universidad pública es necesario el mantenimiento de marca.</a:t>
          </a:r>
          <a:endParaRPr lang="es-EC"/>
        </a:p>
      </dgm:t>
    </dgm:pt>
    <dgm:pt modelId="{F0B48A32-6ED0-414D-B207-D394C9E53B41}" type="parTrans" cxnId="{2C9DAE68-C19F-49B8-8C37-32F4569B81C5}">
      <dgm:prSet/>
      <dgm:spPr/>
      <dgm:t>
        <a:bodyPr/>
        <a:lstStyle/>
        <a:p>
          <a:endParaRPr lang="es-EC"/>
        </a:p>
      </dgm:t>
    </dgm:pt>
    <dgm:pt modelId="{5799C835-79B6-4BAD-8861-FD28D4C2622F}" type="sibTrans" cxnId="{2C9DAE68-C19F-49B8-8C37-32F4569B81C5}">
      <dgm:prSet/>
      <dgm:spPr/>
      <dgm:t>
        <a:bodyPr/>
        <a:lstStyle/>
        <a:p>
          <a:endParaRPr lang="es-EC"/>
        </a:p>
      </dgm:t>
    </dgm:pt>
    <dgm:pt modelId="{40779C21-168C-425B-AF5C-57C134407FC6}">
      <dgm:prSet/>
      <dgm:spPr/>
      <dgm:t>
        <a:bodyPr/>
        <a:lstStyle/>
        <a:p>
          <a:r>
            <a:rPr lang="es-EC" smtClean="0"/>
            <a:t>Se recomienda tomar en cuenta no solo el prestigio, sino promover mejoras para campus, costo de matrícula, syllabus, profesores, horarios de clase, y convenios universitarios.</a:t>
          </a:r>
          <a:endParaRPr lang="es-EC"/>
        </a:p>
      </dgm:t>
    </dgm:pt>
    <dgm:pt modelId="{BE3829E6-CE88-48E7-9298-E163647045B6}" type="parTrans" cxnId="{283ACA9B-CEAA-402A-A431-EA4E4771D3C7}">
      <dgm:prSet/>
      <dgm:spPr/>
      <dgm:t>
        <a:bodyPr/>
        <a:lstStyle/>
        <a:p>
          <a:endParaRPr lang="es-EC"/>
        </a:p>
      </dgm:t>
    </dgm:pt>
    <dgm:pt modelId="{C1B14889-E992-40C6-82A2-29F19EE34026}" type="sibTrans" cxnId="{283ACA9B-CEAA-402A-A431-EA4E4771D3C7}">
      <dgm:prSet/>
      <dgm:spPr/>
      <dgm:t>
        <a:bodyPr/>
        <a:lstStyle/>
        <a:p>
          <a:endParaRPr lang="es-EC"/>
        </a:p>
      </dgm:t>
    </dgm:pt>
    <dgm:pt modelId="{19237D81-349C-4966-B3C6-5C32E17BAD5F}" type="pres">
      <dgm:prSet presAssocID="{9EF5B53E-8FF4-41A3-9626-8A35958A13A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68942FB-00C0-424D-9020-EB5A3189DD1D}" type="pres">
      <dgm:prSet presAssocID="{9EF5B53E-8FF4-41A3-9626-8A35958A13A2}" presName="Name1" presStyleCnt="0"/>
      <dgm:spPr/>
    </dgm:pt>
    <dgm:pt modelId="{1608FDB4-7FFC-4B9E-A88D-8B41B48E96E1}" type="pres">
      <dgm:prSet presAssocID="{9EF5B53E-8FF4-41A3-9626-8A35958A13A2}" presName="cycle" presStyleCnt="0"/>
      <dgm:spPr/>
    </dgm:pt>
    <dgm:pt modelId="{E51D1127-DA63-4B84-9680-16FF8286B188}" type="pres">
      <dgm:prSet presAssocID="{9EF5B53E-8FF4-41A3-9626-8A35958A13A2}" presName="srcNode" presStyleLbl="node1" presStyleIdx="0" presStyleCnt="5"/>
      <dgm:spPr/>
    </dgm:pt>
    <dgm:pt modelId="{A05130B8-8340-4AE1-BCC5-C386B21171C6}" type="pres">
      <dgm:prSet presAssocID="{9EF5B53E-8FF4-41A3-9626-8A35958A13A2}" presName="conn" presStyleLbl="parChTrans1D2" presStyleIdx="0" presStyleCnt="1"/>
      <dgm:spPr/>
      <dgm:t>
        <a:bodyPr/>
        <a:lstStyle/>
        <a:p>
          <a:endParaRPr lang="es-EC"/>
        </a:p>
      </dgm:t>
    </dgm:pt>
    <dgm:pt modelId="{F0203C39-8AE2-4EB2-94EF-878C9DE9A1EA}" type="pres">
      <dgm:prSet presAssocID="{9EF5B53E-8FF4-41A3-9626-8A35958A13A2}" presName="extraNode" presStyleLbl="node1" presStyleIdx="0" presStyleCnt="5"/>
      <dgm:spPr/>
    </dgm:pt>
    <dgm:pt modelId="{60BF7E09-FF4A-48B5-A707-BD317EECF674}" type="pres">
      <dgm:prSet presAssocID="{9EF5B53E-8FF4-41A3-9626-8A35958A13A2}" presName="dstNode" presStyleLbl="node1" presStyleIdx="0" presStyleCnt="5"/>
      <dgm:spPr/>
    </dgm:pt>
    <dgm:pt modelId="{23A0B4AB-235B-437C-BCB7-1B20F9054941}" type="pres">
      <dgm:prSet presAssocID="{9243FC87-6555-42FF-A9DF-9ED01F15DE7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E4D0C-318D-48EF-990A-B3E53A41A74B}" type="pres">
      <dgm:prSet presAssocID="{9243FC87-6555-42FF-A9DF-9ED01F15DE7F}" presName="accent_1" presStyleCnt="0"/>
      <dgm:spPr/>
    </dgm:pt>
    <dgm:pt modelId="{7BDB86CF-0B6E-4301-9927-405471F0DDDD}" type="pres">
      <dgm:prSet presAssocID="{9243FC87-6555-42FF-A9DF-9ED01F15DE7F}" presName="accentRepeatNode" presStyleLbl="solidFgAcc1" presStyleIdx="0" presStyleCnt="5"/>
      <dgm:spPr/>
    </dgm:pt>
    <dgm:pt modelId="{E3DAF483-3154-4E2D-A2D5-0CEB447F0D42}" type="pres">
      <dgm:prSet presAssocID="{02D30EE3-626D-4089-9123-586197BD93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64ACF-3207-4B6E-903E-9AF527E1A258}" type="pres">
      <dgm:prSet presAssocID="{02D30EE3-626D-4089-9123-586197BD93D3}" presName="accent_2" presStyleCnt="0"/>
      <dgm:spPr/>
    </dgm:pt>
    <dgm:pt modelId="{085ADD12-B962-4793-89CB-90F4CF6F074F}" type="pres">
      <dgm:prSet presAssocID="{02D30EE3-626D-4089-9123-586197BD93D3}" presName="accentRepeatNode" presStyleLbl="solidFgAcc1" presStyleIdx="1" presStyleCnt="5"/>
      <dgm:spPr/>
    </dgm:pt>
    <dgm:pt modelId="{80DE4AE8-075F-4C46-B696-31B18398C278}" type="pres">
      <dgm:prSet presAssocID="{C03B5C31-7584-4848-B947-842A2FC05AB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89C2F2-F92B-49A0-AB44-86F97E02E250}" type="pres">
      <dgm:prSet presAssocID="{C03B5C31-7584-4848-B947-842A2FC05AB3}" presName="accent_3" presStyleCnt="0"/>
      <dgm:spPr/>
    </dgm:pt>
    <dgm:pt modelId="{A3571C46-B8BF-4887-9822-6ADFE4D1BE21}" type="pres">
      <dgm:prSet presAssocID="{C03B5C31-7584-4848-B947-842A2FC05AB3}" presName="accentRepeatNode" presStyleLbl="solidFgAcc1" presStyleIdx="2" presStyleCnt="5"/>
      <dgm:spPr/>
    </dgm:pt>
    <dgm:pt modelId="{48331C31-4939-4177-B7C6-1F8864C3512A}" type="pres">
      <dgm:prSet presAssocID="{564C18ED-B2C7-42CA-B230-4425F7CEA8B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28A23B-3792-43D9-B966-4A987C28F608}" type="pres">
      <dgm:prSet presAssocID="{564C18ED-B2C7-42CA-B230-4425F7CEA8B6}" presName="accent_4" presStyleCnt="0"/>
      <dgm:spPr/>
    </dgm:pt>
    <dgm:pt modelId="{B1207079-1046-4EFE-AE4C-D64A12112846}" type="pres">
      <dgm:prSet presAssocID="{564C18ED-B2C7-42CA-B230-4425F7CEA8B6}" presName="accentRepeatNode" presStyleLbl="solidFgAcc1" presStyleIdx="3" presStyleCnt="5"/>
      <dgm:spPr/>
    </dgm:pt>
    <dgm:pt modelId="{B4F6D008-4E27-4A81-8E85-F9F106B3035B}" type="pres">
      <dgm:prSet presAssocID="{40779C21-168C-425B-AF5C-57C134407FC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E78C01-EF13-4B15-8876-8EBC64E16515}" type="pres">
      <dgm:prSet presAssocID="{40779C21-168C-425B-AF5C-57C134407FC6}" presName="accent_5" presStyleCnt="0"/>
      <dgm:spPr/>
    </dgm:pt>
    <dgm:pt modelId="{8F25AF2A-C83E-4744-8B07-C1D3A8C9690B}" type="pres">
      <dgm:prSet presAssocID="{40779C21-168C-425B-AF5C-57C134407FC6}" presName="accentRepeatNode" presStyleLbl="solidFgAcc1" presStyleIdx="4" presStyleCnt="5"/>
      <dgm:spPr/>
    </dgm:pt>
  </dgm:ptLst>
  <dgm:cxnLst>
    <dgm:cxn modelId="{BD72A12A-EE7D-49B4-8606-A77314AD94EA}" type="presOf" srcId="{9EF5B53E-8FF4-41A3-9626-8A35958A13A2}" destId="{19237D81-349C-4966-B3C6-5C32E17BAD5F}" srcOrd="0" destOrd="0" presId="urn:microsoft.com/office/officeart/2008/layout/VerticalCurvedList"/>
    <dgm:cxn modelId="{283ACA9B-CEAA-402A-A431-EA4E4771D3C7}" srcId="{9EF5B53E-8FF4-41A3-9626-8A35958A13A2}" destId="{40779C21-168C-425B-AF5C-57C134407FC6}" srcOrd="4" destOrd="0" parTransId="{BE3829E6-CE88-48E7-9298-E163647045B6}" sibTransId="{C1B14889-E992-40C6-82A2-29F19EE34026}"/>
    <dgm:cxn modelId="{81A037AC-F93D-41C3-A56E-A31A813F0E9D}" srcId="{9EF5B53E-8FF4-41A3-9626-8A35958A13A2}" destId="{02D30EE3-626D-4089-9123-586197BD93D3}" srcOrd="1" destOrd="0" parTransId="{944D8E68-15CE-4497-BAF5-AC1A49DA2346}" sibTransId="{36DA8712-0AB1-4975-B6B4-58EBBE458F2D}"/>
    <dgm:cxn modelId="{2C9DAE68-C19F-49B8-8C37-32F4569B81C5}" srcId="{9EF5B53E-8FF4-41A3-9626-8A35958A13A2}" destId="{564C18ED-B2C7-42CA-B230-4425F7CEA8B6}" srcOrd="3" destOrd="0" parTransId="{F0B48A32-6ED0-414D-B207-D394C9E53B41}" sibTransId="{5799C835-79B6-4BAD-8861-FD28D4C2622F}"/>
    <dgm:cxn modelId="{0C73F3C8-E283-4BE6-9B9A-4588F1FC67B2}" type="presOf" srcId="{C03B5C31-7584-4848-B947-842A2FC05AB3}" destId="{80DE4AE8-075F-4C46-B696-31B18398C278}" srcOrd="0" destOrd="0" presId="urn:microsoft.com/office/officeart/2008/layout/VerticalCurvedList"/>
    <dgm:cxn modelId="{F8EFC44F-51D1-4157-B0E4-019C6A3D0FC0}" type="presOf" srcId="{C74FB00A-B252-41B9-A54D-5E96D787BC60}" destId="{A05130B8-8340-4AE1-BCC5-C386B21171C6}" srcOrd="0" destOrd="0" presId="urn:microsoft.com/office/officeart/2008/layout/VerticalCurvedList"/>
    <dgm:cxn modelId="{4E591C65-4F6B-4524-8829-8EF71F3D2C47}" srcId="{9EF5B53E-8FF4-41A3-9626-8A35958A13A2}" destId="{C03B5C31-7584-4848-B947-842A2FC05AB3}" srcOrd="2" destOrd="0" parTransId="{D9C5490D-D787-4C41-B2F7-70601353E6C3}" sibTransId="{521A739A-25AA-472F-8FD4-0B3DB9C888F6}"/>
    <dgm:cxn modelId="{EF7337E9-388E-4658-A1B1-A7F5C0939D08}" type="presOf" srcId="{564C18ED-B2C7-42CA-B230-4425F7CEA8B6}" destId="{48331C31-4939-4177-B7C6-1F8864C3512A}" srcOrd="0" destOrd="0" presId="urn:microsoft.com/office/officeart/2008/layout/VerticalCurvedList"/>
    <dgm:cxn modelId="{71D635C3-1CBB-43BD-90BD-F1B7CFC4C3FB}" srcId="{9EF5B53E-8FF4-41A3-9626-8A35958A13A2}" destId="{9243FC87-6555-42FF-A9DF-9ED01F15DE7F}" srcOrd="0" destOrd="0" parTransId="{CC3DB855-14F5-4CB2-AACF-36144E6B37B4}" sibTransId="{C74FB00A-B252-41B9-A54D-5E96D787BC60}"/>
    <dgm:cxn modelId="{D90D1D48-8E22-481F-ADB1-1FACA4F60864}" type="presOf" srcId="{02D30EE3-626D-4089-9123-586197BD93D3}" destId="{E3DAF483-3154-4E2D-A2D5-0CEB447F0D42}" srcOrd="0" destOrd="0" presId="urn:microsoft.com/office/officeart/2008/layout/VerticalCurvedList"/>
    <dgm:cxn modelId="{8D8FD4C0-1BB4-44B3-9CC3-9A27F140718B}" type="presOf" srcId="{9243FC87-6555-42FF-A9DF-9ED01F15DE7F}" destId="{23A0B4AB-235B-437C-BCB7-1B20F9054941}" srcOrd="0" destOrd="0" presId="urn:microsoft.com/office/officeart/2008/layout/VerticalCurvedList"/>
    <dgm:cxn modelId="{601EF148-B474-4178-A9EF-84AE66FD640E}" type="presOf" srcId="{40779C21-168C-425B-AF5C-57C134407FC6}" destId="{B4F6D008-4E27-4A81-8E85-F9F106B3035B}" srcOrd="0" destOrd="0" presId="urn:microsoft.com/office/officeart/2008/layout/VerticalCurvedList"/>
    <dgm:cxn modelId="{38C3C20D-C8E1-4E64-9D5E-D35FE659DBAD}" type="presParOf" srcId="{19237D81-349C-4966-B3C6-5C32E17BAD5F}" destId="{668942FB-00C0-424D-9020-EB5A3189DD1D}" srcOrd="0" destOrd="0" presId="urn:microsoft.com/office/officeart/2008/layout/VerticalCurvedList"/>
    <dgm:cxn modelId="{9741A5A7-E65B-43A4-9DD3-F2963EAF60F7}" type="presParOf" srcId="{668942FB-00C0-424D-9020-EB5A3189DD1D}" destId="{1608FDB4-7FFC-4B9E-A88D-8B41B48E96E1}" srcOrd="0" destOrd="0" presId="urn:microsoft.com/office/officeart/2008/layout/VerticalCurvedList"/>
    <dgm:cxn modelId="{867C33C9-6B06-4F40-8737-34218E573A62}" type="presParOf" srcId="{1608FDB4-7FFC-4B9E-A88D-8B41B48E96E1}" destId="{E51D1127-DA63-4B84-9680-16FF8286B188}" srcOrd="0" destOrd="0" presId="urn:microsoft.com/office/officeart/2008/layout/VerticalCurvedList"/>
    <dgm:cxn modelId="{D1FB8738-3954-41FB-91E7-6100751CF523}" type="presParOf" srcId="{1608FDB4-7FFC-4B9E-A88D-8B41B48E96E1}" destId="{A05130B8-8340-4AE1-BCC5-C386B21171C6}" srcOrd="1" destOrd="0" presId="urn:microsoft.com/office/officeart/2008/layout/VerticalCurvedList"/>
    <dgm:cxn modelId="{98B27251-2B10-420E-97B5-453F1840D2D8}" type="presParOf" srcId="{1608FDB4-7FFC-4B9E-A88D-8B41B48E96E1}" destId="{F0203C39-8AE2-4EB2-94EF-878C9DE9A1EA}" srcOrd="2" destOrd="0" presId="urn:microsoft.com/office/officeart/2008/layout/VerticalCurvedList"/>
    <dgm:cxn modelId="{2670A108-A4BC-4F53-AFDB-B50FFC64F9B2}" type="presParOf" srcId="{1608FDB4-7FFC-4B9E-A88D-8B41B48E96E1}" destId="{60BF7E09-FF4A-48B5-A707-BD317EECF674}" srcOrd="3" destOrd="0" presId="urn:microsoft.com/office/officeart/2008/layout/VerticalCurvedList"/>
    <dgm:cxn modelId="{31B9A5BB-C55C-492C-AEBA-AF9B94C0F074}" type="presParOf" srcId="{668942FB-00C0-424D-9020-EB5A3189DD1D}" destId="{23A0B4AB-235B-437C-BCB7-1B20F9054941}" srcOrd="1" destOrd="0" presId="urn:microsoft.com/office/officeart/2008/layout/VerticalCurvedList"/>
    <dgm:cxn modelId="{4821F237-420F-4132-8A38-620F4D6F0A9F}" type="presParOf" srcId="{668942FB-00C0-424D-9020-EB5A3189DD1D}" destId="{E45E4D0C-318D-48EF-990A-B3E53A41A74B}" srcOrd="2" destOrd="0" presId="urn:microsoft.com/office/officeart/2008/layout/VerticalCurvedList"/>
    <dgm:cxn modelId="{8005D2D3-F94F-4671-A3B0-B8C3CD2DC7B9}" type="presParOf" srcId="{E45E4D0C-318D-48EF-990A-B3E53A41A74B}" destId="{7BDB86CF-0B6E-4301-9927-405471F0DDDD}" srcOrd="0" destOrd="0" presId="urn:microsoft.com/office/officeart/2008/layout/VerticalCurvedList"/>
    <dgm:cxn modelId="{D72423A0-CF70-48BC-A434-551BA6C6708C}" type="presParOf" srcId="{668942FB-00C0-424D-9020-EB5A3189DD1D}" destId="{E3DAF483-3154-4E2D-A2D5-0CEB447F0D42}" srcOrd="3" destOrd="0" presId="urn:microsoft.com/office/officeart/2008/layout/VerticalCurvedList"/>
    <dgm:cxn modelId="{F289FA4A-AD98-451B-B3BB-B61BCE029E52}" type="presParOf" srcId="{668942FB-00C0-424D-9020-EB5A3189DD1D}" destId="{31764ACF-3207-4B6E-903E-9AF527E1A258}" srcOrd="4" destOrd="0" presId="urn:microsoft.com/office/officeart/2008/layout/VerticalCurvedList"/>
    <dgm:cxn modelId="{B4F63D4E-E61F-4FDC-825C-9617D67B6F28}" type="presParOf" srcId="{31764ACF-3207-4B6E-903E-9AF527E1A258}" destId="{085ADD12-B962-4793-89CB-90F4CF6F074F}" srcOrd="0" destOrd="0" presId="urn:microsoft.com/office/officeart/2008/layout/VerticalCurvedList"/>
    <dgm:cxn modelId="{6729AE77-E39A-490B-B3BB-4E2804217D9F}" type="presParOf" srcId="{668942FB-00C0-424D-9020-EB5A3189DD1D}" destId="{80DE4AE8-075F-4C46-B696-31B18398C278}" srcOrd="5" destOrd="0" presId="urn:microsoft.com/office/officeart/2008/layout/VerticalCurvedList"/>
    <dgm:cxn modelId="{2B7131A7-0C53-4550-B998-D900C0A00EAA}" type="presParOf" srcId="{668942FB-00C0-424D-9020-EB5A3189DD1D}" destId="{9889C2F2-F92B-49A0-AB44-86F97E02E250}" srcOrd="6" destOrd="0" presId="urn:microsoft.com/office/officeart/2008/layout/VerticalCurvedList"/>
    <dgm:cxn modelId="{8E6DFF5F-7B68-4FA2-BBA1-A49054A84457}" type="presParOf" srcId="{9889C2F2-F92B-49A0-AB44-86F97E02E250}" destId="{A3571C46-B8BF-4887-9822-6ADFE4D1BE21}" srcOrd="0" destOrd="0" presId="urn:microsoft.com/office/officeart/2008/layout/VerticalCurvedList"/>
    <dgm:cxn modelId="{BBFDFF83-6125-42B4-8FB8-9DD79BB55C5B}" type="presParOf" srcId="{668942FB-00C0-424D-9020-EB5A3189DD1D}" destId="{48331C31-4939-4177-B7C6-1F8864C3512A}" srcOrd="7" destOrd="0" presId="urn:microsoft.com/office/officeart/2008/layout/VerticalCurvedList"/>
    <dgm:cxn modelId="{F843D19A-C166-48AE-AA97-8682D0B20744}" type="presParOf" srcId="{668942FB-00C0-424D-9020-EB5A3189DD1D}" destId="{C028A23B-3792-43D9-B966-4A987C28F608}" srcOrd="8" destOrd="0" presId="urn:microsoft.com/office/officeart/2008/layout/VerticalCurvedList"/>
    <dgm:cxn modelId="{E8920B1A-D90B-4683-9DCF-D09ABAF9D0D1}" type="presParOf" srcId="{C028A23B-3792-43D9-B966-4A987C28F608}" destId="{B1207079-1046-4EFE-AE4C-D64A12112846}" srcOrd="0" destOrd="0" presId="urn:microsoft.com/office/officeart/2008/layout/VerticalCurvedList"/>
    <dgm:cxn modelId="{5F2603CE-4A54-4D90-9C13-9856DC9B57E9}" type="presParOf" srcId="{668942FB-00C0-424D-9020-EB5A3189DD1D}" destId="{B4F6D008-4E27-4A81-8E85-F9F106B3035B}" srcOrd="9" destOrd="0" presId="urn:microsoft.com/office/officeart/2008/layout/VerticalCurvedList"/>
    <dgm:cxn modelId="{D6620642-2E67-408E-BB52-AB3A5552478F}" type="presParOf" srcId="{668942FB-00C0-424D-9020-EB5A3189DD1D}" destId="{EEE78C01-EF13-4B15-8876-8EBC64E16515}" srcOrd="10" destOrd="0" presId="urn:microsoft.com/office/officeart/2008/layout/VerticalCurvedList"/>
    <dgm:cxn modelId="{A0A8C47A-64A5-4276-B440-AFFAF4AAB6A5}" type="presParOf" srcId="{EEE78C01-EF13-4B15-8876-8EBC64E16515}" destId="{8F25AF2A-C83E-4744-8B07-C1D3A8C969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6F9F5-893B-4A55-AF5E-DF150F780C9C}">
      <dsp:nvSpPr>
        <dsp:cNvPr id="0" name=""/>
        <dsp:cNvSpPr/>
      </dsp:nvSpPr>
      <dsp:spPr>
        <a:xfrm>
          <a:off x="2349962" y="1451110"/>
          <a:ext cx="50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7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90911" y="1494133"/>
        <a:ext cx="26973" cy="5394"/>
      </dsp:txXfrm>
    </dsp:sp>
    <dsp:sp modelId="{34D6D6FE-F116-42B4-AA14-6728BE82D83B}">
      <dsp:nvSpPr>
        <dsp:cNvPr id="0" name=""/>
        <dsp:cNvSpPr/>
      </dsp:nvSpPr>
      <dsp:spPr>
        <a:xfrm>
          <a:off x="6230" y="793171"/>
          <a:ext cx="2345531" cy="14073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CAPÍTULO I:  INTRODUCCIÓN</a:t>
          </a:r>
          <a:endParaRPr lang="es-EC" sz="1900" kern="1200" dirty="0"/>
        </a:p>
      </dsp:txBody>
      <dsp:txXfrm>
        <a:off x="6230" y="793171"/>
        <a:ext cx="2345531" cy="1407318"/>
      </dsp:txXfrm>
    </dsp:sp>
    <dsp:sp modelId="{94CB9707-4CC3-4691-B102-0366C1C7CE8F}">
      <dsp:nvSpPr>
        <dsp:cNvPr id="0" name=""/>
        <dsp:cNvSpPr/>
      </dsp:nvSpPr>
      <dsp:spPr>
        <a:xfrm>
          <a:off x="5234965" y="1451110"/>
          <a:ext cx="50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7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475914" y="1494133"/>
        <a:ext cx="26973" cy="5394"/>
      </dsp:txXfrm>
    </dsp:sp>
    <dsp:sp modelId="{323AC7F7-8CA9-4633-B377-2613D21F477F}">
      <dsp:nvSpPr>
        <dsp:cNvPr id="0" name=""/>
        <dsp:cNvSpPr/>
      </dsp:nvSpPr>
      <dsp:spPr>
        <a:xfrm>
          <a:off x="2891234" y="793171"/>
          <a:ext cx="2345531" cy="14073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CAPÍTULO II: MARCO TEÓRICO</a:t>
          </a:r>
          <a:endParaRPr lang="es-EC" sz="1900" kern="1200" dirty="0"/>
        </a:p>
      </dsp:txBody>
      <dsp:txXfrm>
        <a:off x="2891234" y="793171"/>
        <a:ext cx="2345531" cy="1407318"/>
      </dsp:txXfrm>
    </dsp:sp>
    <dsp:sp modelId="{8D7CF130-F932-42DB-A811-F97A33A2F33E}">
      <dsp:nvSpPr>
        <dsp:cNvPr id="0" name=""/>
        <dsp:cNvSpPr/>
      </dsp:nvSpPr>
      <dsp:spPr>
        <a:xfrm>
          <a:off x="1178996" y="2198689"/>
          <a:ext cx="5770006" cy="508872"/>
        </a:xfrm>
        <a:custGeom>
          <a:avLst/>
          <a:gdLst/>
          <a:ahLst/>
          <a:cxnLst/>
          <a:rect l="0" t="0" r="0" b="0"/>
          <a:pathLst>
            <a:path>
              <a:moveTo>
                <a:pt x="5770006" y="0"/>
              </a:moveTo>
              <a:lnTo>
                <a:pt x="5770006" y="271536"/>
              </a:lnTo>
              <a:lnTo>
                <a:pt x="0" y="271536"/>
              </a:lnTo>
              <a:lnTo>
                <a:pt x="0" y="50887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919120" y="2450428"/>
        <a:ext cx="289758" cy="5394"/>
      </dsp:txXfrm>
    </dsp:sp>
    <dsp:sp modelId="{21398F91-D4DB-4E14-89AD-D80E668AECCC}">
      <dsp:nvSpPr>
        <dsp:cNvPr id="0" name=""/>
        <dsp:cNvSpPr/>
      </dsp:nvSpPr>
      <dsp:spPr>
        <a:xfrm>
          <a:off x="5776237" y="793171"/>
          <a:ext cx="2345531" cy="14073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CAPÍTULO III: ANÁLISIS DEL POSICIONAMIENTO ACTUAL</a:t>
          </a:r>
          <a:endParaRPr lang="es-EC" sz="1900" kern="1200" dirty="0"/>
        </a:p>
      </dsp:txBody>
      <dsp:txXfrm>
        <a:off x="5776237" y="793171"/>
        <a:ext cx="2345531" cy="1407318"/>
      </dsp:txXfrm>
    </dsp:sp>
    <dsp:sp modelId="{41F94177-2AFD-4538-9B3D-96B79DCC1F2D}">
      <dsp:nvSpPr>
        <dsp:cNvPr id="0" name=""/>
        <dsp:cNvSpPr/>
      </dsp:nvSpPr>
      <dsp:spPr>
        <a:xfrm>
          <a:off x="2349962" y="3397901"/>
          <a:ext cx="5088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887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90911" y="3440924"/>
        <a:ext cx="26973" cy="5394"/>
      </dsp:txXfrm>
    </dsp:sp>
    <dsp:sp modelId="{3009FEFB-9AEB-489F-BB04-1D87F70DC0B1}">
      <dsp:nvSpPr>
        <dsp:cNvPr id="0" name=""/>
        <dsp:cNvSpPr/>
      </dsp:nvSpPr>
      <dsp:spPr>
        <a:xfrm>
          <a:off x="6230" y="2739962"/>
          <a:ext cx="2345531" cy="14073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CAPÍTULO IV: MARKETING MIX</a:t>
          </a:r>
          <a:endParaRPr lang="es-EC" sz="1900" kern="1200" dirty="0"/>
        </a:p>
      </dsp:txBody>
      <dsp:txXfrm>
        <a:off x="6230" y="2739962"/>
        <a:ext cx="2345531" cy="1407318"/>
      </dsp:txXfrm>
    </dsp:sp>
    <dsp:sp modelId="{9C5D796C-7E89-42A9-9E95-F2A6159A1AF7}">
      <dsp:nvSpPr>
        <dsp:cNvPr id="0" name=""/>
        <dsp:cNvSpPr/>
      </dsp:nvSpPr>
      <dsp:spPr>
        <a:xfrm>
          <a:off x="2891234" y="2739962"/>
          <a:ext cx="2345531" cy="14073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CAPÍTULO V: CONCLUSIONES Y RECOMENDACIONES</a:t>
          </a:r>
          <a:endParaRPr lang="es-EC" sz="1900" kern="1200" dirty="0"/>
        </a:p>
      </dsp:txBody>
      <dsp:txXfrm>
        <a:off x="2891234" y="2739962"/>
        <a:ext cx="2345531" cy="1407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DCD27-C809-4CB3-8175-2D24BAAA0B19}">
      <dsp:nvSpPr>
        <dsp:cNvPr id="0" name=""/>
        <dsp:cNvSpPr/>
      </dsp:nvSpPr>
      <dsp:spPr>
        <a:xfrm>
          <a:off x="0" y="546720"/>
          <a:ext cx="8128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DF7D3-C714-467B-BBEB-BA7F69288A3D}">
      <dsp:nvSpPr>
        <dsp:cNvPr id="0" name=""/>
        <dsp:cNvSpPr/>
      </dsp:nvSpPr>
      <dsp:spPr>
        <a:xfrm>
          <a:off x="386953" y="15360"/>
          <a:ext cx="7739054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En los últimos años la Universidad de las Fuerzas Armadas ESPE ha tenido ciertos cambios importantes, que han sugerido modificaciones en algunos aspectos, tanto institucionales como académicos.</a:t>
          </a:r>
          <a:endParaRPr lang="es-EC" sz="2000" kern="1200" dirty="0"/>
        </a:p>
      </dsp:txBody>
      <dsp:txXfrm>
        <a:off x="438831" y="67238"/>
        <a:ext cx="7635298" cy="958964"/>
      </dsp:txXfrm>
    </dsp:sp>
    <dsp:sp modelId="{2BA093A7-7496-4ACA-8ABE-E12504BB580B}">
      <dsp:nvSpPr>
        <dsp:cNvPr id="0" name=""/>
        <dsp:cNvSpPr/>
      </dsp:nvSpPr>
      <dsp:spPr>
        <a:xfrm>
          <a:off x="0" y="2179681"/>
          <a:ext cx="8128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C8B65-4150-4946-972E-AC10FCBC2C8E}">
      <dsp:nvSpPr>
        <dsp:cNvPr id="0" name=""/>
        <dsp:cNvSpPr/>
      </dsp:nvSpPr>
      <dsp:spPr>
        <a:xfrm>
          <a:off x="386953" y="1648321"/>
          <a:ext cx="7739054" cy="1062720"/>
        </a:xfrm>
        <a:prstGeom prst="round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imagen es uno de los factores más importantes e influyentes en el posicionamiento de la marca CEAC.</a:t>
          </a:r>
          <a:endParaRPr lang="es-EC" sz="2000" kern="1200" dirty="0"/>
        </a:p>
      </dsp:txBody>
      <dsp:txXfrm>
        <a:off x="438831" y="1700199"/>
        <a:ext cx="7635298" cy="958964"/>
      </dsp:txXfrm>
    </dsp:sp>
    <dsp:sp modelId="{135C4064-522D-493F-9B78-79F590B9906D}">
      <dsp:nvSpPr>
        <dsp:cNvPr id="0" name=""/>
        <dsp:cNvSpPr/>
      </dsp:nvSpPr>
      <dsp:spPr>
        <a:xfrm>
          <a:off x="0" y="3812641"/>
          <a:ext cx="8128000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1F64C-E91E-46C2-8584-94300E1FE0E2}">
      <dsp:nvSpPr>
        <dsp:cNvPr id="0" name=""/>
        <dsp:cNvSpPr/>
      </dsp:nvSpPr>
      <dsp:spPr>
        <a:xfrm>
          <a:off x="386953" y="3281281"/>
          <a:ext cx="7739054" cy="106272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 necesario la complementación de estrategias en el departamento como en la universidad.</a:t>
          </a:r>
          <a:endParaRPr lang="es-EC" sz="2000" kern="1200" dirty="0"/>
        </a:p>
      </dsp:txBody>
      <dsp:txXfrm>
        <a:off x="438831" y="3333159"/>
        <a:ext cx="7635298" cy="95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6F641-FFB1-48DF-8A06-C81939546815}">
      <dsp:nvSpPr>
        <dsp:cNvPr id="0" name=""/>
        <dsp:cNvSpPr/>
      </dsp:nvSpPr>
      <dsp:spPr>
        <a:xfrm>
          <a:off x="0" y="0"/>
          <a:ext cx="4966356" cy="49663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5B6BA6-C15C-4EC3-8CFF-2D90825751F6}">
      <dsp:nvSpPr>
        <dsp:cNvPr id="0" name=""/>
        <dsp:cNvSpPr/>
      </dsp:nvSpPr>
      <dsp:spPr>
        <a:xfrm>
          <a:off x="2483178" y="0"/>
          <a:ext cx="6921261" cy="4966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+mn-lt"/>
              <a:ea typeface="Calibri" panose="020F0502020204030204" pitchFamily="34" charset="0"/>
            </a:rPr>
            <a:t>Investigación exploratoria</a:t>
          </a:r>
          <a:r>
            <a:rPr lang="es-EC" sz="2400" kern="1200" dirty="0" smtClean="0">
              <a:latin typeface="+mn-lt"/>
              <a:ea typeface="Calibri" panose="020F0502020204030204" pitchFamily="34" charset="0"/>
            </a:rPr>
            <a:t>, se realiza con el propósito de destacar los aspectos fundamentales de la problemática definida. En esta fase se aplicaron Grupos Focales.</a:t>
          </a:r>
          <a:endParaRPr lang="es-EC" sz="2400" kern="1200" dirty="0">
            <a:latin typeface="+mn-lt"/>
          </a:endParaRPr>
        </a:p>
      </dsp:txBody>
      <dsp:txXfrm>
        <a:off x="2483178" y="0"/>
        <a:ext cx="6921261" cy="1489910"/>
      </dsp:txXfrm>
    </dsp:sp>
    <dsp:sp modelId="{44D81B1A-2671-4196-8294-8C293C4FF9CD}">
      <dsp:nvSpPr>
        <dsp:cNvPr id="0" name=""/>
        <dsp:cNvSpPr/>
      </dsp:nvSpPr>
      <dsp:spPr>
        <a:xfrm>
          <a:off x="869113" y="1489910"/>
          <a:ext cx="3228128" cy="322812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A5D9BB-26CF-4AA7-82B8-1C9AB41F86DA}">
      <dsp:nvSpPr>
        <dsp:cNvPr id="0" name=""/>
        <dsp:cNvSpPr/>
      </dsp:nvSpPr>
      <dsp:spPr>
        <a:xfrm>
          <a:off x="2483178" y="1489910"/>
          <a:ext cx="6921261" cy="3228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+mn-lt"/>
            </a:rPr>
            <a:t>Investigación descriptiva</a:t>
          </a:r>
          <a:r>
            <a:rPr lang="es-EC" sz="2400" kern="1200" dirty="0" smtClean="0">
              <a:latin typeface="+mn-lt"/>
            </a:rPr>
            <a:t>, utiliza el método de análisis, señala las características de un objeto y sus propiedades. En esta fase de investigación se </a:t>
          </a:r>
          <a:r>
            <a:rPr lang="es-EC" sz="2400" kern="1200" dirty="0" smtClean="0">
              <a:latin typeface="+mn-lt"/>
            </a:rPr>
            <a:t>aplicaron </a:t>
          </a:r>
          <a:r>
            <a:rPr lang="es-EC" sz="2400" kern="1200" dirty="0" smtClean="0">
              <a:latin typeface="+mn-lt"/>
            </a:rPr>
            <a:t>encuestas.</a:t>
          </a:r>
          <a:endParaRPr lang="es-EC" sz="2400" kern="1200" dirty="0">
            <a:latin typeface="+mn-lt"/>
          </a:endParaRPr>
        </a:p>
      </dsp:txBody>
      <dsp:txXfrm>
        <a:off x="2483178" y="1489910"/>
        <a:ext cx="6921261" cy="1489905"/>
      </dsp:txXfrm>
    </dsp:sp>
    <dsp:sp modelId="{D870660C-A108-4273-AB17-7C5A8130F3B1}">
      <dsp:nvSpPr>
        <dsp:cNvPr id="0" name=""/>
        <dsp:cNvSpPr/>
      </dsp:nvSpPr>
      <dsp:spPr>
        <a:xfrm>
          <a:off x="1738225" y="2979815"/>
          <a:ext cx="1489905" cy="14899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2967CE-5E1A-491F-BC09-BCC9FB6A21D1}">
      <dsp:nvSpPr>
        <dsp:cNvPr id="0" name=""/>
        <dsp:cNvSpPr/>
      </dsp:nvSpPr>
      <dsp:spPr>
        <a:xfrm>
          <a:off x="2483178" y="2979815"/>
          <a:ext cx="6921261" cy="14899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b="1" i="1" kern="1200" dirty="0" smtClean="0">
            <a:latin typeface="+mn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1" kern="1200" dirty="0" smtClean="0">
              <a:latin typeface="+mn-lt"/>
            </a:rPr>
            <a:t>Muestreo estratificado, </a:t>
          </a:r>
          <a:r>
            <a:rPr lang="es-EC" sz="2400" kern="1200" dirty="0" smtClean="0">
              <a:latin typeface="+mn-lt"/>
            </a:rPr>
            <a:t>se </a:t>
          </a:r>
          <a:r>
            <a:rPr lang="es-EC" sz="2400" b="0" i="0" kern="1200" dirty="0" smtClean="0">
              <a:latin typeface="+mn-lt"/>
            </a:rPr>
            <a:t>divide a toda la población en diferentes subgrupos o estratos. Luego, se selecciona aleatoriamente a los sujetos finales de los diferentes estratos en forma proporcional</a:t>
          </a:r>
          <a:r>
            <a:rPr lang="es-EC" sz="2400" b="0" i="0" kern="1200" dirty="0" smtClean="0"/>
            <a:t>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2483178" y="2979815"/>
        <a:ext cx="6921261" cy="14899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56C4C-86B6-4005-9E93-20244DC83086}">
      <dsp:nvSpPr>
        <dsp:cNvPr id="0" name=""/>
        <dsp:cNvSpPr/>
      </dsp:nvSpPr>
      <dsp:spPr>
        <a:xfrm>
          <a:off x="0" y="317896"/>
          <a:ext cx="739018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D2A0E-9653-4252-8467-36E3B2A46A6E}">
      <dsp:nvSpPr>
        <dsp:cNvPr id="0" name=""/>
        <dsp:cNvSpPr/>
      </dsp:nvSpPr>
      <dsp:spPr>
        <a:xfrm>
          <a:off x="364354" y="10005"/>
          <a:ext cx="5173129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532" tIns="0" rIns="195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Estudiantes actuales de carreras administrativas </a:t>
          </a:r>
        </a:p>
      </dsp:txBody>
      <dsp:txXfrm>
        <a:off x="387411" y="33062"/>
        <a:ext cx="5127015" cy="426206"/>
      </dsp:txXfrm>
    </dsp:sp>
    <dsp:sp modelId="{E497B4D9-BD84-4EE8-8E8B-872EC9151E81}">
      <dsp:nvSpPr>
        <dsp:cNvPr id="0" name=""/>
        <dsp:cNvSpPr/>
      </dsp:nvSpPr>
      <dsp:spPr>
        <a:xfrm>
          <a:off x="0" y="1043656"/>
          <a:ext cx="739018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7BBF4-F19F-4C53-984B-19B6D0E2E23A}">
      <dsp:nvSpPr>
        <dsp:cNvPr id="0" name=""/>
        <dsp:cNvSpPr/>
      </dsp:nvSpPr>
      <dsp:spPr>
        <a:xfrm>
          <a:off x="311899" y="764005"/>
          <a:ext cx="5173129" cy="47232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532" tIns="0" rIns="195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Estudiantes actuales de tercero de bachillerato</a:t>
          </a:r>
        </a:p>
      </dsp:txBody>
      <dsp:txXfrm>
        <a:off x="334956" y="787062"/>
        <a:ext cx="5127015" cy="426206"/>
      </dsp:txXfrm>
    </dsp:sp>
    <dsp:sp modelId="{8C92FD9D-A997-4A1D-A908-D3803B320EC6}">
      <dsp:nvSpPr>
        <dsp:cNvPr id="0" name=""/>
        <dsp:cNvSpPr/>
      </dsp:nvSpPr>
      <dsp:spPr>
        <a:xfrm>
          <a:off x="0" y="1769416"/>
          <a:ext cx="739018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378E2-D3F1-49F2-84A9-07B87432139B}">
      <dsp:nvSpPr>
        <dsp:cNvPr id="0" name=""/>
        <dsp:cNvSpPr/>
      </dsp:nvSpPr>
      <dsp:spPr>
        <a:xfrm>
          <a:off x="369509" y="1533256"/>
          <a:ext cx="5173129" cy="47232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532" tIns="0" rIns="195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Profesionales graduados de carreras administrativas</a:t>
          </a:r>
        </a:p>
      </dsp:txBody>
      <dsp:txXfrm>
        <a:off x="392566" y="1556313"/>
        <a:ext cx="5127015" cy="426206"/>
      </dsp:txXfrm>
    </dsp:sp>
    <dsp:sp modelId="{31C16C05-70E4-42DF-822E-75C80334149E}">
      <dsp:nvSpPr>
        <dsp:cNvPr id="0" name=""/>
        <dsp:cNvSpPr/>
      </dsp:nvSpPr>
      <dsp:spPr>
        <a:xfrm>
          <a:off x="0" y="2495176"/>
          <a:ext cx="7390185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5AC42-4AE0-464F-AC48-3EE593CE460E}">
      <dsp:nvSpPr>
        <dsp:cNvPr id="0" name=""/>
        <dsp:cNvSpPr/>
      </dsp:nvSpPr>
      <dsp:spPr>
        <a:xfrm>
          <a:off x="369509" y="2259016"/>
          <a:ext cx="5173129" cy="47232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5532" tIns="0" rIns="19553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Organizaciones públicas y privadas </a:t>
          </a:r>
        </a:p>
      </dsp:txBody>
      <dsp:txXfrm>
        <a:off x="392566" y="2282073"/>
        <a:ext cx="5127015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48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240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367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236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17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094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3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5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4293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9913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164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9587D-C48B-4539-B8C8-B2B0EBD55780}" type="datetimeFigureOut">
              <a:rPr lang="es-EC" smtClean="0"/>
              <a:t>17/02/2017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6BE6-25D6-4B78-962D-C511D636AE4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253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png"/><Relationship Id="rId9" Type="http://schemas.microsoft.com/office/2007/relationships/diagramDrawing" Target="../diagrams/drawing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7.jpeg"/><Relationship Id="rId5" Type="http://schemas.openxmlformats.org/officeDocument/2006/relationships/diagramData" Target="../diagrams/data2.xml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030309"/>
            <a:ext cx="12192000" cy="7943080"/>
            <a:chOff x="0" y="-27385"/>
            <a:chExt cx="9144000" cy="691276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" name="Title 1"/>
          <p:cNvSpPr txBox="1">
            <a:spLocks/>
          </p:cNvSpPr>
          <p:nvPr/>
        </p:nvSpPr>
        <p:spPr>
          <a:xfrm>
            <a:off x="1775520" y="1196754"/>
            <a:ext cx="8487832" cy="165618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C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DEPARTAMENTO DE CIENCIAS ECONÓMICAS,</a:t>
            </a:r>
            <a:br>
              <a:rPr lang="es-EC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s-EC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ADMINISTRATIVAS Y DE COMERCIO</a:t>
            </a:r>
            <a:br>
              <a:rPr lang="es-EC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s-EC" sz="24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C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es-EC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CARRERA DE INGENIERÍA </a:t>
            </a:r>
            <a:r>
              <a:rPr lang="es-EC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EN </a:t>
            </a:r>
            <a:r>
              <a:rPr lang="es-EC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MERCADOTECNIA</a:t>
            </a:r>
          </a:p>
          <a:p>
            <a:pPr algn="ctr">
              <a:spcBef>
                <a:spcPct val="0"/>
              </a:spcBef>
              <a:defRPr/>
            </a:pPr>
            <a:r>
              <a:rPr lang="es-EC" sz="22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Titulación previo a la obtención del Título de Ingeniero en Mercadotecnia</a:t>
            </a:r>
            <a:endParaRPr lang="es-EC" sz="22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829780" y="3185593"/>
            <a:ext cx="8316416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C" sz="2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Tema: </a:t>
            </a:r>
            <a:r>
              <a:rPr lang="es-EC" sz="24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“Diseño de la estrategia de branding que permita posicionar al departamento de Ciencias Económicas, Administrativas y de Comercio de la Universidad de las Fuerzas Armadas ESPE”</a:t>
            </a:r>
            <a:endParaRPr lang="es-EC" sz="28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9616" y="4666493"/>
            <a:ext cx="66967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C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s-EC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AUTOR: JOSÉ A. SAN MARTÍN S.</a:t>
            </a:r>
            <a:endParaRPr lang="es-EC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es-EC" sz="1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es-EC" sz="1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DIRECTOR: ING. </a:t>
            </a:r>
            <a:r>
              <a:rPr lang="es-EC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HORFAYT ALVEAR</a:t>
            </a:r>
            <a:endParaRPr lang="es-EC" sz="16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935760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Sangolquí, </a:t>
            </a:r>
            <a:r>
              <a:rPr lang="es-EC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Febrero 2017</a:t>
            </a:r>
            <a:endParaRPr lang="es-EC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2944" t="18970" r="55081" b="72051"/>
          <a:stretch/>
        </p:blipFill>
        <p:spPr>
          <a:xfrm>
            <a:off x="3348397" y="128692"/>
            <a:ext cx="4726546" cy="10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0" y="-286589"/>
            <a:ext cx="12192000" cy="7144589"/>
            <a:chOff x="-18942" y="-259205"/>
            <a:chExt cx="9162942" cy="714458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-18942" y="-25920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91275752"/>
              </p:ext>
            </p:extLst>
          </p:nvPr>
        </p:nvGraphicFramePr>
        <p:xfrm>
          <a:off x="2861398" y="2145678"/>
          <a:ext cx="7390185" cy="298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Imagen 11" descr="Resultado de imagen para logotipo esp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AUDIENCIAS DE ESTUDIO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731" t="33407" r="23505" b="15889"/>
          <a:stretch/>
        </p:blipFill>
        <p:spPr>
          <a:xfrm>
            <a:off x="556767" y="1203653"/>
            <a:ext cx="5083477" cy="39935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4028" t="27949" r="23803" b="25925"/>
          <a:stretch/>
        </p:blipFill>
        <p:spPr>
          <a:xfrm>
            <a:off x="5847562" y="1203653"/>
            <a:ext cx="5009328" cy="4038291"/>
          </a:xfrm>
          <a:prstGeom prst="rect">
            <a:avLst/>
          </a:prstGeom>
        </p:spPr>
      </p:pic>
      <p:pic>
        <p:nvPicPr>
          <p:cNvPr id="11" name="Imagen 10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48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4028" t="27948" r="23209" b="24868"/>
          <a:stretch/>
        </p:blipFill>
        <p:spPr>
          <a:xfrm>
            <a:off x="721217" y="1517014"/>
            <a:ext cx="4906851" cy="39729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3731" t="28125" r="23010" b="18706"/>
          <a:stretch/>
        </p:blipFill>
        <p:spPr>
          <a:xfrm>
            <a:off x="6207616" y="1428097"/>
            <a:ext cx="4559121" cy="4097781"/>
          </a:xfrm>
          <a:prstGeom prst="rect">
            <a:avLst/>
          </a:prstGeom>
        </p:spPr>
      </p:pic>
      <p:pic>
        <p:nvPicPr>
          <p:cNvPr id="10" name="Imagen 9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6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43632" t="29006" r="23110" b="22579"/>
          <a:stretch/>
        </p:blipFill>
        <p:spPr>
          <a:xfrm>
            <a:off x="1081824" y="1542772"/>
            <a:ext cx="4468970" cy="36576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43632" t="36048" r="22812" b="21875"/>
          <a:stretch/>
        </p:blipFill>
        <p:spPr>
          <a:xfrm>
            <a:off x="5924280" y="1542772"/>
            <a:ext cx="5188033" cy="3657640"/>
          </a:xfrm>
          <a:prstGeom prst="rect">
            <a:avLst/>
          </a:prstGeom>
        </p:spPr>
      </p:pic>
      <p:pic>
        <p:nvPicPr>
          <p:cNvPr id="15" name="Imagen 14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929" t="27597" r="23208" b="25220"/>
          <a:stretch/>
        </p:blipFill>
        <p:spPr>
          <a:xfrm>
            <a:off x="5885643" y="1687130"/>
            <a:ext cx="4878122" cy="39377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44127" t="27069" r="23604" b="30326"/>
          <a:stretch/>
        </p:blipFill>
        <p:spPr>
          <a:xfrm>
            <a:off x="244398" y="1687130"/>
            <a:ext cx="5061698" cy="3757457"/>
          </a:xfrm>
          <a:prstGeom prst="rect">
            <a:avLst/>
          </a:prstGeom>
        </p:spPr>
      </p:pic>
      <p:pic>
        <p:nvPicPr>
          <p:cNvPr id="14" name="Imagen 13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4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ángulo 9"/>
          <p:cNvSpPr/>
          <p:nvPr/>
        </p:nvSpPr>
        <p:spPr>
          <a:xfrm>
            <a:off x="1262130" y="1117749"/>
            <a:ext cx="906672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rango del 1 al 5, califique la importancia de cada uno de los siguientes factores, siendo 5=Muy importante; 4= Importante, 3=Medianamente importante, 2=Poco importante, 1=No es importante.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44359" t="36047" r="23228" b="40465"/>
          <a:stretch/>
        </p:blipFill>
        <p:spPr>
          <a:xfrm>
            <a:off x="267381" y="2477430"/>
            <a:ext cx="4540331" cy="1849871"/>
          </a:xfrm>
          <a:prstGeom prst="rect">
            <a:avLst/>
          </a:prstGeom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654325788"/>
              </p:ext>
            </p:extLst>
          </p:nvPr>
        </p:nvGraphicFramePr>
        <p:xfrm>
          <a:off x="4958366" y="1944217"/>
          <a:ext cx="6506468" cy="4469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Imagen 13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72434" y="-145546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ángulo 9"/>
          <p:cNvSpPr/>
          <p:nvPr/>
        </p:nvSpPr>
        <p:spPr>
          <a:xfrm>
            <a:off x="1262130" y="1117749"/>
            <a:ext cx="906672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rango del 1 al 5, califique la importancia de cada uno de los siguientes factores, siendo 5=Muy importante; 4= Importante, 3=Medianamente importante, 2=Poco importante, 1=No es importante.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830" t="31118" r="23011" b="42826"/>
          <a:stretch/>
        </p:blipFill>
        <p:spPr>
          <a:xfrm>
            <a:off x="72434" y="2360756"/>
            <a:ext cx="5092633" cy="2249881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570395210"/>
              </p:ext>
            </p:extLst>
          </p:nvPr>
        </p:nvGraphicFramePr>
        <p:xfrm>
          <a:off x="5165066" y="1932081"/>
          <a:ext cx="6661929" cy="3992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Imagen 13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1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ángulo 9"/>
          <p:cNvSpPr/>
          <p:nvPr/>
        </p:nvSpPr>
        <p:spPr>
          <a:xfrm>
            <a:off x="1262130" y="1117749"/>
            <a:ext cx="906672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rango del 1 al 5, califique la importancia de cada uno de los siguientes factores, siendo 5=Muy importante; 4= Importante, 3=Medianamente importante, 2=Poco importante, 1=No es importante.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4325" t="29709" r="22911" b="46347"/>
          <a:stretch/>
        </p:blipFill>
        <p:spPr>
          <a:xfrm>
            <a:off x="223212" y="2623415"/>
            <a:ext cx="5079421" cy="2087013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77616158"/>
              </p:ext>
            </p:extLst>
          </p:nvPr>
        </p:nvGraphicFramePr>
        <p:xfrm>
          <a:off x="5280584" y="1913172"/>
          <a:ext cx="6546412" cy="485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Imagen 13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0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ctángulo 9"/>
          <p:cNvSpPr/>
          <p:nvPr/>
        </p:nvSpPr>
        <p:spPr>
          <a:xfrm>
            <a:off x="1262130" y="1117749"/>
            <a:ext cx="906672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s-EC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rango del 1 al 5, califique la importancia de cada uno de los siguientes factores, siendo 5=Muy importante; 4= Importante, 3=Medianamente importante, 2=Poco importante, 1=No es importante.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4227" t="29006" r="23010" b="45466"/>
          <a:stretch/>
        </p:blipFill>
        <p:spPr>
          <a:xfrm>
            <a:off x="334849" y="2473286"/>
            <a:ext cx="5228823" cy="2290572"/>
          </a:xfrm>
          <a:prstGeom prst="rect">
            <a:avLst/>
          </a:prstGeom>
        </p:spPr>
      </p:pic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683850835"/>
              </p:ext>
            </p:extLst>
          </p:nvPr>
        </p:nvGraphicFramePr>
        <p:xfrm>
          <a:off x="5563672" y="1804694"/>
          <a:ext cx="6263324" cy="496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Imagen 13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43731" t="30766" r="35284" b="43178"/>
          <a:stretch/>
        </p:blipFill>
        <p:spPr>
          <a:xfrm>
            <a:off x="6624232" y="585495"/>
            <a:ext cx="3892553" cy="271744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15721"/>
              </p:ext>
            </p:extLst>
          </p:nvPr>
        </p:nvGraphicFramePr>
        <p:xfrm>
          <a:off x="791990" y="3489652"/>
          <a:ext cx="10515599" cy="2484531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159904"/>
                <a:gridCol w="416418"/>
                <a:gridCol w="1181954"/>
                <a:gridCol w="376458"/>
                <a:gridCol w="1459565"/>
                <a:gridCol w="399593"/>
                <a:gridCol w="1362821"/>
                <a:gridCol w="401696"/>
                <a:gridCol w="1301831"/>
                <a:gridCol w="496336"/>
                <a:gridCol w="959023"/>
              </a:tblGrid>
              <a:tr h="276059">
                <a:tc>
                  <a:txBody>
                    <a:bodyPr/>
                    <a:lstStyle/>
                    <a:p>
                      <a:pPr algn="l"/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5" marR="68225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E. actuales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Bachilleres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Egresados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Org. Púb. Y Priv.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/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Comercial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53,64420893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60,50567752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53,6442089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38,2059046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0,15594247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Mercadotecnia/Marketing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55,4670704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62,56169569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55,4670704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39,5041635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0,16124148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Finanzas/ Auditoría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48,17562453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54,33762301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48,1756245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34,3111279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0,14004542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Hotelería/Turismo 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40,62376987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45,81983346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40,6237699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28,9326268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0,11809235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Comercio exterior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46,35276306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52,28160484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46,3527631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33,012869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0,1347464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empresas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99,73656321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112,4935655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99,7365632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71,0333081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383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0,28993187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  <a:tr h="27605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388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344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245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1321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25" marR="68225" marT="0" marB="0"/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 CUADRADO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 descr="Resultado de imagen para logotipo esp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/>
          <a:srcRect l="39574" t="33055" r="25584" b="47226"/>
          <a:stretch/>
        </p:blipFill>
        <p:spPr>
          <a:xfrm>
            <a:off x="1575238" y="1808495"/>
            <a:ext cx="4533364" cy="1442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1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n para MARCA DE AGUA NELSON MANDELA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3" t="2366"/>
          <a:stretch/>
        </p:blipFill>
        <p:spPr bwMode="auto">
          <a:xfrm>
            <a:off x="8917990" y="790848"/>
            <a:ext cx="2957588" cy="6048217"/>
          </a:xfrm>
          <a:prstGeom prst="rect">
            <a:avLst/>
          </a:prstGeom>
          <a:gradFill>
            <a:gsLst>
              <a:gs pos="5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accent1">
                <a:alpha val="0"/>
              </a:schemeClr>
            </a:glow>
          </a:effectLst>
        </p:spPr>
      </p:pic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1146219" y="2368406"/>
            <a:ext cx="102129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4400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“La educación es el arma más poderosa que puedes usar para cambiar el mundo”</a:t>
            </a:r>
            <a:endParaRPr lang="es-EC" sz="4400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84311" y="3455791"/>
            <a:ext cx="417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000" i="1" dirty="0" smtClean="0">
                <a:solidFill>
                  <a:srgbClr val="F47F6C"/>
                </a:solidFill>
              </a:rPr>
              <a:t>NELSON MANDELA</a:t>
            </a:r>
            <a:endParaRPr lang="es-EC" sz="4000" i="1" dirty="0">
              <a:solidFill>
                <a:srgbClr val="F47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253248"/>
              </p:ext>
            </p:extLst>
          </p:nvPr>
        </p:nvGraphicFramePr>
        <p:xfrm>
          <a:off x="1018502" y="996230"/>
          <a:ext cx="9142930" cy="158687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16930"/>
                <a:gridCol w="773492"/>
                <a:gridCol w="1546984"/>
                <a:gridCol w="1550641"/>
                <a:gridCol w="1550641"/>
                <a:gridCol w="1704242"/>
              </a:tblGrid>
              <a:tr h="1899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fo-fe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(fo-fe)^2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((fo-fe)^2)/fe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1899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53,6442089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-8,6442089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74,7223480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1,392924783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21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Mercadotecnia / Marketing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55,4670704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-0,4670704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0,21815476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0,00393305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1899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Finanzas / Auditoría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48,1756245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6,82437547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46,5721006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0,966715036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1899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Hotelería / Turismo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40,6237698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3,37623012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11,3989298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0,28059754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1899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Comercio exterior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46,3527630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-2,3527630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5,53549400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0,119421015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198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empresas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99,7365632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1,26343679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1,59627252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0,016004888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  <a:tr h="1899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2,779596311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11601"/>
              </p:ext>
            </p:extLst>
          </p:nvPr>
        </p:nvGraphicFramePr>
        <p:xfrm>
          <a:off x="1584102" y="2674033"/>
          <a:ext cx="9228785" cy="156565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17197"/>
                <a:gridCol w="625836"/>
                <a:gridCol w="1582130"/>
                <a:gridCol w="1724283"/>
                <a:gridCol w="1598745"/>
                <a:gridCol w="1480594"/>
              </a:tblGrid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fo-fe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(fo-fe)^2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((fo-fe)^2)/fe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60,5056775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0,494322483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0,24435471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0,00403854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Mercadotecnia / Marketing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62,5616956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-7,561695685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57,1792416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0,91396566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Finanzas / Auditoría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54,3376230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-11,33762301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128,541695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2,36561131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Hotelería / Turismo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45,8198334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2,18016654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4,75312614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0,10373512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Comercio exterior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52,2816048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-3,281604845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10,7689303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0,20597933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empresas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112,493565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19,50643452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380,500987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3,38242446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  <a:tr h="1953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6,97575443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83" marR="66583" marT="0" marB="0"/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6543"/>
              </p:ext>
            </p:extLst>
          </p:nvPr>
        </p:nvGraphicFramePr>
        <p:xfrm>
          <a:off x="2189410" y="4417452"/>
          <a:ext cx="9280300" cy="177728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004545"/>
                <a:gridCol w="606931"/>
                <a:gridCol w="1542386"/>
                <a:gridCol w="1696439"/>
                <a:gridCol w="1546098"/>
                <a:gridCol w="1883901"/>
              </a:tblGrid>
              <a:tr h="172682"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 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fo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fe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fo-fe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(fo-fe)^2</a:t>
                      </a:r>
                      <a:endParaRPr lang="es-EC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((</a:t>
                      </a:r>
                      <a:r>
                        <a:rPr lang="es-EC" sz="1200" b="1" dirty="0" err="1">
                          <a:effectLst/>
                        </a:rPr>
                        <a:t>fo</a:t>
                      </a:r>
                      <a:r>
                        <a:rPr lang="es-EC" sz="1200" b="1" dirty="0">
                          <a:effectLst/>
                        </a:rPr>
                        <a:t>-fe)^2)/fe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53,6442089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0,355791067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0,12658728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0,002359757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Mercadotecnia / Marketing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55,4670704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3,532929599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12,4815915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0,225027056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Finanzas / Auditoría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48,1756245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1,824375473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3,32834586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0,069087758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Hotelería / Turismo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40,6237698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-4,62376987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21,3792478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0,526274344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Comercio exterior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46,3527630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0,647236942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0,41891565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0,009037555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empresas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99,7365632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-1,73656321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3,01565178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0,030236171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0,86202264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4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32952"/>
              </p:ext>
            </p:extLst>
          </p:nvPr>
        </p:nvGraphicFramePr>
        <p:xfrm>
          <a:off x="888645" y="1257969"/>
          <a:ext cx="10156062" cy="1565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274958"/>
                <a:gridCol w="702799"/>
                <a:gridCol w="1750905"/>
                <a:gridCol w="1927621"/>
                <a:gridCol w="1750905"/>
                <a:gridCol w="1748874"/>
              </a:tblGrid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fo-fe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(fo-fe)^2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((fo-fe)^2)/fe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Comercial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38,2059046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7,794095382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60,7479228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1,59001399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Mercadotecnia / Marketing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39,5041635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4,495836488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20,2125457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0,51165608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Finanzas / Auditoría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34,3111279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2,688872067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7,23003299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0,21071977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Hotelería / Turismo 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28,9326268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-0,932626798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0,86979274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0,03006269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Comercio exterior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33,0128690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4,987130961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24,8714752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0,75338726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Administración de empresas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71,0333081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-19,0333081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362,266817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5,09995700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  <a:tr h="193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8,19579681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35" marR="67235" marT="0" marB="0"/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l="43929" t="74428" r="22218" b="14305"/>
          <a:stretch/>
        </p:blipFill>
        <p:spPr>
          <a:xfrm>
            <a:off x="164388" y="2967096"/>
            <a:ext cx="6983387" cy="1314632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23810"/>
              </p:ext>
            </p:extLst>
          </p:nvPr>
        </p:nvGraphicFramePr>
        <p:xfrm>
          <a:off x="1622740" y="4570510"/>
          <a:ext cx="8989453" cy="16459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790700"/>
                <a:gridCol w="1174022"/>
                <a:gridCol w="3590388"/>
                <a:gridCol w="1174022"/>
                <a:gridCol w="1260321"/>
              </a:tblGrid>
              <a:tr h="0">
                <a:tc>
                  <a:txBody>
                    <a:bodyPr/>
                    <a:lstStyle/>
                    <a:p>
                      <a:pPr marL="714375"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200" dirty="0">
                          <a:effectLst/>
                        </a:rPr>
                        <a:t>Ho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         =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Preferencia </a:t>
                      </a:r>
                      <a:r>
                        <a:rPr lang="es-EC" sz="1200" dirty="0" smtClean="0">
                          <a:effectLst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</a:rPr>
                        <a:t> menos del 35% de </a:t>
                      </a:r>
                      <a:r>
                        <a:rPr lang="es-EC" sz="1200" dirty="0" smtClean="0">
                          <a:effectLst/>
                        </a:rPr>
                        <a:t>las </a:t>
                      </a:r>
                      <a:r>
                        <a:rPr lang="es-EC" sz="1200" dirty="0">
                          <a:effectLst/>
                        </a:rPr>
                        <a:t>audiencias </a:t>
                      </a:r>
                      <a:r>
                        <a:rPr lang="es-EC" sz="1200" dirty="0" smtClean="0">
                          <a:effectLst/>
                        </a:rPr>
                        <a:t>hacia </a:t>
                      </a:r>
                      <a:r>
                        <a:rPr lang="es-EC" sz="1200" dirty="0">
                          <a:effectLst/>
                        </a:rPr>
                        <a:t>las carreras administrativas que posee la marca CEAC de la Universidad de las Fuerzas Armadas ESPE.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=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X</a:t>
                      </a:r>
                      <a:r>
                        <a:rPr lang="es-EC" sz="1200" baseline="30000">
                          <a:effectLst/>
                        </a:rPr>
                        <a:t>2</a:t>
                      </a:r>
                      <a:r>
                        <a:rPr lang="es-EC" sz="1200">
                          <a:effectLst/>
                        </a:rPr>
                        <a:t>&lt;Valor critico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14375"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C" sz="1200">
                          <a:effectLst/>
                        </a:rPr>
                        <a:t>H1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=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Preferencia </a:t>
                      </a:r>
                      <a:r>
                        <a:rPr lang="es-EC" sz="1200" dirty="0" smtClean="0">
                          <a:effectLst/>
                        </a:rPr>
                        <a:t>de</a:t>
                      </a:r>
                      <a:r>
                        <a:rPr lang="es-EC" sz="1200" baseline="0" dirty="0" smtClean="0">
                          <a:effectLst/>
                        </a:rPr>
                        <a:t> más del 35% de</a:t>
                      </a: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200" dirty="0">
                          <a:effectLst/>
                        </a:rPr>
                        <a:t>las audiencias </a:t>
                      </a:r>
                      <a:r>
                        <a:rPr lang="es-EC" sz="1200" dirty="0" smtClean="0">
                          <a:effectLst/>
                        </a:rPr>
                        <a:t>hacia las carreras administrativas que posee</a:t>
                      </a:r>
                      <a:r>
                        <a:rPr lang="es-EC" sz="1200" baseline="0" dirty="0" smtClean="0">
                          <a:effectLst/>
                        </a:rPr>
                        <a:t> la marca CEAC de la Universidad de las Fuerzas Armadas ESPE.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=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X</a:t>
                      </a:r>
                      <a:r>
                        <a:rPr lang="es-EC" sz="1200" baseline="30000" dirty="0">
                          <a:effectLst/>
                        </a:rPr>
                        <a:t>2</a:t>
                      </a:r>
                      <a:r>
                        <a:rPr lang="es-EC" sz="1200" dirty="0">
                          <a:effectLst/>
                        </a:rPr>
                        <a:t>&gt;Valor crítico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Imagen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" t="16046" r="62518" b="56434"/>
          <a:stretch/>
        </p:blipFill>
        <p:spPr bwMode="auto">
          <a:xfrm>
            <a:off x="7147775" y="2834468"/>
            <a:ext cx="4069724" cy="1579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Elipse 12"/>
          <p:cNvSpPr/>
          <p:nvPr/>
        </p:nvSpPr>
        <p:spPr>
          <a:xfrm>
            <a:off x="8744754" y="3948999"/>
            <a:ext cx="695459" cy="332729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5" name="Imagen 14" descr="Resultado de imagen para logotipo esp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lipse 2"/>
          <p:cNvSpPr/>
          <p:nvPr/>
        </p:nvSpPr>
        <p:spPr>
          <a:xfrm>
            <a:off x="5813494" y="3745726"/>
            <a:ext cx="1532585" cy="4953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6580415" y="2967096"/>
            <a:ext cx="0" cy="6573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" name="Imagen 13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1355551" y="2688104"/>
            <a:ext cx="995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POSICIONAMIENTO EFECTIVO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EC" sz="2400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s-EC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C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r>
              <a:rPr lang="es-EC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s-EC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s-EC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POSICIONAMIENTO POR </a:t>
            </a:r>
            <a:r>
              <a:rPr lang="es-EC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CALIDAD</a:t>
            </a:r>
            <a:endParaRPr lang="es-EC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43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uadroTexto 9"/>
          <p:cNvSpPr txBox="1"/>
          <p:nvPr/>
        </p:nvSpPr>
        <p:spPr>
          <a:xfrm>
            <a:off x="1434126" y="3040886"/>
            <a:ext cx="934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MARKETING MIX</a:t>
            </a:r>
            <a:endParaRPr lang="es-EC" sz="4800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355530"/>
              </p:ext>
            </p:extLst>
          </p:nvPr>
        </p:nvGraphicFramePr>
        <p:xfrm>
          <a:off x="399246" y="864097"/>
          <a:ext cx="11281890" cy="570140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635616"/>
                <a:gridCol w="2189408"/>
                <a:gridCol w="4069724"/>
                <a:gridCol w="1643558"/>
                <a:gridCol w="1022369"/>
                <a:gridCol w="721215"/>
              </a:tblGrid>
              <a:tr h="203062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PRODUCTO</a:t>
                      </a:r>
                      <a:endParaRPr lang="es-EC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effectLst/>
                        </a:rPr>
                        <a:t>Rediseño </a:t>
                      </a:r>
                      <a:r>
                        <a:rPr lang="es-EC" sz="1100" b="0" dirty="0">
                          <a:effectLst/>
                        </a:rPr>
                        <a:t>de la malla curricular, tomando en cuenta nuevas materias de relevancia, y descartando materias de menos relevancia para cada carrera.</a:t>
                      </a:r>
                      <a:endParaRPr lang="es-EC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b="0" dirty="0">
                          <a:effectLst/>
                        </a:rPr>
                        <a:t>Aplicar metodología actualizada para enseñar las nuevas  materias</a:t>
                      </a:r>
                      <a:r>
                        <a:rPr lang="es-EC" sz="105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b="0" dirty="0">
                          <a:effectLst/>
                        </a:rPr>
                        <a:t>Incluir plataformas de enseñanza virtuales que permitan a los estudiantes interactuar</a:t>
                      </a:r>
                      <a:r>
                        <a:rPr lang="es-EC" sz="105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b="0" dirty="0">
                          <a:effectLst/>
                        </a:rPr>
                        <a:t>Informar a los estudiantes cuales son las nuevas materias incorporadas</a:t>
                      </a:r>
                      <a:r>
                        <a:rPr lang="es-EC" sz="105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b="0" dirty="0">
                          <a:effectLst/>
                        </a:rPr>
                        <a:t>Dar charlas para informar sobre la relevancia de cada una dentro de la malla curricular</a:t>
                      </a:r>
                      <a:r>
                        <a:rPr lang="es-EC" sz="105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 smtClean="0">
                          <a:effectLst/>
                        </a:rPr>
                        <a:t>Director </a:t>
                      </a:r>
                      <a:r>
                        <a:rPr lang="es-EC" sz="1050" b="0" dirty="0">
                          <a:effectLst/>
                        </a:rPr>
                        <a:t>de la facultad, Directores de carrera de cada una de las especializaciones.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 smtClean="0">
                          <a:effectLst/>
                        </a:rPr>
                        <a:t>$</a:t>
                      </a:r>
                      <a:r>
                        <a:rPr lang="es-EC" sz="1050" b="0" dirty="0">
                          <a:effectLst/>
                        </a:rPr>
                        <a:t>15.400,00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b="0" dirty="0" smtClean="0">
                          <a:effectLst/>
                        </a:rPr>
                        <a:t>3 </a:t>
                      </a:r>
                      <a:r>
                        <a:rPr lang="es-EC" sz="1050" b="0" dirty="0">
                          <a:effectLst/>
                        </a:rPr>
                        <a:t>meses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</a:tr>
              <a:tr h="16928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Adaptación </a:t>
                      </a:r>
                      <a:r>
                        <a:rPr lang="es-EC" sz="1100" dirty="0">
                          <a:effectLst/>
                        </a:rPr>
                        <a:t>a nuevas tecnologías por parte del personal administrativo.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Informar sobre la implementación de nueva tecnología al personal</a:t>
                      </a:r>
                      <a:r>
                        <a:rPr lang="es-EC" sz="105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Dar talleres de aprendizaje sobre cómo debe manejarse</a:t>
                      </a:r>
                      <a:r>
                        <a:rPr lang="es-EC" sz="105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Informar a través de un sistema a los estudiantes su funcionamiento y su </a:t>
                      </a:r>
                      <a:r>
                        <a:rPr lang="es-EC" sz="1050" dirty="0" smtClean="0">
                          <a:effectLst/>
                        </a:rPr>
                        <a:t>interrelación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Colocar afiches informativos dentro de la institución sobre el uso de esta tecnología, para socializarla</a:t>
                      </a:r>
                      <a:r>
                        <a:rPr lang="es-EC" sz="105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Director </a:t>
                      </a:r>
                      <a:r>
                        <a:rPr lang="es-EC" sz="1050" dirty="0">
                          <a:effectLst/>
                        </a:rPr>
                        <a:t>de la facultad, Personal directivo, Unidad de comunicación.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$ 5000,00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6 </a:t>
                      </a:r>
                      <a:r>
                        <a:rPr lang="es-EC" sz="1050" dirty="0">
                          <a:effectLst/>
                        </a:rPr>
                        <a:t>meses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>
                    <a:noFill/>
                  </a:tcPr>
                </a:tc>
              </a:tr>
              <a:tr h="186560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Innovación </a:t>
                      </a:r>
                      <a:r>
                        <a:rPr lang="es-EC" sz="1100" dirty="0">
                          <a:effectLst/>
                        </a:rPr>
                        <a:t>tecnológica en materias dentro del syllabus en cada especialización.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Mayor uso de la plataforma virtual para trabajos y tareas</a:t>
                      </a:r>
                      <a:r>
                        <a:rPr lang="es-EC" sz="105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Incorporación de la información del método dentro del syllabus</a:t>
                      </a:r>
                      <a:r>
                        <a:rPr lang="es-EC" sz="105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Entregar el syllabus con el cronograma de actividades relativas a esta tecnología. </a:t>
                      </a:r>
                      <a:endParaRPr lang="es-EC" sz="105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50" dirty="0">
                          <a:effectLst/>
                        </a:rPr>
                        <a:t>Actualización de programas, equipos y software necesarios para la aplicación dentro de las materias de cada carrera</a:t>
                      </a:r>
                      <a:r>
                        <a:rPr lang="es-EC" sz="1050" dirty="0" smtClean="0">
                          <a:effectLst/>
                        </a:rPr>
                        <a:t>.</a:t>
                      </a:r>
                      <a:endParaRPr lang="es-EC" sz="1000" dirty="0">
                        <a:effectLst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Director </a:t>
                      </a:r>
                      <a:r>
                        <a:rPr lang="es-EC" sz="1050" dirty="0">
                          <a:effectLst/>
                        </a:rPr>
                        <a:t>de la facultad, Personal técnico en sistemas, UTICs, Personal directivo.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$</a:t>
                      </a:r>
                      <a:r>
                        <a:rPr lang="es-EC" sz="1050" dirty="0">
                          <a:effectLst/>
                        </a:rPr>
                        <a:t>12000,00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6 </a:t>
                      </a:r>
                      <a:r>
                        <a:rPr lang="es-EC" sz="1050" dirty="0">
                          <a:effectLst/>
                        </a:rPr>
                        <a:t>meses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97" marR="4299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2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862391"/>
              </p:ext>
            </p:extLst>
          </p:nvPr>
        </p:nvGraphicFramePr>
        <p:xfrm>
          <a:off x="874927" y="864097"/>
          <a:ext cx="10703181" cy="5275326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812343"/>
                <a:gridCol w="2764087"/>
                <a:gridCol w="2764087"/>
                <a:gridCol w="1719075"/>
                <a:gridCol w="784677"/>
                <a:gridCol w="858912"/>
              </a:tblGrid>
              <a:tr h="220329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PLAZA</a:t>
                      </a:r>
                      <a:endParaRPr lang="es-EC" sz="12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effectLst/>
                        </a:rPr>
                        <a:t>Recibir </a:t>
                      </a:r>
                      <a:r>
                        <a:rPr lang="es-EC" sz="1100" b="0" dirty="0">
                          <a:effectLst/>
                        </a:rPr>
                        <a:t>visitas de colegios de gran calificación en los cuales nos daremos a conocer, mediante un personal calificado y con estudiantes actuales, que respalden la calidad académica.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effectLst/>
                        </a:rPr>
                        <a:t>Charlas con estudiantes de forma que conozcan las ventajas y oportunidades en la institución</a:t>
                      </a:r>
                      <a:r>
                        <a:rPr lang="es-EC" sz="11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effectLst/>
                        </a:rPr>
                        <a:t>Realizar material POP en la promoción de las carreras</a:t>
                      </a:r>
                      <a:r>
                        <a:rPr lang="es-EC" sz="11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effectLst/>
                        </a:rPr>
                        <a:t>Realizar talleres para demostrar la aplicación de estas carreras</a:t>
                      </a:r>
                      <a:r>
                        <a:rPr lang="es-EC" sz="11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effectLst/>
                        </a:rPr>
                        <a:t>Realizar un estudio de estudiantes prospectos interesados en las carreras administrativas</a:t>
                      </a:r>
                      <a:r>
                        <a:rPr lang="es-EC" sz="11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effectLst/>
                        </a:rPr>
                        <a:t>Director </a:t>
                      </a:r>
                      <a:r>
                        <a:rPr lang="es-EC" sz="1100" b="0" dirty="0">
                          <a:effectLst/>
                        </a:rPr>
                        <a:t>de la facultad, Unidad de Comunicación, Departamento de Marketing, Consejo estudiantil.</a:t>
                      </a:r>
                      <a:r>
                        <a:rPr lang="es-EC" sz="1000" b="0" dirty="0">
                          <a:effectLst/>
                        </a:rPr>
                        <a:t> 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>
                        <a:effectLst/>
                      </a:endParaRPr>
                    </a:p>
                    <a:p>
                      <a:pPr algn="ctr"/>
                      <a:endParaRPr lang="es-EC" sz="1100" b="0" dirty="0" smtClean="0">
                        <a:effectLst/>
                      </a:endParaRPr>
                    </a:p>
                    <a:p>
                      <a:pPr algn="ctr"/>
                      <a:endParaRPr lang="es-EC" sz="1100" b="0" dirty="0" smtClean="0">
                        <a:effectLst/>
                      </a:endParaRPr>
                    </a:p>
                    <a:p>
                      <a:pPr algn="ctr"/>
                      <a:endParaRPr lang="es-EC" sz="1100" b="0" dirty="0" smtClean="0">
                        <a:effectLst/>
                      </a:endParaRPr>
                    </a:p>
                    <a:p>
                      <a:pPr algn="ctr"/>
                      <a:endParaRPr lang="es-EC" sz="1100" b="0" dirty="0" smtClean="0">
                        <a:effectLst/>
                      </a:endParaRPr>
                    </a:p>
                    <a:p>
                      <a:pPr algn="ctr"/>
                      <a:endParaRPr lang="es-EC" sz="1100" b="0" dirty="0" smtClean="0">
                        <a:effectLst/>
                      </a:endParaRPr>
                    </a:p>
                    <a:p>
                      <a:pPr algn="ctr"/>
                      <a:r>
                        <a:rPr lang="es-EC" sz="1100" b="0" dirty="0" smtClean="0">
                          <a:effectLst/>
                        </a:rPr>
                        <a:t>$ 3000,00</a:t>
                      </a:r>
                      <a:r>
                        <a:rPr lang="es-EC" sz="1000" b="0" dirty="0" smtClean="0">
                          <a:effectLst/>
                        </a:rPr>
                        <a:t> 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92" marR="616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effectLst/>
                        </a:rPr>
                        <a:t>3 </a:t>
                      </a:r>
                      <a:r>
                        <a:rPr lang="es-EC" sz="1100" b="0" dirty="0">
                          <a:effectLst/>
                        </a:rPr>
                        <a:t>meses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/>
                </a:tc>
              </a:tr>
              <a:tr h="26060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Incorporación </a:t>
                      </a:r>
                      <a:r>
                        <a:rPr lang="es-EC" sz="1100" dirty="0">
                          <a:effectLst/>
                        </a:rPr>
                        <a:t>de mayores rutas dentro de la provincia, con respecto a servicios de transporte hogar-universidad-hogar.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effectLst/>
                        </a:rPr>
                        <a:t>Contratos nuevos con recorridos que incluyan otras zonas, ampliando la capacidad de llegar a distintos lugares  de la provincia. 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effectLst/>
                        </a:rPr>
                        <a:t>Estudio de nuevas rutas de transporte necesarias para su implementación. </a:t>
                      </a:r>
                      <a:endParaRPr lang="es-EC" sz="11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effectLst/>
                        </a:rPr>
                        <a:t>Presentación de las nuevas rutas propuestas para verificar su aceptación</a:t>
                      </a:r>
                      <a:r>
                        <a:rPr lang="es-EC" sz="11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dirty="0">
                          <a:effectLst/>
                        </a:rPr>
                        <a:t>Elaborar cronogramas para las nuevas rutas con tiempos y horarios para cada una.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Director </a:t>
                      </a:r>
                      <a:r>
                        <a:rPr lang="es-EC" sz="1100" dirty="0">
                          <a:effectLst/>
                        </a:rPr>
                        <a:t>de la facultad, UTICS, Directores de carrera, Personal del servicio de transporte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$ 4000,00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</a:rPr>
                        <a:t>2 </a:t>
                      </a:r>
                      <a:r>
                        <a:rPr lang="es-EC" sz="1100" dirty="0">
                          <a:effectLst/>
                        </a:rPr>
                        <a:t>meses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92" marR="61692" marT="0" marB="0">
                    <a:noFill/>
                  </a:tcPr>
                </a:tc>
              </a:tr>
            </a:tbl>
          </a:graphicData>
        </a:graphic>
      </p:graphicFrame>
      <p:pic>
        <p:nvPicPr>
          <p:cNvPr id="13" name="Imagen 12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498" y="6207617"/>
            <a:ext cx="658079" cy="559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63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-54769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83862"/>
              </p:ext>
            </p:extLst>
          </p:nvPr>
        </p:nvGraphicFramePr>
        <p:xfrm>
          <a:off x="837127" y="790559"/>
          <a:ext cx="10728101" cy="585136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45465"/>
                <a:gridCol w="2595479"/>
                <a:gridCol w="3148498"/>
                <a:gridCol w="1841679"/>
                <a:gridCol w="837127"/>
                <a:gridCol w="759853"/>
              </a:tblGrid>
              <a:tr h="167204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PROMOCIÓN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Campañas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diferentes colegios con propuestas de estudio, en las carreras administrativas.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Elaborar presentación de la propuesta en cada uno de los colegios a través de un evento masivo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Colocar afiches informativos dentro de los colegios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Negociar con las autoridades visitas por parte de los futuros bachilleres a la universidad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facultad, Rector de la Universidad, Directores de Carrera, Personal Administrativo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$ 5000,00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meses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432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conocer el servicio institucional a través de redes sociales, televisión y radio; mantener constante interacción con la página web institucional.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constantes actualizaciones en redes sociales creadas y ampliar campo en redes sociales de gran afluencia de estudiantes. </a:t>
                      </a: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 de un comercial informativo que pase a través de televisión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Crear una cuña informativa para promocionar en radio la propuesta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Manejo adecuado y estable de la página web institucional, y al servicio del estudiante, docente y persona particular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facultad, Unidad de Marketing, Unidad de Comunicación.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7600,00</a:t>
                      </a: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meses 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33143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Realizar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seguimiento a graduados, con ofertas del 10% en su carrera de posgrado dentro de la universidad.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Proponer un sistema de oferta a graduados en las reuniones de egresados por parte de la institución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Añadir nuevas propuestas en carreras administrativas en cuanto al servicio de 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posgrado.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Director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la facultad, Directores de Carrera, Personal Docente Administrativo, Unidad de Posgrados.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4000,</a:t>
                      </a:r>
                      <a:r>
                        <a:rPr lang="es-EC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s-EC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meses 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7" name="Imagen 16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498" y="6207617"/>
            <a:ext cx="658079" cy="559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7832"/>
              </p:ext>
            </p:extLst>
          </p:nvPr>
        </p:nvGraphicFramePr>
        <p:xfrm>
          <a:off x="965916" y="864098"/>
          <a:ext cx="10509159" cy="522338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07076"/>
                <a:gridCol w="2573854"/>
                <a:gridCol w="3117976"/>
                <a:gridCol w="1683989"/>
                <a:gridCol w="986004"/>
                <a:gridCol w="640260"/>
              </a:tblGrid>
              <a:tr h="1884896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700" dirty="0">
                          <a:effectLst/>
                        </a:rPr>
                        <a:t> </a:t>
                      </a:r>
                      <a:endParaRPr lang="es-EC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solidFill>
                      <a:srgbClr val="F3978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 smtClean="0">
                          <a:effectLst/>
                        </a:rPr>
                        <a:t>Mejorar </a:t>
                      </a:r>
                      <a:r>
                        <a:rPr lang="es-EC" sz="1000" b="0" dirty="0">
                          <a:effectLst/>
                        </a:rPr>
                        <a:t>la efectividad del personal del departamento, tomando en cuenta el buen trato, la solución de problemas y apoyo al estudiante.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b="0" dirty="0">
                          <a:effectLst/>
                        </a:rPr>
                        <a:t>Realizar talleres de interacción entre el </a:t>
                      </a:r>
                      <a:r>
                        <a:rPr lang="es-EC" sz="1000" b="0" dirty="0" smtClean="0">
                          <a:effectLst/>
                        </a:rPr>
                        <a:t>personal.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b="0" dirty="0">
                          <a:effectLst/>
                        </a:rPr>
                        <a:t>Realizar evaluaciones para evidenciar las relaciones entre el personal</a:t>
                      </a:r>
                      <a:r>
                        <a:rPr lang="es-EC" sz="10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b="0" dirty="0">
                          <a:effectLst/>
                        </a:rPr>
                        <a:t>Socializar un sistema más eficaz para los distintos procesos académicos</a:t>
                      </a:r>
                      <a:r>
                        <a:rPr lang="es-EC" sz="10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b="0" dirty="0">
                          <a:effectLst/>
                        </a:rPr>
                        <a:t>Crear protocolos de atención al estudiante, docente y personas ajenas a la institución</a:t>
                      </a:r>
                      <a:r>
                        <a:rPr lang="es-EC" sz="10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 smtClean="0">
                          <a:effectLst/>
                        </a:rPr>
                        <a:t>Director </a:t>
                      </a:r>
                      <a:r>
                        <a:rPr lang="es-EC" sz="1000" b="0" dirty="0">
                          <a:effectLst/>
                        </a:rPr>
                        <a:t>de la facultad, Directores de carrera, Personal Docente, Personal Administrativo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 smtClean="0">
                          <a:effectLst/>
                        </a:rPr>
                        <a:t>$</a:t>
                      </a:r>
                      <a:r>
                        <a:rPr lang="es-EC" sz="1000" b="0" dirty="0">
                          <a:effectLst/>
                        </a:rPr>
                        <a:t>5400,00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b="0" dirty="0" smtClean="0">
                          <a:effectLst/>
                        </a:rPr>
                        <a:t>2 </a:t>
                      </a:r>
                      <a:r>
                        <a:rPr lang="es-EC" sz="1000" b="0" dirty="0">
                          <a:effectLst/>
                        </a:rPr>
                        <a:t>meses</a:t>
                      </a:r>
                      <a:endParaRPr lang="es-EC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</a:tr>
              <a:tr h="18848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Evaluación </a:t>
                      </a:r>
                      <a:r>
                        <a:rPr lang="es-EC" sz="1000" dirty="0">
                          <a:effectLst/>
                        </a:rPr>
                        <a:t>del desempeño docente y administrativo de manera semestral, por parte de los estudiantes y las autoridades de la institución.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Aplicación de evaluación para medir el desempeño de los docentes, cada 3 meses</a:t>
                      </a:r>
                      <a:r>
                        <a:rPr lang="es-EC" sz="10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Adaptar un sistema de calificación mensual al docente por parte del estudiante. </a:t>
                      </a:r>
                      <a:endParaRPr lang="es-EC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 smtClean="0">
                          <a:effectLst/>
                        </a:rPr>
                        <a:t>Premiar </a:t>
                      </a:r>
                      <a:r>
                        <a:rPr lang="es-EC" sz="1000" dirty="0">
                          <a:effectLst/>
                        </a:rPr>
                        <a:t>a los mejores puntuados de la evaluación</a:t>
                      </a:r>
                      <a:r>
                        <a:rPr lang="es-EC" sz="10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Exigir mejores resultados y analizar deficiencias de docentes con menor calificación</a:t>
                      </a:r>
                      <a:r>
                        <a:rPr lang="es-EC" sz="10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Director </a:t>
                      </a:r>
                      <a:r>
                        <a:rPr lang="es-EC" sz="1000" dirty="0">
                          <a:effectLst/>
                        </a:rPr>
                        <a:t>de la facultad, Estudiantes, Directores de carrera, Autoridades de la institución.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$</a:t>
                      </a:r>
                      <a:r>
                        <a:rPr lang="es-EC" sz="1000" dirty="0">
                          <a:effectLst/>
                        </a:rPr>
                        <a:t>3000,00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1-3 </a:t>
                      </a:r>
                      <a:r>
                        <a:rPr lang="es-EC" sz="1000" dirty="0">
                          <a:effectLst/>
                        </a:rPr>
                        <a:t>meses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>
                    <a:noFill/>
                  </a:tcPr>
                </a:tc>
              </a:tr>
              <a:tr h="136766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Realizar </a:t>
                      </a:r>
                      <a:r>
                        <a:rPr lang="es-EC" sz="1000" dirty="0">
                          <a:effectLst/>
                        </a:rPr>
                        <a:t>un control semanal del syllabus establecido para cada una de las materias del departamento.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Evaluación del cumplimiento del syllabus a través de un cuestionario sencillo aplicado a los estudiantes</a:t>
                      </a:r>
                      <a:r>
                        <a:rPr lang="es-EC" sz="100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000" dirty="0">
                          <a:effectLst/>
                        </a:rPr>
                        <a:t>Constante actualización del cumplimiento del syllabus en el sistema por parte de los profesores y estudiantes.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Director </a:t>
                      </a:r>
                      <a:r>
                        <a:rPr lang="es-EC" sz="1000" dirty="0">
                          <a:effectLst/>
                        </a:rPr>
                        <a:t>de la facultad, Directores de carrera, UTICS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000" dirty="0" smtClean="0">
                        <a:effectLst/>
                      </a:endParaRPr>
                    </a:p>
                    <a:p>
                      <a:pPr algn="ctr"/>
                      <a:endParaRPr lang="es-EC" sz="1000" dirty="0" smtClean="0">
                        <a:effectLst/>
                      </a:endParaRPr>
                    </a:p>
                    <a:p>
                      <a:pPr algn="ctr"/>
                      <a:endParaRPr lang="es-EC" sz="1000" dirty="0" smtClean="0">
                        <a:effectLst/>
                      </a:endParaRPr>
                    </a:p>
                    <a:p>
                      <a:pPr algn="ctr"/>
                      <a:r>
                        <a:rPr lang="es-EC" sz="1000" baseline="0" dirty="0" smtClean="0">
                          <a:effectLst/>
                        </a:rPr>
                        <a:t>    </a:t>
                      </a:r>
                      <a:r>
                        <a:rPr lang="es-EC" sz="1000" dirty="0" smtClean="0">
                          <a:effectLst/>
                        </a:rPr>
                        <a:t>$</a:t>
                      </a:r>
                      <a:r>
                        <a:rPr lang="es-EC" sz="1000" dirty="0">
                          <a:effectLst/>
                        </a:rPr>
                        <a:t>500,00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772" marR="42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   </a:t>
                      </a: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 </a:t>
                      </a:r>
                      <a:r>
                        <a:rPr lang="es-EC" sz="1000" dirty="0">
                          <a:effectLst/>
                        </a:rPr>
                        <a:t>2 meses </a:t>
                      </a:r>
                      <a:endParaRPr lang="es-EC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72" marR="42772" marT="0" marB="0"/>
                </a:tc>
              </a:tr>
            </a:tbl>
          </a:graphicData>
        </a:graphic>
      </p:graphicFrame>
      <p:pic>
        <p:nvPicPr>
          <p:cNvPr id="17" name="Imagen 16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498" y="6207617"/>
            <a:ext cx="658079" cy="559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6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254536"/>
              </p:ext>
            </p:extLst>
          </p:nvPr>
        </p:nvGraphicFramePr>
        <p:xfrm>
          <a:off x="838198" y="1262821"/>
          <a:ext cx="10515604" cy="438541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781061"/>
                <a:gridCol w="2274713"/>
                <a:gridCol w="2833352"/>
                <a:gridCol w="1828800"/>
                <a:gridCol w="1043189"/>
                <a:gridCol w="754489"/>
              </a:tblGrid>
              <a:tr h="208821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20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PROCESOS</a:t>
                      </a:r>
                      <a:endParaRPr lang="es-EC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Eficiencia </a:t>
                      </a:r>
                      <a:r>
                        <a:rPr lang="es-EC" sz="1200" b="0" dirty="0">
                          <a:effectLst/>
                        </a:rPr>
                        <a:t>y calidad de atención al estudiante, como a personas con relación directa e indirecta con la institución.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Creación de un buzón de sugerencias para medir la satisfacción de la atención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Solicitar dar una calificación en relación a la atención recibida de forma electrónica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Crear dentro de la página web un espacio para sugerencias y comentarios.</a:t>
                      </a:r>
                      <a:endParaRPr lang="es-EC" sz="11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 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Director </a:t>
                      </a:r>
                      <a:r>
                        <a:rPr lang="es-EC" sz="1200" b="0" dirty="0">
                          <a:effectLst/>
                        </a:rPr>
                        <a:t>de la facultad, Directores de carrera UTICS, Unidad de Comunicación, Personal Administrativo.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$</a:t>
                      </a:r>
                      <a:r>
                        <a:rPr lang="es-EC" sz="1200" b="0" dirty="0">
                          <a:effectLst/>
                        </a:rPr>
                        <a:t>2300,00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2 </a:t>
                      </a:r>
                      <a:r>
                        <a:rPr lang="es-EC" sz="1200" b="0" dirty="0">
                          <a:effectLst/>
                        </a:rPr>
                        <a:t>meses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</a:tr>
              <a:tr h="1919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Optimización </a:t>
                      </a:r>
                      <a:r>
                        <a:rPr lang="es-EC" sz="1200" dirty="0">
                          <a:effectLst/>
                        </a:rPr>
                        <a:t>de tiempos en procesos, trámites y papeleo, tomando en cuenta la calidad del servicio.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</a:rPr>
                        <a:t>Insertar dentro del sistema distintos métodos para tramitación y procesos que permita optimizar tiempo y recursos para estudiantes y docentes</a:t>
                      </a:r>
                      <a:r>
                        <a:rPr lang="es-EC" sz="120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</a:rPr>
                        <a:t>Realizar supervisión por parte de un delegado en el desempeño del personal en los procesos administrativos.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Director </a:t>
                      </a:r>
                      <a:r>
                        <a:rPr lang="es-EC" sz="1200" dirty="0">
                          <a:effectLst/>
                        </a:rPr>
                        <a:t>de la facultad, Directores de carrera, UTICS, Unidad de comunicación.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ctr"/>
                      <a:endParaRPr lang="es-EC" sz="1200" dirty="0" smtClean="0">
                        <a:effectLst/>
                      </a:endParaRPr>
                    </a:p>
                    <a:p>
                      <a:pPr algn="ctr"/>
                      <a:endParaRPr lang="es-EC" sz="1200" dirty="0" smtClean="0">
                        <a:effectLst/>
                      </a:endParaRPr>
                    </a:p>
                    <a:p>
                      <a:pPr algn="ctr"/>
                      <a:endParaRPr lang="es-EC" sz="1200" dirty="0" smtClean="0">
                        <a:effectLst/>
                      </a:endParaRPr>
                    </a:p>
                    <a:p>
                      <a:pPr algn="ctr"/>
                      <a:r>
                        <a:rPr lang="es-EC" sz="1200" dirty="0" smtClean="0">
                          <a:effectLst/>
                        </a:rPr>
                        <a:t>$</a:t>
                      </a:r>
                      <a:r>
                        <a:rPr lang="es-EC" sz="1200" dirty="0">
                          <a:effectLst/>
                        </a:rPr>
                        <a:t>1200,00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3 </a:t>
                      </a:r>
                      <a:r>
                        <a:rPr lang="es-EC" sz="1200" dirty="0">
                          <a:effectLst/>
                        </a:rPr>
                        <a:t>meses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</a:tr>
            </a:tbl>
          </a:graphicData>
        </a:graphic>
      </p:graphicFrame>
      <p:pic>
        <p:nvPicPr>
          <p:cNvPr id="14" name="Imagen 13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86" y="5962918"/>
            <a:ext cx="954292" cy="80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722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-54769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002165"/>
              </p:ext>
            </p:extLst>
          </p:nvPr>
        </p:nvGraphicFramePr>
        <p:xfrm>
          <a:off x="776748" y="904161"/>
          <a:ext cx="10663707" cy="499491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805990"/>
                <a:gridCol w="2754395"/>
                <a:gridCol w="2474209"/>
                <a:gridCol w="1791583"/>
                <a:gridCol w="1080219"/>
                <a:gridCol w="757311"/>
              </a:tblGrid>
              <a:tr h="2796175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8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8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8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18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20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EVIDENCIA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20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FÍSICA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Aplicar </a:t>
                      </a:r>
                      <a:r>
                        <a:rPr lang="es-EC" sz="1200" b="0" dirty="0">
                          <a:effectLst/>
                        </a:rPr>
                        <a:t>adecuadamente el manual de imagen institucional en los diferentes entornos en donde se recibe la atención o el servicio.</a:t>
                      </a:r>
                      <a:endParaRPr lang="es-EC" sz="1100" b="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 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Socialización del manual institucional al personal administrativo y docente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Aplicación del manual institucional en las diferentes áreas de atención al estudiante y público en general.</a:t>
                      </a:r>
                      <a:endParaRPr lang="es-EC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Entrega de manual a los docentes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Inclusión del manual en las distintas aplicaciones que menciona el mismo.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Director </a:t>
                      </a:r>
                      <a:r>
                        <a:rPr lang="es-EC" sz="1200" b="0" dirty="0">
                          <a:effectLst/>
                        </a:rPr>
                        <a:t>de la facultad, Departamento de Marketing, Unidad de Comunicación, Rector de la Universidad, Docentes. 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$ </a:t>
                      </a:r>
                      <a:r>
                        <a:rPr lang="es-EC" sz="1200" b="0" dirty="0">
                          <a:effectLst/>
                        </a:rPr>
                        <a:t>4000,00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7 </a:t>
                      </a:r>
                      <a:r>
                        <a:rPr lang="es-EC" sz="1200" b="0" dirty="0">
                          <a:effectLst/>
                        </a:rPr>
                        <a:t>meses 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/>
                </a:tc>
              </a:tr>
              <a:tr h="20011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Equipos </a:t>
                      </a:r>
                      <a:r>
                        <a:rPr lang="es-EC" sz="1200" dirty="0">
                          <a:effectLst/>
                        </a:rPr>
                        <a:t>con software actualizados para una mejor y más eficiente experiencia en la atención y desarrollo de acciones.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 smtClean="0">
                          <a:effectLst/>
                        </a:rPr>
                        <a:t>Implementación </a:t>
                      </a:r>
                      <a:r>
                        <a:rPr lang="es-EC" sz="1200" dirty="0">
                          <a:effectLst/>
                        </a:rPr>
                        <a:t>de programas con un sistema más eficiente que permita mejor la atención</a:t>
                      </a:r>
                      <a:r>
                        <a:rPr lang="es-EC" sz="120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</a:rPr>
                        <a:t>Adaptar una mejor y más estable conexión a internet, para referencias de consultas y trabajos en clase.</a:t>
                      </a:r>
                      <a:endParaRPr lang="es-EC" sz="1100" dirty="0">
                        <a:effectLst/>
                      </a:endParaRPr>
                    </a:p>
                    <a:p>
                      <a:pPr marL="1358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Director </a:t>
                      </a:r>
                      <a:r>
                        <a:rPr lang="es-EC" sz="1200" dirty="0">
                          <a:effectLst/>
                        </a:rPr>
                        <a:t>de la facultad, UTICS, personal de sistemas, personal administrativo.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ctr"/>
                      <a:endParaRPr lang="es-EC" sz="1200" dirty="0" smtClean="0">
                        <a:effectLst/>
                      </a:endParaRPr>
                    </a:p>
                    <a:p>
                      <a:pPr algn="ctr"/>
                      <a:endParaRPr lang="es-EC" sz="1200" dirty="0" smtClean="0">
                        <a:effectLst/>
                      </a:endParaRPr>
                    </a:p>
                    <a:p>
                      <a:pPr algn="ctr"/>
                      <a:endParaRPr lang="es-EC" sz="1200" dirty="0" smtClean="0">
                        <a:effectLst/>
                      </a:endParaRPr>
                    </a:p>
                    <a:p>
                      <a:pPr algn="ctr"/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$</a:t>
                      </a:r>
                      <a:r>
                        <a:rPr lang="es-EC" sz="1200" dirty="0">
                          <a:effectLst/>
                        </a:rPr>
                        <a:t>28.000</a:t>
                      </a:r>
                      <a:r>
                        <a:rPr lang="es-EC" sz="1100" dirty="0">
                          <a:effectLst/>
                        </a:rPr>
                        <a:t>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97" marR="66197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s-EC" sz="12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meses</a:t>
                      </a:r>
                      <a:endParaRPr lang="es-EC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7" marR="66197" marT="0" marB="0">
                    <a:noFill/>
                  </a:tcPr>
                </a:tc>
              </a:tr>
            </a:tbl>
          </a:graphicData>
        </a:graphic>
      </p:graphicFrame>
      <p:pic>
        <p:nvPicPr>
          <p:cNvPr id="14" name="Imagen 13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164" y="5962918"/>
            <a:ext cx="941414" cy="804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15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CuadroTexto 1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2781827"/>
              </p:ext>
            </p:extLst>
          </p:nvPr>
        </p:nvGraphicFramePr>
        <p:xfrm>
          <a:off x="2354067" y="1203621"/>
          <a:ext cx="8128000" cy="4940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Resultado de imagen para logotipo esp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18" y="5834130"/>
            <a:ext cx="1095960" cy="933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6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71550"/>
              </p:ext>
            </p:extLst>
          </p:nvPr>
        </p:nvGraphicFramePr>
        <p:xfrm>
          <a:off x="759854" y="1407939"/>
          <a:ext cx="10658341" cy="4233059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047740"/>
                <a:gridCol w="1416676"/>
                <a:gridCol w="3992451"/>
                <a:gridCol w="1468192"/>
                <a:gridCol w="1020768"/>
                <a:gridCol w="712514"/>
              </a:tblGrid>
              <a:tr h="231309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20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PRODUCTIVIDAD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Mejorar </a:t>
                      </a:r>
                      <a:r>
                        <a:rPr lang="es-EC" sz="1200" b="0" dirty="0">
                          <a:effectLst/>
                        </a:rPr>
                        <a:t>procesos de trámites estudiantiles necesarios: matriculas, inscripciones, etc.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 smtClean="0">
                          <a:effectLst/>
                        </a:rPr>
                        <a:t>Adaptar </a:t>
                      </a:r>
                      <a:r>
                        <a:rPr lang="es-EC" sz="1200" b="0" dirty="0">
                          <a:effectLst/>
                        </a:rPr>
                        <a:t>un sistema banner más estable para el desarrollo de matrículas, inscripciones, información de notas, talleres, etc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Mantener constante supervisión del sistema, agilitando solución de problemas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Establecer fechas en cuanto a revisión de calificaciones, talleres, y otros procesos que eviten un colapso del sistema.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Director </a:t>
                      </a:r>
                      <a:r>
                        <a:rPr lang="es-EC" sz="1200" b="0" dirty="0">
                          <a:effectLst/>
                        </a:rPr>
                        <a:t>de la facultad, Directores de carrera, Docentes, Unidad de comunicación, Unidad de sistemas, Personal administrativo.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$</a:t>
                      </a:r>
                      <a:r>
                        <a:rPr lang="es-EC" sz="1200" b="0" dirty="0">
                          <a:effectLst/>
                        </a:rPr>
                        <a:t>4300,00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6 </a:t>
                      </a:r>
                      <a:r>
                        <a:rPr lang="es-EC" sz="1200" b="0" dirty="0">
                          <a:effectLst/>
                        </a:rPr>
                        <a:t>meses 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</a:tr>
              <a:tr h="19199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Mantener constantes </a:t>
                      </a:r>
                      <a:r>
                        <a:rPr lang="es-EC" sz="1200" dirty="0">
                          <a:effectLst/>
                        </a:rPr>
                        <a:t>actualizaciones y socialización para el acceso efectivo a la biblioteca virtual de la institución.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 smtClean="0">
                          <a:effectLst/>
                        </a:rPr>
                        <a:t>Actualizar </a:t>
                      </a:r>
                      <a:r>
                        <a:rPr lang="es-EC" sz="1200" dirty="0">
                          <a:effectLst/>
                        </a:rPr>
                        <a:t>constantemente la disponibilidad de la biblioteca </a:t>
                      </a:r>
                      <a:r>
                        <a:rPr lang="es-EC" sz="1200" dirty="0" smtClean="0">
                          <a:effectLst/>
                        </a:rPr>
                        <a:t>virtual.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1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>
                          <a:effectLst/>
                        </a:rPr>
                        <a:t>Informar de nuevas actualizaciones a los estudiantes mediante correo electrónico.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Unidad </a:t>
                      </a:r>
                      <a:r>
                        <a:rPr lang="es-EC" sz="1200" dirty="0">
                          <a:effectLst/>
                        </a:rPr>
                        <a:t>de comunicación, unidad de sistemas, directores de carrera.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</a:t>
                      </a:r>
                      <a:r>
                        <a:rPr lang="es-EC" sz="1200" dirty="0">
                          <a:effectLst/>
                        </a:rPr>
                        <a:t>2800,00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4 </a:t>
                      </a:r>
                      <a:r>
                        <a:rPr lang="es-EC" sz="1200" dirty="0">
                          <a:effectLst/>
                        </a:rPr>
                        <a:t>meses 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</a:tr>
            </a:tbl>
          </a:graphicData>
        </a:graphic>
      </p:graphicFrame>
      <p:pic>
        <p:nvPicPr>
          <p:cNvPr id="10" name="Imagen 9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286" y="5975797"/>
            <a:ext cx="954292" cy="791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943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55108"/>
              </p:ext>
            </p:extLst>
          </p:nvPr>
        </p:nvGraphicFramePr>
        <p:xfrm>
          <a:off x="759854" y="1788703"/>
          <a:ext cx="10632584" cy="353314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800874"/>
                <a:gridCol w="2746595"/>
                <a:gridCol w="2746595"/>
                <a:gridCol w="1708197"/>
                <a:gridCol w="867441"/>
                <a:gridCol w="762882"/>
              </a:tblGrid>
              <a:tr h="191996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s-EC" sz="2000" b="1" cap="none" spc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20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</a:rPr>
                        <a:t>PRECIO</a:t>
                      </a:r>
                      <a:endParaRPr lang="es-EC" sz="20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endParaRPr>
                    </a:p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  <a:endParaRPr lang="es-EC" sz="11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Valor </a:t>
                      </a:r>
                      <a:r>
                        <a:rPr lang="es-EC" sz="1200" b="0" dirty="0">
                          <a:effectLst/>
                        </a:rPr>
                        <a:t>percibido por el estudiante en cuanto a la experiencia de estudiar en la institución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Evaluación por cada periodo en cuanto a la experiencia del estudiante, determinando puntos a favor y en contra</a:t>
                      </a:r>
                      <a:r>
                        <a:rPr lang="es-EC" sz="1200" b="0" dirty="0" smtClean="0">
                          <a:effectLst/>
                        </a:rPr>
                        <a:t>.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C" sz="1100" b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b="0" dirty="0">
                          <a:effectLst/>
                        </a:rPr>
                        <a:t>Estudio en el departamento administrativo  que permita proponer mejoras, de acuerdo a los puntos negativos por parte del estudiante.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Director </a:t>
                      </a:r>
                      <a:r>
                        <a:rPr lang="es-EC" sz="1200" b="0" dirty="0">
                          <a:effectLst/>
                        </a:rPr>
                        <a:t>de la facultad, Directores de carrera, personal administrativo, rector de la universidad.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effectLst/>
                      </a:endParaRPr>
                    </a:p>
                    <a:p>
                      <a:pPr algn="ctr"/>
                      <a:endParaRPr lang="es-EC" sz="1200" b="0" dirty="0" smtClean="0">
                        <a:effectLst/>
                      </a:endParaRPr>
                    </a:p>
                    <a:p>
                      <a:pPr algn="ctr"/>
                      <a:endParaRPr lang="es-EC" sz="1200" b="0" dirty="0" smtClean="0">
                        <a:effectLst/>
                      </a:endParaRPr>
                    </a:p>
                    <a:p>
                      <a:pPr algn="ctr"/>
                      <a:endParaRPr lang="es-EC" sz="1200" b="0" dirty="0" smtClean="0">
                        <a:effectLst/>
                      </a:endParaRPr>
                    </a:p>
                    <a:p>
                      <a:pPr algn="ctr"/>
                      <a:r>
                        <a:rPr lang="es-EC" sz="1200" b="0" dirty="0" smtClean="0">
                          <a:effectLst/>
                        </a:rPr>
                        <a:t>$</a:t>
                      </a:r>
                      <a:r>
                        <a:rPr lang="es-EC" sz="1200" b="0" dirty="0">
                          <a:effectLst/>
                        </a:rPr>
                        <a:t>1.500,00</a:t>
                      </a:r>
                      <a:r>
                        <a:rPr lang="es-EC" sz="1100" b="0" dirty="0">
                          <a:effectLst/>
                        </a:rPr>
                        <a:t> 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0" marR="685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 smtClean="0">
                          <a:effectLst/>
                        </a:rPr>
                        <a:t>2 </a:t>
                      </a:r>
                      <a:r>
                        <a:rPr lang="es-EC" sz="1200" b="0" dirty="0">
                          <a:effectLst/>
                        </a:rPr>
                        <a:t>meses 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/>
                </a:tc>
              </a:tr>
              <a:tr h="137140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Porcentaje </a:t>
                      </a:r>
                      <a:r>
                        <a:rPr lang="es-EC" sz="1200" dirty="0">
                          <a:effectLst/>
                        </a:rPr>
                        <a:t>del 10% de descuento la primera vez (y única) en que un/una estudiante repita una materia en la institución.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s-EC" sz="1200" dirty="0" smtClean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C" sz="1200" dirty="0" smtClean="0">
                          <a:effectLst/>
                        </a:rPr>
                        <a:t>Cobro </a:t>
                      </a:r>
                      <a:r>
                        <a:rPr lang="es-EC" sz="1200" dirty="0">
                          <a:effectLst/>
                        </a:rPr>
                        <a:t>del 10% menos en cuanto al valor total  a pagar por el estudiante, por pérdida de gratuidad, aplicando esto de manera general, sin importar el número de créditos de una asignatura.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Personal </a:t>
                      </a:r>
                      <a:r>
                        <a:rPr lang="es-EC" sz="1200" dirty="0">
                          <a:effectLst/>
                        </a:rPr>
                        <a:t>administrativo, Directores de carrera, UTICS.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</a:t>
                      </a:r>
                      <a:r>
                        <a:rPr lang="es-EC" sz="1200" dirty="0">
                          <a:effectLst/>
                        </a:rPr>
                        <a:t>200,00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1 </a:t>
                      </a:r>
                      <a:r>
                        <a:rPr lang="es-EC" sz="1200" dirty="0">
                          <a:effectLst/>
                        </a:rPr>
                        <a:t>mes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0" marR="68570" marT="0" marB="0">
                    <a:noFill/>
                  </a:tcPr>
                </a:tc>
              </a:tr>
            </a:tbl>
          </a:graphicData>
        </a:graphic>
      </p:graphicFrame>
      <p:pic>
        <p:nvPicPr>
          <p:cNvPr id="13" name="Imagen 12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376" y="5795493"/>
            <a:ext cx="1070202" cy="971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562505"/>
              </p:ext>
            </p:extLst>
          </p:nvPr>
        </p:nvGraphicFramePr>
        <p:xfrm>
          <a:off x="2468311" y="1529895"/>
          <a:ext cx="7255238" cy="360712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4589312"/>
                <a:gridCol w="2665926"/>
              </a:tblGrid>
              <a:tr h="31528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TIPO DE ESTRATEGIA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COSTO TOTAL POR ESTRATEGIA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estrategias de producto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$ 27.900,00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estrategias de plaza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$ 7.000,00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936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estrategias de promoción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</a:t>
                      </a:r>
                      <a:r>
                        <a:rPr lang="es-EC" sz="1200" baseline="0" dirty="0" smtClean="0">
                          <a:effectLst/>
                        </a:rPr>
                        <a:t> </a:t>
                      </a:r>
                      <a:r>
                        <a:rPr lang="es-EC" sz="1200" dirty="0" smtClean="0">
                          <a:effectLst/>
                        </a:rPr>
                        <a:t>16.600,00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estrategias de personas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$ 8.900,00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 estrategias de procesos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$ 3.500,00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Costos estrategias evidencia física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$ 32.000,00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Costos estrategias productividad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$ 7.100,00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595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Costos estrategias precio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$ 1.700,00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1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PRESUPUESTO TOTAL DE ESTRATEGIAS</a:t>
                      </a:r>
                      <a:endParaRPr lang="es-EC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$ 104.700</a:t>
                      </a:r>
                      <a:endParaRPr lang="es-EC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Imagen 9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18" y="5834130"/>
            <a:ext cx="1095960" cy="933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3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40010171"/>
              </p:ext>
            </p:extLst>
          </p:nvPr>
        </p:nvGraphicFramePr>
        <p:xfrm>
          <a:off x="1491088" y="864097"/>
          <a:ext cx="919837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Resultado de imagen para logotipo esp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18" y="5834130"/>
            <a:ext cx="1095960" cy="933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65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uadroTexto 9"/>
          <p:cNvSpPr txBox="1"/>
          <p:nvPr/>
        </p:nvSpPr>
        <p:spPr>
          <a:xfrm>
            <a:off x="1528076" y="2804403"/>
            <a:ext cx="9112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4800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1951462"/>
              </p:ext>
            </p:extLst>
          </p:nvPr>
        </p:nvGraphicFramePr>
        <p:xfrm>
          <a:off x="2663065" y="1219491"/>
          <a:ext cx="8915042" cy="5177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14102" y="3225552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19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uadroTexto 9"/>
          <p:cNvSpPr txBox="1"/>
          <p:nvPr/>
        </p:nvSpPr>
        <p:spPr>
          <a:xfrm>
            <a:off x="544244" y="3225552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89057274"/>
              </p:ext>
            </p:extLst>
          </p:nvPr>
        </p:nvGraphicFramePr>
        <p:xfrm>
          <a:off x="3538828" y="12194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593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" name="Rectángulo 2"/>
          <p:cNvSpPr/>
          <p:nvPr/>
        </p:nvSpPr>
        <p:spPr>
          <a:xfrm>
            <a:off x="1339755" y="2414008"/>
            <a:ext cx="92212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 POR SU ATENCIÓN!</a:t>
            </a:r>
            <a:endParaRPr lang="es-ES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62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uadroTexto 9"/>
          <p:cNvSpPr txBox="1"/>
          <p:nvPr/>
        </p:nvSpPr>
        <p:spPr>
          <a:xfrm>
            <a:off x="1394157" y="3057436"/>
            <a:ext cx="9112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4800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91964557"/>
              </p:ext>
            </p:extLst>
          </p:nvPr>
        </p:nvGraphicFramePr>
        <p:xfrm>
          <a:off x="3435797" y="1441768"/>
          <a:ext cx="8128000" cy="4735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Resultado de imagen para logotipo esp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18" y="5834130"/>
            <a:ext cx="1095960" cy="93309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Resultado de imagen para logotipo espe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0" y="2299611"/>
            <a:ext cx="2632687" cy="2709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ángulo 1"/>
          <p:cNvSpPr/>
          <p:nvPr/>
        </p:nvSpPr>
        <p:spPr>
          <a:xfrm>
            <a:off x="816851" y="1682493"/>
            <a:ext cx="10534919" cy="133882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General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que permitan posicionar al departamento de Ciencias Económicas, Administrativas y de Comercio en la Universidad de las Fuerzas Armadas ESPE en sus diferentes públicos objetivos.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0686" y="3321604"/>
            <a:ext cx="11075831" cy="2169825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Objetivos Específicos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Investigar teorías y temas planteados en el marco teórico como aporte preliminar del proyecto.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788410" algn="l"/>
              </a:tabLs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Aplicar los procesos metodológicos a usar en este estudio.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788410" algn="l"/>
              </a:tabLs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Desarrollar las estrategias para un adecuado posicionamiento,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diseño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funcional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3788410" algn="l"/>
              </a:tabLs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Socializar el manual de marca para el departamento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CEAC.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87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0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" name="Rectángulo 1"/>
          <p:cNvSpPr/>
          <p:nvPr/>
        </p:nvSpPr>
        <p:spPr>
          <a:xfrm>
            <a:off x="970494" y="2385457"/>
            <a:ext cx="9909387" cy="1502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Hipótesis </a:t>
            </a:r>
            <a:r>
              <a:rPr lang="es-EC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</a:pP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de las audiencias de estudio, apenas un 35% conoce y prefiere las carreras de la marca CEAC de la Universidad de las Fuerzas Armadas ESPE. 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Resultado de imagen para logotipo esp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HIPÓTESIS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55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21672213"/>
              </p:ext>
            </p:extLst>
          </p:nvPr>
        </p:nvGraphicFramePr>
        <p:xfrm>
          <a:off x="2031999" y="1171977"/>
          <a:ext cx="9404439" cy="496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agen 9" descr="Resultado de imagen para logotipo esp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00" y="5786949"/>
            <a:ext cx="1135978" cy="9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299545" y="1219491"/>
            <a:ext cx="4524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r>
              <a:rPr lang="es-EC" sz="2400" u="sng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s-EC" sz="2400" u="sng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25204" y="0"/>
            <a:ext cx="12166796" cy="6912769"/>
            <a:chOff x="0" y="-27385"/>
            <a:chExt cx="9144000" cy="69127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65" r="378" b="5501"/>
            <a:stretch>
              <a:fillRect/>
            </a:stretch>
          </p:blipFill>
          <p:spPr bwMode="auto">
            <a:xfrm rot="10800000">
              <a:off x="0" y="-27385"/>
              <a:ext cx="910748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9"/>
            <p:cNvGrpSpPr/>
            <p:nvPr/>
          </p:nvGrpSpPr>
          <p:grpSpPr>
            <a:xfrm>
              <a:off x="0" y="0"/>
              <a:ext cx="9144000" cy="6885384"/>
              <a:chOff x="0" y="0"/>
              <a:chExt cx="9144000" cy="6885384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5365" b="5501"/>
              <a:stretch>
                <a:fillRect/>
              </a:stretch>
            </p:blipFill>
            <p:spPr bwMode="auto">
              <a:xfrm>
                <a:off x="0" y="4941168"/>
                <a:ext cx="9144000" cy="1944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5 Imagen"/>
              <p:cNvPicPr/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22"/>
              <a:stretch/>
            </p:blipFill>
            <p:spPr bwMode="auto">
              <a:xfrm>
                <a:off x="35496" y="44509"/>
                <a:ext cx="2808312" cy="7922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://img.docstoccdn.com/thumb/orig/167431383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0" t="13859" r="91836" b="10844"/>
              <a:stretch/>
            </p:blipFill>
            <p:spPr bwMode="auto">
              <a:xfrm>
                <a:off x="8906192" y="0"/>
                <a:ext cx="237808" cy="685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CuadroTexto 9"/>
          <p:cNvSpPr txBox="1"/>
          <p:nvPr/>
        </p:nvSpPr>
        <p:spPr>
          <a:xfrm>
            <a:off x="1050092" y="2671555"/>
            <a:ext cx="9800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800" dirty="0" smtClean="0">
                <a:solidFill>
                  <a:srgbClr val="0071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ANÁLISIS DEL POSICIONAMIENTO ACTUAL</a:t>
            </a:r>
            <a:endParaRPr lang="es-EC" sz="4800" dirty="0">
              <a:solidFill>
                <a:srgbClr val="0071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80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3192</Words>
  <Application>Microsoft Office PowerPoint</Application>
  <PresentationFormat>Panorámica</PresentationFormat>
  <Paragraphs>888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Aparajita</vt:lpstr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48</cp:revision>
  <dcterms:created xsi:type="dcterms:W3CDTF">2017-02-14T23:51:05Z</dcterms:created>
  <dcterms:modified xsi:type="dcterms:W3CDTF">2017-02-17T15:58:12Z</dcterms:modified>
</cp:coreProperties>
</file>