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0"/>
  </p:notesMasterIdLst>
  <p:sldIdLst>
    <p:sldId id="256" r:id="rId2"/>
    <p:sldId id="270" r:id="rId3"/>
    <p:sldId id="261" r:id="rId4"/>
    <p:sldId id="271" r:id="rId5"/>
    <p:sldId id="257" r:id="rId6"/>
    <p:sldId id="260" r:id="rId7"/>
    <p:sldId id="258" r:id="rId8"/>
    <p:sldId id="262" r:id="rId9"/>
    <p:sldId id="263" r:id="rId10"/>
    <p:sldId id="265" r:id="rId11"/>
    <p:sldId id="267" r:id="rId12"/>
    <p:sldId id="266" r:id="rId13"/>
    <p:sldId id="268" r:id="rId14"/>
    <p:sldId id="272" r:id="rId15"/>
    <p:sldId id="273" r:id="rId16"/>
    <p:sldId id="274" r:id="rId17"/>
    <p:sldId id="275"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Soft" initials="T" lastIdx="1" clrIdx="0">
    <p:extLst>
      <p:ext uri="{19B8F6BF-5375-455C-9EA6-DF929625EA0E}">
        <p15:presenceInfo xmlns:p15="http://schemas.microsoft.com/office/powerpoint/2012/main" userId="Tu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11" autoAdjust="0"/>
  </p:normalViewPr>
  <p:slideViewPr>
    <p:cSldViewPr snapToGrid="0">
      <p:cViewPr varScale="1">
        <p:scale>
          <a:sx n="39" d="100"/>
          <a:sy n="39" d="100"/>
        </p:scale>
        <p:origin x="6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961EA-B99B-43D0-B9C1-EC1EFC2A66E5}" type="datetimeFigureOut">
              <a:rPr lang="es-EC" smtClean="0"/>
              <a:t>01/03/2017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38030-D454-401B-9B31-7EAC2A42B99F}" type="slidenum">
              <a:rPr lang="es-EC" smtClean="0"/>
              <a:t>‹Nº›</a:t>
            </a:fld>
            <a:endParaRPr lang="es-EC"/>
          </a:p>
        </p:txBody>
      </p:sp>
    </p:spTree>
    <p:extLst>
      <p:ext uri="{BB962C8B-B14F-4D97-AF65-F5344CB8AC3E}">
        <p14:creationId xmlns:p14="http://schemas.microsoft.com/office/powerpoint/2010/main" val="122959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entiende por optimización WAN al</a:t>
            </a:r>
            <a:r>
              <a:rPr lang="es-EC" baseline="0" dirty="0" smtClean="0"/>
              <a:t> mejoramiento en cuanto a velocidad y cantidad de datos que pasan a </a:t>
            </a:r>
            <a:r>
              <a:rPr lang="es-EC" baseline="0" dirty="0" err="1" smtClean="0"/>
              <a:t>traves</a:t>
            </a:r>
            <a:r>
              <a:rPr lang="es-EC" baseline="0" dirty="0" smtClean="0"/>
              <a:t> de un enlace que une diferentes </a:t>
            </a:r>
            <a:r>
              <a:rPr lang="es-EC" baseline="0" dirty="0" err="1" smtClean="0"/>
              <a:t>LANs</a:t>
            </a:r>
            <a:endParaRPr lang="es-EC" baseline="0" dirty="0" smtClean="0"/>
          </a:p>
          <a:p>
            <a:endParaRPr lang="es-EC" baseline="0" dirty="0" smtClean="0"/>
          </a:p>
          <a:p>
            <a:r>
              <a:rPr lang="es-EC" baseline="0" dirty="0" err="1" smtClean="0"/>
              <a:t>Entendiendose</a:t>
            </a:r>
            <a:r>
              <a:rPr lang="es-EC" baseline="0" dirty="0" smtClean="0"/>
              <a:t> como </a:t>
            </a:r>
            <a:r>
              <a:rPr lang="es-EC" baseline="0" dirty="0" err="1" smtClean="0"/>
              <a:t>LAN´s</a:t>
            </a:r>
            <a:r>
              <a:rPr lang="es-EC" baseline="0" dirty="0" smtClean="0"/>
              <a:t> a las redes internas de una </a:t>
            </a:r>
            <a:r>
              <a:rPr lang="es-EC" baseline="0" dirty="0" err="1" smtClean="0"/>
              <a:t>institucion</a:t>
            </a:r>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a:t>
            </a:fld>
            <a:endParaRPr lang="es-EC"/>
          </a:p>
        </p:txBody>
      </p:sp>
    </p:spTree>
    <p:extLst>
      <p:ext uri="{BB962C8B-B14F-4D97-AF65-F5344CB8AC3E}">
        <p14:creationId xmlns:p14="http://schemas.microsoft.com/office/powerpoint/2010/main" val="14703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0" kern="1200" dirty="0" smtClean="0">
                <a:solidFill>
                  <a:schemeClr val="tx1"/>
                </a:solidFill>
                <a:effectLst/>
                <a:latin typeface="+mn-lt"/>
                <a:ea typeface="+mn-ea"/>
                <a:cs typeface="+mn-cs"/>
              </a:rPr>
              <a:t>1) Deduplicación:</a:t>
            </a:r>
            <a:r>
              <a:rPr lang="es-EC" sz="1200" b="0" i="0" kern="1200" dirty="0" smtClean="0">
                <a:solidFill>
                  <a:schemeClr val="tx1"/>
                </a:solidFill>
                <a:effectLst/>
                <a:latin typeface="+mn-lt"/>
                <a:ea typeface="+mn-ea"/>
                <a:cs typeface="+mn-cs"/>
              </a:rPr>
              <a:t> Se analiza la información enviada y no se envía información repetida, sino referencias a dónde se encuentra la información.  Eliminar copias duplicadas de datos repetidos. Se usa para optimizar el almacenamiento de datos en disco y también para reducir la cantidad de información que debe enviarse de un dispositivo a otro a través de redes de comunicación</a:t>
            </a:r>
          </a:p>
          <a:p>
            <a:r>
              <a:rPr lang="es-EC" sz="1200" b="1" i="0" kern="1200" dirty="0" smtClean="0">
                <a:solidFill>
                  <a:schemeClr val="tx1"/>
                </a:solidFill>
                <a:effectLst/>
                <a:latin typeface="+mn-lt"/>
                <a:ea typeface="+mn-ea"/>
                <a:cs typeface="+mn-cs"/>
              </a:rPr>
              <a:t>2) Compresión:</a:t>
            </a:r>
            <a:r>
              <a:rPr lang="es-EC" sz="1200" b="0" i="0" kern="1200" dirty="0" smtClean="0">
                <a:solidFill>
                  <a:schemeClr val="tx1"/>
                </a:solidFill>
                <a:effectLst/>
                <a:latin typeface="+mn-lt"/>
                <a:ea typeface="+mn-ea"/>
                <a:cs typeface="+mn-cs"/>
              </a:rPr>
              <a:t> Mediante técnicas de compresión se reduce la cantidad de información a enviar a través de la red.</a:t>
            </a:r>
          </a:p>
          <a:p>
            <a:r>
              <a:rPr lang="es-EC" sz="1200" b="1" i="0" kern="1200" dirty="0" smtClean="0">
                <a:solidFill>
                  <a:schemeClr val="tx1"/>
                </a:solidFill>
                <a:effectLst/>
                <a:latin typeface="+mn-lt"/>
                <a:ea typeface="+mn-ea"/>
                <a:cs typeface="+mn-cs"/>
              </a:rPr>
              <a:t>3) Calidad de Servicio: </a:t>
            </a:r>
            <a:r>
              <a:rPr lang="es-EC" sz="1200" b="0" i="0" kern="1200" dirty="0" smtClean="0">
                <a:solidFill>
                  <a:schemeClr val="tx1"/>
                </a:solidFill>
                <a:effectLst/>
                <a:latin typeface="+mn-lt"/>
                <a:ea typeface="+mn-ea"/>
                <a:cs typeface="+mn-cs"/>
              </a:rPr>
              <a:t>Garantiza el acceso equitativo para aplicaciones de misión crítica en períodos de congestión, prioriza el tráfico crítico para el negocio</a:t>
            </a:r>
          </a:p>
          <a:p>
            <a:r>
              <a:rPr lang="es-EC" sz="1200" b="1" i="0" kern="1200" dirty="0" smtClean="0">
                <a:solidFill>
                  <a:schemeClr val="tx1"/>
                </a:solidFill>
                <a:effectLst/>
                <a:latin typeface="+mn-lt"/>
                <a:ea typeface="+mn-ea"/>
                <a:cs typeface="+mn-cs"/>
              </a:rPr>
              <a:t>3) Caché:</a:t>
            </a:r>
            <a:r>
              <a:rPr lang="es-EC" sz="1200" b="0" i="0" kern="1200" dirty="0" smtClean="0">
                <a:solidFill>
                  <a:schemeClr val="tx1"/>
                </a:solidFill>
                <a:effectLst/>
                <a:latin typeface="+mn-lt"/>
                <a:ea typeface="+mn-ea"/>
                <a:cs typeface="+mn-cs"/>
              </a:rPr>
              <a:t> El equipo local analiza qué información se solicita más a menudo y la guarda en local para no tener que ir a buscarla a través de la WAN.</a:t>
            </a:r>
          </a:p>
          <a:p>
            <a:r>
              <a:rPr lang="es-EC" sz="1200" b="1" i="0" kern="1200" dirty="0" smtClean="0">
                <a:solidFill>
                  <a:schemeClr val="tx1"/>
                </a:solidFill>
                <a:effectLst/>
                <a:latin typeface="+mn-lt"/>
                <a:ea typeface="+mn-ea"/>
                <a:cs typeface="+mn-cs"/>
              </a:rPr>
              <a:t>4) Optimización de protocolos:</a:t>
            </a:r>
            <a:r>
              <a:rPr lang="es-EC" sz="1200" b="0" i="0" kern="1200" dirty="0" smtClean="0">
                <a:solidFill>
                  <a:schemeClr val="tx1"/>
                </a:solidFill>
                <a:effectLst/>
                <a:latin typeface="+mn-lt"/>
                <a:ea typeface="+mn-ea"/>
                <a:cs typeface="+mn-cs"/>
              </a:rPr>
              <a:t> Tanto a nivel de protocolo como de aplicativo este tipo de herramienta solventan el problema de los “protocolos charlatanes”.</a:t>
            </a:r>
          </a:p>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12</a:t>
            </a:fld>
            <a:endParaRPr lang="es-EC"/>
          </a:p>
        </p:txBody>
      </p:sp>
    </p:spTree>
    <p:extLst>
      <p:ext uri="{BB962C8B-B14F-4D97-AF65-F5344CB8AC3E}">
        <p14:creationId xmlns:p14="http://schemas.microsoft.com/office/powerpoint/2010/main" val="272593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Los resultados esperados en el desarrollo del proyecto, son mejorar a fluidez en el tráfico a través del enlace inalámbrico de área extendida, mediante la optimización de la latencia y tiempos de respuesta en los enlaces, mejorando la experiencia de conectividad del usuario final.</a:t>
            </a:r>
          </a:p>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13</a:t>
            </a:fld>
            <a:endParaRPr lang="es-EC"/>
          </a:p>
        </p:txBody>
      </p:sp>
    </p:spTree>
    <p:extLst>
      <p:ext uri="{BB962C8B-B14F-4D97-AF65-F5344CB8AC3E}">
        <p14:creationId xmlns:p14="http://schemas.microsoft.com/office/powerpoint/2010/main" val="281210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err="1" smtClean="0">
                <a:solidFill>
                  <a:schemeClr val="tx1"/>
                </a:solidFill>
                <a:effectLst/>
                <a:latin typeface="+mn-lt"/>
                <a:ea typeface="+mn-ea"/>
                <a:cs typeface="+mn-cs"/>
              </a:rPr>
              <a:t>caching</a:t>
            </a:r>
            <a:r>
              <a:rPr lang="es-EC" sz="1200" kern="1200" dirty="0" smtClean="0">
                <a:solidFill>
                  <a:schemeClr val="tx1"/>
                </a:solidFill>
                <a:effectLst/>
                <a:latin typeface="+mn-lt"/>
                <a:ea typeface="+mn-ea"/>
                <a:cs typeface="+mn-cs"/>
              </a:rPr>
              <a:t>, la cual permite poner los datos en almacenamiento local de acuerdo al comportamiento humano, es decir la información a la que los usuarios acceden con mayor frecuencia, lo que permitiría que los usuarios no utilicen de manera repetitiva el ancho de banda al manejar información de la web o bases de datos, simplemente se tomaría la información ya almacenada. </a:t>
            </a:r>
          </a:p>
          <a:p>
            <a:r>
              <a:rPr lang="es-EC" sz="1200" kern="1200" dirty="0" smtClean="0">
                <a:solidFill>
                  <a:schemeClr val="tx1"/>
                </a:solidFill>
                <a:effectLst/>
                <a:latin typeface="+mn-lt"/>
                <a:ea typeface="+mn-ea"/>
                <a:cs typeface="+mn-cs"/>
              </a:rPr>
              <a:t>WWAN utilizando las aplicaciones de software libre, las cuales de los resultados obtenidos permitieron realizar una comparación entre ellas y para el análisis se realizaron las mismas configuraciones en las dos herramientas optimizadoras</a:t>
            </a:r>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16</a:t>
            </a:fld>
            <a:endParaRPr lang="es-EC"/>
          </a:p>
        </p:txBody>
      </p:sp>
    </p:spTree>
    <p:extLst>
      <p:ext uri="{BB962C8B-B14F-4D97-AF65-F5344CB8AC3E}">
        <p14:creationId xmlns:p14="http://schemas.microsoft.com/office/powerpoint/2010/main" val="74989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 </a:t>
            </a:r>
            <a:r>
              <a:rPr lang="es-EC" sz="1200" kern="1200" dirty="0" smtClean="0">
                <a:solidFill>
                  <a:schemeClr val="tx1"/>
                </a:solidFill>
                <a:effectLst/>
                <a:latin typeface="+mn-lt"/>
                <a:ea typeface="+mn-ea"/>
                <a:cs typeface="+mn-cs"/>
              </a:rPr>
              <a:t>el usual problema que presentan los enlaces inalámbricos de área extendida son las pérdidas por interferencia.  </a:t>
            </a:r>
          </a:p>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17</a:t>
            </a:fld>
            <a:endParaRPr lang="es-EC"/>
          </a:p>
        </p:txBody>
      </p:sp>
    </p:spTree>
    <p:extLst>
      <p:ext uri="{BB962C8B-B14F-4D97-AF65-F5344CB8AC3E}">
        <p14:creationId xmlns:p14="http://schemas.microsoft.com/office/powerpoint/2010/main" val="317074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Existen cambios acelerados y llenos de innovaciones q afectan</a:t>
            </a:r>
          </a:p>
          <a:p>
            <a:r>
              <a:rPr lang="es-EC" baseline="0" dirty="0" smtClean="0"/>
              <a:t>Requieren equipamiento más robusto con capacidad de brindar servicios en tiempo real</a:t>
            </a:r>
            <a:endParaRPr lang="es-EC" baseline="0" dirty="0" smtClean="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3</a:t>
            </a:fld>
            <a:endParaRPr lang="es-EC"/>
          </a:p>
        </p:txBody>
      </p:sp>
    </p:spTree>
    <p:extLst>
      <p:ext uri="{BB962C8B-B14F-4D97-AF65-F5344CB8AC3E}">
        <p14:creationId xmlns:p14="http://schemas.microsoft.com/office/powerpoint/2010/main" val="376427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5</a:t>
            </a:fld>
            <a:endParaRPr lang="es-EC"/>
          </a:p>
        </p:txBody>
      </p:sp>
    </p:spTree>
    <p:extLst>
      <p:ext uri="{BB962C8B-B14F-4D97-AF65-F5344CB8AC3E}">
        <p14:creationId xmlns:p14="http://schemas.microsoft.com/office/powerpoint/2010/main" val="155318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smtClean="0"/>
              <a:t>A menor </a:t>
            </a:r>
            <a:r>
              <a:rPr lang="es-EC" dirty="0" smtClean="0"/>
              <a:t>AB</a:t>
            </a:r>
            <a:r>
              <a:rPr lang="es-EC" baseline="0" dirty="0" smtClean="0"/>
              <a:t> menor latencia </a:t>
            </a:r>
            <a:r>
              <a:rPr lang="es-EC" baseline="0" dirty="0" smtClean="0">
                <a:sym typeface="Wingdings" panose="05000000000000000000" pitchFamily="2" charset="2"/>
              </a:rPr>
              <a:t> directamente </a:t>
            </a:r>
            <a:r>
              <a:rPr lang="es-EC" baseline="0" dirty="0" smtClean="0">
                <a:sym typeface="Wingdings" panose="05000000000000000000" pitchFamily="2" charset="2"/>
              </a:rPr>
              <a:t>proporcional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dirty="0" smtClean="0"/>
              <a:t>Las principales ventajas que aportan este tipo de equipos son mejora del rendimiento gracias a la disminución de la latencia y reducción del ancho de banda necesario.</a:t>
            </a:r>
          </a:p>
          <a:p>
            <a:pPr marL="171450" indent="-171450">
              <a:buFontTx/>
              <a:buChar char="-"/>
            </a:pPr>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6</a:t>
            </a:fld>
            <a:endParaRPr lang="es-EC"/>
          </a:p>
        </p:txBody>
      </p:sp>
    </p:spTree>
    <p:extLst>
      <p:ext uri="{BB962C8B-B14F-4D97-AF65-F5344CB8AC3E}">
        <p14:creationId xmlns:p14="http://schemas.microsoft.com/office/powerpoint/2010/main" val="383303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EC" dirty="0" smtClean="0"/>
              <a:t>El tráfico de red a través de Internet, de la nube pública, de la nube privada o centro de datos se reducen por la compresión y deduplicación. La reducción del volumen de tráfico en la WAN se complementa con la calidad de servicio, para asegurar las aplicaciones obtienen la clase más óptima de servicio. </a:t>
            </a:r>
          </a:p>
          <a:p>
            <a:pPr marL="0" indent="0" algn="just">
              <a:buNone/>
            </a:pPr>
            <a:r>
              <a:rPr lang="es-EC" dirty="0" smtClean="0"/>
              <a:t>En el sitio remoto el tráfico se convierte de nuevo a su forma original y es transparente para los servidores y usuarios finales. </a:t>
            </a:r>
          </a:p>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7</a:t>
            </a:fld>
            <a:endParaRPr lang="es-EC"/>
          </a:p>
        </p:txBody>
      </p:sp>
    </p:spTree>
    <p:extLst>
      <p:ext uri="{BB962C8B-B14F-4D97-AF65-F5344CB8AC3E}">
        <p14:creationId xmlns:p14="http://schemas.microsoft.com/office/powerpoint/2010/main" val="139999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Políticas de Enrutamiento – Permiten identificar qué tráfico se va a optimizar, por el contrario también qué tráfico no se va a optimizar y qué tráfico se descartará. Las políticas de enrutamiento verifican el tráfico entrante con los criterios de coincidencia de forma secuencial</a:t>
            </a:r>
          </a:p>
          <a:p>
            <a:r>
              <a:rPr lang="es-EC" sz="1200" kern="1200" dirty="0" smtClean="0">
                <a:solidFill>
                  <a:schemeClr val="tx1"/>
                </a:solidFill>
                <a:effectLst/>
                <a:latin typeface="+mn-lt"/>
                <a:ea typeface="+mn-ea"/>
                <a:cs typeface="+mn-cs"/>
              </a:rPr>
              <a:t>Políticas de </a:t>
            </a:r>
            <a:r>
              <a:rPr lang="es-EC" sz="1200" kern="1200" dirty="0" err="1" smtClean="0">
                <a:solidFill>
                  <a:schemeClr val="tx1"/>
                </a:solidFill>
                <a:effectLst/>
                <a:latin typeface="+mn-lt"/>
                <a:ea typeface="+mn-ea"/>
                <a:cs typeface="+mn-cs"/>
              </a:rPr>
              <a:t>QoS</a:t>
            </a:r>
            <a:r>
              <a:rPr lang="es-EC" sz="1200" kern="1200" dirty="0" smtClean="0">
                <a:solidFill>
                  <a:schemeClr val="tx1"/>
                </a:solidFill>
                <a:effectLst/>
                <a:latin typeface="+mn-lt"/>
                <a:ea typeface="+mn-ea"/>
                <a:cs typeface="+mn-cs"/>
              </a:rPr>
              <a:t> – Permiten especificar prioridades del tráfico generado y cómo tratar los diferentes flujos de información de acuerdo a los criterios de coincidencia.</a:t>
            </a:r>
          </a:p>
          <a:p>
            <a:r>
              <a:rPr lang="es-EC" sz="1200" kern="1200" dirty="0" smtClean="0">
                <a:solidFill>
                  <a:schemeClr val="tx1"/>
                </a:solidFill>
                <a:effectLst/>
                <a:latin typeface="+mn-lt"/>
                <a:ea typeface="+mn-ea"/>
                <a:cs typeface="+mn-cs"/>
              </a:rPr>
              <a:t>Políticas de Optimización – Permiten asignar una o varias técnicas de optimización a un flujo de información específico.</a:t>
            </a:r>
          </a:p>
          <a:p>
            <a:endParaRPr lang="es-EC" sz="1200" kern="1200" dirty="0" smtClean="0">
              <a:solidFill>
                <a:schemeClr val="tx1"/>
              </a:solidFill>
              <a:effectLst/>
              <a:latin typeface="+mn-lt"/>
              <a:ea typeface="+mn-ea"/>
              <a:cs typeface="+mn-cs"/>
            </a:endParaRPr>
          </a:p>
          <a:p>
            <a:r>
              <a:rPr lang="es-EC" dirty="0" smtClean="0"/>
              <a:t>Clasificación </a:t>
            </a:r>
            <a:r>
              <a:rPr lang="es-EC" dirty="0" smtClean="0">
                <a:sym typeface="Wingdings" panose="05000000000000000000" pitchFamily="2" charset="2"/>
              </a:rPr>
              <a:t> clasifica la información</a:t>
            </a:r>
          </a:p>
          <a:p>
            <a:endParaRPr lang="es-EC" dirty="0" smtClean="0">
              <a:sym typeface="Wingdings" panose="05000000000000000000" pitchFamily="2" charset="2"/>
            </a:endParaRPr>
          </a:p>
          <a:p>
            <a:r>
              <a:rPr lang="es-EC" dirty="0" smtClean="0">
                <a:sym typeface="Wingdings" panose="05000000000000000000" pitchFamily="2" charset="2"/>
              </a:rPr>
              <a:t>Marcación  es </a:t>
            </a:r>
            <a:r>
              <a:rPr lang="es-EC" dirty="0" err="1" smtClean="0">
                <a:sym typeface="Wingdings" panose="05000000000000000000" pitchFamily="2" charset="2"/>
              </a:rPr>
              <a:t>opcionalo</a:t>
            </a:r>
            <a:r>
              <a:rPr lang="es-EC" dirty="0" smtClean="0">
                <a:sym typeface="Wingdings" panose="05000000000000000000" pitchFamily="2" charset="2"/>
              </a:rPr>
              <a:t>, los valores DSCP se utilizan</a:t>
            </a:r>
            <a:r>
              <a:rPr lang="es-EC" baseline="0" dirty="0" smtClean="0">
                <a:sym typeface="Wingdings" panose="05000000000000000000" pitchFamily="2" charset="2"/>
              </a:rPr>
              <a:t> para marcar el tráfico</a:t>
            </a:r>
          </a:p>
          <a:p>
            <a:r>
              <a:rPr lang="es-EC" baseline="0" dirty="0" err="1" smtClean="0">
                <a:sym typeface="Wingdings" panose="05000000000000000000" pitchFamily="2" charset="2"/>
              </a:rPr>
              <a:t>Codigos</a:t>
            </a:r>
            <a:r>
              <a:rPr lang="es-EC" baseline="0" dirty="0" smtClean="0">
                <a:sym typeface="Wingdings" panose="05000000000000000000" pitchFamily="2" charset="2"/>
              </a:rPr>
              <a:t> DSCP  permiten garantizar la calidad de servicio basado en el manejo del tráfico con respecto a prioridades del </a:t>
            </a:r>
            <a:r>
              <a:rPr lang="es-EC" baseline="0" dirty="0" err="1" smtClean="0">
                <a:sym typeface="Wingdings" panose="05000000000000000000" pitchFamily="2" charset="2"/>
              </a:rPr>
              <a:t>ToS</a:t>
            </a:r>
            <a:r>
              <a:rPr lang="es-EC" baseline="0" dirty="0" smtClean="0">
                <a:sym typeface="Wingdings" panose="05000000000000000000" pitchFamily="2" charset="2"/>
              </a:rPr>
              <a:t> Tipo de Servicio. Aumenta el número de prioridad al reasignar los bits de un paquete para q tenga un marcado prioritario. </a:t>
            </a:r>
            <a:endParaRPr lang="es-EC" dirty="0" smtClean="0"/>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8</a:t>
            </a:fld>
            <a:endParaRPr lang="es-EC"/>
          </a:p>
        </p:txBody>
      </p:sp>
    </p:spTree>
    <p:extLst>
      <p:ext uri="{BB962C8B-B14F-4D97-AF65-F5344CB8AC3E}">
        <p14:creationId xmlns:p14="http://schemas.microsoft.com/office/powerpoint/2010/main" val="174211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No se tiene documentación oficial o estable acerca de proyectos realizados con optimizadores basados en software libre.</a:t>
            </a:r>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9</a:t>
            </a:fld>
            <a:endParaRPr lang="es-EC"/>
          </a:p>
        </p:txBody>
      </p:sp>
    </p:spTree>
    <p:extLst>
      <p:ext uri="{BB962C8B-B14F-4D97-AF65-F5344CB8AC3E}">
        <p14:creationId xmlns:p14="http://schemas.microsoft.com/office/powerpoint/2010/main" val="91989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10</a:t>
            </a:fld>
            <a:endParaRPr lang="es-EC"/>
          </a:p>
        </p:txBody>
      </p:sp>
    </p:spTree>
    <p:extLst>
      <p:ext uri="{BB962C8B-B14F-4D97-AF65-F5344CB8AC3E}">
        <p14:creationId xmlns:p14="http://schemas.microsoft.com/office/powerpoint/2010/main" val="218454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4638030-D454-401B-9B31-7EAC2A42B99F}" type="slidenum">
              <a:rPr lang="es-EC" smtClean="0"/>
              <a:t>11</a:t>
            </a:fld>
            <a:endParaRPr lang="es-EC"/>
          </a:p>
        </p:txBody>
      </p:sp>
    </p:spTree>
    <p:extLst>
      <p:ext uri="{BB962C8B-B14F-4D97-AF65-F5344CB8AC3E}">
        <p14:creationId xmlns:p14="http://schemas.microsoft.com/office/powerpoint/2010/main" val="362345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4599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321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2193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2286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6824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121271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6480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0557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583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6354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1350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223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5962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8051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5553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0708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3/1/2017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3158982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Dibujo_de_Microsoft_Visio2.vsdx"/></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Dibujo_de_Microsoft_Visio1.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5306" y="2916188"/>
            <a:ext cx="10445290" cy="2273643"/>
          </a:xfrm>
        </p:spPr>
        <p:txBody>
          <a:bodyPr/>
          <a:lstStyle/>
          <a:p>
            <a:r>
              <a:rPr lang="es-EC" sz="3200" b="1" dirty="0">
                <a:solidFill>
                  <a:schemeClr val="tx1"/>
                </a:solidFill>
              </a:rPr>
              <a:t>ANÁLISIS COMPARATIVO DE LA OPTIMIZACIÓN DEL RENDIMIENTO DE ENLACES INALÁMBRICOS DE ÁREA EXTENDIDA PUNTO A PUNTO, UTILIZANDO SOFTWARE </a:t>
            </a:r>
            <a:r>
              <a:rPr lang="es-EC" sz="3200" b="1" dirty="0" smtClean="0">
                <a:solidFill>
                  <a:schemeClr val="tx1"/>
                </a:solidFill>
              </a:rPr>
              <a:t>LIBRE</a:t>
            </a:r>
            <a:endParaRPr lang="es-EC" sz="3200" b="1" dirty="0">
              <a:solidFill>
                <a:schemeClr val="tx1"/>
              </a:solidFill>
            </a:endParaRPr>
          </a:p>
        </p:txBody>
      </p:sp>
      <p:pic>
        <p:nvPicPr>
          <p:cNvPr id="1026"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63" y="275186"/>
            <a:ext cx="4319751" cy="104230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7756634" y="0"/>
            <a:ext cx="4435365" cy="131748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1800" dirty="0" smtClean="0">
                <a:solidFill>
                  <a:schemeClr val="tx1"/>
                </a:solidFill>
              </a:rPr>
              <a:t>Departamento de Eléctrica y Electrónica</a:t>
            </a:r>
          </a:p>
          <a:p>
            <a:pPr algn="l"/>
            <a:r>
              <a:rPr lang="es-EC" sz="1800" dirty="0" smtClean="0">
                <a:solidFill>
                  <a:schemeClr val="tx1"/>
                </a:solidFill>
              </a:rPr>
              <a:t>Carrera Ingeniería en Electrónica y Telecomunicaciones </a:t>
            </a:r>
            <a:endParaRPr lang="es-EC" sz="1800" dirty="0">
              <a:solidFill>
                <a:schemeClr val="tx1"/>
              </a:solidFill>
            </a:endParaRPr>
          </a:p>
        </p:txBody>
      </p:sp>
      <p:sp>
        <p:nvSpPr>
          <p:cNvPr id="4" name="Rectángulo 3"/>
          <p:cNvSpPr/>
          <p:nvPr/>
        </p:nvSpPr>
        <p:spPr>
          <a:xfrm>
            <a:off x="289963" y="6036961"/>
            <a:ext cx="4125488" cy="461665"/>
          </a:xfrm>
          <a:prstGeom prst="rect">
            <a:avLst/>
          </a:prstGeom>
        </p:spPr>
        <p:txBody>
          <a:bodyPr wrap="none">
            <a:spAutoFit/>
          </a:bodyPr>
          <a:lstStyle/>
          <a:p>
            <a:r>
              <a:rPr lang="es-EC" sz="2400" dirty="0" smtClean="0">
                <a:latin typeface="Arial" panose="020B0604020202020204" pitchFamily="34" charset="0"/>
                <a:cs typeface="Times New Roman" panose="02020603050405020304" pitchFamily="18" charset="0"/>
              </a:rPr>
              <a:t>Erika Daniela Trujillo Herrera</a:t>
            </a:r>
            <a:endParaRPr lang="es-EC" sz="2400" dirty="0"/>
          </a:p>
        </p:txBody>
      </p:sp>
    </p:spTree>
    <p:extLst>
      <p:ext uri="{BB962C8B-B14F-4D97-AF65-F5344CB8AC3E}">
        <p14:creationId xmlns:p14="http://schemas.microsoft.com/office/powerpoint/2010/main" val="26147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7613" y="147572"/>
            <a:ext cx="8825658" cy="709678"/>
          </a:xfrm>
        </p:spPr>
        <p:txBody>
          <a:bodyPr>
            <a:noAutofit/>
          </a:bodyPr>
          <a:lstStyle/>
          <a:p>
            <a:pPr algn="l"/>
            <a:r>
              <a:rPr lang="es-EC" sz="4000" dirty="0" smtClean="0">
                <a:solidFill>
                  <a:schemeClr val="accent2">
                    <a:lumMod val="50000"/>
                  </a:schemeClr>
                </a:solidFill>
              </a:rPr>
              <a:t>ESCENARIO DE PRUEBAS - FINAL</a:t>
            </a:r>
            <a:endParaRPr lang="es-EC" sz="4000" dirty="0">
              <a:solidFill>
                <a:schemeClr val="accent2">
                  <a:lumMod val="50000"/>
                </a:schemeClr>
              </a:solidFill>
            </a:endParaRPr>
          </a:p>
        </p:txBody>
      </p:sp>
      <p:sp>
        <p:nvSpPr>
          <p:cNvPr id="2" name="Rectangle 2"/>
          <p:cNvSpPr>
            <a:spLocks noChangeArrowheads="1"/>
          </p:cNvSpPr>
          <p:nvPr/>
        </p:nvSpPr>
        <p:spPr bwMode="auto">
          <a:xfrm>
            <a:off x="1840036" y="857250"/>
            <a:ext cx="161663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404129094"/>
              </p:ext>
            </p:extLst>
          </p:nvPr>
        </p:nvGraphicFramePr>
        <p:xfrm>
          <a:off x="2496066" y="1008992"/>
          <a:ext cx="6946488" cy="5849007"/>
        </p:xfrm>
        <a:graphic>
          <a:graphicData uri="http://schemas.openxmlformats.org/presentationml/2006/ole">
            <mc:AlternateContent xmlns:mc="http://schemas.openxmlformats.org/markup-compatibility/2006">
              <mc:Choice xmlns:v="urn:schemas-microsoft-com:vml" Requires="v">
                <p:oleObj spid="_x0000_s6151" name="Visio" r:id="rId4" imgW="12467545" imgH="11279785" progId="Visio.Drawing.15">
                  <p:embed/>
                </p:oleObj>
              </mc:Choice>
              <mc:Fallback>
                <p:oleObj name="Visio" r:id="rId4" imgW="12467545" imgH="1127978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066" y="1008992"/>
                        <a:ext cx="6946488" cy="5849007"/>
                      </a:xfrm>
                      <a:prstGeom prst="rect">
                        <a:avLst/>
                      </a:prstGeom>
                      <a:noFill/>
                    </p:spPr>
                  </p:pic>
                </p:oleObj>
              </mc:Fallback>
            </mc:AlternateContent>
          </a:graphicData>
        </a:graphic>
      </p:graphicFrame>
    </p:spTree>
    <p:extLst>
      <p:ext uri="{BB962C8B-B14F-4D97-AF65-F5344CB8AC3E}">
        <p14:creationId xmlns:p14="http://schemas.microsoft.com/office/powerpoint/2010/main" val="410813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739456" y="306449"/>
            <a:ext cx="7490146" cy="71831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4000" dirty="0" smtClean="0">
                <a:solidFill>
                  <a:schemeClr val="accent2">
                    <a:lumMod val="50000"/>
                  </a:schemeClr>
                </a:solidFill>
              </a:rPr>
              <a:t>CONFIGURACIONES - Iniciales</a:t>
            </a:r>
            <a:endParaRPr lang="es-EC" sz="4000" dirty="0" smtClean="0">
              <a:solidFill>
                <a:schemeClr val="accent2">
                  <a:lumMod val="50000"/>
                </a:schemeClr>
              </a:solidFill>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18285" y="1229282"/>
            <a:ext cx="3722185" cy="3058938"/>
          </a:xfrm>
          <a:prstGeom prst="rect">
            <a:avLst/>
          </a:prstGeom>
          <a:noFill/>
          <a:ln>
            <a:noFill/>
          </a:ln>
        </p:spPr>
      </p:pic>
      <p:pic>
        <p:nvPicPr>
          <p:cNvPr id="7" name="Imagen 6"/>
          <p:cNvPicPr/>
          <p:nvPr/>
        </p:nvPicPr>
        <p:blipFill rotWithShape="1">
          <a:blip r:embed="rId4">
            <a:extLst>
              <a:ext uri="{28A0092B-C50C-407E-A947-70E740481C1C}">
                <a14:useLocalDpi xmlns:a14="http://schemas.microsoft.com/office/drawing/2010/main" val="0"/>
              </a:ext>
            </a:extLst>
          </a:blip>
          <a:srcRect r="37198"/>
          <a:stretch/>
        </p:blipFill>
        <p:spPr bwMode="auto">
          <a:xfrm>
            <a:off x="5517932" y="3023037"/>
            <a:ext cx="4973661" cy="3819197"/>
          </a:xfrm>
          <a:prstGeom prst="rect">
            <a:avLst/>
          </a:prstGeom>
          <a:noFill/>
          <a:ln>
            <a:noFill/>
          </a:ln>
          <a:extLst>
            <a:ext uri="{53640926-AAD7-44D8-BBD7-CCE9431645EC}">
              <a14:shadowObscured xmlns:a14="http://schemas.microsoft.com/office/drawing/2010/main"/>
            </a:ext>
          </a:extLst>
        </p:spPr>
      </p:pic>
      <p:sp>
        <p:nvSpPr>
          <p:cNvPr id="8" name="Marcador de contenido 2"/>
          <p:cNvSpPr txBox="1">
            <a:spLocks/>
          </p:cNvSpPr>
          <p:nvPr/>
        </p:nvSpPr>
        <p:spPr>
          <a:xfrm>
            <a:off x="6321961" y="1530904"/>
            <a:ext cx="1340069" cy="71831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3200" dirty="0" err="1" smtClean="0">
                <a:solidFill>
                  <a:schemeClr val="accent2">
                    <a:lumMod val="50000"/>
                  </a:schemeClr>
                </a:solidFill>
              </a:rPr>
              <a:t>Wanos</a:t>
            </a:r>
            <a:endParaRPr lang="es-EC" sz="3200" dirty="0" smtClean="0">
              <a:solidFill>
                <a:schemeClr val="accent2">
                  <a:lumMod val="50000"/>
                </a:schemeClr>
              </a:solidFill>
            </a:endParaRPr>
          </a:p>
        </p:txBody>
      </p:sp>
      <p:sp>
        <p:nvSpPr>
          <p:cNvPr id="9" name="Marcador de contenido 2"/>
          <p:cNvSpPr txBox="1">
            <a:spLocks/>
          </p:cNvSpPr>
          <p:nvPr/>
        </p:nvSpPr>
        <p:spPr>
          <a:xfrm>
            <a:off x="1977823" y="4932635"/>
            <a:ext cx="2405008" cy="71831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3200" dirty="0" err="1" smtClean="0">
                <a:solidFill>
                  <a:schemeClr val="accent2">
                    <a:lumMod val="50000"/>
                  </a:schemeClr>
                </a:solidFill>
              </a:rPr>
              <a:t>CloudBridge</a:t>
            </a:r>
            <a:endParaRPr lang="es-EC" sz="3200" dirty="0" smtClean="0">
              <a:solidFill>
                <a:schemeClr val="accent2">
                  <a:lumMod val="50000"/>
                </a:schemeClr>
              </a:solidFill>
            </a:endParaRPr>
          </a:p>
        </p:txBody>
      </p:sp>
      <p:cxnSp>
        <p:nvCxnSpPr>
          <p:cNvPr id="11" name="Conector recto de flecha 10"/>
          <p:cNvCxnSpPr/>
          <p:nvPr/>
        </p:nvCxnSpPr>
        <p:spPr>
          <a:xfrm>
            <a:off x="4461640" y="5234152"/>
            <a:ext cx="835574" cy="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5139556" y="1890059"/>
            <a:ext cx="851338" cy="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8">
                                            <p:txEl>
                                              <p:pRg st="0" end="0"/>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9">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501" y="306449"/>
            <a:ext cx="7395553" cy="671013"/>
          </a:xfrm>
        </p:spPr>
        <p:txBody>
          <a:bodyPr>
            <a:noAutofit/>
          </a:bodyPr>
          <a:lstStyle/>
          <a:p>
            <a:pPr marL="0" indent="0" algn="just">
              <a:buNone/>
            </a:pPr>
            <a:r>
              <a:rPr lang="es-EC" sz="4000" dirty="0" smtClean="0">
                <a:solidFill>
                  <a:schemeClr val="accent2">
                    <a:lumMod val="50000"/>
                  </a:schemeClr>
                </a:solidFill>
              </a:rPr>
              <a:t>CONFIGURACIONES - Reglas</a:t>
            </a:r>
            <a:endParaRPr lang="es-EC" sz="4000" dirty="0" smtClean="0">
              <a:solidFill>
                <a:schemeClr val="accent2">
                  <a:lumMod val="50000"/>
                </a:schemeClr>
              </a:solidFill>
            </a:endParaRPr>
          </a:p>
        </p:txBody>
      </p:sp>
      <p:pic>
        <p:nvPicPr>
          <p:cNvPr id="4" name="Imagen 3"/>
          <p:cNvPicPr/>
          <p:nvPr/>
        </p:nvPicPr>
        <p:blipFill>
          <a:blip r:embed="rId3"/>
          <a:stretch>
            <a:fillRect/>
          </a:stretch>
        </p:blipFill>
        <p:spPr>
          <a:xfrm>
            <a:off x="439906" y="1245473"/>
            <a:ext cx="5312979" cy="3168869"/>
          </a:xfrm>
          <a:prstGeom prst="rect">
            <a:avLst/>
          </a:prstGeom>
        </p:spPr>
      </p:pic>
      <p:pic>
        <p:nvPicPr>
          <p:cNvPr id="5" name="Imagen 4"/>
          <p:cNvPicPr/>
          <p:nvPr/>
        </p:nvPicPr>
        <p:blipFill>
          <a:blip r:embed="rId4"/>
          <a:stretch>
            <a:fillRect/>
          </a:stretch>
        </p:blipFill>
        <p:spPr>
          <a:xfrm>
            <a:off x="5752885" y="3231932"/>
            <a:ext cx="6213141" cy="3406994"/>
          </a:xfrm>
          <a:prstGeom prst="rect">
            <a:avLst/>
          </a:prstGeom>
        </p:spPr>
      </p:pic>
    </p:spTree>
    <p:extLst>
      <p:ext uri="{BB962C8B-B14F-4D97-AF65-F5344CB8AC3E}">
        <p14:creationId xmlns:p14="http://schemas.microsoft.com/office/powerpoint/2010/main" val="15028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7318" y="222364"/>
            <a:ext cx="6119499" cy="1023108"/>
          </a:xfrm>
        </p:spPr>
        <p:txBody>
          <a:bodyPr>
            <a:noAutofit/>
          </a:bodyPr>
          <a:lstStyle/>
          <a:p>
            <a:pPr marL="0" indent="0" algn="just">
              <a:buNone/>
            </a:pPr>
            <a:r>
              <a:rPr lang="es-EC" sz="3200" dirty="0" smtClean="0">
                <a:solidFill>
                  <a:schemeClr val="accent2">
                    <a:lumMod val="50000"/>
                  </a:schemeClr>
                </a:solidFill>
              </a:rPr>
              <a:t>RESULTADOS Y COMPARACIONES  Software Libre</a:t>
            </a:r>
            <a:endParaRPr lang="es-EC" sz="3200" dirty="0" smtClean="0">
              <a:solidFill>
                <a:schemeClr val="accent2">
                  <a:lumMod val="50000"/>
                </a:schemeClr>
              </a:solidFill>
            </a:endParaRPr>
          </a:p>
        </p:txBody>
      </p:sp>
      <p:pic>
        <p:nvPicPr>
          <p:cNvPr id="6" name="Imagen 5"/>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79" t="10357"/>
          <a:stretch/>
        </p:blipFill>
        <p:spPr bwMode="auto">
          <a:xfrm>
            <a:off x="347318" y="1719747"/>
            <a:ext cx="5044489" cy="2253168"/>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a:blip r:embed="rId5"/>
          <a:stretch>
            <a:fillRect/>
          </a:stretch>
        </p:blipFill>
        <p:spPr>
          <a:xfrm>
            <a:off x="5615479" y="4067511"/>
            <a:ext cx="5483445" cy="2711668"/>
          </a:xfrm>
          <a:prstGeom prst="rect">
            <a:avLst/>
          </a:prstGeom>
        </p:spPr>
      </p:pic>
      <p:cxnSp>
        <p:nvCxnSpPr>
          <p:cNvPr id="8" name="Conector recto de flecha 7"/>
          <p:cNvCxnSpPr/>
          <p:nvPr/>
        </p:nvCxnSpPr>
        <p:spPr>
          <a:xfrm flipH="1">
            <a:off x="5615479" y="2820233"/>
            <a:ext cx="851338" cy="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4556233" y="5533700"/>
            <a:ext cx="835574" cy="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Marcador de contenido 2"/>
          <p:cNvSpPr txBox="1">
            <a:spLocks/>
          </p:cNvSpPr>
          <p:nvPr/>
        </p:nvSpPr>
        <p:spPr>
          <a:xfrm>
            <a:off x="6802820" y="2019805"/>
            <a:ext cx="3224049" cy="15116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400" dirty="0" err="1" smtClean="0">
                <a:solidFill>
                  <a:schemeClr val="tx1"/>
                </a:solidFill>
              </a:rPr>
              <a:t>Wanos</a:t>
            </a:r>
            <a:endParaRPr lang="es-EC" sz="2400" dirty="0" smtClean="0">
              <a:solidFill>
                <a:schemeClr val="tx1"/>
              </a:solidFill>
            </a:endParaRPr>
          </a:p>
          <a:p>
            <a:pPr algn="just"/>
            <a:r>
              <a:rPr lang="es-EC" sz="2400" dirty="0" smtClean="0">
                <a:solidFill>
                  <a:schemeClr val="tx1"/>
                </a:solidFill>
              </a:rPr>
              <a:t>17,9 %</a:t>
            </a:r>
          </a:p>
          <a:p>
            <a:pPr algn="just"/>
            <a:r>
              <a:rPr lang="es-EC" sz="2400" dirty="0" smtClean="0">
                <a:solidFill>
                  <a:schemeClr val="tx1"/>
                </a:solidFill>
              </a:rPr>
              <a:t>0,6 </a:t>
            </a:r>
            <a:r>
              <a:rPr lang="es-EC" sz="2000" dirty="0" smtClean="0">
                <a:solidFill>
                  <a:schemeClr val="tx1"/>
                </a:solidFill>
              </a:rPr>
              <a:t>Mbps liberados</a:t>
            </a:r>
            <a:endParaRPr lang="es-EC" sz="2000" dirty="0" smtClean="0">
              <a:solidFill>
                <a:schemeClr val="tx1"/>
              </a:solidFill>
            </a:endParaRPr>
          </a:p>
        </p:txBody>
      </p:sp>
      <p:sp>
        <p:nvSpPr>
          <p:cNvPr id="11" name="Marcador de contenido 2"/>
          <p:cNvSpPr txBox="1">
            <a:spLocks/>
          </p:cNvSpPr>
          <p:nvPr/>
        </p:nvSpPr>
        <p:spPr>
          <a:xfrm>
            <a:off x="1691850" y="4773508"/>
            <a:ext cx="2877209" cy="15116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400" dirty="0" err="1" smtClean="0">
                <a:solidFill>
                  <a:schemeClr val="tx1"/>
                </a:solidFill>
              </a:rPr>
              <a:t>CloudBridge</a:t>
            </a:r>
            <a:endParaRPr lang="es-EC" sz="2400" dirty="0" smtClean="0">
              <a:solidFill>
                <a:schemeClr val="tx1"/>
              </a:solidFill>
            </a:endParaRPr>
          </a:p>
          <a:p>
            <a:pPr algn="just"/>
            <a:r>
              <a:rPr lang="es-EC" sz="2400" dirty="0" smtClean="0">
                <a:solidFill>
                  <a:schemeClr val="tx1"/>
                </a:solidFill>
              </a:rPr>
              <a:t>11,9 %</a:t>
            </a:r>
          </a:p>
          <a:p>
            <a:pPr algn="just"/>
            <a:r>
              <a:rPr lang="es-EC" sz="2400" dirty="0" smtClean="0">
                <a:solidFill>
                  <a:schemeClr val="tx1"/>
                </a:solidFill>
              </a:rPr>
              <a:t>0,250 </a:t>
            </a:r>
            <a:r>
              <a:rPr lang="es-EC" sz="2000" dirty="0" smtClean="0">
                <a:solidFill>
                  <a:schemeClr val="tx1"/>
                </a:solidFill>
              </a:rPr>
              <a:t>Mbps liberados</a:t>
            </a:r>
            <a:endParaRPr lang="es-EC" sz="2000" dirty="0" smtClean="0">
              <a:solidFill>
                <a:schemeClr val="tx1"/>
              </a:solidFill>
            </a:endParaRPr>
          </a:p>
        </p:txBody>
      </p:sp>
    </p:spTree>
    <p:extLst>
      <p:ext uri="{BB962C8B-B14F-4D97-AF65-F5344CB8AC3E}">
        <p14:creationId xmlns:p14="http://schemas.microsoft.com/office/powerpoint/2010/main" val="5975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10">
                                            <p:txEl>
                                              <p:pRg st="0" end="0"/>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10">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0">
                                            <p:txEl>
                                              <p:pRg st="2" end="2"/>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11">
                                            <p:txEl>
                                              <p:pRg st="0" end="0"/>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iterate type="lt">
                                    <p:tmAbs val="25"/>
                                  </p:iterate>
                                  <p:childTnLst>
                                    <p:set>
                                      <p:cBhvr override="childStyle">
                                        <p:cTn id="26" dur="indefinite"/>
                                        <p:tgtEl>
                                          <p:spTgt spid="11">
                                            <p:txEl>
                                              <p:pRg st="1" end="1"/>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grpId="0" nodeType="clickEffect">
                                  <p:stCondLst>
                                    <p:cond delay="0"/>
                                  </p:stCondLst>
                                  <p:iterate type="lt">
                                    <p:tmAbs val="25"/>
                                  </p:iterate>
                                  <p:childTnLst>
                                    <p:set>
                                      <p:cBhvr override="childStyle">
                                        <p:cTn id="30" dur="indefinite"/>
                                        <p:tgtEl>
                                          <p:spTgt spid="11">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347318" y="222364"/>
            <a:ext cx="6119499" cy="1023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C" sz="3200" dirty="0" smtClean="0">
                <a:solidFill>
                  <a:schemeClr val="accent2">
                    <a:lumMod val="50000"/>
                  </a:schemeClr>
                </a:solidFill>
              </a:rPr>
              <a:t>RESULTADOS Y COMPARACIONES  Hardware dedicado</a:t>
            </a:r>
            <a:endParaRPr lang="es-EC" sz="3200" dirty="0" smtClean="0">
              <a:solidFill>
                <a:schemeClr val="accent2">
                  <a:lumMod val="50000"/>
                </a:schemeClr>
              </a:solidFill>
            </a:endParaRPr>
          </a:p>
        </p:txBody>
      </p:sp>
      <p:pic>
        <p:nvPicPr>
          <p:cNvPr id="5" name="Marcador de contenido 4"/>
          <p:cNvPicPr>
            <a:picLocks noGrp="1"/>
          </p:cNvPicPr>
          <p:nvPr>
            <p:ph idx="1"/>
          </p:nvPr>
        </p:nvPicPr>
        <p:blipFill>
          <a:blip r:embed="rId2"/>
          <a:stretch>
            <a:fillRect/>
          </a:stretch>
        </p:blipFill>
        <p:spPr>
          <a:xfrm>
            <a:off x="842826" y="1557637"/>
            <a:ext cx="4202140" cy="3818403"/>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140378" y="1415746"/>
            <a:ext cx="5463048" cy="3960295"/>
          </a:xfrm>
          <a:prstGeom prst="rect">
            <a:avLst/>
          </a:prstGeom>
          <a:noFill/>
          <a:ln>
            <a:noFill/>
          </a:ln>
        </p:spPr>
      </p:pic>
      <p:sp>
        <p:nvSpPr>
          <p:cNvPr id="7" name="Marcador de contenido 2"/>
          <p:cNvSpPr txBox="1">
            <a:spLocks/>
          </p:cNvSpPr>
          <p:nvPr/>
        </p:nvSpPr>
        <p:spPr>
          <a:xfrm>
            <a:off x="6140378" y="5420187"/>
            <a:ext cx="2089222" cy="71831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800" dirty="0" smtClean="0">
                <a:solidFill>
                  <a:schemeClr val="accent2">
                    <a:lumMod val="50000"/>
                  </a:schemeClr>
                </a:solidFill>
              </a:rPr>
              <a:t>Hardware</a:t>
            </a:r>
            <a:endParaRPr lang="es-EC" sz="2800" dirty="0" smtClean="0">
              <a:solidFill>
                <a:schemeClr val="accent2">
                  <a:lumMod val="50000"/>
                </a:schemeClr>
              </a:solidFill>
            </a:endParaRPr>
          </a:p>
        </p:txBody>
      </p:sp>
      <p:sp>
        <p:nvSpPr>
          <p:cNvPr id="8" name="Marcador de contenido 2"/>
          <p:cNvSpPr txBox="1">
            <a:spLocks/>
          </p:cNvSpPr>
          <p:nvPr/>
        </p:nvSpPr>
        <p:spPr>
          <a:xfrm>
            <a:off x="842826" y="5530549"/>
            <a:ext cx="1868843" cy="71831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800" dirty="0" smtClean="0">
                <a:solidFill>
                  <a:schemeClr val="accent2">
                    <a:lumMod val="50000"/>
                  </a:schemeClr>
                </a:solidFill>
              </a:rPr>
              <a:t>Todos</a:t>
            </a:r>
            <a:endParaRPr lang="es-EC" sz="2800" dirty="0" smtClean="0">
              <a:solidFill>
                <a:schemeClr val="accent2">
                  <a:lumMod val="50000"/>
                </a:schemeClr>
              </a:solidFill>
            </a:endParaRPr>
          </a:p>
        </p:txBody>
      </p:sp>
    </p:spTree>
    <p:extLst>
      <p:ext uri="{BB962C8B-B14F-4D97-AF65-F5344CB8AC3E}">
        <p14:creationId xmlns:p14="http://schemas.microsoft.com/office/powerpoint/2010/main" val="32486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7">
                                            <p:txEl>
                                              <p:pRg st="0" end="0"/>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135120" y="1761759"/>
            <a:ext cx="8087710" cy="4131448"/>
          </a:xfrm>
          <a:prstGeom prst="rect">
            <a:avLst/>
          </a:prstGeom>
        </p:spPr>
      </p:pic>
      <p:sp>
        <p:nvSpPr>
          <p:cNvPr id="4" name="Marcador de contenido 2"/>
          <p:cNvSpPr txBox="1">
            <a:spLocks noGrp="1"/>
          </p:cNvSpPr>
          <p:nvPr>
            <p:ph type="title"/>
          </p:nvPr>
        </p:nvSpPr>
        <p:spPr>
          <a:xfrm>
            <a:off x="298961" y="325820"/>
            <a:ext cx="5959949" cy="1320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C" sz="3200" dirty="0" smtClean="0">
                <a:solidFill>
                  <a:schemeClr val="accent2">
                    <a:lumMod val="50000"/>
                  </a:schemeClr>
                </a:solidFill>
              </a:rPr>
              <a:t>RESULTADOS Y COMPARACIONES  </a:t>
            </a:r>
            <a:br>
              <a:rPr lang="es-EC" sz="3200" dirty="0" smtClean="0">
                <a:solidFill>
                  <a:schemeClr val="accent2">
                    <a:lumMod val="50000"/>
                  </a:schemeClr>
                </a:solidFill>
              </a:rPr>
            </a:br>
            <a:r>
              <a:rPr lang="es-EC" sz="3200" dirty="0" smtClean="0">
                <a:solidFill>
                  <a:schemeClr val="accent2">
                    <a:lumMod val="50000"/>
                  </a:schemeClr>
                </a:solidFill>
              </a:rPr>
              <a:t>Hardware dedicado</a:t>
            </a:r>
            <a:endParaRPr lang="es-EC" sz="3200" dirty="0" smtClean="0">
              <a:solidFill>
                <a:schemeClr val="accent2">
                  <a:lumMod val="50000"/>
                </a:schemeClr>
              </a:solidFill>
            </a:endParaRPr>
          </a:p>
        </p:txBody>
      </p:sp>
    </p:spTree>
    <p:extLst>
      <p:ext uri="{BB962C8B-B14F-4D97-AF65-F5344CB8AC3E}">
        <p14:creationId xmlns:p14="http://schemas.microsoft.com/office/powerpoint/2010/main" val="174358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1655379"/>
            <a:ext cx="9617549" cy="4840014"/>
          </a:xfrm>
        </p:spPr>
        <p:txBody>
          <a:bodyPr>
            <a:normAutofit/>
          </a:bodyPr>
          <a:lstStyle/>
          <a:p>
            <a:pPr algn="just"/>
            <a:r>
              <a:rPr lang="es-EC" dirty="0" smtClean="0">
                <a:solidFill>
                  <a:schemeClr val="tx1"/>
                </a:solidFill>
              </a:rPr>
              <a:t>Software </a:t>
            </a:r>
            <a:r>
              <a:rPr lang="es-EC" dirty="0" err="1" smtClean="0">
                <a:solidFill>
                  <a:schemeClr val="tx1"/>
                </a:solidFill>
              </a:rPr>
              <a:t>Wanos</a:t>
            </a:r>
            <a:r>
              <a:rPr lang="es-EC" dirty="0" smtClean="0">
                <a:solidFill>
                  <a:schemeClr val="tx1"/>
                </a:solidFill>
              </a:rPr>
              <a:t> cuenta </a:t>
            </a:r>
            <a:r>
              <a:rPr lang="es-EC" dirty="0">
                <a:solidFill>
                  <a:schemeClr val="tx1"/>
                </a:solidFill>
              </a:rPr>
              <a:t>con limitaciones  de utilizar características que necesitan licenciamiento adicional como </a:t>
            </a:r>
            <a:r>
              <a:rPr lang="es-EC" dirty="0" smtClean="0">
                <a:solidFill>
                  <a:schemeClr val="tx1"/>
                </a:solidFill>
              </a:rPr>
              <a:t>son las técnicas de optimización, por ejemplo </a:t>
            </a:r>
            <a:r>
              <a:rPr lang="es-EC" dirty="0" err="1" smtClean="0">
                <a:solidFill>
                  <a:schemeClr val="tx1"/>
                </a:solidFill>
              </a:rPr>
              <a:t>caching</a:t>
            </a:r>
            <a:r>
              <a:rPr lang="es-EC" dirty="0">
                <a:solidFill>
                  <a:schemeClr val="tx1"/>
                </a:solidFill>
              </a:rPr>
              <a:t>,</a:t>
            </a:r>
            <a:r>
              <a:rPr lang="es-EC" dirty="0" smtClean="0">
                <a:solidFill>
                  <a:schemeClr val="tx1"/>
                </a:solidFill>
              </a:rPr>
              <a:t> permite que los usuarios </a:t>
            </a:r>
            <a:r>
              <a:rPr lang="es-EC" dirty="0">
                <a:solidFill>
                  <a:schemeClr val="tx1"/>
                </a:solidFill>
              </a:rPr>
              <a:t>no utilicen de manera repetitiva el ancho de banda al manejar información de la web o bases de datos, simplemente se tomaría la información ya </a:t>
            </a:r>
            <a:r>
              <a:rPr lang="es-EC" dirty="0" smtClean="0">
                <a:solidFill>
                  <a:schemeClr val="tx1"/>
                </a:solidFill>
              </a:rPr>
              <a:t>almacenada.</a:t>
            </a:r>
          </a:p>
          <a:p>
            <a:pPr algn="just"/>
            <a:endParaRPr lang="es-EC" dirty="0" smtClean="0">
              <a:solidFill>
                <a:schemeClr val="tx1"/>
              </a:solidFill>
            </a:endParaRPr>
          </a:p>
          <a:p>
            <a:pPr algn="just"/>
            <a:r>
              <a:rPr lang="es-EC" dirty="0" err="1"/>
              <a:t>Wanos</a:t>
            </a:r>
            <a:r>
              <a:rPr lang="es-EC" dirty="0"/>
              <a:t> tiene la capacidad de optimizar aproximadamente el 17,2% del flujo de información, mientras que </a:t>
            </a:r>
            <a:r>
              <a:rPr lang="es-EC" dirty="0" err="1"/>
              <a:t>CloudBridge</a:t>
            </a:r>
            <a:r>
              <a:rPr lang="es-EC" dirty="0"/>
              <a:t> brinda una optimización del rendimiento de aproximadamente el 11,9% de la información transmitida</a:t>
            </a:r>
            <a:r>
              <a:rPr lang="es-EC" dirty="0" smtClean="0"/>
              <a:t>.</a:t>
            </a:r>
          </a:p>
          <a:p>
            <a:pPr algn="just"/>
            <a:endParaRPr lang="es-EC" dirty="0" smtClean="0"/>
          </a:p>
          <a:p>
            <a:pPr algn="just"/>
            <a:r>
              <a:rPr lang="es-EC" dirty="0"/>
              <a:t>H</a:t>
            </a:r>
            <a:r>
              <a:rPr lang="es-EC" dirty="0" smtClean="0"/>
              <a:t>ardware aproximadamente proporciona una </a:t>
            </a:r>
            <a:r>
              <a:rPr lang="es-EC" dirty="0"/>
              <a:t>optimización del 66,67% en la transmisión de información, mientras que las herramientas de software libre en promedio optimizan aproximadamente el 14,55% de la información transmitida.</a:t>
            </a:r>
          </a:p>
          <a:p>
            <a:pPr algn="just"/>
            <a:endParaRPr lang="es-EC" dirty="0"/>
          </a:p>
        </p:txBody>
      </p:sp>
      <p:sp>
        <p:nvSpPr>
          <p:cNvPr id="4" name="Marcador de contenido 2"/>
          <p:cNvSpPr txBox="1">
            <a:spLocks noGrp="1"/>
          </p:cNvSpPr>
          <p:nvPr>
            <p:ph type="title"/>
          </p:nvPr>
        </p:nvSpPr>
        <p:spPr>
          <a:xfrm>
            <a:off x="677334" y="609600"/>
            <a:ext cx="8596668" cy="6989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C" sz="3200" dirty="0" smtClean="0">
                <a:solidFill>
                  <a:schemeClr val="accent2">
                    <a:lumMod val="50000"/>
                  </a:schemeClr>
                </a:solidFill>
              </a:rPr>
              <a:t>CONCLUSIONES Y RECOMENDACIONES</a:t>
            </a:r>
            <a:endParaRPr lang="es-EC" sz="3200" dirty="0" smtClean="0">
              <a:solidFill>
                <a:schemeClr val="accent2">
                  <a:lumMod val="50000"/>
                </a:schemeClr>
              </a:solidFill>
            </a:endParaRPr>
          </a:p>
        </p:txBody>
      </p:sp>
    </p:spTree>
    <p:extLst>
      <p:ext uri="{BB962C8B-B14F-4D97-AF65-F5344CB8AC3E}">
        <p14:creationId xmlns:p14="http://schemas.microsoft.com/office/powerpoint/2010/main" val="34138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60331"/>
            <a:ext cx="9459894" cy="4508938"/>
          </a:xfrm>
        </p:spPr>
        <p:txBody>
          <a:bodyPr>
            <a:normAutofit/>
          </a:bodyPr>
          <a:lstStyle/>
          <a:p>
            <a:pPr algn="just"/>
            <a:r>
              <a:rPr lang="es-EC" dirty="0"/>
              <a:t>Es recomendable realizar una correcta planificación del proyecto, tomando en cuenta los recursos necesarios para el adecuado funcionamiento y las características de los lugares donde se encuentra el escenario de </a:t>
            </a:r>
            <a:r>
              <a:rPr lang="es-EC" dirty="0" smtClean="0"/>
              <a:t>pruebas.</a:t>
            </a:r>
          </a:p>
          <a:p>
            <a:pPr algn="just"/>
            <a:endParaRPr lang="es-EC" dirty="0" smtClean="0"/>
          </a:p>
          <a:p>
            <a:pPr algn="just"/>
            <a:r>
              <a:rPr lang="es-EC" dirty="0"/>
              <a:t>Es necesario realizar pruebas para verificar el funcionamiento adecuado de las herramientas optimizadoras antes de ubicarlas dentro de la red en producción, para evitar incidentes críticos como la indisponibilidad de la red</a:t>
            </a:r>
            <a:r>
              <a:rPr lang="es-EC" dirty="0" smtClean="0"/>
              <a:t>.</a:t>
            </a:r>
          </a:p>
          <a:p>
            <a:pPr algn="just"/>
            <a:endParaRPr lang="es-EC" dirty="0" smtClean="0"/>
          </a:p>
          <a:p>
            <a:pPr algn="just"/>
            <a:r>
              <a:rPr lang="es-EC" dirty="0"/>
              <a:t>El uso de las herramientas optimizadoras basadas en software libre se recomienda aplicar sobre enlaces de baja capacidad como por ejemplo radio enlaces, en éstos el usuario puede percibir la optimización realizada a comparación de los enlaces de fibra óptica que resulta </a:t>
            </a:r>
            <a:r>
              <a:rPr lang="es-EC" dirty="0" smtClean="0"/>
              <a:t>imperceptible. </a:t>
            </a:r>
            <a:endParaRPr lang="es-EC" dirty="0"/>
          </a:p>
          <a:p>
            <a:endParaRPr lang="es-EC" dirty="0"/>
          </a:p>
        </p:txBody>
      </p:sp>
      <p:sp>
        <p:nvSpPr>
          <p:cNvPr id="4" name="Marcador de contenido 2"/>
          <p:cNvSpPr txBox="1">
            <a:spLocks noGrp="1"/>
          </p:cNvSpPr>
          <p:nvPr>
            <p:ph type="title"/>
          </p:nvPr>
        </p:nvSpPr>
        <p:spPr>
          <a:xfrm>
            <a:off x="677334" y="609600"/>
            <a:ext cx="8596668" cy="6831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C" sz="3200" dirty="0" smtClean="0">
                <a:solidFill>
                  <a:schemeClr val="accent2">
                    <a:lumMod val="50000"/>
                  </a:schemeClr>
                </a:solidFill>
              </a:rPr>
              <a:t>CONCLUSIONES Y RECOMENDACIONES</a:t>
            </a:r>
            <a:endParaRPr lang="es-EC" sz="3200" dirty="0" smtClean="0">
              <a:solidFill>
                <a:schemeClr val="accent2">
                  <a:lumMod val="50000"/>
                </a:schemeClr>
              </a:solidFill>
            </a:endParaRPr>
          </a:p>
        </p:txBody>
      </p:sp>
    </p:spTree>
    <p:extLst>
      <p:ext uri="{BB962C8B-B14F-4D97-AF65-F5344CB8AC3E}">
        <p14:creationId xmlns:p14="http://schemas.microsoft.com/office/powerpoint/2010/main" val="20482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8454" y="2165403"/>
            <a:ext cx="7133546" cy="2435625"/>
          </a:xfrm>
        </p:spPr>
        <p:txBody>
          <a:bodyPr/>
          <a:lstStyle/>
          <a:p>
            <a:pPr algn="ctr"/>
            <a:r>
              <a:rPr lang="es-EC" sz="11500" b="1" dirty="0" smtClean="0"/>
              <a:t>GRACIAS</a:t>
            </a:r>
            <a:endParaRPr lang="es-EC" sz="11500" b="1" dirty="0"/>
          </a:p>
        </p:txBody>
      </p:sp>
    </p:spTree>
    <p:extLst>
      <p:ext uri="{BB962C8B-B14F-4D97-AF65-F5344CB8AC3E}">
        <p14:creationId xmlns:p14="http://schemas.microsoft.com/office/powerpoint/2010/main" val="31775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3211"/>
          </a:xfrm>
        </p:spPr>
        <p:txBody>
          <a:bodyPr>
            <a:normAutofit/>
          </a:bodyPr>
          <a:lstStyle/>
          <a:p>
            <a:r>
              <a:rPr lang="es-EC" sz="4400" dirty="0" smtClean="0">
                <a:solidFill>
                  <a:schemeClr val="accent2">
                    <a:lumMod val="50000"/>
                  </a:schemeClr>
                </a:solidFill>
              </a:rPr>
              <a:t>AGENDA</a:t>
            </a:r>
            <a:endParaRPr lang="es-EC" sz="4400" dirty="0">
              <a:solidFill>
                <a:schemeClr val="accent2">
                  <a:lumMod val="50000"/>
                </a:schemeClr>
              </a:solidFill>
            </a:endParaRPr>
          </a:p>
        </p:txBody>
      </p:sp>
      <p:sp>
        <p:nvSpPr>
          <p:cNvPr id="3" name="Marcador de contenido 2"/>
          <p:cNvSpPr>
            <a:spLocks noGrp="1"/>
          </p:cNvSpPr>
          <p:nvPr>
            <p:ph idx="1"/>
          </p:nvPr>
        </p:nvSpPr>
        <p:spPr>
          <a:xfrm>
            <a:off x="677334" y="1705232"/>
            <a:ext cx="8596668" cy="4819137"/>
          </a:xfrm>
        </p:spPr>
        <p:txBody>
          <a:bodyPr>
            <a:normAutofit lnSpcReduction="10000"/>
          </a:bodyPr>
          <a:lstStyle/>
          <a:p>
            <a:pPr>
              <a:buFont typeface="Arial" panose="020B0604020202020204" pitchFamily="34" charset="0"/>
              <a:buChar char="•"/>
            </a:pPr>
            <a:r>
              <a:rPr lang="es-EC" sz="2800" dirty="0" smtClean="0"/>
              <a:t>Introducción</a:t>
            </a:r>
          </a:p>
          <a:p>
            <a:pPr>
              <a:buFont typeface="Arial" panose="020B0604020202020204" pitchFamily="34" charset="0"/>
              <a:buChar char="•"/>
            </a:pPr>
            <a:r>
              <a:rPr lang="es-EC" sz="2800" dirty="0" smtClean="0"/>
              <a:t>Objetivos</a:t>
            </a:r>
          </a:p>
          <a:p>
            <a:pPr>
              <a:buFont typeface="Arial" panose="020B0604020202020204" pitchFamily="34" charset="0"/>
              <a:buChar char="•"/>
            </a:pPr>
            <a:r>
              <a:rPr lang="es-EC" sz="2800" dirty="0" smtClean="0"/>
              <a:t>Optimización WAN</a:t>
            </a:r>
          </a:p>
          <a:p>
            <a:pPr>
              <a:buFont typeface="Arial" panose="020B0604020202020204" pitchFamily="34" charset="0"/>
              <a:buChar char="•"/>
            </a:pPr>
            <a:r>
              <a:rPr lang="es-EC" sz="2800" dirty="0" smtClean="0"/>
              <a:t>Herramientas Optimizadoras</a:t>
            </a:r>
          </a:p>
          <a:p>
            <a:pPr>
              <a:buFont typeface="Arial" panose="020B0604020202020204" pitchFamily="34" charset="0"/>
              <a:buChar char="•"/>
            </a:pPr>
            <a:r>
              <a:rPr lang="es-EC" sz="2800" dirty="0" smtClean="0"/>
              <a:t>Políticas</a:t>
            </a:r>
          </a:p>
          <a:p>
            <a:pPr>
              <a:buFont typeface="Arial" panose="020B0604020202020204" pitchFamily="34" charset="0"/>
              <a:buChar char="•"/>
            </a:pPr>
            <a:r>
              <a:rPr lang="es-EC" sz="2800" dirty="0" smtClean="0"/>
              <a:t>Escenario de pruebas</a:t>
            </a:r>
          </a:p>
          <a:p>
            <a:pPr>
              <a:buFont typeface="Arial" panose="020B0604020202020204" pitchFamily="34" charset="0"/>
              <a:buChar char="•"/>
            </a:pPr>
            <a:r>
              <a:rPr lang="es-EC" sz="2800" dirty="0" smtClean="0"/>
              <a:t>Configuraciones</a:t>
            </a:r>
          </a:p>
          <a:p>
            <a:pPr>
              <a:buFont typeface="Arial" panose="020B0604020202020204" pitchFamily="34" charset="0"/>
              <a:buChar char="•"/>
            </a:pPr>
            <a:r>
              <a:rPr lang="es-EC" sz="2800" dirty="0" smtClean="0"/>
              <a:t>Resultados y Comparaciones</a:t>
            </a:r>
          </a:p>
          <a:p>
            <a:pPr>
              <a:buFont typeface="Arial" panose="020B0604020202020204" pitchFamily="34" charset="0"/>
              <a:buChar char="•"/>
            </a:pPr>
            <a:r>
              <a:rPr lang="es-EC" sz="2800" dirty="0" smtClean="0"/>
              <a:t>Conclusiones y Recomendaciones</a:t>
            </a:r>
          </a:p>
          <a:p>
            <a:pPr>
              <a:buFont typeface="Arial" panose="020B0604020202020204" pitchFamily="34" charset="0"/>
              <a:buChar char="•"/>
            </a:pPr>
            <a:endParaRPr lang="es-EC" dirty="0"/>
          </a:p>
        </p:txBody>
      </p:sp>
    </p:spTree>
    <p:extLst>
      <p:ext uri="{BB962C8B-B14F-4D97-AF65-F5344CB8AC3E}">
        <p14:creationId xmlns:p14="http://schemas.microsoft.com/office/powerpoint/2010/main" val="203634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5163" y="1927656"/>
            <a:ext cx="4469387" cy="4324864"/>
          </a:xfrm>
        </p:spPr>
        <p:txBody>
          <a:bodyPr>
            <a:noAutofit/>
          </a:bodyPr>
          <a:lstStyle/>
          <a:p>
            <a:pPr marL="0" indent="0" algn="just">
              <a:buNone/>
            </a:pPr>
            <a:r>
              <a:rPr lang="es-EC" sz="2400" dirty="0" smtClean="0"/>
              <a:t>La </a:t>
            </a:r>
            <a:r>
              <a:rPr lang="es-EC" sz="2400" dirty="0"/>
              <a:t>optimización </a:t>
            </a:r>
            <a:r>
              <a:rPr lang="es-EC" sz="2400" dirty="0" smtClean="0"/>
              <a:t>del rendimiento de </a:t>
            </a:r>
            <a:r>
              <a:rPr lang="es-EC" sz="2400" dirty="0"/>
              <a:t>enlaces WAN es un tema de interés mundial que atrae la atención de muchas empresas. </a:t>
            </a:r>
            <a:endParaRPr lang="es-EC" sz="2400" dirty="0"/>
          </a:p>
          <a:p>
            <a:pPr marL="0" indent="0" algn="just">
              <a:buNone/>
            </a:pPr>
            <a:endParaRPr lang="es-EC" sz="2400" dirty="0"/>
          </a:p>
          <a:p>
            <a:pPr algn="just">
              <a:buFont typeface="Arial" panose="020B0604020202020204" pitchFamily="34" charset="0"/>
              <a:buChar char="•"/>
            </a:pPr>
            <a:r>
              <a:rPr lang="es-EC" sz="2400" dirty="0" smtClean="0"/>
              <a:t>Funcionalidades</a:t>
            </a:r>
          </a:p>
          <a:p>
            <a:pPr algn="just">
              <a:buFont typeface="Arial" panose="020B0604020202020204" pitchFamily="34" charset="0"/>
              <a:buChar char="•"/>
            </a:pPr>
            <a:r>
              <a:rPr lang="es-EC" sz="2400" dirty="0" smtClean="0"/>
              <a:t>Productividad</a:t>
            </a:r>
          </a:p>
          <a:p>
            <a:pPr algn="just">
              <a:buFont typeface="Arial" panose="020B0604020202020204" pitchFamily="34" charset="0"/>
              <a:buChar char="•"/>
            </a:pPr>
            <a:r>
              <a:rPr lang="es-EC" sz="2400" dirty="0"/>
              <a:t>Costo</a:t>
            </a:r>
          </a:p>
          <a:p>
            <a:pPr marL="0" indent="0" algn="just">
              <a:buNone/>
            </a:pPr>
            <a:endParaRPr lang="es-EC" sz="2400" dirty="0" smtClean="0"/>
          </a:p>
        </p:txBody>
      </p:sp>
      <p:pic>
        <p:nvPicPr>
          <p:cNvPr id="1026" name="Picture 2" descr="Resultado de imagen para optimización 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258" y="2570336"/>
            <a:ext cx="5819775" cy="2743201"/>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2"/>
          <p:cNvSpPr txBox="1">
            <a:spLocks/>
          </p:cNvSpPr>
          <p:nvPr/>
        </p:nvSpPr>
        <p:spPr>
          <a:xfrm>
            <a:off x="745163" y="328947"/>
            <a:ext cx="6323285" cy="8614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4400" dirty="0" smtClean="0">
                <a:solidFill>
                  <a:schemeClr val="accent2">
                    <a:lumMod val="50000"/>
                  </a:schemeClr>
                </a:solidFill>
              </a:rPr>
              <a:t>INTRODUCCIÓN</a:t>
            </a:r>
            <a:endParaRPr lang="es-EC" sz="4400" dirty="0">
              <a:solidFill>
                <a:schemeClr val="accent2">
                  <a:lumMod val="50000"/>
                </a:schemeClr>
              </a:solidFill>
            </a:endParaRPr>
          </a:p>
        </p:txBody>
      </p:sp>
    </p:spTree>
    <p:extLst>
      <p:ext uri="{BB962C8B-B14F-4D97-AF65-F5344CB8AC3E}">
        <p14:creationId xmlns:p14="http://schemas.microsoft.com/office/powerpoint/2010/main" val="11599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4" end="4"/>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22638"/>
          </a:xfrm>
        </p:spPr>
        <p:txBody>
          <a:bodyPr>
            <a:normAutofit/>
          </a:bodyPr>
          <a:lstStyle/>
          <a:p>
            <a:r>
              <a:rPr lang="es-EC" sz="4400" dirty="0" smtClean="0">
                <a:solidFill>
                  <a:schemeClr val="accent2">
                    <a:lumMod val="50000"/>
                  </a:schemeClr>
                </a:solidFill>
              </a:rPr>
              <a:t>OBJETIVO GENERAL</a:t>
            </a:r>
            <a:endParaRPr lang="es-EC" sz="4400" dirty="0">
              <a:solidFill>
                <a:schemeClr val="accent2">
                  <a:lumMod val="50000"/>
                </a:schemeClr>
              </a:solidFill>
            </a:endParaRPr>
          </a:p>
        </p:txBody>
      </p:sp>
      <p:sp>
        <p:nvSpPr>
          <p:cNvPr id="3" name="Marcador de contenido 2"/>
          <p:cNvSpPr>
            <a:spLocks noGrp="1"/>
          </p:cNvSpPr>
          <p:nvPr>
            <p:ph idx="1"/>
          </p:nvPr>
        </p:nvSpPr>
        <p:spPr>
          <a:xfrm>
            <a:off x="627905" y="2852571"/>
            <a:ext cx="10147185" cy="1991281"/>
          </a:xfrm>
        </p:spPr>
        <p:txBody>
          <a:bodyPr>
            <a:normAutofit/>
          </a:bodyPr>
          <a:lstStyle/>
          <a:p>
            <a:pPr marL="0" indent="0">
              <a:buNone/>
            </a:pPr>
            <a:r>
              <a:rPr lang="es-EC" sz="3200" dirty="0"/>
              <a:t>Analizar el desempeño de enlaces inalámbricos de área extendida punto a punto, utilizando Software Libre para la optimización de su rendimiento.</a:t>
            </a:r>
            <a:endParaRPr lang="es-EC" sz="3200" dirty="0"/>
          </a:p>
        </p:txBody>
      </p:sp>
    </p:spTree>
    <p:extLst>
      <p:ext uri="{BB962C8B-B14F-4D97-AF65-F5344CB8AC3E}">
        <p14:creationId xmlns:p14="http://schemas.microsoft.com/office/powerpoint/2010/main" val="313490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47134" y="1556951"/>
            <a:ext cx="11121081" cy="5090984"/>
          </a:xfrm>
        </p:spPr>
        <p:txBody>
          <a:bodyPr>
            <a:noAutofit/>
          </a:bodyPr>
          <a:lstStyle/>
          <a:p>
            <a:pPr marL="457200" lvl="0" indent="-457200" algn="just">
              <a:buFont typeface="Arial" panose="020B0604020202020204" pitchFamily="34" charset="0"/>
              <a:buChar char="•"/>
            </a:pPr>
            <a:r>
              <a:rPr lang="es-EC" sz="2600" dirty="0">
                <a:solidFill>
                  <a:schemeClr val="tx1"/>
                </a:solidFill>
              </a:rPr>
              <a:t>Analizar las características y funcionamiento de las aplicaciones optimizadoras de enlaces WAN basadas en software libre.</a:t>
            </a:r>
          </a:p>
          <a:p>
            <a:pPr marL="457200" lvl="0" indent="-457200" algn="just">
              <a:buFont typeface="Arial" panose="020B0604020202020204" pitchFamily="34" charset="0"/>
              <a:buChar char="•"/>
            </a:pPr>
            <a:r>
              <a:rPr lang="es-EC" sz="2600" dirty="0">
                <a:solidFill>
                  <a:schemeClr val="tx1"/>
                </a:solidFill>
              </a:rPr>
              <a:t>Definir el escenario de un enlace inalámbrico de área extendida punto a punto como objeto de estudio para el presente proyecto.</a:t>
            </a:r>
          </a:p>
          <a:p>
            <a:pPr marL="457200" lvl="0" indent="-457200" algn="just">
              <a:buFont typeface="Arial" panose="020B0604020202020204" pitchFamily="34" charset="0"/>
              <a:buChar char="•"/>
            </a:pPr>
            <a:r>
              <a:rPr lang="es-EC" sz="2600" dirty="0">
                <a:solidFill>
                  <a:schemeClr val="tx1"/>
                </a:solidFill>
              </a:rPr>
              <a:t>Analizar el desempeño del enlace WAN optimizándolo con cada una de las aplicaciones de software libre.</a:t>
            </a:r>
          </a:p>
          <a:p>
            <a:pPr marL="457200" lvl="0" indent="-457200" algn="just">
              <a:buFont typeface="Arial" panose="020B0604020202020204" pitchFamily="34" charset="0"/>
              <a:buChar char="•"/>
            </a:pPr>
            <a:r>
              <a:rPr lang="es-EC" sz="2600" dirty="0">
                <a:solidFill>
                  <a:schemeClr val="tx1"/>
                </a:solidFill>
              </a:rPr>
              <a:t>Comparar el rendimiento y parámetros obtenidos entre cada uno de los softwares libres optimizadores.</a:t>
            </a:r>
          </a:p>
          <a:p>
            <a:pPr marL="457200" lvl="0" indent="-457200" algn="just">
              <a:buFont typeface="Arial" panose="020B0604020202020204" pitchFamily="34" charset="0"/>
              <a:buChar char="•"/>
            </a:pPr>
            <a:r>
              <a:rPr lang="es-EC" sz="2600" dirty="0">
                <a:solidFill>
                  <a:schemeClr val="tx1"/>
                </a:solidFill>
              </a:rPr>
              <a:t>Comparar el rendimiento y parámetros obtenidos entre el software libre y hardware dedicado ya realizado en proyectos anteriores.</a:t>
            </a:r>
          </a:p>
        </p:txBody>
      </p:sp>
      <p:sp>
        <p:nvSpPr>
          <p:cNvPr id="4" name="Título 1"/>
          <p:cNvSpPr txBox="1">
            <a:spLocks/>
          </p:cNvSpPr>
          <p:nvPr/>
        </p:nvSpPr>
        <p:spPr>
          <a:xfrm>
            <a:off x="677335" y="296562"/>
            <a:ext cx="8596668" cy="840260"/>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4400" dirty="0" smtClean="0">
                <a:solidFill>
                  <a:schemeClr val="accent2">
                    <a:lumMod val="50000"/>
                  </a:schemeClr>
                </a:solidFill>
              </a:rPr>
              <a:t>OBJETIVOS ESPECÍFICOS</a:t>
            </a:r>
            <a:endParaRPr lang="es-EC" sz="4400" dirty="0">
              <a:solidFill>
                <a:schemeClr val="accent2">
                  <a:lumMod val="50000"/>
                </a:schemeClr>
              </a:solidFill>
            </a:endParaRPr>
          </a:p>
        </p:txBody>
      </p:sp>
    </p:spTree>
    <p:extLst>
      <p:ext uri="{BB962C8B-B14F-4D97-AF65-F5344CB8AC3E}">
        <p14:creationId xmlns:p14="http://schemas.microsoft.com/office/powerpoint/2010/main" val="3361003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7908" y="1413464"/>
            <a:ext cx="9485444" cy="1096682"/>
          </a:xfrm>
        </p:spPr>
        <p:txBody>
          <a:bodyPr/>
          <a:lstStyle/>
          <a:p>
            <a:pPr marL="0" indent="0" algn="just">
              <a:buNone/>
            </a:pPr>
            <a:r>
              <a:rPr lang="es-EC" dirty="0"/>
              <a:t>Los optimizadores WAN (Conocidos como </a:t>
            </a:r>
            <a:r>
              <a:rPr lang="es-EC" dirty="0" smtClean="0"/>
              <a:t>WOC) </a:t>
            </a:r>
            <a:r>
              <a:rPr lang="es-EC" dirty="0"/>
              <a:t>son soluciones que permiten reducir tanto el ancho de banda necesario como la latencia asociada a determinadas aplicaciones.</a:t>
            </a:r>
          </a:p>
        </p:txBody>
      </p:sp>
      <p:sp>
        <p:nvSpPr>
          <p:cNvPr id="5" name="Título 1"/>
          <p:cNvSpPr>
            <a:spLocks noGrp="1"/>
          </p:cNvSpPr>
          <p:nvPr>
            <p:ph type="title"/>
          </p:nvPr>
        </p:nvSpPr>
        <p:spPr>
          <a:xfrm>
            <a:off x="627907" y="275825"/>
            <a:ext cx="8596668" cy="922638"/>
          </a:xfrm>
        </p:spPr>
        <p:txBody>
          <a:bodyPr>
            <a:normAutofit/>
          </a:bodyPr>
          <a:lstStyle/>
          <a:p>
            <a:r>
              <a:rPr lang="es-EC" sz="4400" dirty="0" smtClean="0">
                <a:solidFill>
                  <a:schemeClr val="accent2">
                    <a:lumMod val="50000"/>
                  </a:schemeClr>
                </a:solidFill>
              </a:rPr>
              <a:t>OPTIMIZACIÓN WAN</a:t>
            </a:r>
            <a:endParaRPr lang="es-EC" sz="4400" dirty="0">
              <a:solidFill>
                <a:schemeClr val="accent2">
                  <a:lumMod val="50000"/>
                </a:schemeClr>
              </a:solidFill>
            </a:endParaRPr>
          </a:p>
        </p:txBody>
      </p:sp>
      <p:pic>
        <p:nvPicPr>
          <p:cNvPr id="8" name="Imagen 7"/>
          <p:cNvPicPr>
            <a:picLocks noChangeAspect="1"/>
          </p:cNvPicPr>
          <p:nvPr/>
        </p:nvPicPr>
        <p:blipFill>
          <a:blip r:embed="rId3"/>
          <a:stretch>
            <a:fillRect/>
          </a:stretch>
        </p:blipFill>
        <p:spPr>
          <a:xfrm>
            <a:off x="2767914" y="2461203"/>
            <a:ext cx="5951729" cy="3791315"/>
          </a:xfrm>
          <a:prstGeom prst="rect">
            <a:avLst/>
          </a:prstGeom>
        </p:spPr>
      </p:pic>
    </p:spTree>
    <p:extLst>
      <p:ext uri="{BB962C8B-B14F-4D97-AF65-F5344CB8AC3E}">
        <p14:creationId xmlns:p14="http://schemas.microsoft.com/office/powerpoint/2010/main" val="22639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562948"/>
            <a:ext cx="9404723" cy="842583"/>
          </a:xfrm>
        </p:spPr>
        <p:txBody>
          <a:bodyPr/>
          <a:lstStyle/>
          <a:p>
            <a:r>
              <a:rPr lang="es-EC" dirty="0" smtClean="0">
                <a:solidFill>
                  <a:schemeClr val="accent2">
                    <a:lumMod val="50000"/>
                  </a:schemeClr>
                </a:solidFill>
              </a:rPr>
              <a:t>HERRAMIENTAS OPTIMIZADORAS</a:t>
            </a:r>
            <a:endParaRPr lang="es-EC" dirty="0">
              <a:solidFill>
                <a:schemeClr val="accent2">
                  <a:lumMod val="50000"/>
                </a:schemeClr>
              </a:solidFill>
            </a:endParaRPr>
          </a:p>
        </p:txBody>
      </p:sp>
      <p:pic>
        <p:nvPicPr>
          <p:cNvPr id="5" name="Marcador de contenido 4" descr="Resultado de imagen para wanos logo"/>
          <p:cNvPicPr>
            <a:picLocks noGrp="1"/>
          </p:cNvPicPr>
          <p:nvPr>
            <p:ph idx="1"/>
          </p:nvPr>
        </p:nvPicPr>
        <p:blipFill rotWithShape="1">
          <a:blip r:embed="rId3" cstate="print">
            <a:extLst>
              <a:ext uri="{28A0092B-C50C-407E-A947-70E740481C1C}">
                <a14:useLocalDpi xmlns:a14="http://schemas.microsoft.com/office/drawing/2010/main" val="0"/>
              </a:ext>
            </a:extLst>
          </a:blip>
          <a:srcRect l="24371" t="31091" r="23918" b="36432"/>
          <a:stretch/>
        </p:blipFill>
        <p:spPr bwMode="auto">
          <a:xfrm>
            <a:off x="3019336" y="1974416"/>
            <a:ext cx="5210263" cy="1658469"/>
          </a:xfrm>
          <a:prstGeom prst="rect">
            <a:avLst/>
          </a:prstGeom>
          <a:noFill/>
          <a:ln>
            <a:noFill/>
          </a:ln>
          <a:extLst>
            <a:ext uri="{53640926-AAD7-44D8-BBD7-CCE9431645EC}">
              <a14:shadowObscured xmlns:a14="http://schemas.microsoft.com/office/drawing/2010/main"/>
            </a:ext>
          </a:extLst>
        </p:spPr>
      </p:pic>
      <p:pic>
        <p:nvPicPr>
          <p:cNvPr id="6" name="Imagen 5" descr="Resultado de imagen para cloudbridge logo"/>
          <p:cNvPicPr/>
          <p:nvPr/>
        </p:nvPicPr>
        <p:blipFill rotWithShape="1">
          <a:blip r:embed="rId4">
            <a:extLst>
              <a:ext uri="{28A0092B-C50C-407E-A947-70E740481C1C}">
                <a14:useLocalDpi xmlns:a14="http://schemas.microsoft.com/office/drawing/2010/main" val="0"/>
              </a:ext>
            </a:extLst>
          </a:blip>
          <a:srcRect l="25988" t="27997" r="25931" b="28436"/>
          <a:stretch/>
        </p:blipFill>
        <p:spPr bwMode="auto">
          <a:xfrm>
            <a:off x="3019336" y="4399005"/>
            <a:ext cx="5210264" cy="2199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49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1062318"/>
            <a:ext cx="9404723" cy="1400530"/>
          </a:xfrm>
        </p:spPr>
        <p:txBody>
          <a:bodyPr/>
          <a:lstStyle/>
          <a:p>
            <a:r>
              <a:rPr lang="es-EC" dirty="0" smtClean="0">
                <a:solidFill>
                  <a:schemeClr val="accent2">
                    <a:lumMod val="50000"/>
                  </a:schemeClr>
                </a:solidFill>
              </a:rPr>
              <a:t>POLÍTICAS</a:t>
            </a:r>
            <a:endParaRPr lang="es-EC" dirty="0">
              <a:solidFill>
                <a:schemeClr val="accent2">
                  <a:lumMod val="50000"/>
                </a:schemeClr>
              </a:solidFill>
            </a:endParaRPr>
          </a:p>
        </p:txBody>
      </p:sp>
      <p:sp>
        <p:nvSpPr>
          <p:cNvPr id="3" name="Marcador de contenido 2"/>
          <p:cNvSpPr>
            <a:spLocks noGrp="1"/>
          </p:cNvSpPr>
          <p:nvPr>
            <p:ph idx="1"/>
          </p:nvPr>
        </p:nvSpPr>
        <p:spPr>
          <a:xfrm>
            <a:off x="1104293" y="2793147"/>
            <a:ext cx="8946541" cy="2693253"/>
          </a:xfrm>
        </p:spPr>
        <p:txBody>
          <a:bodyPr>
            <a:normAutofit/>
          </a:bodyPr>
          <a:lstStyle/>
          <a:p>
            <a:pPr algn="just">
              <a:buFont typeface="Arial" panose="020B0604020202020204" pitchFamily="34" charset="0"/>
              <a:buChar char="•"/>
            </a:pPr>
            <a:r>
              <a:rPr lang="es-EC" sz="3600" dirty="0" smtClean="0"/>
              <a:t>Políticas de Enrutamiento</a:t>
            </a:r>
          </a:p>
          <a:p>
            <a:pPr algn="just">
              <a:buFont typeface="Arial" panose="020B0604020202020204" pitchFamily="34" charset="0"/>
              <a:buChar char="•"/>
            </a:pPr>
            <a:r>
              <a:rPr lang="es-EC" sz="3600" dirty="0" smtClean="0"/>
              <a:t>Políticas de </a:t>
            </a:r>
            <a:r>
              <a:rPr lang="es-EC" sz="3600" dirty="0" err="1" smtClean="0"/>
              <a:t>QoS</a:t>
            </a:r>
            <a:endParaRPr lang="es-EC" sz="3600" dirty="0" smtClean="0"/>
          </a:p>
          <a:p>
            <a:pPr algn="just">
              <a:buFont typeface="Arial" panose="020B0604020202020204" pitchFamily="34" charset="0"/>
              <a:buChar char="•"/>
            </a:pPr>
            <a:r>
              <a:rPr lang="es-EC" sz="3600" dirty="0" smtClean="0"/>
              <a:t>Políticas de Optimización</a:t>
            </a:r>
            <a:endParaRPr lang="es-EC" sz="3600" dirty="0"/>
          </a:p>
        </p:txBody>
      </p:sp>
    </p:spTree>
    <p:extLst>
      <p:ext uri="{BB962C8B-B14F-4D97-AF65-F5344CB8AC3E}">
        <p14:creationId xmlns:p14="http://schemas.microsoft.com/office/powerpoint/2010/main" val="19852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0" nodeType="clickEffect">
                                  <p:stCondLst>
                                    <p:cond delay="0"/>
                                  </p:stCondLst>
                                  <p:iterate type="lt">
                                    <p:tmAbs val="25"/>
                                  </p:iterate>
                                  <p:childTnLst>
                                    <p:set>
                                      <p:cBhvr override="childStyle">
                                        <p:cTn id="13" dur="indefinite"/>
                                        <p:tgtEl>
                                          <p:spTgt spid="3">
                                            <p:txEl>
                                              <p:pRg st="0" end="0"/>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15" presetClass="emph" presetSubtype="0" grpId="0" nodeType="clickEffect">
                                  <p:stCondLst>
                                    <p:cond delay="0"/>
                                  </p:stCondLst>
                                  <p:iterate type="lt">
                                    <p:tmAbs val="25"/>
                                  </p:iterate>
                                  <p:childTnLst>
                                    <p:set>
                                      <p:cBhvr override="childStyle">
                                        <p:cTn id="17" dur="indefinite"/>
                                        <p:tgtEl>
                                          <p:spTgt spid="3">
                                            <p:txEl>
                                              <p:pRg st="1" end="1"/>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6421" y="287275"/>
            <a:ext cx="7779038" cy="923687"/>
          </a:xfrm>
        </p:spPr>
        <p:txBody>
          <a:bodyPr>
            <a:noAutofit/>
          </a:bodyPr>
          <a:lstStyle/>
          <a:p>
            <a:pPr marL="0" indent="0" algn="just">
              <a:buNone/>
            </a:pPr>
            <a:r>
              <a:rPr lang="es-EC" sz="4000" dirty="0" smtClean="0">
                <a:solidFill>
                  <a:schemeClr val="accent2">
                    <a:lumMod val="50000"/>
                  </a:schemeClr>
                </a:solidFill>
              </a:rPr>
              <a:t>ESCENARIO DE PRUEBAS - INICIAL</a:t>
            </a:r>
            <a:endParaRPr lang="es-EC" sz="4000" dirty="0">
              <a:solidFill>
                <a:schemeClr val="accent2">
                  <a:lumMod val="50000"/>
                </a:schemeClr>
              </a:solidFill>
            </a:endParaRPr>
          </a:p>
        </p:txBody>
      </p:sp>
      <p:sp>
        <p:nvSpPr>
          <p:cNvPr id="2" name="Rectangle 2"/>
          <p:cNvSpPr>
            <a:spLocks noChangeArrowheads="1"/>
          </p:cNvSpPr>
          <p:nvPr/>
        </p:nvSpPr>
        <p:spPr bwMode="auto">
          <a:xfrm>
            <a:off x="406807" y="1210961"/>
            <a:ext cx="205315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3883615982"/>
              </p:ext>
            </p:extLst>
          </p:nvPr>
        </p:nvGraphicFramePr>
        <p:xfrm>
          <a:off x="2051223" y="1210961"/>
          <a:ext cx="7587048" cy="5601033"/>
        </p:xfrm>
        <a:graphic>
          <a:graphicData uri="http://schemas.openxmlformats.org/presentationml/2006/ole">
            <mc:AlternateContent xmlns:mc="http://schemas.openxmlformats.org/markup-compatibility/2006">
              <mc:Choice xmlns:v="urn:schemas-microsoft-com:vml" Requires="v">
                <p:oleObj spid="_x0000_s5127" name="Visio" r:id="rId4" imgW="12107528" imgH="10199418" progId="Visio.Drawing.15">
                  <p:embed/>
                </p:oleObj>
              </mc:Choice>
              <mc:Fallback>
                <p:oleObj name="Visio" r:id="rId4" imgW="12107528" imgH="10199418"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223" y="1210961"/>
                        <a:ext cx="7587048" cy="5601033"/>
                      </a:xfrm>
                      <a:prstGeom prst="rect">
                        <a:avLst/>
                      </a:prstGeom>
                      <a:noFill/>
                    </p:spPr>
                  </p:pic>
                </p:oleObj>
              </mc:Fallback>
            </mc:AlternateContent>
          </a:graphicData>
        </a:graphic>
      </p:graphicFrame>
    </p:spTree>
    <p:extLst>
      <p:ext uri="{BB962C8B-B14F-4D97-AF65-F5344CB8AC3E}">
        <p14:creationId xmlns:p14="http://schemas.microsoft.com/office/powerpoint/2010/main" val="7454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1840</TotalTime>
  <Words>1051</Words>
  <Application>Microsoft Office PowerPoint</Application>
  <PresentationFormat>Panorámica</PresentationFormat>
  <Paragraphs>105</Paragraphs>
  <Slides>18</Slides>
  <Notes>13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6" baseType="lpstr">
      <vt:lpstr>Arial</vt:lpstr>
      <vt:lpstr>Calibri</vt:lpstr>
      <vt:lpstr>Times New Roman</vt:lpstr>
      <vt:lpstr>Trebuchet MS</vt:lpstr>
      <vt:lpstr>Wingdings</vt:lpstr>
      <vt:lpstr>Wingdings 3</vt:lpstr>
      <vt:lpstr>Faceta</vt:lpstr>
      <vt:lpstr>Dibujo de Microsoft Visio</vt:lpstr>
      <vt:lpstr>ANÁLISIS COMPARATIVO DE LA OPTIMIZACIÓN DEL RENDIMIENTO DE ENLACES INALÁMBRICOS DE ÁREA EXTENDIDA PUNTO A PUNTO, UTILIZANDO SOFTWARE LIBRE</vt:lpstr>
      <vt:lpstr>AGENDA</vt:lpstr>
      <vt:lpstr>Presentación de PowerPoint</vt:lpstr>
      <vt:lpstr>OBJETIVO GENERAL</vt:lpstr>
      <vt:lpstr>Presentación de PowerPoint</vt:lpstr>
      <vt:lpstr>OPTIMIZACIÓN WAN</vt:lpstr>
      <vt:lpstr>HERRAMIENTAS OPTIMIZADORAS</vt:lpstr>
      <vt:lpstr>POLÍTICAS</vt:lpstr>
      <vt:lpstr>Presentación de PowerPoint</vt:lpstr>
      <vt:lpstr>Presentación de PowerPoint</vt:lpstr>
      <vt:lpstr>Presentación de PowerPoint</vt:lpstr>
      <vt:lpstr>Presentación de PowerPoint</vt:lpstr>
      <vt:lpstr>Presentación de PowerPoint</vt:lpstr>
      <vt:lpstr>Presentación de PowerPoint</vt:lpstr>
      <vt:lpstr>RESULTADOS Y COMPARACIONES   Hardware dedicado</vt:lpstr>
      <vt:lpstr>CONCLUSIONES Y RECOMENDACIONES</vt:lpstr>
      <vt:lpstr>CONCLUSIONES Y RECOMENDACIONES</vt:lpstr>
      <vt:lpstr>GRACIAS</vt:lpstr>
    </vt:vector>
  </TitlesOfParts>
  <Company>TuSoft.org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OPTIMIZADORES WAN</dc:title>
  <dc:creator>TuSoft</dc:creator>
  <cp:lastModifiedBy>Erika Trujillo</cp:lastModifiedBy>
  <cp:revision>40</cp:revision>
  <dcterms:created xsi:type="dcterms:W3CDTF">2015-12-09T00:02:24Z</dcterms:created>
  <dcterms:modified xsi:type="dcterms:W3CDTF">2017-03-02T13:50:58Z</dcterms:modified>
</cp:coreProperties>
</file>