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6"/>
  </p:notesMasterIdLst>
  <p:handoutMasterIdLst>
    <p:handoutMasterId r:id="rId87"/>
  </p:handoutMasterIdLst>
  <p:sldIdLst>
    <p:sldId id="256" r:id="rId2"/>
    <p:sldId id="258" r:id="rId3"/>
    <p:sldId id="262" r:id="rId4"/>
    <p:sldId id="263" r:id="rId5"/>
    <p:sldId id="264" r:id="rId6"/>
    <p:sldId id="278" r:id="rId7"/>
    <p:sldId id="520" r:id="rId8"/>
    <p:sldId id="522" r:id="rId9"/>
    <p:sldId id="523" r:id="rId10"/>
    <p:sldId id="289" r:id="rId11"/>
    <p:sldId id="450" r:id="rId12"/>
    <p:sldId id="290" r:id="rId13"/>
    <p:sldId id="291" r:id="rId14"/>
    <p:sldId id="292" r:id="rId15"/>
    <p:sldId id="293" r:id="rId16"/>
    <p:sldId id="295" r:id="rId17"/>
    <p:sldId id="296" r:id="rId18"/>
    <p:sldId id="297" r:id="rId19"/>
    <p:sldId id="301" r:id="rId20"/>
    <p:sldId id="302" r:id="rId21"/>
    <p:sldId id="307" r:id="rId22"/>
    <p:sldId id="452" r:id="rId23"/>
    <p:sldId id="308" r:id="rId24"/>
    <p:sldId id="309" r:id="rId25"/>
    <p:sldId id="458" r:id="rId26"/>
    <p:sldId id="454" r:id="rId27"/>
    <p:sldId id="455" r:id="rId28"/>
    <p:sldId id="313" r:id="rId29"/>
    <p:sldId id="456" r:id="rId30"/>
    <p:sldId id="314" r:id="rId31"/>
    <p:sldId id="315" r:id="rId32"/>
    <p:sldId id="457" r:id="rId33"/>
    <p:sldId id="316" r:id="rId34"/>
    <p:sldId id="317" r:id="rId35"/>
    <p:sldId id="320" r:id="rId36"/>
    <p:sldId id="318" r:id="rId37"/>
    <p:sldId id="319" r:id="rId38"/>
    <p:sldId id="328" r:id="rId39"/>
    <p:sldId id="329" r:id="rId40"/>
    <p:sldId id="330"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7" r:id="rId54"/>
    <p:sldId id="499" r:id="rId55"/>
    <p:sldId id="500" r:id="rId56"/>
    <p:sldId id="469" r:id="rId57"/>
    <p:sldId id="501" r:id="rId58"/>
    <p:sldId id="502" r:id="rId59"/>
    <p:sldId id="503" r:id="rId60"/>
    <p:sldId id="504" r:id="rId61"/>
    <p:sldId id="470" r:id="rId62"/>
    <p:sldId id="471" r:id="rId63"/>
    <p:sldId id="472" r:id="rId64"/>
    <p:sldId id="473" r:id="rId65"/>
    <p:sldId id="474" r:id="rId66"/>
    <p:sldId id="475" r:id="rId67"/>
    <p:sldId id="476" r:id="rId68"/>
    <p:sldId id="477" r:id="rId69"/>
    <p:sldId id="333" r:id="rId70"/>
    <p:sldId id="334" r:id="rId71"/>
    <p:sldId id="490" r:id="rId72"/>
    <p:sldId id="491" r:id="rId73"/>
    <p:sldId id="492" r:id="rId74"/>
    <p:sldId id="493" r:id="rId75"/>
    <p:sldId id="494" r:id="rId76"/>
    <p:sldId id="495" r:id="rId77"/>
    <p:sldId id="496" r:id="rId78"/>
    <p:sldId id="505" r:id="rId79"/>
    <p:sldId id="506" r:id="rId80"/>
    <p:sldId id="507" r:id="rId81"/>
    <p:sldId id="509" r:id="rId82"/>
    <p:sldId id="510" r:id="rId83"/>
    <p:sldId id="517" r:id="rId84"/>
    <p:sldId id="513" r:id="rId8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339966"/>
    <a:srgbClr val="003366"/>
    <a:srgbClr val="006699"/>
    <a:srgbClr val="FFFF00"/>
    <a:srgbClr val="FFFF66"/>
    <a:srgbClr val="3366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68" autoAdjust="0"/>
  </p:normalViewPr>
  <p:slideViewPr>
    <p:cSldViewPr>
      <p:cViewPr varScale="1">
        <p:scale>
          <a:sx n="71" d="100"/>
          <a:sy n="71" d="100"/>
        </p:scale>
        <p:origin x="-13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22/02/2017</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smtClean="0"/>
              <a:t>CÓDIGO: SGC.DI.269       VERSIÓN: 1.0        DICIEMBRE 13 2011</a:t>
            </a: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22/02/2017</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smtClean="0"/>
              <a:t>CÓDIGO: SGC.DI.269       VERSIÓN: 1.0        DICIEMBRE 13 2011</a:t>
            </a:r>
            <a:endParaRPr lang="es-ES"/>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smtClean="0"/>
              <a:t>CÓDIGO: SGC.DI.269       VERSIÓN: 1.0        DICIEMBRE 13 2011</a:t>
            </a:r>
            <a:endParaRPr lang="es-ES" dirty="0"/>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pie de página"/>
          <p:cNvSpPr>
            <a:spLocks noGrp="1"/>
          </p:cNvSpPr>
          <p:nvPr>
            <p:ph type="ftr" sz="quarter" idx="10"/>
          </p:nvPr>
        </p:nvSpPr>
        <p:spPr/>
        <p:txBody>
          <a:bodyPr/>
          <a:lstStyle/>
          <a:p>
            <a:r>
              <a:rPr lang="es-ES" smtClean="0"/>
              <a:t>CÓDIGO: SGC.DI.269       VERSIÓN: 1.0        DICIEMBRE 13 2011</a:t>
            </a:r>
            <a:endParaRPr lang="es-ES"/>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21</a:t>
            </a:fld>
            <a:endParaRPr lang="es-ES"/>
          </a:p>
        </p:txBody>
      </p:sp>
    </p:spTree>
    <p:extLst>
      <p:ext uri="{BB962C8B-B14F-4D97-AF65-F5344CB8AC3E}">
        <p14:creationId xmlns:p14="http://schemas.microsoft.com/office/powerpoint/2010/main" val="1074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52"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8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miliarium.com/Proyectos/EstudiosHidrogeologicos/Anejos/MetodosPerforacion/Rotacion_Directa.asp" TargetMode="External"/><Relationship Id="rId2" Type="http://schemas.openxmlformats.org/officeDocument/2006/relationships/hyperlink" Target="http://www.miliarium.com/Proyectos/EstudiosHidrogeologicos/Anejos/MetodosPerforacion/Percusion.asp" TargetMode="External"/><Relationship Id="rId1" Type="http://schemas.openxmlformats.org/officeDocument/2006/relationships/slideLayout" Target="../slideLayouts/slideLayout12.xml"/><Relationship Id="rId4" Type="http://schemas.openxmlformats.org/officeDocument/2006/relationships/hyperlink" Target="http://www.miliarium.com/Proyectos/EstudiosHidrogeologicos/Anejos/MetodosPerforacion/Rotacion_Inversa.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dirty="0" smtClean="0"/>
              <a:t>FECHA ÚLTIMA REVISIÓN: 13/12/11</a:t>
            </a:r>
            <a:endParaRPr lang="es-EC" dirty="0"/>
          </a:p>
        </p:txBody>
      </p:sp>
      <p:sp>
        <p:nvSpPr>
          <p:cNvPr id="7" name="6 Marcador de pie de página"/>
          <p:cNvSpPr>
            <a:spLocks noGrp="1"/>
          </p:cNvSpPr>
          <p:nvPr>
            <p:ph type="ftr" sz="quarter" idx="3"/>
          </p:nvPr>
        </p:nvSpPr>
        <p:spPr/>
        <p:txBody>
          <a:bodyPr/>
          <a:lstStyle/>
          <a:p>
            <a:r>
              <a:rPr lang="es-EC" dirty="0" smtClean="0"/>
              <a:t>CÓDIGO: SGC.DI.260</a:t>
            </a:r>
            <a:endParaRPr lang="es-EC" dirty="0"/>
          </a:p>
        </p:txBody>
      </p:sp>
      <p:sp>
        <p:nvSpPr>
          <p:cNvPr id="6" name="5 Marcador de número de diapositiva"/>
          <p:cNvSpPr>
            <a:spLocks noGrp="1"/>
          </p:cNvSpPr>
          <p:nvPr>
            <p:ph type="sldNum" sz="quarter" idx="4"/>
          </p:nvPr>
        </p:nvSpPr>
        <p:spPr/>
        <p:txBody>
          <a:bodyPr/>
          <a:lstStyle/>
          <a:p>
            <a:r>
              <a:rPr lang="es-EC" dirty="0" smtClean="0"/>
              <a:t>VERSIÓN: 1.0</a:t>
            </a:r>
            <a:endParaRPr lang="es-EC" dirty="0"/>
          </a:p>
        </p:txBody>
      </p:sp>
      <p:sp>
        <p:nvSpPr>
          <p:cNvPr id="12" name="11 CuadroTexto"/>
          <p:cNvSpPr txBox="1"/>
          <p:nvPr/>
        </p:nvSpPr>
        <p:spPr>
          <a:xfrm>
            <a:off x="916603" y="1628800"/>
            <a:ext cx="7848872" cy="1015663"/>
          </a:xfrm>
          <a:prstGeom prst="rect">
            <a:avLst/>
          </a:prstGeom>
          <a:noFill/>
        </p:spPr>
        <p:txBody>
          <a:bodyPr wrap="square" rtlCol="0">
            <a:spAutoFit/>
          </a:bodyPr>
          <a:lstStyle/>
          <a:p>
            <a:pPr algn="just"/>
            <a:r>
              <a:rPr lang="es-EC" sz="2000" b="1" dirty="0" smtClean="0"/>
              <a:t>“DISEÑO </a:t>
            </a:r>
            <a:r>
              <a:rPr lang="es-EC" sz="2000" b="1" dirty="0"/>
              <a:t>Y SIMULACIÓN DE UN MECANISMO PARA IMPULSAR UNA BOMBA  MECÁNICA DE ALTO “STROKE” EN POZOS DE PETRÓLEO DE HASTA 300 </a:t>
            </a:r>
            <a:r>
              <a:rPr lang="es-EC" sz="2000" b="1" dirty="0" smtClean="0"/>
              <a:t>BFPD”.</a:t>
            </a:r>
            <a:endParaRPr lang="es-EC" sz="2000" dirty="0"/>
          </a:p>
        </p:txBody>
      </p:sp>
      <p:sp>
        <p:nvSpPr>
          <p:cNvPr id="14" name="13 CuadroTexto"/>
          <p:cNvSpPr txBox="1"/>
          <p:nvPr/>
        </p:nvSpPr>
        <p:spPr>
          <a:xfrm>
            <a:off x="2676791" y="2726460"/>
            <a:ext cx="5579402" cy="338554"/>
          </a:xfrm>
          <a:prstGeom prst="rect">
            <a:avLst/>
          </a:prstGeom>
          <a:noFill/>
        </p:spPr>
        <p:txBody>
          <a:bodyPr wrap="square" rtlCol="0">
            <a:spAutoFit/>
          </a:bodyPr>
          <a:lstStyle/>
          <a:p>
            <a:r>
              <a:rPr lang="es-EC" sz="1600" b="1" dirty="0" smtClean="0"/>
              <a:t>AUTOR: HÉCTOR EDUARDO CERDA MANOTOA</a:t>
            </a:r>
            <a:endParaRPr lang="es-EC" sz="1600" b="1" dirty="0"/>
          </a:p>
        </p:txBody>
      </p:sp>
      <p:pic>
        <p:nvPicPr>
          <p:cNvPr id="15" name="Picture 8" descr="http://www.espe.edu.ec/portal/images/section/lmecanica.jpg"/>
          <p:cNvPicPr>
            <a:picLocks noChangeAspect="1" noChangeArrowheads="1"/>
          </p:cNvPicPr>
          <p:nvPr/>
        </p:nvPicPr>
        <p:blipFill>
          <a:blip r:embed="rId3"/>
          <a:srcRect/>
          <a:stretch>
            <a:fillRect/>
          </a:stretch>
        </p:blipFill>
        <p:spPr bwMode="auto">
          <a:xfrm>
            <a:off x="8100391" y="89317"/>
            <a:ext cx="933671" cy="887277"/>
          </a:xfrm>
          <a:prstGeom prst="rect">
            <a:avLst/>
          </a:prstGeom>
          <a:noFill/>
        </p:spPr>
      </p:pic>
      <p:sp>
        <p:nvSpPr>
          <p:cNvPr id="16" name="15 CuadroTexto"/>
          <p:cNvSpPr txBox="1"/>
          <p:nvPr/>
        </p:nvSpPr>
        <p:spPr>
          <a:xfrm>
            <a:off x="916603" y="908720"/>
            <a:ext cx="7344816" cy="861774"/>
          </a:xfrm>
          <a:prstGeom prst="rect">
            <a:avLst/>
          </a:prstGeom>
          <a:noFill/>
        </p:spPr>
        <p:txBody>
          <a:bodyPr wrap="square" rtlCol="0">
            <a:spAutoFit/>
          </a:bodyPr>
          <a:lstStyle/>
          <a:p>
            <a:pPr algn="ctr"/>
            <a:r>
              <a:rPr lang="es-EC" sz="1600" b="1" dirty="0"/>
              <a:t>PROYECTO </a:t>
            </a:r>
            <a:r>
              <a:rPr lang="es-EC" sz="1600" b="1" dirty="0" smtClean="0"/>
              <a:t>DE TITULACIÓN PREVIO </a:t>
            </a:r>
            <a:r>
              <a:rPr lang="es-EC" sz="1600" b="1" dirty="0"/>
              <a:t>A LA OBTENCIÓN DEL TÍTULO DE INGENIERO MECÁNICO</a:t>
            </a:r>
            <a:endParaRPr lang="es-EC" sz="1600" dirty="0"/>
          </a:p>
          <a:p>
            <a:pPr algn="just"/>
            <a:endParaRPr lang="es-EC" dirty="0"/>
          </a:p>
        </p:txBody>
      </p:sp>
      <p:sp>
        <p:nvSpPr>
          <p:cNvPr id="2" name="1 CuadroTexto"/>
          <p:cNvSpPr txBox="1"/>
          <p:nvPr/>
        </p:nvSpPr>
        <p:spPr>
          <a:xfrm>
            <a:off x="916603" y="3275626"/>
            <a:ext cx="7560840" cy="2031325"/>
          </a:xfrm>
          <a:prstGeom prst="rect">
            <a:avLst/>
          </a:prstGeom>
          <a:noFill/>
        </p:spPr>
        <p:txBody>
          <a:bodyPr wrap="square" rtlCol="0">
            <a:spAutoFit/>
          </a:bodyPr>
          <a:lstStyle/>
          <a:p>
            <a:r>
              <a:rPr lang="es-EC" dirty="0" smtClean="0"/>
              <a:t>Director del proyecto: Ing. Fernando Olmedo </a:t>
            </a:r>
          </a:p>
          <a:p>
            <a:endParaRPr lang="es-EC" dirty="0"/>
          </a:p>
          <a:p>
            <a:pPr>
              <a:lnSpc>
                <a:spcPct val="150000"/>
              </a:lnSpc>
            </a:pPr>
            <a:r>
              <a:rPr lang="es-EC" dirty="0" smtClean="0"/>
              <a:t>Delegados de la Carrera: Ing. Luis Segura</a:t>
            </a:r>
          </a:p>
          <a:p>
            <a:pPr>
              <a:lnSpc>
                <a:spcPct val="150000"/>
              </a:lnSpc>
            </a:pPr>
            <a:r>
              <a:rPr lang="es-EC" dirty="0"/>
              <a:t>	</a:t>
            </a:r>
            <a:r>
              <a:rPr lang="es-EC" dirty="0" smtClean="0"/>
              <a:t>	             Ing. Jaime Echeverría</a:t>
            </a:r>
          </a:p>
          <a:p>
            <a:endParaRPr lang="es-EC" dirty="0"/>
          </a:p>
          <a:p>
            <a:r>
              <a:rPr lang="es-EC" dirty="0" smtClean="0"/>
              <a:t>Secretario Académico: Dr. Marcelo Mejía</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395536" y="764704"/>
                <a:ext cx="8280920" cy="3809633"/>
              </a:xfrm>
              <a:prstGeom prst="rect">
                <a:avLst/>
              </a:prstGeom>
              <a:noFill/>
            </p:spPr>
            <p:txBody>
              <a:bodyPr wrap="square" rtlCol="0">
                <a:spAutoFit/>
              </a:bodyPr>
              <a:lstStyle/>
              <a:p>
                <a:pPr algn="ctr"/>
                <a:r>
                  <a:rPr lang="es-ES" b="1" dirty="0"/>
                  <a:t>DETERMINACIÓN DE LAS CAPACIDADES DEL </a:t>
                </a:r>
                <a:r>
                  <a:rPr lang="es-ES" b="1" dirty="0" smtClean="0"/>
                  <a:t>SISTEMA</a:t>
                </a:r>
              </a:p>
              <a:p>
                <a:pPr algn="just"/>
                <a:endParaRPr lang="es-ES" dirty="0" smtClean="0"/>
              </a:p>
              <a:p>
                <a:pPr algn="just"/>
                <a:r>
                  <a:rPr lang="es-ES" dirty="0" smtClean="0"/>
                  <a:t>La </a:t>
                </a:r>
                <a:r>
                  <a:rPr lang="es-ES" dirty="0"/>
                  <a:t>carga máxima soportada por la varilla pulida se puede calcular de la siguiente manera:	</a:t>
                </a:r>
                <a:endParaRPr lang="es-EC" dirty="0"/>
              </a:p>
              <a:p>
                <a:endParaRPr lang="es-ES" dirty="0" smtClean="0"/>
              </a:p>
              <a:p>
                <a:r>
                  <a:rPr lang="es-ES" b="1" dirty="0" smtClean="0"/>
                  <a:t>Cargas </a:t>
                </a:r>
                <a:r>
                  <a:rPr lang="es-ES" b="1" dirty="0"/>
                  <a:t>a manejar</a:t>
                </a:r>
                <a:r>
                  <a:rPr lang="es-ES" b="1" dirty="0" smtClean="0"/>
                  <a:t>: </a:t>
                </a:r>
              </a:p>
              <a:p>
                <a:endParaRPr lang="es-EC" dirty="0"/>
              </a:p>
              <a:p>
                <a:r>
                  <a:rPr lang="es-ES" dirty="0"/>
                  <a:t>Profundidad = 3048 (</a:t>
                </a:r>
                <a:r>
                  <a:rPr lang="es-ES" dirty="0" smtClean="0"/>
                  <a:t>m) </a:t>
                </a:r>
                <a:r>
                  <a:rPr lang="es-ES" dirty="0"/>
                  <a:t> </a:t>
                </a:r>
                <a:r>
                  <a:rPr lang="es-ES" dirty="0" smtClean="0"/>
                  <a:t>          10000 </a:t>
                </a:r>
                <a:r>
                  <a:rPr lang="es-ES" dirty="0"/>
                  <a:t>(pies)</a:t>
                </a:r>
                <a:endParaRPr lang="es-EC" dirty="0"/>
              </a:p>
              <a:p>
                <a:endParaRPr lang="es-ES" dirty="0" smtClean="0"/>
              </a:p>
              <a:p>
                <a:r>
                  <a:rPr lang="es-ES" b="1" dirty="0" smtClean="0"/>
                  <a:t>Datos </a:t>
                </a:r>
                <a:r>
                  <a:rPr lang="es-ES" b="1" dirty="0"/>
                  <a:t>de varilla pulida</a:t>
                </a:r>
                <a:r>
                  <a:rPr lang="es-ES" b="1" dirty="0" smtClean="0"/>
                  <a:t>:</a:t>
                </a:r>
              </a:p>
              <a:p>
                <a:endParaRPr lang="es-EC" dirty="0"/>
              </a:p>
              <a:p>
                <a:r>
                  <a:rPr lang="es-ES" dirty="0"/>
                  <a:t>δ acero = </a:t>
                </a:r>
                <a:r>
                  <a:rPr lang="es-ES" dirty="0" smtClean="0"/>
                  <a:t>7850  </a:t>
                </a:r>
                <a:r>
                  <a:rPr lang="es-ES" dirty="0"/>
                  <a:t>(</a:t>
                </a:r>
                <a14:m>
                  <m:oMath xmlns:m="http://schemas.openxmlformats.org/officeDocument/2006/math">
                    <m:f>
                      <m:fPr>
                        <m:ctrlPr>
                          <a:rPr lang="es-EC" i="1">
                            <a:latin typeface="Cambria Math"/>
                          </a:rPr>
                        </m:ctrlPr>
                      </m:fPr>
                      <m:num>
                        <m:r>
                          <a:rPr lang="es-ES" i="1">
                            <a:latin typeface="Cambria Math"/>
                          </a:rPr>
                          <m:t>𝐾𝑔</m:t>
                        </m:r>
                      </m:num>
                      <m:den>
                        <m:sSup>
                          <m:sSupPr>
                            <m:ctrlPr>
                              <a:rPr lang="es-EC" i="1">
                                <a:latin typeface="Cambria Math"/>
                              </a:rPr>
                            </m:ctrlPr>
                          </m:sSupPr>
                          <m:e>
                            <m:r>
                              <a:rPr lang="es-ES" i="1">
                                <a:latin typeface="Cambria Math"/>
                              </a:rPr>
                              <m:t>𝑚</m:t>
                            </m:r>
                          </m:e>
                          <m:sup>
                            <m:r>
                              <a:rPr lang="es-ES" i="1">
                                <a:latin typeface="Cambria Math"/>
                              </a:rPr>
                              <m:t>3</m:t>
                            </m:r>
                          </m:sup>
                        </m:sSup>
                      </m:den>
                    </m:f>
                  </m:oMath>
                </a14:m>
                <a:r>
                  <a:rPr lang="es-ES" dirty="0"/>
                  <a:t>)</a:t>
                </a:r>
                <a:endParaRPr lang="es-ES" dirty="0" smtClean="0"/>
              </a:p>
              <a:p>
                <a:r>
                  <a:rPr lang="es-ES" dirty="0"/>
                  <a:t>Φ</a:t>
                </a:r>
                <a:r>
                  <a:rPr lang="es-ES" baseline="-25000" dirty="0"/>
                  <a:t>1</a:t>
                </a:r>
                <a:r>
                  <a:rPr lang="es-ES" dirty="0"/>
                  <a:t>= </a:t>
                </a:r>
                <a:r>
                  <a:rPr lang="es-ES" dirty="0" smtClean="0"/>
                  <a:t>0.0254 </a:t>
                </a:r>
                <a:r>
                  <a:rPr lang="es-ES" dirty="0"/>
                  <a:t>(</a:t>
                </a:r>
                <a:r>
                  <a:rPr lang="es-ES" dirty="0" smtClean="0"/>
                  <a:t>m) </a:t>
                </a:r>
                <a:r>
                  <a:rPr lang="es-ES" dirty="0"/>
                  <a:t> </a:t>
                </a:r>
                <a:r>
                  <a:rPr lang="es-ES" dirty="0" smtClean="0"/>
                  <a:t>          1 </a:t>
                </a:r>
                <a:r>
                  <a:rPr lang="es-ES" dirty="0"/>
                  <a:t>(</a:t>
                </a:r>
                <a:r>
                  <a:rPr lang="es-ES" dirty="0" err="1" smtClean="0"/>
                  <a:t>pulg</a:t>
                </a:r>
                <a:r>
                  <a:rPr lang="es-ES" dirty="0" smtClean="0"/>
                  <a:t>)</a:t>
                </a:r>
              </a:p>
            </p:txBody>
          </p:sp>
        </mc:Choice>
        <mc:Fallback xmlns="">
          <p:sp>
            <p:nvSpPr>
              <p:cNvPr id="5" name="4 CuadroTexto"/>
              <p:cNvSpPr txBox="1">
                <a:spLocks noRot="1" noChangeAspect="1" noMove="1" noResize="1" noEditPoints="1" noAdjustHandles="1" noChangeArrowheads="1" noChangeShapeType="1" noTextEdit="1"/>
              </p:cNvSpPr>
              <p:nvPr/>
            </p:nvSpPr>
            <p:spPr>
              <a:xfrm>
                <a:off x="395536" y="764704"/>
                <a:ext cx="8280920" cy="3809633"/>
              </a:xfrm>
              <a:prstGeom prst="rect">
                <a:avLst/>
              </a:prstGeom>
              <a:blipFill rotWithShape="1">
                <a:blip r:embed="rId2"/>
                <a:stretch>
                  <a:fillRect l="-663" t="-800" r="-589" b="-1600"/>
                </a:stretch>
              </a:blipFill>
            </p:spPr>
            <p:txBody>
              <a:bodyPr/>
              <a:lstStyle/>
              <a:p>
                <a:r>
                  <a:rPr lang="es-EC">
                    <a:noFill/>
                  </a:rPr>
                  <a:t> </a:t>
                </a:r>
              </a:p>
            </p:txBody>
          </p:sp>
        </mc:Fallback>
      </mc:AlternateContent>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21" t="39664" r="47967" b="49759"/>
          <a:stretch/>
        </p:blipFill>
        <p:spPr bwMode="auto">
          <a:xfrm>
            <a:off x="1383351" y="4771003"/>
            <a:ext cx="1735396" cy="9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431" t="39806" r="44594" b="49279"/>
          <a:stretch/>
        </p:blipFill>
        <p:spPr bwMode="auto">
          <a:xfrm>
            <a:off x="5519682" y="4849363"/>
            <a:ext cx="2795658" cy="9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a:off x="3059832" y="2852936"/>
            <a:ext cx="44514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051720" y="443711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20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67" t="44713" r="28235" b="18268"/>
          <a:stretch/>
        </p:blipFill>
        <p:spPr bwMode="auto">
          <a:xfrm>
            <a:off x="935128" y="1916832"/>
            <a:ext cx="7527292" cy="334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1052736"/>
            <a:ext cx="7920880" cy="369332"/>
          </a:xfrm>
          <a:prstGeom prst="rect">
            <a:avLst/>
          </a:prstGeom>
          <a:noFill/>
        </p:spPr>
        <p:txBody>
          <a:bodyPr wrap="square" rtlCol="0">
            <a:spAutoFit/>
          </a:bodyPr>
          <a:lstStyle/>
          <a:p>
            <a:pPr algn="ctr"/>
            <a:r>
              <a:rPr lang="es-EC" dirty="0"/>
              <a:t>Esquema de </a:t>
            </a:r>
            <a:r>
              <a:rPr lang="es-EC" dirty="0" err="1"/>
              <a:t>Cassing</a:t>
            </a:r>
            <a:r>
              <a:rPr lang="es-EC" dirty="0"/>
              <a:t> con varilla pulida en el interior</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67" t="44713" r="28235" b="18268"/>
          <a:stretch/>
        </p:blipFill>
        <p:spPr bwMode="auto">
          <a:xfrm>
            <a:off x="1024203" y="1881880"/>
            <a:ext cx="7527292" cy="337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572000" y="2986591"/>
            <a:ext cx="720080" cy="369332"/>
          </a:xfrm>
          <a:prstGeom prst="rect">
            <a:avLst/>
          </a:prstGeom>
          <a:noFill/>
        </p:spPr>
        <p:txBody>
          <a:bodyPr wrap="square" rtlCol="0">
            <a:spAutoFit/>
          </a:bodyPr>
          <a:lstStyle/>
          <a:p>
            <a:r>
              <a:rPr lang="es-EC" dirty="0" smtClean="0"/>
              <a:t>A1</a:t>
            </a:r>
            <a:endParaRPr lang="es-EC" dirty="0"/>
          </a:p>
        </p:txBody>
      </p:sp>
      <p:sp>
        <p:nvSpPr>
          <p:cNvPr id="9" name="8 CuadroTexto"/>
          <p:cNvSpPr txBox="1"/>
          <p:nvPr/>
        </p:nvSpPr>
        <p:spPr>
          <a:xfrm>
            <a:off x="3258614" y="3933056"/>
            <a:ext cx="593306" cy="369332"/>
          </a:xfrm>
          <a:prstGeom prst="rect">
            <a:avLst/>
          </a:prstGeom>
          <a:noFill/>
        </p:spPr>
        <p:txBody>
          <a:bodyPr wrap="square" rtlCol="0">
            <a:spAutoFit/>
          </a:bodyPr>
          <a:lstStyle/>
          <a:p>
            <a:r>
              <a:rPr lang="es-EC" dirty="0" smtClean="0"/>
              <a:t>A2</a:t>
            </a:r>
            <a:endParaRPr lang="es-EC" dirty="0"/>
          </a:p>
        </p:txBody>
      </p:sp>
      <p:cxnSp>
        <p:nvCxnSpPr>
          <p:cNvPr id="10" name="9 Conector recto de flecha"/>
          <p:cNvCxnSpPr/>
          <p:nvPr/>
        </p:nvCxnSpPr>
        <p:spPr>
          <a:xfrm>
            <a:off x="3059832" y="3717032"/>
            <a:ext cx="34563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542075" y="2780928"/>
            <a:ext cx="46197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86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539552" y="1124744"/>
                <a:ext cx="8064896" cy="3394840"/>
              </a:xfrm>
              <a:prstGeom prst="rect">
                <a:avLst/>
              </a:prstGeom>
              <a:noFill/>
            </p:spPr>
            <p:txBody>
              <a:bodyPr wrap="square" rtlCol="0">
                <a:spAutoFit/>
              </a:bodyPr>
              <a:lstStyle/>
              <a:p>
                <a:r>
                  <a:rPr lang="es-ES" b="1" dirty="0" smtClean="0"/>
                  <a:t>Datos del fluido petróleo:</a:t>
                </a:r>
              </a:p>
              <a:p>
                <a:endParaRPr lang="es-EC" dirty="0"/>
              </a:p>
              <a:p>
                <a:r>
                  <a:rPr lang="es-ES" dirty="0"/>
                  <a:t>δ </a:t>
                </a:r>
                <a:r>
                  <a:rPr lang="es-ES" dirty="0" smtClean="0">
                    <a:solidFill>
                      <a:schemeClr val="tx1"/>
                    </a:solidFill>
                  </a:rPr>
                  <a:t>petróleo= 950  (</a:t>
                </a:r>
                <a14:m>
                  <m:oMath xmlns:m="http://schemas.openxmlformats.org/officeDocument/2006/math">
                    <m:f>
                      <m:fPr>
                        <m:ctrlPr>
                          <a:rPr lang="es-EC" i="1">
                            <a:solidFill>
                              <a:schemeClr val="tx1"/>
                            </a:solidFill>
                            <a:latin typeface="Cambria Math"/>
                          </a:rPr>
                        </m:ctrlPr>
                      </m:fPr>
                      <m:num>
                        <m:r>
                          <a:rPr lang="es-ES" i="1">
                            <a:solidFill>
                              <a:schemeClr val="tx1"/>
                            </a:solidFill>
                            <a:latin typeface="Cambria Math"/>
                          </a:rPr>
                          <m:t>𝐾𝑔</m:t>
                        </m:r>
                      </m:num>
                      <m:den>
                        <m:sSup>
                          <m:sSupPr>
                            <m:ctrlPr>
                              <a:rPr lang="es-EC" i="1">
                                <a:solidFill>
                                  <a:schemeClr val="tx1"/>
                                </a:solidFill>
                                <a:latin typeface="Cambria Math"/>
                              </a:rPr>
                            </m:ctrlPr>
                          </m:sSupPr>
                          <m:e>
                            <m:r>
                              <a:rPr lang="es-ES" i="1">
                                <a:solidFill>
                                  <a:schemeClr val="tx1"/>
                                </a:solidFill>
                                <a:latin typeface="Cambria Math"/>
                              </a:rPr>
                              <m:t>𝑚</m:t>
                            </m:r>
                          </m:e>
                          <m:sup>
                            <m:r>
                              <a:rPr lang="es-ES" i="1">
                                <a:solidFill>
                                  <a:schemeClr val="tx1"/>
                                </a:solidFill>
                                <a:latin typeface="Cambria Math"/>
                              </a:rPr>
                              <m:t>3</m:t>
                            </m:r>
                          </m:sup>
                        </m:sSup>
                      </m:den>
                    </m:f>
                  </m:oMath>
                </a14:m>
                <a:r>
                  <a:rPr lang="es-ES" dirty="0">
                    <a:solidFill>
                      <a:schemeClr val="tx1"/>
                    </a:solidFill>
                  </a:rPr>
                  <a:t>)</a:t>
                </a:r>
                <a:endParaRPr lang="es-ES" dirty="0" smtClean="0">
                  <a:solidFill>
                    <a:schemeClr val="tx1"/>
                  </a:solidFill>
                </a:endParaRPr>
              </a:p>
              <a:p>
                <a:endParaRPr lang="es-EC" dirty="0"/>
              </a:p>
              <a:p>
                <a:r>
                  <a:rPr lang="es-ES" dirty="0"/>
                  <a:t>ϕ</a:t>
                </a:r>
                <a:r>
                  <a:rPr lang="es-EC" baseline="-25000" dirty="0"/>
                  <a:t>2</a:t>
                </a:r>
                <a:r>
                  <a:rPr lang="es-EC" dirty="0"/>
                  <a:t>= 0.18 </a:t>
                </a:r>
                <a:r>
                  <a:rPr lang="es-EC" dirty="0" smtClean="0"/>
                  <a:t>(</a:t>
                </a:r>
                <a:r>
                  <a:rPr lang="es-EC" dirty="0"/>
                  <a:t>m</a:t>
                </a:r>
                <a:r>
                  <a:rPr lang="es-EC" dirty="0" smtClean="0"/>
                  <a:t>)               7 </a:t>
                </a:r>
                <a:r>
                  <a:rPr lang="es-EC" dirty="0"/>
                  <a:t>(</a:t>
                </a:r>
                <a:r>
                  <a:rPr lang="es-EC" dirty="0" err="1"/>
                  <a:t>pulg</a:t>
                </a:r>
                <a:r>
                  <a:rPr lang="es-EC" dirty="0"/>
                  <a:t>.)  Diámetro </a:t>
                </a:r>
                <a:r>
                  <a:rPr lang="es-EC" dirty="0" smtClean="0"/>
                  <a:t>CASSING</a:t>
                </a:r>
              </a:p>
              <a:p>
                <a:endParaRPr lang="es-EC" dirty="0" smtClean="0"/>
              </a:p>
              <a:p>
                <a:r>
                  <a:rPr lang="es-EC" dirty="0" smtClean="0"/>
                  <a:t>g=  9.81 (m/s</a:t>
                </a:r>
                <a:r>
                  <a:rPr lang="es-EC" baseline="30000" dirty="0"/>
                  <a:t>2 </a:t>
                </a:r>
                <a:r>
                  <a:rPr lang="es-EC" dirty="0" smtClean="0"/>
                  <a:t>)  (Gravedad)</a:t>
                </a:r>
              </a:p>
              <a:p>
                <a:endParaRPr lang="es-EC" dirty="0"/>
              </a:p>
              <a:p>
                <a:r>
                  <a:rPr lang="es-EC" dirty="0" smtClean="0"/>
                  <a:t>A</a:t>
                </a:r>
                <a:r>
                  <a:rPr lang="es-EC" baseline="-25000" dirty="0" smtClean="0"/>
                  <a:t>2</a:t>
                </a:r>
                <a:r>
                  <a:rPr lang="es-EC" dirty="0" smtClean="0"/>
                  <a:t> =</a:t>
                </a:r>
                <a:r>
                  <a:rPr lang="es-EC" baseline="-25000" dirty="0" smtClean="0"/>
                  <a:t> </a:t>
                </a:r>
                <a:r>
                  <a:rPr lang="es-EC" dirty="0" smtClean="0"/>
                  <a:t>ᶲ</a:t>
                </a:r>
                <a:r>
                  <a:rPr lang="es-EC" baseline="-25000" dirty="0" smtClean="0"/>
                  <a:t>2</a:t>
                </a:r>
                <a:r>
                  <a:rPr lang="es-EC" baseline="30000" dirty="0" smtClean="0"/>
                  <a:t>2 </a:t>
                </a:r>
                <a:r>
                  <a:rPr lang="es-EC" dirty="0"/>
                  <a:t>x </a:t>
                </a:r>
                <a14:m>
                  <m:oMath xmlns:m="http://schemas.openxmlformats.org/officeDocument/2006/math">
                    <m:f>
                      <m:fPr>
                        <m:ctrlPr>
                          <a:rPr lang="es-EC" i="1" smtClean="0">
                            <a:latin typeface="Cambria Math"/>
                          </a:rPr>
                        </m:ctrlPr>
                      </m:fPr>
                      <m:num>
                        <m:r>
                          <m:rPr>
                            <m:sty m:val="p"/>
                          </m:rPr>
                          <a:rPr lang="el-GR" i="1" smtClean="0">
                            <a:latin typeface="Cambria Math"/>
                          </a:rPr>
                          <m:t>π</m:t>
                        </m:r>
                      </m:num>
                      <m:den>
                        <m:r>
                          <a:rPr lang="es-EC" b="0" i="1" smtClean="0">
                            <a:latin typeface="Cambria Math"/>
                          </a:rPr>
                          <m:t>4</m:t>
                        </m:r>
                      </m:den>
                    </m:f>
                  </m:oMath>
                </a14:m>
                <a:r>
                  <a:rPr lang="es-EC" dirty="0" smtClean="0"/>
                  <a:t>               (Área transversal del CASSING)</a:t>
                </a:r>
              </a:p>
              <a:p>
                <a:endParaRPr lang="es-EC" dirty="0"/>
              </a:p>
              <a:p>
                <a:r>
                  <a:rPr lang="es-EC" dirty="0"/>
                  <a:t>A</a:t>
                </a:r>
                <a:r>
                  <a:rPr lang="es-EC" baseline="-25000" dirty="0"/>
                  <a:t>2</a:t>
                </a:r>
                <a:r>
                  <a:rPr lang="es-EC" dirty="0"/>
                  <a:t> </a:t>
                </a:r>
                <a:r>
                  <a:rPr lang="es-EC" dirty="0" smtClean="0"/>
                  <a:t>= 0.025 (m</a:t>
                </a:r>
                <a:r>
                  <a:rPr lang="es-EC" baseline="30000" dirty="0" smtClean="0"/>
                  <a:t>2</a:t>
                </a:r>
                <a:r>
                  <a:rPr lang="es-EC" dirty="0" smtClean="0"/>
                  <a:t>)</a:t>
                </a:r>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539552" y="1124744"/>
                <a:ext cx="8064896" cy="3394840"/>
              </a:xfrm>
              <a:prstGeom prst="rect">
                <a:avLst/>
              </a:prstGeom>
              <a:blipFill rotWithShape="1">
                <a:blip r:embed="rId2"/>
                <a:stretch>
                  <a:fillRect l="-681" t="-899" b="-719"/>
                </a:stretch>
              </a:blipFill>
            </p:spPr>
            <p:txBody>
              <a:bodyPr/>
              <a:lstStyle/>
              <a:p>
                <a:r>
                  <a:rPr lang="es-EC">
                    <a:noFill/>
                  </a:rPr>
                  <a:t> </a:t>
                </a:r>
              </a:p>
            </p:txBody>
          </p:sp>
        </mc:Fallback>
      </mc:AlternateContent>
      <p:cxnSp>
        <p:nvCxnSpPr>
          <p:cNvPr id="7" name="6 Conector recto de flecha"/>
          <p:cNvCxnSpPr/>
          <p:nvPr/>
        </p:nvCxnSpPr>
        <p:spPr>
          <a:xfrm>
            <a:off x="2051720" y="2564904"/>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832339" y="3645024"/>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35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88858" y="737984"/>
            <a:ext cx="8280920" cy="5355312"/>
          </a:xfrm>
          <a:prstGeom prst="rect">
            <a:avLst/>
          </a:prstGeom>
          <a:noFill/>
        </p:spPr>
        <p:txBody>
          <a:bodyPr wrap="square" rtlCol="0">
            <a:spAutoFit/>
          </a:bodyPr>
          <a:lstStyle/>
          <a:p>
            <a:r>
              <a:rPr lang="es-EC" b="1" dirty="0" smtClean="0"/>
              <a:t>Carga por peso de la varilla:</a:t>
            </a:r>
          </a:p>
          <a:p>
            <a:endParaRPr lang="es-EC" dirty="0" smtClean="0"/>
          </a:p>
          <a:p>
            <a:r>
              <a:rPr lang="es-EC" dirty="0"/>
              <a:t>Peso</a:t>
            </a:r>
            <a:r>
              <a:rPr lang="es-EC" baseline="-25000" dirty="0"/>
              <a:t>1</a:t>
            </a:r>
            <a:r>
              <a:rPr lang="es-EC" dirty="0"/>
              <a:t> = </a:t>
            </a:r>
            <a:r>
              <a:rPr lang="es-ES" dirty="0"/>
              <a:t>δ </a:t>
            </a:r>
            <a:r>
              <a:rPr lang="es-ES" dirty="0" smtClean="0"/>
              <a:t>(acero) </a:t>
            </a:r>
            <a:r>
              <a:rPr lang="es-ES" dirty="0"/>
              <a:t>* A</a:t>
            </a:r>
            <a:r>
              <a:rPr lang="es-ES" baseline="-25000" dirty="0"/>
              <a:t>1</a:t>
            </a:r>
            <a:r>
              <a:rPr lang="es-ES" dirty="0"/>
              <a:t> * </a:t>
            </a:r>
            <a:r>
              <a:rPr lang="es-ES" dirty="0" smtClean="0"/>
              <a:t>Profundidad</a:t>
            </a:r>
          </a:p>
          <a:p>
            <a:endParaRPr lang="es-ES" dirty="0"/>
          </a:p>
          <a:p>
            <a:r>
              <a:rPr lang="es-EC" dirty="0"/>
              <a:t>Peso</a:t>
            </a:r>
            <a:r>
              <a:rPr lang="es-EC" baseline="-25000" dirty="0"/>
              <a:t>1</a:t>
            </a:r>
            <a:r>
              <a:rPr lang="es-EC" dirty="0"/>
              <a:t> </a:t>
            </a:r>
            <a:r>
              <a:rPr lang="es-EC" dirty="0" smtClean="0"/>
              <a:t>= 1.205x</a:t>
            </a:r>
            <a:r>
              <a:rPr lang="es-EC" dirty="0"/>
              <a:t> </a:t>
            </a:r>
            <a:r>
              <a:rPr lang="es-EC" dirty="0" smtClean="0"/>
              <a:t>10</a:t>
            </a:r>
            <a:r>
              <a:rPr lang="es-EC" baseline="30000" dirty="0" smtClean="0"/>
              <a:t>4</a:t>
            </a:r>
            <a:r>
              <a:rPr lang="es-EC" dirty="0" smtClean="0"/>
              <a:t> (kg)</a:t>
            </a:r>
          </a:p>
          <a:p>
            <a:endParaRPr lang="es-EC" dirty="0"/>
          </a:p>
          <a:p>
            <a:r>
              <a:rPr lang="es-EC" dirty="0" smtClean="0"/>
              <a:t>Carga1 = </a:t>
            </a:r>
            <a:r>
              <a:rPr lang="es-EC" dirty="0"/>
              <a:t>Peso</a:t>
            </a:r>
            <a:r>
              <a:rPr lang="es-EC" baseline="-25000" dirty="0"/>
              <a:t>1</a:t>
            </a:r>
            <a:r>
              <a:rPr lang="es-EC" dirty="0" smtClean="0"/>
              <a:t> x Gravedad</a:t>
            </a:r>
          </a:p>
          <a:p>
            <a:endParaRPr lang="es-EC" dirty="0"/>
          </a:p>
          <a:p>
            <a:r>
              <a:rPr lang="es-EC" dirty="0" smtClean="0"/>
              <a:t>Carga1 = 1.181x 10</a:t>
            </a:r>
            <a:r>
              <a:rPr lang="es-EC" baseline="30000" dirty="0" smtClean="0"/>
              <a:t>5</a:t>
            </a:r>
            <a:r>
              <a:rPr lang="es-EC" dirty="0" smtClean="0"/>
              <a:t> (N)</a:t>
            </a:r>
          </a:p>
          <a:p>
            <a:endParaRPr lang="es-EC" dirty="0" smtClean="0"/>
          </a:p>
          <a:p>
            <a:r>
              <a:rPr lang="es-EC" b="1" dirty="0" smtClean="0"/>
              <a:t>Carga por columna hidrostática:</a:t>
            </a:r>
          </a:p>
          <a:p>
            <a:endParaRPr lang="es-EC" b="1" dirty="0" smtClean="0"/>
          </a:p>
          <a:p>
            <a:r>
              <a:rPr lang="es-EC" dirty="0" smtClean="0"/>
              <a:t>Presión1 = </a:t>
            </a:r>
            <a:r>
              <a:rPr lang="es-ES" dirty="0" smtClean="0"/>
              <a:t>δ (petróleo) * g * </a:t>
            </a:r>
            <a:r>
              <a:rPr lang="es-ES" dirty="0"/>
              <a:t>P</a:t>
            </a:r>
            <a:r>
              <a:rPr lang="es-ES" dirty="0" smtClean="0"/>
              <a:t>rofundidad</a:t>
            </a:r>
          </a:p>
          <a:p>
            <a:endParaRPr lang="es-ES" dirty="0"/>
          </a:p>
          <a:p>
            <a:r>
              <a:rPr lang="es-ES" dirty="0" smtClean="0"/>
              <a:t>Presión1 = 2.838x </a:t>
            </a:r>
            <a:r>
              <a:rPr lang="es-EC" dirty="0" smtClean="0"/>
              <a:t>10</a:t>
            </a:r>
            <a:r>
              <a:rPr lang="es-EC" baseline="30000" dirty="0" smtClean="0"/>
              <a:t>6</a:t>
            </a:r>
            <a:r>
              <a:rPr lang="es-EC" dirty="0" smtClean="0"/>
              <a:t> (</a:t>
            </a:r>
            <a:r>
              <a:rPr lang="es-EC" dirty="0" err="1" smtClean="0"/>
              <a:t>Pa</a:t>
            </a:r>
            <a:r>
              <a:rPr lang="es-EC" dirty="0" smtClean="0"/>
              <a:t>)</a:t>
            </a:r>
          </a:p>
          <a:p>
            <a:endParaRPr lang="es-EC" dirty="0"/>
          </a:p>
          <a:p>
            <a:r>
              <a:rPr lang="es-EC" dirty="0" smtClean="0"/>
              <a:t>Carga2 = Presión1 x </a:t>
            </a:r>
            <a:r>
              <a:rPr lang="es-ES" dirty="0" smtClean="0"/>
              <a:t>A</a:t>
            </a:r>
            <a:r>
              <a:rPr lang="es-ES" baseline="-25000" dirty="0"/>
              <a:t>2</a:t>
            </a:r>
            <a:endParaRPr lang="es-EC" dirty="0" smtClean="0"/>
          </a:p>
          <a:p>
            <a:endParaRPr lang="es-EC" dirty="0"/>
          </a:p>
          <a:p>
            <a:r>
              <a:rPr lang="es-EC" dirty="0" smtClean="0"/>
              <a:t>Carga2 = 7.221x 10</a:t>
            </a:r>
            <a:r>
              <a:rPr lang="es-EC" baseline="30000" dirty="0" smtClean="0"/>
              <a:t>4</a:t>
            </a:r>
            <a:r>
              <a:rPr lang="es-EC" dirty="0" smtClean="0"/>
              <a:t> (N)</a:t>
            </a:r>
          </a:p>
        </p:txBody>
      </p:sp>
    </p:spTree>
    <p:extLst>
      <p:ext uri="{BB962C8B-B14F-4D97-AF65-F5344CB8AC3E}">
        <p14:creationId xmlns:p14="http://schemas.microsoft.com/office/powerpoint/2010/main" val="198756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395536" y="1196752"/>
            <a:ext cx="8280920" cy="3139321"/>
          </a:xfrm>
          <a:prstGeom prst="rect">
            <a:avLst/>
          </a:prstGeom>
          <a:noFill/>
        </p:spPr>
        <p:txBody>
          <a:bodyPr wrap="square" rtlCol="0">
            <a:spAutoFit/>
          </a:bodyPr>
          <a:lstStyle/>
          <a:p>
            <a:r>
              <a:rPr lang="es-EC" b="1" dirty="0" smtClean="0"/>
              <a:t>Carga total: </a:t>
            </a:r>
          </a:p>
          <a:p>
            <a:endParaRPr lang="es-EC" b="1" dirty="0"/>
          </a:p>
          <a:p>
            <a:r>
              <a:rPr lang="es-EC" dirty="0" err="1" smtClean="0"/>
              <a:t>Carga_total</a:t>
            </a:r>
            <a:r>
              <a:rPr lang="es-EC" dirty="0" smtClean="0"/>
              <a:t> = Carga1 + Carga2</a:t>
            </a:r>
          </a:p>
          <a:p>
            <a:endParaRPr lang="es-EC" dirty="0"/>
          </a:p>
          <a:p>
            <a:r>
              <a:rPr lang="es-EC" dirty="0" err="1" smtClean="0"/>
              <a:t>Carga_total</a:t>
            </a:r>
            <a:r>
              <a:rPr lang="es-EC" dirty="0" smtClean="0"/>
              <a:t> = 1.181x </a:t>
            </a:r>
            <a:r>
              <a:rPr lang="es-EC" dirty="0"/>
              <a:t>10</a:t>
            </a:r>
            <a:r>
              <a:rPr lang="es-EC" baseline="30000" dirty="0"/>
              <a:t>5</a:t>
            </a:r>
            <a:r>
              <a:rPr lang="es-EC" dirty="0"/>
              <a:t> (N</a:t>
            </a:r>
            <a:r>
              <a:rPr lang="es-EC" dirty="0" smtClean="0"/>
              <a:t>) + 7.221x 10</a:t>
            </a:r>
            <a:r>
              <a:rPr lang="es-EC" baseline="30000" dirty="0" smtClean="0"/>
              <a:t>4</a:t>
            </a:r>
            <a:r>
              <a:rPr lang="es-EC" dirty="0" smtClean="0"/>
              <a:t> </a:t>
            </a:r>
            <a:r>
              <a:rPr lang="es-EC" dirty="0"/>
              <a:t>(N)</a:t>
            </a:r>
          </a:p>
          <a:p>
            <a:endParaRPr lang="es-EC" dirty="0"/>
          </a:p>
          <a:p>
            <a:r>
              <a:rPr lang="es-EC" dirty="0" err="1" smtClean="0"/>
              <a:t>Carga_total</a:t>
            </a:r>
            <a:r>
              <a:rPr lang="es-EC" dirty="0" smtClean="0"/>
              <a:t> = 1.903x 10</a:t>
            </a:r>
            <a:r>
              <a:rPr lang="es-EC" baseline="30000" dirty="0" smtClean="0"/>
              <a:t>5</a:t>
            </a:r>
            <a:r>
              <a:rPr lang="es-EC" dirty="0" smtClean="0"/>
              <a:t> (N)</a:t>
            </a:r>
          </a:p>
          <a:p>
            <a:endParaRPr lang="es-EC" dirty="0"/>
          </a:p>
          <a:p>
            <a:r>
              <a:rPr lang="es-EC" dirty="0" smtClean="0"/>
              <a:t>Carga total en Unidades de TN:  19,41 (TN)</a:t>
            </a:r>
          </a:p>
          <a:p>
            <a:endParaRPr lang="es-EC" dirty="0"/>
          </a:p>
          <a:p>
            <a:pPr algn="ctr"/>
            <a:r>
              <a:rPr lang="es-EC" dirty="0" smtClean="0"/>
              <a:t>Carga total para el sistema</a:t>
            </a:r>
            <a:r>
              <a:rPr lang="es-EC" dirty="0"/>
              <a:t> </a:t>
            </a:r>
            <a:r>
              <a:rPr lang="es-EC" dirty="0">
                <a:latin typeface="Cambria Math"/>
                <a:ea typeface="Cambria Math"/>
              </a:rPr>
              <a:t>≅</a:t>
            </a:r>
            <a:r>
              <a:rPr lang="es-EC" dirty="0" smtClean="0"/>
              <a:t> 20 (TN)</a:t>
            </a:r>
          </a:p>
        </p:txBody>
      </p:sp>
    </p:spTree>
    <p:extLst>
      <p:ext uri="{BB962C8B-B14F-4D97-AF65-F5344CB8AC3E}">
        <p14:creationId xmlns:p14="http://schemas.microsoft.com/office/powerpoint/2010/main" val="1800821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95536" y="899484"/>
            <a:ext cx="3528392" cy="4462760"/>
          </a:xfrm>
          <a:prstGeom prst="rect">
            <a:avLst/>
          </a:prstGeom>
          <a:noFill/>
        </p:spPr>
        <p:txBody>
          <a:bodyPr wrap="square" rtlCol="0">
            <a:spAutoFit/>
          </a:bodyPr>
          <a:lstStyle/>
          <a:p>
            <a:pPr algn="ctr"/>
            <a:r>
              <a:rPr lang="es-EC" sz="2400" b="1" dirty="0" smtClean="0"/>
              <a:t>Movilidad</a:t>
            </a:r>
            <a:endParaRPr lang="es-EC" sz="2400" b="1" dirty="0"/>
          </a:p>
          <a:p>
            <a:pPr algn="ctr"/>
            <a:endParaRPr lang="es-EC" b="1" dirty="0"/>
          </a:p>
          <a:p>
            <a:pPr algn="just"/>
            <a:r>
              <a:rPr lang="es-ES" sz="2200" dirty="0" smtClean="0"/>
              <a:t>El </a:t>
            </a:r>
            <a:r>
              <a:rPr lang="es-ES" sz="2200" dirty="0"/>
              <a:t>movimiento en la superficie es igual al desplazamiento dado por las condiciones de diseño (9 m), pero por el peso propio de la varilla y la columna hidrostática se tendrá una deformación </a:t>
            </a:r>
            <a:r>
              <a:rPr lang="es-ES" sz="2200" dirty="0" smtClean="0"/>
              <a:t>longitudinal </a:t>
            </a:r>
            <a:r>
              <a:rPr lang="es-ES" sz="2200" dirty="0"/>
              <a:t>en el fondo del pozo que se indica a continuación</a:t>
            </a:r>
            <a:r>
              <a:rPr lang="es-ES" sz="2200" dirty="0" smtClean="0"/>
              <a:t>:</a:t>
            </a:r>
            <a:endParaRPr lang="es-EC" sz="2200" dirty="0"/>
          </a:p>
        </p:txBody>
      </p:sp>
      <p:pic>
        <p:nvPicPr>
          <p:cNvPr id="6" name="5 Imagen"/>
          <p:cNvPicPr/>
          <p:nvPr/>
        </p:nvPicPr>
        <p:blipFill>
          <a:blip r:embed="rId2"/>
          <a:stretch>
            <a:fillRect/>
          </a:stretch>
        </p:blipFill>
        <p:spPr>
          <a:xfrm>
            <a:off x="4846204" y="870013"/>
            <a:ext cx="3960438" cy="4710094"/>
          </a:xfrm>
          <a:prstGeom prst="rect">
            <a:avLst/>
          </a:prstGeom>
          <a:ln>
            <a:solidFill>
              <a:schemeClr val="tx1"/>
            </a:solidFill>
          </a:ln>
        </p:spPr>
      </p:pic>
    </p:spTree>
    <p:extLst>
      <p:ext uri="{BB962C8B-B14F-4D97-AF65-F5344CB8AC3E}">
        <p14:creationId xmlns:p14="http://schemas.microsoft.com/office/powerpoint/2010/main" val="1208977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CuadroTexto"/>
              <p:cNvSpPr txBox="1"/>
              <p:nvPr/>
            </p:nvSpPr>
            <p:spPr>
              <a:xfrm>
                <a:off x="460975" y="836712"/>
                <a:ext cx="8352928" cy="3816622"/>
              </a:xfrm>
              <a:prstGeom prst="rect">
                <a:avLst/>
              </a:prstGeom>
              <a:noFill/>
            </p:spPr>
            <p:txBody>
              <a:bodyPr wrap="square" rtlCol="0">
                <a:spAutoFit/>
              </a:bodyPr>
              <a:lstStyle/>
              <a:p>
                <a:pPr algn="just"/>
                <a:r>
                  <a:rPr lang="es-EC" b="1" dirty="0" smtClean="0"/>
                  <a:t>Deformación longitudinal</a:t>
                </a:r>
                <a:r>
                  <a:rPr lang="es-EC" dirty="0" smtClean="0"/>
                  <a:t>:</a:t>
                </a:r>
              </a:p>
              <a:p>
                <a:pPr algn="just"/>
                <a:endParaRPr lang="es-EC" dirty="0"/>
              </a:p>
              <a:p>
                <a:pPr algn="just"/>
                <a:r>
                  <a:rPr lang="es-EC" dirty="0" smtClean="0"/>
                  <a:t>Longitud = 3048 (m)</a:t>
                </a:r>
              </a:p>
              <a:p>
                <a:pPr algn="just"/>
                <a:endParaRPr lang="es-EC" dirty="0"/>
              </a:p>
              <a:p>
                <a:pPr algn="just"/>
                <a:r>
                  <a:rPr lang="es-EC" dirty="0" smtClean="0"/>
                  <a:t>E = 20.5x 10</a:t>
                </a:r>
                <a:r>
                  <a:rPr lang="es-EC" baseline="30000" dirty="0" smtClean="0"/>
                  <a:t>10 </a:t>
                </a:r>
                <a:r>
                  <a:rPr lang="es-EC" dirty="0" smtClean="0"/>
                  <a:t> </a:t>
                </a:r>
                <a:r>
                  <a:rPr lang="es-EC" dirty="0"/>
                  <a:t>( N/ m</a:t>
                </a:r>
                <a:r>
                  <a:rPr lang="es-EC" baseline="30000" dirty="0"/>
                  <a:t>2</a:t>
                </a:r>
                <a:r>
                  <a:rPr lang="es-EC" dirty="0" smtClean="0"/>
                  <a:t>)  </a:t>
                </a:r>
                <a:r>
                  <a:rPr lang="es-EC" dirty="0" smtClean="0">
                    <a:solidFill>
                      <a:schemeClr val="accent6">
                        <a:lumMod val="75000"/>
                      </a:schemeClr>
                    </a:solidFill>
                  </a:rPr>
                  <a:t>(Límite elástico)</a:t>
                </a:r>
              </a:p>
              <a:p>
                <a:pPr algn="just"/>
                <a:endParaRPr lang="es-EC" baseline="30000" dirty="0">
                  <a:solidFill>
                    <a:schemeClr val="accent6">
                      <a:lumMod val="60000"/>
                      <a:lumOff val="40000"/>
                    </a:schemeClr>
                  </a:solidFill>
                </a:endParaRPr>
              </a:p>
              <a:p>
                <a:pPr algn="just"/>
                <a:r>
                  <a:rPr lang="es-EC" dirty="0"/>
                  <a:t> </a:t>
                </a:r>
                <a:r>
                  <a:rPr lang="es-ES" dirty="0"/>
                  <a:t>δ </a:t>
                </a:r>
                <a:r>
                  <a:rPr lang="es-ES" dirty="0" err="1" smtClean="0"/>
                  <a:t>long</a:t>
                </a:r>
                <a:r>
                  <a:rPr lang="es-ES" dirty="0" smtClean="0"/>
                  <a:t> = </a:t>
                </a:r>
                <a14:m>
                  <m:oMath xmlns:m="http://schemas.openxmlformats.org/officeDocument/2006/math">
                    <m:f>
                      <m:fPr>
                        <m:ctrlPr>
                          <a:rPr lang="es-ES" sz="2200" i="1" smtClean="0">
                            <a:latin typeface="Cambria Math"/>
                          </a:rPr>
                        </m:ctrlPr>
                      </m:fPr>
                      <m:num>
                        <m:r>
                          <a:rPr lang="es-EC" sz="2200" b="0" i="1" smtClean="0">
                            <a:latin typeface="Cambria Math"/>
                          </a:rPr>
                          <m:t>𝐶𝑎𝑟𝑔</m:t>
                        </m:r>
                        <m:sSub>
                          <m:sSubPr>
                            <m:ctrlPr>
                              <a:rPr lang="es-EC" sz="2200" b="0" i="1" smtClean="0">
                                <a:latin typeface="Cambria Math"/>
                              </a:rPr>
                            </m:ctrlPr>
                          </m:sSubPr>
                          <m:e>
                            <m:r>
                              <a:rPr lang="es-EC" sz="2200" b="0" i="1" smtClean="0">
                                <a:latin typeface="Cambria Math"/>
                              </a:rPr>
                              <m:t>𝑎</m:t>
                            </m:r>
                          </m:e>
                          <m:sub>
                            <m:r>
                              <a:rPr lang="es-EC" sz="2200" b="0" i="1" smtClean="0">
                                <a:latin typeface="Cambria Math"/>
                              </a:rPr>
                              <m:t>𝑡𝑜𝑡𝑎𝑙</m:t>
                            </m:r>
                          </m:sub>
                        </m:sSub>
                        <m:r>
                          <a:rPr lang="es-EC" sz="2200" b="0" i="1" smtClean="0">
                            <a:latin typeface="Cambria Math"/>
                          </a:rPr>
                          <m:t> </m:t>
                        </m:r>
                        <m:r>
                          <a:rPr lang="es-EC" sz="2200" b="0" i="1" smtClean="0">
                            <a:latin typeface="Cambria Math"/>
                          </a:rPr>
                          <m:t>𝑥</m:t>
                        </m:r>
                        <m:r>
                          <a:rPr lang="es-EC" sz="2200" b="0" i="1" smtClean="0">
                            <a:latin typeface="Cambria Math"/>
                          </a:rPr>
                          <m:t> </m:t>
                        </m:r>
                        <m:r>
                          <a:rPr lang="es-EC" sz="2200" b="0" i="1" smtClean="0">
                            <a:latin typeface="Cambria Math"/>
                          </a:rPr>
                          <m:t>𝑙𝑜𝑛𝑔𝑖𝑡𝑢𝑑</m:t>
                        </m:r>
                        <m:r>
                          <a:rPr lang="es-EC" sz="2200" b="0" i="1" smtClean="0">
                            <a:latin typeface="Cambria Math"/>
                          </a:rPr>
                          <m:t> </m:t>
                        </m:r>
                      </m:num>
                      <m:den>
                        <m:r>
                          <a:rPr lang="es-EC" sz="2200" b="0" i="1" smtClean="0">
                            <a:latin typeface="Cambria Math"/>
                          </a:rPr>
                          <m:t>𝐴</m:t>
                        </m:r>
                        <m:r>
                          <a:rPr lang="es-EC" sz="2200" b="0" i="1" smtClean="0">
                            <a:latin typeface="Cambria Math"/>
                          </a:rPr>
                          <m:t>1 </m:t>
                        </m:r>
                        <m:r>
                          <a:rPr lang="es-EC" sz="2200" b="0" i="1" smtClean="0">
                            <a:latin typeface="Cambria Math"/>
                          </a:rPr>
                          <m:t>𝑥</m:t>
                        </m:r>
                        <m:r>
                          <a:rPr lang="es-EC" sz="2200" b="0" i="1" smtClean="0">
                            <a:latin typeface="Cambria Math"/>
                          </a:rPr>
                          <m:t> </m:t>
                        </m:r>
                        <m:r>
                          <a:rPr lang="es-EC" sz="2200" b="0" i="1" smtClean="0">
                            <a:latin typeface="Cambria Math"/>
                          </a:rPr>
                          <m:t>𝐸</m:t>
                        </m:r>
                      </m:den>
                    </m:f>
                  </m:oMath>
                </a14:m>
                <a:endParaRPr lang="es-EC" sz="2200" dirty="0" smtClean="0"/>
              </a:p>
              <a:p>
                <a:pPr algn="just"/>
                <a:endParaRPr lang="es-EC" dirty="0"/>
              </a:p>
              <a:p>
                <a:pPr algn="just"/>
                <a:r>
                  <a:rPr lang="es-ES" dirty="0"/>
                  <a:t>δ </a:t>
                </a:r>
                <a:r>
                  <a:rPr lang="es-ES" dirty="0" err="1" smtClean="0"/>
                  <a:t>long</a:t>
                </a:r>
                <a:r>
                  <a:rPr lang="es-ES" dirty="0" smtClean="0"/>
                  <a:t> = 5.584 (m)</a:t>
                </a:r>
              </a:p>
              <a:p>
                <a:pPr algn="just"/>
                <a:endParaRPr lang="es-ES" dirty="0"/>
              </a:p>
              <a:p>
                <a:pPr algn="just"/>
                <a:r>
                  <a:rPr lang="es-ES" dirty="0"/>
                  <a:t>Como conclusión el movimiento en el fondo del pozo será </a:t>
                </a:r>
                <a:r>
                  <a:rPr lang="es-ES" dirty="0" smtClean="0"/>
                  <a:t>14.584 </a:t>
                </a:r>
                <a:r>
                  <a:rPr lang="es-ES" dirty="0" smtClean="0"/>
                  <a:t>(m). </a:t>
                </a:r>
                <a:r>
                  <a:rPr lang="es-ES" dirty="0"/>
                  <a:t>Esto quiere decir que se debe contemplar</a:t>
                </a:r>
                <a:r>
                  <a:rPr lang="es-ES" dirty="0" smtClean="0"/>
                  <a:t>.</a:t>
                </a:r>
              </a:p>
              <a:p>
                <a:endParaRPr lang="es-EC" dirty="0"/>
              </a:p>
            </p:txBody>
          </p:sp>
        </mc:Choice>
        <mc:Fallback>
          <p:sp>
            <p:nvSpPr>
              <p:cNvPr id="5" name="4 CuadroTexto"/>
              <p:cNvSpPr txBox="1">
                <a:spLocks noRot="1" noChangeAspect="1" noMove="1" noResize="1" noEditPoints="1" noAdjustHandles="1" noChangeArrowheads="1" noChangeShapeType="1" noTextEdit="1"/>
              </p:cNvSpPr>
              <p:nvPr/>
            </p:nvSpPr>
            <p:spPr>
              <a:xfrm>
                <a:off x="460975" y="836712"/>
                <a:ext cx="8352928" cy="3816622"/>
              </a:xfrm>
              <a:prstGeom prst="rect">
                <a:avLst/>
              </a:prstGeom>
              <a:blipFill rotWithShape="1">
                <a:blip r:embed="rId2"/>
                <a:stretch>
                  <a:fillRect l="-657" t="-799" r="-584"/>
                </a:stretch>
              </a:blipFill>
            </p:spPr>
            <p:txBody>
              <a:bodyPr/>
              <a:lstStyle/>
              <a:p>
                <a:r>
                  <a:rPr lang="es-EC">
                    <a:noFill/>
                  </a:rPr>
                  <a:t> </a:t>
                </a:r>
              </a:p>
            </p:txBody>
          </p:sp>
        </mc:Fallback>
      </mc:AlternateContent>
    </p:spTree>
    <p:extLst>
      <p:ext uri="{BB962C8B-B14F-4D97-AF65-F5344CB8AC3E}">
        <p14:creationId xmlns:p14="http://schemas.microsoft.com/office/powerpoint/2010/main" val="1443406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395536" y="908720"/>
            <a:ext cx="8208912" cy="4247317"/>
          </a:xfrm>
          <a:prstGeom prst="rect">
            <a:avLst/>
          </a:prstGeom>
          <a:noFill/>
        </p:spPr>
        <p:txBody>
          <a:bodyPr wrap="square" rtlCol="0">
            <a:spAutoFit/>
          </a:bodyPr>
          <a:lstStyle/>
          <a:p>
            <a:pPr algn="just"/>
            <a:r>
              <a:rPr lang="es-EC" b="1" dirty="0" smtClean="0"/>
              <a:t>OPERACIÓN:</a:t>
            </a:r>
          </a:p>
          <a:p>
            <a:pPr algn="just"/>
            <a:endParaRPr lang="es-EC" b="1" dirty="0" smtClean="0"/>
          </a:p>
          <a:p>
            <a:pPr algn="just"/>
            <a:r>
              <a:rPr lang="es-EC" dirty="0" smtClean="0"/>
              <a:t>Cálculo de la aceleración en la varilla:</a:t>
            </a:r>
          </a:p>
          <a:p>
            <a:pPr algn="just"/>
            <a:endParaRPr lang="es-EC" b="1" dirty="0"/>
          </a:p>
          <a:p>
            <a:pPr algn="just"/>
            <a:r>
              <a:rPr lang="es-EC" dirty="0" smtClean="0"/>
              <a:t>Cálculo </a:t>
            </a:r>
            <a:r>
              <a:rPr lang="es-EC" dirty="0" smtClean="0"/>
              <a:t>de la aceleración según métodos:</a:t>
            </a:r>
          </a:p>
          <a:p>
            <a:pPr algn="just"/>
            <a:r>
              <a:rPr lang="es-EC" dirty="0" smtClean="0"/>
              <a:t>API-RP-1K y CRAFT </a:t>
            </a:r>
            <a:r>
              <a:rPr lang="es-EC" dirty="0" smtClean="0"/>
              <a:t>HOLDEN</a:t>
            </a:r>
          </a:p>
          <a:p>
            <a:pPr algn="just"/>
            <a:endParaRPr lang="es-EC" dirty="0" smtClean="0"/>
          </a:p>
          <a:p>
            <a:pPr algn="ctr"/>
            <a:r>
              <a:rPr lang="es-EC" dirty="0" smtClean="0"/>
              <a:t>a </a:t>
            </a:r>
            <a:r>
              <a:rPr lang="es-EC" dirty="0" smtClean="0"/>
              <a:t>= </a:t>
            </a:r>
            <a:r>
              <a:rPr lang="en-US" dirty="0" smtClean="0"/>
              <a:t>α x g</a:t>
            </a:r>
          </a:p>
          <a:p>
            <a:pPr algn="ctr"/>
            <a:endParaRPr lang="en-US" dirty="0" smtClean="0"/>
          </a:p>
          <a:p>
            <a:r>
              <a:rPr lang="en-US" dirty="0" err="1" smtClean="0"/>
              <a:t>Donde</a:t>
            </a:r>
            <a:r>
              <a:rPr lang="en-US" dirty="0" smtClean="0"/>
              <a:t> α </a:t>
            </a:r>
            <a:r>
              <a:rPr lang="en-US" dirty="0" err="1" smtClean="0"/>
              <a:t>es</a:t>
            </a:r>
            <a:r>
              <a:rPr lang="en-US" dirty="0" smtClean="0"/>
              <a:t> el factor de </a:t>
            </a:r>
            <a:r>
              <a:rPr lang="en-US" dirty="0" err="1" smtClean="0"/>
              <a:t>aceleración</a:t>
            </a:r>
            <a:r>
              <a:rPr lang="en-US" dirty="0"/>
              <a:t> </a:t>
            </a:r>
            <a:r>
              <a:rPr lang="en-US" dirty="0" smtClean="0"/>
              <a:t>y </a:t>
            </a:r>
            <a:r>
              <a:rPr lang="en-US" dirty="0" err="1" smtClean="0"/>
              <a:t>es</a:t>
            </a:r>
            <a:r>
              <a:rPr lang="en-US" dirty="0" smtClean="0"/>
              <a:t> </a:t>
            </a:r>
            <a:r>
              <a:rPr lang="en-US" dirty="0" err="1" smtClean="0"/>
              <a:t>adimensional</a:t>
            </a:r>
            <a:r>
              <a:rPr lang="en-US" dirty="0" smtClean="0"/>
              <a:t>, </a:t>
            </a:r>
            <a:r>
              <a:rPr lang="en-US" dirty="0" err="1" smtClean="0"/>
              <a:t>su</a:t>
            </a:r>
            <a:r>
              <a:rPr lang="en-US" dirty="0" smtClean="0"/>
              <a:t> valor </a:t>
            </a:r>
            <a:r>
              <a:rPr lang="en-US" dirty="0" err="1" smtClean="0"/>
              <a:t>es</a:t>
            </a:r>
            <a:r>
              <a:rPr lang="en-US" dirty="0" smtClean="0"/>
              <a:t> de:</a:t>
            </a:r>
          </a:p>
          <a:p>
            <a:endParaRPr lang="en-US" dirty="0"/>
          </a:p>
          <a:p>
            <a:pPr algn="ctr"/>
            <a:r>
              <a:rPr lang="en-US" dirty="0" smtClean="0"/>
              <a:t>α = 0,0452</a:t>
            </a:r>
            <a:endParaRPr lang="es-EC" dirty="0"/>
          </a:p>
          <a:p>
            <a:pPr algn="ctr"/>
            <a:endParaRPr lang="es-EC" dirty="0" smtClean="0"/>
          </a:p>
          <a:p>
            <a:r>
              <a:rPr lang="es-EC" dirty="0" smtClean="0"/>
              <a:t>Que es determinado para este tipo de pozos.</a:t>
            </a:r>
            <a:endParaRPr lang="es-EC" dirty="0" smtClean="0"/>
          </a:p>
          <a:p>
            <a:r>
              <a:rPr lang="es-EC" b="1" dirty="0" smtClean="0"/>
              <a:t> </a:t>
            </a:r>
            <a:endParaRPr lang="es-EC" b="1" dirty="0"/>
          </a:p>
        </p:txBody>
      </p:sp>
    </p:spTree>
    <p:extLst>
      <p:ext uri="{BB962C8B-B14F-4D97-AF65-F5344CB8AC3E}">
        <p14:creationId xmlns:p14="http://schemas.microsoft.com/office/powerpoint/2010/main" val="4077234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370384" y="764704"/>
            <a:ext cx="8352928" cy="2031325"/>
          </a:xfrm>
          <a:prstGeom prst="rect">
            <a:avLst/>
          </a:prstGeom>
          <a:noFill/>
        </p:spPr>
        <p:txBody>
          <a:bodyPr wrap="square" rtlCol="0">
            <a:spAutoFit/>
          </a:bodyPr>
          <a:lstStyle/>
          <a:p>
            <a:pPr algn="just"/>
            <a:r>
              <a:rPr lang="es-EC" dirty="0"/>
              <a:t>Con el factor de aceleración obtenemos la aceleración (a</a:t>
            </a:r>
            <a:r>
              <a:rPr lang="es-EC" dirty="0" smtClean="0"/>
              <a:t>):</a:t>
            </a:r>
          </a:p>
          <a:p>
            <a:pPr algn="just"/>
            <a:endParaRPr lang="es-EC" dirty="0"/>
          </a:p>
          <a:p>
            <a:pPr algn="ctr"/>
            <a:r>
              <a:rPr lang="es-EC" dirty="0"/>
              <a:t>a = </a:t>
            </a:r>
            <a:r>
              <a:rPr lang="en-US" dirty="0"/>
              <a:t>α x g</a:t>
            </a:r>
          </a:p>
          <a:p>
            <a:pPr algn="ctr"/>
            <a:endParaRPr lang="es-EC" dirty="0" smtClean="0"/>
          </a:p>
          <a:p>
            <a:pPr algn="ctr"/>
            <a:r>
              <a:rPr lang="es-EC" dirty="0" smtClean="0"/>
              <a:t>a = 0.0452 x 9.81 (</a:t>
            </a:r>
            <a:r>
              <a:rPr lang="es-EC" dirty="0"/>
              <a:t>m/s</a:t>
            </a:r>
            <a:r>
              <a:rPr lang="es-EC" baseline="30000" dirty="0"/>
              <a:t>2</a:t>
            </a:r>
            <a:r>
              <a:rPr lang="es-EC" dirty="0" smtClean="0"/>
              <a:t>)</a:t>
            </a:r>
          </a:p>
          <a:p>
            <a:pPr algn="ctr"/>
            <a:endParaRPr lang="es-EC" dirty="0"/>
          </a:p>
          <a:p>
            <a:pPr algn="ctr"/>
            <a:r>
              <a:rPr lang="es-EC" dirty="0" smtClean="0"/>
              <a:t>a = 0.44 (</a:t>
            </a:r>
            <a:r>
              <a:rPr lang="es-EC" dirty="0"/>
              <a:t>m/s</a:t>
            </a:r>
            <a:r>
              <a:rPr lang="es-EC" baseline="30000" dirty="0"/>
              <a:t>2</a:t>
            </a:r>
            <a:r>
              <a:rPr lang="es-EC" dirty="0" smtClean="0"/>
              <a:t>)</a:t>
            </a:r>
            <a:endParaRPr lang="es-EC" dirty="0"/>
          </a:p>
        </p:txBody>
      </p:sp>
      <p:sp>
        <p:nvSpPr>
          <p:cNvPr id="7" name="6 CuadroTexto"/>
          <p:cNvSpPr txBox="1"/>
          <p:nvPr/>
        </p:nvSpPr>
        <p:spPr>
          <a:xfrm>
            <a:off x="368224" y="2872897"/>
            <a:ext cx="8352928" cy="3139321"/>
          </a:xfrm>
          <a:prstGeom prst="rect">
            <a:avLst/>
          </a:prstGeom>
          <a:noFill/>
        </p:spPr>
        <p:txBody>
          <a:bodyPr wrap="square" rtlCol="0">
            <a:spAutoFit/>
          </a:bodyPr>
          <a:lstStyle/>
          <a:p>
            <a:pPr algn="just"/>
            <a:r>
              <a:rPr lang="es-EC" dirty="0"/>
              <a:t>Esta es la aceleración máxima que podemos poner durante el movimiento de la varilla, bajo estas condiciones</a:t>
            </a:r>
            <a:r>
              <a:rPr lang="es-EC" dirty="0" smtClean="0"/>
              <a:t>.</a:t>
            </a:r>
          </a:p>
          <a:p>
            <a:pPr algn="just"/>
            <a:endParaRPr lang="es-EC" dirty="0" smtClean="0"/>
          </a:p>
          <a:p>
            <a:pPr marL="285750" indent="-285750" algn="just">
              <a:buFont typeface="Arial" panose="020B0604020202020204" pitchFamily="34" charset="0"/>
              <a:buChar char="•"/>
            </a:pPr>
            <a:r>
              <a:rPr lang="es-ES" dirty="0"/>
              <a:t>El sistema seleccionado es una unidad hidráulica, las</a:t>
            </a:r>
            <a:r>
              <a:rPr lang="es-EC" dirty="0"/>
              <a:t> unidades hidráulicas de bombeo mecánico son  capaces de variar la velocidad de forma independiente en la carrera ascendente, a la velocidad de la carrera descendente. </a:t>
            </a:r>
          </a:p>
          <a:p>
            <a:pPr algn="just"/>
            <a:endParaRPr lang="es-EC" dirty="0"/>
          </a:p>
          <a:p>
            <a:pPr marL="285750" indent="-285750" algn="just">
              <a:buFont typeface="Arial" panose="020B0604020202020204" pitchFamily="34" charset="0"/>
              <a:buChar char="•"/>
            </a:pPr>
            <a:r>
              <a:rPr lang="es-EC" dirty="0"/>
              <a:t>El uso de estas unidades aumenta el tiempo de vida útil de la sarta de varillas y las bombas de subsuelo, dado que todas trabajan con grandes recorridos  y pocos ciclos por minuto. </a:t>
            </a:r>
            <a:endParaRPr lang="es-EC" dirty="0"/>
          </a:p>
        </p:txBody>
      </p:sp>
    </p:spTree>
    <p:extLst>
      <p:ext uri="{BB962C8B-B14F-4D97-AF65-F5344CB8AC3E}">
        <p14:creationId xmlns:p14="http://schemas.microsoft.com/office/powerpoint/2010/main" val="158067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764704"/>
            <a:ext cx="8424936" cy="2431435"/>
          </a:xfrm>
          <a:prstGeom prst="rect">
            <a:avLst/>
          </a:prstGeom>
          <a:noFill/>
        </p:spPr>
        <p:txBody>
          <a:bodyPr wrap="square" rtlCol="0">
            <a:spAutoFit/>
          </a:bodyPr>
          <a:lstStyle/>
          <a:p>
            <a:pPr algn="ctr"/>
            <a:r>
              <a:rPr lang="es-EC" sz="2400" b="1" dirty="0" smtClean="0"/>
              <a:t>DISEÑO MECÁNICO</a:t>
            </a:r>
          </a:p>
          <a:p>
            <a:endParaRPr lang="es-EC" b="1" dirty="0"/>
          </a:p>
          <a:p>
            <a:pPr algn="just"/>
            <a:r>
              <a:rPr lang="es-EC" sz="2200" b="1" dirty="0" smtClean="0"/>
              <a:t>Selección de elementos y materiales: </a:t>
            </a:r>
            <a:r>
              <a:rPr lang="es-ES" sz="2200" dirty="0"/>
              <a:t>Una vez que se determinaron las cargas máximas que soportaría el equipo, se ideo, se seleccionó y se diseñó, el cuerpo y los elementos mecánicos del equipo. A continuación </a:t>
            </a:r>
            <a:r>
              <a:rPr lang="es-ES" sz="2200" dirty="0" smtClean="0"/>
              <a:t>se muestra </a:t>
            </a:r>
            <a:r>
              <a:rPr lang="es-ES" sz="2200" dirty="0"/>
              <a:t>el equipo con sus elementos </a:t>
            </a:r>
            <a:r>
              <a:rPr lang="es-ES" sz="2200" dirty="0" smtClean="0"/>
              <a:t>internos.</a:t>
            </a:r>
            <a:endParaRPr lang="es-EC" sz="2200" dirty="0"/>
          </a:p>
        </p:txBody>
      </p:sp>
      <p:pic>
        <p:nvPicPr>
          <p:cNvPr id="6" name="5 Imagen"/>
          <p:cNvPicPr/>
          <p:nvPr/>
        </p:nvPicPr>
        <p:blipFill rotWithShape="1">
          <a:blip r:embed="rId2"/>
          <a:srcRect l="25647" t="17544" r="30361" b="11930"/>
          <a:stretch/>
        </p:blipFill>
        <p:spPr bwMode="auto">
          <a:xfrm>
            <a:off x="2944978" y="3320116"/>
            <a:ext cx="3240360" cy="27731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499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4" name="3 Marcador de pie de página"/>
          <p:cNvSpPr>
            <a:spLocks noGrp="1"/>
          </p:cNvSpPr>
          <p:nvPr>
            <p:ph type="ftr" sz="quarter" idx="12"/>
          </p:nvPr>
        </p:nvSpPr>
        <p:spPr/>
        <p:txBody>
          <a:bodyPr/>
          <a:lstStyle/>
          <a:p>
            <a:r>
              <a:rPr lang="es-EC" b="1" dirty="0" smtClean="0"/>
              <a:t>CÓDIGO: </a:t>
            </a:r>
            <a:r>
              <a:rPr lang="es-EC" dirty="0" smtClean="0"/>
              <a:t>SGC.DI.260</a:t>
            </a:r>
            <a:endParaRPr lang="es-EC" dirty="0"/>
          </a:p>
        </p:txBody>
      </p:sp>
      <p:sp>
        <p:nvSpPr>
          <p:cNvPr id="5" name="4 CuadroTexto"/>
          <p:cNvSpPr txBox="1"/>
          <p:nvPr/>
        </p:nvSpPr>
        <p:spPr>
          <a:xfrm>
            <a:off x="683568" y="1052736"/>
            <a:ext cx="7848872" cy="461665"/>
          </a:xfrm>
          <a:prstGeom prst="rect">
            <a:avLst/>
          </a:prstGeom>
          <a:noFill/>
        </p:spPr>
        <p:txBody>
          <a:bodyPr wrap="square" rtlCol="0">
            <a:spAutoFit/>
          </a:bodyPr>
          <a:lstStyle/>
          <a:p>
            <a:pPr algn="ctr"/>
            <a:r>
              <a:rPr lang="es-EC" sz="2400" b="1" dirty="0" smtClean="0"/>
              <a:t>ANTECEDENTES</a:t>
            </a:r>
            <a:endParaRPr lang="es-EC" sz="24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89747"/>
            <a:ext cx="2410312" cy="12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945541" y="4869160"/>
            <a:ext cx="3851920" cy="707886"/>
          </a:xfrm>
          <a:prstGeom prst="rect">
            <a:avLst/>
          </a:prstGeom>
        </p:spPr>
        <p:txBody>
          <a:bodyPr wrap="square">
            <a:spAutoFit/>
          </a:bodyPr>
          <a:lstStyle/>
          <a:p>
            <a:pPr marL="285750" indent="-285750">
              <a:buFont typeface="Arial" panose="020B0604020202020204" pitchFamily="34" charset="0"/>
              <a:buChar char="•"/>
            </a:pPr>
            <a:r>
              <a:rPr lang="es-ES" sz="2000" dirty="0" smtClean="0"/>
              <a:t>Las grandes </a:t>
            </a:r>
            <a:r>
              <a:rPr lang="es-ES" sz="2000" dirty="0"/>
              <a:t>industrias van a poder usar el petróleo</a:t>
            </a:r>
            <a:endParaRPr lang="es-EC" sz="2000" dirty="0"/>
          </a:p>
        </p:txBody>
      </p:sp>
      <p:pic>
        <p:nvPicPr>
          <p:cNvPr id="2052" name="Picture 4" descr="Resultado de imagen para produccion de petro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77966"/>
            <a:ext cx="2522244" cy="143040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995936" y="3526606"/>
            <a:ext cx="4948791" cy="400110"/>
          </a:xfrm>
          <a:prstGeom prst="rect">
            <a:avLst/>
          </a:prstGeom>
        </p:spPr>
        <p:txBody>
          <a:bodyPr wrap="none">
            <a:spAutoFit/>
          </a:bodyPr>
          <a:lstStyle/>
          <a:p>
            <a:pPr marL="285750" indent="-285750">
              <a:buFont typeface="Arial" panose="020B0604020202020204" pitchFamily="34" charset="0"/>
              <a:buChar char="•"/>
            </a:pPr>
            <a:r>
              <a:rPr lang="es-ES" sz="2000" dirty="0"/>
              <a:t>La producción del crudo ha </a:t>
            </a:r>
            <a:r>
              <a:rPr lang="es-ES" sz="2000" dirty="0" smtClean="0"/>
              <a:t>descendido</a:t>
            </a:r>
            <a:endParaRPr lang="es-EC" sz="2000" dirty="0"/>
          </a:p>
        </p:txBody>
      </p:sp>
      <p:sp>
        <p:nvSpPr>
          <p:cNvPr id="8" name="7 Rectángulo"/>
          <p:cNvSpPr/>
          <p:nvPr/>
        </p:nvSpPr>
        <p:spPr>
          <a:xfrm>
            <a:off x="969822" y="1519355"/>
            <a:ext cx="4394266" cy="1015663"/>
          </a:xfrm>
          <a:prstGeom prst="rect">
            <a:avLst/>
          </a:prstGeom>
        </p:spPr>
        <p:txBody>
          <a:bodyPr wrap="square">
            <a:spAutoFit/>
          </a:bodyPr>
          <a:lstStyle/>
          <a:p>
            <a:pPr algn="just"/>
            <a:endParaRPr lang="es-EC" sz="2000" b="1" dirty="0"/>
          </a:p>
          <a:p>
            <a:pPr marL="342900" indent="-342900" algn="just">
              <a:buFont typeface="Arial" panose="020B0604020202020204" pitchFamily="34" charset="0"/>
              <a:buChar char="•"/>
            </a:pPr>
            <a:r>
              <a:rPr lang="es-ES" sz="2000" dirty="0" smtClean="0"/>
              <a:t>Los seres </a:t>
            </a:r>
            <a:r>
              <a:rPr lang="es-ES" sz="2000" dirty="0"/>
              <a:t>humanos dependen del petróleo</a:t>
            </a:r>
          </a:p>
        </p:txBody>
      </p:sp>
      <p:pic>
        <p:nvPicPr>
          <p:cNvPr id="2054" name="Picture 6" descr="Resultado de imagen para sociedad y petro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645040"/>
            <a:ext cx="2160752" cy="157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68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908720"/>
            <a:ext cx="8568952" cy="3077766"/>
          </a:xfrm>
          <a:prstGeom prst="rect">
            <a:avLst/>
          </a:prstGeom>
          <a:noFill/>
        </p:spPr>
        <p:txBody>
          <a:bodyPr wrap="square" rtlCol="0">
            <a:spAutoFit/>
          </a:bodyPr>
          <a:lstStyle/>
          <a:p>
            <a:pPr algn="ctr"/>
            <a:r>
              <a:rPr lang="es-EC" sz="2200" b="1" dirty="0" smtClean="0"/>
              <a:t>Diseño de </a:t>
            </a:r>
            <a:r>
              <a:rPr lang="es-EC" sz="2200" b="1" dirty="0" smtClean="0"/>
              <a:t>elementos</a:t>
            </a:r>
            <a:endParaRPr lang="es-EC" sz="2200" b="1" dirty="0"/>
          </a:p>
          <a:p>
            <a:pPr algn="ctr"/>
            <a:endParaRPr lang="es-EC" sz="2200" b="1" dirty="0" smtClean="0"/>
          </a:p>
          <a:p>
            <a:pPr algn="just"/>
            <a:r>
              <a:rPr lang="es-ES" sz="2200" dirty="0" smtClean="0"/>
              <a:t>Dentro </a:t>
            </a:r>
            <a:r>
              <a:rPr lang="es-ES" sz="2200" dirty="0"/>
              <a:t>del diseño de elementos se realizó un sinnúmero de aportes dentro de la investigación del mecanismo, los mismos que dieron lugar para el diseño y </a:t>
            </a:r>
            <a:r>
              <a:rPr lang="es-ES" sz="2200" dirty="0" smtClean="0"/>
              <a:t>simulación </a:t>
            </a:r>
            <a:r>
              <a:rPr lang="es-ES" sz="2200" dirty="0"/>
              <a:t>con los requerimientos para </a:t>
            </a:r>
            <a:r>
              <a:rPr lang="es-ES" sz="2200" dirty="0" smtClean="0"/>
              <a:t>el funcionamiento del </a:t>
            </a:r>
            <a:r>
              <a:rPr lang="es-ES" sz="2200" dirty="0"/>
              <a:t>mecanismo para impulsar una bomba mecánica.</a:t>
            </a:r>
            <a:endParaRPr lang="es-EC" sz="2200" dirty="0"/>
          </a:p>
          <a:p>
            <a:pPr algn="just"/>
            <a:endParaRPr lang="es-EC" sz="2200" b="1" dirty="0" smtClean="0">
              <a:solidFill>
                <a:srgbClr val="FF0000"/>
              </a:solidFill>
            </a:endParaRPr>
          </a:p>
          <a:p>
            <a:pPr algn="just"/>
            <a:endParaRPr lang="es-EC" b="1" dirty="0">
              <a:solidFill>
                <a:srgbClr val="FF0000"/>
              </a:solidFill>
            </a:endParaRPr>
          </a:p>
        </p:txBody>
      </p:sp>
    </p:spTree>
    <p:extLst>
      <p:ext uri="{BB962C8B-B14F-4D97-AF65-F5344CB8AC3E}">
        <p14:creationId xmlns:p14="http://schemas.microsoft.com/office/powerpoint/2010/main" val="740402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692696"/>
            <a:ext cx="8568952" cy="1477328"/>
          </a:xfrm>
          <a:prstGeom prst="rect">
            <a:avLst/>
          </a:prstGeom>
          <a:noFill/>
        </p:spPr>
        <p:txBody>
          <a:bodyPr wrap="square" rtlCol="0">
            <a:spAutoFit/>
          </a:bodyPr>
          <a:lstStyle/>
          <a:p>
            <a:pPr algn="just"/>
            <a:r>
              <a:rPr lang="es-EC" b="1" dirty="0"/>
              <a:t>CÁLCULO DEL DIÁMETRO DEL EJE DE POLEAS Y DE LAS OREJAS DE SUJECIÓN DE LOS </a:t>
            </a:r>
            <a:r>
              <a:rPr lang="es-EC" b="1" dirty="0" smtClean="0"/>
              <a:t>PISTONES</a:t>
            </a:r>
          </a:p>
          <a:p>
            <a:pPr algn="just"/>
            <a:endParaRPr lang="es-EC" b="1" dirty="0"/>
          </a:p>
          <a:p>
            <a:pPr algn="just"/>
            <a:endParaRPr lang="es-EC" b="1" dirty="0"/>
          </a:p>
          <a:p>
            <a:endParaRPr lang="es-EC"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475" y="1268760"/>
            <a:ext cx="11387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rotWithShape="1">
          <a:blip r:embed="rId4">
            <a:extLst>
              <a:ext uri="{28A0092B-C50C-407E-A947-70E740481C1C}">
                <a14:useLocalDpi xmlns:a14="http://schemas.microsoft.com/office/drawing/2010/main" val="0"/>
              </a:ext>
            </a:extLst>
          </a:blip>
          <a:srcRect l="15060" t="11719" r="8343" b="7813"/>
          <a:stretch/>
        </p:blipFill>
        <p:spPr bwMode="auto">
          <a:xfrm>
            <a:off x="1188876" y="1855422"/>
            <a:ext cx="1186280" cy="1039656"/>
          </a:xfrm>
          <a:prstGeom prst="rect">
            <a:avLst/>
          </a:prstGeom>
          <a:noFill/>
          <a:ln>
            <a:noFill/>
          </a:ln>
          <a:extLst>
            <a:ext uri="{53640926-AAD7-44D8-BBD7-CCE9431645EC}">
              <a14:shadowObscured xmlns:a14="http://schemas.microsoft.com/office/drawing/2010/main"/>
            </a:ext>
          </a:extLst>
        </p:spPr>
      </p:pic>
      <p:pic>
        <p:nvPicPr>
          <p:cNvPr id="317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2027" t="46875" r="47837" b="48077"/>
          <a:stretch/>
        </p:blipFill>
        <p:spPr bwMode="auto">
          <a:xfrm>
            <a:off x="992416" y="3138502"/>
            <a:ext cx="1576696" cy="44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371" y="2420888"/>
            <a:ext cx="2958478" cy="1088176"/>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868" y="3717032"/>
            <a:ext cx="1449484" cy="779100"/>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628" y="4869160"/>
            <a:ext cx="1087928" cy="74255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958862" y="5008003"/>
            <a:ext cx="2592288" cy="646331"/>
          </a:xfrm>
          <a:prstGeom prst="rect">
            <a:avLst/>
          </a:prstGeom>
          <a:noFill/>
        </p:spPr>
        <p:txBody>
          <a:bodyPr wrap="square" rtlCol="0">
            <a:spAutoFit/>
          </a:bodyPr>
          <a:lstStyle/>
          <a:p>
            <a:r>
              <a:rPr lang="es-EC" dirty="0" err="1" smtClean="0"/>
              <a:t>Sy</a:t>
            </a:r>
            <a:r>
              <a:rPr lang="es-EC" dirty="0" smtClean="0"/>
              <a:t>: Límite de fluencia del acero 206,84 (</a:t>
            </a:r>
            <a:r>
              <a:rPr lang="es-EC" dirty="0" err="1" smtClean="0"/>
              <a:t>Mpa</a:t>
            </a:r>
            <a:r>
              <a:rPr lang="es-EC" dirty="0" smtClean="0"/>
              <a:t>)</a:t>
            </a:r>
            <a:endParaRPr lang="es-EC" dirty="0"/>
          </a:p>
        </p:txBody>
      </p:sp>
      <p:pic>
        <p:nvPicPr>
          <p:cNvPr id="13" name="12 Imagen"/>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30230" t="28460" r="26034" b="12476"/>
          <a:stretch/>
        </p:blipFill>
        <p:spPr bwMode="auto">
          <a:xfrm>
            <a:off x="6804248" y="1988840"/>
            <a:ext cx="1564640" cy="1125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8526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250" y="561264"/>
            <a:ext cx="1411898" cy="758898"/>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412776"/>
            <a:ext cx="1880590" cy="573514"/>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408" y="2237732"/>
            <a:ext cx="1485696" cy="471188"/>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74113" y="2803222"/>
            <a:ext cx="8423938" cy="646331"/>
          </a:xfrm>
          <a:prstGeom prst="rect">
            <a:avLst/>
          </a:prstGeom>
          <a:noFill/>
        </p:spPr>
        <p:txBody>
          <a:bodyPr wrap="square" rtlCol="0">
            <a:spAutoFit/>
          </a:bodyPr>
          <a:lstStyle/>
          <a:p>
            <a:r>
              <a:rPr lang="es-EC" dirty="0"/>
              <a:t>Para obtener el diámetro del eje en la </a:t>
            </a:r>
            <a:r>
              <a:rPr lang="es-EC" dirty="0" smtClean="0"/>
              <a:t>ecuación de τ </a:t>
            </a:r>
            <a:r>
              <a:rPr lang="es-EC" dirty="0" err="1"/>
              <a:t>adm</a:t>
            </a:r>
            <a:r>
              <a:rPr lang="es-EC" dirty="0"/>
              <a:t>  y despejamos el diámetro</a:t>
            </a:r>
            <a:r>
              <a:rPr lang="es-EC" dirty="0" smtClean="0"/>
              <a:t>:</a:t>
            </a:r>
            <a:endParaRPr lang="es-EC" dirty="0"/>
          </a:p>
        </p:txBody>
      </p:sp>
      <p:pic>
        <p:nvPicPr>
          <p:cNvPr id="327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862" y="3382814"/>
            <a:ext cx="2083284" cy="766266"/>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392" y="4251494"/>
            <a:ext cx="2026754" cy="329634"/>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869160"/>
            <a:ext cx="1766160" cy="787784"/>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1459" y="5877272"/>
            <a:ext cx="1180620" cy="31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9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467544" y="937265"/>
            <a:ext cx="8136904" cy="4524315"/>
          </a:xfrm>
          <a:prstGeom prst="rect">
            <a:avLst/>
          </a:prstGeom>
          <a:noFill/>
        </p:spPr>
        <p:txBody>
          <a:bodyPr wrap="square" rtlCol="0">
            <a:spAutoFit/>
          </a:bodyPr>
          <a:lstStyle/>
          <a:p>
            <a:pPr algn="just"/>
            <a:r>
              <a:rPr lang="es-EC" b="1" dirty="0" smtClean="0"/>
              <a:t>SISTEMA ESTRUCTURAL</a:t>
            </a:r>
          </a:p>
          <a:p>
            <a:pPr algn="just"/>
            <a:endParaRPr lang="es-EC" b="1" dirty="0" smtClean="0"/>
          </a:p>
          <a:p>
            <a:r>
              <a:rPr lang="es-EC" dirty="0"/>
              <a:t>Cálculos de </a:t>
            </a:r>
            <a:r>
              <a:rPr lang="es-EC" dirty="0" smtClean="0"/>
              <a:t>la columna</a:t>
            </a:r>
            <a:r>
              <a:rPr lang="es-EC" dirty="0">
                <a:solidFill>
                  <a:srgbClr val="FF0000"/>
                </a:solidFill>
              </a:rPr>
              <a:t>:</a:t>
            </a:r>
          </a:p>
          <a:p>
            <a:endParaRPr lang="es-EC" dirty="0"/>
          </a:p>
          <a:p>
            <a:r>
              <a:rPr lang="es-EC" dirty="0"/>
              <a:t>Cálculo del </a:t>
            </a:r>
            <a:r>
              <a:rPr lang="es-EC" dirty="0" smtClean="0"/>
              <a:t>momento</a:t>
            </a:r>
            <a:endParaRPr lang="es-EC" dirty="0"/>
          </a:p>
          <a:p>
            <a:endParaRPr lang="es-EC" dirty="0"/>
          </a:p>
          <a:p>
            <a:r>
              <a:rPr lang="es-EC" dirty="0"/>
              <a:t>M= F * d </a:t>
            </a:r>
          </a:p>
          <a:p>
            <a:endParaRPr lang="es-EC" dirty="0"/>
          </a:p>
          <a:p>
            <a:r>
              <a:rPr lang="es-EC" dirty="0"/>
              <a:t>Donde: F = 20 (TN), d = 400 (mm)</a:t>
            </a:r>
          </a:p>
          <a:p>
            <a:endParaRPr lang="es-EC" dirty="0"/>
          </a:p>
          <a:p>
            <a:pPr algn="ctr"/>
            <a:endParaRPr lang="es-EC" dirty="0" smtClean="0"/>
          </a:p>
          <a:p>
            <a:pPr algn="ctr"/>
            <a:endParaRPr lang="es-EC" dirty="0"/>
          </a:p>
          <a:p>
            <a:pPr algn="ctr"/>
            <a:r>
              <a:rPr lang="es-EC" dirty="0" smtClean="0"/>
              <a:t>M </a:t>
            </a:r>
            <a:r>
              <a:rPr lang="es-EC" dirty="0"/>
              <a:t>= [ 20 (TN) * 9800 (N) ] * 400 (mm)</a:t>
            </a:r>
          </a:p>
          <a:p>
            <a:pPr algn="ctr"/>
            <a:endParaRPr lang="es-EC" dirty="0"/>
          </a:p>
          <a:p>
            <a:pPr algn="ctr"/>
            <a:r>
              <a:rPr lang="es-EC" dirty="0"/>
              <a:t>M = 784x10</a:t>
            </a:r>
            <a:r>
              <a:rPr lang="es-EC" baseline="30000" dirty="0"/>
              <a:t>5</a:t>
            </a:r>
            <a:r>
              <a:rPr lang="es-EC" dirty="0"/>
              <a:t> (N*mm)</a:t>
            </a:r>
            <a:endParaRPr lang="es-EC" baseline="30000" dirty="0"/>
          </a:p>
          <a:p>
            <a:pPr algn="just"/>
            <a:endParaRPr lang="es-EC"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47" t="24811" r="46333" b="12879"/>
          <a:stretch/>
        </p:blipFill>
        <p:spPr bwMode="auto">
          <a:xfrm>
            <a:off x="6040904" y="1183983"/>
            <a:ext cx="1627440" cy="21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062 Flecha curvada hacia la izquierda"/>
          <p:cNvSpPr/>
          <p:nvPr/>
        </p:nvSpPr>
        <p:spPr>
          <a:xfrm>
            <a:off x="7471905" y="1052736"/>
            <a:ext cx="169545" cy="5207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1061 Flecha curvada hacia abajo"/>
          <p:cNvSpPr/>
          <p:nvPr/>
        </p:nvSpPr>
        <p:spPr>
          <a:xfrm>
            <a:off x="7163930" y="1700808"/>
            <a:ext cx="477520" cy="18034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386972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378841" y="868070"/>
            <a:ext cx="1800493" cy="369332"/>
          </a:xfrm>
          <a:prstGeom prst="rect">
            <a:avLst/>
          </a:prstGeom>
        </p:spPr>
        <p:txBody>
          <a:bodyPr wrap="none">
            <a:spAutoFit/>
          </a:bodyPr>
          <a:lstStyle/>
          <a:p>
            <a:r>
              <a:rPr lang="es-EC" b="1" dirty="0" smtClean="0"/>
              <a:t>Columna HEB</a:t>
            </a:r>
            <a:r>
              <a:rPr lang="es-EC" b="1" dirty="0"/>
              <a:t>:</a:t>
            </a:r>
            <a:endParaRPr lang="es-EC" dirty="0"/>
          </a:p>
        </p:txBody>
      </p:sp>
      <p:pic>
        <p:nvPicPr>
          <p:cNvPr id="7" name="6 Imagen"/>
          <p:cNvPicPr/>
          <p:nvPr/>
        </p:nvPicPr>
        <p:blipFill rotWithShape="1">
          <a:blip r:embed="rId2"/>
          <a:srcRect l="55044" t="26923" r="21563" b="29371"/>
          <a:stretch/>
        </p:blipFill>
        <p:spPr bwMode="auto">
          <a:xfrm>
            <a:off x="3899171" y="868070"/>
            <a:ext cx="1963370" cy="2312868"/>
          </a:xfrm>
          <a:prstGeom prst="rect">
            <a:avLst/>
          </a:prstGeom>
          <a:ln>
            <a:solidFill>
              <a:schemeClr val="tx1"/>
            </a:solidFill>
          </a:ln>
          <a:extLst>
            <a:ext uri="{53640926-AAD7-44D8-BBD7-CCE9431645EC}">
              <a14:shadowObscured xmlns:a14="http://schemas.microsoft.com/office/drawing/2010/main"/>
            </a:ext>
          </a:extLst>
        </p:spPr>
      </p:pic>
      <p:sp>
        <p:nvSpPr>
          <p:cNvPr id="8" name="7 Rectángulo"/>
          <p:cNvSpPr/>
          <p:nvPr/>
        </p:nvSpPr>
        <p:spPr>
          <a:xfrm>
            <a:off x="378841" y="2024504"/>
            <a:ext cx="2032919" cy="3139321"/>
          </a:xfrm>
          <a:prstGeom prst="rect">
            <a:avLst/>
          </a:prstGeom>
        </p:spPr>
        <p:txBody>
          <a:bodyPr wrap="square">
            <a:spAutoFit/>
          </a:bodyPr>
          <a:lstStyle/>
          <a:p>
            <a:r>
              <a:rPr lang="es-EC" dirty="0"/>
              <a:t>Donde:</a:t>
            </a:r>
          </a:p>
          <a:p>
            <a:endParaRPr lang="es-EC" dirty="0"/>
          </a:p>
          <a:p>
            <a:r>
              <a:rPr lang="es-EC" dirty="0"/>
              <a:t>h = 1000 (mm)</a:t>
            </a:r>
          </a:p>
          <a:p>
            <a:endParaRPr lang="es-EC" dirty="0"/>
          </a:p>
          <a:p>
            <a:r>
              <a:rPr lang="es-EC" dirty="0"/>
              <a:t>b = 300 (mm)</a:t>
            </a:r>
          </a:p>
          <a:p>
            <a:endParaRPr lang="es-EC" dirty="0"/>
          </a:p>
          <a:p>
            <a:r>
              <a:rPr lang="es-EC" dirty="0"/>
              <a:t>s = </a:t>
            </a:r>
            <a:r>
              <a:rPr lang="es-EC" dirty="0" smtClean="0"/>
              <a:t>19.5 </a:t>
            </a:r>
            <a:r>
              <a:rPr lang="es-EC" dirty="0"/>
              <a:t>(mm)</a:t>
            </a:r>
          </a:p>
          <a:p>
            <a:endParaRPr lang="es-EC" dirty="0"/>
          </a:p>
          <a:p>
            <a:r>
              <a:rPr lang="es-EC" dirty="0"/>
              <a:t>t = 36.0 (mm)</a:t>
            </a:r>
          </a:p>
          <a:p>
            <a:endParaRPr lang="es-EC" dirty="0"/>
          </a:p>
          <a:p>
            <a:r>
              <a:rPr lang="es-EC" dirty="0"/>
              <a:t>r = 30.0 (mm)</a:t>
            </a:r>
          </a:p>
        </p:txBody>
      </p:sp>
      <mc:AlternateContent xmlns:mc="http://schemas.openxmlformats.org/markup-compatibility/2006" xmlns:a14="http://schemas.microsoft.com/office/drawing/2010/main">
        <mc:Choice Requires="a14">
          <p:sp>
            <p:nvSpPr>
              <p:cNvPr id="9" name="8 Rectángulo"/>
              <p:cNvSpPr/>
              <p:nvPr/>
            </p:nvSpPr>
            <p:spPr>
              <a:xfrm>
                <a:off x="3432021" y="3358046"/>
                <a:ext cx="4572000" cy="2153282"/>
              </a:xfrm>
              <a:prstGeom prst="rect">
                <a:avLst/>
              </a:prstGeom>
            </p:spPr>
            <p:txBody>
              <a:bodyPr>
                <a:spAutoFit/>
              </a:bodyPr>
              <a:lstStyle/>
              <a:p>
                <a:pPr algn="just"/>
                <a:r>
                  <a:rPr lang="es-EC" dirty="0"/>
                  <a:t>Área = 400 (cm</a:t>
                </a:r>
                <a:r>
                  <a:rPr lang="es-EC" baseline="30000" dirty="0"/>
                  <a:t>2</a:t>
                </a:r>
                <a:r>
                  <a:rPr lang="es-EC" dirty="0"/>
                  <a:t>)</a:t>
                </a:r>
                <a:r>
                  <a:rPr lang="es-EC" baseline="30000" dirty="0"/>
                  <a:t> </a:t>
                </a:r>
                <a:r>
                  <a:rPr lang="es-EC" dirty="0"/>
                  <a:t>= 40000 (mm</a:t>
                </a:r>
                <a:r>
                  <a:rPr lang="es-EC" baseline="30000" dirty="0"/>
                  <a:t>2</a:t>
                </a:r>
                <a:r>
                  <a:rPr lang="es-EC" dirty="0"/>
                  <a:t>)</a:t>
                </a:r>
              </a:p>
              <a:p>
                <a:pPr algn="just"/>
                <a:endParaRPr lang="es-EC" dirty="0"/>
              </a:p>
              <a:p>
                <a:pPr algn="just"/>
                <a:r>
                  <a:rPr lang="es-EC" dirty="0"/>
                  <a:t>Peso = 314( </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𝑚</m:t>
                        </m:r>
                      </m:den>
                    </m:f>
                  </m:oMath>
                </a14:m>
                <a:r>
                  <a:rPr lang="es-EC" dirty="0"/>
                  <a:t> )= 0.314 (</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 </m:t>
                        </m:r>
                        <m:r>
                          <a:rPr lang="es-EC" i="1">
                            <a:latin typeface="Cambria Math"/>
                          </a:rPr>
                          <m:t>𝑚𝑚</m:t>
                        </m:r>
                      </m:den>
                    </m:f>
                    <m:r>
                      <a:rPr lang="es-EC" i="1">
                        <a:latin typeface="Cambria Math"/>
                      </a:rPr>
                      <m:t> </m:t>
                    </m:r>
                  </m:oMath>
                </a14:m>
                <a:r>
                  <a:rPr lang="es-EC" dirty="0"/>
                  <a:t>)</a:t>
                </a:r>
              </a:p>
              <a:p>
                <a:pPr algn="just"/>
                <a:endParaRPr lang="en-US" dirty="0"/>
              </a:p>
              <a:p>
                <a:pPr algn="just"/>
                <a:r>
                  <a:rPr lang="en-US" dirty="0"/>
                  <a:t>Ix = 644700 (cm</a:t>
                </a:r>
                <a:r>
                  <a:rPr lang="en-US" baseline="30000" dirty="0"/>
                  <a:t>4</a:t>
                </a:r>
                <a:r>
                  <a:rPr lang="en-US" dirty="0"/>
                  <a:t>)</a:t>
                </a:r>
                <a:r>
                  <a:rPr lang="en-US" baseline="30000" dirty="0"/>
                  <a:t> </a:t>
                </a:r>
                <a:r>
                  <a:rPr lang="en-US" dirty="0"/>
                  <a:t>= 64470*10</a:t>
                </a:r>
                <a:r>
                  <a:rPr lang="en-US" baseline="30000" dirty="0"/>
                  <a:t>5 </a:t>
                </a:r>
                <a:r>
                  <a:rPr lang="en-US" dirty="0"/>
                  <a:t>(mm</a:t>
                </a:r>
                <a:r>
                  <a:rPr lang="en-US" baseline="30000" dirty="0"/>
                  <a:t>4</a:t>
                </a:r>
                <a:r>
                  <a:rPr lang="en-US" dirty="0"/>
                  <a:t>)</a:t>
                </a:r>
                <a:endParaRPr lang="es-EC" dirty="0"/>
              </a:p>
              <a:p>
                <a:pPr algn="just"/>
                <a:endParaRPr lang="en-US" dirty="0"/>
              </a:p>
              <a:p>
                <a:pPr algn="just"/>
                <a:r>
                  <a:rPr lang="en-US" dirty="0" err="1"/>
                  <a:t>Iy</a:t>
                </a:r>
                <a:r>
                  <a:rPr lang="en-US" dirty="0"/>
                  <a:t> = 16280 (cm</a:t>
                </a:r>
                <a:r>
                  <a:rPr lang="en-US" baseline="30000" dirty="0"/>
                  <a:t>4</a:t>
                </a:r>
                <a:r>
                  <a:rPr lang="en-US" dirty="0"/>
                  <a:t>)</a:t>
                </a:r>
                <a:r>
                  <a:rPr lang="en-US" baseline="30000" dirty="0"/>
                  <a:t> </a:t>
                </a:r>
                <a:r>
                  <a:rPr lang="en-US" dirty="0"/>
                  <a:t>= 16280*10</a:t>
                </a:r>
                <a:r>
                  <a:rPr lang="en-US" baseline="30000" dirty="0"/>
                  <a:t>4 </a:t>
                </a:r>
                <a:r>
                  <a:rPr lang="en-US" dirty="0"/>
                  <a:t>(mm</a:t>
                </a:r>
                <a:r>
                  <a:rPr lang="en-US" baseline="30000" dirty="0"/>
                  <a:t>4</a:t>
                </a:r>
                <a:r>
                  <a:rPr lang="en-US" dirty="0"/>
                  <a:t>)</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432021" y="3358046"/>
                <a:ext cx="4572000" cy="2153282"/>
              </a:xfrm>
              <a:prstGeom prst="rect">
                <a:avLst/>
              </a:prstGeom>
              <a:blipFill rotWithShape="1">
                <a:blip r:embed="rId3"/>
                <a:stretch>
                  <a:fillRect l="-1200" t="-1416" b="-3683"/>
                </a:stretch>
              </a:blipFill>
            </p:spPr>
            <p:txBody>
              <a:bodyPr/>
              <a:lstStyle/>
              <a:p>
                <a:r>
                  <a:rPr lang="es-EC">
                    <a:noFill/>
                  </a:rPr>
                  <a:t> </a:t>
                </a:r>
              </a:p>
            </p:txBody>
          </p:sp>
        </mc:Fallback>
      </mc:AlternateContent>
    </p:spTree>
    <p:extLst>
      <p:ext uri="{BB962C8B-B14F-4D97-AF65-F5344CB8AC3E}">
        <p14:creationId xmlns:p14="http://schemas.microsoft.com/office/powerpoint/2010/main" val="3583633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Rectángulo"/>
              <p:cNvSpPr/>
              <p:nvPr/>
            </p:nvSpPr>
            <p:spPr>
              <a:xfrm>
                <a:off x="251520" y="764704"/>
                <a:ext cx="8352928" cy="5349478"/>
              </a:xfrm>
              <a:prstGeom prst="rect">
                <a:avLst/>
              </a:prstGeom>
            </p:spPr>
            <p:txBody>
              <a:bodyPr wrap="square">
                <a:spAutoFit/>
              </a:bodyPr>
              <a:lstStyle/>
              <a:p>
                <a:r>
                  <a:rPr lang="es-EC" dirty="0" smtClean="0"/>
                  <a:t>ESFUERZO DE </a:t>
                </a:r>
                <a:r>
                  <a:rPr lang="es-EC" dirty="0" smtClean="0"/>
                  <a:t>FLUENCIA </a:t>
                </a:r>
                <a:r>
                  <a:rPr lang="es-EC" dirty="0" smtClean="0"/>
                  <a:t>A FLEXIÓN</a:t>
                </a:r>
              </a:p>
              <a:p>
                <a:endParaRPr lang="es-EC" dirty="0"/>
              </a:p>
              <a:p>
                <a:r>
                  <a:rPr lang="es-EC" dirty="0"/>
                  <a:t>FÓRMULA </a:t>
                </a:r>
                <a:r>
                  <a:rPr lang="es-EC" dirty="0" smtClean="0"/>
                  <a:t>FLEXIÓN:</a:t>
                </a:r>
                <a:endParaRPr lang="en-US" dirty="0" smtClean="0"/>
              </a:p>
              <a:p>
                <a:pPr algn="ctr"/>
                <a:r>
                  <a:rPr lang="en-US" dirty="0" smtClean="0"/>
                  <a:t>Ʈ </a:t>
                </a:r>
                <a:r>
                  <a:rPr lang="en-US" dirty="0"/>
                  <a:t>= </a:t>
                </a:r>
                <a14:m>
                  <m:oMath xmlns:m="http://schemas.openxmlformats.org/officeDocument/2006/math">
                    <m:f>
                      <m:fPr>
                        <m:ctrlPr>
                          <a:rPr lang="es-EC" sz="2400" i="1">
                            <a:latin typeface="Cambria Math"/>
                          </a:rPr>
                        </m:ctrlPr>
                      </m:fPr>
                      <m:num>
                        <m:r>
                          <a:rPr lang="en-US" sz="2400" i="1">
                            <a:latin typeface="Cambria Math"/>
                          </a:rPr>
                          <m:t>𝑀𝑓𝑙𝑒𝑥</m:t>
                        </m:r>
                        <m:r>
                          <a:rPr lang="en-US" sz="2400" i="1">
                            <a:latin typeface="Cambria Math"/>
                          </a:rPr>
                          <m:t>∗ </m:t>
                        </m:r>
                        <m:r>
                          <a:rPr lang="en-US" sz="2400" i="1">
                            <a:latin typeface="Cambria Math"/>
                          </a:rPr>
                          <m:t>𝐶</m:t>
                        </m:r>
                      </m:num>
                      <m:den>
                        <m:r>
                          <a:rPr lang="en-US" sz="2400" i="1">
                            <a:latin typeface="Cambria Math"/>
                          </a:rPr>
                          <m:t>𝐼𝑥</m:t>
                        </m:r>
                      </m:den>
                    </m:f>
                  </m:oMath>
                </a14:m>
                <a:endParaRPr lang="es-EC" sz="2400" dirty="0"/>
              </a:p>
              <a:p>
                <a:r>
                  <a:rPr lang="es-EC" dirty="0" smtClean="0"/>
                  <a:t>Donde</a:t>
                </a:r>
                <a:r>
                  <a:rPr lang="es-EC" dirty="0"/>
                  <a:t>: </a:t>
                </a:r>
                <a:r>
                  <a:rPr lang="en-US" dirty="0"/>
                  <a:t>C = </a:t>
                </a:r>
                <a14:m>
                  <m:oMath xmlns:m="http://schemas.openxmlformats.org/officeDocument/2006/math">
                    <m:f>
                      <m:fPr>
                        <m:ctrlPr>
                          <a:rPr lang="es-EC" sz="2200" i="1">
                            <a:latin typeface="Cambria Math"/>
                          </a:rPr>
                        </m:ctrlPr>
                      </m:fPr>
                      <m:num>
                        <m:r>
                          <a:rPr lang="en-US" sz="2200" i="1">
                            <a:latin typeface="Cambria Math"/>
                          </a:rPr>
                          <m:t>h</m:t>
                        </m:r>
                      </m:num>
                      <m:den>
                        <m:r>
                          <a:rPr lang="en-US" sz="2200" i="1">
                            <a:latin typeface="Cambria Math"/>
                          </a:rPr>
                          <m:t>2</m:t>
                        </m:r>
                      </m:den>
                    </m:f>
                  </m:oMath>
                </a14:m>
                <a:endParaRPr lang="es-EC" sz="2200" dirty="0"/>
              </a:p>
              <a:p>
                <a:endParaRPr lang="es-EC" dirty="0"/>
              </a:p>
              <a:p>
                <a:r>
                  <a:rPr lang="es-EC" dirty="0"/>
                  <a:t>h: es la longitud de la </a:t>
                </a:r>
                <a:r>
                  <a:rPr lang="es-EC" dirty="0" smtClean="0"/>
                  <a:t>columna </a:t>
                </a:r>
                <a:r>
                  <a:rPr lang="es-EC" dirty="0"/>
                  <a:t>= </a:t>
                </a:r>
                <a:r>
                  <a:rPr lang="es-EC" dirty="0" smtClean="0"/>
                  <a:t>12000 </a:t>
                </a:r>
                <a:r>
                  <a:rPr lang="es-EC" dirty="0"/>
                  <a:t>(mm)</a:t>
                </a:r>
              </a:p>
              <a:p>
                <a:endParaRPr lang="es-EC" dirty="0"/>
              </a:p>
              <a:p>
                <a:pPr algn="ctr"/>
                <a:r>
                  <a:rPr lang="es-EC" dirty="0"/>
                  <a:t>C = </a:t>
                </a:r>
                <a14:m>
                  <m:oMath xmlns:m="http://schemas.openxmlformats.org/officeDocument/2006/math">
                    <m:f>
                      <m:fPr>
                        <m:ctrlPr>
                          <a:rPr lang="es-EC" sz="2200" i="1">
                            <a:latin typeface="Cambria Math"/>
                          </a:rPr>
                        </m:ctrlPr>
                      </m:fPr>
                      <m:num>
                        <m:r>
                          <a:rPr lang="es-EC" sz="2200" b="0" i="1" smtClean="0">
                            <a:latin typeface="Cambria Math"/>
                          </a:rPr>
                          <m:t>12000</m:t>
                        </m:r>
                        <m:r>
                          <a:rPr lang="es-EC" sz="2200" i="1">
                            <a:latin typeface="Cambria Math"/>
                          </a:rPr>
                          <m:t> (</m:t>
                        </m:r>
                        <m:r>
                          <a:rPr lang="es-EC" sz="2200" i="1">
                            <a:latin typeface="Cambria Math"/>
                          </a:rPr>
                          <m:t>𝑚𝑚</m:t>
                        </m:r>
                        <m:r>
                          <a:rPr lang="es-EC" sz="2200" i="1">
                            <a:latin typeface="Cambria Math"/>
                          </a:rPr>
                          <m:t>)</m:t>
                        </m:r>
                      </m:num>
                      <m:den>
                        <m:r>
                          <a:rPr lang="en-US" sz="2200" i="1">
                            <a:latin typeface="Cambria Math"/>
                          </a:rPr>
                          <m:t>2</m:t>
                        </m:r>
                      </m:den>
                    </m:f>
                  </m:oMath>
                </a14:m>
                <a:endParaRPr lang="es-EC" sz="2200" dirty="0"/>
              </a:p>
              <a:p>
                <a:pPr algn="ctr"/>
                <a:endParaRPr lang="es-EC" sz="2200" dirty="0"/>
              </a:p>
              <a:p>
                <a:pPr algn="ctr"/>
                <a:r>
                  <a:rPr lang="es-EC" dirty="0"/>
                  <a:t>C = </a:t>
                </a:r>
                <a:r>
                  <a:rPr lang="es-EC" dirty="0" smtClean="0"/>
                  <a:t>6000 </a:t>
                </a:r>
                <a:r>
                  <a:rPr lang="es-EC" dirty="0"/>
                  <a:t>(mm)</a:t>
                </a:r>
              </a:p>
              <a:p>
                <a:pPr algn="ctr"/>
                <a:endParaRPr lang="es-EC" dirty="0"/>
              </a:p>
              <a:p>
                <a:pPr algn="ctr"/>
                <a:r>
                  <a:rPr lang="en-US" dirty="0"/>
                  <a:t>Ʈ = </a:t>
                </a:r>
                <a14:m>
                  <m:oMath xmlns:m="http://schemas.openxmlformats.org/officeDocument/2006/math">
                    <m:f>
                      <m:fPr>
                        <m:ctrlPr>
                          <a:rPr lang="en-US" sz="2200" i="1">
                            <a:latin typeface="Cambria Math"/>
                          </a:rPr>
                        </m:ctrlPr>
                      </m:fPr>
                      <m:num>
                        <m:r>
                          <a:rPr lang="es-EC" sz="2200" b="0" i="1" smtClean="0">
                            <a:latin typeface="Cambria Math"/>
                          </a:rPr>
                          <m:t>784</m:t>
                        </m:r>
                        <m:r>
                          <a:rPr lang="es-EC" sz="2200" i="1">
                            <a:latin typeface="Cambria Math"/>
                          </a:rPr>
                          <m:t>𝑥</m:t>
                        </m:r>
                        <m:r>
                          <a:rPr lang="es-EC" sz="2200" i="1">
                            <a:latin typeface="Cambria Math"/>
                          </a:rPr>
                          <m:t> 1</m:t>
                        </m:r>
                        <m:sSup>
                          <m:sSupPr>
                            <m:ctrlPr>
                              <a:rPr lang="es-EC" sz="2200" i="1">
                                <a:latin typeface="Cambria Math"/>
                              </a:rPr>
                            </m:ctrlPr>
                          </m:sSupPr>
                          <m:e>
                            <m:r>
                              <a:rPr lang="es-EC" sz="2200" i="1">
                                <a:latin typeface="Cambria Math"/>
                              </a:rPr>
                              <m:t>0</m:t>
                            </m:r>
                          </m:e>
                          <m:sup>
                            <m:r>
                              <a:rPr lang="es-EC" sz="2200" b="0" i="1" smtClean="0">
                                <a:latin typeface="Cambria Math"/>
                              </a:rPr>
                              <m:t>5</m:t>
                            </m:r>
                          </m:sup>
                        </m:sSup>
                        <m:d>
                          <m:dPr>
                            <m:ctrlPr>
                              <a:rPr lang="es-EC" sz="2200" i="1">
                                <a:latin typeface="Cambria Math"/>
                              </a:rPr>
                            </m:ctrlPr>
                          </m:dPr>
                          <m:e>
                            <m:r>
                              <a:rPr lang="es-EC" sz="2200" i="1">
                                <a:latin typeface="Cambria Math"/>
                              </a:rPr>
                              <m:t>𝑁</m:t>
                            </m:r>
                            <m:r>
                              <a:rPr lang="es-EC" sz="2200" i="1">
                                <a:latin typeface="Cambria Math"/>
                              </a:rPr>
                              <m:t>∗</m:t>
                            </m:r>
                            <m:r>
                              <a:rPr lang="es-EC" sz="2200" i="1">
                                <a:latin typeface="Cambria Math"/>
                              </a:rPr>
                              <m:t>𝑚𝑚</m:t>
                            </m:r>
                          </m:e>
                        </m:d>
                        <m:r>
                          <a:rPr lang="es-EC" sz="2200" i="1">
                            <a:latin typeface="Cambria Math"/>
                          </a:rPr>
                          <m:t>𝑥</m:t>
                        </m:r>
                        <m:r>
                          <a:rPr lang="es-EC" sz="2200" i="1">
                            <a:latin typeface="Cambria Math"/>
                          </a:rPr>
                          <m:t> 6000 (</m:t>
                        </m:r>
                        <m:r>
                          <a:rPr lang="es-EC" sz="2200" i="1">
                            <a:latin typeface="Cambria Math"/>
                          </a:rPr>
                          <m:t>𝑚𝑚</m:t>
                        </m:r>
                        <m:r>
                          <a:rPr lang="es-EC" sz="2200" i="1">
                            <a:latin typeface="Cambria Math"/>
                          </a:rPr>
                          <m:t>)</m:t>
                        </m:r>
                      </m:num>
                      <m:den>
                        <m:r>
                          <a:rPr lang="es-EC" sz="2200" b="0" i="1" smtClean="0">
                            <a:latin typeface="Cambria Math"/>
                          </a:rPr>
                          <m:t>64470 </m:t>
                        </m:r>
                        <m:r>
                          <a:rPr lang="es-EC" sz="2200" i="1">
                            <a:latin typeface="Cambria Math"/>
                          </a:rPr>
                          <m:t>𝑥</m:t>
                        </m:r>
                        <m:r>
                          <a:rPr lang="es-EC" sz="2200" i="1">
                            <a:latin typeface="Cambria Math"/>
                          </a:rPr>
                          <m:t> 1</m:t>
                        </m:r>
                        <m:sSup>
                          <m:sSupPr>
                            <m:ctrlPr>
                              <a:rPr lang="es-EC" sz="2200" i="1" smtClean="0">
                                <a:latin typeface="Cambria Math"/>
                              </a:rPr>
                            </m:ctrlPr>
                          </m:sSupPr>
                          <m:e>
                            <m:r>
                              <a:rPr lang="es-EC" sz="2200" i="1">
                                <a:latin typeface="Cambria Math"/>
                              </a:rPr>
                              <m:t>0</m:t>
                            </m:r>
                          </m:e>
                          <m:sup>
                            <m:r>
                              <a:rPr lang="es-EC" sz="2200" b="0" i="1" smtClean="0">
                                <a:latin typeface="Cambria Math"/>
                              </a:rPr>
                              <m:t>5</m:t>
                            </m:r>
                          </m:sup>
                        </m:sSup>
                        <m:r>
                          <a:rPr lang="es-EC" sz="2200" i="1">
                            <a:latin typeface="Cambria Math"/>
                          </a:rPr>
                          <m:t>(</m:t>
                        </m:r>
                        <m:r>
                          <a:rPr lang="es-EC" sz="2200" i="1">
                            <a:latin typeface="Cambria Math"/>
                          </a:rPr>
                          <m:t>𝑚</m:t>
                        </m:r>
                        <m:sSup>
                          <m:sSupPr>
                            <m:ctrlPr>
                              <a:rPr lang="es-EC" sz="2200" i="1">
                                <a:latin typeface="Cambria Math"/>
                              </a:rPr>
                            </m:ctrlPr>
                          </m:sSupPr>
                          <m:e>
                            <m:r>
                              <a:rPr lang="es-EC" sz="2200" i="1">
                                <a:latin typeface="Cambria Math"/>
                              </a:rPr>
                              <m:t>𝑚</m:t>
                            </m:r>
                          </m:e>
                          <m:sup>
                            <m:r>
                              <a:rPr lang="es-EC" sz="2200" i="1">
                                <a:latin typeface="Cambria Math"/>
                              </a:rPr>
                              <m:t>4</m:t>
                            </m:r>
                          </m:sup>
                        </m:sSup>
                        <m:r>
                          <a:rPr lang="es-EC" sz="2200" i="1">
                            <a:latin typeface="Cambria Math"/>
                          </a:rPr>
                          <m:t>)</m:t>
                        </m:r>
                      </m:den>
                    </m:f>
                  </m:oMath>
                </a14:m>
                <a:r>
                  <a:rPr lang="es-EC" sz="2200" dirty="0"/>
                  <a:t> </a:t>
                </a:r>
              </a:p>
              <a:p>
                <a:endParaRPr lang="es-EC" sz="2200" dirty="0"/>
              </a:p>
              <a:p>
                <a:pPr algn="ctr"/>
                <a:r>
                  <a:rPr lang="en-US" dirty="0"/>
                  <a:t>Ʈ = </a:t>
                </a:r>
                <a:r>
                  <a:rPr lang="en-US" dirty="0" smtClean="0"/>
                  <a:t>72.96 </a:t>
                </a:r>
                <a:r>
                  <a:rPr lang="en-US" dirty="0"/>
                  <a:t>(MPa)</a:t>
                </a:r>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251520" y="764704"/>
                <a:ext cx="8352928" cy="5349478"/>
              </a:xfrm>
              <a:prstGeom prst="rect">
                <a:avLst/>
              </a:prstGeom>
              <a:blipFill rotWithShape="1">
                <a:blip r:embed="rId2"/>
                <a:stretch>
                  <a:fillRect l="-584" t="-569" b="-911"/>
                </a:stretch>
              </a:blipFill>
            </p:spPr>
            <p:txBody>
              <a:bodyPr/>
              <a:lstStyle/>
              <a:p>
                <a:r>
                  <a:rPr lang="es-EC">
                    <a:noFill/>
                  </a:rPr>
                  <a:t> </a:t>
                </a:r>
              </a:p>
            </p:txBody>
          </p:sp>
        </mc:Fallback>
      </mc:AlternateContent>
    </p:spTree>
    <p:extLst>
      <p:ext uri="{BB962C8B-B14F-4D97-AF65-F5344CB8AC3E}">
        <p14:creationId xmlns:p14="http://schemas.microsoft.com/office/powerpoint/2010/main" val="37294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9" name="8 CuadroTexto"/>
              <p:cNvSpPr txBox="1"/>
              <p:nvPr/>
            </p:nvSpPr>
            <p:spPr>
              <a:xfrm>
                <a:off x="251520" y="900898"/>
                <a:ext cx="8568952" cy="2735877"/>
              </a:xfrm>
              <a:prstGeom prst="rect">
                <a:avLst/>
              </a:prstGeom>
              <a:noFill/>
            </p:spPr>
            <p:txBody>
              <a:bodyPr wrap="square" rtlCol="0">
                <a:spAutoFit/>
              </a:bodyPr>
              <a:lstStyle/>
              <a:p>
                <a:r>
                  <a:rPr lang="es-EC" dirty="0" smtClean="0"/>
                  <a:t>Con el factor de seguridad (</a:t>
                </a:r>
                <a:r>
                  <a:rPr lang="es-EC" dirty="0" err="1" smtClean="0"/>
                  <a:t>Fs</a:t>
                </a:r>
                <a:r>
                  <a:rPr lang="es-EC" dirty="0" smtClean="0"/>
                  <a:t>) = 2 se </a:t>
                </a:r>
                <a:r>
                  <a:rPr lang="es-EC" dirty="0"/>
                  <a:t>obtiene el τ </a:t>
                </a:r>
                <a:r>
                  <a:rPr lang="es-EC" dirty="0" err="1" smtClean="0"/>
                  <a:t>max</a:t>
                </a:r>
                <a:r>
                  <a:rPr lang="es-EC" dirty="0" smtClean="0"/>
                  <a:t>:</a:t>
                </a:r>
              </a:p>
              <a:p>
                <a:pPr algn="ctr"/>
                <a:endParaRPr lang="es-EC" dirty="0" smtClean="0"/>
              </a:p>
              <a:p>
                <a:pPr algn="ctr"/>
                <a:r>
                  <a:rPr lang="en-US" dirty="0" smtClean="0"/>
                  <a:t>Ʈ </a:t>
                </a:r>
                <a:r>
                  <a:rPr lang="en-US" dirty="0"/>
                  <a:t>max = </a:t>
                </a:r>
                <a14:m>
                  <m:oMath xmlns:m="http://schemas.openxmlformats.org/officeDocument/2006/math">
                    <m:f>
                      <m:fPr>
                        <m:ctrlPr>
                          <a:rPr lang="es-EC" sz="2200" i="1" smtClean="0">
                            <a:solidFill>
                              <a:schemeClr val="tx1"/>
                            </a:solidFill>
                            <a:latin typeface="Cambria Math"/>
                          </a:rPr>
                        </m:ctrlPr>
                      </m:fPr>
                      <m:num>
                        <m:r>
                          <a:rPr lang="es-EC" sz="2200">
                            <a:solidFill>
                              <a:schemeClr val="tx1"/>
                            </a:solidFill>
                            <a:latin typeface="Cambria Math"/>
                          </a:rPr>
                          <m:t>Ʈ</m:t>
                        </m:r>
                        <m:r>
                          <a:rPr lang="es-EC" sz="2200" b="0" i="1" smtClean="0">
                            <a:solidFill>
                              <a:schemeClr val="tx1"/>
                            </a:solidFill>
                            <a:latin typeface="Cambria Math"/>
                          </a:rPr>
                          <m:t> </m:t>
                        </m:r>
                      </m:num>
                      <m:den>
                        <m:r>
                          <a:rPr lang="es-EC" sz="2200" i="1">
                            <a:solidFill>
                              <a:schemeClr val="tx1"/>
                            </a:solidFill>
                            <a:latin typeface="Cambria Math"/>
                          </a:rPr>
                          <m:t>𝐹𝑠</m:t>
                        </m:r>
                      </m:den>
                    </m:f>
                  </m:oMath>
                </a14:m>
                <a:r>
                  <a:rPr lang="es-EC" dirty="0">
                    <a:solidFill>
                      <a:srgbClr val="FF0000"/>
                    </a:solidFill>
                  </a:rPr>
                  <a:t> </a:t>
                </a:r>
              </a:p>
              <a:p>
                <a:pPr algn="ctr"/>
                <a:endParaRPr lang="es-EC" dirty="0"/>
              </a:p>
              <a:p>
                <a:pPr algn="ctr"/>
                <a:r>
                  <a:rPr lang="en-US" dirty="0"/>
                  <a:t>Ʈ max = </a:t>
                </a:r>
                <a14:m>
                  <m:oMath xmlns:m="http://schemas.openxmlformats.org/officeDocument/2006/math">
                    <m:f>
                      <m:fPr>
                        <m:ctrlPr>
                          <a:rPr lang="es-EC" sz="2200" i="1">
                            <a:latin typeface="Cambria Math"/>
                          </a:rPr>
                        </m:ctrlPr>
                      </m:fPr>
                      <m:num>
                        <m:r>
                          <a:rPr lang="es-EC" sz="2200" b="0" i="0" smtClean="0">
                            <a:latin typeface="Cambria Math"/>
                          </a:rPr>
                          <m:t>72.96 </m:t>
                        </m:r>
                        <m:r>
                          <a:rPr lang="es-EC" sz="2200">
                            <a:latin typeface="Cambria Math"/>
                          </a:rPr>
                          <m:t> (</m:t>
                        </m:r>
                        <m:r>
                          <m:rPr>
                            <m:sty m:val="p"/>
                          </m:rPr>
                          <a:rPr lang="es-EC" sz="2200">
                            <a:latin typeface="Cambria Math"/>
                          </a:rPr>
                          <m:t>MPa</m:t>
                        </m:r>
                        <m:r>
                          <a:rPr lang="es-EC" sz="2200">
                            <a:latin typeface="Cambria Math"/>
                          </a:rPr>
                          <m:t>)</m:t>
                        </m:r>
                      </m:num>
                      <m:den>
                        <m:r>
                          <a:rPr lang="es-EC" sz="2200" i="1">
                            <a:latin typeface="Cambria Math"/>
                          </a:rPr>
                          <m:t>2</m:t>
                        </m:r>
                      </m:den>
                    </m:f>
                  </m:oMath>
                </a14:m>
                <a:r>
                  <a:rPr lang="es-EC" dirty="0"/>
                  <a:t> </a:t>
                </a:r>
              </a:p>
              <a:p>
                <a:pPr algn="ctr"/>
                <a:endParaRPr lang="es-EC" dirty="0"/>
              </a:p>
              <a:p>
                <a:pPr algn="ctr"/>
                <a:r>
                  <a:rPr lang="en-US" dirty="0"/>
                  <a:t>Ʈ max = </a:t>
                </a:r>
                <a:r>
                  <a:rPr lang="en-US" dirty="0" smtClean="0"/>
                  <a:t>36.48 (MPa</a:t>
                </a:r>
                <a:r>
                  <a:rPr lang="en-US" dirty="0"/>
                  <a:t>)</a:t>
                </a:r>
                <a:endParaRPr lang="es-EC" dirty="0"/>
              </a:p>
              <a:p>
                <a:endParaRPr lang="es-EC" dirty="0"/>
              </a:p>
            </p:txBody>
          </p:sp>
        </mc:Choice>
        <mc:Fallback xmlns="">
          <p:sp>
            <p:nvSpPr>
              <p:cNvPr id="9" name="8 CuadroTexto"/>
              <p:cNvSpPr txBox="1">
                <a:spLocks noRot="1" noChangeAspect="1" noMove="1" noResize="1" noEditPoints="1" noAdjustHandles="1" noChangeArrowheads="1" noChangeShapeType="1" noTextEdit="1"/>
              </p:cNvSpPr>
              <p:nvPr/>
            </p:nvSpPr>
            <p:spPr>
              <a:xfrm>
                <a:off x="251520" y="900898"/>
                <a:ext cx="8568952" cy="2735877"/>
              </a:xfrm>
              <a:prstGeom prst="rect">
                <a:avLst/>
              </a:prstGeom>
              <a:blipFill rotWithShape="1">
                <a:blip r:embed="rId2"/>
                <a:stretch>
                  <a:fillRect l="-569" t="-1114"/>
                </a:stretch>
              </a:blipFill>
            </p:spPr>
            <p:txBody>
              <a:bodyPr/>
              <a:lstStyle/>
              <a:p>
                <a:r>
                  <a:rPr lang="es-EC">
                    <a:noFill/>
                  </a:rPr>
                  <a:t> </a:t>
                </a:r>
              </a:p>
            </p:txBody>
          </p:sp>
        </mc:Fallback>
      </mc:AlternateContent>
    </p:spTree>
    <p:extLst>
      <p:ext uri="{BB962C8B-B14F-4D97-AF65-F5344CB8AC3E}">
        <p14:creationId xmlns:p14="http://schemas.microsoft.com/office/powerpoint/2010/main" val="2119095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51520" y="790854"/>
            <a:ext cx="8640960" cy="4247317"/>
          </a:xfrm>
          <a:prstGeom prst="rect">
            <a:avLst/>
          </a:prstGeom>
        </p:spPr>
        <p:txBody>
          <a:bodyPr wrap="square">
            <a:spAutoFit/>
          </a:bodyPr>
          <a:lstStyle/>
          <a:p>
            <a:r>
              <a:rPr lang="es-ES" b="1" dirty="0"/>
              <a:t>CÁLCULO DEL PERFIL EN I (SOPORTE DELANTERO DE LOS PISTONES)</a:t>
            </a:r>
          </a:p>
          <a:p>
            <a:endParaRPr lang="es-ES" b="1" dirty="0"/>
          </a:p>
          <a:p>
            <a:r>
              <a:rPr lang="es-EC" dirty="0"/>
              <a:t>Cálculo del momento en esta sección: </a:t>
            </a:r>
          </a:p>
          <a:p>
            <a:endParaRPr lang="es-EC" b="1" dirty="0"/>
          </a:p>
          <a:p>
            <a:r>
              <a:rPr lang="es-EC" dirty="0"/>
              <a:t>M = F x d</a:t>
            </a:r>
          </a:p>
          <a:p>
            <a:endParaRPr lang="es-EC" dirty="0"/>
          </a:p>
          <a:p>
            <a:r>
              <a:rPr lang="es-EC" dirty="0"/>
              <a:t>Donde:    F = 20 (TN) y d = 334 (mm)</a:t>
            </a:r>
          </a:p>
          <a:p>
            <a:pPr algn="ctr"/>
            <a:endParaRPr lang="es-EC" dirty="0"/>
          </a:p>
          <a:p>
            <a:pPr algn="ctr"/>
            <a:endParaRPr lang="es-EC" dirty="0"/>
          </a:p>
          <a:p>
            <a:pPr algn="ctr"/>
            <a:endParaRPr lang="es-EC" dirty="0" smtClean="0"/>
          </a:p>
          <a:p>
            <a:pPr algn="ctr"/>
            <a:endParaRPr lang="es-EC" dirty="0" smtClean="0"/>
          </a:p>
          <a:p>
            <a:pPr algn="ctr"/>
            <a:r>
              <a:rPr lang="es-EC" dirty="0" smtClean="0"/>
              <a:t>M </a:t>
            </a:r>
            <a:r>
              <a:rPr lang="es-EC" dirty="0"/>
              <a:t>= [ 20 (TN) x 9800 (N) x 334 (mm)]</a:t>
            </a:r>
          </a:p>
          <a:p>
            <a:pPr algn="ctr"/>
            <a:endParaRPr lang="es-EC" dirty="0"/>
          </a:p>
          <a:p>
            <a:pPr algn="ctr"/>
            <a:endParaRPr lang="es-EC" dirty="0"/>
          </a:p>
          <a:p>
            <a:pPr algn="ctr"/>
            <a:r>
              <a:rPr lang="es-EC" dirty="0"/>
              <a:t>M = 65464 x </a:t>
            </a:r>
            <a:r>
              <a:rPr lang="en-US" dirty="0"/>
              <a:t>10</a:t>
            </a:r>
            <a:r>
              <a:rPr lang="en-US" baseline="30000" dirty="0"/>
              <a:t>3 </a:t>
            </a:r>
            <a:r>
              <a:rPr lang="es-EC" dirty="0"/>
              <a:t>(N x mm)</a:t>
            </a: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2067" r="28641" b="34855"/>
          <a:stretch/>
        </p:blipFill>
        <p:spPr bwMode="auto">
          <a:xfrm>
            <a:off x="5135058" y="1700808"/>
            <a:ext cx="2779103" cy="168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949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9" name="8 CuadroTexto"/>
              <p:cNvSpPr txBox="1"/>
              <p:nvPr/>
            </p:nvSpPr>
            <p:spPr>
              <a:xfrm>
                <a:off x="4115580" y="3933056"/>
                <a:ext cx="4536504" cy="1604414"/>
              </a:xfrm>
              <a:prstGeom prst="rect">
                <a:avLst/>
              </a:prstGeom>
              <a:noFill/>
            </p:spPr>
            <p:txBody>
              <a:bodyPr wrap="square" rtlCol="0">
                <a:spAutoFit/>
              </a:bodyPr>
              <a:lstStyle/>
              <a:p>
                <a:r>
                  <a:rPr lang="es-EC" dirty="0" smtClean="0"/>
                  <a:t>Peso </a:t>
                </a:r>
                <a:r>
                  <a:rPr lang="es-EC" dirty="0"/>
                  <a:t>= 142 ( </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𝑚</m:t>
                        </m:r>
                      </m:den>
                    </m:f>
                  </m:oMath>
                </a14:m>
                <a:r>
                  <a:rPr lang="es-EC" dirty="0"/>
                  <a:t> )= 0,142 (</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 </m:t>
                        </m:r>
                        <m:r>
                          <a:rPr lang="es-EC" i="1">
                            <a:latin typeface="Cambria Math"/>
                          </a:rPr>
                          <m:t>𝑚𝑚</m:t>
                        </m:r>
                      </m:den>
                    </m:f>
                  </m:oMath>
                </a14:m>
                <a:r>
                  <a:rPr lang="es-EC" dirty="0"/>
                  <a:t>)</a:t>
                </a:r>
              </a:p>
              <a:p>
                <a:pPr lvl="0"/>
                <a:endParaRPr lang="es-EC" dirty="0" smtClean="0"/>
              </a:p>
              <a:p>
                <a:pPr lvl="0"/>
                <a:r>
                  <a:rPr lang="es-EC" dirty="0" err="1" smtClean="0"/>
                  <a:t>Ix</a:t>
                </a:r>
                <a:r>
                  <a:rPr lang="es-EC" dirty="0" smtClean="0"/>
                  <a:t> </a:t>
                </a:r>
                <a:r>
                  <a:rPr lang="es-EC" dirty="0"/>
                  <a:t>= 43190 (cm</a:t>
                </a:r>
                <a:r>
                  <a:rPr lang="es-EC" baseline="30000" dirty="0"/>
                  <a:t>4</a:t>
                </a:r>
                <a:r>
                  <a:rPr lang="es-EC" dirty="0"/>
                  <a:t>)</a:t>
                </a:r>
                <a:r>
                  <a:rPr lang="es-EC" baseline="30000" dirty="0"/>
                  <a:t> </a:t>
                </a:r>
                <a:r>
                  <a:rPr lang="es-EC" dirty="0"/>
                  <a:t>= 43190*10</a:t>
                </a:r>
                <a:r>
                  <a:rPr lang="es-EC" baseline="30000" dirty="0"/>
                  <a:t>4 </a:t>
                </a:r>
                <a:r>
                  <a:rPr lang="es-EC" dirty="0"/>
                  <a:t>(mm</a:t>
                </a:r>
                <a:r>
                  <a:rPr lang="es-EC" baseline="30000" dirty="0"/>
                  <a:t>4</a:t>
                </a:r>
                <a:r>
                  <a:rPr lang="es-EC" dirty="0"/>
                  <a:t>)</a:t>
                </a:r>
              </a:p>
              <a:p>
                <a:pPr lvl="0"/>
                <a:endParaRPr lang="es-EC" dirty="0" smtClean="0"/>
              </a:p>
              <a:p>
                <a:pPr lvl="0"/>
                <a:r>
                  <a:rPr lang="es-EC" dirty="0" err="1" smtClean="0"/>
                  <a:t>Iy</a:t>
                </a:r>
                <a:r>
                  <a:rPr lang="es-EC" dirty="0" smtClean="0"/>
                  <a:t> </a:t>
                </a:r>
                <a:r>
                  <a:rPr lang="es-EC" dirty="0"/>
                  <a:t>= 10140 (cm</a:t>
                </a:r>
                <a:r>
                  <a:rPr lang="es-EC" baseline="30000" dirty="0"/>
                  <a:t>4</a:t>
                </a:r>
                <a:r>
                  <a:rPr lang="es-EC" dirty="0"/>
                  <a:t>)</a:t>
                </a:r>
                <a:r>
                  <a:rPr lang="es-EC" baseline="30000" dirty="0"/>
                  <a:t> </a:t>
                </a:r>
                <a:r>
                  <a:rPr lang="es-EC" dirty="0"/>
                  <a:t>= 10140*10</a:t>
                </a:r>
                <a:r>
                  <a:rPr lang="es-EC" baseline="30000" dirty="0"/>
                  <a:t>4 </a:t>
                </a:r>
                <a:r>
                  <a:rPr lang="es-EC" dirty="0"/>
                  <a:t>(mm</a:t>
                </a:r>
                <a:r>
                  <a:rPr lang="es-EC" baseline="30000" dirty="0"/>
                  <a:t>4</a:t>
                </a:r>
                <a:r>
                  <a:rPr lang="es-EC" dirty="0" smtClean="0"/>
                  <a:t>)</a:t>
                </a:r>
                <a:endParaRPr lang="es-EC" dirty="0"/>
              </a:p>
            </p:txBody>
          </p:sp>
        </mc:Choice>
        <mc:Fallback xmlns="">
          <p:sp>
            <p:nvSpPr>
              <p:cNvPr id="9" name="8 CuadroTexto"/>
              <p:cNvSpPr txBox="1">
                <a:spLocks noRot="1" noChangeAspect="1" noMove="1" noResize="1" noEditPoints="1" noAdjustHandles="1" noChangeArrowheads="1" noChangeShapeType="1" noTextEdit="1"/>
              </p:cNvSpPr>
              <p:nvPr/>
            </p:nvSpPr>
            <p:spPr>
              <a:xfrm>
                <a:off x="4115580" y="3933056"/>
                <a:ext cx="4536504" cy="1604414"/>
              </a:xfrm>
              <a:prstGeom prst="rect">
                <a:avLst/>
              </a:prstGeom>
              <a:blipFill rotWithShape="1">
                <a:blip r:embed="rId2"/>
                <a:stretch>
                  <a:fillRect l="-1075" b="-5323"/>
                </a:stretch>
              </a:blipFill>
            </p:spPr>
            <p:txBody>
              <a:bodyPr/>
              <a:lstStyle/>
              <a:p>
                <a:r>
                  <a:rPr lang="es-EC">
                    <a:noFill/>
                  </a:rPr>
                  <a:t> </a:t>
                </a:r>
              </a:p>
            </p:txBody>
          </p:sp>
        </mc:Fallback>
      </mc:AlternateContent>
      <p:pic>
        <p:nvPicPr>
          <p:cNvPr id="10" name="9 Imagen"/>
          <p:cNvPicPr/>
          <p:nvPr/>
        </p:nvPicPr>
        <p:blipFill rotWithShape="1">
          <a:blip r:embed="rId3"/>
          <a:srcRect l="42472" t="31385" r="25401" b="12121"/>
          <a:stretch/>
        </p:blipFill>
        <p:spPr bwMode="auto">
          <a:xfrm>
            <a:off x="4716016" y="1196752"/>
            <a:ext cx="2736304" cy="2625066"/>
          </a:xfrm>
          <a:prstGeom prst="rect">
            <a:avLst/>
          </a:prstGeom>
          <a:ln>
            <a:solidFill>
              <a:schemeClr val="tx1"/>
            </a:solidFill>
          </a:ln>
          <a:extLst>
            <a:ext uri="{53640926-AAD7-44D8-BBD7-CCE9431645EC}">
              <a14:shadowObscured xmlns:a14="http://schemas.microsoft.com/office/drawing/2010/main"/>
            </a:ext>
          </a:extLst>
        </p:spPr>
      </p:pic>
      <p:sp>
        <p:nvSpPr>
          <p:cNvPr id="11" name="10 Rectángulo"/>
          <p:cNvSpPr/>
          <p:nvPr/>
        </p:nvSpPr>
        <p:spPr>
          <a:xfrm>
            <a:off x="395536" y="692696"/>
            <a:ext cx="7056784" cy="369332"/>
          </a:xfrm>
          <a:prstGeom prst="rect">
            <a:avLst/>
          </a:prstGeom>
        </p:spPr>
        <p:txBody>
          <a:bodyPr wrap="square">
            <a:spAutoFit/>
          </a:bodyPr>
          <a:lstStyle/>
          <a:p>
            <a:r>
              <a:rPr lang="es-EC" b="1" dirty="0"/>
              <a:t>Soporte delantero del pistón y dimensiones de diseño:</a:t>
            </a:r>
            <a:endParaRPr lang="es-EC" dirty="0"/>
          </a:p>
        </p:txBody>
      </p:sp>
      <p:sp>
        <p:nvSpPr>
          <p:cNvPr id="12" name="11 Rectángulo"/>
          <p:cNvSpPr/>
          <p:nvPr/>
        </p:nvSpPr>
        <p:spPr>
          <a:xfrm>
            <a:off x="323528" y="1906954"/>
            <a:ext cx="3772018" cy="3970318"/>
          </a:xfrm>
          <a:prstGeom prst="rect">
            <a:avLst/>
          </a:prstGeom>
        </p:spPr>
        <p:txBody>
          <a:bodyPr wrap="square">
            <a:spAutoFit/>
          </a:bodyPr>
          <a:lstStyle/>
          <a:p>
            <a:r>
              <a:rPr lang="es-EC" dirty="0"/>
              <a:t>Donde</a:t>
            </a:r>
            <a:r>
              <a:rPr lang="es-EC" dirty="0" smtClean="0"/>
              <a:t>:</a:t>
            </a:r>
          </a:p>
          <a:p>
            <a:endParaRPr lang="es-EC" dirty="0"/>
          </a:p>
          <a:p>
            <a:r>
              <a:rPr lang="es-EC" dirty="0"/>
              <a:t>h = </a:t>
            </a:r>
            <a:r>
              <a:rPr lang="es-EC" dirty="0" smtClean="0"/>
              <a:t>250.8 </a:t>
            </a:r>
            <a:r>
              <a:rPr lang="es-EC" dirty="0"/>
              <a:t>(mm</a:t>
            </a:r>
            <a:r>
              <a:rPr lang="es-EC" dirty="0" smtClean="0"/>
              <a:t>)</a:t>
            </a:r>
          </a:p>
          <a:p>
            <a:endParaRPr lang="es-EC" dirty="0"/>
          </a:p>
          <a:p>
            <a:r>
              <a:rPr lang="es-EC" dirty="0"/>
              <a:t>b = 300 (mm</a:t>
            </a:r>
            <a:r>
              <a:rPr lang="es-EC" dirty="0" smtClean="0"/>
              <a:t>)</a:t>
            </a:r>
          </a:p>
          <a:p>
            <a:endParaRPr lang="es-EC" dirty="0"/>
          </a:p>
          <a:p>
            <a:r>
              <a:rPr lang="en-US" dirty="0"/>
              <a:t>s = 19.5 (mm)</a:t>
            </a:r>
            <a:endParaRPr lang="es-EC" dirty="0"/>
          </a:p>
          <a:p>
            <a:endParaRPr lang="en-US" dirty="0" smtClean="0"/>
          </a:p>
          <a:p>
            <a:r>
              <a:rPr lang="en-US" dirty="0" smtClean="0"/>
              <a:t>t </a:t>
            </a:r>
            <a:r>
              <a:rPr lang="en-US" dirty="0"/>
              <a:t>= </a:t>
            </a:r>
            <a:r>
              <a:rPr lang="en-US" dirty="0" smtClean="0"/>
              <a:t>25.4 </a:t>
            </a:r>
            <a:r>
              <a:rPr lang="en-US" dirty="0"/>
              <a:t>(mm) </a:t>
            </a:r>
            <a:endParaRPr lang="es-EC" dirty="0"/>
          </a:p>
          <a:p>
            <a:endParaRPr lang="en-US" dirty="0" smtClean="0"/>
          </a:p>
          <a:p>
            <a:r>
              <a:rPr lang="en-US" dirty="0" smtClean="0"/>
              <a:t>r </a:t>
            </a:r>
            <a:r>
              <a:rPr lang="en-US" dirty="0"/>
              <a:t>= 27 (mm) </a:t>
            </a:r>
            <a:endParaRPr lang="en-US" dirty="0" smtClean="0"/>
          </a:p>
          <a:p>
            <a:endParaRPr lang="en-US" dirty="0"/>
          </a:p>
          <a:p>
            <a:r>
              <a:rPr lang="en-US" dirty="0" err="1"/>
              <a:t>Área</a:t>
            </a:r>
            <a:r>
              <a:rPr lang="en-US" dirty="0"/>
              <a:t> = 181 (cm</a:t>
            </a:r>
            <a:r>
              <a:rPr lang="en-US" baseline="30000" dirty="0"/>
              <a:t>2</a:t>
            </a:r>
            <a:r>
              <a:rPr lang="en-US" dirty="0"/>
              <a:t>)</a:t>
            </a:r>
            <a:r>
              <a:rPr lang="en-US" baseline="30000" dirty="0"/>
              <a:t> </a:t>
            </a:r>
            <a:r>
              <a:rPr lang="en-US" dirty="0"/>
              <a:t>= 18100 (mm</a:t>
            </a:r>
            <a:r>
              <a:rPr lang="en-US" baseline="30000" dirty="0"/>
              <a:t>2</a:t>
            </a:r>
            <a:r>
              <a:rPr lang="en-US" dirty="0"/>
              <a:t>)</a:t>
            </a:r>
            <a:endParaRPr lang="es-EC" dirty="0"/>
          </a:p>
          <a:p>
            <a:endParaRPr lang="es-EC" dirty="0"/>
          </a:p>
        </p:txBody>
      </p:sp>
    </p:spTree>
    <p:extLst>
      <p:ext uri="{BB962C8B-B14F-4D97-AF65-F5344CB8AC3E}">
        <p14:creationId xmlns:p14="http://schemas.microsoft.com/office/powerpoint/2010/main" val="2769712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395536" y="836712"/>
                <a:ext cx="8352928" cy="4795480"/>
              </a:xfrm>
              <a:prstGeom prst="rect">
                <a:avLst/>
              </a:prstGeom>
            </p:spPr>
            <p:txBody>
              <a:bodyPr wrap="square">
                <a:spAutoFit/>
              </a:bodyPr>
              <a:lstStyle/>
              <a:p>
                <a:pPr algn="ctr"/>
                <a:r>
                  <a:rPr lang="en-US" dirty="0" smtClean="0"/>
                  <a:t>Ʈ = </a:t>
                </a:r>
                <a14:m>
                  <m:oMath xmlns:m="http://schemas.openxmlformats.org/officeDocument/2006/math">
                    <m:f>
                      <m:fPr>
                        <m:ctrlPr>
                          <a:rPr lang="es-EC" sz="2400" i="1">
                            <a:latin typeface="Cambria Math"/>
                          </a:rPr>
                        </m:ctrlPr>
                      </m:fPr>
                      <m:num>
                        <m:r>
                          <a:rPr lang="en-US" sz="2400" i="1">
                            <a:latin typeface="Cambria Math"/>
                          </a:rPr>
                          <m:t>𝑀𝑓𝑙𝑒𝑥</m:t>
                        </m:r>
                        <m:r>
                          <a:rPr lang="en-US" sz="2400" i="1">
                            <a:latin typeface="Cambria Math"/>
                          </a:rPr>
                          <m:t>∗ </m:t>
                        </m:r>
                        <m:r>
                          <a:rPr lang="en-US" sz="2400" i="1">
                            <a:latin typeface="Cambria Math"/>
                          </a:rPr>
                          <m:t>𝐶</m:t>
                        </m:r>
                      </m:num>
                      <m:den>
                        <m:r>
                          <a:rPr lang="en-US" sz="2400" i="1">
                            <a:latin typeface="Cambria Math"/>
                          </a:rPr>
                          <m:t>𝐼𝑥</m:t>
                        </m:r>
                      </m:den>
                    </m:f>
                  </m:oMath>
                </a14:m>
                <a:endParaRPr lang="es-EC" sz="2400" dirty="0"/>
              </a:p>
              <a:p>
                <a:endParaRPr lang="es-EC" dirty="0"/>
              </a:p>
              <a:p>
                <a:r>
                  <a:rPr lang="es-EC" dirty="0"/>
                  <a:t>Donde: </a:t>
                </a:r>
                <a:r>
                  <a:rPr lang="en-US" dirty="0"/>
                  <a:t>C = </a:t>
                </a:r>
                <a14:m>
                  <m:oMath xmlns:m="http://schemas.openxmlformats.org/officeDocument/2006/math">
                    <m:f>
                      <m:fPr>
                        <m:ctrlPr>
                          <a:rPr lang="es-EC" sz="2200" i="1">
                            <a:latin typeface="Cambria Math"/>
                          </a:rPr>
                        </m:ctrlPr>
                      </m:fPr>
                      <m:num>
                        <m:r>
                          <a:rPr lang="en-US" sz="2200" i="1">
                            <a:latin typeface="Cambria Math"/>
                          </a:rPr>
                          <m:t>h</m:t>
                        </m:r>
                      </m:num>
                      <m:den>
                        <m:r>
                          <a:rPr lang="en-US" sz="2200" i="1">
                            <a:latin typeface="Cambria Math"/>
                          </a:rPr>
                          <m:t>2</m:t>
                        </m:r>
                      </m:den>
                    </m:f>
                  </m:oMath>
                </a14:m>
                <a:endParaRPr lang="es-EC" sz="2200" dirty="0"/>
              </a:p>
              <a:p>
                <a:endParaRPr lang="es-EC" dirty="0"/>
              </a:p>
              <a:p>
                <a:r>
                  <a:rPr lang="es-EC" dirty="0"/>
                  <a:t>h: es la longitud de la viga = </a:t>
                </a:r>
                <a:r>
                  <a:rPr lang="es-EC" dirty="0" smtClean="0"/>
                  <a:t>250.8 </a:t>
                </a:r>
                <a:r>
                  <a:rPr lang="es-EC" dirty="0"/>
                  <a:t>(mm)</a:t>
                </a:r>
              </a:p>
              <a:p>
                <a:endParaRPr lang="es-EC" dirty="0"/>
              </a:p>
              <a:p>
                <a:pPr algn="ctr"/>
                <a:r>
                  <a:rPr lang="es-EC" dirty="0"/>
                  <a:t>C = </a:t>
                </a:r>
                <a14:m>
                  <m:oMath xmlns:m="http://schemas.openxmlformats.org/officeDocument/2006/math">
                    <m:f>
                      <m:fPr>
                        <m:ctrlPr>
                          <a:rPr lang="es-EC" sz="2200" i="1">
                            <a:latin typeface="Cambria Math"/>
                          </a:rPr>
                        </m:ctrlPr>
                      </m:fPr>
                      <m:num>
                        <m:r>
                          <a:rPr lang="es-EC" sz="2200" i="1">
                            <a:latin typeface="Cambria Math"/>
                          </a:rPr>
                          <m:t>250</m:t>
                        </m:r>
                        <m:r>
                          <a:rPr lang="es-EC" sz="2200" b="0" i="1" smtClean="0">
                            <a:latin typeface="Cambria Math"/>
                          </a:rPr>
                          <m:t>.</m:t>
                        </m:r>
                        <m:r>
                          <a:rPr lang="es-EC" sz="2200" i="1">
                            <a:latin typeface="Cambria Math"/>
                          </a:rPr>
                          <m:t>8 (</m:t>
                        </m:r>
                        <m:r>
                          <a:rPr lang="es-EC" sz="2200" i="1">
                            <a:latin typeface="Cambria Math"/>
                          </a:rPr>
                          <m:t>𝑚𝑚</m:t>
                        </m:r>
                        <m:r>
                          <a:rPr lang="es-EC" sz="2200" i="1">
                            <a:latin typeface="Cambria Math"/>
                          </a:rPr>
                          <m:t>)</m:t>
                        </m:r>
                      </m:num>
                      <m:den>
                        <m:r>
                          <a:rPr lang="en-US" sz="2200" i="1">
                            <a:latin typeface="Cambria Math"/>
                          </a:rPr>
                          <m:t>2</m:t>
                        </m:r>
                      </m:den>
                    </m:f>
                  </m:oMath>
                </a14:m>
                <a:endParaRPr lang="es-EC" sz="2200" dirty="0"/>
              </a:p>
              <a:p>
                <a:pPr algn="ctr"/>
                <a:endParaRPr lang="es-EC" sz="2200" dirty="0"/>
              </a:p>
              <a:p>
                <a:pPr algn="ctr"/>
                <a:r>
                  <a:rPr lang="es-EC" dirty="0"/>
                  <a:t>C = </a:t>
                </a:r>
                <a:r>
                  <a:rPr lang="es-EC" dirty="0" smtClean="0"/>
                  <a:t>125.4 </a:t>
                </a:r>
                <a:r>
                  <a:rPr lang="es-EC" dirty="0"/>
                  <a:t>(mm)</a:t>
                </a:r>
              </a:p>
              <a:p>
                <a:pPr algn="ctr"/>
                <a:endParaRPr lang="es-EC" dirty="0"/>
              </a:p>
              <a:p>
                <a:pPr algn="ctr"/>
                <a:r>
                  <a:rPr lang="en-US" dirty="0"/>
                  <a:t>Ʈ = </a:t>
                </a:r>
                <a14:m>
                  <m:oMath xmlns:m="http://schemas.openxmlformats.org/officeDocument/2006/math">
                    <m:f>
                      <m:fPr>
                        <m:ctrlPr>
                          <a:rPr lang="en-US" sz="2200" i="1">
                            <a:latin typeface="Cambria Math"/>
                          </a:rPr>
                        </m:ctrlPr>
                      </m:fPr>
                      <m:num>
                        <m:r>
                          <a:rPr lang="es-EC" sz="2200" i="1">
                            <a:latin typeface="Cambria Math"/>
                          </a:rPr>
                          <m:t>65464 </m:t>
                        </m:r>
                        <m:r>
                          <a:rPr lang="es-EC" sz="2200" i="1">
                            <a:latin typeface="Cambria Math"/>
                          </a:rPr>
                          <m:t>𝑥</m:t>
                        </m:r>
                        <m:r>
                          <a:rPr lang="es-EC" sz="2200" i="1">
                            <a:latin typeface="Cambria Math"/>
                          </a:rPr>
                          <m:t> 1</m:t>
                        </m:r>
                        <m:sSup>
                          <m:sSupPr>
                            <m:ctrlPr>
                              <a:rPr lang="es-EC" sz="2200" i="1">
                                <a:latin typeface="Cambria Math"/>
                              </a:rPr>
                            </m:ctrlPr>
                          </m:sSupPr>
                          <m:e>
                            <m:r>
                              <a:rPr lang="es-EC" sz="2200" i="1">
                                <a:latin typeface="Cambria Math"/>
                              </a:rPr>
                              <m:t>0</m:t>
                            </m:r>
                          </m:e>
                          <m:sup>
                            <m:r>
                              <a:rPr lang="es-EC" sz="2200" i="1">
                                <a:latin typeface="Cambria Math"/>
                              </a:rPr>
                              <m:t>3</m:t>
                            </m:r>
                          </m:sup>
                        </m:sSup>
                        <m:d>
                          <m:dPr>
                            <m:ctrlPr>
                              <a:rPr lang="es-EC" sz="2200" i="1">
                                <a:latin typeface="Cambria Math"/>
                              </a:rPr>
                            </m:ctrlPr>
                          </m:dPr>
                          <m:e>
                            <m:r>
                              <a:rPr lang="es-EC" sz="2200" i="1">
                                <a:latin typeface="Cambria Math"/>
                              </a:rPr>
                              <m:t>𝑁</m:t>
                            </m:r>
                            <m:r>
                              <a:rPr lang="es-EC" sz="2200" i="1">
                                <a:latin typeface="Cambria Math"/>
                              </a:rPr>
                              <m:t>∗</m:t>
                            </m:r>
                            <m:r>
                              <a:rPr lang="es-EC" sz="2200" i="1">
                                <a:latin typeface="Cambria Math"/>
                              </a:rPr>
                              <m:t>𝑚𝑚</m:t>
                            </m:r>
                          </m:e>
                        </m:d>
                        <m:r>
                          <a:rPr lang="es-EC" sz="2200" i="1">
                            <a:latin typeface="Cambria Math"/>
                          </a:rPr>
                          <m:t>𝑥</m:t>
                        </m:r>
                        <m:r>
                          <a:rPr lang="es-EC" sz="2200" i="1">
                            <a:latin typeface="Cambria Math"/>
                          </a:rPr>
                          <m:t> 125.4 (</m:t>
                        </m:r>
                        <m:r>
                          <a:rPr lang="es-EC" sz="2200" i="1">
                            <a:latin typeface="Cambria Math"/>
                          </a:rPr>
                          <m:t>𝑚𝑚</m:t>
                        </m:r>
                        <m:r>
                          <a:rPr lang="es-EC" sz="2200" i="1">
                            <a:latin typeface="Cambria Math"/>
                          </a:rPr>
                          <m:t>)</m:t>
                        </m:r>
                      </m:num>
                      <m:den>
                        <m:r>
                          <a:rPr lang="es-EC" sz="2200" i="1">
                            <a:latin typeface="Cambria Math"/>
                          </a:rPr>
                          <m:t>43190 </m:t>
                        </m:r>
                        <m:r>
                          <a:rPr lang="es-EC" sz="2200" i="1">
                            <a:latin typeface="Cambria Math"/>
                          </a:rPr>
                          <m:t>𝑥</m:t>
                        </m:r>
                        <m:r>
                          <a:rPr lang="es-EC" sz="2200" i="1">
                            <a:latin typeface="Cambria Math"/>
                          </a:rPr>
                          <m:t> 1</m:t>
                        </m:r>
                        <m:sSup>
                          <m:sSupPr>
                            <m:ctrlPr>
                              <a:rPr lang="es-EC" sz="2200" i="1">
                                <a:latin typeface="Cambria Math"/>
                              </a:rPr>
                            </m:ctrlPr>
                          </m:sSupPr>
                          <m:e>
                            <m:r>
                              <a:rPr lang="es-EC" sz="2200" i="1">
                                <a:latin typeface="Cambria Math"/>
                              </a:rPr>
                              <m:t>0</m:t>
                            </m:r>
                          </m:e>
                          <m:sup>
                            <m:r>
                              <a:rPr lang="es-EC" sz="2200" i="1">
                                <a:latin typeface="Cambria Math"/>
                              </a:rPr>
                              <m:t>4</m:t>
                            </m:r>
                          </m:sup>
                        </m:sSup>
                        <m:r>
                          <a:rPr lang="es-EC" sz="2200" i="1">
                            <a:latin typeface="Cambria Math"/>
                          </a:rPr>
                          <m:t>(</m:t>
                        </m:r>
                        <m:r>
                          <a:rPr lang="es-EC" sz="2200" i="1">
                            <a:latin typeface="Cambria Math"/>
                          </a:rPr>
                          <m:t>𝑚</m:t>
                        </m:r>
                        <m:sSup>
                          <m:sSupPr>
                            <m:ctrlPr>
                              <a:rPr lang="es-EC" sz="2200" i="1">
                                <a:latin typeface="Cambria Math"/>
                              </a:rPr>
                            </m:ctrlPr>
                          </m:sSupPr>
                          <m:e>
                            <m:r>
                              <a:rPr lang="es-EC" sz="2200" i="1">
                                <a:latin typeface="Cambria Math"/>
                              </a:rPr>
                              <m:t>𝑚</m:t>
                            </m:r>
                          </m:e>
                          <m:sup>
                            <m:r>
                              <a:rPr lang="es-EC" sz="2200" i="1">
                                <a:latin typeface="Cambria Math"/>
                              </a:rPr>
                              <m:t>4</m:t>
                            </m:r>
                          </m:sup>
                        </m:sSup>
                        <m:r>
                          <a:rPr lang="es-EC" sz="2200" i="1">
                            <a:latin typeface="Cambria Math"/>
                          </a:rPr>
                          <m:t>)</m:t>
                        </m:r>
                      </m:den>
                    </m:f>
                  </m:oMath>
                </a14:m>
                <a:r>
                  <a:rPr lang="es-EC" sz="2200" dirty="0"/>
                  <a:t> </a:t>
                </a:r>
              </a:p>
              <a:p>
                <a:endParaRPr lang="es-EC" sz="2200" dirty="0"/>
              </a:p>
              <a:p>
                <a:pPr algn="ctr"/>
                <a:r>
                  <a:rPr lang="en-US" dirty="0"/>
                  <a:t>Ʈ = </a:t>
                </a:r>
                <a:r>
                  <a:rPr lang="en-US" dirty="0" smtClean="0"/>
                  <a:t>19.007 </a:t>
                </a:r>
                <a:r>
                  <a:rPr lang="en-US" dirty="0"/>
                  <a:t>(MPa)</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95536" y="836712"/>
                <a:ext cx="8352928" cy="4795480"/>
              </a:xfrm>
              <a:prstGeom prst="rect">
                <a:avLst/>
              </a:prstGeom>
              <a:blipFill rotWithShape="1">
                <a:blip r:embed="rId2"/>
                <a:stretch>
                  <a:fillRect l="-657" b="-1144"/>
                </a:stretch>
              </a:blipFill>
            </p:spPr>
            <p:txBody>
              <a:bodyPr/>
              <a:lstStyle/>
              <a:p>
                <a:r>
                  <a:rPr lang="es-EC">
                    <a:noFill/>
                  </a:rPr>
                  <a:t> </a:t>
                </a:r>
              </a:p>
            </p:txBody>
          </p:sp>
        </mc:Fallback>
      </mc:AlternateContent>
    </p:spTree>
    <p:extLst>
      <p:ext uri="{BB962C8B-B14F-4D97-AF65-F5344CB8AC3E}">
        <p14:creationId xmlns:p14="http://schemas.microsoft.com/office/powerpoint/2010/main" val="222969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4" name="3 Marcador de pie de página"/>
          <p:cNvSpPr>
            <a:spLocks noGrp="1"/>
          </p:cNvSpPr>
          <p:nvPr>
            <p:ph type="ftr" sz="quarter" idx="12"/>
          </p:nvPr>
        </p:nvSpPr>
        <p:spPr/>
        <p:txBody>
          <a:bodyPr/>
          <a:lstStyle/>
          <a:p>
            <a:r>
              <a:rPr lang="es-EC" b="1" dirty="0" smtClean="0"/>
              <a:t>CÓDIGO: </a:t>
            </a:r>
            <a:r>
              <a:rPr lang="es-EC" dirty="0" smtClean="0"/>
              <a:t>SGC.DI.260</a:t>
            </a:r>
            <a:endParaRPr lang="es-EC" dirty="0"/>
          </a:p>
        </p:txBody>
      </p:sp>
      <p:sp>
        <p:nvSpPr>
          <p:cNvPr id="5" name="4 CuadroTexto"/>
          <p:cNvSpPr txBox="1"/>
          <p:nvPr/>
        </p:nvSpPr>
        <p:spPr>
          <a:xfrm>
            <a:off x="503603" y="908720"/>
            <a:ext cx="8136904" cy="3693319"/>
          </a:xfrm>
          <a:prstGeom prst="rect">
            <a:avLst/>
          </a:prstGeom>
          <a:noFill/>
        </p:spPr>
        <p:txBody>
          <a:bodyPr wrap="square" rtlCol="0">
            <a:spAutoFit/>
          </a:bodyPr>
          <a:lstStyle/>
          <a:p>
            <a:pPr algn="ctr"/>
            <a:endParaRPr lang="es-ES" sz="2400" b="1" dirty="0" smtClean="0"/>
          </a:p>
          <a:p>
            <a:pPr algn="ctr"/>
            <a:r>
              <a:rPr lang="es-ES" sz="2400" b="1" dirty="0" smtClean="0"/>
              <a:t>DEFINICIÓN </a:t>
            </a:r>
            <a:r>
              <a:rPr lang="es-ES" sz="2400" b="1" dirty="0"/>
              <a:t>DEL </a:t>
            </a:r>
            <a:r>
              <a:rPr lang="es-ES" sz="2400" b="1" dirty="0" smtClean="0"/>
              <a:t>PROBLEMA</a:t>
            </a:r>
          </a:p>
          <a:p>
            <a:pPr algn="just"/>
            <a:endParaRPr lang="es-ES" b="1" dirty="0" smtClean="0"/>
          </a:p>
          <a:p>
            <a:pPr algn="just"/>
            <a:r>
              <a:rPr lang="es-ES" sz="2200" dirty="0"/>
              <a:t>En el </a:t>
            </a:r>
            <a:r>
              <a:rPr lang="es-ES" sz="2200" dirty="0" smtClean="0"/>
              <a:t>país, no </a:t>
            </a:r>
            <a:r>
              <a:rPr lang="es-ES" sz="2200" dirty="0"/>
              <a:t>existe mayor interés por la creación o </a:t>
            </a:r>
            <a:r>
              <a:rPr lang="es-ES" sz="2200" dirty="0" smtClean="0"/>
              <a:t>diseño de </a:t>
            </a:r>
            <a:r>
              <a:rPr lang="es-ES" sz="2200" dirty="0"/>
              <a:t>nuevos equipos para la exploración y explotación del crudo, existen empresas extranjeras que prestan servicios petroleros, los cuales son los mayores beneficiarios por la falta de iniciativa </a:t>
            </a:r>
            <a:r>
              <a:rPr lang="es-ES" sz="2200" dirty="0" smtClean="0"/>
              <a:t>en nuestro país de </a:t>
            </a:r>
            <a:r>
              <a:rPr lang="es-ES" sz="2200" dirty="0"/>
              <a:t>desarrollar equipos </a:t>
            </a:r>
            <a:r>
              <a:rPr lang="es-ES" sz="2200" dirty="0" smtClean="0"/>
              <a:t>que </a:t>
            </a:r>
            <a:r>
              <a:rPr lang="es-ES" sz="2200" dirty="0"/>
              <a:t>faciliten la obtención del petróleo en la superficie terrestre.</a:t>
            </a:r>
            <a:endParaRPr lang="es-EC" sz="2200" dirty="0"/>
          </a:p>
          <a:p>
            <a:endParaRPr lang="es-EC" b="1" dirty="0"/>
          </a:p>
          <a:p>
            <a:endParaRPr lang="es-EC" dirty="0"/>
          </a:p>
        </p:txBody>
      </p:sp>
    </p:spTree>
    <p:extLst>
      <p:ext uri="{BB962C8B-B14F-4D97-AF65-F5344CB8AC3E}">
        <p14:creationId xmlns:p14="http://schemas.microsoft.com/office/powerpoint/2010/main" val="4108692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395536" y="836713"/>
                <a:ext cx="8352928" cy="2458878"/>
              </a:xfrm>
              <a:prstGeom prst="rect">
                <a:avLst/>
              </a:prstGeom>
            </p:spPr>
            <p:txBody>
              <a:bodyPr wrap="square">
                <a:spAutoFit/>
              </a:bodyPr>
              <a:lstStyle/>
              <a:p>
                <a:pPr algn="just"/>
                <a:r>
                  <a:rPr lang="es-EC" dirty="0" smtClean="0"/>
                  <a:t>Con  </a:t>
                </a:r>
                <a:r>
                  <a:rPr lang="es-EC" dirty="0"/>
                  <a:t>factor de seguridad (</a:t>
                </a:r>
                <a:r>
                  <a:rPr lang="es-EC" dirty="0" err="1"/>
                  <a:t>Fs</a:t>
                </a:r>
                <a:r>
                  <a:rPr lang="es-EC" dirty="0"/>
                  <a:t>) se obtiene el τ </a:t>
                </a:r>
                <a:r>
                  <a:rPr lang="es-EC" dirty="0" err="1"/>
                  <a:t>max</a:t>
                </a:r>
                <a:r>
                  <a:rPr lang="es-EC" dirty="0"/>
                  <a:t>:</a:t>
                </a:r>
              </a:p>
              <a:p>
                <a:pPr algn="just"/>
                <a:endParaRPr lang="es-EC" dirty="0"/>
              </a:p>
              <a:p>
                <a:pPr algn="ctr"/>
                <a:r>
                  <a:rPr lang="es-EC" dirty="0"/>
                  <a:t> </a:t>
                </a:r>
                <a:r>
                  <a:rPr lang="en-US" dirty="0"/>
                  <a:t>Ʈ max = </a:t>
                </a:r>
                <a14:m>
                  <m:oMath xmlns:m="http://schemas.openxmlformats.org/officeDocument/2006/math">
                    <m:f>
                      <m:fPr>
                        <m:ctrlPr>
                          <a:rPr lang="es-EC" sz="2200" i="1">
                            <a:latin typeface="Cambria Math"/>
                          </a:rPr>
                        </m:ctrlPr>
                      </m:fPr>
                      <m:num>
                        <m:r>
                          <a:rPr lang="es-EC" sz="2200">
                            <a:latin typeface="Cambria Math"/>
                          </a:rPr>
                          <m:t>Ʈ</m:t>
                        </m:r>
                      </m:num>
                      <m:den>
                        <m:r>
                          <a:rPr lang="es-EC" sz="2200" i="1">
                            <a:latin typeface="Cambria Math"/>
                          </a:rPr>
                          <m:t>𝐹𝑠</m:t>
                        </m:r>
                      </m:den>
                    </m:f>
                  </m:oMath>
                </a14:m>
                <a:r>
                  <a:rPr lang="es-EC" dirty="0"/>
                  <a:t> </a:t>
                </a:r>
              </a:p>
              <a:p>
                <a:pPr algn="ctr"/>
                <a:endParaRPr lang="es-EC" dirty="0"/>
              </a:p>
              <a:p>
                <a:pPr algn="ctr"/>
                <a:r>
                  <a:rPr lang="en-US" dirty="0"/>
                  <a:t>Ʈ max = </a:t>
                </a:r>
                <a14:m>
                  <m:oMath xmlns:m="http://schemas.openxmlformats.org/officeDocument/2006/math">
                    <m:f>
                      <m:fPr>
                        <m:ctrlPr>
                          <a:rPr lang="es-EC" sz="2200" i="1">
                            <a:latin typeface="Cambria Math"/>
                          </a:rPr>
                        </m:ctrlPr>
                      </m:fPr>
                      <m:num>
                        <m:r>
                          <a:rPr lang="es-EC" sz="2200">
                            <a:latin typeface="Cambria Math"/>
                          </a:rPr>
                          <m:t>19</m:t>
                        </m:r>
                        <m:r>
                          <a:rPr lang="es-EC" sz="2200" b="0" i="0" smtClean="0">
                            <a:latin typeface="Cambria Math"/>
                          </a:rPr>
                          <m:t>.</m:t>
                        </m:r>
                        <m:r>
                          <a:rPr lang="es-EC" sz="2200">
                            <a:latin typeface="Cambria Math"/>
                          </a:rPr>
                          <m:t>007 (</m:t>
                        </m:r>
                        <m:r>
                          <m:rPr>
                            <m:sty m:val="p"/>
                          </m:rPr>
                          <a:rPr lang="es-EC" sz="2200">
                            <a:latin typeface="Cambria Math"/>
                          </a:rPr>
                          <m:t>MPa</m:t>
                        </m:r>
                        <m:r>
                          <a:rPr lang="es-EC" sz="2200">
                            <a:latin typeface="Cambria Math"/>
                          </a:rPr>
                          <m:t>)</m:t>
                        </m:r>
                      </m:num>
                      <m:den>
                        <m:r>
                          <a:rPr lang="es-EC" sz="2200" i="1">
                            <a:latin typeface="Cambria Math"/>
                          </a:rPr>
                          <m:t>2</m:t>
                        </m:r>
                      </m:den>
                    </m:f>
                  </m:oMath>
                </a14:m>
                <a:r>
                  <a:rPr lang="es-EC" dirty="0"/>
                  <a:t> </a:t>
                </a:r>
              </a:p>
              <a:p>
                <a:pPr algn="ctr"/>
                <a:endParaRPr lang="es-EC" dirty="0"/>
              </a:p>
              <a:p>
                <a:pPr algn="ctr"/>
                <a:r>
                  <a:rPr lang="en-US" dirty="0"/>
                  <a:t>Ʈ max = </a:t>
                </a:r>
                <a:r>
                  <a:rPr lang="en-US" dirty="0" smtClean="0"/>
                  <a:t>9.50 </a:t>
                </a:r>
                <a:r>
                  <a:rPr lang="en-US" dirty="0"/>
                  <a:t>(MPa)</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95536" y="836713"/>
                <a:ext cx="8352928" cy="2458878"/>
              </a:xfrm>
              <a:prstGeom prst="rect">
                <a:avLst/>
              </a:prstGeom>
              <a:blipFill rotWithShape="1">
                <a:blip r:embed="rId2"/>
                <a:stretch>
                  <a:fillRect l="-657" t="-1238" b="-2970"/>
                </a:stretch>
              </a:blipFill>
            </p:spPr>
            <p:txBody>
              <a:bodyPr/>
              <a:lstStyle/>
              <a:p>
                <a:r>
                  <a:rPr lang="es-EC">
                    <a:noFill/>
                  </a:rPr>
                  <a:t> </a:t>
                </a:r>
              </a:p>
            </p:txBody>
          </p:sp>
        </mc:Fallback>
      </mc:AlternateContent>
    </p:spTree>
    <p:extLst>
      <p:ext uri="{BB962C8B-B14F-4D97-AF65-F5344CB8AC3E}">
        <p14:creationId xmlns:p14="http://schemas.microsoft.com/office/powerpoint/2010/main" val="2838926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6" name="5 Rectángulo"/>
              <p:cNvSpPr/>
              <p:nvPr/>
            </p:nvSpPr>
            <p:spPr>
              <a:xfrm>
                <a:off x="251520" y="836712"/>
                <a:ext cx="8640960" cy="3973395"/>
              </a:xfrm>
              <a:prstGeom prst="rect">
                <a:avLst/>
              </a:prstGeom>
            </p:spPr>
            <p:txBody>
              <a:bodyPr wrap="square">
                <a:spAutoFit/>
              </a:bodyPr>
              <a:lstStyle/>
              <a:p>
                <a:pPr algn="just"/>
                <a:r>
                  <a:rPr lang="es-ES" b="1" dirty="0"/>
                  <a:t>CÁLCULO DEL PERFIL EN I (SOPORTE POSTERIOR DE LOS PISTONES)</a:t>
                </a:r>
                <a:endParaRPr lang="es-EC" b="1" dirty="0"/>
              </a:p>
              <a:p>
                <a:pPr algn="just"/>
                <a:endParaRPr lang="es-EC" dirty="0"/>
              </a:p>
              <a:p>
                <a:pPr algn="just"/>
                <a:r>
                  <a:rPr lang="es-EC" dirty="0"/>
                  <a:t>Cálculo del momento en esta sección: </a:t>
                </a:r>
              </a:p>
              <a:p>
                <a:endParaRPr lang="es-EC" dirty="0"/>
              </a:p>
              <a:p>
                <a:r>
                  <a:rPr lang="es-EC" dirty="0"/>
                  <a:t>M = F * d</a:t>
                </a:r>
              </a:p>
              <a:p>
                <a:endParaRPr lang="es-EC" dirty="0"/>
              </a:p>
              <a:p>
                <a:endParaRPr lang="es-EC" dirty="0"/>
              </a:p>
              <a:p>
                <a:r>
                  <a:rPr lang="es-EC" dirty="0"/>
                  <a:t>Donde: F = 20 (TN),  d = 150 (mm)</a:t>
                </a:r>
              </a:p>
              <a:p>
                <a:endParaRPr lang="es-EC" dirty="0"/>
              </a:p>
              <a:p>
                <a:pPr algn="ctr"/>
                <a:endParaRPr lang="es-EC" dirty="0"/>
              </a:p>
              <a:p>
                <a:pPr algn="ctr"/>
                <a:r>
                  <a:rPr lang="es-EC" dirty="0"/>
                  <a:t>M = [20 (TN) * 9800 (N) * 150 (mm)]</a:t>
                </a:r>
              </a:p>
              <a:p>
                <a:pPr algn="ctr"/>
                <a:endParaRPr lang="es-EC" dirty="0"/>
              </a:p>
              <a:p>
                <a:pPr algn="ctr"/>
                <a:endParaRPr lang="es-EC" dirty="0"/>
              </a:p>
              <a:p>
                <a:pPr algn="ctr"/>
                <a:r>
                  <a:rPr lang="es-EC" dirty="0"/>
                  <a:t>M = 294x1</a:t>
                </a:r>
                <a14:m>
                  <m:oMath xmlns:m="http://schemas.openxmlformats.org/officeDocument/2006/math">
                    <m:sSup>
                      <m:sSupPr>
                        <m:ctrlPr>
                          <a:rPr lang="es-EC" i="1">
                            <a:latin typeface="Cambria Math"/>
                          </a:rPr>
                        </m:ctrlPr>
                      </m:sSupPr>
                      <m:e>
                        <m:r>
                          <a:rPr lang="es-EC" i="1">
                            <a:latin typeface="Cambria Math"/>
                          </a:rPr>
                          <m:t>0</m:t>
                        </m:r>
                      </m:e>
                      <m:sup>
                        <m:r>
                          <a:rPr lang="es-EC" i="1">
                            <a:latin typeface="Cambria Math"/>
                          </a:rPr>
                          <m:t>5</m:t>
                        </m:r>
                      </m:sup>
                    </m:sSup>
                    <m:r>
                      <a:rPr lang="es-EC" i="1">
                        <a:latin typeface="Cambria Math"/>
                      </a:rPr>
                      <m:t> (</m:t>
                    </m:r>
                    <m:r>
                      <a:rPr lang="es-EC" i="1">
                        <a:latin typeface="Cambria Math"/>
                      </a:rPr>
                      <m:t>𝑁</m:t>
                    </m:r>
                    <m:r>
                      <a:rPr lang="es-EC" i="1">
                        <a:latin typeface="Cambria Math"/>
                      </a:rPr>
                      <m:t>∗</m:t>
                    </m:r>
                    <m:r>
                      <a:rPr lang="es-EC" i="1">
                        <a:latin typeface="Cambria Math"/>
                      </a:rPr>
                      <m:t>𝑚𝑚</m:t>
                    </m:r>
                    <m:r>
                      <a:rPr lang="es-EC" i="1">
                        <a:latin typeface="Cambria Math"/>
                      </a:rPr>
                      <m:t>)</m:t>
                    </m:r>
                  </m:oMath>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251520" y="836712"/>
                <a:ext cx="8640960" cy="3973395"/>
              </a:xfrm>
              <a:prstGeom prst="rect">
                <a:avLst/>
              </a:prstGeom>
              <a:blipFill rotWithShape="1">
                <a:blip r:embed="rId2"/>
                <a:stretch>
                  <a:fillRect l="-564" t="-767" b="-1534"/>
                </a:stretch>
              </a:blipFill>
            </p:spPr>
            <p:txBody>
              <a:bodyPr/>
              <a:lstStyle/>
              <a:p>
                <a:r>
                  <a:rPr lang="es-EC">
                    <a:noFill/>
                  </a:rPr>
                  <a:t> </a:t>
                </a:r>
              </a:p>
            </p:txBody>
          </p:sp>
        </mc:Fallback>
      </mc:AlternateContent>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682" t="47356" r="30668" b="31250"/>
          <a:stretch/>
        </p:blipFill>
        <p:spPr bwMode="auto">
          <a:xfrm>
            <a:off x="5364088" y="1700808"/>
            <a:ext cx="1776046" cy="156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292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302822" y="692696"/>
            <a:ext cx="8352928" cy="369332"/>
          </a:xfrm>
          <a:prstGeom prst="rect">
            <a:avLst/>
          </a:prstGeom>
        </p:spPr>
        <p:txBody>
          <a:bodyPr wrap="square">
            <a:spAutoFit/>
          </a:bodyPr>
          <a:lstStyle/>
          <a:p>
            <a:r>
              <a:rPr lang="es-EC" b="1" dirty="0"/>
              <a:t>Soporte posterior del pistón  y dimensiones de diseño: </a:t>
            </a:r>
            <a:endParaRPr lang="es-EC" dirty="0"/>
          </a:p>
        </p:txBody>
      </p:sp>
      <p:pic>
        <p:nvPicPr>
          <p:cNvPr id="6" name="5 Imagen"/>
          <p:cNvPicPr/>
          <p:nvPr/>
        </p:nvPicPr>
        <p:blipFill rotWithShape="1">
          <a:blip r:embed="rId2"/>
          <a:srcRect l="36752" t="26840" r="26618" b="12121"/>
          <a:stretch/>
        </p:blipFill>
        <p:spPr bwMode="auto">
          <a:xfrm>
            <a:off x="4716016" y="1185316"/>
            <a:ext cx="2448272" cy="2531716"/>
          </a:xfrm>
          <a:prstGeom prst="rect">
            <a:avLst/>
          </a:prstGeom>
          <a:ln>
            <a:solidFill>
              <a:schemeClr val="tx1"/>
            </a:solidFill>
          </a:ln>
          <a:extLst>
            <a:ext uri="{53640926-AAD7-44D8-BBD7-CCE9431645EC}">
              <a14:shadowObscured xmlns:a14="http://schemas.microsoft.com/office/drawing/2010/main"/>
            </a:ext>
          </a:extLst>
        </p:spPr>
      </p:pic>
      <p:sp>
        <p:nvSpPr>
          <p:cNvPr id="7" name="6 CuadroTexto"/>
          <p:cNvSpPr txBox="1"/>
          <p:nvPr/>
        </p:nvSpPr>
        <p:spPr>
          <a:xfrm>
            <a:off x="302822" y="1906954"/>
            <a:ext cx="3672408" cy="3970318"/>
          </a:xfrm>
          <a:prstGeom prst="rect">
            <a:avLst/>
          </a:prstGeom>
          <a:noFill/>
        </p:spPr>
        <p:txBody>
          <a:bodyPr wrap="square" rtlCol="0">
            <a:spAutoFit/>
          </a:bodyPr>
          <a:lstStyle/>
          <a:p>
            <a:r>
              <a:rPr lang="es-EC" dirty="0"/>
              <a:t>Donde</a:t>
            </a:r>
            <a:r>
              <a:rPr lang="es-EC" dirty="0" smtClean="0"/>
              <a:t>:</a:t>
            </a:r>
          </a:p>
          <a:p>
            <a:endParaRPr lang="es-EC" dirty="0"/>
          </a:p>
          <a:p>
            <a:r>
              <a:rPr lang="es-EC" dirty="0"/>
              <a:t>h = 444 (mm)</a:t>
            </a:r>
          </a:p>
          <a:p>
            <a:endParaRPr lang="es-EC" dirty="0" smtClean="0"/>
          </a:p>
          <a:p>
            <a:r>
              <a:rPr lang="es-EC" dirty="0" smtClean="0"/>
              <a:t>b </a:t>
            </a:r>
            <a:r>
              <a:rPr lang="es-EC" dirty="0"/>
              <a:t>= 500 (mm)</a:t>
            </a:r>
          </a:p>
          <a:p>
            <a:endParaRPr lang="en-US" dirty="0" smtClean="0"/>
          </a:p>
          <a:p>
            <a:r>
              <a:rPr lang="en-US" dirty="0" smtClean="0"/>
              <a:t>s </a:t>
            </a:r>
            <a:r>
              <a:rPr lang="en-US" dirty="0"/>
              <a:t>= 19.5 (mm)</a:t>
            </a:r>
            <a:endParaRPr lang="es-EC" dirty="0"/>
          </a:p>
          <a:p>
            <a:endParaRPr lang="en-US" dirty="0" smtClean="0"/>
          </a:p>
          <a:p>
            <a:r>
              <a:rPr lang="en-US" dirty="0" smtClean="0"/>
              <a:t>t </a:t>
            </a:r>
            <a:r>
              <a:rPr lang="en-US" dirty="0"/>
              <a:t>= 36 (mm) </a:t>
            </a:r>
            <a:endParaRPr lang="es-EC" dirty="0"/>
          </a:p>
          <a:p>
            <a:endParaRPr lang="en-US" dirty="0" smtClean="0"/>
          </a:p>
          <a:p>
            <a:r>
              <a:rPr lang="en-US" dirty="0" smtClean="0"/>
              <a:t>r </a:t>
            </a:r>
            <a:r>
              <a:rPr lang="en-US" dirty="0"/>
              <a:t>= 27 (mm) </a:t>
            </a:r>
            <a:endParaRPr lang="es-EC" dirty="0"/>
          </a:p>
          <a:p>
            <a:endParaRPr lang="en-US" dirty="0" smtClean="0"/>
          </a:p>
          <a:p>
            <a:r>
              <a:rPr lang="en-US" dirty="0" smtClean="0"/>
              <a:t>Area </a:t>
            </a:r>
            <a:r>
              <a:rPr lang="en-US" dirty="0"/>
              <a:t>= 218 (cm</a:t>
            </a:r>
            <a:r>
              <a:rPr lang="en-US" baseline="30000" dirty="0"/>
              <a:t>2</a:t>
            </a:r>
            <a:r>
              <a:rPr lang="en-US" dirty="0"/>
              <a:t>)</a:t>
            </a:r>
            <a:r>
              <a:rPr lang="en-US" baseline="30000" dirty="0"/>
              <a:t> </a:t>
            </a:r>
            <a:r>
              <a:rPr lang="en-US" dirty="0"/>
              <a:t>= 21800 (mm</a:t>
            </a:r>
            <a:r>
              <a:rPr lang="en-US" baseline="30000" dirty="0"/>
              <a:t>2</a:t>
            </a:r>
            <a:r>
              <a:rPr lang="en-US" dirty="0"/>
              <a:t>)</a:t>
            </a:r>
            <a:endParaRPr lang="es-EC" dirty="0"/>
          </a:p>
          <a:p>
            <a:endParaRPr lang="es-EC" dirty="0"/>
          </a:p>
        </p:txBody>
      </p:sp>
      <mc:AlternateContent xmlns:mc="http://schemas.openxmlformats.org/markup-compatibility/2006" xmlns:a14="http://schemas.microsoft.com/office/drawing/2010/main">
        <mc:Choice Requires="a14">
          <p:sp>
            <p:nvSpPr>
              <p:cNvPr id="8" name="7 CuadroTexto"/>
              <p:cNvSpPr txBox="1"/>
              <p:nvPr/>
            </p:nvSpPr>
            <p:spPr>
              <a:xfrm>
                <a:off x="4427984" y="3912818"/>
                <a:ext cx="3960440" cy="1604414"/>
              </a:xfrm>
              <a:prstGeom prst="rect">
                <a:avLst/>
              </a:prstGeom>
              <a:noFill/>
            </p:spPr>
            <p:txBody>
              <a:bodyPr wrap="square" rtlCol="0">
                <a:spAutoFit/>
              </a:bodyPr>
              <a:lstStyle/>
              <a:p>
                <a:r>
                  <a:rPr lang="es-EC" dirty="0"/>
                  <a:t>Peso = 171 ( </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𝑚</m:t>
                        </m:r>
                      </m:den>
                    </m:f>
                  </m:oMath>
                </a14:m>
                <a:r>
                  <a:rPr lang="es-EC" dirty="0"/>
                  <a:t> )=  </a:t>
                </a:r>
                <a:r>
                  <a:rPr lang="es-EC" dirty="0" smtClean="0"/>
                  <a:t>0.171</a:t>
                </a:r>
                <a:r>
                  <a:rPr lang="es-EC" dirty="0"/>
                  <a:t>(</a:t>
                </a:r>
                <a14:m>
                  <m:oMath xmlns:m="http://schemas.openxmlformats.org/officeDocument/2006/math">
                    <m:f>
                      <m:fPr>
                        <m:ctrlPr>
                          <a:rPr lang="es-EC" i="1">
                            <a:latin typeface="Cambria Math"/>
                          </a:rPr>
                        </m:ctrlPr>
                      </m:fPr>
                      <m:num>
                        <m:r>
                          <a:rPr lang="es-EC" i="1">
                            <a:latin typeface="Cambria Math"/>
                          </a:rPr>
                          <m:t>𝑘𝑔</m:t>
                        </m:r>
                      </m:num>
                      <m:den>
                        <m:r>
                          <a:rPr lang="es-EC" i="1">
                            <a:latin typeface="Cambria Math"/>
                          </a:rPr>
                          <m:t> </m:t>
                        </m:r>
                        <m:r>
                          <a:rPr lang="es-EC" i="1">
                            <a:latin typeface="Cambria Math"/>
                          </a:rPr>
                          <m:t>𝑚𝑚</m:t>
                        </m:r>
                      </m:den>
                    </m:f>
                    <m:r>
                      <a:rPr lang="es-EC" i="1">
                        <a:latin typeface="Cambria Math"/>
                      </a:rPr>
                      <m:t>)</m:t>
                    </m:r>
                  </m:oMath>
                </a14:m>
                <a:endParaRPr lang="es-EC" dirty="0"/>
              </a:p>
              <a:p>
                <a:endParaRPr lang="en-US" dirty="0" smtClean="0"/>
              </a:p>
              <a:p>
                <a:r>
                  <a:rPr lang="en-US" dirty="0" smtClean="0"/>
                  <a:t>Ix </a:t>
                </a:r>
                <a:r>
                  <a:rPr lang="en-US" dirty="0"/>
                  <a:t>=  79890 (cm</a:t>
                </a:r>
                <a:r>
                  <a:rPr lang="en-US" baseline="30000" dirty="0"/>
                  <a:t>4</a:t>
                </a:r>
                <a:r>
                  <a:rPr lang="en-US" dirty="0"/>
                  <a:t>)</a:t>
                </a:r>
                <a:r>
                  <a:rPr lang="en-US" baseline="30000" dirty="0"/>
                  <a:t> </a:t>
                </a:r>
                <a:r>
                  <a:rPr lang="en-US" dirty="0"/>
                  <a:t>= 7989*10</a:t>
                </a:r>
                <a:r>
                  <a:rPr lang="en-US" baseline="30000" dirty="0"/>
                  <a:t>5 </a:t>
                </a:r>
                <a:r>
                  <a:rPr lang="en-US" dirty="0"/>
                  <a:t>(mm</a:t>
                </a:r>
                <a:r>
                  <a:rPr lang="en-US" baseline="30000" dirty="0"/>
                  <a:t>4</a:t>
                </a:r>
                <a:r>
                  <a:rPr lang="en-US" dirty="0"/>
                  <a:t>)</a:t>
                </a:r>
                <a:endParaRPr lang="es-EC" dirty="0"/>
              </a:p>
              <a:p>
                <a:endParaRPr lang="en-US" dirty="0" smtClean="0"/>
              </a:p>
              <a:p>
                <a:r>
                  <a:rPr lang="en-US" dirty="0" err="1" smtClean="0"/>
                  <a:t>Iy</a:t>
                </a:r>
                <a:r>
                  <a:rPr lang="en-US" dirty="0" smtClean="0"/>
                  <a:t> </a:t>
                </a:r>
                <a:r>
                  <a:rPr lang="en-US" dirty="0"/>
                  <a:t>= 11720 (cm</a:t>
                </a:r>
                <a:r>
                  <a:rPr lang="en-US" baseline="30000" dirty="0"/>
                  <a:t>4</a:t>
                </a:r>
                <a:r>
                  <a:rPr lang="en-US" dirty="0"/>
                  <a:t>)</a:t>
                </a:r>
                <a:r>
                  <a:rPr lang="en-US" baseline="30000" dirty="0"/>
                  <a:t> </a:t>
                </a:r>
                <a:r>
                  <a:rPr lang="en-US" dirty="0"/>
                  <a:t>= 1172*10</a:t>
                </a:r>
                <a:r>
                  <a:rPr lang="en-US" baseline="30000" dirty="0"/>
                  <a:t>5 </a:t>
                </a:r>
                <a:r>
                  <a:rPr lang="en-US" dirty="0"/>
                  <a:t>(mm</a:t>
                </a:r>
                <a:r>
                  <a:rPr lang="en-US" baseline="30000" dirty="0"/>
                  <a:t>4</a:t>
                </a:r>
                <a:r>
                  <a:rPr lang="en-US" dirty="0" smtClean="0"/>
                  <a:t>)</a:t>
                </a:r>
                <a:endParaRPr lang="es-EC" dirty="0"/>
              </a:p>
            </p:txBody>
          </p:sp>
        </mc:Choice>
        <mc:Fallback xmlns="">
          <p:sp>
            <p:nvSpPr>
              <p:cNvPr id="8" name="7 CuadroTexto"/>
              <p:cNvSpPr txBox="1">
                <a:spLocks noRot="1" noChangeAspect="1" noMove="1" noResize="1" noEditPoints="1" noAdjustHandles="1" noChangeArrowheads="1" noChangeShapeType="1" noTextEdit="1"/>
              </p:cNvSpPr>
              <p:nvPr/>
            </p:nvSpPr>
            <p:spPr>
              <a:xfrm>
                <a:off x="4427984" y="3912818"/>
                <a:ext cx="3960440" cy="1604414"/>
              </a:xfrm>
              <a:prstGeom prst="rect">
                <a:avLst/>
              </a:prstGeom>
              <a:blipFill rotWithShape="1">
                <a:blip r:embed="rId3"/>
                <a:stretch>
                  <a:fillRect l="-1231" b="-4943"/>
                </a:stretch>
              </a:blipFill>
            </p:spPr>
            <p:txBody>
              <a:bodyPr/>
              <a:lstStyle/>
              <a:p>
                <a:r>
                  <a:rPr lang="es-EC">
                    <a:noFill/>
                  </a:rPr>
                  <a:t> </a:t>
                </a:r>
              </a:p>
            </p:txBody>
          </p:sp>
        </mc:Fallback>
      </mc:AlternateContent>
    </p:spTree>
    <p:extLst>
      <p:ext uri="{BB962C8B-B14F-4D97-AF65-F5344CB8AC3E}">
        <p14:creationId xmlns:p14="http://schemas.microsoft.com/office/powerpoint/2010/main" val="2494358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323528" y="836712"/>
                <a:ext cx="8496944" cy="4877746"/>
              </a:xfrm>
              <a:prstGeom prst="rect">
                <a:avLst/>
              </a:prstGeom>
            </p:spPr>
            <p:txBody>
              <a:bodyPr wrap="square">
                <a:spAutoFit/>
              </a:bodyPr>
              <a:lstStyle/>
              <a:p>
                <a:pPr algn="ctr"/>
                <a:r>
                  <a:rPr lang="en-US" dirty="0"/>
                  <a:t>Ʈ = </a:t>
                </a:r>
                <a14:m>
                  <m:oMath xmlns:m="http://schemas.openxmlformats.org/officeDocument/2006/math">
                    <m:f>
                      <m:fPr>
                        <m:ctrlPr>
                          <a:rPr lang="es-EC" sz="2200" i="1">
                            <a:latin typeface="Cambria Math"/>
                          </a:rPr>
                        </m:ctrlPr>
                      </m:fPr>
                      <m:num>
                        <m:r>
                          <a:rPr lang="en-US" sz="2200" i="1">
                            <a:latin typeface="Cambria Math"/>
                          </a:rPr>
                          <m:t>𝑀𝑓𝑙𝑒𝑥</m:t>
                        </m:r>
                        <m:r>
                          <a:rPr lang="en-US" sz="2200" i="1">
                            <a:latin typeface="Cambria Math"/>
                          </a:rPr>
                          <m:t>∗ </m:t>
                        </m:r>
                        <m:r>
                          <a:rPr lang="en-US" sz="2200" i="1">
                            <a:latin typeface="Cambria Math"/>
                          </a:rPr>
                          <m:t>𝐶</m:t>
                        </m:r>
                      </m:num>
                      <m:den>
                        <m:r>
                          <a:rPr lang="en-US" sz="2200" i="1">
                            <a:latin typeface="Cambria Math"/>
                          </a:rPr>
                          <m:t>𝐼𝑥</m:t>
                        </m:r>
                      </m:den>
                    </m:f>
                  </m:oMath>
                </a14:m>
                <a:endParaRPr lang="es-EC" sz="2200" dirty="0"/>
              </a:p>
              <a:p>
                <a:pPr algn="ctr"/>
                <a:endParaRPr lang="es-EC" sz="2200" dirty="0"/>
              </a:p>
              <a:p>
                <a:r>
                  <a:rPr lang="es-EC" dirty="0"/>
                  <a:t>Donde: </a:t>
                </a:r>
                <a:r>
                  <a:rPr lang="en-US" dirty="0"/>
                  <a:t>C </a:t>
                </a:r>
                <a:r>
                  <a:rPr lang="en-US" sz="2200" dirty="0"/>
                  <a:t>= </a:t>
                </a:r>
                <a14:m>
                  <m:oMath xmlns:m="http://schemas.openxmlformats.org/officeDocument/2006/math">
                    <m:f>
                      <m:fPr>
                        <m:ctrlPr>
                          <a:rPr lang="es-EC" sz="2200" i="1">
                            <a:latin typeface="Cambria Math"/>
                          </a:rPr>
                        </m:ctrlPr>
                      </m:fPr>
                      <m:num>
                        <m:r>
                          <a:rPr lang="en-US" sz="2200" i="1">
                            <a:latin typeface="Cambria Math"/>
                          </a:rPr>
                          <m:t>h</m:t>
                        </m:r>
                      </m:num>
                      <m:den>
                        <m:r>
                          <a:rPr lang="en-US" sz="2200" i="1">
                            <a:latin typeface="Cambria Math"/>
                          </a:rPr>
                          <m:t>2</m:t>
                        </m:r>
                      </m:den>
                    </m:f>
                  </m:oMath>
                </a14:m>
                <a:endParaRPr lang="es-EC" sz="2200" dirty="0"/>
              </a:p>
              <a:p>
                <a:endParaRPr lang="es-EC" sz="2400" dirty="0"/>
              </a:p>
              <a:p>
                <a:r>
                  <a:rPr lang="es-EC" dirty="0"/>
                  <a:t>h: es la longitud de la viga = 444 (mm)</a:t>
                </a:r>
              </a:p>
              <a:p>
                <a:endParaRPr lang="es-EC" sz="2400" dirty="0"/>
              </a:p>
              <a:p>
                <a:pPr algn="ctr"/>
                <a:r>
                  <a:rPr lang="es-EC" dirty="0"/>
                  <a:t>C =</a:t>
                </a:r>
                <a:r>
                  <a:rPr lang="es-EC" sz="2400" dirty="0"/>
                  <a:t> </a:t>
                </a:r>
                <a14:m>
                  <m:oMath xmlns:m="http://schemas.openxmlformats.org/officeDocument/2006/math">
                    <m:f>
                      <m:fPr>
                        <m:ctrlPr>
                          <a:rPr lang="es-EC" sz="2200" i="1">
                            <a:latin typeface="Cambria Math"/>
                          </a:rPr>
                        </m:ctrlPr>
                      </m:fPr>
                      <m:num>
                        <m:r>
                          <a:rPr lang="es-EC" sz="2200" i="1">
                            <a:latin typeface="Cambria Math"/>
                          </a:rPr>
                          <m:t>444 (</m:t>
                        </m:r>
                        <m:r>
                          <a:rPr lang="es-EC" sz="2200" i="1">
                            <a:latin typeface="Cambria Math"/>
                          </a:rPr>
                          <m:t>𝑚𝑚</m:t>
                        </m:r>
                        <m:r>
                          <a:rPr lang="es-EC" sz="2200" i="1">
                            <a:latin typeface="Cambria Math"/>
                          </a:rPr>
                          <m:t>)</m:t>
                        </m:r>
                      </m:num>
                      <m:den>
                        <m:r>
                          <a:rPr lang="en-US" sz="2200" i="1">
                            <a:latin typeface="Cambria Math"/>
                          </a:rPr>
                          <m:t>2</m:t>
                        </m:r>
                      </m:den>
                    </m:f>
                  </m:oMath>
                </a14:m>
                <a:endParaRPr lang="es-EC" sz="2200" dirty="0"/>
              </a:p>
              <a:p>
                <a:pPr algn="ctr"/>
                <a:endParaRPr lang="es-EC" dirty="0"/>
              </a:p>
              <a:p>
                <a:pPr algn="ctr"/>
                <a:r>
                  <a:rPr lang="es-EC" dirty="0"/>
                  <a:t>C = 222 (mm)</a:t>
                </a:r>
              </a:p>
              <a:p>
                <a:pPr algn="ctr"/>
                <a:endParaRPr lang="es-EC" dirty="0"/>
              </a:p>
              <a:p>
                <a:pPr algn="ctr"/>
                <a:r>
                  <a:rPr lang="es-EC" dirty="0"/>
                  <a:t>Ʈ = </a:t>
                </a:r>
                <a14:m>
                  <m:oMath xmlns:m="http://schemas.openxmlformats.org/officeDocument/2006/math">
                    <m:f>
                      <m:fPr>
                        <m:ctrlPr>
                          <a:rPr lang="es-EC" sz="2200" i="1">
                            <a:latin typeface="Cambria Math"/>
                          </a:rPr>
                        </m:ctrlPr>
                      </m:fPr>
                      <m:num>
                        <m:r>
                          <a:rPr lang="es-EC" sz="2200" i="1">
                            <a:latin typeface="Cambria Math"/>
                          </a:rPr>
                          <m:t>294 </m:t>
                        </m:r>
                        <m:r>
                          <a:rPr lang="es-EC" sz="2200" i="1">
                            <a:latin typeface="Cambria Math"/>
                          </a:rPr>
                          <m:t>𝑥</m:t>
                        </m:r>
                        <m:r>
                          <a:rPr lang="es-EC" sz="2200" i="1">
                            <a:latin typeface="Cambria Math"/>
                          </a:rPr>
                          <m:t> 1</m:t>
                        </m:r>
                        <m:sSup>
                          <m:sSupPr>
                            <m:ctrlPr>
                              <a:rPr lang="es-EC" sz="2200" i="1">
                                <a:latin typeface="Cambria Math"/>
                              </a:rPr>
                            </m:ctrlPr>
                          </m:sSupPr>
                          <m:e>
                            <m:r>
                              <a:rPr lang="es-EC" sz="2200" i="1">
                                <a:latin typeface="Cambria Math"/>
                              </a:rPr>
                              <m:t>0</m:t>
                            </m:r>
                          </m:e>
                          <m:sup>
                            <m:r>
                              <a:rPr lang="es-EC" sz="2200" i="1">
                                <a:latin typeface="Cambria Math"/>
                              </a:rPr>
                              <m:t>5</m:t>
                            </m:r>
                          </m:sup>
                        </m:sSup>
                        <m:r>
                          <a:rPr lang="es-EC" sz="2200" i="1">
                            <a:latin typeface="Cambria Math"/>
                          </a:rPr>
                          <m:t> </m:t>
                        </m:r>
                        <m:d>
                          <m:dPr>
                            <m:ctrlPr>
                              <a:rPr lang="es-EC" sz="2200" i="1">
                                <a:latin typeface="Cambria Math"/>
                              </a:rPr>
                            </m:ctrlPr>
                          </m:dPr>
                          <m:e>
                            <m:r>
                              <a:rPr lang="es-EC" sz="2200" i="1">
                                <a:latin typeface="Cambria Math"/>
                              </a:rPr>
                              <m:t>𝑁</m:t>
                            </m:r>
                            <m:r>
                              <a:rPr lang="es-EC" sz="2200" i="1">
                                <a:latin typeface="Cambria Math"/>
                              </a:rPr>
                              <m:t> ∗ </m:t>
                            </m:r>
                            <m:r>
                              <a:rPr lang="es-EC" sz="2200" i="1">
                                <a:latin typeface="Cambria Math"/>
                              </a:rPr>
                              <m:t>𝑚𝑚</m:t>
                            </m:r>
                          </m:e>
                        </m:d>
                        <m:r>
                          <a:rPr lang="es-EC" sz="2200" i="1">
                            <a:latin typeface="Cambria Math"/>
                          </a:rPr>
                          <m:t> ∗222 (</m:t>
                        </m:r>
                        <m:r>
                          <a:rPr lang="es-EC" sz="2200" i="1">
                            <a:latin typeface="Cambria Math"/>
                          </a:rPr>
                          <m:t>𝑚𝑚</m:t>
                        </m:r>
                        <m:r>
                          <a:rPr lang="es-EC" sz="2200" i="1">
                            <a:latin typeface="Cambria Math"/>
                          </a:rPr>
                          <m:t>)</m:t>
                        </m:r>
                      </m:num>
                      <m:den>
                        <m:r>
                          <a:rPr lang="es-EC" sz="2200" i="1">
                            <a:latin typeface="Cambria Math"/>
                          </a:rPr>
                          <m:t>7989 </m:t>
                        </m:r>
                        <m:r>
                          <a:rPr lang="es-EC" sz="2200" i="1">
                            <a:latin typeface="Cambria Math"/>
                          </a:rPr>
                          <m:t>𝑥</m:t>
                        </m:r>
                        <m:r>
                          <a:rPr lang="es-EC" sz="2200" i="1">
                            <a:latin typeface="Cambria Math"/>
                          </a:rPr>
                          <m:t> 1</m:t>
                        </m:r>
                        <m:sSup>
                          <m:sSupPr>
                            <m:ctrlPr>
                              <a:rPr lang="es-EC" sz="2200" i="1">
                                <a:latin typeface="Cambria Math"/>
                              </a:rPr>
                            </m:ctrlPr>
                          </m:sSupPr>
                          <m:e>
                            <m:r>
                              <a:rPr lang="es-EC" sz="2200" i="1">
                                <a:latin typeface="Cambria Math"/>
                              </a:rPr>
                              <m:t>0</m:t>
                            </m:r>
                          </m:e>
                          <m:sup>
                            <m:r>
                              <a:rPr lang="es-EC" sz="2200" i="1">
                                <a:latin typeface="Cambria Math"/>
                              </a:rPr>
                              <m:t>5</m:t>
                            </m:r>
                          </m:sup>
                        </m:sSup>
                        <m:r>
                          <a:rPr lang="es-EC" sz="2200" i="1">
                            <a:latin typeface="Cambria Math"/>
                          </a:rPr>
                          <m:t> (</m:t>
                        </m:r>
                        <m:r>
                          <a:rPr lang="es-EC" sz="2200" i="1">
                            <a:latin typeface="Cambria Math"/>
                          </a:rPr>
                          <m:t>𝑚</m:t>
                        </m:r>
                        <m:sSup>
                          <m:sSupPr>
                            <m:ctrlPr>
                              <a:rPr lang="es-EC" sz="2200" i="1">
                                <a:latin typeface="Cambria Math"/>
                              </a:rPr>
                            </m:ctrlPr>
                          </m:sSupPr>
                          <m:e>
                            <m:r>
                              <a:rPr lang="es-EC" sz="2200" i="1">
                                <a:latin typeface="Cambria Math"/>
                              </a:rPr>
                              <m:t>𝑚</m:t>
                            </m:r>
                          </m:e>
                          <m:sup>
                            <m:r>
                              <a:rPr lang="es-EC" sz="2200" i="1">
                                <a:latin typeface="Cambria Math"/>
                              </a:rPr>
                              <m:t>4</m:t>
                            </m:r>
                          </m:sup>
                        </m:sSup>
                        <m:r>
                          <a:rPr lang="es-EC" sz="2200" i="1">
                            <a:latin typeface="Cambria Math"/>
                          </a:rPr>
                          <m:t>)</m:t>
                        </m:r>
                      </m:den>
                    </m:f>
                  </m:oMath>
                </a14:m>
                <a:endParaRPr lang="es-EC" sz="2200" dirty="0"/>
              </a:p>
              <a:p>
                <a:endParaRPr lang="es-EC" dirty="0"/>
              </a:p>
              <a:p>
                <a:pPr algn="ctr"/>
                <a:r>
                  <a:rPr lang="es-EC" dirty="0"/>
                  <a:t>Ʈ = </a:t>
                </a:r>
                <a:r>
                  <a:rPr lang="es-EC" dirty="0" smtClean="0"/>
                  <a:t>8.17 </a:t>
                </a:r>
                <a:r>
                  <a:rPr lang="es-EC" dirty="0"/>
                  <a:t>(</a:t>
                </a:r>
                <a:r>
                  <a:rPr lang="es-EC" dirty="0" err="1" smtClean="0"/>
                  <a:t>MPa</a:t>
                </a:r>
                <a:r>
                  <a:rPr lang="es-EC" dirty="0"/>
                  <a:t>)</a:t>
                </a:r>
              </a:p>
            </p:txBody>
          </p:sp>
        </mc:Choice>
        <mc:Fallback xmlns="">
          <p:sp>
            <p:nvSpPr>
              <p:cNvPr id="7" name="6 Rectángulo"/>
              <p:cNvSpPr>
                <a:spLocks noRot="1" noChangeAspect="1" noMove="1" noResize="1" noEditPoints="1" noAdjustHandles="1" noChangeArrowheads="1" noChangeShapeType="1" noTextEdit="1"/>
              </p:cNvSpPr>
              <p:nvPr/>
            </p:nvSpPr>
            <p:spPr>
              <a:xfrm>
                <a:off x="323528" y="836712"/>
                <a:ext cx="8496944" cy="4877746"/>
              </a:xfrm>
              <a:prstGeom prst="rect">
                <a:avLst/>
              </a:prstGeom>
              <a:blipFill rotWithShape="1">
                <a:blip r:embed="rId2"/>
                <a:stretch>
                  <a:fillRect l="-574" b="-1125"/>
                </a:stretch>
              </a:blipFill>
            </p:spPr>
            <p:txBody>
              <a:bodyPr/>
              <a:lstStyle/>
              <a:p>
                <a:r>
                  <a:rPr lang="es-EC">
                    <a:noFill/>
                  </a:rPr>
                  <a:t> </a:t>
                </a:r>
              </a:p>
            </p:txBody>
          </p:sp>
        </mc:Fallback>
      </mc:AlternateContent>
    </p:spTree>
    <p:extLst>
      <p:ext uri="{BB962C8B-B14F-4D97-AF65-F5344CB8AC3E}">
        <p14:creationId xmlns:p14="http://schemas.microsoft.com/office/powerpoint/2010/main" val="841479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395536" y="836712"/>
                <a:ext cx="8280920" cy="2458878"/>
              </a:xfrm>
              <a:prstGeom prst="rect">
                <a:avLst/>
              </a:prstGeom>
            </p:spPr>
            <p:txBody>
              <a:bodyPr wrap="square">
                <a:spAutoFit/>
              </a:bodyPr>
              <a:lstStyle/>
              <a:p>
                <a:pPr algn="just"/>
                <a:r>
                  <a:rPr lang="es-EC" dirty="0" smtClean="0"/>
                  <a:t>Con este factor de seguridad (</a:t>
                </a:r>
                <a:r>
                  <a:rPr lang="es-EC" dirty="0" err="1"/>
                  <a:t>Fs</a:t>
                </a:r>
                <a:r>
                  <a:rPr lang="es-EC" dirty="0"/>
                  <a:t>) se obtiene el τ </a:t>
                </a:r>
                <a:r>
                  <a:rPr lang="es-EC" dirty="0" err="1"/>
                  <a:t>max</a:t>
                </a:r>
                <a:r>
                  <a:rPr lang="es-EC" dirty="0"/>
                  <a:t>: </a:t>
                </a:r>
              </a:p>
              <a:p>
                <a:pPr algn="just"/>
                <a:endParaRPr lang="es-EC" dirty="0"/>
              </a:p>
              <a:p>
                <a:pPr algn="ctr"/>
                <a:r>
                  <a:rPr lang="en-US" dirty="0"/>
                  <a:t>Ʈ max = </a:t>
                </a:r>
                <a14:m>
                  <m:oMath xmlns:m="http://schemas.openxmlformats.org/officeDocument/2006/math">
                    <m:f>
                      <m:fPr>
                        <m:ctrlPr>
                          <a:rPr lang="es-EC" sz="2200" i="1">
                            <a:latin typeface="Cambria Math"/>
                          </a:rPr>
                        </m:ctrlPr>
                      </m:fPr>
                      <m:num>
                        <m:r>
                          <a:rPr lang="es-EC" sz="2200">
                            <a:latin typeface="Cambria Math"/>
                          </a:rPr>
                          <m:t>Ʈ</m:t>
                        </m:r>
                      </m:num>
                      <m:den>
                        <m:r>
                          <a:rPr lang="es-EC" sz="2200" i="1">
                            <a:latin typeface="Cambria Math"/>
                          </a:rPr>
                          <m:t>𝐹𝑠</m:t>
                        </m:r>
                      </m:den>
                    </m:f>
                  </m:oMath>
                </a14:m>
                <a:r>
                  <a:rPr lang="es-EC" dirty="0"/>
                  <a:t> </a:t>
                </a:r>
              </a:p>
              <a:p>
                <a:pPr algn="ctr"/>
                <a:endParaRPr lang="es-EC" dirty="0"/>
              </a:p>
              <a:p>
                <a:pPr algn="ctr"/>
                <a:r>
                  <a:rPr lang="en-US" dirty="0"/>
                  <a:t>Ʈ max = </a:t>
                </a:r>
                <a14:m>
                  <m:oMath xmlns:m="http://schemas.openxmlformats.org/officeDocument/2006/math">
                    <m:f>
                      <m:fPr>
                        <m:ctrlPr>
                          <a:rPr lang="es-EC" sz="2200" i="1">
                            <a:latin typeface="Cambria Math"/>
                          </a:rPr>
                        </m:ctrlPr>
                      </m:fPr>
                      <m:num>
                        <m:r>
                          <a:rPr lang="es-EC" sz="2200">
                            <a:latin typeface="Cambria Math"/>
                          </a:rPr>
                          <m:t>8</m:t>
                        </m:r>
                        <m:r>
                          <a:rPr lang="es-EC" sz="2200" b="0" i="0" smtClean="0">
                            <a:latin typeface="Cambria Math"/>
                          </a:rPr>
                          <m:t>.</m:t>
                        </m:r>
                        <m:r>
                          <a:rPr lang="es-EC" sz="2200">
                            <a:latin typeface="Cambria Math"/>
                          </a:rPr>
                          <m:t>17 (</m:t>
                        </m:r>
                        <m:r>
                          <m:rPr>
                            <m:sty m:val="p"/>
                          </m:rPr>
                          <a:rPr lang="es-EC" sz="2200">
                            <a:latin typeface="Cambria Math"/>
                          </a:rPr>
                          <m:t>MPa</m:t>
                        </m:r>
                        <m:r>
                          <a:rPr lang="es-EC" sz="2200">
                            <a:latin typeface="Cambria Math"/>
                          </a:rPr>
                          <m:t>)</m:t>
                        </m:r>
                      </m:num>
                      <m:den>
                        <m:r>
                          <a:rPr lang="es-EC" sz="2200" i="1">
                            <a:latin typeface="Cambria Math"/>
                          </a:rPr>
                          <m:t>2</m:t>
                        </m:r>
                      </m:den>
                    </m:f>
                  </m:oMath>
                </a14:m>
                <a:r>
                  <a:rPr lang="es-EC" dirty="0"/>
                  <a:t> </a:t>
                </a:r>
              </a:p>
              <a:p>
                <a:pPr algn="ctr"/>
                <a:endParaRPr lang="es-EC" dirty="0"/>
              </a:p>
              <a:p>
                <a:pPr algn="ctr"/>
                <a:r>
                  <a:rPr lang="en-US" dirty="0"/>
                  <a:t>Ʈ max = </a:t>
                </a:r>
                <a:r>
                  <a:rPr lang="en-US" dirty="0" smtClean="0"/>
                  <a:t>4.085 </a:t>
                </a:r>
                <a:r>
                  <a:rPr lang="en-US" dirty="0"/>
                  <a:t>(MPa)</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95536" y="836712"/>
                <a:ext cx="8280920" cy="2458878"/>
              </a:xfrm>
              <a:prstGeom prst="rect">
                <a:avLst/>
              </a:prstGeom>
              <a:blipFill rotWithShape="1">
                <a:blip r:embed="rId2"/>
                <a:stretch>
                  <a:fillRect l="-663" t="-1238" b="-2970"/>
                </a:stretch>
              </a:blipFill>
            </p:spPr>
            <p:txBody>
              <a:bodyPr/>
              <a:lstStyle/>
              <a:p>
                <a:r>
                  <a:rPr lang="es-EC">
                    <a:noFill/>
                  </a:rPr>
                  <a:t> </a:t>
                </a:r>
              </a:p>
            </p:txBody>
          </p:sp>
        </mc:Fallback>
      </mc:AlternateContent>
    </p:spTree>
    <p:extLst>
      <p:ext uri="{BB962C8B-B14F-4D97-AF65-F5344CB8AC3E}">
        <p14:creationId xmlns:p14="http://schemas.microsoft.com/office/powerpoint/2010/main" val="89680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467544" y="980728"/>
            <a:ext cx="8136904" cy="2585323"/>
          </a:xfrm>
          <a:prstGeom prst="rect">
            <a:avLst/>
          </a:prstGeom>
          <a:noFill/>
        </p:spPr>
        <p:txBody>
          <a:bodyPr wrap="square" rtlCol="0">
            <a:spAutoFit/>
          </a:bodyPr>
          <a:lstStyle/>
          <a:p>
            <a:pPr algn="just"/>
            <a:r>
              <a:rPr lang="es-ES" b="1" dirty="0" smtClean="0"/>
              <a:t>CABLE: </a:t>
            </a:r>
          </a:p>
          <a:p>
            <a:pPr algn="just"/>
            <a:endParaRPr lang="es-ES" b="1" dirty="0"/>
          </a:p>
          <a:p>
            <a:pPr algn="just"/>
            <a:r>
              <a:rPr lang="es-EC" dirty="0" smtClean="0"/>
              <a:t>Cálculo </a:t>
            </a:r>
            <a:r>
              <a:rPr lang="es-EC" dirty="0"/>
              <a:t>de la velocidad del cable y contrapeso (subida y bajada</a:t>
            </a:r>
            <a:r>
              <a:rPr lang="es-EC" dirty="0" smtClean="0"/>
              <a:t>):</a:t>
            </a:r>
          </a:p>
          <a:p>
            <a:pPr algn="just"/>
            <a:endParaRPr lang="es-EC" dirty="0" smtClean="0"/>
          </a:p>
          <a:p>
            <a:pPr algn="just"/>
            <a:r>
              <a:rPr lang="es-EC" dirty="0"/>
              <a:t>Para el cálculo de la velocidad en el cable y en el contrapeso utilizamos N=3, como el número de ciclos que debe realizar el mecanismo, por tal motivo para este cálculo tomamos en cuenta 6 secciones con la distancia de 9 (m) y cada sección debe tardar 10 (s). En el siguiente cálculo utilizamos la ecuación de MRUV</a:t>
            </a:r>
            <a:r>
              <a:rPr lang="es-EC" dirty="0" smtClean="0"/>
              <a:t>.</a:t>
            </a:r>
            <a:endParaRPr lang="es-EC"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6" t="37019" r="41614" b="37500"/>
          <a:stretch/>
        </p:blipFill>
        <p:spPr bwMode="auto">
          <a:xfrm>
            <a:off x="1746966" y="3429000"/>
            <a:ext cx="6034914" cy="216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560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14507" y="836712"/>
            <a:ext cx="8496945" cy="4801314"/>
          </a:xfrm>
          <a:prstGeom prst="rect">
            <a:avLst/>
          </a:prstGeom>
          <a:noFill/>
        </p:spPr>
        <p:txBody>
          <a:bodyPr wrap="square" rtlCol="0">
            <a:spAutoFit/>
          </a:bodyPr>
          <a:lstStyle/>
          <a:p>
            <a:r>
              <a:rPr lang="es-EC" dirty="0"/>
              <a:t>Dónde:</a:t>
            </a:r>
          </a:p>
          <a:p>
            <a:endParaRPr lang="es-EC" dirty="0"/>
          </a:p>
          <a:p>
            <a:r>
              <a:rPr lang="es-EC" dirty="0"/>
              <a:t>d = 9 (m)</a:t>
            </a:r>
          </a:p>
          <a:p>
            <a:endParaRPr lang="en-US" dirty="0"/>
          </a:p>
          <a:p>
            <a:r>
              <a:rPr lang="en-US" dirty="0"/>
              <a:t>t = </a:t>
            </a:r>
            <a:r>
              <a:rPr lang="en-US" dirty="0" smtClean="0"/>
              <a:t>9.99 </a:t>
            </a:r>
            <a:r>
              <a:rPr lang="en-US" dirty="0"/>
              <a:t>(s)</a:t>
            </a:r>
          </a:p>
          <a:p>
            <a:pPr algn="ctr"/>
            <a:r>
              <a:rPr lang="en-US" dirty="0"/>
              <a:t>9 = 0 + ½ (a) * (</a:t>
            </a:r>
            <a:r>
              <a:rPr lang="en-US" dirty="0" smtClean="0"/>
              <a:t>9.99)</a:t>
            </a:r>
            <a:r>
              <a:rPr lang="en-US" baseline="30000" dirty="0" smtClean="0"/>
              <a:t>2</a:t>
            </a:r>
            <a:endParaRPr lang="es-EC" dirty="0"/>
          </a:p>
          <a:p>
            <a:pPr algn="ctr"/>
            <a:endParaRPr lang="es-EC" dirty="0"/>
          </a:p>
          <a:p>
            <a:pPr algn="ctr"/>
            <a:r>
              <a:rPr lang="es-EC" dirty="0"/>
              <a:t>18 = </a:t>
            </a:r>
            <a:r>
              <a:rPr lang="es-EC" dirty="0" smtClean="0"/>
              <a:t>99.80 </a:t>
            </a:r>
            <a:r>
              <a:rPr lang="es-EC" dirty="0"/>
              <a:t>(a)</a:t>
            </a:r>
          </a:p>
          <a:p>
            <a:pPr algn="ctr"/>
            <a:endParaRPr lang="es-EC" dirty="0"/>
          </a:p>
          <a:p>
            <a:pPr algn="ctr"/>
            <a:r>
              <a:rPr lang="es-EC" dirty="0"/>
              <a:t>a = </a:t>
            </a:r>
            <a:r>
              <a:rPr lang="es-EC" dirty="0" smtClean="0"/>
              <a:t>0.18 </a:t>
            </a:r>
            <a:r>
              <a:rPr lang="en-US" dirty="0"/>
              <a:t>(m/s</a:t>
            </a:r>
            <a:r>
              <a:rPr lang="en-US" baseline="30000" dirty="0"/>
              <a:t>2</a:t>
            </a:r>
            <a:r>
              <a:rPr lang="en-US" dirty="0"/>
              <a:t>)</a:t>
            </a:r>
          </a:p>
          <a:p>
            <a:pPr algn="ctr"/>
            <a:endParaRPr lang="es-EC" dirty="0"/>
          </a:p>
          <a:p>
            <a:pPr algn="ctr"/>
            <a:r>
              <a:rPr lang="es-EC" dirty="0"/>
              <a:t>(Aceleración del cable de bajada y  subida)</a:t>
            </a:r>
          </a:p>
          <a:p>
            <a:endParaRPr lang="es-EC" dirty="0"/>
          </a:p>
          <a:p>
            <a:pPr algn="just"/>
            <a:r>
              <a:rPr lang="es-EC" dirty="0"/>
              <a:t>Con la aceleración encontrada procedemos a obtener la </a:t>
            </a:r>
            <a:r>
              <a:rPr lang="es-EC" dirty="0" err="1" smtClean="0"/>
              <a:t>Vf</a:t>
            </a:r>
            <a:r>
              <a:rPr lang="es-EC" dirty="0" smtClean="0"/>
              <a:t>:</a:t>
            </a:r>
          </a:p>
          <a:p>
            <a:pPr algn="just"/>
            <a:endParaRPr lang="es-EC" dirty="0"/>
          </a:p>
          <a:p>
            <a:pPr algn="ctr"/>
            <a:r>
              <a:rPr lang="es-EC" dirty="0" err="1"/>
              <a:t>Vf</a:t>
            </a:r>
            <a:r>
              <a:rPr lang="es-EC" dirty="0"/>
              <a:t> = </a:t>
            </a:r>
            <a:r>
              <a:rPr lang="es-EC" dirty="0" err="1"/>
              <a:t>Vo</a:t>
            </a:r>
            <a:r>
              <a:rPr lang="es-EC" dirty="0"/>
              <a:t> + a*t</a:t>
            </a:r>
          </a:p>
          <a:p>
            <a:endParaRPr lang="es-EC" dirty="0"/>
          </a:p>
        </p:txBody>
      </p:sp>
      <p:cxnSp>
        <p:nvCxnSpPr>
          <p:cNvPr id="7" name="6 Conector recto de flecha"/>
          <p:cNvCxnSpPr/>
          <p:nvPr/>
        </p:nvCxnSpPr>
        <p:spPr>
          <a:xfrm flipV="1">
            <a:off x="4393708" y="4873759"/>
            <a:ext cx="187143" cy="613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545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395536" y="799579"/>
            <a:ext cx="8424936" cy="1477328"/>
          </a:xfrm>
          <a:prstGeom prst="rect">
            <a:avLst/>
          </a:prstGeom>
        </p:spPr>
        <p:txBody>
          <a:bodyPr wrap="square">
            <a:spAutoFit/>
          </a:bodyPr>
          <a:lstStyle/>
          <a:p>
            <a:pPr algn="ctr"/>
            <a:r>
              <a:rPr lang="es-EC" dirty="0" err="1"/>
              <a:t>Vf</a:t>
            </a:r>
            <a:r>
              <a:rPr lang="es-EC" dirty="0"/>
              <a:t> = </a:t>
            </a:r>
            <a:r>
              <a:rPr lang="es-EC" dirty="0" smtClean="0"/>
              <a:t>0.18 </a:t>
            </a:r>
            <a:r>
              <a:rPr lang="es-EC" dirty="0"/>
              <a:t>(m/s) * </a:t>
            </a:r>
            <a:r>
              <a:rPr lang="es-EC" dirty="0" smtClean="0"/>
              <a:t>9.99 </a:t>
            </a:r>
            <a:r>
              <a:rPr lang="es-EC" dirty="0"/>
              <a:t>(s)</a:t>
            </a:r>
          </a:p>
          <a:p>
            <a:pPr algn="ctr"/>
            <a:endParaRPr lang="es-EC" dirty="0"/>
          </a:p>
          <a:p>
            <a:pPr algn="ctr"/>
            <a:r>
              <a:rPr lang="es-EC" dirty="0" err="1"/>
              <a:t>Vf</a:t>
            </a:r>
            <a:r>
              <a:rPr lang="es-EC" dirty="0"/>
              <a:t> = </a:t>
            </a:r>
            <a:r>
              <a:rPr lang="es-EC" dirty="0" smtClean="0"/>
              <a:t>1.80 </a:t>
            </a:r>
            <a:r>
              <a:rPr lang="es-EC" dirty="0"/>
              <a:t>(m/s)</a:t>
            </a:r>
          </a:p>
          <a:p>
            <a:pPr algn="ctr"/>
            <a:endParaRPr lang="es-EC" dirty="0"/>
          </a:p>
          <a:p>
            <a:pPr algn="ctr"/>
            <a:r>
              <a:rPr lang="es-EC" dirty="0"/>
              <a:t> (Velocidad del cable y del contrapeso de bajada y subida en el mecanismo)</a:t>
            </a:r>
          </a:p>
        </p:txBody>
      </p:sp>
    </p:spTree>
    <p:extLst>
      <p:ext uri="{BB962C8B-B14F-4D97-AF65-F5344CB8AC3E}">
        <p14:creationId xmlns:p14="http://schemas.microsoft.com/office/powerpoint/2010/main" val="3555679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395536" y="836712"/>
            <a:ext cx="8496944" cy="4062651"/>
          </a:xfrm>
          <a:prstGeom prst="rect">
            <a:avLst/>
          </a:prstGeom>
          <a:noFill/>
        </p:spPr>
        <p:txBody>
          <a:bodyPr wrap="square" rtlCol="0">
            <a:spAutoFit/>
          </a:bodyPr>
          <a:lstStyle/>
          <a:p>
            <a:pPr algn="just"/>
            <a:r>
              <a:rPr lang="es-ES" sz="2200" b="1" dirty="0"/>
              <a:t>DISEÑO </a:t>
            </a:r>
            <a:r>
              <a:rPr lang="es-ES" sz="2200" b="1" dirty="0" smtClean="0"/>
              <a:t>HIDRÁULICO</a:t>
            </a:r>
            <a:r>
              <a:rPr lang="es-ES" sz="2200" dirty="0" smtClean="0"/>
              <a:t>:</a:t>
            </a:r>
          </a:p>
          <a:p>
            <a:pPr algn="just"/>
            <a:endParaRPr lang="es-ES" sz="2200" dirty="0"/>
          </a:p>
          <a:p>
            <a:pPr algn="just"/>
            <a:r>
              <a:rPr lang="es-EC" sz="2200" dirty="0"/>
              <a:t>PISTONES: CÁLCULO DE LA </a:t>
            </a:r>
            <a:r>
              <a:rPr lang="es-EC" sz="2200" dirty="0" smtClean="0"/>
              <a:t>PRESIÓN</a:t>
            </a:r>
          </a:p>
          <a:p>
            <a:pPr algn="just"/>
            <a:endParaRPr lang="es-EC" dirty="0"/>
          </a:p>
          <a:p>
            <a:pPr algn="just"/>
            <a:r>
              <a:rPr lang="es-EC" sz="2200" dirty="0"/>
              <a:t>Una vez que se definió la longitud del recorrido que se necesita que realice el cilindro hidráulico y en base a la carga que debe soportar se seleccionó el cilindro en base a catálogos comerciales</a:t>
            </a:r>
            <a:r>
              <a:rPr lang="es-EC" sz="2200" dirty="0" smtClean="0"/>
              <a:t>.</a:t>
            </a:r>
          </a:p>
          <a:p>
            <a:pPr algn="just"/>
            <a:endParaRPr lang="es-EC" dirty="0"/>
          </a:p>
          <a:p>
            <a:pPr algn="just"/>
            <a:r>
              <a:rPr lang="es-EC" sz="2200" dirty="0"/>
              <a:t>La fuerza que ejerce el mecanismo es de 20 TN, pasando a unidades de Kg fuerza son 20000 Kg. </a:t>
            </a:r>
            <a:r>
              <a:rPr lang="es-EC" sz="2200" dirty="0" smtClean="0"/>
              <a:t>Con </a:t>
            </a:r>
            <a:r>
              <a:rPr lang="es-EC" sz="2200" dirty="0"/>
              <a:t>esta fuerza se realiza los cálculos para la presión del pistón que necesitamos</a:t>
            </a:r>
            <a:r>
              <a:rPr lang="es-EC" sz="2200" dirty="0" smtClean="0"/>
              <a:t>.</a:t>
            </a:r>
          </a:p>
          <a:p>
            <a:pPr algn="just"/>
            <a:endParaRPr lang="es-EC" dirty="0"/>
          </a:p>
        </p:txBody>
      </p:sp>
    </p:spTree>
    <p:extLst>
      <p:ext uri="{BB962C8B-B14F-4D97-AF65-F5344CB8AC3E}">
        <p14:creationId xmlns:p14="http://schemas.microsoft.com/office/powerpoint/2010/main" val="1828601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6" name="5 CuadroTexto"/>
              <p:cNvSpPr txBox="1"/>
              <p:nvPr/>
            </p:nvSpPr>
            <p:spPr>
              <a:xfrm>
                <a:off x="251520" y="620688"/>
                <a:ext cx="8568952" cy="5612947"/>
              </a:xfrm>
              <a:prstGeom prst="rect">
                <a:avLst/>
              </a:prstGeom>
              <a:noFill/>
            </p:spPr>
            <p:txBody>
              <a:bodyPr wrap="square" rtlCol="0">
                <a:spAutoFit/>
              </a:bodyPr>
              <a:lstStyle/>
              <a:p>
                <a:r>
                  <a:rPr lang="es-EC" dirty="0" smtClean="0"/>
                  <a:t>f = 20000 (Kg) =  (20 TN)</a:t>
                </a:r>
              </a:p>
              <a:p>
                <a:r>
                  <a:rPr lang="es-EC" dirty="0" smtClean="0"/>
                  <a:t>Φ </a:t>
                </a:r>
                <a:r>
                  <a:rPr lang="es-EC" dirty="0"/>
                  <a:t>= </a:t>
                </a:r>
                <a:r>
                  <a:rPr lang="es-EC" dirty="0" smtClean="0"/>
                  <a:t>4.75 </a:t>
                </a:r>
                <a:r>
                  <a:rPr lang="es-EC" dirty="0"/>
                  <a:t>(</a:t>
                </a:r>
                <a:r>
                  <a:rPr lang="es-EC" dirty="0" err="1"/>
                  <a:t>plg</a:t>
                </a:r>
                <a:r>
                  <a:rPr lang="es-EC" dirty="0"/>
                  <a:t>) = (</a:t>
                </a:r>
                <a:r>
                  <a:rPr lang="es-EC" dirty="0" smtClean="0"/>
                  <a:t>120.65 </a:t>
                </a:r>
                <a:r>
                  <a:rPr lang="es-EC" dirty="0"/>
                  <a:t>mm)  (Diámetro del cilindro</a:t>
                </a:r>
                <a:r>
                  <a:rPr lang="es-EC" dirty="0" smtClean="0"/>
                  <a:t>)</a:t>
                </a:r>
                <a:endParaRPr lang="es-EC" dirty="0"/>
              </a:p>
              <a:p>
                <a:r>
                  <a:rPr lang="es-EC" dirty="0"/>
                  <a:t>g = </a:t>
                </a:r>
                <a:r>
                  <a:rPr lang="es-EC" dirty="0" smtClean="0"/>
                  <a:t>9.81 </a:t>
                </a:r>
                <a:r>
                  <a:rPr lang="es-EC" dirty="0"/>
                  <a:t>(m/s</a:t>
                </a:r>
                <a:r>
                  <a:rPr lang="es-EC" baseline="30000" dirty="0"/>
                  <a:t>2</a:t>
                </a:r>
                <a:r>
                  <a:rPr lang="es-EC" dirty="0"/>
                  <a:t>)  (Gravedad)</a:t>
                </a:r>
              </a:p>
              <a:p>
                <a:pPr algn="ctr"/>
                <a:endParaRPr lang="es-EC" dirty="0" smtClean="0"/>
              </a:p>
              <a:p>
                <a:pPr algn="ctr"/>
                <a:r>
                  <a:rPr lang="es-EC" dirty="0" smtClean="0"/>
                  <a:t>F </a:t>
                </a:r>
                <a:r>
                  <a:rPr lang="es-EC" dirty="0" smtClean="0"/>
                  <a:t>= f * g</a:t>
                </a:r>
              </a:p>
              <a:p>
                <a:pPr algn="ctr"/>
                <a:endParaRPr lang="es-EC" dirty="0"/>
              </a:p>
              <a:p>
                <a:pPr algn="ctr"/>
                <a:r>
                  <a:rPr lang="es-EC" dirty="0" smtClean="0"/>
                  <a:t>F = 20000 (Kg) * 9.81 (</a:t>
                </a:r>
                <a14:m>
                  <m:oMath xmlns:m="http://schemas.openxmlformats.org/officeDocument/2006/math">
                    <m:f>
                      <m:fPr>
                        <m:ctrlPr>
                          <a:rPr lang="es-EC" sz="2200" i="1" smtClean="0">
                            <a:latin typeface="Cambria Math"/>
                          </a:rPr>
                        </m:ctrlPr>
                      </m:fPr>
                      <m:num>
                        <m:r>
                          <a:rPr lang="es-EC" sz="2200" b="0" i="1" smtClean="0">
                            <a:latin typeface="Cambria Math"/>
                          </a:rPr>
                          <m:t>𝑚</m:t>
                        </m:r>
                      </m:num>
                      <m:den>
                        <m:sSup>
                          <m:sSupPr>
                            <m:ctrlPr>
                              <a:rPr lang="es-EC" sz="2200" i="1" smtClean="0">
                                <a:latin typeface="Cambria Math"/>
                              </a:rPr>
                            </m:ctrlPr>
                          </m:sSupPr>
                          <m:e>
                            <m:r>
                              <a:rPr lang="es-EC" sz="2200" b="0" i="1" smtClean="0">
                                <a:latin typeface="Cambria Math"/>
                              </a:rPr>
                              <m:t>𝑠</m:t>
                            </m:r>
                          </m:e>
                          <m:sup>
                            <m:r>
                              <a:rPr lang="es-EC" sz="2200" b="0" i="1" smtClean="0">
                                <a:latin typeface="Cambria Math"/>
                              </a:rPr>
                              <m:t>2</m:t>
                            </m:r>
                          </m:sup>
                        </m:sSup>
                      </m:den>
                    </m:f>
                  </m:oMath>
                </a14:m>
                <a:r>
                  <a:rPr lang="es-EC" dirty="0" smtClean="0"/>
                  <a:t>)</a:t>
                </a:r>
              </a:p>
              <a:p>
                <a:pPr algn="ctr"/>
                <a:endParaRPr lang="es-EC" dirty="0"/>
              </a:p>
              <a:p>
                <a:pPr algn="ctr"/>
                <a:r>
                  <a:rPr lang="es-EC" dirty="0" smtClean="0"/>
                  <a:t>F = 196200 (N)</a:t>
                </a:r>
              </a:p>
              <a:p>
                <a:pPr algn="ctr"/>
                <a:endParaRPr lang="es-EC" dirty="0"/>
              </a:p>
              <a:p>
                <a:pPr algn="just"/>
                <a:r>
                  <a:rPr lang="es-EC" dirty="0"/>
                  <a:t>Con el diámetro del cilindro igual a 4,75 (</a:t>
                </a:r>
                <a:r>
                  <a:rPr lang="es-EC" dirty="0" err="1"/>
                  <a:t>plg</a:t>
                </a:r>
                <a:r>
                  <a:rPr lang="es-EC" dirty="0"/>
                  <a:t>) en metros </a:t>
                </a:r>
                <a:r>
                  <a:rPr lang="es-EC" dirty="0" smtClean="0"/>
                  <a:t>0.12065 </a:t>
                </a:r>
                <a:r>
                  <a:rPr lang="es-EC" dirty="0"/>
                  <a:t>(m), podemos realizar el cálculo del área y de la presión que requiere el pistón</a:t>
                </a:r>
                <a:r>
                  <a:rPr lang="es-EC" dirty="0" smtClean="0"/>
                  <a:t>.</a:t>
                </a:r>
              </a:p>
              <a:p>
                <a:pPr algn="ctr"/>
                <a:r>
                  <a:rPr lang="es-EC" dirty="0" smtClean="0"/>
                  <a:t>A </a:t>
                </a:r>
                <a:r>
                  <a:rPr lang="es-EC" dirty="0" smtClean="0"/>
                  <a:t>= </a:t>
                </a:r>
                <a14:m>
                  <m:oMath xmlns:m="http://schemas.openxmlformats.org/officeDocument/2006/math">
                    <m:f>
                      <m:fPr>
                        <m:ctrlPr>
                          <a:rPr lang="es-EC" sz="2200" i="1" smtClean="0">
                            <a:latin typeface="Cambria Math"/>
                          </a:rPr>
                        </m:ctrlPr>
                      </m:fPr>
                      <m:num>
                        <m:sSup>
                          <m:sSupPr>
                            <m:ctrlPr>
                              <a:rPr lang="es-EC" sz="2200" i="1" smtClean="0">
                                <a:latin typeface="Cambria Math"/>
                              </a:rPr>
                            </m:ctrlPr>
                          </m:sSupPr>
                          <m:e>
                            <m:r>
                              <a:rPr lang="es-EC" sz="2200" i="1" smtClean="0">
                                <a:latin typeface="Cambria Math"/>
                              </a:rPr>
                              <m:t>ø</m:t>
                            </m:r>
                          </m:e>
                          <m:sup>
                            <m:r>
                              <a:rPr lang="es-EC" sz="2200" b="0" i="1" smtClean="0">
                                <a:latin typeface="Cambria Math"/>
                              </a:rPr>
                              <m:t>2</m:t>
                            </m:r>
                          </m:sup>
                        </m:sSup>
                        <m:r>
                          <a:rPr lang="es-EC" sz="2200" b="0" i="1" smtClean="0">
                            <a:latin typeface="Cambria Math"/>
                          </a:rPr>
                          <m:t>∗ </m:t>
                        </m:r>
                        <m:r>
                          <m:rPr>
                            <m:sty m:val="p"/>
                          </m:rPr>
                          <a:rPr lang="el-GR" sz="2200" b="0" i="1" smtClean="0">
                            <a:latin typeface="Cambria Math"/>
                          </a:rPr>
                          <m:t>π</m:t>
                        </m:r>
                      </m:num>
                      <m:den>
                        <m:r>
                          <a:rPr lang="es-EC" sz="2200" b="0" i="1" smtClean="0">
                            <a:latin typeface="Cambria Math"/>
                          </a:rPr>
                          <m:t>4</m:t>
                        </m:r>
                      </m:den>
                    </m:f>
                  </m:oMath>
                </a14:m>
                <a:endParaRPr lang="es-EC" sz="2200" dirty="0" smtClean="0"/>
              </a:p>
              <a:p>
                <a:pPr algn="ctr"/>
                <a:endParaRPr lang="es-EC" sz="2200" dirty="0"/>
              </a:p>
              <a:p>
                <a:pPr algn="ctr"/>
                <a:r>
                  <a:rPr lang="es-EC" dirty="0" smtClean="0"/>
                  <a:t>A = </a:t>
                </a:r>
                <a14:m>
                  <m:oMath xmlns:m="http://schemas.openxmlformats.org/officeDocument/2006/math">
                    <m:f>
                      <m:fPr>
                        <m:ctrlPr>
                          <a:rPr lang="es-EC" sz="2200" i="1" smtClean="0">
                            <a:latin typeface="Cambria Math"/>
                          </a:rPr>
                        </m:ctrlPr>
                      </m:fPr>
                      <m:num>
                        <m:sSup>
                          <m:sSupPr>
                            <m:ctrlPr>
                              <a:rPr lang="es-EC" sz="2200" i="1" smtClean="0">
                                <a:latin typeface="Cambria Math"/>
                              </a:rPr>
                            </m:ctrlPr>
                          </m:sSupPr>
                          <m:e>
                            <m:r>
                              <a:rPr lang="es-EC" sz="2200" b="0" i="1" smtClean="0">
                                <a:latin typeface="Cambria Math"/>
                              </a:rPr>
                              <m:t>(0.12065)</m:t>
                            </m:r>
                          </m:e>
                          <m:sup>
                            <m:r>
                              <a:rPr lang="es-EC" sz="2200" b="0" i="1" smtClean="0">
                                <a:latin typeface="Cambria Math"/>
                              </a:rPr>
                              <m:t>2</m:t>
                            </m:r>
                          </m:sup>
                        </m:sSup>
                        <m:r>
                          <a:rPr lang="es-EC" sz="2200" b="0" i="1" smtClean="0">
                            <a:latin typeface="Cambria Math"/>
                          </a:rPr>
                          <m:t> </m:t>
                        </m:r>
                        <m:d>
                          <m:dPr>
                            <m:ctrlPr>
                              <a:rPr lang="es-EC" sz="2200" b="0" i="1" smtClean="0">
                                <a:latin typeface="Cambria Math"/>
                              </a:rPr>
                            </m:ctrlPr>
                          </m:dPr>
                          <m:e>
                            <m:sSup>
                              <m:sSupPr>
                                <m:ctrlPr>
                                  <a:rPr lang="es-EC" sz="2200" b="0" i="1" smtClean="0">
                                    <a:latin typeface="Cambria Math"/>
                                  </a:rPr>
                                </m:ctrlPr>
                              </m:sSupPr>
                              <m:e>
                                <m:r>
                                  <a:rPr lang="es-EC" sz="2200" b="0" i="1" smtClean="0">
                                    <a:latin typeface="Cambria Math"/>
                                  </a:rPr>
                                  <m:t>𝑚</m:t>
                                </m:r>
                              </m:e>
                              <m:sup>
                                <m:r>
                                  <a:rPr lang="es-EC" sz="2200" b="0" i="1" smtClean="0">
                                    <a:latin typeface="Cambria Math"/>
                                  </a:rPr>
                                  <m:t>2</m:t>
                                </m:r>
                              </m:sup>
                            </m:sSup>
                          </m:e>
                        </m:d>
                        <m:r>
                          <a:rPr lang="es-EC" sz="2200" b="0" i="1" smtClean="0">
                            <a:latin typeface="Cambria Math"/>
                          </a:rPr>
                          <m:t> ∗ </m:t>
                        </m:r>
                        <m:r>
                          <m:rPr>
                            <m:sty m:val="p"/>
                          </m:rPr>
                          <a:rPr lang="el-GR" sz="2200" b="0" i="1" smtClean="0">
                            <a:latin typeface="Cambria Math"/>
                          </a:rPr>
                          <m:t>π</m:t>
                        </m:r>
                        <m:r>
                          <a:rPr lang="es-EC" sz="2200" b="0" i="1" smtClean="0">
                            <a:latin typeface="Cambria Math"/>
                          </a:rPr>
                          <m:t> </m:t>
                        </m:r>
                      </m:num>
                      <m:den>
                        <m:r>
                          <a:rPr lang="es-EC" sz="2200" b="0" i="1" smtClean="0">
                            <a:latin typeface="Cambria Math"/>
                          </a:rPr>
                          <m:t>4</m:t>
                        </m:r>
                      </m:den>
                    </m:f>
                  </m:oMath>
                </a14:m>
                <a:endParaRPr lang="es-EC" sz="2200" dirty="0" smtClean="0"/>
              </a:p>
              <a:p>
                <a:pPr algn="ctr"/>
                <a:endParaRPr lang="es-EC" sz="2200" dirty="0" smtClean="0"/>
              </a:p>
              <a:p>
                <a:pPr algn="ctr"/>
                <a:r>
                  <a:rPr lang="es-EC" dirty="0" smtClean="0"/>
                  <a:t>A = 0.0114 (</a:t>
                </a:r>
                <a14:m>
                  <m:oMath xmlns:m="http://schemas.openxmlformats.org/officeDocument/2006/math">
                    <m:sSup>
                      <m:sSupPr>
                        <m:ctrlPr>
                          <a:rPr lang="es-EC" i="1" smtClean="0">
                            <a:latin typeface="Cambria Math"/>
                          </a:rPr>
                        </m:ctrlPr>
                      </m:sSupPr>
                      <m:e>
                        <m:r>
                          <a:rPr lang="es-EC" b="0" i="1" smtClean="0">
                            <a:latin typeface="Cambria Math"/>
                          </a:rPr>
                          <m:t>𝑚</m:t>
                        </m:r>
                      </m:e>
                      <m:sup>
                        <m:r>
                          <a:rPr lang="es-EC" b="0" i="1" smtClean="0">
                            <a:latin typeface="Cambria Math"/>
                          </a:rPr>
                          <m:t>2</m:t>
                        </m:r>
                      </m:sup>
                    </m:sSup>
                    <m:r>
                      <a:rPr lang="es-EC" b="0" i="1" smtClean="0">
                        <a:latin typeface="Cambria Math"/>
                      </a:rPr>
                      <m:t>)</m:t>
                    </m:r>
                  </m:oMath>
                </a14:m>
                <a:endParaRPr lang="es-EC" dirty="0"/>
              </a:p>
            </p:txBody>
          </p:sp>
        </mc:Choice>
        <mc:Fallback>
          <p:sp>
            <p:nvSpPr>
              <p:cNvPr id="6" name="5 CuadroTexto"/>
              <p:cNvSpPr txBox="1">
                <a:spLocks noRot="1" noChangeAspect="1" noMove="1" noResize="1" noEditPoints="1" noAdjustHandles="1" noChangeArrowheads="1" noChangeShapeType="1" noTextEdit="1"/>
              </p:cNvSpPr>
              <p:nvPr/>
            </p:nvSpPr>
            <p:spPr>
              <a:xfrm>
                <a:off x="251520" y="620688"/>
                <a:ext cx="8568952" cy="5612947"/>
              </a:xfrm>
              <a:prstGeom prst="rect">
                <a:avLst/>
              </a:prstGeom>
              <a:blipFill rotWithShape="1">
                <a:blip r:embed="rId2"/>
                <a:stretch>
                  <a:fillRect l="-569" t="-543" r="-640" b="-760"/>
                </a:stretch>
              </a:blipFill>
            </p:spPr>
            <p:txBody>
              <a:bodyPr/>
              <a:lstStyle/>
              <a:p>
                <a:r>
                  <a:rPr lang="es-EC">
                    <a:noFill/>
                  </a:rPr>
                  <a:t> </a:t>
                </a:r>
              </a:p>
            </p:txBody>
          </p:sp>
        </mc:Fallback>
      </mc:AlternateContent>
    </p:spTree>
    <p:extLst>
      <p:ext uri="{BB962C8B-B14F-4D97-AF65-F5344CB8AC3E}">
        <p14:creationId xmlns:p14="http://schemas.microsoft.com/office/powerpoint/2010/main" val="374916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smtClean="0"/>
              <a:t>VERSIÓN: </a:t>
            </a:r>
            <a:r>
              <a:rPr lang="es-EC" dirty="0" smtClean="0"/>
              <a:t>1.0</a:t>
            </a:r>
            <a:endParaRPr lang="es-EC" dirty="0"/>
          </a:p>
        </p:txBody>
      </p:sp>
      <p:sp>
        <p:nvSpPr>
          <p:cNvPr id="4" name="3 Marcador de pie de página"/>
          <p:cNvSpPr>
            <a:spLocks noGrp="1"/>
          </p:cNvSpPr>
          <p:nvPr>
            <p:ph type="ftr" sz="quarter" idx="12"/>
          </p:nvPr>
        </p:nvSpPr>
        <p:spPr/>
        <p:txBody>
          <a:bodyPr/>
          <a:lstStyle/>
          <a:p>
            <a:r>
              <a:rPr lang="es-EC" b="1" dirty="0" smtClean="0"/>
              <a:t>CÓDIGO: </a:t>
            </a:r>
            <a:r>
              <a:rPr lang="es-EC" dirty="0" smtClean="0"/>
              <a:t>SGC.DI.260</a:t>
            </a:r>
            <a:endParaRPr lang="es-EC" dirty="0"/>
          </a:p>
        </p:txBody>
      </p:sp>
      <p:sp>
        <p:nvSpPr>
          <p:cNvPr id="5" name="4 CuadroTexto"/>
          <p:cNvSpPr txBox="1"/>
          <p:nvPr/>
        </p:nvSpPr>
        <p:spPr>
          <a:xfrm>
            <a:off x="548898" y="620688"/>
            <a:ext cx="8280920" cy="5693866"/>
          </a:xfrm>
          <a:prstGeom prst="rect">
            <a:avLst/>
          </a:prstGeom>
          <a:noFill/>
        </p:spPr>
        <p:txBody>
          <a:bodyPr wrap="square" rtlCol="0">
            <a:spAutoFit/>
          </a:bodyPr>
          <a:lstStyle/>
          <a:p>
            <a:pPr algn="ctr"/>
            <a:r>
              <a:rPr lang="es-ES" sz="2000" b="1" dirty="0" smtClean="0"/>
              <a:t>OBJETIVO GENERAL</a:t>
            </a:r>
          </a:p>
          <a:p>
            <a:pPr algn="just"/>
            <a:endParaRPr lang="es-ES" sz="2000" b="1" dirty="0"/>
          </a:p>
          <a:p>
            <a:pPr algn="just"/>
            <a:r>
              <a:rPr lang="es-EC" sz="2000" dirty="0" smtClean="0"/>
              <a:t>Diseñar </a:t>
            </a:r>
            <a:r>
              <a:rPr lang="es-EC" sz="2000" dirty="0"/>
              <a:t>y simular un mecanismo para impulsar una bomba mecánica de alto “</a:t>
            </a:r>
            <a:r>
              <a:rPr lang="es-EC" sz="2000" dirty="0" err="1"/>
              <a:t>stroke</a:t>
            </a:r>
            <a:r>
              <a:rPr lang="es-EC" sz="2000" dirty="0"/>
              <a:t>” en pozos de petróleo de hasta 300 </a:t>
            </a:r>
            <a:r>
              <a:rPr lang="es-EC" sz="2000" dirty="0" err="1"/>
              <a:t>bfpd</a:t>
            </a:r>
            <a:r>
              <a:rPr lang="es-EC" sz="2000" dirty="0"/>
              <a:t>.</a:t>
            </a:r>
          </a:p>
          <a:p>
            <a:pPr algn="just"/>
            <a:endParaRPr lang="es-ES" b="1" dirty="0" smtClean="0"/>
          </a:p>
          <a:p>
            <a:pPr algn="ctr"/>
            <a:r>
              <a:rPr lang="es-ES" sz="1900" b="1" dirty="0"/>
              <a:t>OBJETIVOS ESPECÍFICOS</a:t>
            </a:r>
          </a:p>
          <a:p>
            <a:pPr algn="just"/>
            <a:endParaRPr lang="es-ES" sz="1900" b="1" dirty="0"/>
          </a:p>
          <a:p>
            <a:pPr marL="285750" lvl="0" indent="-285750" algn="just">
              <a:buFont typeface="Arial" panose="020B0604020202020204" pitchFamily="34" charset="0"/>
              <a:buChar char="•"/>
            </a:pPr>
            <a:r>
              <a:rPr lang="es-EC" sz="1900" dirty="0"/>
              <a:t>Determinar el estado del arte de mecanismos y bombas de pozos de petróleo que ya existen y son utilizados en la industria petrolera y realizar el estudio del pozo tipo al cual se puede aplicar el mecanismo a ser diseñado.</a:t>
            </a:r>
          </a:p>
          <a:p>
            <a:pPr marL="285750" lvl="0" indent="-285750" algn="just">
              <a:buFont typeface="Arial" panose="020B0604020202020204" pitchFamily="34" charset="0"/>
              <a:buChar char="•"/>
            </a:pPr>
            <a:endParaRPr lang="es-EC" sz="1900" dirty="0"/>
          </a:p>
          <a:p>
            <a:pPr marL="285750" lvl="0" indent="-285750" algn="just">
              <a:buFont typeface="Arial" panose="020B0604020202020204" pitchFamily="34" charset="0"/>
              <a:buChar char="•"/>
            </a:pPr>
            <a:r>
              <a:rPr lang="es-EC" sz="1900" dirty="0"/>
              <a:t>Realizar una ingeniería básica y de detalle de </a:t>
            </a:r>
            <a:r>
              <a:rPr lang="es-EC" sz="1900" dirty="0" smtClean="0"/>
              <a:t>un mecanismo </a:t>
            </a:r>
            <a:r>
              <a:rPr lang="es-EC" sz="1900" dirty="0"/>
              <a:t>para impulsar una bomba mecánica de alto “</a:t>
            </a:r>
            <a:r>
              <a:rPr lang="es-EC" sz="1900" dirty="0" err="1"/>
              <a:t>stroke</a:t>
            </a:r>
            <a:r>
              <a:rPr lang="es-EC" sz="1900" dirty="0"/>
              <a:t>” de subsuelo en pozos de petróleo de hasta 300 </a:t>
            </a:r>
            <a:r>
              <a:rPr lang="es-EC" sz="1900" dirty="0" err="1"/>
              <a:t>bfpd</a:t>
            </a:r>
            <a:r>
              <a:rPr lang="es-EC" sz="1900" dirty="0"/>
              <a:t>.</a:t>
            </a:r>
          </a:p>
          <a:p>
            <a:pPr lvl="0" algn="just"/>
            <a:endParaRPr lang="es-EC" sz="1900" dirty="0"/>
          </a:p>
          <a:p>
            <a:pPr marL="285750" lvl="0" indent="-285750" algn="just">
              <a:buFont typeface="Arial" panose="020B0604020202020204" pitchFamily="34" charset="0"/>
              <a:buChar char="•"/>
            </a:pPr>
            <a:r>
              <a:rPr lang="es-EC" sz="1900" dirty="0"/>
              <a:t>Modelar una simulación del mecanismo y de los elementos que lo componen, de tal manera que permita evaluar el correcto funcionamiento del mismo</a:t>
            </a:r>
            <a:r>
              <a:rPr lang="es-EC" sz="1900" dirty="0" smtClean="0"/>
              <a:t>.</a:t>
            </a:r>
            <a:endParaRPr lang="es-ES" b="1" dirty="0"/>
          </a:p>
        </p:txBody>
      </p:sp>
    </p:spTree>
    <p:extLst>
      <p:ext uri="{BB962C8B-B14F-4D97-AF65-F5344CB8AC3E}">
        <p14:creationId xmlns:p14="http://schemas.microsoft.com/office/powerpoint/2010/main" val="3341129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6" name="5 CuadroTexto"/>
              <p:cNvSpPr txBox="1"/>
              <p:nvPr/>
            </p:nvSpPr>
            <p:spPr>
              <a:xfrm>
                <a:off x="323528" y="836712"/>
                <a:ext cx="8424936" cy="4419223"/>
              </a:xfrm>
              <a:prstGeom prst="rect">
                <a:avLst/>
              </a:prstGeom>
              <a:noFill/>
            </p:spPr>
            <p:txBody>
              <a:bodyPr wrap="square" rtlCol="0">
                <a:spAutoFit/>
              </a:bodyPr>
              <a:lstStyle/>
              <a:p>
                <a:pPr algn="just"/>
                <a:r>
                  <a:rPr lang="es-EC" dirty="0" smtClean="0"/>
                  <a:t>Con la fuerza y el área podemos obtener la presión del pistón:</a:t>
                </a:r>
              </a:p>
              <a:p>
                <a:pPr algn="just"/>
                <a:endParaRPr lang="es-EC" dirty="0"/>
              </a:p>
              <a:p>
                <a:pPr algn="ctr"/>
                <a:r>
                  <a:rPr lang="es-EC" i="1" dirty="0" smtClean="0"/>
                  <a:t>P</a:t>
                </a:r>
                <a:r>
                  <a:rPr lang="es-EC" dirty="0" smtClean="0"/>
                  <a:t> = </a:t>
                </a:r>
                <a14:m>
                  <m:oMath xmlns:m="http://schemas.openxmlformats.org/officeDocument/2006/math">
                    <m:f>
                      <m:fPr>
                        <m:ctrlPr>
                          <a:rPr lang="es-EC" sz="2200" i="1" smtClean="0">
                            <a:latin typeface="Cambria Math"/>
                          </a:rPr>
                        </m:ctrlPr>
                      </m:fPr>
                      <m:num>
                        <m:r>
                          <a:rPr lang="es-EC" sz="2200" b="0" i="1" smtClean="0">
                            <a:latin typeface="Cambria Math"/>
                          </a:rPr>
                          <m:t>𝐹</m:t>
                        </m:r>
                      </m:num>
                      <m:den>
                        <m:r>
                          <a:rPr lang="es-EC" sz="2200" b="0" i="1" smtClean="0">
                            <a:latin typeface="Cambria Math"/>
                          </a:rPr>
                          <m:t>𝐴</m:t>
                        </m:r>
                      </m:den>
                    </m:f>
                  </m:oMath>
                </a14:m>
                <a:endParaRPr lang="es-EC" sz="2200" dirty="0"/>
              </a:p>
              <a:p>
                <a:pPr algn="ctr"/>
                <a:endParaRPr lang="es-EC" dirty="0" smtClean="0"/>
              </a:p>
              <a:p>
                <a:pPr algn="ctr"/>
                <a:r>
                  <a:rPr lang="es-EC" i="1" dirty="0" smtClean="0"/>
                  <a:t>P</a:t>
                </a:r>
                <a:r>
                  <a:rPr lang="es-EC" dirty="0" smtClean="0"/>
                  <a:t> = </a:t>
                </a:r>
                <a14:m>
                  <m:oMath xmlns:m="http://schemas.openxmlformats.org/officeDocument/2006/math">
                    <m:f>
                      <m:fPr>
                        <m:ctrlPr>
                          <a:rPr lang="es-EC" sz="2200" i="1" smtClean="0">
                            <a:latin typeface="Cambria Math"/>
                          </a:rPr>
                        </m:ctrlPr>
                      </m:fPr>
                      <m:num>
                        <m:r>
                          <a:rPr lang="es-EC" sz="2200" b="0" i="1" smtClean="0">
                            <a:latin typeface="Cambria Math"/>
                          </a:rPr>
                          <m:t>196200 (</m:t>
                        </m:r>
                        <m:r>
                          <a:rPr lang="es-EC" sz="2200" b="0" i="1" smtClean="0">
                            <a:latin typeface="Cambria Math"/>
                          </a:rPr>
                          <m:t>𝑁</m:t>
                        </m:r>
                        <m:r>
                          <a:rPr lang="es-EC" sz="2200" b="0" i="1" smtClean="0">
                            <a:latin typeface="Cambria Math"/>
                          </a:rPr>
                          <m:t>)</m:t>
                        </m:r>
                      </m:num>
                      <m:den>
                        <m:r>
                          <a:rPr lang="es-EC" sz="2200" b="0" i="1" smtClean="0">
                            <a:latin typeface="Cambria Math"/>
                          </a:rPr>
                          <m:t>0.0114 (</m:t>
                        </m:r>
                        <m:sSup>
                          <m:sSupPr>
                            <m:ctrlPr>
                              <a:rPr lang="es-EC" sz="2200" b="0" i="1" smtClean="0">
                                <a:latin typeface="Cambria Math"/>
                              </a:rPr>
                            </m:ctrlPr>
                          </m:sSupPr>
                          <m:e>
                            <m:r>
                              <a:rPr lang="es-EC" sz="2200" b="0" i="1" smtClean="0">
                                <a:latin typeface="Cambria Math"/>
                              </a:rPr>
                              <m:t>𝑚</m:t>
                            </m:r>
                          </m:e>
                          <m:sup>
                            <m:r>
                              <a:rPr lang="es-EC" sz="2200" b="0" i="1" smtClean="0">
                                <a:latin typeface="Cambria Math"/>
                              </a:rPr>
                              <m:t>2</m:t>
                            </m:r>
                          </m:sup>
                        </m:sSup>
                        <m:r>
                          <a:rPr lang="es-EC" sz="2200" b="0" i="1" smtClean="0">
                            <a:latin typeface="Cambria Math"/>
                          </a:rPr>
                          <m:t>)</m:t>
                        </m:r>
                      </m:den>
                    </m:f>
                  </m:oMath>
                </a14:m>
                <a:endParaRPr lang="es-EC" sz="2200" dirty="0" smtClean="0"/>
              </a:p>
              <a:p>
                <a:pPr algn="ctr"/>
                <a:endParaRPr lang="es-EC" sz="2200" dirty="0"/>
              </a:p>
              <a:p>
                <a:pPr algn="ctr"/>
                <a:r>
                  <a:rPr lang="es-EC" i="1" dirty="0" smtClean="0"/>
                  <a:t>P</a:t>
                </a:r>
                <a:r>
                  <a:rPr lang="es-EC" dirty="0" smtClean="0"/>
                  <a:t> = 17210526.32 </a:t>
                </a:r>
                <a:r>
                  <a:rPr lang="es-EC" i="1" dirty="0" smtClean="0"/>
                  <a:t>(</a:t>
                </a:r>
                <a:r>
                  <a:rPr lang="es-EC" i="1" dirty="0" err="1" smtClean="0"/>
                  <a:t>Pa</a:t>
                </a:r>
                <a:r>
                  <a:rPr lang="es-EC" i="1" dirty="0" smtClean="0"/>
                  <a:t>)</a:t>
                </a:r>
              </a:p>
              <a:p>
                <a:pPr algn="ctr"/>
                <a:endParaRPr lang="es-EC" sz="2200" dirty="0"/>
              </a:p>
              <a:p>
                <a:r>
                  <a:rPr lang="es-EC" dirty="0" smtClean="0"/>
                  <a:t>La presión obtenida la transformamos en psi:</a:t>
                </a:r>
              </a:p>
              <a:p>
                <a:endParaRPr lang="es-EC" dirty="0"/>
              </a:p>
              <a:p>
                <a:pPr algn="ctr"/>
                <a:r>
                  <a:rPr lang="es-EC" i="1" dirty="0" smtClean="0"/>
                  <a:t>P </a:t>
                </a:r>
                <a:r>
                  <a:rPr lang="es-EC" dirty="0" smtClean="0"/>
                  <a:t>= 17210526.32 </a:t>
                </a:r>
                <a:r>
                  <a:rPr lang="es-EC" i="1" dirty="0" smtClean="0"/>
                  <a:t>(</a:t>
                </a:r>
                <a:r>
                  <a:rPr lang="es-EC" i="1" dirty="0" err="1" smtClean="0"/>
                  <a:t>Pa</a:t>
                </a:r>
                <a:r>
                  <a:rPr lang="es-EC" i="1" dirty="0" smtClean="0"/>
                  <a:t>) </a:t>
                </a:r>
                <a:r>
                  <a:rPr lang="es-EC" dirty="0" smtClean="0"/>
                  <a:t>* 1.4504 x </a:t>
                </a:r>
                <a14:m>
                  <m:oMath xmlns:m="http://schemas.openxmlformats.org/officeDocument/2006/math">
                    <m:sSup>
                      <m:sSupPr>
                        <m:ctrlPr>
                          <a:rPr lang="es-EC" sz="2100" i="1" smtClean="0">
                            <a:latin typeface="Cambria Math"/>
                          </a:rPr>
                        </m:ctrlPr>
                      </m:sSupPr>
                      <m:e>
                        <m:r>
                          <a:rPr lang="es-EC" sz="2100" b="0" i="1" smtClean="0">
                            <a:latin typeface="Cambria Math"/>
                          </a:rPr>
                          <m:t>10</m:t>
                        </m:r>
                      </m:e>
                      <m:sup>
                        <m:r>
                          <a:rPr lang="es-EC" sz="2100" b="0" i="1" smtClean="0">
                            <a:latin typeface="Cambria Math"/>
                          </a:rPr>
                          <m:t>−4</m:t>
                        </m:r>
                      </m:sup>
                    </m:sSup>
                    <m:r>
                      <a:rPr lang="es-EC" sz="2100" b="0" i="1" smtClean="0">
                        <a:latin typeface="Cambria Math"/>
                      </a:rPr>
                      <m:t> </m:t>
                    </m:r>
                    <m:d>
                      <m:dPr>
                        <m:ctrlPr>
                          <a:rPr lang="es-EC" sz="2100" b="0" i="1" smtClean="0">
                            <a:latin typeface="Cambria Math"/>
                          </a:rPr>
                        </m:ctrlPr>
                      </m:dPr>
                      <m:e>
                        <m:r>
                          <a:rPr lang="es-EC" sz="2100" b="0" i="1" smtClean="0">
                            <a:latin typeface="Cambria Math"/>
                          </a:rPr>
                          <m:t>𝑝𝑠𝑖</m:t>
                        </m:r>
                      </m:e>
                    </m:d>
                  </m:oMath>
                </a14:m>
                <a:endParaRPr lang="es-EC" sz="2100" b="0" dirty="0" smtClean="0"/>
              </a:p>
              <a:p>
                <a:pPr algn="ctr"/>
                <a:endParaRPr lang="es-EC" sz="2100" dirty="0" smtClean="0"/>
              </a:p>
              <a:p>
                <a:pPr algn="ctr"/>
                <a:r>
                  <a:rPr lang="es-EC" i="1" dirty="0" smtClean="0"/>
                  <a:t>P </a:t>
                </a:r>
                <a:r>
                  <a:rPr lang="es-EC" dirty="0" smtClean="0"/>
                  <a:t>= 2496.21 </a:t>
                </a:r>
                <a:r>
                  <a:rPr lang="es-EC" i="1" dirty="0" smtClean="0"/>
                  <a:t>(psi) </a:t>
                </a:r>
                <a:r>
                  <a:rPr lang="es-EC" dirty="0" smtClean="0">
                    <a:latin typeface="Cambria Math"/>
                    <a:ea typeface="Cambria Math"/>
                  </a:rPr>
                  <a:t>≅</a:t>
                </a:r>
                <a:r>
                  <a:rPr lang="es-EC" dirty="0" smtClean="0"/>
                  <a:t> 2500 </a:t>
                </a:r>
                <a:r>
                  <a:rPr lang="es-EC" i="1" dirty="0" smtClean="0"/>
                  <a:t>(psi)</a:t>
                </a:r>
                <a:endParaRPr lang="es-EC" i="1" dirty="0"/>
              </a:p>
            </p:txBody>
          </p:sp>
        </mc:Choice>
        <mc:Fallback xmlns="">
          <p:sp>
            <p:nvSpPr>
              <p:cNvPr id="6" name="5 CuadroTexto"/>
              <p:cNvSpPr txBox="1">
                <a:spLocks noRot="1" noChangeAspect="1" noMove="1" noResize="1" noEditPoints="1" noAdjustHandles="1" noChangeArrowheads="1" noChangeShapeType="1" noTextEdit="1"/>
              </p:cNvSpPr>
              <p:nvPr/>
            </p:nvSpPr>
            <p:spPr>
              <a:xfrm>
                <a:off x="323528" y="836712"/>
                <a:ext cx="8424936" cy="4419223"/>
              </a:xfrm>
              <a:prstGeom prst="rect">
                <a:avLst/>
              </a:prstGeom>
              <a:blipFill rotWithShape="1">
                <a:blip r:embed="rId2"/>
                <a:stretch>
                  <a:fillRect l="-579" t="-690" b="-276"/>
                </a:stretch>
              </a:blipFill>
            </p:spPr>
            <p:txBody>
              <a:bodyPr/>
              <a:lstStyle/>
              <a:p>
                <a:r>
                  <a:rPr lang="es-EC">
                    <a:noFill/>
                  </a:rPr>
                  <a:t> </a:t>
                </a:r>
              </a:p>
            </p:txBody>
          </p:sp>
        </mc:Fallback>
      </mc:AlternateContent>
    </p:spTree>
    <p:extLst>
      <p:ext uri="{BB962C8B-B14F-4D97-AF65-F5344CB8AC3E}">
        <p14:creationId xmlns:p14="http://schemas.microsoft.com/office/powerpoint/2010/main" val="3185568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6" name="5 CuadroTexto"/>
              <p:cNvSpPr txBox="1"/>
              <p:nvPr/>
            </p:nvSpPr>
            <p:spPr>
              <a:xfrm>
                <a:off x="179512" y="544922"/>
                <a:ext cx="8568952" cy="5836406"/>
              </a:xfrm>
              <a:prstGeom prst="rect">
                <a:avLst/>
              </a:prstGeom>
              <a:noFill/>
            </p:spPr>
            <p:txBody>
              <a:bodyPr wrap="square" rtlCol="0">
                <a:spAutoFit/>
              </a:bodyPr>
              <a:lstStyle/>
              <a:p>
                <a:pPr algn="ctr"/>
                <a:r>
                  <a:rPr lang="es-EC" b="1" dirty="0"/>
                  <a:t>CÁLCULO DE LA </a:t>
                </a:r>
                <a:r>
                  <a:rPr lang="es-EC" b="1" dirty="0" smtClean="0"/>
                  <a:t>SOLDADURA</a:t>
                </a:r>
              </a:p>
              <a:p>
                <a:pPr algn="ctr"/>
                <a:endParaRPr lang="es-EC" b="1" dirty="0"/>
              </a:p>
              <a:p>
                <a:r>
                  <a:rPr lang="es-EC" b="1" dirty="0" smtClean="0"/>
                  <a:t>PARTE </a:t>
                </a:r>
                <a:r>
                  <a:rPr lang="es-EC" b="1" dirty="0" smtClean="0"/>
                  <a:t>SUPERIOR DEL DISEÑO</a:t>
                </a:r>
              </a:p>
              <a:p>
                <a:endParaRPr lang="es-EC" dirty="0" smtClean="0"/>
              </a:p>
              <a:p>
                <a:r>
                  <a:rPr lang="es-EC" b="1" u="sng" dirty="0" smtClean="0"/>
                  <a:t>SECCIÓN 1: </a:t>
                </a:r>
              </a:p>
              <a:p>
                <a:endParaRPr lang="es-EC" b="1" u="sng" dirty="0"/>
              </a:p>
              <a:p>
                <a:endParaRPr lang="es-EC" b="1" u="sng" dirty="0" smtClean="0"/>
              </a:p>
              <a:p>
                <a:endParaRPr lang="es-EC" b="1" u="sng" dirty="0"/>
              </a:p>
              <a:p>
                <a:endParaRPr lang="es-EC" b="1" u="sng" dirty="0" smtClean="0"/>
              </a:p>
              <a:p>
                <a:endParaRPr lang="es-EC" b="1" u="sng" dirty="0"/>
              </a:p>
              <a:p>
                <a:pPr algn="ctr"/>
                <a:endParaRPr lang="es-EC" dirty="0" smtClean="0"/>
              </a:p>
              <a:p>
                <a:pPr algn="ctr"/>
                <a:endParaRPr lang="es-EC" dirty="0" smtClean="0"/>
              </a:p>
              <a:p>
                <a:pPr algn="ctr"/>
                <a:r>
                  <a:rPr lang="es-EC" dirty="0" smtClean="0"/>
                  <a:t>Dimensiones </a:t>
                </a:r>
                <a:r>
                  <a:rPr lang="es-EC" dirty="0"/>
                  <a:t>de la sección a ser </a:t>
                </a:r>
                <a:r>
                  <a:rPr lang="es-EC" dirty="0" smtClean="0"/>
                  <a:t>soldada</a:t>
                </a:r>
              </a:p>
              <a:p>
                <a:r>
                  <a:rPr lang="es-EC" b="1" dirty="0" smtClean="0"/>
                  <a:t>Cálculo del esfuerzo admisible:</a:t>
                </a:r>
              </a:p>
              <a:p>
                <a:pPr algn="ctr"/>
                <a:r>
                  <a:rPr lang="en-US" dirty="0" smtClean="0"/>
                  <a:t>Ʈ  </a:t>
                </a:r>
                <a:r>
                  <a:rPr lang="en-US" dirty="0"/>
                  <a:t>= </a:t>
                </a:r>
                <a14:m>
                  <m:oMath xmlns:m="http://schemas.openxmlformats.org/officeDocument/2006/math">
                    <m:f>
                      <m:fPr>
                        <m:ctrlPr>
                          <a:rPr lang="es-EC" sz="2200" i="1">
                            <a:latin typeface="Cambria Math"/>
                          </a:rPr>
                        </m:ctrlPr>
                      </m:fPr>
                      <m:num>
                        <m:r>
                          <a:rPr lang="es-EC" sz="2200" b="0" i="1" smtClean="0">
                            <a:latin typeface="Cambria Math"/>
                          </a:rPr>
                          <m:t>𝐹</m:t>
                        </m:r>
                      </m:num>
                      <m:den>
                        <m:r>
                          <a:rPr lang="es-EC" sz="2200" b="0" i="1" smtClean="0">
                            <a:latin typeface="Cambria Math"/>
                          </a:rPr>
                          <m:t>0.707 ∗</m:t>
                        </m:r>
                        <m:r>
                          <a:rPr lang="es-EC" sz="2200" b="0" i="1" smtClean="0">
                            <a:latin typeface="Cambria Math"/>
                          </a:rPr>
                          <m:t>h</m:t>
                        </m:r>
                        <m:r>
                          <a:rPr lang="es-EC" sz="2200" b="0" i="1" smtClean="0">
                            <a:latin typeface="Cambria Math"/>
                          </a:rPr>
                          <m:t> ∗</m:t>
                        </m:r>
                        <m:r>
                          <a:rPr lang="es-EC" sz="2200" b="0" i="1" smtClean="0">
                            <a:latin typeface="Cambria Math"/>
                          </a:rPr>
                          <m:t>𝑙</m:t>
                        </m:r>
                      </m:den>
                    </m:f>
                  </m:oMath>
                </a14:m>
                <a:endParaRPr lang="es-EC" dirty="0" smtClean="0"/>
              </a:p>
              <a:p>
                <a:pPr algn="ctr"/>
                <a:endParaRPr lang="es-EC" dirty="0"/>
              </a:p>
              <a:p>
                <a:r>
                  <a:rPr lang="es-EC" dirty="0"/>
                  <a:t>Dónde: </a:t>
                </a:r>
              </a:p>
              <a:p>
                <a:r>
                  <a:rPr lang="es-EC" dirty="0"/>
                  <a:t>F = Fuerza </a:t>
                </a:r>
              </a:p>
              <a:p>
                <a:r>
                  <a:rPr lang="es-EC" dirty="0"/>
                  <a:t>h = Garganta de la soldadura</a:t>
                </a:r>
              </a:p>
              <a:p>
                <a:r>
                  <a:rPr lang="es-EC" dirty="0"/>
                  <a:t>l = Longitud de la </a:t>
                </a:r>
                <a:r>
                  <a:rPr lang="es-EC" dirty="0" smtClean="0"/>
                  <a:t>soldadura</a:t>
                </a:r>
                <a:endParaRPr lang="es-EC" dirty="0"/>
              </a:p>
            </p:txBody>
          </p:sp>
        </mc:Choice>
        <mc:Fallback>
          <p:sp>
            <p:nvSpPr>
              <p:cNvPr id="6" name="5 CuadroTexto"/>
              <p:cNvSpPr txBox="1">
                <a:spLocks noRot="1" noChangeAspect="1" noMove="1" noResize="1" noEditPoints="1" noAdjustHandles="1" noChangeArrowheads="1" noChangeShapeType="1" noTextEdit="1"/>
              </p:cNvSpPr>
              <p:nvPr/>
            </p:nvSpPr>
            <p:spPr>
              <a:xfrm>
                <a:off x="179512" y="544922"/>
                <a:ext cx="8568952" cy="5836406"/>
              </a:xfrm>
              <a:prstGeom prst="rect">
                <a:avLst/>
              </a:prstGeom>
              <a:blipFill rotWithShape="1">
                <a:blip r:embed="rId2"/>
                <a:stretch>
                  <a:fillRect l="-569" t="-522" b="-731"/>
                </a:stretch>
              </a:blipFill>
            </p:spPr>
            <p:txBody>
              <a:bodyPr/>
              <a:lstStyle/>
              <a:p>
                <a:r>
                  <a:rPr lang="es-EC">
                    <a:noFill/>
                  </a:rPr>
                  <a:t> </a:t>
                </a:r>
              </a:p>
            </p:txBody>
          </p:sp>
        </mc:Fallback>
      </mc:AlternateContent>
      <p:pic>
        <p:nvPicPr>
          <p:cNvPr id="8" name="7 Imagen"/>
          <p:cNvPicPr/>
          <p:nvPr/>
        </p:nvPicPr>
        <p:blipFill rotWithShape="1">
          <a:blip r:embed="rId3"/>
          <a:srcRect l="20810" t="30520" r="29356" b="33441"/>
          <a:stretch/>
        </p:blipFill>
        <p:spPr bwMode="auto">
          <a:xfrm>
            <a:off x="2742185" y="1709565"/>
            <a:ext cx="3443605" cy="178117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3540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323528" y="836712"/>
            <a:ext cx="8424936" cy="2308324"/>
          </a:xfrm>
          <a:prstGeom prst="rect">
            <a:avLst/>
          </a:prstGeom>
        </p:spPr>
        <p:txBody>
          <a:bodyPr wrap="square">
            <a:spAutoFit/>
          </a:bodyPr>
          <a:lstStyle/>
          <a:p>
            <a:pPr algn="just"/>
            <a:r>
              <a:rPr lang="es-EC" dirty="0" smtClean="0"/>
              <a:t>Del tramo seleccionado obtenemos los siguientes datos:</a:t>
            </a:r>
          </a:p>
          <a:p>
            <a:pPr algn="just"/>
            <a:endParaRPr lang="en-US" dirty="0"/>
          </a:p>
          <a:p>
            <a:pPr algn="just"/>
            <a:r>
              <a:rPr lang="en-US" dirty="0" err="1" smtClean="0"/>
              <a:t>lt</a:t>
            </a:r>
            <a:r>
              <a:rPr lang="en-US" dirty="0"/>
              <a:t>= 1220 (mm) = 1,22 (m)</a:t>
            </a:r>
            <a:endParaRPr lang="es-EC" dirty="0"/>
          </a:p>
          <a:p>
            <a:pPr algn="just"/>
            <a:endParaRPr lang="es-EC" dirty="0"/>
          </a:p>
          <a:p>
            <a:pPr algn="just"/>
            <a:r>
              <a:rPr lang="es-EC" dirty="0"/>
              <a:t>h = 5 (mm) = 0,005 (m)</a:t>
            </a:r>
          </a:p>
          <a:p>
            <a:pPr algn="just"/>
            <a:endParaRPr lang="es-EC" dirty="0"/>
          </a:p>
          <a:p>
            <a:pPr algn="just"/>
            <a:r>
              <a:rPr lang="es-EC" dirty="0"/>
              <a:t>La fuerza la obtenemos de la siguiente forma:</a:t>
            </a:r>
          </a:p>
          <a:p>
            <a:pPr algn="just"/>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31" t="36554" r="36661" b="42802"/>
          <a:stretch/>
        </p:blipFill>
        <p:spPr bwMode="auto">
          <a:xfrm>
            <a:off x="431054" y="3145036"/>
            <a:ext cx="5077050" cy="198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34" t="22538" r="29722" b="10416"/>
          <a:stretch/>
        </p:blipFill>
        <p:spPr bwMode="auto">
          <a:xfrm>
            <a:off x="5796136" y="3145036"/>
            <a:ext cx="2616014" cy="190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713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323528" y="908720"/>
                <a:ext cx="8496944" cy="4524315"/>
              </a:xfrm>
              <a:prstGeom prst="rect">
                <a:avLst/>
              </a:prstGeom>
            </p:spPr>
            <p:txBody>
              <a:bodyPr wrap="square">
                <a:spAutoFit/>
              </a:bodyPr>
              <a:lstStyle/>
              <a:p>
                <a:pPr algn="ctr"/>
                <a:r>
                  <a:rPr lang="es-EC" dirty="0" smtClean="0"/>
                  <a:t>M = </a:t>
                </a:r>
                <a14:m>
                  <m:oMath xmlns:m="http://schemas.openxmlformats.org/officeDocument/2006/math">
                    <m:sSub>
                      <m:sSubPr>
                        <m:ctrlPr>
                          <a:rPr lang="es-EC" i="1" smtClean="0">
                            <a:latin typeface="Cambria Math"/>
                          </a:rPr>
                        </m:ctrlPr>
                      </m:sSubPr>
                      <m:e>
                        <m:r>
                          <a:rPr lang="es-EC" b="0" i="1" smtClean="0">
                            <a:latin typeface="Cambria Math"/>
                          </a:rPr>
                          <m:t>𝐹</m:t>
                        </m:r>
                      </m:e>
                      <m:sub>
                        <m:r>
                          <a:rPr lang="es-EC" b="0" i="1" smtClean="0">
                            <a:latin typeface="Cambria Math"/>
                          </a:rPr>
                          <m:t>1</m:t>
                        </m:r>
                      </m:sub>
                    </m:sSub>
                  </m:oMath>
                </a14:m>
                <a:r>
                  <a:rPr lang="es-EC" dirty="0" smtClean="0"/>
                  <a:t> </a:t>
                </a:r>
                <a:r>
                  <a:rPr lang="es-EC" dirty="0"/>
                  <a:t>* </a:t>
                </a:r>
                <a14:m>
                  <m:oMath xmlns:m="http://schemas.openxmlformats.org/officeDocument/2006/math">
                    <m:sSub>
                      <m:sSubPr>
                        <m:ctrlPr>
                          <a:rPr lang="es-EC" i="1" smtClean="0">
                            <a:latin typeface="Cambria Math"/>
                          </a:rPr>
                        </m:ctrlPr>
                      </m:sSubPr>
                      <m:e>
                        <m:r>
                          <a:rPr lang="es-EC" b="0" i="1" smtClean="0">
                            <a:latin typeface="Cambria Math"/>
                          </a:rPr>
                          <m:t>𝑑</m:t>
                        </m:r>
                      </m:e>
                      <m:sub>
                        <m:r>
                          <a:rPr lang="es-EC" b="0" i="1" smtClean="0">
                            <a:latin typeface="Cambria Math"/>
                          </a:rPr>
                          <m:t>1</m:t>
                        </m:r>
                      </m:sub>
                    </m:sSub>
                  </m:oMath>
                </a14:m>
                <a:endParaRPr lang="es-EC" dirty="0"/>
              </a:p>
              <a:p>
                <a:pPr algn="ctr"/>
                <a:endParaRPr lang="es-EC" dirty="0"/>
              </a:p>
              <a:p>
                <a:pPr algn="ctr"/>
                <a:r>
                  <a:rPr lang="es-EC" dirty="0"/>
                  <a:t>M = 20 (TN) * 761 (mm)</a:t>
                </a:r>
              </a:p>
              <a:p>
                <a:pPr algn="ctr"/>
                <a:endParaRPr lang="es-EC" dirty="0"/>
              </a:p>
              <a:p>
                <a:pPr algn="ctr"/>
                <a:r>
                  <a:rPr lang="es-EC" dirty="0"/>
                  <a:t>M = 15220 (</a:t>
                </a:r>
                <a:r>
                  <a:rPr lang="es-EC" dirty="0" smtClean="0"/>
                  <a:t>TN*mm</a:t>
                </a:r>
                <a:r>
                  <a:rPr lang="es-EC" dirty="0"/>
                  <a:t>)</a:t>
                </a:r>
              </a:p>
              <a:p>
                <a:endParaRPr lang="es-EC" dirty="0"/>
              </a:p>
              <a:p>
                <a:pPr algn="just"/>
                <a:r>
                  <a:rPr lang="es-EC" dirty="0"/>
                  <a:t>Momento resultante del tramo seleccionado, el momento es igual en toda la sección.</a:t>
                </a:r>
              </a:p>
              <a:p>
                <a:pPr algn="ctr"/>
                <a:r>
                  <a:rPr lang="es-EC" dirty="0"/>
                  <a:t>M = </a:t>
                </a:r>
                <a14:m>
                  <m:oMath xmlns:m="http://schemas.openxmlformats.org/officeDocument/2006/math">
                    <m:sSub>
                      <m:sSubPr>
                        <m:ctrlPr>
                          <a:rPr lang="es-EC" i="1" smtClean="0">
                            <a:latin typeface="Cambria Math"/>
                          </a:rPr>
                        </m:ctrlPr>
                      </m:sSubPr>
                      <m:e>
                        <m:r>
                          <a:rPr lang="es-EC" b="0" i="1" smtClean="0">
                            <a:latin typeface="Cambria Math"/>
                          </a:rPr>
                          <m:t>𝐹</m:t>
                        </m:r>
                      </m:e>
                      <m:sub>
                        <m:r>
                          <a:rPr lang="es-EC" b="0" i="1" smtClean="0">
                            <a:latin typeface="Cambria Math"/>
                          </a:rPr>
                          <m:t>2</m:t>
                        </m:r>
                      </m:sub>
                    </m:sSub>
                  </m:oMath>
                </a14:m>
                <a:r>
                  <a:rPr lang="es-EC" dirty="0" smtClean="0"/>
                  <a:t>* </a:t>
                </a:r>
                <a14:m>
                  <m:oMath xmlns:m="http://schemas.openxmlformats.org/officeDocument/2006/math">
                    <m:sSub>
                      <m:sSubPr>
                        <m:ctrlPr>
                          <a:rPr lang="es-EC" i="1" dirty="0" smtClean="0">
                            <a:latin typeface="Cambria Math"/>
                          </a:rPr>
                        </m:ctrlPr>
                      </m:sSubPr>
                      <m:e>
                        <m:r>
                          <a:rPr lang="es-EC" b="0" i="1" dirty="0" smtClean="0">
                            <a:latin typeface="Cambria Math"/>
                          </a:rPr>
                          <m:t>𝑑</m:t>
                        </m:r>
                      </m:e>
                      <m:sub>
                        <m:r>
                          <a:rPr lang="es-EC" b="0" i="1" dirty="0" smtClean="0">
                            <a:latin typeface="Cambria Math"/>
                          </a:rPr>
                          <m:t>2</m:t>
                        </m:r>
                      </m:sub>
                    </m:sSub>
                  </m:oMath>
                </a14:m>
                <a:endParaRPr lang="es-EC" dirty="0"/>
              </a:p>
              <a:p>
                <a:pPr algn="ctr"/>
                <a:endParaRPr lang="es-EC" dirty="0"/>
              </a:p>
              <a:p>
                <a:pPr algn="ctr"/>
                <a:r>
                  <a:rPr lang="es-EC" dirty="0"/>
                  <a:t>15220 (</a:t>
                </a:r>
                <a:r>
                  <a:rPr lang="es-EC" dirty="0" smtClean="0"/>
                  <a:t>TN*mm</a:t>
                </a:r>
                <a:r>
                  <a:rPr lang="es-EC" dirty="0"/>
                  <a:t>) = </a:t>
                </a:r>
                <a14:m>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2</m:t>
                        </m:r>
                      </m:sub>
                    </m:sSub>
                  </m:oMath>
                </a14:m>
                <a:r>
                  <a:rPr lang="es-EC" dirty="0" smtClean="0"/>
                  <a:t> * 334 </a:t>
                </a:r>
                <a:r>
                  <a:rPr lang="es-EC" dirty="0"/>
                  <a:t>(mm)</a:t>
                </a:r>
              </a:p>
              <a:p>
                <a:pPr algn="ctr"/>
                <a:endParaRPr lang="es-EC" dirty="0"/>
              </a:p>
              <a:p>
                <a:pPr algn="ctr"/>
                <a14:m>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2</m:t>
                        </m:r>
                      </m:sub>
                    </m:sSub>
                  </m:oMath>
                </a14:m>
                <a:r>
                  <a:rPr lang="es-EC" dirty="0" smtClean="0"/>
                  <a:t> </a:t>
                </a:r>
                <a:r>
                  <a:rPr lang="es-EC" dirty="0"/>
                  <a:t>= </a:t>
                </a:r>
                <a:r>
                  <a:rPr lang="es-EC" dirty="0" smtClean="0"/>
                  <a:t>45.57 </a:t>
                </a:r>
                <a:r>
                  <a:rPr lang="es-EC" dirty="0"/>
                  <a:t>(TN)</a:t>
                </a:r>
              </a:p>
              <a:p>
                <a:endParaRPr lang="es-EC" dirty="0"/>
              </a:p>
              <a:p>
                <a:pPr algn="just"/>
                <a:r>
                  <a:rPr lang="es-EC" dirty="0"/>
                  <a:t>Fuerza resultante de la segunda sección, con este valor calculamos la soldadura en toda la sección</a:t>
                </a:r>
                <a:r>
                  <a:rPr lang="es-EC" dirty="0" smtClean="0"/>
                  <a:t>.</a:t>
                </a:r>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23528" y="908720"/>
                <a:ext cx="8496944" cy="4524315"/>
              </a:xfrm>
              <a:prstGeom prst="rect">
                <a:avLst/>
              </a:prstGeom>
              <a:blipFill rotWithShape="1">
                <a:blip r:embed="rId2"/>
                <a:stretch>
                  <a:fillRect l="-574" t="-674" r="-646" b="-1213"/>
                </a:stretch>
              </a:blipFill>
            </p:spPr>
            <p:txBody>
              <a:bodyPr/>
              <a:lstStyle/>
              <a:p>
                <a:r>
                  <a:rPr lang="es-EC">
                    <a:noFill/>
                  </a:rPr>
                  <a:t> </a:t>
                </a:r>
              </a:p>
            </p:txBody>
          </p:sp>
        </mc:Fallback>
      </mc:AlternateContent>
    </p:spTree>
    <p:extLst>
      <p:ext uri="{BB962C8B-B14F-4D97-AF65-F5344CB8AC3E}">
        <p14:creationId xmlns:p14="http://schemas.microsoft.com/office/powerpoint/2010/main" val="3620428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220470" y="752346"/>
                <a:ext cx="8640960" cy="5143011"/>
              </a:xfrm>
              <a:prstGeom prst="rect">
                <a:avLst/>
              </a:prstGeom>
            </p:spPr>
            <p:txBody>
              <a:bodyPr wrap="square">
                <a:spAutoFit/>
              </a:bodyPr>
              <a:lstStyle/>
              <a:p>
                <a:pPr algn="just"/>
                <a:r>
                  <a:rPr lang="es-EC" dirty="0" smtClean="0"/>
                  <a:t>La fuerza obtenida le cambiamos las unidades a Newton (N), para realizar ese cálculo la fuerza encontrada le multiplicamos por  9800.</a:t>
                </a:r>
              </a:p>
              <a:p>
                <a:pPr algn="ctr"/>
                <a:endParaRPr lang="es-EC" dirty="0" smtClean="0"/>
              </a:p>
              <a:p>
                <a:pPr algn="ctr"/>
                <a:r>
                  <a:rPr lang="es-EC" dirty="0" smtClean="0"/>
                  <a:t>F </a:t>
                </a:r>
                <a:r>
                  <a:rPr lang="es-EC" dirty="0"/>
                  <a:t>= 446586 (N)</a:t>
                </a:r>
              </a:p>
              <a:p>
                <a:pPr algn="ctr"/>
                <a:endParaRPr lang="es-EC" dirty="0"/>
              </a:p>
              <a:p>
                <a:pPr algn="just"/>
                <a:r>
                  <a:rPr lang="es-EC" dirty="0" smtClean="0"/>
                  <a:t>Utilizamos </a:t>
                </a:r>
                <a:r>
                  <a:rPr lang="es-EC" dirty="0"/>
                  <a:t>la Ecuación de esfuerzo admisible  y realizamos el cálculo:</a:t>
                </a:r>
              </a:p>
              <a:p>
                <a:pPr algn="ctr"/>
                <a:endParaRPr lang="en-US" dirty="0" smtClean="0"/>
              </a:p>
              <a:p>
                <a:pPr algn="ctr"/>
                <a:r>
                  <a:rPr lang="en-US" dirty="0" smtClean="0"/>
                  <a:t>Ʈ  </a:t>
                </a:r>
                <a:r>
                  <a:rPr lang="en-US" dirty="0"/>
                  <a:t>=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sz="2200" dirty="0"/>
              </a:p>
              <a:p>
                <a:pPr algn="ctr"/>
                <a:r>
                  <a:rPr lang="en-US" dirty="0"/>
                  <a:t>Ʈ </a:t>
                </a:r>
                <a:r>
                  <a:rPr lang="en-US" dirty="0" smtClean="0"/>
                  <a:t>=</a:t>
                </a:r>
                <a:r>
                  <a:rPr lang="en-US" sz="2200" dirty="0" smtClean="0"/>
                  <a:t> </a:t>
                </a:r>
                <a14:m>
                  <m:oMath xmlns:m="http://schemas.openxmlformats.org/officeDocument/2006/math">
                    <m:f>
                      <m:fPr>
                        <m:ctrlPr>
                          <a:rPr lang="es-EC" sz="2200" i="1">
                            <a:latin typeface="Cambria Math"/>
                          </a:rPr>
                        </m:ctrlPr>
                      </m:fPr>
                      <m:num>
                        <m:r>
                          <a:rPr lang="es-EC" sz="2200" i="1">
                            <a:latin typeface="Cambria Math"/>
                          </a:rPr>
                          <m:t>446586 (</m:t>
                        </m:r>
                        <m:r>
                          <a:rPr lang="es-EC" sz="2200" i="1">
                            <a:latin typeface="Cambria Math"/>
                          </a:rPr>
                          <m:t>𝑁</m:t>
                        </m:r>
                        <m:r>
                          <a:rPr lang="es-EC" sz="2200" i="1">
                            <a:latin typeface="Cambria Math"/>
                          </a:rPr>
                          <m:t>)</m:t>
                        </m:r>
                      </m:num>
                      <m:den>
                        <m:r>
                          <a:rPr lang="es-EC" sz="2200" i="1">
                            <a:latin typeface="Cambria Math"/>
                          </a:rPr>
                          <m:t>0</m:t>
                        </m:r>
                        <m:r>
                          <a:rPr lang="es-EC" sz="2200" b="0" i="1" smtClean="0">
                            <a:latin typeface="Cambria Math"/>
                          </a:rPr>
                          <m:t>.</m:t>
                        </m:r>
                        <m:r>
                          <a:rPr lang="es-EC" sz="2200" i="1">
                            <a:latin typeface="Cambria Math"/>
                          </a:rPr>
                          <m:t>707 ∗0</m:t>
                        </m:r>
                        <m:r>
                          <a:rPr lang="es-EC" sz="2200" b="0" i="1" smtClean="0">
                            <a:latin typeface="Cambria Math"/>
                          </a:rPr>
                          <m:t>.</m:t>
                        </m:r>
                        <m:r>
                          <a:rPr lang="es-EC" sz="2200" i="1">
                            <a:latin typeface="Cambria Math"/>
                          </a:rPr>
                          <m:t>005 </m:t>
                        </m:r>
                        <m:d>
                          <m:dPr>
                            <m:ctrlPr>
                              <a:rPr lang="es-EC" sz="2200" i="1">
                                <a:latin typeface="Cambria Math"/>
                              </a:rPr>
                            </m:ctrlPr>
                          </m:dPr>
                          <m:e>
                            <m:r>
                              <a:rPr lang="es-EC" sz="2200" i="1">
                                <a:latin typeface="Cambria Math"/>
                              </a:rPr>
                              <m:t>𝑚</m:t>
                            </m:r>
                          </m:e>
                        </m:d>
                        <m:r>
                          <a:rPr lang="es-EC" sz="2200" i="1">
                            <a:latin typeface="Cambria Math"/>
                          </a:rPr>
                          <m:t>∗1</m:t>
                        </m:r>
                        <m:r>
                          <a:rPr lang="es-EC" sz="2200" b="0" i="1" smtClean="0">
                            <a:latin typeface="Cambria Math"/>
                          </a:rPr>
                          <m:t>.</m:t>
                        </m:r>
                        <m:r>
                          <a:rPr lang="es-EC" sz="2200" i="1">
                            <a:latin typeface="Cambria Math"/>
                          </a:rPr>
                          <m:t>22 (</m:t>
                        </m:r>
                        <m:r>
                          <a:rPr lang="es-EC" sz="2200" i="1">
                            <a:latin typeface="Cambria Math"/>
                          </a:rPr>
                          <m:t>𝑚</m:t>
                        </m:r>
                        <m:r>
                          <a:rPr lang="es-EC" sz="2200" i="1">
                            <a:latin typeface="Cambria Math"/>
                          </a:rPr>
                          <m:t>)</m:t>
                        </m:r>
                      </m:den>
                    </m:f>
                  </m:oMath>
                </a14:m>
                <a:endParaRPr lang="es-EC" sz="2400" dirty="0"/>
              </a:p>
              <a:p>
                <a:pPr algn="ctr"/>
                <a:endParaRPr lang="es-EC" sz="2200" dirty="0"/>
              </a:p>
              <a:p>
                <a:pPr algn="ctr"/>
                <a:r>
                  <a:rPr lang="en-US" dirty="0"/>
                  <a:t>Ʈ </a:t>
                </a:r>
                <a:r>
                  <a:rPr lang="en-US" dirty="0" smtClean="0"/>
                  <a:t>=</a:t>
                </a:r>
                <a:r>
                  <a:rPr lang="en-US" sz="2400" dirty="0" smtClean="0"/>
                  <a:t> </a:t>
                </a:r>
                <a14:m>
                  <m:oMath xmlns:m="http://schemas.openxmlformats.org/officeDocument/2006/math">
                    <m:f>
                      <m:fPr>
                        <m:ctrlPr>
                          <a:rPr lang="es-EC" sz="2200" i="1">
                            <a:latin typeface="Cambria Math"/>
                          </a:rPr>
                        </m:ctrlPr>
                      </m:fPr>
                      <m:num>
                        <m:r>
                          <a:rPr lang="es-EC" sz="2200" i="1">
                            <a:latin typeface="Cambria Math"/>
                          </a:rPr>
                          <m:t>103551371</m:t>
                        </m:r>
                        <m:r>
                          <a:rPr lang="es-EC" sz="2200" b="0" i="1" smtClean="0">
                            <a:latin typeface="Cambria Math"/>
                          </a:rPr>
                          <m:t>.</m:t>
                        </m:r>
                        <m:r>
                          <a:rPr lang="es-EC" sz="2200" i="1">
                            <a:latin typeface="Cambria Math"/>
                          </a:rPr>
                          <m:t>5 (</m:t>
                        </m:r>
                        <m:r>
                          <a:rPr lang="es-EC" sz="2200" i="1">
                            <a:latin typeface="Cambria Math"/>
                          </a:rPr>
                          <m:t>𝑃𝑎</m:t>
                        </m:r>
                        <m:r>
                          <a:rPr lang="es-EC" sz="2200" i="1">
                            <a:latin typeface="Cambria Math"/>
                          </a:rPr>
                          <m:t>)</m:t>
                        </m:r>
                      </m:num>
                      <m:den>
                        <m:r>
                          <a:rPr lang="es-EC" sz="2200" i="1">
                            <a:latin typeface="Cambria Math"/>
                          </a:rPr>
                          <m:t>1</m:t>
                        </m:r>
                        <m:r>
                          <a:rPr lang="es-EC" sz="2200" b="0" i="1" smtClean="0">
                            <a:latin typeface="Cambria Math"/>
                          </a:rPr>
                          <m:t>𝑥</m:t>
                        </m:r>
                        <m:sSup>
                          <m:sSupPr>
                            <m:ctrlPr>
                              <a:rPr lang="es-EC" sz="2200" b="0" i="1" smtClean="0">
                                <a:latin typeface="Cambria Math"/>
                              </a:rPr>
                            </m:ctrlPr>
                          </m:sSupPr>
                          <m:e>
                            <m:r>
                              <a:rPr lang="es-EC" sz="2200" b="0" i="1" smtClean="0">
                                <a:latin typeface="Cambria Math"/>
                              </a:rPr>
                              <m:t>10</m:t>
                            </m:r>
                          </m:e>
                          <m:sup>
                            <m:r>
                              <a:rPr lang="es-EC" sz="2200" b="0" i="1" smtClean="0">
                                <a:latin typeface="Cambria Math"/>
                              </a:rPr>
                              <m:t>6</m:t>
                            </m:r>
                          </m:sup>
                        </m:sSup>
                      </m:den>
                    </m:f>
                  </m:oMath>
                </a14:m>
                <a:endParaRPr lang="es-EC" sz="2400" dirty="0"/>
              </a:p>
              <a:p>
                <a:pPr algn="ctr"/>
                <a:endParaRPr lang="es-EC" sz="2200" dirty="0"/>
              </a:p>
              <a:p>
                <a:pPr algn="ctr"/>
                <a:r>
                  <a:rPr lang="en-US" dirty="0" smtClean="0"/>
                  <a:t>Ʈ = 103.55 </a:t>
                </a:r>
                <a:r>
                  <a:rPr lang="en-US" dirty="0"/>
                  <a:t>(MPa)</a:t>
                </a:r>
                <a:endParaRPr lang="es-EC" dirty="0"/>
              </a:p>
              <a:p>
                <a:pPr algn="just"/>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20470" y="752346"/>
                <a:ext cx="8640960" cy="5143011"/>
              </a:xfrm>
              <a:prstGeom prst="rect">
                <a:avLst/>
              </a:prstGeom>
              <a:blipFill rotWithShape="1">
                <a:blip r:embed="rId2"/>
                <a:stretch>
                  <a:fillRect l="-564" t="-592" r="-564"/>
                </a:stretch>
              </a:blipFill>
            </p:spPr>
            <p:txBody>
              <a:bodyPr/>
              <a:lstStyle/>
              <a:p>
                <a:r>
                  <a:rPr lang="es-EC">
                    <a:noFill/>
                  </a:rPr>
                  <a:t> </a:t>
                </a:r>
              </a:p>
            </p:txBody>
          </p:sp>
        </mc:Fallback>
      </mc:AlternateContent>
    </p:spTree>
    <p:extLst>
      <p:ext uri="{BB962C8B-B14F-4D97-AF65-F5344CB8AC3E}">
        <p14:creationId xmlns:p14="http://schemas.microsoft.com/office/powerpoint/2010/main" val="3136577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251520" y="1052736"/>
            <a:ext cx="8712968" cy="3416320"/>
          </a:xfrm>
          <a:prstGeom prst="rect">
            <a:avLst/>
          </a:prstGeom>
          <a:noFill/>
        </p:spPr>
        <p:txBody>
          <a:bodyPr wrap="square" rtlCol="0">
            <a:spAutoFit/>
          </a:bodyPr>
          <a:lstStyle/>
          <a:p>
            <a:pPr algn="just"/>
            <a:r>
              <a:rPr lang="es-EC" dirty="0"/>
              <a:t>De (</a:t>
            </a:r>
            <a:r>
              <a:rPr lang="es-EC" dirty="0" err="1"/>
              <a:t>MPa</a:t>
            </a:r>
            <a:r>
              <a:rPr lang="es-EC" dirty="0"/>
              <a:t>) cambiamos a las unidades de (psi):</a:t>
            </a:r>
          </a:p>
          <a:p>
            <a:pPr algn="ctr"/>
            <a:endParaRPr lang="es-EC" dirty="0"/>
          </a:p>
          <a:p>
            <a:pPr algn="ctr"/>
            <a:r>
              <a:rPr lang="es-EC" dirty="0"/>
              <a:t>1 (</a:t>
            </a:r>
            <a:r>
              <a:rPr lang="es-EC" dirty="0" err="1"/>
              <a:t>MPa</a:t>
            </a:r>
            <a:r>
              <a:rPr lang="es-EC" dirty="0"/>
              <a:t>) = </a:t>
            </a:r>
            <a:r>
              <a:rPr lang="es-EC" dirty="0" smtClean="0"/>
              <a:t>145.038 </a:t>
            </a:r>
            <a:r>
              <a:rPr lang="es-EC" dirty="0"/>
              <a:t>(psi)</a:t>
            </a:r>
          </a:p>
          <a:p>
            <a:pPr algn="ctr"/>
            <a:endParaRPr lang="es-EC" dirty="0"/>
          </a:p>
          <a:p>
            <a:pPr algn="ctr"/>
            <a:r>
              <a:rPr lang="es-EC" dirty="0"/>
              <a:t> </a:t>
            </a:r>
            <a:r>
              <a:rPr lang="en-US" dirty="0"/>
              <a:t>Ʈ  = </a:t>
            </a:r>
            <a:r>
              <a:rPr lang="en-US" dirty="0" smtClean="0"/>
              <a:t>103.55 </a:t>
            </a:r>
            <a:r>
              <a:rPr lang="en-US" dirty="0"/>
              <a:t>(MPa) * </a:t>
            </a:r>
            <a:r>
              <a:rPr lang="en-US" dirty="0" smtClean="0"/>
              <a:t>145.038 </a:t>
            </a:r>
            <a:r>
              <a:rPr lang="en-US" dirty="0"/>
              <a:t>(psi)</a:t>
            </a:r>
          </a:p>
          <a:p>
            <a:pPr algn="ctr"/>
            <a:endParaRPr lang="en-US" dirty="0"/>
          </a:p>
          <a:p>
            <a:pPr algn="ctr"/>
            <a:r>
              <a:rPr lang="en-US" dirty="0"/>
              <a:t>Ʈ  = </a:t>
            </a:r>
            <a:r>
              <a:rPr lang="en-US" dirty="0" smtClean="0"/>
              <a:t>15018.68 </a:t>
            </a:r>
            <a:r>
              <a:rPr lang="en-US" dirty="0"/>
              <a:t>(psi)</a:t>
            </a:r>
            <a:endParaRPr lang="es-EC" dirty="0"/>
          </a:p>
          <a:p>
            <a:pPr algn="just"/>
            <a:endParaRPr lang="es-EC" dirty="0"/>
          </a:p>
          <a:p>
            <a:pPr algn="just"/>
            <a:r>
              <a:rPr lang="es-EC" dirty="0"/>
              <a:t>El resultado lo multiplicamos por el Factor de seguridad (</a:t>
            </a:r>
            <a:r>
              <a:rPr lang="es-EC" dirty="0" err="1"/>
              <a:t>Fs</a:t>
            </a:r>
            <a:r>
              <a:rPr lang="es-EC" dirty="0"/>
              <a:t>) = </a:t>
            </a:r>
            <a:r>
              <a:rPr lang="es-EC" dirty="0" smtClean="0"/>
              <a:t>2</a:t>
            </a:r>
            <a:endParaRPr lang="es-EC" dirty="0"/>
          </a:p>
          <a:p>
            <a:pPr algn="just"/>
            <a:endParaRPr lang="es-EC" dirty="0">
              <a:solidFill>
                <a:srgbClr val="FF0000"/>
              </a:solidFill>
            </a:endParaRPr>
          </a:p>
          <a:p>
            <a:pPr algn="ctr"/>
            <a:r>
              <a:rPr lang="en-US" dirty="0"/>
              <a:t>Ʈ (total) = </a:t>
            </a:r>
            <a:r>
              <a:rPr lang="en-US" dirty="0" smtClean="0"/>
              <a:t>30037.37 </a:t>
            </a:r>
            <a:r>
              <a:rPr lang="en-US" dirty="0"/>
              <a:t>(psi)</a:t>
            </a:r>
            <a:endParaRPr lang="es-EC" dirty="0">
              <a:solidFill>
                <a:srgbClr val="FF0000"/>
              </a:solidFill>
            </a:endParaRPr>
          </a:p>
          <a:p>
            <a:endParaRPr lang="es-EC" dirty="0"/>
          </a:p>
        </p:txBody>
      </p:sp>
    </p:spTree>
    <p:extLst>
      <p:ext uri="{BB962C8B-B14F-4D97-AF65-F5344CB8AC3E}">
        <p14:creationId xmlns:p14="http://schemas.microsoft.com/office/powerpoint/2010/main" val="3058232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323528" y="764704"/>
            <a:ext cx="8496944" cy="5078313"/>
          </a:xfrm>
          <a:prstGeom prst="rect">
            <a:avLst/>
          </a:prstGeom>
        </p:spPr>
        <p:txBody>
          <a:bodyPr wrap="square">
            <a:spAutoFit/>
          </a:bodyPr>
          <a:lstStyle/>
          <a:p>
            <a:r>
              <a:rPr lang="es-EC" b="1" u="sng" dirty="0" smtClean="0"/>
              <a:t>SECCIÓN </a:t>
            </a:r>
            <a:r>
              <a:rPr lang="es-EC" b="1" u="sng" dirty="0"/>
              <a:t>2:</a:t>
            </a:r>
            <a:endParaRPr lang="es-EC" dirty="0"/>
          </a:p>
          <a:p>
            <a:endParaRPr lang="es-EC" dirty="0"/>
          </a:p>
          <a:p>
            <a:pPr algn="just"/>
            <a:r>
              <a:rPr lang="es-EC" dirty="0"/>
              <a:t>El cálculo en esta </a:t>
            </a:r>
            <a:r>
              <a:rPr lang="es-EC" dirty="0" smtClean="0"/>
              <a:t>sección, los cálculos o dimensiones de la sección son casi la misma longitud de la sección </a:t>
            </a:r>
            <a:r>
              <a:rPr lang="es-EC" dirty="0"/>
              <a:t>1, pero lo importante es que en esta sección 2 solo es un refuerzo de la sección obtenida, ya que la parte anterior calculada anteriormente resiste tranquilamente con la soldadura </a:t>
            </a:r>
            <a:r>
              <a:rPr lang="es-EC" dirty="0" smtClean="0"/>
              <a:t>que se obtuvo en los cálculos, por tal razón de acuerdo a la longitud de esta sección que es menor que la sección 1 no realizamos este cálculo.</a:t>
            </a:r>
            <a:endParaRPr lang="es-EC" dirty="0"/>
          </a:p>
          <a:p>
            <a:pPr algn="just"/>
            <a:endParaRPr lang="es-EC" dirty="0"/>
          </a:p>
          <a:p>
            <a:pPr algn="just"/>
            <a:endParaRPr lang="es-EC" dirty="0"/>
          </a:p>
          <a:p>
            <a:pPr algn="just"/>
            <a:endParaRPr lang="es-EC" dirty="0"/>
          </a:p>
          <a:p>
            <a:pPr algn="just"/>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r>
              <a:rPr lang="es-EC" dirty="0"/>
              <a:t>Dimensiones de la sección 2 a ser soldada</a:t>
            </a:r>
          </a:p>
        </p:txBody>
      </p:sp>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51" t="30529" r="13369" b="25962"/>
          <a:stretch/>
        </p:blipFill>
        <p:spPr bwMode="auto">
          <a:xfrm>
            <a:off x="1691680" y="3361900"/>
            <a:ext cx="5507828" cy="213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839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251520" y="764704"/>
            <a:ext cx="8568952" cy="2308324"/>
          </a:xfrm>
          <a:prstGeom prst="rect">
            <a:avLst/>
          </a:prstGeom>
        </p:spPr>
        <p:txBody>
          <a:bodyPr wrap="square">
            <a:spAutoFit/>
          </a:bodyPr>
          <a:lstStyle/>
          <a:p>
            <a:r>
              <a:rPr lang="es-EC" b="1" dirty="0"/>
              <a:t>DETERMINACIÓN DEL ELECTRODO PARA LA SOLDADURA</a:t>
            </a:r>
          </a:p>
          <a:p>
            <a:endParaRPr lang="es-EC" b="1" dirty="0"/>
          </a:p>
          <a:p>
            <a:pPr algn="just"/>
            <a:r>
              <a:rPr lang="es-EC" dirty="0"/>
              <a:t>Con el valor de la resistencia total (τ) calculado, vamos a la tabla de los electrodos y determinamos la resistencia a tensión del electrodo E 6011 que es de 62000 (psi), por lo tanto con este electrodo podemos soldar la estructura, debido que se encuentra en el rango de la resistencia de ese electrodo. </a:t>
            </a:r>
          </a:p>
          <a:p>
            <a:pPr algn="just"/>
            <a:r>
              <a:rPr lang="es-EC" dirty="0"/>
              <a:t>E-60xx: Significa una resistencia a la tracción de 62000 libras por pulgada cuadrada como se muestra en la siguiente tabla:</a:t>
            </a: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31" t="50241" r="4179" b="18269"/>
          <a:stretch/>
        </p:blipFill>
        <p:spPr bwMode="auto">
          <a:xfrm>
            <a:off x="1398966" y="3003214"/>
            <a:ext cx="5909338" cy="286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028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323528" y="836712"/>
            <a:ext cx="8496944" cy="5355312"/>
          </a:xfrm>
          <a:prstGeom prst="rect">
            <a:avLst/>
          </a:prstGeom>
        </p:spPr>
        <p:txBody>
          <a:bodyPr wrap="square">
            <a:spAutoFit/>
          </a:bodyPr>
          <a:lstStyle/>
          <a:p>
            <a:r>
              <a:rPr lang="es-EC" b="1" dirty="0"/>
              <a:t>CÁLCULO DE  SOLDADURA EN EL PERFIL C CON LA </a:t>
            </a:r>
            <a:r>
              <a:rPr lang="es-EC" b="1" dirty="0" smtClean="0"/>
              <a:t>COLUMNA</a:t>
            </a:r>
            <a:r>
              <a:rPr lang="es-EC" b="1" dirty="0" smtClean="0"/>
              <a:t>:</a:t>
            </a:r>
            <a:endParaRPr lang="es-EC" b="1" dirty="0"/>
          </a:p>
          <a:p>
            <a:endParaRPr lang="es-EC" b="1" dirty="0"/>
          </a:p>
          <a:p>
            <a:r>
              <a:rPr lang="es-EC" dirty="0"/>
              <a:t>Cálculo a cortante:</a:t>
            </a:r>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pPr algn="ctr"/>
            <a:endParaRPr lang="es-EC" dirty="0" smtClean="0"/>
          </a:p>
          <a:p>
            <a:pPr algn="ctr"/>
            <a:r>
              <a:rPr lang="es-EC" dirty="0" smtClean="0"/>
              <a:t>Dimensiones </a:t>
            </a:r>
            <a:r>
              <a:rPr lang="es-EC" dirty="0"/>
              <a:t>Perfil C</a:t>
            </a:r>
          </a:p>
          <a:p>
            <a:pPr algn="ctr"/>
            <a:endParaRPr lang="es-EC" dirty="0"/>
          </a:p>
          <a:p>
            <a:pPr algn="just"/>
            <a:r>
              <a:rPr lang="es-EC" dirty="0"/>
              <a:t>Para el cálculo de la soldadura en esta sección vamos a realizarlo encontrando la longitud que necesitamos para que la soldadura se encuentre en el rango y que pueda resistir </a:t>
            </a:r>
            <a:r>
              <a:rPr lang="es-EC" dirty="0" smtClean="0"/>
              <a:t>en </a:t>
            </a:r>
            <a:r>
              <a:rPr lang="es-EC" dirty="0"/>
              <a:t>la sección especificada. </a:t>
            </a:r>
            <a:endParaRPr lang="es-EC" b="1" dirty="0"/>
          </a:p>
        </p:txBody>
      </p:sp>
      <p:pic>
        <p:nvPicPr>
          <p:cNvPr id="7" name="6 Imagen"/>
          <p:cNvPicPr/>
          <p:nvPr/>
        </p:nvPicPr>
        <p:blipFill rotWithShape="1">
          <a:blip r:embed="rId2"/>
          <a:srcRect l="43262" t="26948" r="38484" b="14286"/>
          <a:stretch/>
        </p:blipFill>
        <p:spPr bwMode="auto">
          <a:xfrm>
            <a:off x="3635896" y="1628800"/>
            <a:ext cx="1872208" cy="289641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7460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251520" y="836711"/>
                <a:ext cx="8496944" cy="5051383"/>
              </a:xfrm>
              <a:prstGeom prst="rect">
                <a:avLst/>
              </a:prstGeom>
              <a:noFill/>
            </p:spPr>
            <p:txBody>
              <a:bodyPr wrap="square" rtlCol="0">
                <a:spAutoFit/>
              </a:bodyPr>
              <a:lstStyle/>
              <a:p>
                <a:pPr algn="ctr"/>
                <a:r>
                  <a:rPr lang="es-EC" dirty="0" smtClean="0"/>
                  <a:t>F = 45.57 (TN)</a:t>
                </a:r>
              </a:p>
              <a:p>
                <a:pPr algn="ctr"/>
                <a:endParaRPr lang="es-EC" dirty="0"/>
              </a:p>
              <a:p>
                <a:pPr algn="ctr"/>
                <a14:m>
                  <m:oMath xmlns:m="http://schemas.openxmlformats.org/officeDocument/2006/math">
                    <m:sSub>
                      <m:sSubPr>
                        <m:ctrlPr>
                          <a:rPr lang="es-EC" i="1" smtClean="0">
                            <a:solidFill>
                              <a:schemeClr val="tx1"/>
                            </a:solidFill>
                            <a:latin typeface="Cambria Math"/>
                          </a:rPr>
                        </m:ctrlPr>
                      </m:sSubPr>
                      <m:e>
                        <m:r>
                          <a:rPr lang="es-EC" b="0" i="1" smtClean="0">
                            <a:solidFill>
                              <a:schemeClr val="tx1"/>
                            </a:solidFill>
                            <a:latin typeface="Cambria Math"/>
                          </a:rPr>
                          <m:t>𝐹</m:t>
                        </m:r>
                      </m:e>
                      <m:sub>
                        <m:r>
                          <a:rPr lang="es-EC" b="0" i="1" smtClean="0">
                            <a:solidFill>
                              <a:schemeClr val="tx1"/>
                            </a:solidFill>
                            <a:latin typeface="Cambria Math"/>
                          </a:rPr>
                          <m:t>1</m:t>
                        </m:r>
                      </m:sub>
                    </m:sSub>
                  </m:oMath>
                </a14:m>
                <a:r>
                  <a:rPr lang="es-EC" dirty="0" smtClean="0">
                    <a:solidFill>
                      <a:schemeClr val="tx1"/>
                    </a:solidFill>
                  </a:rPr>
                  <a:t> = </a:t>
                </a:r>
                <a14:m>
                  <m:oMath xmlns:m="http://schemas.openxmlformats.org/officeDocument/2006/math">
                    <m:f>
                      <m:fPr>
                        <m:ctrlPr>
                          <a:rPr lang="es-EC" sz="2200" i="1" smtClean="0">
                            <a:solidFill>
                              <a:schemeClr val="tx1"/>
                            </a:solidFill>
                            <a:latin typeface="Cambria Math"/>
                          </a:rPr>
                        </m:ctrlPr>
                      </m:fPr>
                      <m:num>
                        <m:r>
                          <a:rPr lang="es-EC" sz="2200" b="0" i="1" smtClean="0">
                            <a:solidFill>
                              <a:schemeClr val="tx1"/>
                            </a:solidFill>
                            <a:latin typeface="Cambria Math"/>
                          </a:rPr>
                          <m:t>𝐹</m:t>
                        </m:r>
                      </m:num>
                      <m:den>
                        <m:r>
                          <a:rPr lang="es-EC" sz="2200" b="0" i="1" smtClean="0">
                            <a:solidFill>
                              <a:schemeClr val="tx1"/>
                            </a:solidFill>
                            <a:latin typeface="Cambria Math"/>
                          </a:rPr>
                          <m:t>2</m:t>
                        </m:r>
                      </m:den>
                    </m:f>
                  </m:oMath>
                </a14:m>
                <a:endParaRPr lang="es-EC" sz="2200" dirty="0" smtClean="0">
                  <a:solidFill>
                    <a:schemeClr val="tx1"/>
                  </a:solidFill>
                </a:endParaRPr>
              </a:p>
              <a:p>
                <a:pPr algn="ctr"/>
                <a:endParaRPr lang="es-EC" sz="2200" dirty="0"/>
              </a:p>
              <a:p>
                <a:pPr algn="ctr"/>
                <a14:m>
                  <m:oMath xmlns:m="http://schemas.openxmlformats.org/officeDocument/2006/math">
                    <m:sSub>
                      <m:sSubPr>
                        <m:ctrlPr>
                          <a:rPr lang="es-EC" i="1" smtClean="0">
                            <a:latin typeface="Cambria Math"/>
                          </a:rPr>
                        </m:ctrlPr>
                      </m:sSubPr>
                      <m:e>
                        <m:r>
                          <a:rPr lang="es-EC" b="0" i="1" smtClean="0">
                            <a:latin typeface="Cambria Math"/>
                          </a:rPr>
                          <m:t>𝐹</m:t>
                        </m:r>
                      </m:e>
                      <m:sub>
                        <m:r>
                          <a:rPr lang="es-EC" b="0" i="1" smtClean="0">
                            <a:latin typeface="Cambria Math"/>
                          </a:rPr>
                          <m:t>1</m:t>
                        </m:r>
                      </m:sub>
                    </m:sSub>
                  </m:oMath>
                </a14:m>
                <a:r>
                  <a:rPr lang="es-EC" dirty="0" smtClean="0"/>
                  <a:t>= 22.785 (TN</a:t>
                </a:r>
                <a:r>
                  <a:rPr lang="es-EC" sz="2200" dirty="0" smtClean="0"/>
                  <a:t>)</a:t>
                </a:r>
              </a:p>
              <a:p>
                <a:pPr algn="just"/>
                <a:endParaRPr lang="es-EC" dirty="0" smtClean="0"/>
              </a:p>
              <a:p>
                <a:pPr algn="just"/>
                <a:endParaRPr lang="es-EC" dirty="0"/>
              </a:p>
              <a:p>
                <a:pPr algn="just"/>
                <a:r>
                  <a:rPr lang="es-EC" dirty="0" smtClean="0"/>
                  <a:t>Es </a:t>
                </a:r>
                <a:r>
                  <a:rPr lang="es-EC" dirty="0"/>
                  <a:t>la fuerza que se encuentra al cortante en la sección del perfil tipo C. La fuerza obtenida le cambiamos las unidades a Newton. La Fuerza la multiplicamos por 9800 para obtener en (N</a:t>
                </a:r>
                <a:r>
                  <a:rPr lang="es-EC" dirty="0" smtClean="0"/>
                  <a:t>).</a:t>
                </a:r>
              </a:p>
              <a:p>
                <a:pPr algn="just"/>
                <a:endParaRPr lang="es-EC" dirty="0"/>
              </a:p>
              <a:p>
                <a:pPr algn="ctr"/>
                <a14:m>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1</m:t>
                        </m:r>
                      </m:sub>
                    </m:sSub>
                  </m:oMath>
                </a14:m>
                <a:r>
                  <a:rPr lang="es-EC" dirty="0"/>
                  <a:t>= 223293 (N)</a:t>
                </a:r>
              </a:p>
              <a:p>
                <a:endParaRPr lang="es-EC" dirty="0" smtClean="0"/>
              </a:p>
              <a:p>
                <a:r>
                  <a:rPr lang="es-EC" dirty="0" smtClean="0"/>
                  <a:t>Ecuación para </a:t>
                </a:r>
                <a:r>
                  <a:rPr lang="es-EC" dirty="0"/>
                  <a:t>el cálculo de la resistencia de la soldadura a cortante</a:t>
                </a:r>
                <a:r>
                  <a:rPr lang="es-EC" dirty="0" smtClean="0"/>
                  <a:t>:</a:t>
                </a:r>
              </a:p>
              <a:p>
                <a:endParaRPr lang="es-EC" dirty="0" smtClean="0"/>
              </a:p>
              <a:p>
                <a:pPr algn="ctr"/>
                <a:r>
                  <a:rPr lang="en-US" dirty="0"/>
                  <a:t>Ʈ  = </a:t>
                </a:r>
                <a14:m>
                  <m:oMath xmlns:m="http://schemas.openxmlformats.org/officeDocument/2006/math">
                    <m:f>
                      <m:fPr>
                        <m:ctrlPr>
                          <a:rPr lang="es-EC" sz="2200" i="1">
                            <a:latin typeface="Cambria Math"/>
                          </a:rPr>
                        </m:ctrlPr>
                      </m:fPr>
                      <m:num>
                        <m:r>
                          <a:rPr lang="es-EC" sz="2200" b="0" i="1" smtClean="0">
                            <a:latin typeface="Cambria Math"/>
                          </a:rPr>
                          <m:t>𝑉</m:t>
                        </m:r>
                      </m:num>
                      <m:den>
                        <m:r>
                          <a:rPr lang="es-EC" sz="2200" b="0" i="1" smtClean="0">
                            <a:latin typeface="Cambria Math"/>
                          </a:rPr>
                          <m:t>𝐴</m:t>
                        </m:r>
                      </m:den>
                    </m:f>
                  </m:oMath>
                </a14:m>
                <a:endParaRPr lang="es-EC" sz="2200" dirty="0" smtClean="0"/>
              </a:p>
            </p:txBody>
          </p:sp>
        </mc:Choice>
        <mc:Fallback xmlns="">
          <p:sp>
            <p:nvSpPr>
              <p:cNvPr id="5" name="4 CuadroTexto"/>
              <p:cNvSpPr txBox="1">
                <a:spLocks noRot="1" noChangeAspect="1" noMove="1" noResize="1" noEditPoints="1" noAdjustHandles="1" noChangeArrowheads="1" noChangeShapeType="1" noTextEdit="1"/>
              </p:cNvSpPr>
              <p:nvPr/>
            </p:nvSpPr>
            <p:spPr>
              <a:xfrm>
                <a:off x="251520" y="836711"/>
                <a:ext cx="8496944" cy="5051383"/>
              </a:xfrm>
              <a:prstGeom prst="rect">
                <a:avLst/>
              </a:prstGeom>
              <a:blipFill rotWithShape="1">
                <a:blip r:embed="rId2"/>
                <a:stretch>
                  <a:fillRect l="-574" t="-603" r="-646"/>
                </a:stretch>
              </a:blipFill>
            </p:spPr>
            <p:txBody>
              <a:bodyPr/>
              <a:lstStyle/>
              <a:p>
                <a:r>
                  <a:rPr lang="es-EC">
                    <a:noFill/>
                  </a:rPr>
                  <a:t> </a:t>
                </a:r>
              </a:p>
            </p:txBody>
          </p:sp>
        </mc:Fallback>
      </mc:AlternateContent>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66" t="48674" r="49847" b="31818"/>
          <a:stretch/>
        </p:blipFill>
        <p:spPr bwMode="auto">
          <a:xfrm>
            <a:off x="5868144" y="1124744"/>
            <a:ext cx="2964873" cy="142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908" t="24632" r="14860" b="10478"/>
          <a:stretch/>
        </p:blipFill>
        <p:spPr bwMode="auto">
          <a:xfrm>
            <a:off x="395536" y="735736"/>
            <a:ext cx="2854676" cy="220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79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467544" y="692696"/>
            <a:ext cx="8280920" cy="4832092"/>
          </a:xfrm>
          <a:prstGeom prst="rect">
            <a:avLst/>
          </a:prstGeom>
          <a:noFill/>
        </p:spPr>
        <p:txBody>
          <a:bodyPr wrap="square" rtlCol="0">
            <a:spAutoFit/>
          </a:bodyPr>
          <a:lstStyle/>
          <a:p>
            <a:pPr algn="ctr"/>
            <a:r>
              <a:rPr lang="es-EC" sz="2200" b="1" dirty="0" smtClean="0"/>
              <a:t>ALCANCE</a:t>
            </a:r>
          </a:p>
          <a:p>
            <a:pPr algn="just"/>
            <a:endParaRPr lang="es-EC" sz="2200" b="1" dirty="0"/>
          </a:p>
          <a:p>
            <a:pPr algn="just"/>
            <a:r>
              <a:rPr lang="es-EC" sz="2200" dirty="0"/>
              <a:t>Durante el desarrollo de este tema de tesis se pretende alcanzar </a:t>
            </a:r>
            <a:r>
              <a:rPr lang="es-EC" sz="2200" dirty="0" smtClean="0"/>
              <a:t>el diseño y simulación del correcto </a:t>
            </a:r>
            <a:r>
              <a:rPr lang="es-EC" sz="2200" dirty="0"/>
              <a:t>funcionamiento del mecanismo diseñado, el cual se podrá aplicar para pozos de petróleos verticales que tienen una baja presión de </a:t>
            </a:r>
            <a:r>
              <a:rPr lang="es-EC" sz="2200" dirty="0" smtClean="0"/>
              <a:t>reservorio.</a:t>
            </a:r>
          </a:p>
          <a:p>
            <a:pPr algn="ctr"/>
            <a:endParaRPr lang="es-EC" sz="2200" b="1" dirty="0" smtClean="0"/>
          </a:p>
          <a:p>
            <a:pPr algn="ctr"/>
            <a:r>
              <a:rPr lang="es-EC" sz="2200" b="1" dirty="0" smtClean="0"/>
              <a:t>JUSTIFICACIÓN</a:t>
            </a:r>
            <a:endParaRPr lang="es-EC" sz="2200" b="1" dirty="0"/>
          </a:p>
          <a:p>
            <a:pPr algn="just"/>
            <a:endParaRPr lang="es-EC" sz="2200" b="1" dirty="0"/>
          </a:p>
          <a:p>
            <a:pPr marL="285750" indent="-285750" algn="just">
              <a:buFont typeface="Arial" panose="020B0604020202020204" pitchFamily="34" charset="0"/>
              <a:buChar char="•"/>
            </a:pPr>
            <a:r>
              <a:rPr lang="es-EC" sz="2200" dirty="0"/>
              <a:t>En el Ecuador la Exploración y Producción de petróleo es uno de los  principales ingresos </a:t>
            </a:r>
            <a:r>
              <a:rPr lang="es-EC" sz="2200" dirty="0" smtClean="0"/>
              <a:t>económicos.</a:t>
            </a:r>
          </a:p>
          <a:p>
            <a:pPr algn="just"/>
            <a:endParaRPr lang="es-EC" sz="2200" dirty="0"/>
          </a:p>
          <a:p>
            <a:pPr marL="285750" indent="-285750" algn="just">
              <a:buFont typeface="Arial" panose="020B0604020202020204" pitchFamily="34" charset="0"/>
              <a:buChar char="•"/>
            </a:pPr>
            <a:r>
              <a:rPr lang="es-EC" sz="2200" dirty="0"/>
              <a:t>La propuesta de este tema de Tesis es demostrar que en el país también se pueden desarrollar mecanismos de este </a:t>
            </a:r>
            <a:r>
              <a:rPr lang="es-EC" sz="2200" dirty="0" smtClean="0"/>
              <a:t>tipo.</a:t>
            </a:r>
            <a:endParaRPr lang="es-EC" sz="2200" dirty="0"/>
          </a:p>
        </p:txBody>
      </p:sp>
    </p:spTree>
    <p:extLst>
      <p:ext uri="{BB962C8B-B14F-4D97-AF65-F5344CB8AC3E}">
        <p14:creationId xmlns:p14="http://schemas.microsoft.com/office/powerpoint/2010/main" val="288209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251520" y="836712"/>
                <a:ext cx="8496944" cy="5404941"/>
              </a:xfrm>
              <a:prstGeom prst="rect">
                <a:avLst/>
              </a:prstGeom>
              <a:noFill/>
            </p:spPr>
            <p:txBody>
              <a:bodyPr wrap="square" rtlCol="0">
                <a:spAutoFit/>
              </a:bodyPr>
              <a:lstStyle/>
              <a:p>
                <a:pPr algn="just"/>
                <a:r>
                  <a:rPr lang="es-EC" dirty="0" smtClean="0"/>
                  <a:t>Dónde:</a:t>
                </a:r>
              </a:p>
              <a:p>
                <a:pPr algn="just"/>
                <a:r>
                  <a:rPr lang="es-EC" dirty="0"/>
                  <a:t>V = Es la fuerza cortante = </a:t>
                </a:r>
                <a14:m>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1</m:t>
                        </m:r>
                      </m:sub>
                    </m:sSub>
                  </m:oMath>
                </a14:m>
                <a:endParaRPr lang="es-EC" dirty="0"/>
              </a:p>
              <a:p>
                <a:pPr algn="just"/>
                <a:r>
                  <a:rPr lang="es-EC" dirty="0"/>
                  <a:t>A = Área de la garganta de todas las soldaduras = </a:t>
                </a:r>
                <a:r>
                  <a:rPr lang="es-EC" dirty="0" smtClean="0"/>
                  <a:t>0.707x </a:t>
                </a:r>
                <a:r>
                  <a:rPr lang="es-EC" dirty="0"/>
                  <a:t>h x l</a:t>
                </a:r>
              </a:p>
              <a:p>
                <a:pPr algn="just"/>
                <a:r>
                  <a:rPr lang="es-EC" dirty="0"/>
                  <a:t>h = 5 mm = </a:t>
                </a:r>
                <a:r>
                  <a:rPr lang="es-EC" dirty="0" smtClean="0"/>
                  <a:t>0.005 </a:t>
                </a:r>
                <a:r>
                  <a:rPr lang="es-EC" dirty="0"/>
                  <a:t>m</a:t>
                </a:r>
              </a:p>
              <a:p>
                <a:pPr algn="just"/>
                <a:r>
                  <a:rPr lang="es-EC" dirty="0"/>
                  <a:t>l = ?</a:t>
                </a:r>
              </a:p>
              <a:p>
                <a:pPr algn="just"/>
                <a:endParaRPr lang="es-EC" dirty="0" smtClean="0"/>
              </a:p>
              <a:p>
                <a:pPr algn="just"/>
                <a:r>
                  <a:rPr lang="es-EC" dirty="0" smtClean="0"/>
                  <a:t>Con </a:t>
                </a:r>
                <a:r>
                  <a:rPr lang="es-EC" dirty="0"/>
                  <a:t>la V reemplazamos en la Ecuación </a:t>
                </a:r>
                <a:r>
                  <a:rPr lang="es-EC" dirty="0" smtClean="0"/>
                  <a:t>anterior, </a:t>
                </a:r>
                <a:r>
                  <a:rPr lang="es-EC" dirty="0"/>
                  <a:t>nuestra incógnita es la longitud del cordón de soldadura: </a:t>
                </a:r>
                <a:endParaRPr lang="es-EC" dirty="0" smtClean="0"/>
              </a:p>
              <a:p>
                <a:pPr algn="ctr"/>
                <a:endParaRPr lang="es-EC"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𝑉</m:t>
                        </m:r>
                      </m:num>
                      <m:den>
                        <m:r>
                          <a:rPr lang="es-EC" sz="2200" b="0" i="1" smtClean="0">
                            <a:latin typeface="Cambria Math"/>
                          </a:rPr>
                          <m:t>0.707 ∗</m:t>
                        </m:r>
                        <m:r>
                          <a:rPr lang="es-EC" sz="2200" b="0" i="1" smtClean="0">
                            <a:latin typeface="Cambria Math"/>
                          </a:rPr>
                          <m:t>h</m:t>
                        </m:r>
                        <m:r>
                          <a:rPr lang="es-EC" sz="2200" b="0" i="1" smtClean="0">
                            <a:latin typeface="Cambria Math"/>
                          </a:rPr>
                          <m:t> ∗</m:t>
                        </m:r>
                        <m:r>
                          <a:rPr lang="es-EC" sz="2200" b="0" i="1" smtClean="0">
                            <a:latin typeface="Cambria Math"/>
                          </a:rPr>
                          <m:t>𝑙</m:t>
                        </m:r>
                      </m:den>
                    </m:f>
                  </m:oMath>
                </a14:m>
                <a:endParaRPr lang="es-EC" sz="2200" dirty="0" smtClean="0"/>
              </a:p>
              <a:p>
                <a:pPr algn="ctr"/>
                <a:endParaRPr lang="es-EC" dirty="0"/>
              </a:p>
              <a:p>
                <a:pPr algn="ctr"/>
                <a:r>
                  <a:rPr lang="en-US" dirty="0"/>
                  <a:t>Ʈ  = </a:t>
                </a:r>
                <a14:m>
                  <m:oMath xmlns:m="http://schemas.openxmlformats.org/officeDocument/2006/math">
                    <m:f>
                      <m:fPr>
                        <m:ctrlPr>
                          <a:rPr lang="es-EC" sz="2200" i="1">
                            <a:latin typeface="Cambria Math"/>
                          </a:rPr>
                        </m:ctrlPr>
                      </m:fPr>
                      <m:num>
                        <m:sSub>
                          <m:sSubPr>
                            <m:ctrlPr>
                              <a:rPr lang="es-EC" sz="2200" i="1">
                                <a:latin typeface="Cambria Math"/>
                              </a:rPr>
                            </m:ctrlPr>
                          </m:sSubPr>
                          <m:e>
                            <m:r>
                              <a:rPr lang="es-EC" sz="2200" i="1">
                                <a:latin typeface="Cambria Math"/>
                              </a:rPr>
                              <m:t>𝐹</m:t>
                            </m:r>
                          </m:e>
                          <m:sub>
                            <m:r>
                              <a:rPr lang="es-EC" sz="2200" i="1">
                                <a:latin typeface="Cambria Math"/>
                              </a:rPr>
                              <m:t>1</m:t>
                            </m:r>
                          </m:sub>
                        </m:sSub>
                      </m:num>
                      <m:den>
                        <m:r>
                          <a:rPr lang="es-EC" sz="2200" b="0" i="1" smtClean="0">
                            <a:latin typeface="Cambria Math"/>
                          </a:rPr>
                          <m:t>0.707 ∗</m:t>
                        </m:r>
                        <m:r>
                          <a:rPr lang="es-EC" sz="2200" b="0" i="1" smtClean="0">
                            <a:latin typeface="Cambria Math"/>
                          </a:rPr>
                          <m:t>h</m:t>
                        </m:r>
                        <m:r>
                          <a:rPr lang="es-EC" sz="2200" b="0" i="1" smtClean="0">
                            <a:latin typeface="Cambria Math"/>
                          </a:rPr>
                          <m:t> ∗</m:t>
                        </m:r>
                        <m:r>
                          <a:rPr lang="es-EC" sz="2200" b="0" i="1" smtClean="0">
                            <a:latin typeface="Cambria Math"/>
                          </a:rPr>
                          <m:t>𝑙</m:t>
                        </m:r>
                      </m:den>
                    </m:f>
                  </m:oMath>
                </a14:m>
                <a:endParaRPr lang="es-EC" sz="2200" dirty="0"/>
              </a:p>
              <a:p>
                <a:pPr algn="ctr"/>
                <a:endParaRPr lang="es-EC" dirty="0" smtClean="0"/>
              </a:p>
              <a:p>
                <a:pPr algn="ctr"/>
                <a:endParaRPr lang="es-EC" dirty="0"/>
              </a:p>
              <a:p>
                <a:pPr algn="just"/>
                <a:r>
                  <a:rPr lang="es-EC" dirty="0"/>
                  <a:t>Para el cálculo partiremos del dato de la resistencia del electrodo que es    τ = 62000 (psi), como </a:t>
                </a:r>
                <a:r>
                  <a:rPr lang="es-EC" dirty="0" smtClean="0"/>
                  <a:t>el </a:t>
                </a:r>
                <a:r>
                  <a:rPr lang="es-EC" dirty="0"/>
                  <a:t>factor de seguridad (</a:t>
                </a:r>
                <a:r>
                  <a:rPr lang="es-EC" dirty="0" err="1"/>
                  <a:t>Fs</a:t>
                </a:r>
                <a:r>
                  <a:rPr lang="es-EC" dirty="0"/>
                  <a:t>) de 2, la resistencia con la que debemos realizar el cálculo de la longitud será: </a:t>
                </a:r>
              </a:p>
            </p:txBody>
          </p:sp>
        </mc:Choice>
        <mc:Fallback xmlns="">
          <p:sp>
            <p:nvSpPr>
              <p:cNvPr id="5" name="4 CuadroTexto"/>
              <p:cNvSpPr txBox="1">
                <a:spLocks noRot="1" noChangeAspect="1" noMove="1" noResize="1" noEditPoints="1" noAdjustHandles="1" noChangeArrowheads="1" noChangeShapeType="1" noTextEdit="1"/>
              </p:cNvSpPr>
              <p:nvPr/>
            </p:nvSpPr>
            <p:spPr>
              <a:xfrm>
                <a:off x="251520" y="836712"/>
                <a:ext cx="8496944" cy="5404941"/>
              </a:xfrm>
              <a:prstGeom prst="rect">
                <a:avLst/>
              </a:prstGeom>
              <a:blipFill rotWithShape="1">
                <a:blip r:embed="rId2"/>
                <a:stretch>
                  <a:fillRect l="-574" t="-564" r="-646"/>
                </a:stretch>
              </a:blipFill>
            </p:spPr>
            <p:txBody>
              <a:bodyPr/>
              <a:lstStyle/>
              <a:p>
                <a:r>
                  <a:rPr lang="es-EC">
                    <a:noFill/>
                  </a:rPr>
                  <a:t> </a:t>
                </a:r>
              </a:p>
            </p:txBody>
          </p:sp>
        </mc:Fallback>
      </mc:AlternateContent>
    </p:spTree>
    <p:extLst>
      <p:ext uri="{BB962C8B-B14F-4D97-AF65-F5344CB8AC3E}">
        <p14:creationId xmlns:p14="http://schemas.microsoft.com/office/powerpoint/2010/main" val="336575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323528" y="764704"/>
                <a:ext cx="8424936" cy="5273047"/>
              </a:xfrm>
              <a:prstGeom prst="rect">
                <a:avLst/>
              </a:prstGeom>
              <a:noFill/>
            </p:spPr>
            <p:txBody>
              <a:bodyPr wrap="square" rtlCol="0">
                <a:spAutoFit/>
              </a:bodyPr>
              <a:lstStyle/>
              <a:p>
                <a:pPr algn="ctr"/>
                <a:r>
                  <a:rPr lang="en-US" dirty="0" smtClean="0"/>
                  <a:t>Ʈ = </a:t>
                </a:r>
                <a14:m>
                  <m:oMath xmlns:m="http://schemas.openxmlformats.org/officeDocument/2006/math">
                    <m:f>
                      <m:fPr>
                        <m:ctrlPr>
                          <a:rPr lang="es-EC" sz="2200" i="1">
                            <a:latin typeface="Cambria Math"/>
                          </a:rPr>
                        </m:ctrlPr>
                      </m:fPr>
                      <m:num>
                        <m:r>
                          <a:rPr lang="es-EC" sz="2200" b="0" i="1" smtClean="0">
                            <a:latin typeface="Cambria Math"/>
                          </a:rPr>
                          <m:t>62000 (</m:t>
                        </m:r>
                        <m:r>
                          <a:rPr lang="es-EC" sz="2200" b="0" i="1" smtClean="0">
                            <a:latin typeface="Cambria Math"/>
                          </a:rPr>
                          <m:t>𝑝𝑠𝑖</m:t>
                        </m:r>
                        <m:r>
                          <a:rPr lang="es-EC" sz="2200" b="0" i="1" smtClean="0">
                            <a:latin typeface="Cambria Math"/>
                          </a:rPr>
                          <m:t>)</m:t>
                        </m:r>
                      </m:num>
                      <m:den>
                        <m:r>
                          <a:rPr lang="es-EC" sz="2200" b="0" i="1" smtClean="0">
                            <a:latin typeface="Cambria Math"/>
                          </a:rPr>
                          <m:t>2</m:t>
                        </m:r>
                      </m:den>
                    </m:f>
                  </m:oMath>
                </a14:m>
                <a:endParaRPr lang="es-EC" sz="2200" dirty="0" smtClean="0"/>
              </a:p>
              <a:p>
                <a:pPr algn="ctr"/>
                <a:endParaRPr lang="es-EC" dirty="0" smtClean="0"/>
              </a:p>
              <a:p>
                <a:pPr algn="ctr"/>
                <a:r>
                  <a:rPr lang="en-US" dirty="0"/>
                  <a:t>Ʈ </a:t>
                </a:r>
                <a:r>
                  <a:rPr lang="en-US" dirty="0" smtClean="0"/>
                  <a:t>= 31000 (psi)</a:t>
                </a:r>
              </a:p>
              <a:p>
                <a:pPr algn="ctr"/>
                <a:endParaRPr lang="en-US" dirty="0"/>
              </a:p>
              <a:p>
                <a:r>
                  <a:rPr lang="es-EC" dirty="0"/>
                  <a:t>El valor </a:t>
                </a:r>
                <a:r>
                  <a:rPr lang="es-EC" dirty="0" smtClean="0"/>
                  <a:t>de</a:t>
                </a:r>
                <a:r>
                  <a:rPr lang="en-US" dirty="0"/>
                  <a:t> Ʈ </a:t>
                </a:r>
                <a:r>
                  <a:rPr lang="es-EC" dirty="0" smtClean="0"/>
                  <a:t>cambiamos </a:t>
                </a:r>
                <a:r>
                  <a:rPr lang="es-EC" dirty="0"/>
                  <a:t>de unidades a (</a:t>
                </a:r>
                <a:r>
                  <a:rPr lang="es-EC" dirty="0" err="1"/>
                  <a:t>Pa</a:t>
                </a:r>
                <a:r>
                  <a:rPr lang="es-EC" dirty="0" smtClean="0"/>
                  <a:t>).</a:t>
                </a:r>
              </a:p>
              <a:p>
                <a:endParaRPr lang="es-EC" dirty="0"/>
              </a:p>
              <a:p>
                <a:pPr algn="ctr"/>
                <a:r>
                  <a:rPr lang="es-EC" dirty="0"/>
                  <a:t>1 (psi) =  6894.76 (</a:t>
                </a:r>
                <a:r>
                  <a:rPr lang="es-EC" dirty="0" err="1"/>
                  <a:t>Pa</a:t>
                </a:r>
                <a:r>
                  <a:rPr lang="es-EC" dirty="0"/>
                  <a:t>)</a:t>
                </a:r>
              </a:p>
              <a:p>
                <a:pPr algn="ctr"/>
                <a:endParaRPr lang="es-EC" dirty="0" smtClean="0"/>
              </a:p>
              <a:p>
                <a:pPr algn="ctr"/>
                <a:r>
                  <a:rPr lang="en-US" dirty="0"/>
                  <a:t>Ʈ </a:t>
                </a:r>
                <a:r>
                  <a:rPr lang="es-EC" dirty="0" smtClean="0"/>
                  <a:t>= </a:t>
                </a:r>
                <a:r>
                  <a:rPr lang="es-EC" dirty="0"/>
                  <a:t>213737560 (</a:t>
                </a:r>
                <a:r>
                  <a:rPr lang="es-EC" dirty="0" err="1"/>
                  <a:t>Pa</a:t>
                </a:r>
                <a:r>
                  <a:rPr lang="es-EC" dirty="0" smtClean="0"/>
                  <a:t>)</a:t>
                </a:r>
              </a:p>
              <a:p>
                <a:pPr algn="ctr"/>
                <a:endParaRPr lang="es-EC" dirty="0"/>
              </a:p>
              <a:p>
                <a:pPr algn="just"/>
                <a:r>
                  <a:rPr lang="es-EC" dirty="0"/>
                  <a:t>Con </a:t>
                </a:r>
                <a14:m>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1</m:t>
                        </m:r>
                      </m:sub>
                    </m:sSub>
                  </m:oMath>
                </a14:m>
                <a:r>
                  <a:rPr lang="es-EC" dirty="0" smtClean="0"/>
                  <a:t> </a:t>
                </a:r>
                <a:r>
                  <a:rPr lang="es-EC" dirty="0"/>
                  <a:t>y τ reemplazamos los valores en la </a:t>
                </a:r>
                <a:r>
                  <a:rPr lang="es-EC" dirty="0" smtClean="0"/>
                  <a:t>Ecuación de resistencia </a:t>
                </a:r>
                <a:r>
                  <a:rPr lang="es-EC" dirty="0"/>
                  <a:t>de la soldadura a </a:t>
                </a:r>
                <a:r>
                  <a:rPr lang="es-EC" dirty="0" smtClean="0"/>
                  <a:t>cortante:</a:t>
                </a:r>
              </a:p>
              <a:p>
                <a:pPr algn="just"/>
                <a:endParaRPr lang="es-EC" dirty="0"/>
              </a:p>
              <a:p>
                <a:pPr algn="ctr"/>
                <a:r>
                  <a:rPr lang="en-US" dirty="0"/>
                  <a:t>Ʈ </a:t>
                </a:r>
                <a:r>
                  <a:rPr lang="en-US" dirty="0" smtClean="0"/>
                  <a:t>= </a:t>
                </a:r>
                <a14:m>
                  <m:oMath xmlns:m="http://schemas.openxmlformats.org/officeDocument/2006/math">
                    <m:f>
                      <m:fPr>
                        <m:ctrlPr>
                          <a:rPr lang="es-EC" sz="2200" i="1">
                            <a:latin typeface="Cambria Math"/>
                          </a:rPr>
                        </m:ctrlPr>
                      </m:fPr>
                      <m:num>
                        <m:r>
                          <a:rPr lang="es-EC" sz="2200" b="0" i="1" smtClean="0">
                            <a:latin typeface="Cambria Math"/>
                          </a:rPr>
                          <m:t>223293 (</m:t>
                        </m:r>
                        <m:r>
                          <a:rPr lang="es-EC" sz="2200" b="0" i="1" smtClean="0">
                            <a:latin typeface="Cambria Math"/>
                          </a:rPr>
                          <m:t>𝑁</m:t>
                        </m:r>
                        <m:r>
                          <a:rPr lang="es-EC" sz="2200" b="0" i="1" smtClean="0">
                            <a:latin typeface="Cambria Math"/>
                          </a:rPr>
                          <m:t>)</m:t>
                        </m:r>
                      </m:num>
                      <m:den>
                        <m:r>
                          <a:rPr lang="es-EC" sz="2200" b="0" i="1" smtClean="0">
                            <a:latin typeface="Cambria Math"/>
                          </a:rPr>
                          <m:t>0.707 ∗0.005 </m:t>
                        </m:r>
                        <m:d>
                          <m:dPr>
                            <m:ctrlPr>
                              <a:rPr lang="es-EC" sz="2200" b="0" i="1" smtClean="0">
                                <a:latin typeface="Cambria Math"/>
                              </a:rPr>
                            </m:ctrlPr>
                          </m:dPr>
                          <m:e>
                            <m:r>
                              <a:rPr lang="es-EC" sz="2200" b="0" i="1" smtClean="0">
                                <a:latin typeface="Cambria Math"/>
                              </a:rPr>
                              <m:t>𝑚</m:t>
                            </m:r>
                          </m:e>
                        </m:d>
                        <m:r>
                          <a:rPr lang="es-EC" sz="2200" b="0" i="1" smtClean="0">
                            <a:latin typeface="Cambria Math"/>
                          </a:rPr>
                          <m:t>∗</m:t>
                        </m:r>
                        <m:r>
                          <a:rPr lang="es-EC" sz="2200" b="0" i="1" smtClean="0">
                            <a:latin typeface="Cambria Math"/>
                          </a:rPr>
                          <m:t>𝑙</m:t>
                        </m:r>
                      </m:den>
                    </m:f>
                  </m:oMath>
                </a14:m>
                <a:endParaRPr lang="es-EC" sz="2200" dirty="0" smtClean="0"/>
              </a:p>
              <a:p>
                <a:pPr algn="ctr"/>
                <a:endParaRPr lang="es-EC" sz="2200" dirty="0"/>
              </a:p>
              <a:p>
                <a:pPr algn="ctr"/>
                <a:r>
                  <a:rPr lang="en-US" dirty="0" smtClean="0"/>
                  <a:t>213737560 (Pa) </a:t>
                </a:r>
                <a:r>
                  <a:rPr lang="en-US" dirty="0"/>
                  <a:t>= </a:t>
                </a:r>
                <a14:m>
                  <m:oMath xmlns:m="http://schemas.openxmlformats.org/officeDocument/2006/math">
                    <m:f>
                      <m:fPr>
                        <m:ctrlPr>
                          <a:rPr lang="es-EC" sz="2200" i="1">
                            <a:latin typeface="Cambria Math"/>
                          </a:rPr>
                        </m:ctrlPr>
                      </m:fPr>
                      <m:num>
                        <m:r>
                          <a:rPr lang="es-EC" sz="2200" i="1">
                            <a:latin typeface="Cambria Math"/>
                          </a:rPr>
                          <m:t> </m:t>
                        </m:r>
                        <m:r>
                          <a:rPr lang="es-EC" sz="2200" b="0" i="1" smtClean="0">
                            <a:latin typeface="Cambria Math"/>
                          </a:rPr>
                          <m:t>223293 (</m:t>
                        </m:r>
                        <m:r>
                          <a:rPr lang="es-EC" sz="2200" b="0" i="1" smtClean="0">
                            <a:latin typeface="Cambria Math"/>
                          </a:rPr>
                          <m:t>𝑁</m:t>
                        </m:r>
                        <m:r>
                          <a:rPr lang="es-EC" sz="2200" b="0" i="1" smtClean="0">
                            <a:latin typeface="Cambria Math"/>
                          </a:rPr>
                          <m:t>)</m:t>
                        </m:r>
                      </m:num>
                      <m:den>
                        <m:r>
                          <a:rPr lang="es-EC" sz="2200" b="0" i="1" smtClean="0">
                            <a:latin typeface="Cambria Math"/>
                          </a:rPr>
                          <m:t>0.707 ∗0.005 </m:t>
                        </m:r>
                        <m:d>
                          <m:dPr>
                            <m:ctrlPr>
                              <a:rPr lang="es-EC" sz="2200" b="0" i="1" smtClean="0">
                                <a:latin typeface="Cambria Math"/>
                              </a:rPr>
                            </m:ctrlPr>
                          </m:dPr>
                          <m:e>
                            <m:r>
                              <a:rPr lang="es-EC" sz="2200" b="0" i="1" smtClean="0">
                                <a:latin typeface="Cambria Math"/>
                              </a:rPr>
                              <m:t>𝑚</m:t>
                            </m:r>
                          </m:e>
                        </m:d>
                        <m:r>
                          <a:rPr lang="es-EC" sz="2200" b="0" i="1" smtClean="0">
                            <a:latin typeface="Cambria Math"/>
                          </a:rPr>
                          <m:t>∗</m:t>
                        </m:r>
                        <m:r>
                          <a:rPr lang="es-EC" sz="2200" b="0" i="1" smtClean="0">
                            <a:latin typeface="Cambria Math"/>
                          </a:rPr>
                          <m:t>𝑙</m:t>
                        </m:r>
                      </m:den>
                    </m:f>
                  </m:oMath>
                </a14:m>
                <a:endParaRPr lang="es-EC" sz="22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323528" y="764704"/>
                <a:ext cx="8424936" cy="5273047"/>
              </a:xfrm>
              <a:prstGeom prst="rect">
                <a:avLst/>
              </a:prstGeom>
              <a:blipFill rotWithShape="1">
                <a:blip r:embed="rId2"/>
                <a:stretch>
                  <a:fillRect l="-579" r="-651"/>
                </a:stretch>
              </a:blipFill>
            </p:spPr>
            <p:txBody>
              <a:bodyPr/>
              <a:lstStyle/>
              <a:p>
                <a:r>
                  <a:rPr lang="es-EC">
                    <a:noFill/>
                  </a:rPr>
                  <a:t> </a:t>
                </a:r>
              </a:p>
            </p:txBody>
          </p:sp>
        </mc:Fallback>
      </mc:AlternateContent>
    </p:spTree>
    <p:extLst>
      <p:ext uri="{BB962C8B-B14F-4D97-AF65-F5344CB8AC3E}">
        <p14:creationId xmlns:p14="http://schemas.microsoft.com/office/powerpoint/2010/main" val="1765886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323528" y="980728"/>
                <a:ext cx="8424936" cy="2741328"/>
              </a:xfrm>
              <a:prstGeom prst="rect">
                <a:avLst/>
              </a:prstGeom>
              <a:noFill/>
            </p:spPr>
            <p:txBody>
              <a:bodyPr wrap="square" rtlCol="0">
                <a:spAutoFit/>
              </a:bodyPr>
              <a:lstStyle/>
              <a:p>
                <a:pPr algn="ctr"/>
                <a:r>
                  <a:rPr lang="en-US" dirty="0" smtClean="0"/>
                  <a:t>l  </a:t>
                </a:r>
                <a:r>
                  <a:rPr lang="en-US" dirty="0"/>
                  <a:t>= </a:t>
                </a:r>
                <a14:m>
                  <m:oMath xmlns:m="http://schemas.openxmlformats.org/officeDocument/2006/math">
                    <m:f>
                      <m:fPr>
                        <m:ctrlPr>
                          <a:rPr lang="es-EC" sz="2200" i="1">
                            <a:latin typeface="Cambria Math"/>
                          </a:rPr>
                        </m:ctrlPr>
                      </m:fPr>
                      <m:num>
                        <m:r>
                          <a:rPr lang="es-EC" sz="2200" b="0" i="1" smtClean="0">
                            <a:latin typeface="Cambria Math"/>
                          </a:rPr>
                          <m:t>223293 (</m:t>
                        </m:r>
                        <m:r>
                          <a:rPr lang="es-EC" sz="2200" b="0" i="1" smtClean="0">
                            <a:latin typeface="Cambria Math"/>
                          </a:rPr>
                          <m:t>𝑁</m:t>
                        </m:r>
                        <m:r>
                          <a:rPr lang="es-EC" sz="2200" b="0" i="1" smtClean="0">
                            <a:latin typeface="Cambria Math"/>
                          </a:rPr>
                          <m:t>)</m:t>
                        </m:r>
                      </m:num>
                      <m:den>
                        <m:r>
                          <a:rPr lang="es-EC" sz="2200" b="0" i="1" smtClean="0">
                            <a:latin typeface="Cambria Math"/>
                          </a:rPr>
                          <m:t>0.707 ∗0.005 </m:t>
                        </m:r>
                        <m:d>
                          <m:dPr>
                            <m:ctrlPr>
                              <a:rPr lang="es-EC" sz="2200" b="0" i="1" smtClean="0">
                                <a:latin typeface="Cambria Math"/>
                              </a:rPr>
                            </m:ctrlPr>
                          </m:dPr>
                          <m:e>
                            <m:r>
                              <a:rPr lang="es-EC" sz="2200" b="0" i="1" smtClean="0">
                                <a:latin typeface="Cambria Math"/>
                              </a:rPr>
                              <m:t>𝑚</m:t>
                            </m:r>
                          </m:e>
                        </m:d>
                        <m:r>
                          <a:rPr lang="es-EC" sz="2200" b="0" i="1" smtClean="0">
                            <a:latin typeface="Cambria Math"/>
                          </a:rPr>
                          <m:t>∗213737560 (</m:t>
                        </m:r>
                        <m:f>
                          <m:fPr>
                            <m:ctrlPr>
                              <a:rPr lang="es-EC" sz="2200" b="0" i="1" smtClean="0">
                                <a:latin typeface="Cambria Math"/>
                              </a:rPr>
                            </m:ctrlPr>
                          </m:fPr>
                          <m:num>
                            <m:r>
                              <a:rPr lang="es-EC" sz="2200" b="0" i="1" smtClean="0">
                                <a:latin typeface="Cambria Math"/>
                              </a:rPr>
                              <m:t>𝑁</m:t>
                            </m:r>
                          </m:num>
                          <m:den>
                            <m:sSup>
                              <m:sSupPr>
                                <m:ctrlPr>
                                  <a:rPr lang="es-EC" sz="2200" b="0" i="1" smtClean="0">
                                    <a:latin typeface="Cambria Math"/>
                                  </a:rPr>
                                </m:ctrlPr>
                              </m:sSupPr>
                              <m:e>
                                <m:r>
                                  <a:rPr lang="es-EC" sz="2200" b="0" i="1" smtClean="0">
                                    <a:latin typeface="Cambria Math"/>
                                  </a:rPr>
                                  <m:t>𝑚</m:t>
                                </m:r>
                              </m:e>
                              <m:sup>
                                <m:r>
                                  <a:rPr lang="es-EC" sz="2200" b="0" i="1" smtClean="0">
                                    <a:latin typeface="Cambria Math"/>
                                  </a:rPr>
                                  <m:t>2</m:t>
                                </m:r>
                              </m:sup>
                            </m:sSup>
                          </m:den>
                        </m:f>
                        <m:r>
                          <a:rPr lang="es-EC" sz="2200" b="0" i="1" smtClean="0">
                            <a:latin typeface="Cambria Math"/>
                          </a:rPr>
                          <m:t>)</m:t>
                        </m:r>
                      </m:den>
                    </m:f>
                  </m:oMath>
                </a14:m>
                <a:endParaRPr lang="es-EC" sz="2200" dirty="0" smtClean="0"/>
              </a:p>
              <a:p>
                <a:pPr algn="ctr"/>
                <a:endParaRPr lang="es-EC" sz="2200" dirty="0"/>
              </a:p>
              <a:p>
                <a:pPr algn="ctr"/>
                <a:r>
                  <a:rPr lang="es-EC" dirty="0" smtClean="0"/>
                  <a:t>l = 0,295 (m)</a:t>
                </a:r>
              </a:p>
              <a:p>
                <a:pPr algn="ctr"/>
                <a:endParaRPr lang="es-EC" dirty="0"/>
              </a:p>
              <a:p>
                <a:pPr algn="ctr"/>
                <a:r>
                  <a:rPr lang="es-EC" dirty="0" smtClean="0"/>
                  <a:t>l = 295 (mm)</a:t>
                </a:r>
              </a:p>
              <a:p>
                <a:pPr algn="ctr"/>
                <a:endParaRPr lang="es-EC" dirty="0"/>
              </a:p>
              <a:p>
                <a:pPr algn="just"/>
                <a:r>
                  <a:rPr lang="es-EC" dirty="0"/>
                  <a:t>Se obtiene este resultado de la longitud total que debemos soldar en esta </a:t>
                </a:r>
                <a:r>
                  <a:rPr lang="es-EC" dirty="0" smtClean="0"/>
                  <a:t>sección.</a:t>
                </a:r>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323528" y="980728"/>
                <a:ext cx="8424936" cy="2741328"/>
              </a:xfrm>
              <a:prstGeom prst="rect">
                <a:avLst/>
              </a:prstGeom>
              <a:blipFill rotWithShape="1">
                <a:blip r:embed="rId2"/>
                <a:stretch>
                  <a:fillRect l="-579" r="-651" b="-2667"/>
                </a:stretch>
              </a:blipFill>
            </p:spPr>
            <p:txBody>
              <a:bodyPr/>
              <a:lstStyle/>
              <a:p>
                <a:r>
                  <a:rPr lang="es-EC">
                    <a:noFill/>
                  </a:rPr>
                  <a:t> </a:t>
                </a:r>
              </a:p>
            </p:txBody>
          </p:sp>
        </mc:Fallback>
      </mc:AlternateContent>
    </p:spTree>
    <p:extLst>
      <p:ext uri="{BB962C8B-B14F-4D97-AF65-F5344CB8AC3E}">
        <p14:creationId xmlns:p14="http://schemas.microsoft.com/office/powerpoint/2010/main" val="3496842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179512" y="908720"/>
            <a:ext cx="8496944" cy="923330"/>
          </a:xfrm>
          <a:prstGeom prst="rect">
            <a:avLst/>
          </a:prstGeom>
          <a:noFill/>
        </p:spPr>
        <p:txBody>
          <a:bodyPr wrap="square" rtlCol="0">
            <a:spAutoFit/>
          </a:bodyPr>
          <a:lstStyle/>
          <a:p>
            <a:pPr algn="just"/>
            <a:r>
              <a:rPr lang="es-EC" b="1" dirty="0"/>
              <a:t>CÁLCULO DE SOLDADURA EN LAS PLACAS HORIZONTALES EN EL PERFIL I</a:t>
            </a:r>
          </a:p>
          <a:p>
            <a:pPr algn="just"/>
            <a:endParaRPr lang="es-EC" dirty="0" smtClean="0"/>
          </a:p>
        </p:txBody>
      </p:sp>
      <p:pic>
        <p:nvPicPr>
          <p:cNvPr id="6" name="Picture 231"/>
          <p:cNvPicPr/>
          <p:nvPr/>
        </p:nvPicPr>
        <p:blipFill>
          <a:blip r:embed="rId2">
            <a:extLst>
              <a:ext uri="{28A0092B-C50C-407E-A947-70E740481C1C}">
                <a14:useLocalDpi xmlns:a14="http://schemas.microsoft.com/office/drawing/2010/main" val="0"/>
              </a:ext>
            </a:extLst>
          </a:blip>
          <a:srcRect l="52953" t="18414" r="22775" b="14268"/>
          <a:stretch>
            <a:fillRect/>
          </a:stretch>
        </p:blipFill>
        <p:spPr bwMode="auto">
          <a:xfrm>
            <a:off x="861496" y="1649595"/>
            <a:ext cx="1564005" cy="2019935"/>
          </a:xfrm>
          <a:prstGeom prst="rect">
            <a:avLst/>
          </a:prstGeom>
          <a:noFill/>
          <a:ln>
            <a:solidFill>
              <a:schemeClr val="tx1"/>
            </a:solidFill>
          </a:ln>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80" t="34616" r="53779" b="35577"/>
          <a:stretch/>
        </p:blipFill>
        <p:spPr bwMode="auto">
          <a:xfrm>
            <a:off x="5990130" y="1649595"/>
            <a:ext cx="2902350" cy="174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8" name="7 CuadroTexto"/>
              <p:cNvSpPr txBox="1"/>
              <p:nvPr/>
            </p:nvSpPr>
            <p:spPr>
              <a:xfrm>
                <a:off x="179512" y="2924944"/>
                <a:ext cx="8640960" cy="3139321"/>
              </a:xfrm>
              <a:prstGeom prst="rect">
                <a:avLst/>
              </a:prstGeom>
              <a:noFill/>
            </p:spPr>
            <p:txBody>
              <a:bodyPr wrap="square" rtlCol="0">
                <a:spAutoFit/>
              </a:bodyPr>
              <a:lstStyle/>
              <a:p>
                <a:pPr algn="ctr"/>
                <a:r>
                  <a:rPr lang="es-EC" dirty="0" smtClean="0">
                    <a:latin typeface="Cambria Math"/>
                    <a:ea typeface="Cambria Math"/>
                  </a:rPr>
                  <a:t>∑</a:t>
                </a:r>
                <a:r>
                  <a:rPr lang="es-EC" dirty="0" err="1" smtClean="0">
                    <a:latin typeface="Cambria Math"/>
                    <a:ea typeface="Cambria Math"/>
                  </a:rPr>
                  <a:t>Fx</a:t>
                </a:r>
                <a:r>
                  <a:rPr lang="es-EC" dirty="0" smtClean="0">
                    <a:latin typeface="Cambria Math"/>
                    <a:ea typeface="Cambria Math"/>
                  </a:rPr>
                  <a:t> = 0</a:t>
                </a:r>
              </a:p>
              <a:p>
                <a:pPr algn="ctr"/>
                <a:endParaRPr lang="es-EC" dirty="0">
                  <a:latin typeface="Cambria Math"/>
                  <a:ea typeface="Cambria Math"/>
                </a:endParaRPr>
              </a:p>
              <a:p>
                <a:pPr algn="ctr"/>
                <a:r>
                  <a:rPr lang="es-EC" dirty="0" smtClean="0">
                    <a:latin typeface="Cambria Math"/>
                    <a:ea typeface="Cambria Math"/>
                  </a:rPr>
                  <a:t>∑</a:t>
                </a:r>
                <a:r>
                  <a:rPr lang="es-EC" dirty="0" err="1" smtClean="0">
                    <a:latin typeface="Cambria Math"/>
                    <a:ea typeface="Cambria Math"/>
                  </a:rPr>
                  <a:t>Fy</a:t>
                </a:r>
                <a:r>
                  <a:rPr lang="es-EC" dirty="0" smtClean="0">
                    <a:latin typeface="Cambria Math"/>
                    <a:ea typeface="Cambria Math"/>
                  </a:rPr>
                  <a:t> = 0</a:t>
                </a:r>
              </a:p>
              <a:p>
                <a:pPr algn="ctr"/>
                <a:endParaRPr lang="es-EC" dirty="0">
                  <a:latin typeface="Cambria Math"/>
                  <a:ea typeface="Cambria Math"/>
                </a:endParaRPr>
              </a:p>
              <a:p>
                <a:pPr algn="ctr"/>
                <a:r>
                  <a:rPr lang="es-EC" dirty="0" smtClean="0">
                    <a:latin typeface="Cambria Math"/>
                    <a:ea typeface="Cambria Math"/>
                  </a:rPr>
                  <a:t>20 (TN) = </a:t>
                </a:r>
                <a:r>
                  <a:rPr lang="es-EC" dirty="0" err="1" smtClean="0">
                    <a:latin typeface="Cambria Math"/>
                    <a:ea typeface="Cambria Math"/>
                  </a:rPr>
                  <a:t>Fy</a:t>
                </a:r>
                <a:r>
                  <a:rPr lang="es-EC" dirty="0" smtClean="0">
                    <a:latin typeface="Cambria Math"/>
                    <a:ea typeface="Cambria Math"/>
                  </a:rPr>
                  <a:t> = V</a:t>
                </a:r>
              </a:p>
              <a:p>
                <a:pPr algn="ctr"/>
                <a:endParaRPr lang="es-EC" dirty="0">
                  <a:latin typeface="Cambria Math"/>
                  <a:ea typeface="Cambria Math"/>
                </a:endParaRPr>
              </a:p>
              <a:p>
                <a:pPr algn="ctr"/>
                <a:endParaRPr lang="es-EC" dirty="0">
                  <a:latin typeface="Cambria Math"/>
                  <a:ea typeface="Cambria Math"/>
                </a:endParaRPr>
              </a:p>
              <a:p>
                <a:pPr algn="ctr"/>
                <a:r>
                  <a:rPr lang="es-EC" dirty="0" smtClean="0">
                    <a:latin typeface="Cambria Math"/>
                    <a:ea typeface="Cambria Math"/>
                  </a:rPr>
                  <a:t>∑</a:t>
                </a:r>
                <a:r>
                  <a:rPr lang="es-EC" dirty="0">
                    <a:latin typeface="Cambria Math"/>
                    <a:ea typeface="Cambria Math"/>
                  </a:rPr>
                  <a:t> </a:t>
                </a:r>
                <a:r>
                  <a:rPr lang="es-EC" dirty="0" smtClean="0">
                    <a:latin typeface="Cambria Math"/>
                    <a:ea typeface="Cambria Math"/>
                  </a:rPr>
                  <a:t>M = 0</a:t>
                </a:r>
              </a:p>
              <a:p>
                <a:pPr algn="ctr"/>
                <a:endParaRPr lang="es-EC" dirty="0">
                  <a:latin typeface="Cambria Math"/>
                  <a:ea typeface="Cambria Math"/>
                </a:endParaRPr>
              </a:p>
              <a:p>
                <a:pPr algn="ctr"/>
                <a:r>
                  <a:rPr lang="es-EC" dirty="0" err="1" smtClean="0">
                    <a:latin typeface="Cambria Math"/>
                    <a:ea typeface="Cambria Math"/>
                  </a:rPr>
                  <a:t>My</a:t>
                </a:r>
                <a:r>
                  <a:rPr lang="es-EC" dirty="0" smtClean="0">
                    <a:latin typeface="Cambria Math"/>
                    <a:ea typeface="Cambria Math"/>
                  </a:rPr>
                  <a:t> = 20 (TN) * </a:t>
                </a:r>
                <a14:m>
                  <m:oMath xmlns:m="http://schemas.openxmlformats.org/officeDocument/2006/math">
                    <m:sSub>
                      <m:sSubPr>
                        <m:ctrlPr>
                          <a:rPr lang="es-EC" i="1" smtClean="0">
                            <a:latin typeface="Cambria Math"/>
                            <a:ea typeface="Cambria Math"/>
                          </a:rPr>
                        </m:ctrlPr>
                      </m:sSubPr>
                      <m:e>
                        <m:r>
                          <a:rPr lang="es-EC" b="0" i="1" smtClean="0">
                            <a:latin typeface="Cambria Math"/>
                            <a:ea typeface="Cambria Math"/>
                          </a:rPr>
                          <m:t>𝑋</m:t>
                        </m:r>
                      </m:e>
                      <m:sub>
                        <m:r>
                          <a:rPr lang="es-EC" b="0" i="1" smtClean="0">
                            <a:latin typeface="Cambria Math"/>
                            <a:ea typeface="Cambria Math"/>
                          </a:rPr>
                          <m:t>1</m:t>
                        </m:r>
                      </m:sub>
                    </m:sSub>
                  </m:oMath>
                </a14:m>
                <a:endParaRPr lang="es-EC" dirty="0">
                  <a:latin typeface="Cambria Math"/>
                  <a:ea typeface="Cambria Math"/>
                </a:endParaRPr>
              </a:p>
              <a:p>
                <a:pPr algn="ctr"/>
                <a:endParaRPr lang="es-EC" dirty="0"/>
              </a:p>
            </p:txBody>
          </p:sp>
        </mc:Choice>
        <mc:Fallback>
          <p:sp>
            <p:nvSpPr>
              <p:cNvPr id="8" name="7 CuadroTexto"/>
              <p:cNvSpPr txBox="1">
                <a:spLocks noRot="1" noChangeAspect="1" noMove="1" noResize="1" noEditPoints="1" noAdjustHandles="1" noChangeArrowheads="1" noChangeShapeType="1" noTextEdit="1"/>
              </p:cNvSpPr>
              <p:nvPr/>
            </p:nvSpPr>
            <p:spPr>
              <a:xfrm>
                <a:off x="179512" y="2924944"/>
                <a:ext cx="8640960" cy="3139321"/>
              </a:xfrm>
              <a:prstGeom prst="rect">
                <a:avLst/>
              </a:prstGeom>
              <a:blipFill rotWithShape="1">
                <a:blip r:embed="rId4"/>
                <a:stretch>
                  <a:fillRect t="-1165"/>
                </a:stretch>
              </a:blipFill>
            </p:spPr>
            <p:txBody>
              <a:bodyPr/>
              <a:lstStyle/>
              <a:p>
                <a:r>
                  <a:rPr lang="es-EC">
                    <a:noFill/>
                  </a:rPr>
                  <a:t> </a:t>
                </a:r>
              </a:p>
            </p:txBody>
          </p:sp>
        </mc:Fallback>
      </mc:AlternateContent>
    </p:spTree>
    <p:extLst>
      <p:ext uri="{BB962C8B-B14F-4D97-AF65-F5344CB8AC3E}">
        <p14:creationId xmlns:p14="http://schemas.microsoft.com/office/powerpoint/2010/main" val="415873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251520" y="980728"/>
                <a:ext cx="8568952" cy="4651273"/>
              </a:xfrm>
              <a:prstGeom prst="rect">
                <a:avLst/>
              </a:prstGeom>
              <a:noFill/>
            </p:spPr>
            <p:txBody>
              <a:bodyPr wrap="square" rtlCol="0">
                <a:spAutoFit/>
              </a:bodyPr>
              <a:lstStyle/>
              <a:p>
                <a:r>
                  <a:rPr lang="es-EC" dirty="0" smtClean="0"/>
                  <a:t>Dónde:</a:t>
                </a:r>
              </a:p>
              <a:p>
                <a:endParaRPr lang="es-EC" dirty="0"/>
              </a:p>
              <a:p>
                <a:pPr/>
                <a14:m>
                  <m:oMathPara xmlns:m="http://schemas.openxmlformats.org/officeDocument/2006/math">
                    <m:oMathParaPr>
                      <m:jc m:val="left"/>
                    </m:oMathParaPr>
                    <m:oMath xmlns:m="http://schemas.openxmlformats.org/officeDocument/2006/math">
                      <m:sSub>
                        <m:sSubPr>
                          <m:ctrlPr>
                            <a:rPr lang="es-EC" i="1" smtClean="0">
                              <a:latin typeface="Cambria Math"/>
                            </a:rPr>
                          </m:ctrlPr>
                        </m:sSubPr>
                        <m:e>
                          <m:r>
                            <a:rPr lang="es-EC" b="0" i="1" smtClean="0">
                              <a:latin typeface="Cambria Math"/>
                            </a:rPr>
                            <m:t>𝑋</m:t>
                          </m:r>
                        </m:e>
                        <m:sub>
                          <m:r>
                            <a:rPr lang="es-EC" b="0" i="1" smtClean="0">
                              <a:latin typeface="Cambria Math"/>
                            </a:rPr>
                            <m:t>1</m:t>
                          </m:r>
                        </m:sub>
                      </m:sSub>
                      <m:r>
                        <a:rPr lang="es-EC" b="0" i="1" smtClean="0">
                          <a:latin typeface="Cambria Math"/>
                        </a:rPr>
                        <m:t>=0.045 </m:t>
                      </m:r>
                      <m:d>
                        <m:dPr>
                          <m:ctrlPr>
                            <a:rPr lang="es-EC" b="0" i="1" smtClean="0">
                              <a:latin typeface="Cambria Math"/>
                            </a:rPr>
                          </m:ctrlPr>
                        </m:dPr>
                        <m:e>
                          <m:r>
                            <a:rPr lang="es-EC" b="0" i="1" smtClean="0">
                              <a:latin typeface="Cambria Math"/>
                            </a:rPr>
                            <m:t>𝑚</m:t>
                          </m:r>
                        </m:e>
                      </m:d>
                      <m:r>
                        <a:rPr lang="es-EC" b="0" i="1" smtClean="0">
                          <a:latin typeface="Cambria Math"/>
                        </a:rPr>
                        <m:t>+0.10 </m:t>
                      </m:r>
                      <m:d>
                        <m:dPr>
                          <m:ctrlPr>
                            <a:rPr lang="es-EC" b="0" i="1" smtClean="0">
                              <a:latin typeface="Cambria Math"/>
                            </a:rPr>
                          </m:ctrlPr>
                        </m:dPr>
                        <m:e>
                          <m:r>
                            <a:rPr lang="es-EC" b="0" i="1" smtClean="0">
                              <a:latin typeface="Cambria Math"/>
                            </a:rPr>
                            <m:t>𝑚</m:t>
                          </m:r>
                        </m:e>
                      </m:d>
                    </m:oMath>
                  </m:oMathPara>
                </a14:m>
                <a:endParaRPr lang="es-EC" b="0" dirty="0" smtClean="0"/>
              </a:p>
              <a:p>
                <a:pPr algn="ctr"/>
                <a:endParaRPr lang="es-EC" dirty="0" smtClean="0"/>
              </a:p>
              <a:p>
                <a:pPr algn="ctr"/>
                <a14:m>
                  <m:oMathPara xmlns:m="http://schemas.openxmlformats.org/officeDocument/2006/math">
                    <m:oMathParaPr>
                      <m:jc m:val="left"/>
                    </m:oMathParaPr>
                    <m:oMath xmlns:m="http://schemas.openxmlformats.org/officeDocument/2006/math">
                      <m:sSub>
                        <m:sSubPr>
                          <m:ctrlPr>
                            <a:rPr lang="es-EC" i="1">
                              <a:latin typeface="Cambria Math"/>
                            </a:rPr>
                          </m:ctrlPr>
                        </m:sSubPr>
                        <m:e>
                          <m:r>
                            <a:rPr lang="es-EC" i="1">
                              <a:latin typeface="Cambria Math"/>
                            </a:rPr>
                            <m:t>𝑋</m:t>
                          </m:r>
                        </m:e>
                        <m:sub>
                          <m:r>
                            <a:rPr lang="es-EC" i="1">
                              <a:latin typeface="Cambria Math"/>
                            </a:rPr>
                            <m:t>1</m:t>
                          </m:r>
                        </m:sub>
                      </m:sSub>
                      <m:r>
                        <a:rPr lang="es-EC" i="1">
                          <a:latin typeface="Cambria Math"/>
                        </a:rPr>
                        <m:t>=0</m:t>
                      </m:r>
                      <m:r>
                        <a:rPr lang="es-EC" b="0" i="1" smtClean="0">
                          <a:latin typeface="Cambria Math"/>
                        </a:rPr>
                        <m:t>.145</m:t>
                      </m:r>
                      <m:r>
                        <a:rPr lang="es-EC" i="1">
                          <a:latin typeface="Cambria Math"/>
                        </a:rPr>
                        <m:t> </m:t>
                      </m:r>
                      <m:d>
                        <m:dPr>
                          <m:ctrlPr>
                            <a:rPr lang="es-EC" i="1">
                              <a:latin typeface="Cambria Math"/>
                            </a:rPr>
                          </m:ctrlPr>
                        </m:dPr>
                        <m:e>
                          <m:r>
                            <a:rPr lang="es-EC" i="1">
                              <a:latin typeface="Cambria Math"/>
                            </a:rPr>
                            <m:t>𝑚</m:t>
                          </m:r>
                        </m:e>
                      </m:d>
                    </m:oMath>
                  </m:oMathPara>
                </a14:m>
                <a:endParaRPr lang="es-EC" dirty="0" smtClean="0"/>
              </a:p>
              <a:p>
                <a:pPr algn="ctr"/>
                <a:r>
                  <a:rPr lang="es-EC" dirty="0" err="1" smtClean="0"/>
                  <a:t>My</a:t>
                </a:r>
                <a:r>
                  <a:rPr lang="es-EC" dirty="0" smtClean="0"/>
                  <a:t> = 20 (TN) * 0.145 (m)</a:t>
                </a:r>
              </a:p>
              <a:p>
                <a:pPr algn="ctr"/>
                <a:endParaRPr lang="es-EC" dirty="0"/>
              </a:p>
              <a:p>
                <a:pPr algn="ctr"/>
                <a:r>
                  <a:rPr lang="es-EC" dirty="0" err="1" smtClean="0"/>
                  <a:t>My</a:t>
                </a:r>
                <a:r>
                  <a:rPr lang="es-EC" dirty="0" smtClean="0"/>
                  <a:t> = 2.9 (TN*m)</a:t>
                </a:r>
              </a:p>
              <a:p>
                <a:pPr algn="ctr"/>
                <a:endParaRPr lang="es-EC" dirty="0"/>
              </a:p>
              <a:p>
                <a:r>
                  <a:rPr lang="es-EC" dirty="0"/>
                  <a:t>Utilizando la Ecuación de resistencia de la soldadura a </a:t>
                </a:r>
                <a:r>
                  <a:rPr lang="es-EC" dirty="0" smtClean="0"/>
                  <a:t>cortante, podemos </a:t>
                </a:r>
                <a:r>
                  <a:rPr lang="es-EC" dirty="0"/>
                  <a:t>calcular el esfuerzo admisible</a:t>
                </a:r>
                <a:r>
                  <a:rPr lang="es-EC" dirty="0" smtClean="0"/>
                  <a:t>:</a:t>
                </a:r>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𝑉</m:t>
                        </m:r>
                      </m:num>
                      <m:den>
                        <m:r>
                          <a:rPr lang="es-EC" sz="2200" b="0" i="1" smtClean="0">
                            <a:latin typeface="Cambria Math"/>
                          </a:rPr>
                          <m:t>𝐴</m:t>
                        </m:r>
                      </m:den>
                    </m:f>
                  </m:oMath>
                </a14:m>
                <a:endParaRPr lang="es-EC" sz="2200" dirty="0"/>
              </a:p>
              <a:p>
                <a:pPr algn="ctr"/>
                <a:endParaRPr lang="es-EC" dirty="0"/>
              </a:p>
              <a:p>
                <a:pPr algn="ctr"/>
                <a:r>
                  <a:rPr lang="en-US" dirty="0"/>
                  <a:t>Ʈ  = </a:t>
                </a:r>
                <a14:m>
                  <m:oMath xmlns:m="http://schemas.openxmlformats.org/officeDocument/2006/math">
                    <m:f>
                      <m:fPr>
                        <m:ctrlPr>
                          <a:rPr lang="es-EC" sz="2200" i="1">
                            <a:latin typeface="Cambria Math"/>
                          </a:rPr>
                        </m:ctrlPr>
                      </m:fPr>
                      <m:num>
                        <m:r>
                          <a:rPr lang="es-EC" sz="2200" b="0" i="1" smtClean="0">
                            <a:latin typeface="Cambria Math"/>
                          </a:rPr>
                          <m:t>20 (</m:t>
                        </m:r>
                        <m:r>
                          <a:rPr lang="es-EC" sz="2200" b="0" i="1" smtClean="0">
                            <a:latin typeface="Cambria Math"/>
                          </a:rPr>
                          <m:t>𝑇𝑁</m:t>
                        </m:r>
                        <m:r>
                          <a:rPr lang="es-EC" sz="2200" b="0" i="1" smtClean="0">
                            <a:latin typeface="Cambria Math"/>
                          </a:rPr>
                          <m:t>)</m:t>
                        </m:r>
                      </m:num>
                      <m:den>
                        <m:r>
                          <a:rPr lang="es-EC" sz="2200" b="0" i="1" smtClean="0">
                            <a:latin typeface="Cambria Math"/>
                          </a:rPr>
                          <m:t>0.707 ∗</m:t>
                        </m:r>
                        <m:r>
                          <a:rPr lang="es-EC" sz="2200" b="0" i="1" smtClean="0">
                            <a:latin typeface="Cambria Math"/>
                          </a:rPr>
                          <m:t>h</m:t>
                        </m:r>
                        <m:r>
                          <a:rPr lang="es-EC" sz="2200" b="0" i="1" smtClean="0">
                            <a:latin typeface="Cambria Math"/>
                          </a:rPr>
                          <m:t> ∗</m:t>
                        </m:r>
                        <m:r>
                          <a:rPr lang="es-EC" sz="2200" b="0" i="1" smtClean="0">
                            <a:latin typeface="Cambria Math"/>
                          </a:rPr>
                          <m:t>𝑙</m:t>
                        </m:r>
                      </m:den>
                    </m:f>
                  </m:oMath>
                </a14:m>
                <a:endParaRPr lang="es-EC" sz="2200" dirty="0"/>
              </a:p>
              <a:p>
                <a:pPr algn="ctr"/>
                <a:endParaRPr lang="es-EC" dirty="0" smtClean="0"/>
              </a:p>
            </p:txBody>
          </p:sp>
        </mc:Choice>
        <mc:Fallback xmlns="">
          <p:sp>
            <p:nvSpPr>
              <p:cNvPr id="5" name="4 CuadroTexto"/>
              <p:cNvSpPr txBox="1">
                <a:spLocks noRot="1" noChangeAspect="1" noMove="1" noResize="1" noEditPoints="1" noAdjustHandles="1" noChangeArrowheads="1" noChangeShapeType="1" noTextEdit="1"/>
              </p:cNvSpPr>
              <p:nvPr/>
            </p:nvSpPr>
            <p:spPr>
              <a:xfrm>
                <a:off x="251520" y="980728"/>
                <a:ext cx="8568952" cy="4651273"/>
              </a:xfrm>
              <a:prstGeom prst="rect">
                <a:avLst/>
              </a:prstGeom>
              <a:blipFill rotWithShape="1">
                <a:blip r:embed="rId2"/>
                <a:stretch>
                  <a:fillRect l="-569" t="-655" r="-853"/>
                </a:stretch>
              </a:blipFill>
            </p:spPr>
            <p:txBody>
              <a:bodyPr/>
              <a:lstStyle/>
              <a:p>
                <a:r>
                  <a:rPr lang="es-EC">
                    <a:noFill/>
                  </a:rPr>
                  <a:t> </a:t>
                </a:r>
              </a:p>
            </p:txBody>
          </p:sp>
        </mc:Fallback>
      </mc:AlternateContent>
    </p:spTree>
    <p:extLst>
      <p:ext uri="{BB962C8B-B14F-4D97-AF65-F5344CB8AC3E}">
        <p14:creationId xmlns:p14="http://schemas.microsoft.com/office/powerpoint/2010/main" val="2330878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CuadroTexto"/>
              <p:cNvSpPr txBox="1"/>
              <p:nvPr/>
            </p:nvSpPr>
            <p:spPr>
              <a:xfrm>
                <a:off x="284348" y="686138"/>
                <a:ext cx="8424936" cy="5032853"/>
              </a:xfrm>
              <a:prstGeom prst="rect">
                <a:avLst/>
              </a:prstGeom>
              <a:noFill/>
            </p:spPr>
            <p:txBody>
              <a:bodyPr wrap="square" rtlCol="0">
                <a:spAutoFit/>
              </a:bodyPr>
              <a:lstStyle/>
              <a:p>
                <a:pPr algn="just"/>
                <a:r>
                  <a:rPr lang="es-EC" sz="1600" dirty="0" smtClean="0"/>
                  <a:t>Las toneladas las pasamos a Newton, multiplicando por 9800 (F</a:t>
                </a:r>
                <a:r>
                  <a:rPr lang="es-EC" sz="1600" baseline="-25000" dirty="0"/>
                  <a:t> </a:t>
                </a:r>
                <a:r>
                  <a:rPr lang="es-EC" sz="1600" dirty="0"/>
                  <a:t>=  196000 (N</a:t>
                </a:r>
                <a:r>
                  <a:rPr lang="es-EC" sz="1600" dirty="0" smtClean="0"/>
                  <a:t>)):</a:t>
                </a:r>
              </a:p>
              <a:p>
                <a:pPr algn="ctr"/>
                <a:endParaRPr lang="es-EC" dirty="0" smtClean="0"/>
              </a:p>
              <a:p>
                <a:pPr algn="ctr"/>
                <a:r>
                  <a:rPr lang="en-US" dirty="0"/>
                  <a:t>Ʈ  = </a:t>
                </a:r>
                <a14:m>
                  <m:oMath xmlns:m="http://schemas.openxmlformats.org/officeDocument/2006/math">
                    <m:f>
                      <m:fPr>
                        <m:ctrlPr>
                          <a:rPr lang="es-EC" sz="2200" i="1">
                            <a:latin typeface="Cambria Math"/>
                          </a:rPr>
                        </m:ctrlPr>
                      </m:fPr>
                      <m:num>
                        <m:r>
                          <a:rPr lang="es-EC" sz="2200" b="0" i="1" smtClean="0">
                            <a:latin typeface="Cambria Math"/>
                          </a:rPr>
                          <m:t>196000 (</m:t>
                        </m:r>
                        <m:r>
                          <a:rPr lang="es-EC" sz="2200" b="0" i="1" smtClean="0">
                            <a:latin typeface="Cambria Math"/>
                          </a:rPr>
                          <m:t>𝑁</m:t>
                        </m:r>
                        <m:r>
                          <a:rPr lang="es-EC" sz="2200" b="0" i="1" smtClean="0">
                            <a:latin typeface="Cambria Math"/>
                          </a:rPr>
                          <m:t>)</m:t>
                        </m:r>
                      </m:num>
                      <m:den>
                        <m:r>
                          <a:rPr lang="es-EC" sz="2200" i="1">
                            <a:latin typeface="Cambria Math"/>
                          </a:rPr>
                          <m:t>0</m:t>
                        </m:r>
                        <m:r>
                          <a:rPr lang="es-EC" sz="2200" b="0" i="1" smtClean="0">
                            <a:latin typeface="Cambria Math"/>
                          </a:rPr>
                          <m:t>.</m:t>
                        </m:r>
                        <m:r>
                          <a:rPr lang="es-EC" sz="2200" i="1">
                            <a:latin typeface="Cambria Math"/>
                          </a:rPr>
                          <m:t>707 ∗</m:t>
                        </m:r>
                        <m:r>
                          <a:rPr lang="es-EC" sz="2200" b="0" i="1" smtClean="0">
                            <a:latin typeface="Cambria Math"/>
                          </a:rPr>
                          <m:t>0.005 </m:t>
                        </m:r>
                        <m:d>
                          <m:dPr>
                            <m:ctrlPr>
                              <a:rPr lang="es-EC" sz="2200" b="0" i="1" smtClean="0">
                                <a:latin typeface="Cambria Math"/>
                              </a:rPr>
                            </m:ctrlPr>
                          </m:dPr>
                          <m:e>
                            <m:r>
                              <a:rPr lang="es-EC" sz="2200" b="0" i="1" smtClean="0">
                                <a:latin typeface="Cambria Math"/>
                              </a:rPr>
                              <m:t>𝑚</m:t>
                            </m:r>
                          </m:e>
                        </m:d>
                        <m:r>
                          <a:rPr lang="es-EC" sz="2200" i="1">
                            <a:latin typeface="Cambria Math"/>
                          </a:rPr>
                          <m:t>∗</m:t>
                        </m:r>
                        <m:r>
                          <a:rPr lang="es-EC" sz="2200" b="0" i="1" smtClean="0">
                            <a:latin typeface="Cambria Math"/>
                          </a:rPr>
                          <m:t>14.26 (</m:t>
                        </m:r>
                        <m:r>
                          <a:rPr lang="es-EC" sz="2200" b="0" i="1" smtClean="0">
                            <a:latin typeface="Cambria Math"/>
                          </a:rPr>
                          <m:t>𝑚</m:t>
                        </m:r>
                        <m:r>
                          <a:rPr lang="es-EC" sz="2200" b="0" i="1" smtClean="0">
                            <a:latin typeface="Cambria Math"/>
                          </a:rPr>
                          <m:t>)</m:t>
                        </m:r>
                      </m:den>
                    </m:f>
                  </m:oMath>
                </a14:m>
                <a:endParaRPr lang="es-EC" sz="2200" dirty="0" smtClean="0"/>
              </a:p>
              <a:p>
                <a:pPr algn="ctr"/>
                <a:endParaRPr lang="es-EC" sz="2200" dirty="0"/>
              </a:p>
              <a:p>
                <a:pPr algn="ctr"/>
                <a:r>
                  <a:rPr lang="en-US" sz="1600" dirty="0"/>
                  <a:t>Ʈ  </a:t>
                </a:r>
                <a:r>
                  <a:rPr lang="en-US" sz="1600" dirty="0" smtClean="0"/>
                  <a:t>= 3888186.85 (Pa)</a:t>
                </a:r>
              </a:p>
              <a:p>
                <a:endParaRPr lang="es-EC" dirty="0" smtClean="0"/>
              </a:p>
              <a:p>
                <a:pPr algn="just"/>
                <a:r>
                  <a:rPr lang="es-EC" sz="1600" dirty="0" smtClean="0"/>
                  <a:t>Dividimos </a:t>
                </a:r>
                <a:r>
                  <a:rPr lang="es-EC" sz="1600" dirty="0"/>
                  <a:t>para </a:t>
                </a:r>
                <a:r>
                  <a:rPr lang="es-EC" sz="1600" dirty="0" smtClean="0"/>
                  <a:t>1x</a:t>
                </a:r>
                <a14:m>
                  <m:oMath xmlns:m="http://schemas.openxmlformats.org/officeDocument/2006/math">
                    <m:sSup>
                      <m:sSupPr>
                        <m:ctrlPr>
                          <a:rPr lang="es-EC" sz="1600" i="1" smtClean="0">
                            <a:latin typeface="Cambria Math"/>
                          </a:rPr>
                        </m:ctrlPr>
                      </m:sSupPr>
                      <m:e>
                        <m:r>
                          <a:rPr lang="es-EC" sz="1600" b="0" i="1" smtClean="0">
                            <a:latin typeface="Cambria Math"/>
                          </a:rPr>
                          <m:t>10</m:t>
                        </m:r>
                      </m:e>
                      <m:sup>
                        <m:r>
                          <a:rPr lang="es-EC" sz="1600" b="0" i="1" smtClean="0">
                            <a:latin typeface="Cambria Math"/>
                          </a:rPr>
                          <m:t>6</m:t>
                        </m:r>
                      </m:sup>
                    </m:sSup>
                  </m:oMath>
                </a14:m>
                <a:r>
                  <a:rPr lang="es-EC" sz="1600" dirty="0" smtClean="0"/>
                  <a:t> </a:t>
                </a:r>
                <a:r>
                  <a:rPr lang="es-EC" sz="1600" dirty="0"/>
                  <a:t>para obtener el valor en </a:t>
                </a:r>
                <a:r>
                  <a:rPr lang="es-EC" sz="1600" dirty="0" err="1"/>
                  <a:t>MPa</a:t>
                </a:r>
                <a:r>
                  <a:rPr lang="es-EC" sz="1600" dirty="0"/>
                  <a:t>:</a:t>
                </a:r>
              </a:p>
              <a:p>
                <a:pPr algn="ctr"/>
                <a:endParaRPr lang="es-EC" sz="1600" dirty="0" smtClean="0"/>
              </a:p>
              <a:p>
                <a:pPr algn="ctr"/>
                <a:r>
                  <a:rPr lang="en-US" sz="1600" dirty="0"/>
                  <a:t>Ʈ  </a:t>
                </a:r>
                <a:r>
                  <a:rPr lang="en-US" sz="1600" dirty="0" smtClean="0"/>
                  <a:t>= 3.89 (MPa) </a:t>
                </a:r>
              </a:p>
              <a:p>
                <a:endParaRPr lang="en-US" sz="1600" dirty="0"/>
              </a:p>
              <a:p>
                <a:pPr algn="just"/>
                <a:r>
                  <a:rPr lang="es-EC" sz="1600" dirty="0"/>
                  <a:t>Este valor multiplicamos por 145,03775 para pasar  a  </a:t>
                </a:r>
                <a:r>
                  <a:rPr lang="es-EC" sz="1600" dirty="0" smtClean="0"/>
                  <a:t>PSI:</a:t>
                </a:r>
              </a:p>
              <a:p>
                <a:endParaRPr lang="es-EC" sz="1600" dirty="0"/>
              </a:p>
              <a:p>
                <a:pPr algn="ctr"/>
                <a:r>
                  <a:rPr lang="en-US" sz="1600" dirty="0"/>
                  <a:t>Ʈ  </a:t>
                </a:r>
                <a:r>
                  <a:rPr lang="en-US" sz="1600" dirty="0" smtClean="0"/>
                  <a:t>= 563.94 (psi)</a:t>
                </a:r>
              </a:p>
              <a:p>
                <a:endParaRPr lang="en-US" dirty="0"/>
              </a:p>
              <a:p>
                <a:r>
                  <a:rPr lang="es-EC" sz="1600" dirty="0"/>
                  <a:t>Multiplicar el </a:t>
                </a:r>
                <a14:m>
                  <m:oMath xmlns:m="http://schemas.openxmlformats.org/officeDocument/2006/math">
                    <m:r>
                      <m:rPr>
                        <m:sty m:val="p"/>
                      </m:rPr>
                      <a:rPr lang="es-EC" sz="1600">
                        <a:latin typeface="Cambria Math"/>
                      </a:rPr>
                      <m:t>τ</m:t>
                    </m:r>
                  </m:oMath>
                </a14:m>
                <a:r>
                  <a:rPr lang="es-EC" sz="1600" dirty="0"/>
                  <a:t>  por el </a:t>
                </a:r>
                <a:r>
                  <a:rPr lang="es-EC" sz="1600" dirty="0" err="1"/>
                  <a:t>Fs</a:t>
                </a:r>
                <a:r>
                  <a:rPr lang="es-EC" sz="1600" dirty="0"/>
                  <a:t>= 2</a:t>
                </a:r>
                <a:r>
                  <a:rPr lang="es-EC" sz="1600" dirty="0" smtClean="0"/>
                  <a:t>:</a:t>
                </a:r>
              </a:p>
              <a:p>
                <a:pPr algn="ctr"/>
                <a:r>
                  <a:rPr lang="en-US" sz="1600" dirty="0"/>
                  <a:t>Ʈ  </a:t>
                </a:r>
                <a:r>
                  <a:rPr lang="en-US" sz="1600" dirty="0" smtClean="0"/>
                  <a:t>= 1127.88 (psi)</a:t>
                </a:r>
              </a:p>
              <a:p>
                <a:pPr algn="ctr"/>
                <a:endParaRPr lang="en-US" sz="1600" dirty="0" smtClean="0"/>
              </a:p>
              <a:p>
                <a:endParaRPr lang="es-EC" dirty="0"/>
              </a:p>
            </p:txBody>
          </p:sp>
        </mc:Choice>
        <mc:Fallback>
          <p:sp>
            <p:nvSpPr>
              <p:cNvPr id="5" name="4 CuadroTexto"/>
              <p:cNvSpPr txBox="1">
                <a:spLocks noRot="1" noChangeAspect="1" noMove="1" noResize="1" noEditPoints="1" noAdjustHandles="1" noChangeArrowheads="1" noChangeShapeType="1" noTextEdit="1"/>
              </p:cNvSpPr>
              <p:nvPr/>
            </p:nvSpPr>
            <p:spPr>
              <a:xfrm>
                <a:off x="284348" y="686138"/>
                <a:ext cx="8424936" cy="5032853"/>
              </a:xfrm>
              <a:prstGeom prst="rect">
                <a:avLst/>
              </a:prstGeom>
              <a:blipFill rotWithShape="1">
                <a:blip r:embed="rId2"/>
                <a:stretch>
                  <a:fillRect l="-434" t="-364"/>
                </a:stretch>
              </a:blipFill>
            </p:spPr>
            <p:txBody>
              <a:bodyPr/>
              <a:lstStyle/>
              <a:p>
                <a:r>
                  <a:rPr lang="es-EC">
                    <a:noFill/>
                  </a:rPr>
                  <a:t> </a:t>
                </a:r>
              </a:p>
            </p:txBody>
          </p:sp>
        </mc:Fallback>
      </mc:AlternateContent>
    </p:spTree>
    <p:extLst>
      <p:ext uri="{BB962C8B-B14F-4D97-AF65-F5344CB8AC3E}">
        <p14:creationId xmlns:p14="http://schemas.microsoft.com/office/powerpoint/2010/main" val="1555197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179512" y="764704"/>
            <a:ext cx="8712968" cy="1477328"/>
          </a:xfrm>
          <a:prstGeom prst="rect">
            <a:avLst/>
          </a:prstGeom>
        </p:spPr>
        <p:txBody>
          <a:bodyPr wrap="square">
            <a:spAutoFit/>
          </a:bodyPr>
          <a:lstStyle/>
          <a:p>
            <a:pPr algn="just"/>
            <a:r>
              <a:rPr lang="es-EC" b="1" dirty="0"/>
              <a:t>CÁLCULO DE SOLDADURA DE LAS NERVADURAS EXTERIORES VERTICALES EN LOS PERFILES I</a:t>
            </a:r>
          </a:p>
          <a:p>
            <a:pPr algn="just"/>
            <a:endParaRPr lang="es-EC" dirty="0"/>
          </a:p>
          <a:p>
            <a:pPr algn="just"/>
            <a:r>
              <a:rPr lang="es-EC" dirty="0"/>
              <a:t>En toda la estructura tenemos 4 nervaduras exteriores, el cálculo se lo realiza para todas.</a:t>
            </a:r>
          </a:p>
        </p:txBody>
      </p:sp>
      <p:pic>
        <p:nvPicPr>
          <p:cNvPr id="6" name="5 Imagen"/>
          <p:cNvPicPr/>
          <p:nvPr/>
        </p:nvPicPr>
        <p:blipFill rotWithShape="1">
          <a:blip r:embed="rId2"/>
          <a:srcRect l="49353" t="22943" r="38581" b="12677"/>
          <a:stretch/>
        </p:blipFill>
        <p:spPr bwMode="auto">
          <a:xfrm>
            <a:off x="3959931" y="2206863"/>
            <a:ext cx="1152130" cy="2592290"/>
          </a:xfrm>
          <a:prstGeom prst="rect">
            <a:avLst/>
          </a:prstGeom>
          <a:ln>
            <a:solidFill>
              <a:schemeClr val="tx1"/>
            </a:solidFill>
          </a:ln>
          <a:extLst>
            <a:ext uri="{53640926-AAD7-44D8-BBD7-CCE9431645EC}">
              <a14:shadowObscured xmlns:a14="http://schemas.microsoft.com/office/drawing/2010/main"/>
            </a:ext>
          </a:extLst>
        </p:spPr>
      </p:pic>
      <p:sp>
        <p:nvSpPr>
          <p:cNvPr id="7" name="6 Rectángulo"/>
          <p:cNvSpPr/>
          <p:nvPr/>
        </p:nvSpPr>
        <p:spPr>
          <a:xfrm>
            <a:off x="179512" y="4964975"/>
            <a:ext cx="8964488" cy="1200329"/>
          </a:xfrm>
          <a:prstGeom prst="rect">
            <a:avLst/>
          </a:prstGeom>
        </p:spPr>
        <p:txBody>
          <a:bodyPr wrap="square">
            <a:spAutoFit/>
          </a:bodyPr>
          <a:lstStyle/>
          <a:p>
            <a:pPr algn="just"/>
            <a:r>
              <a:rPr lang="es-EC" dirty="0"/>
              <a:t>La longitud a ser soldada de la nervadura exterior es la siguiente:</a:t>
            </a:r>
          </a:p>
          <a:p>
            <a:pPr algn="just"/>
            <a:endParaRPr lang="es-EC" dirty="0"/>
          </a:p>
          <a:p>
            <a:pPr algn="just"/>
            <a:r>
              <a:rPr lang="es-EC" dirty="0" err="1"/>
              <a:t>Lt</a:t>
            </a:r>
            <a:r>
              <a:rPr lang="es-EC" dirty="0"/>
              <a:t> = </a:t>
            </a:r>
            <a:r>
              <a:rPr lang="es-EC" dirty="0" smtClean="0"/>
              <a:t>25.4+100+983.11+100+25.4+100+983.11+100 </a:t>
            </a:r>
            <a:r>
              <a:rPr lang="es-EC" dirty="0"/>
              <a:t>(mm) </a:t>
            </a:r>
          </a:p>
          <a:p>
            <a:pPr algn="just"/>
            <a:r>
              <a:rPr lang="es-EC" dirty="0" err="1"/>
              <a:t>Lt</a:t>
            </a:r>
            <a:r>
              <a:rPr lang="es-EC" dirty="0"/>
              <a:t> = </a:t>
            </a:r>
            <a:r>
              <a:rPr lang="es-EC" dirty="0" smtClean="0"/>
              <a:t>2417.02 </a:t>
            </a:r>
            <a:r>
              <a:rPr lang="es-EC" dirty="0"/>
              <a:t>(mm)</a:t>
            </a:r>
          </a:p>
        </p:txBody>
      </p:sp>
    </p:spTree>
    <p:extLst>
      <p:ext uri="{BB962C8B-B14F-4D97-AF65-F5344CB8AC3E}">
        <p14:creationId xmlns:p14="http://schemas.microsoft.com/office/powerpoint/2010/main" val="1736973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251520" y="726755"/>
                <a:ext cx="8640960" cy="4862485"/>
              </a:xfrm>
              <a:prstGeom prst="rect">
                <a:avLst/>
              </a:prstGeom>
            </p:spPr>
            <p:txBody>
              <a:bodyPr wrap="square">
                <a:spAutoFit/>
              </a:bodyPr>
              <a:lstStyle/>
              <a:p>
                <a:r>
                  <a:rPr lang="es-EC" dirty="0" smtClean="0"/>
                  <a:t>Longitud Total en metros: </a:t>
                </a:r>
                <a:r>
                  <a:rPr lang="es-EC" dirty="0" err="1"/>
                  <a:t>lt</a:t>
                </a:r>
                <a:r>
                  <a:rPr lang="es-EC" dirty="0"/>
                  <a:t> = </a:t>
                </a:r>
                <a:r>
                  <a:rPr lang="es-EC" dirty="0" smtClean="0"/>
                  <a:t>2.41 </a:t>
                </a:r>
                <a:r>
                  <a:rPr lang="es-EC" dirty="0"/>
                  <a:t>(m)</a:t>
                </a:r>
              </a:p>
              <a:p>
                <a:endParaRPr lang="es-EC" dirty="0"/>
              </a:p>
              <a:p>
                <a:r>
                  <a:rPr lang="es-EC" dirty="0"/>
                  <a:t>Datos: </a:t>
                </a:r>
              </a:p>
              <a:p>
                <a:r>
                  <a:rPr lang="es-EC" dirty="0" err="1"/>
                  <a:t>lt</a:t>
                </a:r>
                <a:r>
                  <a:rPr lang="es-EC" dirty="0"/>
                  <a:t> = </a:t>
                </a:r>
                <a:r>
                  <a:rPr lang="es-EC" dirty="0" smtClean="0"/>
                  <a:t>2.41 </a:t>
                </a:r>
                <a:r>
                  <a:rPr lang="es-EC" dirty="0"/>
                  <a:t>(m)</a:t>
                </a:r>
              </a:p>
              <a:p>
                <a:r>
                  <a:rPr lang="es-EC" dirty="0"/>
                  <a:t>h = </a:t>
                </a:r>
                <a:r>
                  <a:rPr lang="es-EC" dirty="0" smtClean="0"/>
                  <a:t>0.005 </a:t>
                </a:r>
                <a:r>
                  <a:rPr lang="es-EC" dirty="0"/>
                  <a:t>(m)</a:t>
                </a:r>
              </a:p>
              <a:p>
                <a:r>
                  <a:rPr lang="es-EC" dirty="0"/>
                  <a:t>F = 20 (TN) 	   Multiplicamos por 9800 para obtener la fuerza en Newton.</a:t>
                </a:r>
              </a:p>
              <a:p>
                <a:r>
                  <a:rPr lang="es-EC" dirty="0"/>
                  <a:t>F = 196000 (N)</a:t>
                </a:r>
              </a:p>
              <a:p>
                <a:r>
                  <a:rPr lang="es-EC" dirty="0"/>
                  <a:t>Todos los datos reemplazamos en la Ecuación de resistencia de la soldadura a cortante, para calcular el esfuerzo en la nervadura:</a:t>
                </a:r>
              </a:p>
              <a:p>
                <a:pPr algn="ctr"/>
                <a:endParaRPr lang="en-US"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sz="2200"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196000 (</m:t>
                        </m:r>
                        <m:r>
                          <a:rPr lang="es-EC" sz="2200" i="1">
                            <a:latin typeface="Cambria Math"/>
                          </a:rPr>
                          <m:t>𝑁</m:t>
                        </m:r>
                        <m:r>
                          <a:rPr lang="es-EC" sz="2200" i="1">
                            <a:latin typeface="Cambria Math"/>
                          </a:rPr>
                          <m:t>)</m:t>
                        </m:r>
                      </m:num>
                      <m:den>
                        <m:r>
                          <a:rPr lang="es-EC" sz="2200" i="1">
                            <a:latin typeface="Cambria Math"/>
                          </a:rPr>
                          <m:t>0</m:t>
                        </m:r>
                        <m:r>
                          <a:rPr lang="es-EC" sz="2200" b="0" i="1" smtClean="0">
                            <a:latin typeface="Cambria Math"/>
                          </a:rPr>
                          <m:t>.</m:t>
                        </m:r>
                        <m:r>
                          <a:rPr lang="es-EC" sz="2200" i="1">
                            <a:latin typeface="Cambria Math"/>
                          </a:rPr>
                          <m:t>707 ∗0</m:t>
                        </m:r>
                        <m:r>
                          <a:rPr lang="es-EC" sz="2200" b="0" i="1" smtClean="0">
                            <a:latin typeface="Cambria Math"/>
                          </a:rPr>
                          <m:t>.</m:t>
                        </m:r>
                        <m:r>
                          <a:rPr lang="es-EC" sz="2200" i="1">
                            <a:latin typeface="Cambria Math"/>
                          </a:rPr>
                          <m:t>005 </m:t>
                        </m:r>
                        <m:d>
                          <m:dPr>
                            <m:ctrlPr>
                              <a:rPr lang="es-EC" sz="2200" i="1">
                                <a:latin typeface="Cambria Math"/>
                              </a:rPr>
                            </m:ctrlPr>
                          </m:dPr>
                          <m:e>
                            <m:r>
                              <a:rPr lang="es-EC" sz="2200" i="1">
                                <a:latin typeface="Cambria Math"/>
                              </a:rPr>
                              <m:t>𝑚</m:t>
                            </m:r>
                            <m:r>
                              <a:rPr lang="es-EC" sz="2200" i="1">
                                <a:latin typeface="Cambria Math"/>
                              </a:rPr>
                              <m:t> </m:t>
                            </m:r>
                          </m:e>
                        </m:d>
                        <m:r>
                          <a:rPr lang="es-EC" sz="2200" i="1">
                            <a:latin typeface="Cambria Math"/>
                          </a:rPr>
                          <m:t>∗2</m:t>
                        </m:r>
                        <m:r>
                          <a:rPr lang="es-EC" sz="2200" b="0" i="1" smtClean="0">
                            <a:latin typeface="Cambria Math"/>
                          </a:rPr>
                          <m:t>.</m:t>
                        </m:r>
                        <m:r>
                          <a:rPr lang="es-EC" sz="2200" i="1">
                            <a:latin typeface="Cambria Math"/>
                          </a:rPr>
                          <m:t>41 (</m:t>
                        </m:r>
                        <m:r>
                          <a:rPr lang="es-EC" sz="2200" i="1">
                            <a:latin typeface="Cambria Math"/>
                          </a:rPr>
                          <m:t>𝑚</m:t>
                        </m:r>
                        <m:r>
                          <a:rPr lang="es-EC" sz="2200" i="1">
                            <a:latin typeface="Cambria Math"/>
                          </a:rPr>
                          <m:t>)</m:t>
                        </m:r>
                      </m:den>
                    </m:f>
                  </m:oMath>
                </a14:m>
                <a:endParaRPr lang="es-EC" sz="2200" dirty="0"/>
              </a:p>
              <a:p>
                <a:pPr algn="ctr"/>
                <a:endParaRPr lang="es-EC" sz="2200" dirty="0"/>
              </a:p>
              <a:p>
                <a:pPr algn="ctr"/>
                <a:r>
                  <a:rPr lang="en-US" dirty="0"/>
                  <a:t>Ʈ  = </a:t>
                </a:r>
                <a:r>
                  <a:rPr lang="en-US" dirty="0" smtClean="0"/>
                  <a:t>23006450.02 </a:t>
                </a:r>
                <a:r>
                  <a:rPr lang="en-US" dirty="0"/>
                  <a:t>(Pa)</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51520" y="726755"/>
                <a:ext cx="8640960" cy="4862485"/>
              </a:xfrm>
              <a:prstGeom prst="rect">
                <a:avLst/>
              </a:prstGeom>
              <a:blipFill rotWithShape="1">
                <a:blip r:embed="rId2"/>
                <a:stretch>
                  <a:fillRect l="-564" t="-627" b="-501"/>
                </a:stretch>
              </a:blipFill>
            </p:spPr>
            <p:txBody>
              <a:bodyPr/>
              <a:lstStyle/>
              <a:p>
                <a:r>
                  <a:rPr lang="es-EC">
                    <a:noFill/>
                  </a:rPr>
                  <a:t> </a:t>
                </a:r>
              </a:p>
            </p:txBody>
          </p:sp>
        </mc:Fallback>
      </mc:AlternateContent>
      <p:cxnSp>
        <p:nvCxnSpPr>
          <p:cNvPr id="6" name="5 Conector recto de flecha"/>
          <p:cNvCxnSpPr/>
          <p:nvPr/>
        </p:nvCxnSpPr>
        <p:spPr>
          <a:xfrm>
            <a:off x="1691680" y="2276872"/>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35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CuadroTexto"/>
              <p:cNvSpPr txBox="1"/>
              <p:nvPr/>
            </p:nvSpPr>
            <p:spPr>
              <a:xfrm>
                <a:off x="395536" y="980727"/>
                <a:ext cx="8568952" cy="3693319"/>
              </a:xfrm>
              <a:prstGeom prst="rect">
                <a:avLst/>
              </a:prstGeom>
              <a:noFill/>
            </p:spPr>
            <p:txBody>
              <a:bodyPr wrap="square" rtlCol="0">
                <a:spAutoFit/>
              </a:bodyPr>
              <a:lstStyle/>
              <a:p>
                <a:pPr algn="just"/>
                <a:r>
                  <a:rPr lang="es-EC" dirty="0"/>
                  <a:t>Para obtener en (</a:t>
                </a:r>
                <a:r>
                  <a:rPr lang="es-EC" dirty="0" err="1"/>
                  <a:t>MPa</a:t>
                </a:r>
                <a:r>
                  <a:rPr lang="es-EC" dirty="0"/>
                  <a:t>) dividimos el valor obtenido  para 1x</a:t>
                </a:r>
                <a14:m>
                  <m:oMath xmlns:m="http://schemas.openxmlformats.org/officeDocument/2006/math">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 </m:t>
                    </m:r>
                  </m:oMath>
                </a14:m>
                <a:r>
                  <a:rPr lang="es-EC" dirty="0" smtClean="0"/>
                  <a:t>:</a:t>
                </a:r>
              </a:p>
              <a:p>
                <a:pPr algn="ctr"/>
                <a:endParaRPr lang="es-EC" dirty="0"/>
              </a:p>
              <a:p>
                <a:pPr algn="ctr"/>
                <a:r>
                  <a:rPr lang="en-US" dirty="0" smtClean="0"/>
                  <a:t>Ʈ = 23.006 (MPa) </a:t>
                </a:r>
              </a:p>
              <a:p>
                <a:endParaRPr lang="en-US" dirty="0" smtClean="0"/>
              </a:p>
              <a:p>
                <a:pPr algn="just"/>
                <a:r>
                  <a:rPr lang="es-EC" dirty="0" smtClean="0"/>
                  <a:t>Luego </a:t>
                </a:r>
                <a:r>
                  <a:rPr lang="es-EC" dirty="0"/>
                  <a:t>pasamos los </a:t>
                </a:r>
                <a:r>
                  <a:rPr lang="es-EC" dirty="0" err="1"/>
                  <a:t>MPa</a:t>
                </a:r>
                <a:r>
                  <a:rPr lang="es-EC" dirty="0"/>
                  <a:t> a psi, multiplicamos el valor por </a:t>
                </a:r>
                <a:r>
                  <a:rPr lang="es-EC" dirty="0" smtClean="0"/>
                  <a:t>145.03775:</a:t>
                </a:r>
              </a:p>
              <a:p>
                <a:pPr algn="just"/>
                <a:endParaRPr lang="es-EC" dirty="0"/>
              </a:p>
              <a:p>
                <a:pPr algn="ctr"/>
                <a:r>
                  <a:rPr lang="en-US" dirty="0"/>
                  <a:t>Ʈ </a:t>
                </a:r>
                <a:r>
                  <a:rPr lang="en-US" dirty="0" smtClean="0"/>
                  <a:t>= 3336.80 (psi)</a:t>
                </a:r>
              </a:p>
              <a:p>
                <a:pPr algn="ctr"/>
                <a:endParaRPr lang="en-US" dirty="0"/>
              </a:p>
              <a:p>
                <a:r>
                  <a:rPr lang="es-EC" dirty="0"/>
                  <a:t>Multiplicamos por el factor de seguridad (</a:t>
                </a:r>
                <a:r>
                  <a:rPr lang="es-EC" dirty="0" err="1" smtClean="0"/>
                  <a:t>Fs</a:t>
                </a:r>
                <a:r>
                  <a:rPr lang="es-EC" dirty="0" smtClean="0"/>
                  <a:t>= </a:t>
                </a:r>
                <a:r>
                  <a:rPr lang="es-EC" dirty="0"/>
                  <a:t>2</a:t>
                </a:r>
                <a:r>
                  <a:rPr lang="es-EC" dirty="0" smtClean="0"/>
                  <a:t>):</a:t>
                </a:r>
              </a:p>
              <a:p>
                <a:endParaRPr lang="es-EC" dirty="0"/>
              </a:p>
              <a:p>
                <a:pPr algn="ctr"/>
                <a:r>
                  <a:rPr lang="en-US" dirty="0" smtClean="0"/>
                  <a:t>Ʈ = 6673.60 (psi)</a:t>
                </a:r>
              </a:p>
              <a:p>
                <a:pPr algn="ctr"/>
                <a:endParaRPr lang="en-US" dirty="0"/>
              </a:p>
              <a:p>
                <a:endParaRPr lang="es-EC" dirty="0"/>
              </a:p>
            </p:txBody>
          </p:sp>
        </mc:Choice>
        <mc:Fallback>
          <p:sp>
            <p:nvSpPr>
              <p:cNvPr id="5" name="4 CuadroTexto"/>
              <p:cNvSpPr txBox="1">
                <a:spLocks noRot="1" noChangeAspect="1" noMove="1" noResize="1" noEditPoints="1" noAdjustHandles="1" noChangeArrowheads="1" noChangeShapeType="1" noTextEdit="1"/>
              </p:cNvSpPr>
              <p:nvPr/>
            </p:nvSpPr>
            <p:spPr>
              <a:xfrm>
                <a:off x="395536" y="980727"/>
                <a:ext cx="8568952" cy="3693319"/>
              </a:xfrm>
              <a:prstGeom prst="rect">
                <a:avLst/>
              </a:prstGeom>
              <a:blipFill rotWithShape="1">
                <a:blip r:embed="rId2"/>
                <a:stretch>
                  <a:fillRect l="-640" t="-825"/>
                </a:stretch>
              </a:blipFill>
            </p:spPr>
            <p:txBody>
              <a:bodyPr/>
              <a:lstStyle/>
              <a:p>
                <a:r>
                  <a:rPr lang="es-EC">
                    <a:noFill/>
                  </a:rPr>
                  <a:t> </a:t>
                </a:r>
              </a:p>
            </p:txBody>
          </p:sp>
        </mc:Fallback>
      </mc:AlternateContent>
    </p:spTree>
    <p:extLst>
      <p:ext uri="{BB962C8B-B14F-4D97-AF65-F5344CB8AC3E}">
        <p14:creationId xmlns:p14="http://schemas.microsoft.com/office/powerpoint/2010/main" val="39952016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692696"/>
            <a:ext cx="8352928" cy="5355312"/>
          </a:xfrm>
          <a:prstGeom prst="rect">
            <a:avLst/>
          </a:prstGeom>
          <a:noFill/>
        </p:spPr>
        <p:txBody>
          <a:bodyPr wrap="square" rtlCol="0">
            <a:spAutoFit/>
          </a:bodyPr>
          <a:lstStyle/>
          <a:p>
            <a:r>
              <a:rPr lang="es-EC" b="1" dirty="0"/>
              <a:t>CÁLCULO DE LA SOLDADURA EN LA VIGA TIPO I CONECTORA DE LOS </a:t>
            </a:r>
            <a:r>
              <a:rPr lang="es-EC" b="1" dirty="0" smtClean="0"/>
              <a:t>PISTONES</a:t>
            </a:r>
          </a:p>
          <a:p>
            <a:endParaRPr lang="es-EC" b="1" dirty="0" smtClean="0"/>
          </a:p>
          <a:p>
            <a:endParaRPr lang="es-EC" b="1" dirty="0"/>
          </a:p>
          <a:p>
            <a:endParaRPr lang="es-EC" b="1" dirty="0" smtClean="0"/>
          </a:p>
          <a:p>
            <a:endParaRPr lang="es-EC" b="1" dirty="0"/>
          </a:p>
          <a:p>
            <a:endParaRPr lang="es-EC" b="1" dirty="0" smtClean="0"/>
          </a:p>
          <a:p>
            <a:endParaRPr lang="es-EC" b="1" dirty="0"/>
          </a:p>
          <a:p>
            <a:endParaRPr lang="es-EC" b="1" dirty="0" smtClean="0"/>
          </a:p>
          <a:p>
            <a:pPr algn="ctr"/>
            <a:endParaRPr lang="es-EC" dirty="0" smtClean="0"/>
          </a:p>
          <a:p>
            <a:pPr algn="ctr"/>
            <a:r>
              <a:rPr lang="es-EC" dirty="0" smtClean="0"/>
              <a:t>Dimensiones </a:t>
            </a:r>
            <a:r>
              <a:rPr lang="es-EC" dirty="0"/>
              <a:t>de la viga  delantera</a:t>
            </a:r>
            <a:endParaRPr lang="es-EC" b="1" dirty="0"/>
          </a:p>
          <a:p>
            <a:endParaRPr lang="es-EC" dirty="0" smtClean="0"/>
          </a:p>
          <a:p>
            <a:r>
              <a:rPr lang="es-EC" dirty="0" err="1" smtClean="0"/>
              <a:t>lt</a:t>
            </a:r>
            <a:r>
              <a:rPr lang="es-EC" dirty="0"/>
              <a:t>= </a:t>
            </a:r>
            <a:r>
              <a:rPr lang="es-EC" dirty="0" smtClean="0"/>
              <a:t>1.8 </a:t>
            </a:r>
            <a:r>
              <a:rPr lang="es-EC" dirty="0"/>
              <a:t>(m) </a:t>
            </a:r>
          </a:p>
          <a:p>
            <a:r>
              <a:rPr lang="es-EC" dirty="0"/>
              <a:t>h es el  cordón de soldadura.</a:t>
            </a:r>
          </a:p>
          <a:p>
            <a:r>
              <a:rPr lang="es-EC" dirty="0"/>
              <a:t>Datos:</a:t>
            </a:r>
          </a:p>
          <a:p>
            <a:r>
              <a:rPr lang="es-EC" dirty="0" err="1"/>
              <a:t>lt</a:t>
            </a:r>
            <a:r>
              <a:rPr lang="es-EC" dirty="0"/>
              <a:t> = </a:t>
            </a:r>
            <a:r>
              <a:rPr lang="es-EC" dirty="0" smtClean="0"/>
              <a:t>1.8 </a:t>
            </a:r>
            <a:r>
              <a:rPr lang="es-EC" dirty="0"/>
              <a:t>(m)</a:t>
            </a:r>
          </a:p>
          <a:p>
            <a:r>
              <a:rPr lang="es-EC" dirty="0"/>
              <a:t>h = </a:t>
            </a:r>
            <a:r>
              <a:rPr lang="es-EC" dirty="0" smtClean="0"/>
              <a:t>0.005 </a:t>
            </a:r>
            <a:r>
              <a:rPr lang="es-EC" dirty="0"/>
              <a:t>(m</a:t>
            </a:r>
            <a:r>
              <a:rPr lang="es-EC" dirty="0" smtClean="0"/>
              <a:t>)</a:t>
            </a:r>
            <a:endParaRPr lang="es-EC" b="1" dirty="0" smtClean="0"/>
          </a:p>
          <a:p>
            <a:r>
              <a:rPr lang="es-EC" dirty="0"/>
              <a:t>F = 20 (TN)     </a:t>
            </a:r>
            <a:r>
              <a:rPr lang="es-EC" dirty="0" smtClean="0"/>
              <a:t>    </a:t>
            </a:r>
            <a:r>
              <a:rPr lang="es-EC" dirty="0"/>
              <a:t>Pasamos las toneladas a Newton, multiplicamos por 9800.</a:t>
            </a:r>
          </a:p>
          <a:p>
            <a:r>
              <a:rPr lang="es-EC" dirty="0"/>
              <a:t>F = 196000 (N</a:t>
            </a:r>
            <a:r>
              <a:rPr lang="es-EC" dirty="0" smtClean="0"/>
              <a:t>)</a:t>
            </a:r>
            <a:endParaRPr lang="es-EC" dirty="0"/>
          </a:p>
        </p:txBody>
      </p:sp>
      <p:cxnSp>
        <p:nvCxnSpPr>
          <p:cNvPr id="7" name="6 Conector recto de flecha"/>
          <p:cNvCxnSpPr/>
          <p:nvPr/>
        </p:nvCxnSpPr>
        <p:spPr>
          <a:xfrm>
            <a:off x="1693803" y="5521170"/>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7 Imagen"/>
          <p:cNvPicPr/>
          <p:nvPr/>
        </p:nvPicPr>
        <p:blipFill rotWithShape="1">
          <a:blip r:embed="rId2"/>
          <a:srcRect l="29765" t="24706" r="33359" b="15589"/>
          <a:stretch/>
        </p:blipFill>
        <p:spPr bwMode="auto">
          <a:xfrm>
            <a:off x="3396686" y="1340768"/>
            <a:ext cx="2340610" cy="2107596"/>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378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611560" y="836712"/>
            <a:ext cx="7704856" cy="461665"/>
          </a:xfrm>
          <a:prstGeom prst="rect">
            <a:avLst/>
          </a:prstGeom>
          <a:noFill/>
        </p:spPr>
        <p:txBody>
          <a:bodyPr wrap="square" rtlCol="0">
            <a:spAutoFit/>
          </a:bodyPr>
          <a:lstStyle/>
          <a:p>
            <a:pPr algn="ctr"/>
            <a:r>
              <a:rPr lang="es-EC" sz="2400" b="1" dirty="0" smtClean="0"/>
              <a:t>MARCO TEÓRICO</a:t>
            </a:r>
            <a:endParaRPr lang="es-EC" b="1" dirty="0" smtClean="0"/>
          </a:p>
        </p:txBody>
      </p:sp>
      <p:sp>
        <p:nvSpPr>
          <p:cNvPr id="7" name="6 CuadroTexto"/>
          <p:cNvSpPr txBox="1"/>
          <p:nvPr/>
        </p:nvSpPr>
        <p:spPr>
          <a:xfrm>
            <a:off x="215516" y="1484784"/>
            <a:ext cx="8496944" cy="3816429"/>
          </a:xfrm>
          <a:prstGeom prst="rect">
            <a:avLst/>
          </a:prstGeom>
          <a:noFill/>
        </p:spPr>
        <p:txBody>
          <a:bodyPr wrap="square" rtlCol="0">
            <a:spAutoFit/>
          </a:bodyPr>
          <a:lstStyle/>
          <a:p>
            <a:r>
              <a:rPr lang="es-EC" sz="2400" b="1" dirty="0"/>
              <a:t>EXPLOTACIÓN DEL </a:t>
            </a:r>
            <a:r>
              <a:rPr lang="es-EC" sz="2400" b="1" dirty="0" smtClean="0"/>
              <a:t>PETRÓLEO</a:t>
            </a:r>
          </a:p>
          <a:p>
            <a:pPr algn="just"/>
            <a:endParaRPr lang="es-EC" b="1" dirty="0"/>
          </a:p>
          <a:p>
            <a:pPr algn="just"/>
            <a:r>
              <a:rPr lang="es-EC" sz="2000" dirty="0" smtClean="0"/>
              <a:t>Se </a:t>
            </a:r>
            <a:r>
              <a:rPr lang="es-EC" sz="2000" dirty="0"/>
              <a:t>la realiza en el subsuelo, tiene la misma metodología </a:t>
            </a:r>
            <a:r>
              <a:rPr lang="es-EC" sz="2000" dirty="0" smtClean="0"/>
              <a:t>en </a:t>
            </a:r>
            <a:r>
              <a:rPr lang="es-EC" sz="2000" dirty="0" err="1" smtClean="0"/>
              <a:t>on</a:t>
            </a:r>
            <a:r>
              <a:rPr lang="es-EC" sz="2000" dirty="0" smtClean="0"/>
              <a:t>-shore </a:t>
            </a:r>
            <a:r>
              <a:rPr lang="es-EC" sz="2000" dirty="0"/>
              <a:t>como en </a:t>
            </a:r>
            <a:r>
              <a:rPr lang="es-EC" sz="2000" dirty="0" smtClean="0"/>
              <a:t>off-shore. Comienza </a:t>
            </a:r>
            <a:r>
              <a:rPr lang="es-EC" sz="2000" dirty="0"/>
              <a:t>con la perforación del suelo hasta llegar a la profundidad en donde se encuentra el reservorio de petróleo. </a:t>
            </a:r>
            <a:endParaRPr lang="es-EC" sz="2000" dirty="0" smtClean="0"/>
          </a:p>
          <a:p>
            <a:pPr algn="just"/>
            <a:r>
              <a:rPr lang="es-EC" sz="2000" dirty="0" smtClean="0"/>
              <a:t>Una </a:t>
            </a:r>
            <a:r>
              <a:rPr lang="es-EC" sz="2000" dirty="0"/>
              <a:t>vez encontrado el petróleo su extracción puede realizarse empleando diversos métodos</a:t>
            </a:r>
            <a:r>
              <a:rPr lang="es-EC" sz="2000" dirty="0" smtClean="0"/>
              <a:t>:</a:t>
            </a:r>
          </a:p>
          <a:p>
            <a:pPr algn="just"/>
            <a:endParaRPr lang="es-EC" sz="2000" dirty="0" smtClean="0"/>
          </a:p>
          <a:p>
            <a:pPr marL="285750" indent="-285750" algn="just">
              <a:buFont typeface="Arial" panose="020B0604020202020204" pitchFamily="34" charset="0"/>
              <a:buChar char="•"/>
            </a:pPr>
            <a:r>
              <a:rPr lang="es-ES" sz="2000" dirty="0"/>
              <a:t>Producción primaria por flujo </a:t>
            </a:r>
            <a:r>
              <a:rPr lang="es-ES" sz="2000" dirty="0" smtClean="0"/>
              <a:t>natural</a:t>
            </a:r>
          </a:p>
          <a:p>
            <a:pPr marL="285750" indent="-285750" algn="just">
              <a:buFont typeface="Arial" panose="020B0604020202020204" pitchFamily="34" charset="0"/>
              <a:buChar char="•"/>
            </a:pPr>
            <a:r>
              <a:rPr lang="es-EC" sz="2000" dirty="0"/>
              <a:t>Bombeo </a:t>
            </a:r>
            <a:r>
              <a:rPr lang="es-EC" sz="2000" dirty="0" err="1" smtClean="0"/>
              <a:t>electrosumergible</a:t>
            </a:r>
            <a:endParaRPr lang="es-EC" sz="2000" dirty="0" smtClean="0"/>
          </a:p>
          <a:p>
            <a:pPr marL="285750" indent="-285750" algn="just">
              <a:buFont typeface="Arial" panose="020B0604020202020204" pitchFamily="34" charset="0"/>
              <a:buChar char="•"/>
            </a:pPr>
            <a:r>
              <a:rPr lang="es-EC" sz="2000" dirty="0"/>
              <a:t>Bombeo </a:t>
            </a:r>
            <a:r>
              <a:rPr lang="es-EC" sz="2000" dirty="0" smtClean="0"/>
              <a:t>hidráulico</a:t>
            </a:r>
          </a:p>
          <a:p>
            <a:pPr marL="285750" indent="-285750" algn="just">
              <a:buFont typeface="Arial" panose="020B0604020202020204" pitchFamily="34" charset="0"/>
              <a:buChar char="•"/>
            </a:pPr>
            <a:r>
              <a:rPr lang="es-EC" sz="2000" dirty="0"/>
              <a:t>Bombeo </a:t>
            </a:r>
            <a:r>
              <a:rPr lang="es-EC" sz="2000" dirty="0" smtClean="0"/>
              <a:t>mecánico</a:t>
            </a:r>
            <a:endParaRPr lang="es-EC" sz="2000" dirty="0"/>
          </a:p>
        </p:txBody>
      </p:sp>
    </p:spTree>
    <p:extLst>
      <p:ext uri="{BB962C8B-B14F-4D97-AF65-F5344CB8AC3E}">
        <p14:creationId xmlns:p14="http://schemas.microsoft.com/office/powerpoint/2010/main" val="16278441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251520" y="692696"/>
                <a:ext cx="8424936" cy="5416483"/>
              </a:xfrm>
              <a:prstGeom prst="rect">
                <a:avLst/>
              </a:prstGeom>
              <a:noFill/>
            </p:spPr>
            <p:txBody>
              <a:bodyPr wrap="square" rtlCol="0">
                <a:spAutoFit/>
              </a:bodyPr>
              <a:lstStyle/>
              <a:p>
                <a:pPr algn="ctr"/>
                <a:r>
                  <a:rPr lang="en-US" dirty="0" smtClean="0"/>
                  <a:t>Ʈ </a:t>
                </a:r>
                <a:r>
                  <a:rPr lang="en-US" dirty="0"/>
                  <a:t>=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smtClean="0"/>
              </a:p>
              <a:p>
                <a:pPr algn="ctr"/>
                <a:endParaRPr lang="es-EC" sz="2200" dirty="0" smtClean="0"/>
              </a:p>
              <a:p>
                <a:pPr algn="ctr"/>
                <a:r>
                  <a:rPr lang="en-US" dirty="0"/>
                  <a:t>Ʈ </a:t>
                </a:r>
                <a:r>
                  <a:rPr lang="en-US" dirty="0" smtClean="0"/>
                  <a:t>= </a:t>
                </a:r>
                <a14:m>
                  <m:oMath xmlns:m="http://schemas.openxmlformats.org/officeDocument/2006/math">
                    <m:f>
                      <m:fPr>
                        <m:ctrlPr>
                          <a:rPr lang="es-EC" sz="2200" i="1">
                            <a:latin typeface="Cambria Math"/>
                          </a:rPr>
                        </m:ctrlPr>
                      </m:fPr>
                      <m:num>
                        <m:r>
                          <a:rPr lang="es-EC" sz="2200" b="0" i="1" smtClean="0">
                            <a:latin typeface="Cambria Math"/>
                          </a:rPr>
                          <m:t>196000 (</m:t>
                        </m:r>
                        <m:r>
                          <a:rPr lang="es-EC" sz="2200" b="0" i="1" smtClean="0">
                            <a:latin typeface="Cambria Math"/>
                          </a:rPr>
                          <m:t>𝑁</m:t>
                        </m:r>
                        <m:r>
                          <a:rPr lang="es-EC" sz="2200" b="0" i="1" smtClean="0">
                            <a:latin typeface="Cambria Math"/>
                          </a:rPr>
                          <m:t>)</m:t>
                        </m:r>
                      </m:num>
                      <m:den>
                        <m:r>
                          <a:rPr lang="es-EC" sz="2200" i="1">
                            <a:latin typeface="Cambria Math"/>
                          </a:rPr>
                          <m:t>0</m:t>
                        </m:r>
                        <m:r>
                          <a:rPr lang="es-EC" sz="2200" b="0" i="1" smtClean="0">
                            <a:latin typeface="Cambria Math"/>
                          </a:rPr>
                          <m:t>.</m:t>
                        </m:r>
                        <m:r>
                          <a:rPr lang="es-EC" sz="2200" i="1">
                            <a:latin typeface="Cambria Math"/>
                          </a:rPr>
                          <m:t>707 ∗</m:t>
                        </m:r>
                        <m:r>
                          <a:rPr lang="es-EC" sz="2200" b="0" i="1" smtClean="0">
                            <a:latin typeface="Cambria Math"/>
                          </a:rPr>
                          <m:t>0.005 </m:t>
                        </m:r>
                        <m:d>
                          <m:dPr>
                            <m:ctrlPr>
                              <a:rPr lang="es-EC" sz="2200" b="0" i="1" smtClean="0">
                                <a:latin typeface="Cambria Math"/>
                              </a:rPr>
                            </m:ctrlPr>
                          </m:dPr>
                          <m:e>
                            <m:r>
                              <a:rPr lang="es-EC" sz="2200" b="0" i="1" smtClean="0">
                                <a:latin typeface="Cambria Math"/>
                              </a:rPr>
                              <m:t>𝑚</m:t>
                            </m:r>
                          </m:e>
                        </m:d>
                        <m:r>
                          <a:rPr lang="es-EC" sz="2200" i="1">
                            <a:latin typeface="Cambria Math"/>
                          </a:rPr>
                          <m:t>∗</m:t>
                        </m:r>
                        <m:r>
                          <a:rPr lang="es-EC" sz="2200" b="0" i="1" smtClean="0">
                            <a:latin typeface="Cambria Math"/>
                          </a:rPr>
                          <m:t>1.8 (</m:t>
                        </m:r>
                        <m:r>
                          <a:rPr lang="es-EC" sz="2200" b="0" i="1" smtClean="0">
                            <a:latin typeface="Cambria Math"/>
                          </a:rPr>
                          <m:t>𝑚</m:t>
                        </m:r>
                      </m:den>
                    </m:f>
                  </m:oMath>
                </a14:m>
                <a:endParaRPr lang="es-EC" sz="2200" dirty="0" smtClean="0"/>
              </a:p>
              <a:p>
                <a:pPr algn="ctr"/>
                <a:endParaRPr lang="es-EC" sz="2200" dirty="0" smtClean="0"/>
              </a:p>
              <a:p>
                <a:pPr algn="ctr"/>
                <a:r>
                  <a:rPr lang="en-US" dirty="0" smtClean="0"/>
                  <a:t>Ʈ = 30803080.31 (Pa)</a:t>
                </a:r>
              </a:p>
              <a:p>
                <a:pPr algn="ctr"/>
                <a:endParaRPr lang="en-US" dirty="0"/>
              </a:p>
              <a:p>
                <a:pPr algn="just"/>
                <a:r>
                  <a:rPr lang="es-EC" dirty="0"/>
                  <a:t>Para obtener en </a:t>
                </a:r>
                <a:r>
                  <a:rPr lang="es-EC" dirty="0" err="1"/>
                  <a:t>MPa</a:t>
                </a:r>
                <a:r>
                  <a:rPr lang="es-EC" dirty="0"/>
                  <a:t> dividimos el valor obtenido  para 1x</a:t>
                </a:r>
                <a14:m>
                  <m:oMath xmlns:m="http://schemas.openxmlformats.org/officeDocument/2006/math">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 </m:t>
                    </m:r>
                  </m:oMath>
                </a14:m>
                <a:r>
                  <a:rPr lang="es-EC" dirty="0"/>
                  <a:t>:</a:t>
                </a:r>
              </a:p>
              <a:p>
                <a:endParaRPr lang="es-EC" dirty="0" smtClean="0"/>
              </a:p>
              <a:p>
                <a:pPr algn="ctr"/>
                <a:r>
                  <a:rPr lang="en-US" dirty="0"/>
                  <a:t>Ʈ </a:t>
                </a:r>
                <a:r>
                  <a:rPr lang="en-US" dirty="0" smtClean="0"/>
                  <a:t>= 30.80 (MPa)</a:t>
                </a:r>
              </a:p>
              <a:p>
                <a:pPr algn="ctr"/>
                <a:endParaRPr lang="en-US" dirty="0"/>
              </a:p>
              <a:p>
                <a:pPr algn="just"/>
                <a:r>
                  <a:rPr lang="es-EC" dirty="0"/>
                  <a:t>Luego pasamos los </a:t>
                </a:r>
                <a:r>
                  <a:rPr lang="es-EC" dirty="0" err="1"/>
                  <a:t>MPa</a:t>
                </a:r>
                <a:r>
                  <a:rPr lang="es-EC" dirty="0"/>
                  <a:t> a psi, multiplicamos el valor por </a:t>
                </a:r>
                <a:r>
                  <a:rPr lang="es-EC" dirty="0" smtClean="0"/>
                  <a:t>145.03775:</a:t>
                </a:r>
              </a:p>
              <a:p>
                <a:pPr algn="just"/>
                <a:endParaRPr lang="es-EC" dirty="0"/>
              </a:p>
              <a:p>
                <a:pPr algn="ctr"/>
                <a:r>
                  <a:rPr lang="en-US" dirty="0"/>
                  <a:t>Ʈ </a:t>
                </a:r>
                <a:r>
                  <a:rPr lang="en-US" dirty="0" smtClean="0"/>
                  <a:t>= 4467.16 (psi)</a:t>
                </a:r>
              </a:p>
              <a:p>
                <a:pPr algn="ctr"/>
                <a:endParaRPr lang="en-US" dirty="0"/>
              </a:p>
              <a:p>
                <a:r>
                  <a:rPr lang="es-EC" dirty="0"/>
                  <a:t>Multiplicamos por el factor de seguridad (</a:t>
                </a:r>
                <a:r>
                  <a:rPr lang="es-EC" dirty="0" err="1"/>
                  <a:t>Fs</a:t>
                </a:r>
                <a:r>
                  <a:rPr lang="es-EC" dirty="0"/>
                  <a:t> = 2)</a:t>
                </a:r>
              </a:p>
              <a:p>
                <a:pPr algn="ctr"/>
                <a:endParaRPr lang="en-US" dirty="0" smtClean="0"/>
              </a:p>
              <a:p>
                <a:pPr algn="ctr"/>
                <a:r>
                  <a:rPr lang="en-US" dirty="0" smtClean="0"/>
                  <a:t>Ʈ = 8934.32 (psi)</a:t>
                </a:r>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251520" y="692696"/>
                <a:ext cx="8424936" cy="5416483"/>
              </a:xfrm>
              <a:prstGeom prst="rect">
                <a:avLst/>
              </a:prstGeom>
              <a:blipFill rotWithShape="1">
                <a:blip r:embed="rId2"/>
                <a:stretch>
                  <a:fillRect l="-579" b="-450"/>
                </a:stretch>
              </a:blipFill>
            </p:spPr>
            <p:txBody>
              <a:bodyPr/>
              <a:lstStyle/>
              <a:p>
                <a:r>
                  <a:rPr lang="es-EC">
                    <a:noFill/>
                  </a:rPr>
                  <a:t> </a:t>
                </a:r>
              </a:p>
            </p:txBody>
          </p:sp>
        </mc:Fallback>
      </mc:AlternateContent>
    </p:spTree>
    <p:extLst>
      <p:ext uri="{BB962C8B-B14F-4D97-AF65-F5344CB8AC3E}">
        <p14:creationId xmlns:p14="http://schemas.microsoft.com/office/powerpoint/2010/main" val="32779011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177062" y="764704"/>
            <a:ext cx="8496944" cy="5078313"/>
          </a:xfrm>
          <a:prstGeom prst="rect">
            <a:avLst/>
          </a:prstGeom>
          <a:noFill/>
        </p:spPr>
        <p:txBody>
          <a:bodyPr wrap="square" rtlCol="0">
            <a:spAutoFit/>
          </a:bodyPr>
          <a:lstStyle/>
          <a:p>
            <a:r>
              <a:rPr lang="es-EC" b="1" dirty="0"/>
              <a:t>CÁLCULO DE LA SOLDADURA EN LA VIGA TIPO I CONECTORA DE LOS </a:t>
            </a:r>
            <a:r>
              <a:rPr lang="es-EC" b="1" dirty="0" smtClean="0"/>
              <a:t>PISTONES (POSTERIOR)</a:t>
            </a:r>
            <a:endParaRPr lang="es-EC" b="1" dirty="0"/>
          </a:p>
          <a:p>
            <a:endParaRPr lang="es-EC" dirty="0" smtClean="0"/>
          </a:p>
          <a:p>
            <a:pPr algn="ctr"/>
            <a:endParaRPr lang="es-EC" dirty="0"/>
          </a:p>
          <a:p>
            <a:pPr algn="ctr"/>
            <a:endParaRPr lang="es-EC" dirty="0" smtClean="0"/>
          </a:p>
          <a:p>
            <a:pPr algn="ctr"/>
            <a:endParaRPr lang="es-EC" dirty="0"/>
          </a:p>
          <a:p>
            <a:pPr algn="ctr"/>
            <a:endParaRPr lang="es-EC" dirty="0" smtClean="0"/>
          </a:p>
          <a:p>
            <a:pPr algn="ctr"/>
            <a:endParaRPr lang="es-EC" dirty="0" smtClean="0"/>
          </a:p>
          <a:p>
            <a:pPr algn="ctr"/>
            <a:r>
              <a:rPr lang="es-EC" dirty="0" smtClean="0"/>
              <a:t>Dimensiones de la viga (Posterior)</a:t>
            </a:r>
          </a:p>
          <a:p>
            <a:pPr algn="just"/>
            <a:endParaRPr lang="es-EC" dirty="0"/>
          </a:p>
          <a:p>
            <a:pPr algn="just"/>
            <a:r>
              <a:rPr lang="es-EC" dirty="0" err="1" smtClean="0"/>
              <a:t>lt</a:t>
            </a:r>
            <a:r>
              <a:rPr lang="es-EC" dirty="0"/>
              <a:t>= </a:t>
            </a:r>
            <a:r>
              <a:rPr lang="es-EC" dirty="0" smtClean="0"/>
              <a:t>5.59 </a:t>
            </a:r>
            <a:r>
              <a:rPr lang="es-EC" dirty="0"/>
              <a:t>(m) </a:t>
            </a:r>
          </a:p>
          <a:p>
            <a:pPr algn="just"/>
            <a:r>
              <a:rPr lang="es-EC" dirty="0"/>
              <a:t>h es el del cordón de soldadura.</a:t>
            </a:r>
          </a:p>
          <a:p>
            <a:pPr algn="just"/>
            <a:endParaRPr lang="es-EC" dirty="0" smtClean="0"/>
          </a:p>
          <a:p>
            <a:pPr algn="just"/>
            <a:r>
              <a:rPr lang="es-EC" dirty="0" smtClean="0"/>
              <a:t>Datos</a:t>
            </a:r>
            <a:r>
              <a:rPr lang="es-EC" dirty="0"/>
              <a:t>:</a:t>
            </a:r>
          </a:p>
          <a:p>
            <a:pPr algn="just"/>
            <a:r>
              <a:rPr lang="es-EC" dirty="0" err="1"/>
              <a:t>lt</a:t>
            </a:r>
            <a:r>
              <a:rPr lang="es-EC" dirty="0"/>
              <a:t> = </a:t>
            </a:r>
            <a:r>
              <a:rPr lang="es-EC" dirty="0" smtClean="0"/>
              <a:t>5.59 </a:t>
            </a:r>
            <a:r>
              <a:rPr lang="es-EC" dirty="0"/>
              <a:t>(m)</a:t>
            </a:r>
          </a:p>
          <a:p>
            <a:pPr algn="just"/>
            <a:r>
              <a:rPr lang="es-EC" dirty="0"/>
              <a:t>h = </a:t>
            </a:r>
            <a:r>
              <a:rPr lang="es-EC" dirty="0" smtClean="0"/>
              <a:t>0.005 </a:t>
            </a:r>
            <a:r>
              <a:rPr lang="es-EC" dirty="0"/>
              <a:t>(m)</a:t>
            </a:r>
          </a:p>
          <a:p>
            <a:pPr algn="just"/>
            <a:r>
              <a:rPr lang="es-EC" dirty="0"/>
              <a:t>F = 20 (TN)         Pasamos las toneladas a Newton, multiplicamos por 9800.</a:t>
            </a:r>
          </a:p>
          <a:p>
            <a:pPr algn="just"/>
            <a:r>
              <a:rPr lang="es-EC" dirty="0"/>
              <a:t>F = 196000 (N</a:t>
            </a:r>
            <a:r>
              <a:rPr lang="es-EC" dirty="0" smtClean="0"/>
              <a:t>)</a:t>
            </a:r>
            <a:endParaRPr lang="es-EC" dirty="0"/>
          </a:p>
        </p:txBody>
      </p:sp>
      <p:cxnSp>
        <p:nvCxnSpPr>
          <p:cNvPr id="7" name="6 Conector recto de flecha"/>
          <p:cNvCxnSpPr/>
          <p:nvPr/>
        </p:nvCxnSpPr>
        <p:spPr>
          <a:xfrm>
            <a:off x="1467833" y="537321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7 Imagen"/>
          <p:cNvPicPr/>
          <p:nvPr/>
        </p:nvPicPr>
        <p:blipFill rotWithShape="1">
          <a:blip r:embed="rId2"/>
          <a:srcRect l="26954" t="29413" r="34847" b="12941"/>
          <a:stretch/>
        </p:blipFill>
        <p:spPr bwMode="auto">
          <a:xfrm>
            <a:off x="3667617" y="1412776"/>
            <a:ext cx="1872208" cy="158417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8691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264767" y="764704"/>
                <a:ext cx="8352928" cy="5354927"/>
              </a:xfrm>
              <a:prstGeom prst="rect">
                <a:avLst/>
              </a:prstGeom>
              <a:noFill/>
            </p:spPr>
            <p:txBody>
              <a:bodyPr wrap="square" rtlCol="0">
                <a:spAutoFit/>
              </a:bodyPr>
              <a:lstStyle/>
              <a:p>
                <a:pPr algn="ctr"/>
                <a:r>
                  <a:rPr lang="en-US" dirty="0" smtClean="0"/>
                  <a:t>Ʈ =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dirty="0" smtClean="0"/>
              </a:p>
              <a:p>
                <a:pPr algn="ctr"/>
                <a:r>
                  <a:rPr lang="en-US" dirty="0"/>
                  <a:t>Ʈ </a:t>
                </a:r>
                <a:r>
                  <a:rPr lang="en-US" dirty="0" smtClean="0"/>
                  <a:t>= </a:t>
                </a:r>
                <a14:m>
                  <m:oMath xmlns:m="http://schemas.openxmlformats.org/officeDocument/2006/math">
                    <m:f>
                      <m:fPr>
                        <m:ctrlPr>
                          <a:rPr lang="es-EC" sz="2200" i="1">
                            <a:latin typeface="Cambria Math"/>
                          </a:rPr>
                        </m:ctrlPr>
                      </m:fPr>
                      <m:num>
                        <m:r>
                          <a:rPr lang="es-EC" sz="2200" b="0" i="1" smtClean="0">
                            <a:latin typeface="Cambria Math"/>
                          </a:rPr>
                          <m:t>196000 (</m:t>
                        </m:r>
                        <m:r>
                          <a:rPr lang="es-EC" sz="2200" b="0" i="1" smtClean="0">
                            <a:latin typeface="Cambria Math"/>
                          </a:rPr>
                          <m:t>𝑁</m:t>
                        </m:r>
                        <m:r>
                          <a:rPr lang="es-EC" sz="2200" b="0" i="1" smtClean="0">
                            <a:latin typeface="Cambria Math"/>
                          </a:rPr>
                          <m:t>)</m:t>
                        </m:r>
                      </m:num>
                      <m:den>
                        <m:r>
                          <a:rPr lang="es-EC" sz="2200" i="1">
                            <a:latin typeface="Cambria Math"/>
                          </a:rPr>
                          <m:t>0</m:t>
                        </m:r>
                        <m:r>
                          <a:rPr lang="es-EC" sz="2200" b="0" i="1" smtClean="0">
                            <a:latin typeface="Cambria Math"/>
                          </a:rPr>
                          <m:t>.</m:t>
                        </m:r>
                        <m:r>
                          <a:rPr lang="es-EC" sz="2200" i="1">
                            <a:latin typeface="Cambria Math"/>
                          </a:rPr>
                          <m:t>707 ∗</m:t>
                        </m:r>
                        <m:r>
                          <a:rPr lang="es-EC" sz="2200" b="0" i="1" smtClean="0">
                            <a:latin typeface="Cambria Math"/>
                          </a:rPr>
                          <m:t>0.005 </m:t>
                        </m:r>
                        <m:d>
                          <m:dPr>
                            <m:ctrlPr>
                              <a:rPr lang="es-EC" sz="2200" b="0" i="1" smtClean="0">
                                <a:latin typeface="Cambria Math"/>
                              </a:rPr>
                            </m:ctrlPr>
                          </m:dPr>
                          <m:e>
                            <m:r>
                              <a:rPr lang="es-EC" sz="2200" b="0" i="1" smtClean="0">
                                <a:latin typeface="Cambria Math"/>
                              </a:rPr>
                              <m:t>𝑚</m:t>
                            </m:r>
                          </m:e>
                        </m:d>
                        <m:r>
                          <a:rPr lang="es-EC" sz="2200" i="1">
                            <a:latin typeface="Cambria Math"/>
                          </a:rPr>
                          <m:t>∗</m:t>
                        </m:r>
                        <m:r>
                          <a:rPr lang="es-EC" sz="2200" b="0" i="1" smtClean="0">
                            <a:latin typeface="Cambria Math"/>
                          </a:rPr>
                          <m:t>5.59 (</m:t>
                        </m:r>
                        <m:r>
                          <a:rPr lang="es-EC" sz="2200" b="0" i="1" smtClean="0">
                            <a:latin typeface="Cambria Math"/>
                          </a:rPr>
                          <m:t>𝑚</m:t>
                        </m:r>
                        <m:r>
                          <a:rPr lang="es-EC" sz="2200" b="0" i="1" smtClean="0">
                            <a:latin typeface="Cambria Math"/>
                          </a:rPr>
                          <m:t>)</m:t>
                        </m:r>
                      </m:den>
                    </m:f>
                  </m:oMath>
                </a14:m>
                <a:endParaRPr lang="es-EC" sz="2200" dirty="0" smtClean="0"/>
              </a:p>
              <a:p>
                <a:pPr algn="ctr"/>
                <a:endParaRPr lang="es-EC" sz="2200" dirty="0"/>
              </a:p>
              <a:p>
                <a:pPr algn="ctr"/>
                <a:r>
                  <a:rPr lang="en-US" dirty="0"/>
                  <a:t>Ʈ </a:t>
                </a:r>
                <a:r>
                  <a:rPr lang="en-US" dirty="0" smtClean="0"/>
                  <a:t>= 9918702.067 (Pa)</a:t>
                </a:r>
              </a:p>
              <a:p>
                <a:endParaRPr lang="en-US" dirty="0"/>
              </a:p>
              <a:p>
                <a:pPr algn="just"/>
                <a:r>
                  <a:rPr lang="es-EC" dirty="0"/>
                  <a:t>Para obtener en </a:t>
                </a:r>
                <a:r>
                  <a:rPr lang="es-EC" dirty="0" err="1"/>
                  <a:t>MPa</a:t>
                </a:r>
                <a:r>
                  <a:rPr lang="es-EC" dirty="0"/>
                  <a:t> dividimos el valor obtenido  para 1x</a:t>
                </a:r>
                <a14:m>
                  <m:oMath xmlns:m="http://schemas.openxmlformats.org/officeDocument/2006/math">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 </m:t>
                    </m:r>
                  </m:oMath>
                </a14:m>
                <a:r>
                  <a:rPr lang="es-EC" dirty="0"/>
                  <a:t>:</a:t>
                </a:r>
              </a:p>
              <a:p>
                <a:r>
                  <a:rPr lang="es-EC" dirty="0" smtClean="0"/>
                  <a:t> </a:t>
                </a:r>
              </a:p>
              <a:p>
                <a:pPr algn="ctr"/>
                <a:r>
                  <a:rPr lang="en-US" dirty="0"/>
                  <a:t>Ʈ </a:t>
                </a:r>
                <a:r>
                  <a:rPr lang="en-US" dirty="0" smtClean="0"/>
                  <a:t>= 9.91 (MPa)</a:t>
                </a:r>
              </a:p>
              <a:p>
                <a:pPr algn="ctr"/>
                <a:endParaRPr lang="en-US" dirty="0"/>
              </a:p>
              <a:p>
                <a:pPr algn="just"/>
                <a:r>
                  <a:rPr lang="es-EC" dirty="0"/>
                  <a:t>Luego pasamos los </a:t>
                </a:r>
                <a:r>
                  <a:rPr lang="es-EC" dirty="0" err="1"/>
                  <a:t>MPa</a:t>
                </a:r>
                <a:r>
                  <a:rPr lang="es-EC" dirty="0"/>
                  <a:t> a psi, multiplicamos el valor por </a:t>
                </a:r>
                <a:r>
                  <a:rPr lang="es-EC" dirty="0" smtClean="0"/>
                  <a:t>145.03775</a:t>
                </a:r>
              </a:p>
              <a:p>
                <a:pPr algn="just"/>
                <a:endParaRPr lang="es-EC" dirty="0" smtClean="0"/>
              </a:p>
              <a:p>
                <a:pPr algn="ctr"/>
                <a:r>
                  <a:rPr lang="en-US" dirty="0" smtClean="0"/>
                  <a:t>Ʈ = 1437.32 (psi)</a:t>
                </a:r>
              </a:p>
              <a:p>
                <a:pPr algn="ctr"/>
                <a:endParaRPr lang="en-US" dirty="0"/>
              </a:p>
              <a:p>
                <a:pPr algn="just"/>
                <a:r>
                  <a:rPr lang="es-EC" dirty="0"/>
                  <a:t>Multiplicamos por el factor de seguridad (</a:t>
                </a:r>
                <a:r>
                  <a:rPr lang="es-EC" dirty="0" err="1"/>
                  <a:t>Fs</a:t>
                </a:r>
                <a:r>
                  <a:rPr lang="es-EC" dirty="0"/>
                  <a:t> = 2</a:t>
                </a:r>
                <a:r>
                  <a:rPr lang="es-EC" dirty="0" smtClean="0"/>
                  <a:t>)</a:t>
                </a:r>
              </a:p>
              <a:p>
                <a:pPr algn="ctr"/>
                <a:endParaRPr lang="es-EC" dirty="0"/>
              </a:p>
              <a:p>
                <a:pPr algn="ctr"/>
                <a:r>
                  <a:rPr lang="en-US" dirty="0" smtClean="0"/>
                  <a:t>Ʈ = 2874.64 (psi)</a:t>
                </a:r>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264767" y="764704"/>
                <a:ext cx="8352928" cy="5354927"/>
              </a:xfrm>
              <a:prstGeom prst="rect">
                <a:avLst/>
              </a:prstGeom>
              <a:blipFill rotWithShape="1">
                <a:blip r:embed="rId2"/>
                <a:stretch>
                  <a:fillRect l="-584" b="-341"/>
                </a:stretch>
              </a:blipFill>
            </p:spPr>
            <p:txBody>
              <a:bodyPr/>
              <a:lstStyle/>
              <a:p>
                <a:r>
                  <a:rPr lang="es-EC">
                    <a:noFill/>
                  </a:rPr>
                  <a:t> </a:t>
                </a:r>
              </a:p>
            </p:txBody>
          </p:sp>
        </mc:Fallback>
      </mc:AlternateContent>
    </p:spTree>
    <p:extLst>
      <p:ext uri="{BB962C8B-B14F-4D97-AF65-F5344CB8AC3E}">
        <p14:creationId xmlns:p14="http://schemas.microsoft.com/office/powerpoint/2010/main" val="42566993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251520" y="836712"/>
            <a:ext cx="8496944" cy="5078313"/>
          </a:xfrm>
          <a:prstGeom prst="rect">
            <a:avLst/>
          </a:prstGeom>
          <a:noFill/>
        </p:spPr>
        <p:txBody>
          <a:bodyPr wrap="square" rtlCol="0">
            <a:spAutoFit/>
          </a:bodyPr>
          <a:lstStyle/>
          <a:p>
            <a:r>
              <a:rPr lang="es-EC" b="1" dirty="0"/>
              <a:t>ANÁLISIS DE SOLDADURA DE LAS OREJAS DE SOPORTES DE PISTONES Y </a:t>
            </a:r>
            <a:r>
              <a:rPr lang="es-EC" b="1" dirty="0" smtClean="0"/>
              <a:t>CABLE</a:t>
            </a:r>
          </a:p>
          <a:p>
            <a:endParaRPr lang="es-EC" b="1" dirty="0"/>
          </a:p>
          <a:p>
            <a:pPr algn="just"/>
            <a:r>
              <a:rPr lang="es-EC" dirty="0"/>
              <a:t>En las orejas que van a soportar los pistones y las cadenas se verifico la resistencia del pasador que va a conectar al pistón y a las cadenas con las orejas, este pasador está sujeto a un esfuerzo cortante doble como se muestra en a continuación</a:t>
            </a:r>
            <a:r>
              <a:rPr lang="es-EC" dirty="0" smtClean="0"/>
              <a:t>:</a:t>
            </a:r>
          </a:p>
          <a:p>
            <a:pPr algn="just"/>
            <a:endParaRPr lang="es-EC" dirty="0"/>
          </a:p>
          <a:p>
            <a:pPr algn="just"/>
            <a:endParaRPr lang="es-EC" dirty="0" smtClean="0"/>
          </a:p>
          <a:p>
            <a:pPr algn="just"/>
            <a:endParaRPr lang="es-EC" dirty="0"/>
          </a:p>
          <a:p>
            <a:pPr algn="just"/>
            <a:endParaRPr lang="es-EC" dirty="0" smtClean="0"/>
          </a:p>
          <a:p>
            <a:pPr algn="just"/>
            <a:endParaRPr lang="es-EC" dirty="0"/>
          </a:p>
          <a:p>
            <a:pPr algn="just"/>
            <a:endParaRPr lang="es-EC" dirty="0" smtClean="0"/>
          </a:p>
          <a:p>
            <a:pPr algn="just"/>
            <a:endParaRPr lang="es-EC" dirty="0"/>
          </a:p>
          <a:p>
            <a:pPr algn="just"/>
            <a:endParaRPr lang="es-EC" dirty="0" smtClean="0"/>
          </a:p>
          <a:p>
            <a:pPr algn="just"/>
            <a:endParaRPr lang="es-EC" dirty="0"/>
          </a:p>
          <a:p>
            <a:pPr algn="ctr"/>
            <a:endParaRPr lang="es-EC" dirty="0" smtClean="0"/>
          </a:p>
          <a:p>
            <a:pPr algn="ctr"/>
            <a:r>
              <a:rPr lang="es-EC" dirty="0" smtClean="0"/>
              <a:t>Dimensiones de las orejas</a:t>
            </a:r>
            <a:endParaRPr lang="es-EC" b="1" dirty="0"/>
          </a:p>
        </p:txBody>
      </p:sp>
      <p:pic>
        <p:nvPicPr>
          <p:cNvPr id="6" name="5 Imagen"/>
          <p:cNvPicPr/>
          <p:nvPr/>
        </p:nvPicPr>
        <p:blipFill rotWithShape="1">
          <a:blip r:embed="rId2"/>
          <a:srcRect l="32156" t="22808" r="16159" b="11578"/>
          <a:stretch/>
        </p:blipFill>
        <p:spPr bwMode="auto">
          <a:xfrm>
            <a:off x="2915816" y="3049057"/>
            <a:ext cx="3168352" cy="232416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023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CuadroTexto"/>
              <p:cNvSpPr txBox="1"/>
              <p:nvPr/>
            </p:nvSpPr>
            <p:spPr>
              <a:xfrm>
                <a:off x="179512" y="764704"/>
                <a:ext cx="8640960" cy="5280292"/>
              </a:xfrm>
              <a:prstGeom prst="rect">
                <a:avLst/>
              </a:prstGeom>
              <a:noFill/>
            </p:spPr>
            <p:txBody>
              <a:bodyPr wrap="square" rtlCol="0">
                <a:spAutoFit/>
              </a:bodyPr>
              <a:lstStyle/>
              <a:p>
                <a:r>
                  <a:rPr lang="es-EC" dirty="0" smtClean="0"/>
                  <a:t>Datos</a:t>
                </a:r>
                <a:r>
                  <a:rPr lang="es-EC" dirty="0" smtClean="0"/>
                  <a:t>:</a:t>
                </a:r>
              </a:p>
              <a:p>
                <a:endParaRPr lang="es-EC" dirty="0" smtClean="0"/>
              </a:p>
              <a:p>
                <a:r>
                  <a:rPr lang="es-EC" dirty="0"/>
                  <a:t>F= 10 (TN) en cada oreja.</a:t>
                </a:r>
              </a:p>
              <a:p>
                <a:r>
                  <a:rPr lang="es-EC" dirty="0"/>
                  <a:t>La fuerza en N; multiplicamos la fuerza por 9800:</a:t>
                </a:r>
              </a:p>
              <a:p>
                <a:r>
                  <a:rPr lang="es-EC" dirty="0"/>
                  <a:t> F= 98000 (N</a:t>
                </a:r>
                <a:r>
                  <a:rPr lang="es-EC" dirty="0" smtClean="0"/>
                  <a:t>)</a:t>
                </a:r>
              </a:p>
              <a:p>
                <a:endParaRPr lang="es-EC" dirty="0"/>
              </a:p>
              <a:p>
                <a:pPr algn="ctr"/>
                <a:r>
                  <a:rPr lang="es-EC" dirty="0" smtClean="0"/>
                  <a:t>A = 0.0254 (m) * 0.08 (m)</a:t>
                </a:r>
              </a:p>
              <a:p>
                <a:pPr algn="ctr"/>
                <a:endParaRPr lang="es-EC" dirty="0"/>
              </a:p>
              <a:p>
                <a:pPr algn="ctr"/>
                <a:r>
                  <a:rPr lang="es-EC" dirty="0" smtClean="0"/>
                  <a:t>A = 0.002032 (</a:t>
                </a:r>
                <a14:m>
                  <m:oMath xmlns:m="http://schemas.openxmlformats.org/officeDocument/2006/math">
                    <m:sSup>
                      <m:sSupPr>
                        <m:ctrlPr>
                          <a:rPr lang="es-EC" i="1" smtClean="0">
                            <a:latin typeface="Cambria Math"/>
                          </a:rPr>
                        </m:ctrlPr>
                      </m:sSupPr>
                      <m:e>
                        <m:r>
                          <a:rPr lang="es-EC" b="0" i="1" smtClean="0">
                            <a:latin typeface="Cambria Math"/>
                          </a:rPr>
                          <m:t>𝑚</m:t>
                        </m:r>
                      </m:e>
                      <m:sup>
                        <m:r>
                          <a:rPr lang="es-EC" b="0" i="1" smtClean="0">
                            <a:latin typeface="Cambria Math"/>
                          </a:rPr>
                          <m:t>2</m:t>
                        </m:r>
                      </m:sup>
                    </m:sSup>
                  </m:oMath>
                </a14:m>
                <a:r>
                  <a:rPr lang="es-EC" dirty="0" smtClean="0"/>
                  <a:t>)</a:t>
                </a:r>
              </a:p>
              <a:p>
                <a:pPr algn="ctr"/>
                <a:endParaRPr lang="es-EC" dirty="0"/>
              </a:p>
              <a:p>
                <a:pPr algn="ctr"/>
                <a:r>
                  <a:rPr lang="en-US" dirty="0" smtClean="0"/>
                  <a:t>Ʈ = </a:t>
                </a:r>
                <a14:m>
                  <m:oMath xmlns:m="http://schemas.openxmlformats.org/officeDocument/2006/math">
                    <m:f>
                      <m:fPr>
                        <m:ctrlPr>
                          <a:rPr lang="es-EC" sz="2200" i="1">
                            <a:latin typeface="Cambria Math"/>
                          </a:rPr>
                        </m:ctrlPr>
                      </m:fPr>
                      <m:num>
                        <m:r>
                          <a:rPr lang="es-EC" sz="2200" b="0" i="1" smtClean="0">
                            <a:latin typeface="Cambria Math"/>
                          </a:rPr>
                          <m:t>𝑉</m:t>
                        </m:r>
                      </m:num>
                      <m:den>
                        <m:r>
                          <a:rPr lang="es-EC" sz="2200" b="0" i="1" smtClean="0">
                            <a:latin typeface="Cambria Math"/>
                          </a:rPr>
                          <m:t>2</m:t>
                        </m:r>
                        <m:r>
                          <a:rPr lang="es-EC" sz="2200" b="0" i="1" smtClean="0">
                            <a:latin typeface="Cambria Math"/>
                          </a:rPr>
                          <m:t>𝐴</m:t>
                        </m:r>
                      </m:den>
                    </m:f>
                  </m:oMath>
                </a14:m>
                <a:endParaRPr lang="es-EC" sz="2200" dirty="0"/>
              </a:p>
              <a:p>
                <a:pPr algn="ctr"/>
                <a:endParaRPr lang="es-EC" dirty="0"/>
              </a:p>
              <a:p>
                <a:r>
                  <a:rPr lang="es-EC" dirty="0" smtClean="0"/>
                  <a:t>Dónde:</a:t>
                </a:r>
              </a:p>
              <a:p>
                <a:endParaRPr lang="es-EC" dirty="0"/>
              </a:p>
              <a:p>
                <a:pPr algn="just"/>
                <a:r>
                  <a:rPr lang="es-EC" dirty="0"/>
                  <a:t>V: representa la fuerza cortante</a:t>
                </a:r>
              </a:p>
              <a:p>
                <a:pPr algn="just"/>
                <a:r>
                  <a:rPr lang="es-EC" dirty="0"/>
                  <a:t>A: es el área sobre la cual se aplica la fuerza.</a:t>
                </a:r>
              </a:p>
              <a:p>
                <a:endParaRPr lang="es-EC" dirty="0" smtClean="0"/>
              </a:p>
              <a:p>
                <a:pPr algn="ctr"/>
                <a:endParaRPr lang="es-EC" dirty="0"/>
              </a:p>
            </p:txBody>
          </p:sp>
        </mc:Choice>
        <mc:Fallback>
          <p:sp>
            <p:nvSpPr>
              <p:cNvPr id="5" name="4 CuadroTexto"/>
              <p:cNvSpPr txBox="1">
                <a:spLocks noRot="1" noChangeAspect="1" noMove="1" noResize="1" noEditPoints="1" noAdjustHandles="1" noChangeArrowheads="1" noChangeShapeType="1" noTextEdit="1"/>
              </p:cNvSpPr>
              <p:nvPr/>
            </p:nvSpPr>
            <p:spPr>
              <a:xfrm>
                <a:off x="179512" y="764704"/>
                <a:ext cx="8640960" cy="5280292"/>
              </a:xfrm>
              <a:prstGeom prst="rect">
                <a:avLst/>
              </a:prstGeom>
              <a:blipFill rotWithShape="1">
                <a:blip r:embed="rId2"/>
                <a:stretch>
                  <a:fillRect l="-564" t="-577"/>
                </a:stretch>
              </a:blipFill>
            </p:spPr>
            <p:txBody>
              <a:bodyPr/>
              <a:lstStyle/>
              <a:p>
                <a:r>
                  <a:rPr lang="es-EC">
                    <a:noFill/>
                  </a:rPr>
                  <a:t> </a:t>
                </a:r>
              </a:p>
            </p:txBody>
          </p:sp>
        </mc:Fallback>
      </mc:AlternateContent>
    </p:spTree>
    <p:extLst>
      <p:ext uri="{BB962C8B-B14F-4D97-AF65-F5344CB8AC3E}">
        <p14:creationId xmlns:p14="http://schemas.microsoft.com/office/powerpoint/2010/main" val="3168075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CuadroTexto"/>
              <p:cNvSpPr txBox="1"/>
              <p:nvPr/>
            </p:nvSpPr>
            <p:spPr>
              <a:xfrm>
                <a:off x="323311" y="620688"/>
                <a:ext cx="8424936" cy="2909194"/>
              </a:xfrm>
              <a:prstGeom prst="rect">
                <a:avLst/>
              </a:prstGeom>
              <a:noFill/>
            </p:spPr>
            <p:txBody>
              <a:bodyPr wrap="square" rtlCol="0">
                <a:spAutoFit/>
              </a:bodyPr>
              <a:lstStyle/>
              <a:p>
                <a:pPr algn="ctr"/>
                <a:r>
                  <a:rPr lang="en-US" dirty="0" smtClean="0"/>
                  <a:t>Ʈ = </a:t>
                </a:r>
                <a14:m>
                  <m:oMath xmlns:m="http://schemas.openxmlformats.org/officeDocument/2006/math">
                    <m:f>
                      <m:fPr>
                        <m:ctrlPr>
                          <a:rPr lang="es-EC" sz="2200" i="1">
                            <a:latin typeface="Cambria Math"/>
                          </a:rPr>
                        </m:ctrlPr>
                      </m:fPr>
                      <m:num>
                        <m:r>
                          <a:rPr lang="es-EC" sz="2200" b="0" i="1" smtClean="0">
                            <a:latin typeface="Cambria Math"/>
                          </a:rPr>
                          <m:t>98000 (</m:t>
                        </m:r>
                        <m:r>
                          <a:rPr lang="es-EC" sz="2200" b="0" i="1" smtClean="0">
                            <a:latin typeface="Cambria Math"/>
                          </a:rPr>
                          <m:t>𝑁</m:t>
                        </m:r>
                        <m:r>
                          <a:rPr lang="es-EC" sz="2200" b="0" i="1" smtClean="0">
                            <a:latin typeface="Cambria Math"/>
                          </a:rPr>
                          <m:t>)</m:t>
                        </m:r>
                      </m:num>
                      <m:den>
                        <m:r>
                          <a:rPr lang="es-EC" sz="2200" i="1">
                            <a:latin typeface="Cambria Math"/>
                          </a:rPr>
                          <m:t>2</m:t>
                        </m:r>
                        <m:r>
                          <a:rPr lang="es-EC" sz="2200" b="0" i="1" smtClean="0">
                            <a:latin typeface="Cambria Math"/>
                          </a:rPr>
                          <m:t> ∗0.002032 (</m:t>
                        </m:r>
                        <m:sSup>
                          <m:sSupPr>
                            <m:ctrlPr>
                              <a:rPr lang="es-EC" sz="2200" b="0" i="1" smtClean="0">
                                <a:latin typeface="Cambria Math"/>
                              </a:rPr>
                            </m:ctrlPr>
                          </m:sSupPr>
                          <m:e>
                            <m:r>
                              <a:rPr lang="es-EC" sz="2200" b="0" i="1" smtClean="0">
                                <a:latin typeface="Cambria Math"/>
                              </a:rPr>
                              <m:t>𝑚</m:t>
                            </m:r>
                          </m:e>
                          <m:sup>
                            <m:r>
                              <a:rPr lang="es-EC" sz="2200" b="0" i="1" smtClean="0">
                                <a:latin typeface="Cambria Math"/>
                              </a:rPr>
                              <m:t>2</m:t>
                            </m:r>
                          </m:sup>
                        </m:sSup>
                        <m:r>
                          <a:rPr lang="es-EC" sz="2200" b="0" i="1" smtClean="0">
                            <a:latin typeface="Cambria Math"/>
                          </a:rPr>
                          <m:t>)</m:t>
                        </m:r>
                      </m:den>
                    </m:f>
                  </m:oMath>
                </a14:m>
                <a:endParaRPr lang="es-EC" sz="2200" dirty="0" smtClean="0"/>
              </a:p>
              <a:p>
                <a:pPr algn="ctr"/>
                <a:endParaRPr lang="es-EC" sz="2200" dirty="0"/>
              </a:p>
              <a:p>
                <a:pPr algn="ctr"/>
                <a:r>
                  <a:rPr lang="en-US" dirty="0" smtClean="0"/>
                  <a:t>Ʈ = 24114173.23 (Pa)</a:t>
                </a:r>
              </a:p>
              <a:p>
                <a:pPr algn="ctr"/>
                <a:endParaRPr lang="en-US" dirty="0"/>
              </a:p>
              <a:p>
                <a:pPr algn="just"/>
                <a:r>
                  <a:rPr lang="es-EC" dirty="0"/>
                  <a:t>El resultado del esfuerzo encontrado lo pasamos a psi</a:t>
                </a:r>
                <a:r>
                  <a:rPr lang="es-EC" dirty="0" smtClean="0"/>
                  <a:t>:</a:t>
                </a:r>
              </a:p>
              <a:p>
                <a:pPr algn="just"/>
                <a:endParaRPr lang="es-EC" dirty="0"/>
              </a:p>
              <a:p>
                <a:pPr algn="ctr"/>
                <a:r>
                  <a:rPr lang="en-US" dirty="0"/>
                  <a:t>Ʈ </a:t>
                </a:r>
                <a:r>
                  <a:rPr lang="en-US" dirty="0" smtClean="0"/>
                  <a:t>= 3497.46 (psi)</a:t>
                </a:r>
              </a:p>
              <a:p>
                <a:pPr algn="ctr"/>
                <a:endParaRPr lang="en-US" dirty="0"/>
              </a:p>
              <a:p>
                <a:pPr algn="ctr"/>
                <a:endParaRPr lang="en-US" dirty="0"/>
              </a:p>
            </p:txBody>
          </p:sp>
        </mc:Choice>
        <mc:Fallback>
          <p:sp>
            <p:nvSpPr>
              <p:cNvPr id="5" name="4 CuadroTexto"/>
              <p:cNvSpPr txBox="1">
                <a:spLocks noRot="1" noChangeAspect="1" noMove="1" noResize="1" noEditPoints="1" noAdjustHandles="1" noChangeArrowheads="1" noChangeShapeType="1" noTextEdit="1"/>
              </p:cNvSpPr>
              <p:nvPr/>
            </p:nvSpPr>
            <p:spPr>
              <a:xfrm>
                <a:off x="323311" y="620688"/>
                <a:ext cx="8424936" cy="2909194"/>
              </a:xfrm>
              <a:prstGeom prst="rect">
                <a:avLst/>
              </a:prstGeom>
              <a:blipFill rotWithShape="1">
                <a:blip r:embed="rId2"/>
                <a:stretch>
                  <a:fillRect l="-579"/>
                </a:stretch>
              </a:blipFill>
            </p:spPr>
            <p:txBody>
              <a:bodyPr/>
              <a:lstStyle/>
              <a:p>
                <a:r>
                  <a:rPr lang="es-EC">
                    <a:noFill/>
                  </a:rPr>
                  <a:t> </a:t>
                </a:r>
              </a:p>
            </p:txBody>
          </p:sp>
        </mc:Fallback>
      </mc:AlternateContent>
    </p:spTree>
    <p:extLst>
      <p:ext uri="{BB962C8B-B14F-4D97-AF65-F5344CB8AC3E}">
        <p14:creationId xmlns:p14="http://schemas.microsoft.com/office/powerpoint/2010/main" val="769480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62926" y="764704"/>
            <a:ext cx="8529554" cy="5078313"/>
          </a:xfrm>
          <a:prstGeom prst="rect">
            <a:avLst/>
          </a:prstGeom>
          <a:noFill/>
        </p:spPr>
        <p:txBody>
          <a:bodyPr wrap="square" rtlCol="0">
            <a:spAutoFit/>
          </a:bodyPr>
          <a:lstStyle/>
          <a:p>
            <a:pPr algn="just"/>
            <a:r>
              <a:rPr lang="es-EC" b="1" dirty="0"/>
              <a:t>CÁLCULO DE SOLDADURA DE LAS OREJAS DE SOPORTES DE PISTONES Y </a:t>
            </a:r>
            <a:r>
              <a:rPr lang="es-EC" b="1" dirty="0" smtClean="0"/>
              <a:t>CABLE</a:t>
            </a:r>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a:p>
          <a:p>
            <a:pPr algn="ctr"/>
            <a:r>
              <a:rPr lang="es-EC" dirty="0"/>
              <a:t>Dimensiones de las </a:t>
            </a:r>
            <a:r>
              <a:rPr lang="es-EC" dirty="0" smtClean="0"/>
              <a:t>orejas</a:t>
            </a:r>
          </a:p>
          <a:p>
            <a:endParaRPr lang="es-EC" dirty="0" smtClean="0"/>
          </a:p>
          <a:p>
            <a:pPr algn="just"/>
            <a:r>
              <a:rPr lang="es-EC" dirty="0" err="1" smtClean="0"/>
              <a:t>lt</a:t>
            </a:r>
            <a:r>
              <a:rPr lang="es-EC" dirty="0" smtClean="0"/>
              <a:t> </a:t>
            </a:r>
            <a:r>
              <a:rPr lang="es-EC" dirty="0"/>
              <a:t>= </a:t>
            </a:r>
            <a:r>
              <a:rPr lang="es-EC" dirty="0" smtClean="0"/>
              <a:t>0.21 </a:t>
            </a:r>
            <a:r>
              <a:rPr lang="es-EC" dirty="0"/>
              <a:t>(m)</a:t>
            </a:r>
          </a:p>
          <a:p>
            <a:pPr algn="just"/>
            <a:r>
              <a:rPr lang="es-EC" dirty="0"/>
              <a:t>h = </a:t>
            </a:r>
            <a:r>
              <a:rPr lang="es-EC" dirty="0" smtClean="0"/>
              <a:t>0.005 </a:t>
            </a:r>
            <a:r>
              <a:rPr lang="es-EC" dirty="0"/>
              <a:t>(m)</a:t>
            </a:r>
          </a:p>
          <a:p>
            <a:pPr algn="just"/>
            <a:r>
              <a:rPr lang="es-EC" dirty="0" smtClean="0"/>
              <a:t>F </a:t>
            </a:r>
            <a:r>
              <a:rPr lang="es-EC" dirty="0"/>
              <a:t>= 20 (TN)      	Como son dos orejas por acople con los pistones la Fuerza se  divide para dos:</a:t>
            </a:r>
          </a:p>
          <a:p>
            <a:pPr algn="just"/>
            <a:r>
              <a:rPr lang="es-EC" dirty="0"/>
              <a:t> </a:t>
            </a:r>
            <a:r>
              <a:rPr lang="es-EC" dirty="0" smtClean="0"/>
              <a:t>F</a:t>
            </a:r>
            <a:r>
              <a:rPr lang="es-EC" dirty="0"/>
              <a:t>= 10 (TN) en cada oreja</a:t>
            </a:r>
            <a:r>
              <a:rPr lang="es-EC" dirty="0" smtClean="0"/>
              <a:t>.</a:t>
            </a:r>
            <a:endParaRPr lang="es-EC" dirty="0"/>
          </a:p>
        </p:txBody>
      </p:sp>
      <p:pic>
        <p:nvPicPr>
          <p:cNvPr id="6" name="5 Imagen"/>
          <p:cNvPicPr/>
          <p:nvPr/>
        </p:nvPicPr>
        <p:blipFill rotWithShape="1">
          <a:blip r:embed="rId2"/>
          <a:srcRect l="49939" t="25294" r="32037" b="14118"/>
          <a:stretch/>
        </p:blipFill>
        <p:spPr bwMode="auto">
          <a:xfrm>
            <a:off x="3877089" y="1268760"/>
            <a:ext cx="1501228" cy="2426028"/>
          </a:xfrm>
          <a:prstGeom prst="rect">
            <a:avLst/>
          </a:prstGeom>
          <a:ln w="9525">
            <a:solidFill>
              <a:schemeClr val="tx1"/>
            </a:solidFill>
          </a:ln>
          <a:extLst>
            <a:ext uri="{53640926-AAD7-44D8-BBD7-CCE9431645EC}">
              <a14:shadowObscured xmlns:a14="http://schemas.microsoft.com/office/drawing/2010/main"/>
            </a:ext>
          </a:extLst>
        </p:spPr>
      </p:pic>
      <p:cxnSp>
        <p:nvCxnSpPr>
          <p:cNvPr id="7" name="6 Conector recto de flecha"/>
          <p:cNvCxnSpPr/>
          <p:nvPr/>
        </p:nvCxnSpPr>
        <p:spPr>
          <a:xfrm>
            <a:off x="1729063" y="5085184"/>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455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mc:Choice xmlns:a14="http://schemas.microsoft.com/office/drawing/2010/main" Requires="a14">
          <p:sp>
            <p:nvSpPr>
              <p:cNvPr id="5" name="4 Rectángulo"/>
              <p:cNvSpPr/>
              <p:nvPr/>
            </p:nvSpPr>
            <p:spPr>
              <a:xfrm>
                <a:off x="179512" y="836712"/>
                <a:ext cx="8640960" cy="4005840"/>
              </a:xfrm>
              <a:prstGeom prst="rect">
                <a:avLst/>
              </a:prstGeom>
            </p:spPr>
            <p:txBody>
              <a:bodyPr wrap="square">
                <a:spAutoFit/>
              </a:bodyPr>
              <a:lstStyle/>
              <a:p>
                <a:pPr algn="just"/>
                <a:r>
                  <a:rPr lang="es-EC" dirty="0" smtClean="0"/>
                  <a:t>La fuerza se le multiplica por 9800, para obtener en Newton (Ecuación 4.13)</a:t>
                </a:r>
              </a:p>
              <a:p>
                <a:pPr algn="just"/>
                <a:r>
                  <a:rPr lang="es-EC" dirty="0"/>
                  <a:t>F= 98000 (N)</a:t>
                </a:r>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sz="2200"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98000 (</m:t>
                        </m:r>
                        <m:r>
                          <a:rPr lang="es-EC" sz="2200" i="1">
                            <a:latin typeface="Cambria Math"/>
                          </a:rPr>
                          <m:t>𝑁</m:t>
                        </m:r>
                        <m:r>
                          <a:rPr lang="es-EC" sz="2200" i="1">
                            <a:latin typeface="Cambria Math"/>
                          </a:rPr>
                          <m:t>)</m:t>
                        </m:r>
                      </m:num>
                      <m:den>
                        <m:r>
                          <a:rPr lang="es-EC" sz="2200" i="1">
                            <a:latin typeface="Cambria Math"/>
                          </a:rPr>
                          <m:t>0</m:t>
                        </m:r>
                        <m:r>
                          <a:rPr lang="es-EC" sz="2200" b="0" i="1" smtClean="0">
                            <a:latin typeface="Cambria Math"/>
                          </a:rPr>
                          <m:t>.</m:t>
                        </m:r>
                        <m:r>
                          <a:rPr lang="es-EC" sz="2200" i="1">
                            <a:latin typeface="Cambria Math"/>
                          </a:rPr>
                          <m:t>707 ∗0</m:t>
                        </m:r>
                        <m:r>
                          <a:rPr lang="es-EC" sz="2200" b="0" i="1" smtClean="0">
                            <a:latin typeface="Cambria Math"/>
                          </a:rPr>
                          <m:t>.</m:t>
                        </m:r>
                        <m:r>
                          <a:rPr lang="es-EC" sz="2200" i="1">
                            <a:latin typeface="Cambria Math"/>
                          </a:rPr>
                          <m:t>005 </m:t>
                        </m:r>
                        <m:d>
                          <m:dPr>
                            <m:ctrlPr>
                              <a:rPr lang="es-EC" sz="2200" i="1">
                                <a:latin typeface="Cambria Math"/>
                              </a:rPr>
                            </m:ctrlPr>
                          </m:dPr>
                          <m:e>
                            <m:r>
                              <a:rPr lang="es-EC" sz="2200" i="1">
                                <a:latin typeface="Cambria Math"/>
                              </a:rPr>
                              <m:t>𝑚</m:t>
                            </m:r>
                          </m:e>
                        </m:d>
                        <m:r>
                          <a:rPr lang="es-EC" sz="2200" i="1">
                            <a:latin typeface="Cambria Math"/>
                          </a:rPr>
                          <m:t>∗0</m:t>
                        </m:r>
                        <m:r>
                          <a:rPr lang="es-EC" sz="2200" b="0" i="1" smtClean="0">
                            <a:latin typeface="Cambria Math"/>
                          </a:rPr>
                          <m:t>.</m:t>
                        </m:r>
                        <m:r>
                          <a:rPr lang="es-EC" sz="2200" i="1">
                            <a:latin typeface="Cambria Math"/>
                          </a:rPr>
                          <m:t>21(</m:t>
                        </m:r>
                        <m:r>
                          <a:rPr lang="es-EC" sz="2200" i="1">
                            <a:latin typeface="Cambria Math"/>
                          </a:rPr>
                          <m:t>𝑚</m:t>
                        </m:r>
                        <m:r>
                          <a:rPr lang="es-EC" sz="2200" i="1">
                            <a:latin typeface="Cambria Math"/>
                          </a:rPr>
                          <m:t>)</m:t>
                        </m:r>
                      </m:den>
                    </m:f>
                  </m:oMath>
                </a14:m>
                <a:endParaRPr lang="es-EC" sz="2200" dirty="0"/>
              </a:p>
              <a:p>
                <a:pPr algn="ctr"/>
                <a:endParaRPr lang="es-EC" sz="2200" dirty="0"/>
              </a:p>
              <a:p>
                <a:pPr algn="ctr"/>
                <a:r>
                  <a:rPr lang="en-US" dirty="0"/>
                  <a:t>Ʈ = </a:t>
                </a:r>
                <a:r>
                  <a:rPr lang="en-US" dirty="0" smtClean="0"/>
                  <a:t>132013201.3 </a:t>
                </a:r>
                <a:r>
                  <a:rPr lang="en-US" dirty="0"/>
                  <a:t>(Pa)</a:t>
                </a:r>
              </a:p>
              <a:p>
                <a:endParaRPr lang="es-EC" dirty="0"/>
              </a:p>
              <a:p>
                <a:r>
                  <a:rPr lang="es-EC" dirty="0"/>
                  <a:t>Valor en psi y  multiplicado por el factor de seguridad (</a:t>
                </a:r>
                <a:r>
                  <a:rPr lang="es-EC" dirty="0" err="1"/>
                  <a:t>Fs</a:t>
                </a:r>
                <a:r>
                  <a:rPr lang="es-EC" dirty="0"/>
                  <a:t> = 2):</a:t>
                </a:r>
              </a:p>
              <a:p>
                <a:endParaRPr lang="es-EC" dirty="0"/>
              </a:p>
              <a:p>
                <a:pPr algn="ctr"/>
                <a:r>
                  <a:rPr lang="en-US" dirty="0"/>
                  <a:t>Ʈ = </a:t>
                </a:r>
                <a:r>
                  <a:rPr lang="en-US" dirty="0" smtClean="0"/>
                  <a:t>38293.79 </a:t>
                </a:r>
                <a:r>
                  <a:rPr lang="en-US" dirty="0"/>
                  <a:t>(psi)</a:t>
                </a:r>
              </a:p>
              <a:p>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179512" y="836712"/>
                <a:ext cx="8640960" cy="4005840"/>
              </a:xfrm>
              <a:prstGeom prst="rect">
                <a:avLst/>
              </a:prstGeom>
              <a:blipFill rotWithShape="1">
                <a:blip r:embed="rId2"/>
                <a:stretch>
                  <a:fillRect l="-564" t="-761"/>
                </a:stretch>
              </a:blipFill>
            </p:spPr>
            <p:txBody>
              <a:bodyPr/>
              <a:lstStyle/>
              <a:p>
                <a:r>
                  <a:rPr lang="es-EC">
                    <a:noFill/>
                  </a:rPr>
                  <a:t> </a:t>
                </a:r>
              </a:p>
            </p:txBody>
          </p:sp>
        </mc:Fallback>
      </mc:AlternateContent>
    </p:spTree>
    <p:extLst>
      <p:ext uri="{BB962C8B-B14F-4D97-AF65-F5344CB8AC3E}">
        <p14:creationId xmlns:p14="http://schemas.microsoft.com/office/powerpoint/2010/main" val="1753357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899080"/>
            <a:ext cx="8568952" cy="5078313"/>
          </a:xfrm>
          <a:prstGeom prst="rect">
            <a:avLst/>
          </a:prstGeom>
          <a:noFill/>
        </p:spPr>
        <p:txBody>
          <a:bodyPr wrap="square" rtlCol="0">
            <a:spAutoFit/>
          </a:bodyPr>
          <a:lstStyle/>
          <a:p>
            <a:pPr algn="just"/>
            <a:r>
              <a:rPr lang="es-EC" b="1" dirty="0"/>
              <a:t>CÁLCULO DE LA SOLDADURA EN PLACAS INFERIORES DE </a:t>
            </a:r>
            <a:r>
              <a:rPr lang="es-EC" b="1" dirty="0" smtClean="0"/>
              <a:t>POLEAS</a:t>
            </a:r>
          </a:p>
          <a:p>
            <a:pPr algn="just"/>
            <a:endParaRPr lang="es-EC" b="1" dirty="0"/>
          </a:p>
          <a:p>
            <a:pPr algn="just"/>
            <a:endParaRPr lang="es-EC" b="1" dirty="0" smtClean="0"/>
          </a:p>
          <a:p>
            <a:pPr algn="just"/>
            <a:endParaRPr lang="es-EC" b="1" dirty="0"/>
          </a:p>
          <a:p>
            <a:pPr algn="just"/>
            <a:endParaRPr lang="es-EC" b="1" dirty="0" smtClean="0"/>
          </a:p>
          <a:p>
            <a:pPr algn="just"/>
            <a:endParaRPr lang="es-EC" b="1" dirty="0"/>
          </a:p>
          <a:p>
            <a:pPr algn="just"/>
            <a:endParaRPr lang="es-EC" b="1" dirty="0" smtClean="0"/>
          </a:p>
          <a:p>
            <a:pPr algn="just"/>
            <a:endParaRPr lang="es-EC" b="1" dirty="0"/>
          </a:p>
          <a:p>
            <a:pPr algn="just"/>
            <a:endParaRPr lang="es-EC" b="1" dirty="0" smtClean="0"/>
          </a:p>
          <a:p>
            <a:pPr algn="just"/>
            <a:endParaRPr lang="es-EC" b="1" dirty="0"/>
          </a:p>
          <a:p>
            <a:pPr algn="just"/>
            <a:r>
              <a:rPr lang="es-EC" b="1" dirty="0" smtClean="0"/>
              <a:t>	</a:t>
            </a:r>
            <a:r>
              <a:rPr lang="es-EC" b="1" dirty="0"/>
              <a:t> </a:t>
            </a:r>
            <a:r>
              <a:rPr lang="es-EC" dirty="0"/>
              <a:t>Placa </a:t>
            </a:r>
            <a:r>
              <a:rPr lang="es-EC" dirty="0" smtClean="0"/>
              <a:t>sujetadora		             Dimensiones </a:t>
            </a:r>
            <a:r>
              <a:rPr lang="es-EC" dirty="0"/>
              <a:t>placa sujetadora</a:t>
            </a:r>
          </a:p>
          <a:p>
            <a:endParaRPr lang="es-EC" dirty="0" smtClean="0"/>
          </a:p>
          <a:p>
            <a:r>
              <a:rPr lang="es-EC" dirty="0"/>
              <a:t>Datos</a:t>
            </a:r>
            <a:r>
              <a:rPr lang="es-EC" dirty="0" smtClean="0"/>
              <a:t>:</a:t>
            </a:r>
          </a:p>
          <a:p>
            <a:endParaRPr lang="es-EC" dirty="0"/>
          </a:p>
          <a:p>
            <a:r>
              <a:rPr lang="es-EC" dirty="0" err="1"/>
              <a:t>lt</a:t>
            </a:r>
            <a:r>
              <a:rPr lang="es-EC" dirty="0"/>
              <a:t> = </a:t>
            </a:r>
            <a:r>
              <a:rPr lang="es-EC" dirty="0" smtClean="0"/>
              <a:t>1.02 </a:t>
            </a:r>
            <a:r>
              <a:rPr lang="es-EC" dirty="0"/>
              <a:t>(m)</a:t>
            </a:r>
          </a:p>
          <a:p>
            <a:r>
              <a:rPr lang="es-EC" dirty="0"/>
              <a:t>h = </a:t>
            </a:r>
            <a:r>
              <a:rPr lang="es-EC" dirty="0" smtClean="0"/>
              <a:t>0.005 </a:t>
            </a:r>
            <a:r>
              <a:rPr lang="es-EC" dirty="0"/>
              <a:t>(m)</a:t>
            </a:r>
          </a:p>
          <a:p>
            <a:r>
              <a:rPr lang="es-EC" dirty="0"/>
              <a:t>F =  10 (TN) 	En cada polea, ya que la carga se divide cuando se encuentra en las poleas</a:t>
            </a:r>
            <a:r>
              <a:rPr lang="es-EC" dirty="0" smtClean="0"/>
              <a:t>.</a:t>
            </a:r>
            <a:endParaRPr lang="es-EC" dirty="0"/>
          </a:p>
        </p:txBody>
      </p:sp>
      <p:pic>
        <p:nvPicPr>
          <p:cNvPr id="6" name="5 Imagen"/>
          <p:cNvPicPr/>
          <p:nvPr/>
        </p:nvPicPr>
        <p:blipFill rotWithShape="1">
          <a:blip r:embed="rId2"/>
          <a:srcRect l="20273" t="19882" r="21930" b="13732"/>
          <a:stretch/>
        </p:blipFill>
        <p:spPr bwMode="auto">
          <a:xfrm>
            <a:off x="971600" y="1670917"/>
            <a:ext cx="2722245" cy="1757680"/>
          </a:xfrm>
          <a:prstGeom prst="rect">
            <a:avLst/>
          </a:prstGeom>
          <a:ln>
            <a:solidFill>
              <a:schemeClr val="tx1"/>
            </a:solidFill>
          </a:ln>
          <a:extLst>
            <a:ext uri="{53640926-AAD7-44D8-BBD7-CCE9431645EC}">
              <a14:shadowObscured xmlns:a14="http://schemas.microsoft.com/office/drawing/2010/main"/>
            </a:ext>
          </a:extLst>
        </p:spPr>
      </p:pic>
      <p:cxnSp>
        <p:nvCxnSpPr>
          <p:cNvPr id="8" name="7 Conector recto de flecha"/>
          <p:cNvCxnSpPr/>
          <p:nvPr/>
        </p:nvCxnSpPr>
        <p:spPr>
          <a:xfrm>
            <a:off x="1729063" y="546808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8 Imagen"/>
          <p:cNvPicPr/>
          <p:nvPr/>
        </p:nvPicPr>
        <p:blipFill rotWithShape="1">
          <a:blip r:embed="rId3"/>
          <a:srcRect l="24143" t="27061" r="7619" b="26099"/>
          <a:stretch/>
        </p:blipFill>
        <p:spPr bwMode="auto">
          <a:xfrm>
            <a:off x="4657388" y="1578604"/>
            <a:ext cx="3659028" cy="194230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1846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6" name="5 CuadroTexto"/>
              <p:cNvSpPr txBox="1"/>
              <p:nvPr/>
            </p:nvSpPr>
            <p:spPr>
              <a:xfrm>
                <a:off x="179512" y="908720"/>
                <a:ext cx="8712968" cy="5077929"/>
              </a:xfrm>
              <a:prstGeom prst="rect">
                <a:avLst/>
              </a:prstGeom>
              <a:noFill/>
            </p:spPr>
            <p:txBody>
              <a:bodyPr wrap="square" rtlCol="0">
                <a:spAutoFit/>
              </a:bodyPr>
              <a:lstStyle/>
              <a:p>
                <a:pPr algn="just"/>
                <a:r>
                  <a:rPr lang="es-EC" dirty="0" smtClean="0"/>
                  <a:t>Fuerza en Newton: </a:t>
                </a:r>
              </a:p>
              <a:p>
                <a:pPr algn="just"/>
                <a:endParaRPr lang="es-EC" dirty="0" smtClean="0"/>
              </a:p>
              <a:p>
                <a:pPr algn="just"/>
                <a:r>
                  <a:rPr lang="es-EC" dirty="0" smtClean="0"/>
                  <a:t>F = 10 (TN) * 9800 (N)</a:t>
                </a:r>
              </a:p>
              <a:p>
                <a:pPr algn="just"/>
                <a:endParaRPr lang="es-EC" dirty="0" smtClean="0"/>
              </a:p>
              <a:p>
                <a:pPr algn="just"/>
                <a:r>
                  <a:rPr lang="es-EC" dirty="0" smtClean="0"/>
                  <a:t>F = 98000 (N)</a:t>
                </a:r>
              </a:p>
              <a:p>
                <a:endParaRPr lang="es-EC"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98000 (</m:t>
                        </m:r>
                        <m:r>
                          <a:rPr lang="es-EC" sz="2200" i="1">
                            <a:latin typeface="Cambria Math"/>
                          </a:rPr>
                          <m:t>𝑁</m:t>
                        </m:r>
                        <m:r>
                          <a:rPr lang="es-EC" sz="2200" i="1">
                            <a:latin typeface="Cambria Math"/>
                          </a:rPr>
                          <m:t>)</m:t>
                        </m:r>
                      </m:num>
                      <m:den>
                        <m:r>
                          <a:rPr lang="es-EC" sz="2200" i="1">
                            <a:latin typeface="Cambria Math"/>
                          </a:rPr>
                          <m:t>0</m:t>
                        </m:r>
                        <m:r>
                          <a:rPr lang="es-EC" sz="2200" b="0" i="1" smtClean="0">
                            <a:latin typeface="Cambria Math"/>
                          </a:rPr>
                          <m:t>.</m:t>
                        </m:r>
                        <m:r>
                          <a:rPr lang="es-EC" sz="2200" i="1">
                            <a:latin typeface="Cambria Math"/>
                          </a:rPr>
                          <m:t>707 ∗0</m:t>
                        </m:r>
                        <m:r>
                          <a:rPr lang="es-EC" sz="2200" b="0" i="1" smtClean="0">
                            <a:latin typeface="Cambria Math"/>
                          </a:rPr>
                          <m:t>.</m:t>
                        </m:r>
                        <m:r>
                          <a:rPr lang="es-EC" sz="2200" i="1">
                            <a:latin typeface="Cambria Math"/>
                          </a:rPr>
                          <m:t>005 </m:t>
                        </m:r>
                        <m:d>
                          <m:dPr>
                            <m:ctrlPr>
                              <a:rPr lang="es-EC" sz="2200" i="1">
                                <a:latin typeface="Cambria Math"/>
                              </a:rPr>
                            </m:ctrlPr>
                          </m:dPr>
                          <m:e>
                            <m:r>
                              <a:rPr lang="es-EC" sz="2200" i="1">
                                <a:latin typeface="Cambria Math"/>
                              </a:rPr>
                              <m:t>𝑚</m:t>
                            </m:r>
                          </m:e>
                        </m:d>
                        <m:r>
                          <a:rPr lang="es-EC" sz="2200" i="1">
                            <a:latin typeface="Cambria Math"/>
                          </a:rPr>
                          <m:t>∗</m:t>
                        </m:r>
                        <m:r>
                          <a:rPr lang="es-EC" sz="2200" b="0" i="1" smtClean="0">
                            <a:latin typeface="Cambria Math"/>
                          </a:rPr>
                          <m:t>1.02</m:t>
                        </m:r>
                        <m:r>
                          <a:rPr lang="es-EC" sz="2200" i="1" smtClean="0">
                            <a:latin typeface="Cambria Math"/>
                          </a:rPr>
                          <m:t>(</m:t>
                        </m:r>
                        <m:r>
                          <a:rPr lang="es-EC" sz="2200" i="1">
                            <a:latin typeface="Cambria Math"/>
                          </a:rPr>
                          <m:t>𝑚</m:t>
                        </m:r>
                        <m:r>
                          <a:rPr lang="es-EC" sz="2200" i="1">
                            <a:latin typeface="Cambria Math"/>
                          </a:rPr>
                          <m:t>)</m:t>
                        </m:r>
                      </m:den>
                    </m:f>
                  </m:oMath>
                </a14:m>
                <a:endParaRPr lang="es-EC" sz="2200" dirty="0" smtClean="0"/>
              </a:p>
              <a:p>
                <a:pPr algn="ctr"/>
                <a:endParaRPr lang="es-EC" sz="2200" dirty="0"/>
              </a:p>
              <a:p>
                <a:pPr algn="ctr"/>
                <a:r>
                  <a:rPr lang="en-US" dirty="0"/>
                  <a:t>Ʈ </a:t>
                </a:r>
                <a:r>
                  <a:rPr lang="en-US" dirty="0" smtClean="0"/>
                  <a:t>= 27179188.51 (Pa)</a:t>
                </a:r>
                <a:endParaRPr lang="es-EC" dirty="0"/>
              </a:p>
              <a:p>
                <a:pPr algn="ctr"/>
                <a:endParaRPr lang="es-EC" dirty="0" smtClean="0"/>
              </a:p>
              <a:p>
                <a:pPr algn="just"/>
                <a:r>
                  <a:rPr lang="es-EC" dirty="0"/>
                  <a:t>Para obtener en </a:t>
                </a:r>
                <a:r>
                  <a:rPr lang="es-EC" dirty="0" err="1"/>
                  <a:t>MPa</a:t>
                </a:r>
                <a:r>
                  <a:rPr lang="es-EC" dirty="0"/>
                  <a:t> dividimos el valor obtenido  para 1x</a:t>
                </a:r>
                <a14:m>
                  <m:oMath xmlns:m="http://schemas.openxmlformats.org/officeDocument/2006/math">
                    <m:sSup>
                      <m:sSupPr>
                        <m:ctrlPr>
                          <a:rPr lang="es-EC" i="1">
                            <a:latin typeface="Cambria Math"/>
                          </a:rPr>
                        </m:ctrlPr>
                      </m:sSupPr>
                      <m:e>
                        <m:r>
                          <a:rPr lang="es-EC" i="1">
                            <a:latin typeface="Cambria Math"/>
                          </a:rPr>
                          <m:t>10</m:t>
                        </m:r>
                      </m:e>
                      <m:sup>
                        <m:r>
                          <a:rPr lang="es-EC" i="1">
                            <a:latin typeface="Cambria Math"/>
                          </a:rPr>
                          <m:t>6</m:t>
                        </m:r>
                      </m:sup>
                    </m:sSup>
                  </m:oMath>
                </a14:m>
                <a:r>
                  <a:rPr lang="es-EC" dirty="0" smtClean="0"/>
                  <a:t>:</a:t>
                </a:r>
              </a:p>
              <a:p>
                <a:pPr algn="just"/>
                <a:endParaRPr lang="es-EC" dirty="0"/>
              </a:p>
              <a:p>
                <a:pPr algn="ctr"/>
                <a:r>
                  <a:rPr lang="en-US" dirty="0"/>
                  <a:t>Ʈ </a:t>
                </a:r>
                <a:r>
                  <a:rPr lang="en-US" dirty="0" smtClean="0"/>
                  <a:t>= </a:t>
                </a:r>
                <a:r>
                  <a:rPr lang="es-EC" dirty="0" smtClean="0"/>
                  <a:t>27.18 (</a:t>
                </a:r>
                <a:r>
                  <a:rPr lang="es-EC" dirty="0" err="1" smtClean="0"/>
                  <a:t>MPa</a:t>
                </a:r>
                <a:r>
                  <a:rPr lang="es-EC" dirty="0" smtClean="0"/>
                  <a:t>)</a:t>
                </a:r>
              </a:p>
              <a:p>
                <a:endParaRPr lang="es-EC" dirty="0"/>
              </a:p>
            </p:txBody>
          </p:sp>
        </mc:Choice>
        <mc:Fallback xmlns="">
          <p:sp>
            <p:nvSpPr>
              <p:cNvPr id="6" name="5 CuadroTexto"/>
              <p:cNvSpPr txBox="1">
                <a:spLocks noRot="1" noChangeAspect="1" noMove="1" noResize="1" noEditPoints="1" noAdjustHandles="1" noChangeArrowheads="1" noChangeShapeType="1" noTextEdit="1"/>
              </p:cNvSpPr>
              <p:nvPr/>
            </p:nvSpPr>
            <p:spPr>
              <a:xfrm>
                <a:off x="179512" y="908720"/>
                <a:ext cx="8712968" cy="5077929"/>
              </a:xfrm>
              <a:prstGeom prst="rect">
                <a:avLst/>
              </a:prstGeom>
              <a:blipFill rotWithShape="1">
                <a:blip r:embed="rId2"/>
                <a:stretch>
                  <a:fillRect l="-559" t="-600"/>
                </a:stretch>
              </a:blipFill>
            </p:spPr>
            <p:txBody>
              <a:bodyPr/>
              <a:lstStyle/>
              <a:p>
                <a:r>
                  <a:rPr lang="es-EC">
                    <a:noFill/>
                  </a:rPr>
                  <a:t> </a:t>
                </a:r>
              </a:p>
            </p:txBody>
          </p:sp>
        </mc:Fallback>
      </mc:AlternateContent>
    </p:spTree>
    <p:extLst>
      <p:ext uri="{BB962C8B-B14F-4D97-AF65-F5344CB8AC3E}">
        <p14:creationId xmlns:p14="http://schemas.microsoft.com/office/powerpoint/2010/main" val="1605826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539552" y="1484784"/>
            <a:ext cx="8280920" cy="3724096"/>
          </a:xfrm>
          <a:prstGeom prst="rect">
            <a:avLst/>
          </a:prstGeom>
          <a:noFill/>
        </p:spPr>
        <p:txBody>
          <a:bodyPr wrap="square" rtlCol="0">
            <a:spAutoFit/>
          </a:bodyPr>
          <a:lstStyle/>
          <a:p>
            <a:pPr algn="ctr"/>
            <a:r>
              <a:rPr lang="es-EC" sz="2400" b="1" dirty="0" smtClean="0"/>
              <a:t>BOMBEO MECÁNICO</a:t>
            </a:r>
          </a:p>
          <a:p>
            <a:pPr algn="just"/>
            <a:endParaRPr lang="es-EC" dirty="0" smtClean="0"/>
          </a:p>
          <a:p>
            <a:pPr algn="just"/>
            <a:r>
              <a:rPr lang="es-EC" sz="2200" dirty="0" smtClean="0"/>
              <a:t>Cabe </a:t>
            </a:r>
            <a:r>
              <a:rPr lang="es-EC" sz="2200" dirty="0"/>
              <a:t>resaltar que este </a:t>
            </a:r>
            <a:r>
              <a:rPr lang="es-EC" sz="2200" dirty="0" smtClean="0"/>
              <a:t>proyecto está </a:t>
            </a:r>
            <a:r>
              <a:rPr lang="es-EC" sz="2200" dirty="0"/>
              <a:t>centrado en este tipo de bombeo. El motivo de esto se debe a que en el Ecuador la producción de petróleo está </a:t>
            </a:r>
            <a:r>
              <a:rPr lang="es-EC" sz="2200" dirty="0" smtClean="0"/>
              <a:t>descendiendo debido </a:t>
            </a:r>
            <a:r>
              <a:rPr lang="es-EC" sz="2200" dirty="0"/>
              <a:t>a la naturaleza propia de la presión de reservorio </a:t>
            </a:r>
            <a:r>
              <a:rPr lang="es-EC" sz="2200" dirty="0" smtClean="0"/>
              <a:t>de los </a:t>
            </a:r>
            <a:r>
              <a:rPr lang="es-EC" sz="2200" dirty="0"/>
              <a:t>pozos petroleros, por eso empresas como </a:t>
            </a:r>
            <a:r>
              <a:rPr lang="es-EC" sz="2200" dirty="0" err="1"/>
              <a:t>Weatherford</a:t>
            </a:r>
            <a:r>
              <a:rPr lang="es-EC" sz="2200" dirty="0"/>
              <a:t> y Halliburton están introduciendo en el mercado Ecuatoriano mecanismos de bombeo mecánico que son más rentables que el bombeo eléctrico.</a:t>
            </a:r>
          </a:p>
          <a:p>
            <a:endParaRPr lang="es-EC" dirty="0"/>
          </a:p>
        </p:txBody>
      </p:sp>
    </p:spTree>
    <p:extLst>
      <p:ext uri="{BB962C8B-B14F-4D97-AF65-F5344CB8AC3E}">
        <p14:creationId xmlns:p14="http://schemas.microsoft.com/office/powerpoint/2010/main" val="1383515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CuadroTexto"/>
          <p:cNvSpPr txBox="1"/>
          <p:nvPr/>
        </p:nvSpPr>
        <p:spPr>
          <a:xfrm>
            <a:off x="251520" y="908720"/>
            <a:ext cx="8712968" cy="3139321"/>
          </a:xfrm>
          <a:prstGeom prst="rect">
            <a:avLst/>
          </a:prstGeom>
          <a:noFill/>
        </p:spPr>
        <p:txBody>
          <a:bodyPr wrap="square" rtlCol="0">
            <a:spAutoFit/>
          </a:bodyPr>
          <a:lstStyle/>
          <a:p>
            <a:pPr algn="just"/>
            <a:r>
              <a:rPr lang="es-EC" dirty="0"/>
              <a:t>Luego pasamos los </a:t>
            </a:r>
            <a:r>
              <a:rPr lang="es-EC" dirty="0" smtClean="0"/>
              <a:t>(</a:t>
            </a:r>
            <a:r>
              <a:rPr lang="es-EC" dirty="0" err="1" smtClean="0"/>
              <a:t>Mpa</a:t>
            </a:r>
            <a:r>
              <a:rPr lang="es-EC" dirty="0" smtClean="0"/>
              <a:t>) </a:t>
            </a:r>
            <a:r>
              <a:rPr lang="es-EC" dirty="0"/>
              <a:t>a </a:t>
            </a:r>
            <a:r>
              <a:rPr lang="es-EC" dirty="0" smtClean="0"/>
              <a:t>(psi), </a:t>
            </a:r>
            <a:r>
              <a:rPr lang="es-EC" dirty="0"/>
              <a:t>multiplicamos el valor por </a:t>
            </a:r>
            <a:r>
              <a:rPr lang="es-EC" dirty="0" smtClean="0"/>
              <a:t>145.03775</a:t>
            </a:r>
            <a:r>
              <a:rPr lang="es-EC" dirty="0"/>
              <a:t>: </a:t>
            </a:r>
          </a:p>
          <a:p>
            <a:pPr algn="ctr"/>
            <a:r>
              <a:rPr lang="es-EC" dirty="0" smtClean="0"/>
              <a:t> </a:t>
            </a:r>
          </a:p>
          <a:p>
            <a:pPr algn="ctr"/>
            <a:r>
              <a:rPr lang="en-US" dirty="0"/>
              <a:t>Ʈ </a:t>
            </a:r>
            <a:r>
              <a:rPr lang="en-US" dirty="0" smtClean="0"/>
              <a:t>= 3942.01 (psi)</a:t>
            </a:r>
          </a:p>
          <a:p>
            <a:pPr algn="ctr"/>
            <a:endParaRPr lang="en-US" dirty="0"/>
          </a:p>
          <a:p>
            <a:pPr algn="just"/>
            <a:r>
              <a:rPr lang="es-EC" dirty="0"/>
              <a:t>Multiplicamos por el factor de seguridad (</a:t>
            </a:r>
            <a:r>
              <a:rPr lang="es-EC" dirty="0" err="1"/>
              <a:t>Fs</a:t>
            </a:r>
            <a:r>
              <a:rPr lang="es-EC" dirty="0"/>
              <a:t> = 2)</a:t>
            </a:r>
          </a:p>
          <a:p>
            <a:pPr algn="just"/>
            <a:endParaRPr lang="es-EC" dirty="0" smtClean="0"/>
          </a:p>
          <a:p>
            <a:pPr algn="ctr"/>
            <a:r>
              <a:rPr lang="en-US" dirty="0"/>
              <a:t>Ʈ </a:t>
            </a:r>
            <a:r>
              <a:rPr lang="en-US" dirty="0" smtClean="0"/>
              <a:t>= 7884.02 (psi)</a:t>
            </a:r>
          </a:p>
          <a:p>
            <a:pPr algn="ctr"/>
            <a:endParaRPr lang="en-US" dirty="0"/>
          </a:p>
          <a:p>
            <a:pPr algn="just"/>
            <a:r>
              <a:rPr lang="es-EC" dirty="0"/>
              <a:t>Esta dentro del límite de resistencia de la soldadura, este valor es igual en las 6 placas donde se encuentran colocadas las poleas.</a:t>
            </a:r>
          </a:p>
          <a:p>
            <a:pPr algn="just"/>
            <a:endParaRPr lang="es-EC" dirty="0"/>
          </a:p>
        </p:txBody>
      </p:sp>
    </p:spTree>
    <p:extLst>
      <p:ext uri="{BB962C8B-B14F-4D97-AF65-F5344CB8AC3E}">
        <p14:creationId xmlns:p14="http://schemas.microsoft.com/office/powerpoint/2010/main" val="2593493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251520" y="908720"/>
            <a:ext cx="8496944" cy="4801314"/>
          </a:xfrm>
          <a:prstGeom prst="rect">
            <a:avLst/>
          </a:prstGeom>
          <a:noFill/>
        </p:spPr>
        <p:txBody>
          <a:bodyPr wrap="square" rtlCol="0">
            <a:spAutoFit/>
          </a:bodyPr>
          <a:lstStyle/>
          <a:p>
            <a:pPr algn="just"/>
            <a:r>
              <a:rPr lang="es-EC" b="1" dirty="0"/>
              <a:t>CÁLCULO DE LA SOLDADURA EN PLACAS INFERIOS DE LAS RUEDAS</a:t>
            </a:r>
          </a:p>
          <a:p>
            <a:endParaRPr lang="es-EC" dirty="0" smtClean="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pPr algn="ctr"/>
            <a:r>
              <a:rPr lang="es-EC" dirty="0"/>
              <a:t>Dimensiones de la placa sujetadora</a:t>
            </a:r>
            <a:endParaRPr lang="es-EC" b="1" dirty="0"/>
          </a:p>
          <a:p>
            <a:pPr algn="ctr"/>
            <a:endParaRPr lang="es-EC" dirty="0" smtClean="0"/>
          </a:p>
          <a:p>
            <a:r>
              <a:rPr lang="es-EC" dirty="0"/>
              <a:t>Datos</a:t>
            </a:r>
            <a:r>
              <a:rPr lang="es-EC" dirty="0" smtClean="0"/>
              <a:t>:</a:t>
            </a:r>
          </a:p>
          <a:p>
            <a:endParaRPr lang="es-EC" dirty="0"/>
          </a:p>
          <a:p>
            <a:r>
              <a:rPr lang="es-EC" dirty="0" err="1"/>
              <a:t>lt</a:t>
            </a:r>
            <a:r>
              <a:rPr lang="es-EC" dirty="0"/>
              <a:t> = </a:t>
            </a:r>
            <a:r>
              <a:rPr lang="es-EC" dirty="0" smtClean="0"/>
              <a:t>0.82 </a:t>
            </a:r>
            <a:r>
              <a:rPr lang="es-EC" dirty="0"/>
              <a:t>(m)</a:t>
            </a:r>
          </a:p>
          <a:p>
            <a:r>
              <a:rPr lang="es-EC" dirty="0"/>
              <a:t>h = </a:t>
            </a:r>
            <a:r>
              <a:rPr lang="es-EC" dirty="0" smtClean="0"/>
              <a:t>0.005 </a:t>
            </a:r>
            <a:r>
              <a:rPr lang="es-EC" dirty="0"/>
              <a:t>(m)</a:t>
            </a:r>
          </a:p>
          <a:p>
            <a:r>
              <a:rPr lang="es-EC" dirty="0"/>
              <a:t>F = </a:t>
            </a:r>
            <a:r>
              <a:rPr lang="es-EC" dirty="0" smtClean="0"/>
              <a:t>10 </a:t>
            </a:r>
            <a:r>
              <a:rPr lang="es-EC" dirty="0"/>
              <a:t>(TN) 	En cada polea, ya que la carga se divide.</a:t>
            </a:r>
          </a:p>
          <a:p>
            <a:pPr algn="ctr"/>
            <a:endParaRPr lang="es-EC" dirty="0"/>
          </a:p>
        </p:txBody>
      </p:sp>
      <p:cxnSp>
        <p:nvCxnSpPr>
          <p:cNvPr id="7" name="6 Conector recto de flecha"/>
          <p:cNvCxnSpPr/>
          <p:nvPr/>
        </p:nvCxnSpPr>
        <p:spPr>
          <a:xfrm>
            <a:off x="1691680" y="5301208"/>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7 Imagen"/>
          <p:cNvPicPr/>
          <p:nvPr/>
        </p:nvPicPr>
        <p:blipFill rotWithShape="1">
          <a:blip r:embed="rId2"/>
          <a:srcRect l="31254" t="32353" r="18641" b="21177"/>
          <a:stretch/>
        </p:blipFill>
        <p:spPr bwMode="auto">
          <a:xfrm>
            <a:off x="3128074" y="1628800"/>
            <a:ext cx="2743835" cy="155257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248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mc:AlternateContent xmlns:mc="http://schemas.openxmlformats.org/markup-compatibility/2006" xmlns:a14="http://schemas.microsoft.com/office/drawing/2010/main">
        <mc:Choice Requires="a14">
          <p:sp>
            <p:nvSpPr>
              <p:cNvPr id="5" name="4 CuadroTexto"/>
              <p:cNvSpPr txBox="1"/>
              <p:nvPr/>
            </p:nvSpPr>
            <p:spPr>
              <a:xfrm>
                <a:off x="397768" y="836712"/>
                <a:ext cx="8424936" cy="4800930"/>
              </a:xfrm>
              <a:prstGeom prst="rect">
                <a:avLst/>
              </a:prstGeom>
              <a:noFill/>
            </p:spPr>
            <p:txBody>
              <a:bodyPr wrap="square" rtlCol="0">
                <a:spAutoFit/>
              </a:bodyPr>
              <a:lstStyle/>
              <a:p>
                <a:pPr algn="just"/>
                <a:r>
                  <a:rPr lang="es-EC" dirty="0" smtClean="0"/>
                  <a:t>Fuerza en Newton:</a:t>
                </a:r>
              </a:p>
              <a:p>
                <a:pPr algn="just"/>
                <a:endParaRPr lang="es-EC" dirty="0"/>
              </a:p>
              <a:p>
                <a:pPr algn="just"/>
                <a:r>
                  <a:rPr lang="es-EC" dirty="0" smtClean="0"/>
                  <a:t>F = 10 (TN) * 9800 (N)</a:t>
                </a:r>
              </a:p>
              <a:p>
                <a:pPr algn="just"/>
                <a:endParaRPr lang="es-EC" dirty="0"/>
              </a:p>
              <a:p>
                <a:pPr algn="just"/>
                <a:r>
                  <a:rPr lang="es-EC" dirty="0" smtClean="0"/>
                  <a:t>F = 98000 (N)</a:t>
                </a:r>
              </a:p>
              <a:p>
                <a:pPr algn="ctr"/>
                <a:r>
                  <a:rPr lang="en-US" dirty="0"/>
                  <a:t>Ʈ = </a:t>
                </a:r>
                <a14:m>
                  <m:oMath xmlns:m="http://schemas.openxmlformats.org/officeDocument/2006/math">
                    <m:f>
                      <m:fPr>
                        <m:ctrlPr>
                          <a:rPr lang="es-EC" sz="2200" i="1">
                            <a:latin typeface="Cambria Math"/>
                          </a:rPr>
                        </m:ctrlPr>
                      </m:fPr>
                      <m:num>
                        <m:r>
                          <a:rPr lang="es-EC" sz="2200" i="1">
                            <a:latin typeface="Cambria Math"/>
                          </a:rPr>
                          <m:t>𝐹</m:t>
                        </m:r>
                      </m:num>
                      <m:den>
                        <m:r>
                          <a:rPr lang="es-EC" sz="2200" i="1">
                            <a:latin typeface="Cambria Math"/>
                          </a:rPr>
                          <m:t>0</m:t>
                        </m:r>
                        <m:r>
                          <a:rPr lang="es-EC" sz="2200" b="0" i="1" smtClean="0">
                            <a:latin typeface="Cambria Math"/>
                          </a:rPr>
                          <m:t>.</m:t>
                        </m:r>
                        <m:r>
                          <a:rPr lang="es-EC" sz="2200" i="1">
                            <a:latin typeface="Cambria Math"/>
                          </a:rPr>
                          <m:t>707 ∗</m:t>
                        </m:r>
                        <m:r>
                          <a:rPr lang="es-EC" sz="2200" i="1">
                            <a:latin typeface="Cambria Math"/>
                          </a:rPr>
                          <m:t>h</m:t>
                        </m:r>
                        <m:r>
                          <a:rPr lang="es-EC" sz="2200" i="1">
                            <a:latin typeface="Cambria Math"/>
                          </a:rPr>
                          <m:t> ∗</m:t>
                        </m:r>
                        <m:r>
                          <a:rPr lang="es-EC" sz="2200" i="1">
                            <a:latin typeface="Cambria Math"/>
                          </a:rPr>
                          <m:t>𝑙</m:t>
                        </m:r>
                      </m:den>
                    </m:f>
                  </m:oMath>
                </a14:m>
                <a:endParaRPr lang="es-EC" sz="2200" dirty="0"/>
              </a:p>
              <a:p>
                <a:pPr algn="ctr"/>
                <a:endParaRPr lang="es-EC" dirty="0"/>
              </a:p>
              <a:p>
                <a:pPr algn="ctr"/>
                <a:r>
                  <a:rPr lang="en-US" dirty="0"/>
                  <a:t>Ʈ = </a:t>
                </a:r>
                <a14:m>
                  <m:oMath xmlns:m="http://schemas.openxmlformats.org/officeDocument/2006/math">
                    <m:f>
                      <m:fPr>
                        <m:ctrlPr>
                          <a:rPr lang="es-EC" sz="2200" i="1">
                            <a:latin typeface="Cambria Math"/>
                          </a:rPr>
                        </m:ctrlPr>
                      </m:fPr>
                      <m:num>
                        <m:r>
                          <a:rPr lang="es-EC" sz="2200" i="1">
                            <a:latin typeface="Cambria Math"/>
                          </a:rPr>
                          <m:t>98000 (</m:t>
                        </m:r>
                        <m:r>
                          <a:rPr lang="es-EC" sz="2200" i="1">
                            <a:latin typeface="Cambria Math"/>
                          </a:rPr>
                          <m:t>𝑁</m:t>
                        </m:r>
                        <m:r>
                          <a:rPr lang="es-EC" sz="2200" i="1">
                            <a:latin typeface="Cambria Math"/>
                          </a:rPr>
                          <m:t>)</m:t>
                        </m:r>
                      </m:num>
                      <m:den>
                        <m:r>
                          <a:rPr lang="es-EC" sz="2200" i="1">
                            <a:latin typeface="Cambria Math"/>
                          </a:rPr>
                          <m:t>0</m:t>
                        </m:r>
                        <m:r>
                          <a:rPr lang="es-EC" sz="2200" b="0" i="1" smtClean="0">
                            <a:latin typeface="Cambria Math"/>
                          </a:rPr>
                          <m:t>.</m:t>
                        </m:r>
                        <m:r>
                          <a:rPr lang="es-EC" sz="2200" i="1">
                            <a:latin typeface="Cambria Math"/>
                          </a:rPr>
                          <m:t>707 ∗0</m:t>
                        </m:r>
                        <m:r>
                          <a:rPr lang="es-EC" sz="2200" b="0" i="1" smtClean="0">
                            <a:latin typeface="Cambria Math"/>
                          </a:rPr>
                          <m:t>.</m:t>
                        </m:r>
                        <m:r>
                          <a:rPr lang="es-EC" sz="2200" i="1">
                            <a:latin typeface="Cambria Math"/>
                          </a:rPr>
                          <m:t>005 </m:t>
                        </m:r>
                        <m:d>
                          <m:dPr>
                            <m:ctrlPr>
                              <a:rPr lang="es-EC" sz="2200" i="1">
                                <a:latin typeface="Cambria Math"/>
                              </a:rPr>
                            </m:ctrlPr>
                          </m:dPr>
                          <m:e>
                            <m:r>
                              <a:rPr lang="es-EC" sz="2200" i="1">
                                <a:latin typeface="Cambria Math"/>
                              </a:rPr>
                              <m:t>𝑚</m:t>
                            </m:r>
                          </m:e>
                        </m:d>
                        <m:r>
                          <a:rPr lang="es-EC" sz="2200" b="0" i="1" smtClean="0">
                            <a:latin typeface="Cambria Math"/>
                          </a:rPr>
                          <m:t>∗ 0.82</m:t>
                        </m:r>
                        <m:r>
                          <a:rPr lang="es-EC" sz="2200" i="1">
                            <a:latin typeface="Cambria Math"/>
                          </a:rPr>
                          <m:t>(</m:t>
                        </m:r>
                        <m:r>
                          <a:rPr lang="es-EC" sz="2200" i="1">
                            <a:latin typeface="Cambria Math"/>
                          </a:rPr>
                          <m:t>𝑚</m:t>
                        </m:r>
                        <m:r>
                          <a:rPr lang="es-EC" sz="2200" i="1">
                            <a:latin typeface="Cambria Math"/>
                          </a:rPr>
                          <m:t>)</m:t>
                        </m:r>
                      </m:den>
                    </m:f>
                  </m:oMath>
                </a14:m>
                <a:endParaRPr lang="es-EC" sz="2200" dirty="0" smtClean="0"/>
              </a:p>
              <a:p>
                <a:pPr algn="ctr"/>
                <a:endParaRPr lang="es-EC" sz="2200" dirty="0"/>
              </a:p>
              <a:p>
                <a:pPr algn="ctr"/>
                <a:r>
                  <a:rPr lang="en-US" dirty="0"/>
                  <a:t>Ʈ </a:t>
                </a:r>
                <a:r>
                  <a:rPr lang="en-US" dirty="0" smtClean="0"/>
                  <a:t>= 33808258.87 (Pa)</a:t>
                </a:r>
              </a:p>
              <a:p>
                <a:endParaRPr lang="en-US" dirty="0"/>
              </a:p>
              <a:p>
                <a:pPr algn="just"/>
                <a:r>
                  <a:rPr lang="es-EC" dirty="0"/>
                  <a:t>Para obtener en </a:t>
                </a:r>
                <a:r>
                  <a:rPr lang="es-EC" dirty="0" err="1"/>
                  <a:t>MPa</a:t>
                </a:r>
                <a:r>
                  <a:rPr lang="es-EC" dirty="0"/>
                  <a:t> dividimos el valor obtenido  para 1x</a:t>
                </a:r>
                <a14:m>
                  <m:oMath xmlns:m="http://schemas.openxmlformats.org/officeDocument/2006/math">
                    <m:sSup>
                      <m:sSupPr>
                        <m:ctrlPr>
                          <a:rPr lang="es-EC" i="1">
                            <a:latin typeface="Cambria Math"/>
                          </a:rPr>
                        </m:ctrlPr>
                      </m:sSupPr>
                      <m:e>
                        <m:r>
                          <a:rPr lang="es-EC" i="1">
                            <a:latin typeface="Cambria Math"/>
                          </a:rPr>
                          <m:t>10</m:t>
                        </m:r>
                      </m:e>
                      <m:sup>
                        <m:r>
                          <a:rPr lang="es-EC" i="1">
                            <a:latin typeface="Cambria Math"/>
                          </a:rPr>
                          <m:t>6</m:t>
                        </m:r>
                      </m:sup>
                    </m:sSup>
                  </m:oMath>
                </a14:m>
                <a:r>
                  <a:rPr lang="es-EC" dirty="0"/>
                  <a:t>:</a:t>
                </a:r>
              </a:p>
              <a:p>
                <a:endParaRPr lang="es-EC" dirty="0" smtClean="0"/>
              </a:p>
              <a:p>
                <a:pPr algn="ctr"/>
                <a:r>
                  <a:rPr lang="en-US" dirty="0"/>
                  <a:t>Ʈ </a:t>
                </a:r>
                <a:r>
                  <a:rPr lang="en-US" dirty="0" smtClean="0"/>
                  <a:t>= 33.80 (MPa)</a:t>
                </a:r>
                <a:endParaRPr lang="es-EC" dirty="0"/>
              </a:p>
              <a:p>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397768" y="836712"/>
                <a:ext cx="8424936" cy="4800930"/>
              </a:xfrm>
              <a:prstGeom prst="rect">
                <a:avLst/>
              </a:prstGeom>
              <a:blipFill rotWithShape="1">
                <a:blip r:embed="rId2"/>
                <a:stretch>
                  <a:fillRect l="-579" t="-635"/>
                </a:stretch>
              </a:blipFill>
            </p:spPr>
            <p:txBody>
              <a:bodyPr/>
              <a:lstStyle/>
              <a:p>
                <a:r>
                  <a:rPr lang="es-EC">
                    <a:noFill/>
                  </a:rPr>
                  <a:t> </a:t>
                </a:r>
              </a:p>
            </p:txBody>
          </p:sp>
        </mc:Fallback>
      </mc:AlternateContent>
    </p:spTree>
    <p:extLst>
      <p:ext uri="{BB962C8B-B14F-4D97-AF65-F5344CB8AC3E}">
        <p14:creationId xmlns:p14="http://schemas.microsoft.com/office/powerpoint/2010/main" val="27221455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251520" y="980728"/>
            <a:ext cx="8640960" cy="3416320"/>
          </a:xfrm>
          <a:prstGeom prst="rect">
            <a:avLst/>
          </a:prstGeom>
          <a:noFill/>
        </p:spPr>
        <p:txBody>
          <a:bodyPr wrap="square" rtlCol="0">
            <a:spAutoFit/>
          </a:bodyPr>
          <a:lstStyle/>
          <a:p>
            <a:pPr algn="just"/>
            <a:r>
              <a:rPr lang="es-EC" dirty="0"/>
              <a:t>Luego pasamos los </a:t>
            </a:r>
            <a:r>
              <a:rPr lang="es-EC" dirty="0" err="1"/>
              <a:t>MPa</a:t>
            </a:r>
            <a:r>
              <a:rPr lang="es-EC" dirty="0"/>
              <a:t> a psi, multiplicamos el valor por </a:t>
            </a:r>
            <a:r>
              <a:rPr lang="es-EC" dirty="0" smtClean="0"/>
              <a:t>145.038:</a:t>
            </a:r>
          </a:p>
          <a:p>
            <a:pPr algn="ctr"/>
            <a:endParaRPr lang="es-EC" dirty="0" smtClean="0"/>
          </a:p>
          <a:p>
            <a:pPr algn="ctr"/>
            <a:r>
              <a:rPr lang="en-US" dirty="0"/>
              <a:t>Ʈ </a:t>
            </a:r>
            <a:r>
              <a:rPr lang="en-US" dirty="0" smtClean="0"/>
              <a:t>= 4903.47 (psi)</a:t>
            </a:r>
          </a:p>
          <a:p>
            <a:pPr algn="ctr"/>
            <a:endParaRPr lang="en-US" dirty="0"/>
          </a:p>
          <a:p>
            <a:pPr algn="just"/>
            <a:r>
              <a:rPr lang="es-EC" dirty="0"/>
              <a:t>Multiplicamos por el factor de seguridad (</a:t>
            </a:r>
            <a:r>
              <a:rPr lang="es-EC" dirty="0" err="1"/>
              <a:t>Fs</a:t>
            </a:r>
            <a:r>
              <a:rPr lang="es-EC" dirty="0"/>
              <a:t> = 2</a:t>
            </a:r>
            <a:r>
              <a:rPr lang="es-EC" dirty="0" smtClean="0"/>
              <a:t>):</a:t>
            </a:r>
          </a:p>
          <a:p>
            <a:pPr algn="just"/>
            <a:endParaRPr lang="es-EC" dirty="0"/>
          </a:p>
          <a:p>
            <a:pPr algn="just"/>
            <a:endParaRPr lang="es-EC" dirty="0"/>
          </a:p>
          <a:p>
            <a:pPr algn="ctr"/>
            <a:r>
              <a:rPr lang="en-US" dirty="0"/>
              <a:t>Ʈ </a:t>
            </a:r>
            <a:r>
              <a:rPr lang="en-US" dirty="0" smtClean="0"/>
              <a:t>= 9806.95 (psi)</a:t>
            </a:r>
          </a:p>
          <a:p>
            <a:pPr algn="ctr"/>
            <a:endParaRPr lang="es-EC" dirty="0" smtClean="0"/>
          </a:p>
          <a:p>
            <a:pPr algn="just"/>
            <a:r>
              <a:rPr lang="es-EC" dirty="0"/>
              <a:t>E</a:t>
            </a:r>
            <a:r>
              <a:rPr lang="es-EC" dirty="0" smtClean="0"/>
              <a:t>ste </a:t>
            </a:r>
            <a:r>
              <a:rPr lang="es-EC" dirty="0"/>
              <a:t>valor es igual en las 4 placas donde se encuentran colocadas las ruedas.</a:t>
            </a:r>
          </a:p>
          <a:p>
            <a:pPr algn="ctr"/>
            <a:endParaRPr lang="es-EC" dirty="0"/>
          </a:p>
          <a:p>
            <a:pPr algn="just"/>
            <a:endParaRPr lang="es-EC" dirty="0"/>
          </a:p>
        </p:txBody>
      </p:sp>
    </p:spTree>
    <p:extLst>
      <p:ext uri="{BB962C8B-B14F-4D97-AF65-F5344CB8AC3E}">
        <p14:creationId xmlns:p14="http://schemas.microsoft.com/office/powerpoint/2010/main" val="5915659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153228" y="764704"/>
            <a:ext cx="8811259" cy="1754326"/>
          </a:xfrm>
          <a:prstGeom prst="rect">
            <a:avLst/>
          </a:prstGeom>
        </p:spPr>
        <p:txBody>
          <a:bodyPr wrap="square">
            <a:spAutoFit/>
          </a:bodyPr>
          <a:lstStyle/>
          <a:p>
            <a:r>
              <a:rPr lang="es-EC" b="1" dirty="0"/>
              <a:t>ANÁLISIS ECONÓMICO Y </a:t>
            </a:r>
            <a:r>
              <a:rPr lang="es-EC" b="1" dirty="0" smtClean="0"/>
              <a:t>FINANCIERO</a:t>
            </a:r>
            <a:r>
              <a:rPr lang="es-EC" dirty="0" smtClean="0"/>
              <a:t>:</a:t>
            </a:r>
          </a:p>
          <a:p>
            <a:endParaRPr lang="es-EC" dirty="0"/>
          </a:p>
          <a:p>
            <a:r>
              <a:rPr lang="es-EC" dirty="0"/>
              <a:t>COSTO </a:t>
            </a:r>
            <a:r>
              <a:rPr lang="es-EC" dirty="0" smtClean="0"/>
              <a:t>TOTAL</a:t>
            </a:r>
          </a:p>
          <a:p>
            <a:endParaRPr lang="es-EC" dirty="0"/>
          </a:p>
          <a:p>
            <a:endParaRPr lang="es-EC" dirty="0"/>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078028649"/>
              </p:ext>
            </p:extLst>
          </p:nvPr>
        </p:nvGraphicFramePr>
        <p:xfrm>
          <a:off x="2473040" y="1837040"/>
          <a:ext cx="4547231" cy="1879992"/>
        </p:xfrm>
        <a:graphic>
          <a:graphicData uri="http://schemas.openxmlformats.org/drawingml/2006/table">
            <a:tbl>
              <a:tblPr firstRow="1" firstCol="1" bandRow="1">
                <a:tableStyleId>{5C22544A-7EE6-4342-B048-85BDC9FD1C3A}</a:tableStyleId>
              </a:tblPr>
              <a:tblGrid>
                <a:gridCol w="2922355"/>
                <a:gridCol w="1624876"/>
              </a:tblGrid>
              <a:tr h="469998">
                <a:tc>
                  <a:txBody>
                    <a:bodyPr/>
                    <a:lstStyle/>
                    <a:p>
                      <a:pPr indent="269875" algn="ctr">
                        <a:lnSpc>
                          <a:spcPct val="150000"/>
                        </a:lnSpc>
                        <a:spcAft>
                          <a:spcPts val="0"/>
                        </a:spcAft>
                      </a:pPr>
                      <a:r>
                        <a:rPr lang="es-EC" sz="1200" dirty="0">
                          <a:solidFill>
                            <a:schemeClr val="tx1"/>
                          </a:solidFill>
                          <a:effectLst/>
                        </a:rPr>
                        <a:t>Descripción</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solidFill>
                            <a:schemeClr val="tx1"/>
                          </a:solidFill>
                          <a:effectLst/>
                        </a:rPr>
                        <a:t>Costo ($)</a:t>
                      </a:r>
                      <a:endParaRPr lang="es-EC" sz="1100" dirty="0">
                        <a:solidFill>
                          <a:schemeClr val="tx1"/>
                        </a:solidFill>
                        <a:effectLst/>
                        <a:latin typeface="Calibri"/>
                        <a:ea typeface="Calibri"/>
                        <a:cs typeface="Times New Roman"/>
                      </a:endParaRPr>
                    </a:p>
                  </a:txBody>
                  <a:tcPr marL="44450" marR="44450" marT="0" marB="0" anchor="ctr"/>
                </a:tc>
              </a:tr>
              <a:tr h="469998">
                <a:tc>
                  <a:txBody>
                    <a:bodyPr/>
                    <a:lstStyle/>
                    <a:p>
                      <a:pPr indent="269875" algn="just">
                        <a:lnSpc>
                          <a:spcPct val="150000"/>
                        </a:lnSpc>
                        <a:spcAft>
                          <a:spcPts val="0"/>
                        </a:spcAft>
                      </a:pPr>
                      <a:r>
                        <a:rPr lang="es-EC" sz="1200" dirty="0">
                          <a:solidFill>
                            <a:schemeClr val="tx1"/>
                          </a:solidFill>
                          <a:effectLst/>
                        </a:rPr>
                        <a:t>Costos Directos</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effectLst/>
                        </a:rPr>
                        <a:t>65525,92</a:t>
                      </a:r>
                      <a:endParaRPr lang="es-EC" sz="1100" dirty="0">
                        <a:effectLst/>
                        <a:latin typeface="Calibri"/>
                        <a:ea typeface="Calibri"/>
                        <a:cs typeface="Times New Roman"/>
                      </a:endParaRPr>
                    </a:p>
                  </a:txBody>
                  <a:tcPr marL="44450" marR="44450" marT="0" marB="0" anchor="ctr"/>
                </a:tc>
              </a:tr>
              <a:tr h="469998">
                <a:tc>
                  <a:txBody>
                    <a:bodyPr/>
                    <a:lstStyle/>
                    <a:p>
                      <a:pPr indent="269875" algn="just">
                        <a:lnSpc>
                          <a:spcPct val="150000"/>
                        </a:lnSpc>
                        <a:spcAft>
                          <a:spcPts val="0"/>
                        </a:spcAft>
                      </a:pPr>
                      <a:r>
                        <a:rPr lang="es-EC" sz="1200" dirty="0">
                          <a:solidFill>
                            <a:schemeClr val="tx1"/>
                          </a:solidFill>
                          <a:effectLst/>
                        </a:rPr>
                        <a:t>Costos Indirectos</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a:effectLst/>
                        </a:rPr>
                        <a:t>1795</a:t>
                      </a:r>
                      <a:endParaRPr lang="es-EC" sz="1100">
                        <a:effectLst/>
                        <a:latin typeface="Calibri"/>
                        <a:ea typeface="Calibri"/>
                        <a:cs typeface="Times New Roman"/>
                      </a:endParaRPr>
                    </a:p>
                  </a:txBody>
                  <a:tcPr marL="44450" marR="44450" marT="0" marB="0" anchor="ctr"/>
                </a:tc>
              </a:tr>
              <a:tr h="469998">
                <a:tc>
                  <a:txBody>
                    <a:bodyPr/>
                    <a:lstStyle/>
                    <a:p>
                      <a:pPr indent="269875" algn="ctr">
                        <a:lnSpc>
                          <a:spcPct val="150000"/>
                        </a:lnSpc>
                        <a:spcAft>
                          <a:spcPts val="0"/>
                        </a:spcAft>
                      </a:pPr>
                      <a:r>
                        <a:rPr lang="es-EC" sz="1200" dirty="0">
                          <a:solidFill>
                            <a:schemeClr val="tx1"/>
                          </a:solidFill>
                          <a:effectLst/>
                        </a:rPr>
                        <a:t>Costo Total</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effectLst/>
                        </a:rPr>
                        <a:t>67320,92 (USD)</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287201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51520" y="764704"/>
            <a:ext cx="8640960" cy="5355312"/>
          </a:xfrm>
          <a:prstGeom prst="rect">
            <a:avLst/>
          </a:prstGeom>
        </p:spPr>
        <p:txBody>
          <a:bodyPr wrap="square">
            <a:spAutoFit/>
          </a:bodyPr>
          <a:lstStyle/>
          <a:p>
            <a:pPr algn="ctr"/>
            <a:r>
              <a:rPr lang="es-EC" sz="2400" b="1" dirty="0"/>
              <a:t>ANÁLISIS </a:t>
            </a:r>
            <a:r>
              <a:rPr lang="es-EC" sz="2400" b="1" dirty="0" smtClean="0"/>
              <a:t>FINANCIERO</a:t>
            </a:r>
          </a:p>
          <a:p>
            <a:pPr algn="ctr"/>
            <a:r>
              <a:rPr lang="es-EC" b="1" dirty="0" smtClean="0"/>
              <a:t> </a:t>
            </a:r>
            <a:endParaRPr lang="es-EC" b="1" dirty="0"/>
          </a:p>
          <a:p>
            <a:pPr algn="just"/>
            <a:r>
              <a:rPr lang="es-EC" sz="2000" dirty="0"/>
              <a:t>Al realizar el análisis financiero debemos saber  que la maquina se la va arrendar, </a:t>
            </a:r>
            <a:r>
              <a:rPr lang="es-EC" sz="2000" dirty="0" smtClean="0"/>
              <a:t>el </a:t>
            </a:r>
            <a:r>
              <a:rPr lang="es-EC" sz="2000" dirty="0"/>
              <a:t>periodo para los cálculos va a ser de 10 años, por tal motivo se toma en cuenta el costo por día de la máquina, durante los primeros 4 años va ser de 300 dólares, en los siguientes 3 años se aumentara el arriendo a 350 dólares diarios por motivos de aumento de impuestos, precios, </a:t>
            </a:r>
            <a:r>
              <a:rPr lang="es-EC" sz="2000" dirty="0" err="1"/>
              <a:t>etc</a:t>
            </a:r>
            <a:r>
              <a:rPr lang="es-EC" sz="2000" dirty="0"/>
              <a:t>, en el mercado nacional, para culminar con el periodo de los 10 años los últimos 3 años se aumenta a 400 dólares diarios por los mismos motivos antes mencionados. </a:t>
            </a:r>
            <a:endParaRPr lang="es-EC" sz="2000" dirty="0" smtClean="0"/>
          </a:p>
          <a:p>
            <a:pPr algn="just"/>
            <a:endParaRPr lang="es-EC" sz="2000" dirty="0"/>
          </a:p>
          <a:p>
            <a:pPr algn="just"/>
            <a:r>
              <a:rPr lang="es-EC" sz="2000" dirty="0"/>
              <a:t>En los primeros </a:t>
            </a:r>
            <a:r>
              <a:rPr lang="es-EC" sz="2000" dirty="0" smtClean="0"/>
              <a:t>4 </a:t>
            </a:r>
            <a:r>
              <a:rPr lang="es-EC" sz="2000" dirty="0"/>
              <a:t>años se realiza el cálculo solo con 9 meses del año, </a:t>
            </a:r>
            <a:r>
              <a:rPr lang="es-EC" sz="2000" dirty="0" smtClean="0"/>
              <a:t>por que </a:t>
            </a:r>
            <a:r>
              <a:rPr lang="es-EC" sz="2000" dirty="0"/>
              <a:t>la maquina va a trabajar con órdenes de trabajo o por las licitaciones que llaman a concurso,  estos meses faltantes se estiman como paro de la máquina, luego en los siguientes años se realizan los cálculos con 10 meses por factores como paradas de emergencia, paradas de mantenimientos, etc. </a:t>
            </a:r>
          </a:p>
        </p:txBody>
      </p:sp>
    </p:spTree>
    <p:extLst>
      <p:ext uri="{BB962C8B-B14F-4D97-AF65-F5344CB8AC3E}">
        <p14:creationId xmlns:p14="http://schemas.microsoft.com/office/powerpoint/2010/main" val="21966632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83646" y="764704"/>
            <a:ext cx="4288353" cy="369332"/>
          </a:xfrm>
          <a:prstGeom prst="rect">
            <a:avLst/>
          </a:prstGeom>
        </p:spPr>
        <p:txBody>
          <a:bodyPr wrap="none">
            <a:spAutoFit/>
          </a:bodyPr>
          <a:lstStyle/>
          <a:p>
            <a:r>
              <a:rPr lang="es-EC" b="1" dirty="0"/>
              <a:t>Datos para determinar el flujo de caja</a:t>
            </a:r>
          </a:p>
        </p:txBody>
      </p:sp>
      <p:graphicFrame>
        <p:nvGraphicFramePr>
          <p:cNvPr id="6" name="5 Tabla"/>
          <p:cNvGraphicFramePr>
            <a:graphicFrameLocks noGrp="1"/>
          </p:cNvGraphicFramePr>
          <p:nvPr>
            <p:extLst>
              <p:ext uri="{D42A27DB-BD31-4B8C-83A1-F6EECF244321}">
                <p14:modId xmlns:p14="http://schemas.microsoft.com/office/powerpoint/2010/main" val="3857713716"/>
              </p:ext>
            </p:extLst>
          </p:nvPr>
        </p:nvGraphicFramePr>
        <p:xfrm>
          <a:off x="2267744" y="1285920"/>
          <a:ext cx="4752528" cy="1350992"/>
        </p:xfrm>
        <a:graphic>
          <a:graphicData uri="http://schemas.openxmlformats.org/drawingml/2006/table">
            <a:tbl>
              <a:tblPr firstRow="1" firstCol="1" bandRow="1">
                <a:tableStyleId>{5C22544A-7EE6-4342-B048-85BDC9FD1C3A}</a:tableStyleId>
              </a:tblPr>
              <a:tblGrid>
                <a:gridCol w="3672408"/>
                <a:gridCol w="1080120"/>
              </a:tblGrid>
              <a:tr h="337748">
                <a:tc>
                  <a:txBody>
                    <a:bodyPr/>
                    <a:lstStyle/>
                    <a:p>
                      <a:pPr indent="269875" algn="l">
                        <a:lnSpc>
                          <a:spcPct val="150000"/>
                        </a:lnSpc>
                        <a:spcAft>
                          <a:spcPts val="0"/>
                        </a:spcAft>
                      </a:pPr>
                      <a:r>
                        <a:rPr lang="es-EC" sz="1200" dirty="0">
                          <a:solidFill>
                            <a:schemeClr val="tx1"/>
                          </a:solidFill>
                          <a:effectLst/>
                        </a:rPr>
                        <a:t>Datos </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l">
                        <a:lnSpc>
                          <a:spcPct val="150000"/>
                        </a:lnSpc>
                        <a:spcAft>
                          <a:spcPts val="0"/>
                        </a:spcAft>
                      </a:pPr>
                      <a:r>
                        <a:rPr lang="es-EC" sz="1200" dirty="0">
                          <a:solidFill>
                            <a:schemeClr val="tx1"/>
                          </a:solidFill>
                          <a:effectLst/>
                        </a:rPr>
                        <a:t>Valores</a:t>
                      </a:r>
                      <a:endParaRPr lang="es-EC" sz="1100" dirty="0">
                        <a:solidFill>
                          <a:schemeClr val="tx1"/>
                        </a:solidFill>
                        <a:effectLst/>
                        <a:latin typeface="Calibri"/>
                        <a:ea typeface="Calibri"/>
                        <a:cs typeface="Times New Roman"/>
                      </a:endParaRPr>
                    </a:p>
                  </a:txBody>
                  <a:tcPr marL="44450" marR="44450" marT="0" marB="0" anchor="b"/>
                </a:tc>
              </a:tr>
              <a:tr h="337748">
                <a:tc>
                  <a:txBody>
                    <a:bodyPr/>
                    <a:lstStyle/>
                    <a:p>
                      <a:pPr indent="269875" algn="l">
                        <a:lnSpc>
                          <a:spcPct val="150000"/>
                        </a:lnSpc>
                        <a:spcAft>
                          <a:spcPts val="0"/>
                        </a:spcAft>
                      </a:pPr>
                      <a:r>
                        <a:rPr lang="es-EC" sz="1200" dirty="0">
                          <a:solidFill>
                            <a:schemeClr val="tx1"/>
                          </a:solidFill>
                          <a:effectLst/>
                        </a:rPr>
                        <a:t>Numero de periodos</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effectLst/>
                        </a:rPr>
                        <a:t>10</a:t>
                      </a:r>
                      <a:endParaRPr lang="es-EC" sz="1100" dirty="0">
                        <a:effectLst/>
                        <a:latin typeface="Calibri"/>
                        <a:ea typeface="Calibri"/>
                        <a:cs typeface="Times New Roman"/>
                      </a:endParaRPr>
                    </a:p>
                  </a:txBody>
                  <a:tcPr marL="44450" marR="44450" marT="0" marB="0" anchor="b"/>
                </a:tc>
              </a:tr>
              <a:tr h="337748">
                <a:tc>
                  <a:txBody>
                    <a:bodyPr/>
                    <a:lstStyle/>
                    <a:p>
                      <a:pPr indent="269875" algn="l">
                        <a:lnSpc>
                          <a:spcPct val="150000"/>
                        </a:lnSpc>
                        <a:spcAft>
                          <a:spcPts val="0"/>
                        </a:spcAft>
                      </a:pPr>
                      <a:r>
                        <a:rPr lang="es-EC" sz="1200" dirty="0">
                          <a:solidFill>
                            <a:schemeClr val="tx1"/>
                          </a:solidFill>
                          <a:effectLst/>
                        </a:rPr>
                        <a:t>Tipo de periodo</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a:effectLst/>
                        </a:rPr>
                        <a:t>anual</a:t>
                      </a:r>
                      <a:endParaRPr lang="es-EC" sz="1100">
                        <a:effectLst/>
                        <a:latin typeface="Calibri"/>
                        <a:ea typeface="Calibri"/>
                        <a:cs typeface="Times New Roman"/>
                      </a:endParaRPr>
                    </a:p>
                  </a:txBody>
                  <a:tcPr marL="44450" marR="44450" marT="0" marB="0" anchor="b"/>
                </a:tc>
              </a:tr>
              <a:tr h="337748">
                <a:tc>
                  <a:txBody>
                    <a:bodyPr/>
                    <a:lstStyle/>
                    <a:p>
                      <a:pPr indent="269875" algn="l">
                        <a:lnSpc>
                          <a:spcPct val="150000"/>
                        </a:lnSpc>
                        <a:spcAft>
                          <a:spcPts val="0"/>
                        </a:spcAft>
                      </a:pPr>
                      <a:r>
                        <a:rPr lang="es-EC" sz="1200" dirty="0">
                          <a:solidFill>
                            <a:schemeClr val="tx1"/>
                          </a:solidFill>
                          <a:effectLst/>
                        </a:rPr>
                        <a:t>Tasa de descuento </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effectLst/>
                        </a:rPr>
                        <a:t>12%</a:t>
                      </a:r>
                      <a:endParaRPr lang="es-EC" sz="1100" dirty="0">
                        <a:effectLst/>
                        <a:latin typeface="Calibri"/>
                        <a:ea typeface="Calibri"/>
                        <a:cs typeface="Times New Roman"/>
                      </a:endParaRPr>
                    </a:p>
                  </a:txBody>
                  <a:tcPr marL="44450" marR="44450" marT="0" marB="0" anchor="b"/>
                </a:tc>
              </a:tr>
            </a:tbl>
          </a:graphicData>
        </a:graphic>
      </p:graphicFrame>
      <p:sp>
        <p:nvSpPr>
          <p:cNvPr id="7" name="6 Rectángulo"/>
          <p:cNvSpPr/>
          <p:nvPr/>
        </p:nvSpPr>
        <p:spPr>
          <a:xfrm>
            <a:off x="539552" y="2883767"/>
            <a:ext cx="1582484" cy="369332"/>
          </a:xfrm>
          <a:prstGeom prst="rect">
            <a:avLst/>
          </a:prstGeom>
        </p:spPr>
        <p:txBody>
          <a:bodyPr wrap="none">
            <a:spAutoFit/>
          </a:bodyPr>
          <a:lstStyle/>
          <a:p>
            <a:r>
              <a:rPr lang="es-EC" b="1" dirty="0"/>
              <a:t>Flujo de caja</a:t>
            </a: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150677" y="3505127"/>
            <a:ext cx="8842644" cy="2386390"/>
          </a:xfrm>
          <a:prstGeom prst="rect">
            <a:avLst/>
          </a:prstGeom>
          <a:noFill/>
          <a:ln>
            <a:noFill/>
          </a:ln>
        </p:spPr>
      </p:pic>
    </p:spTree>
    <p:extLst>
      <p:ext uri="{BB962C8B-B14F-4D97-AF65-F5344CB8AC3E}">
        <p14:creationId xmlns:p14="http://schemas.microsoft.com/office/powerpoint/2010/main" val="4272441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6" name="5 Rectángulo"/>
          <p:cNvSpPr/>
          <p:nvPr/>
        </p:nvSpPr>
        <p:spPr>
          <a:xfrm>
            <a:off x="179512" y="764704"/>
            <a:ext cx="8712968" cy="369332"/>
          </a:xfrm>
          <a:prstGeom prst="rect">
            <a:avLst/>
          </a:prstGeom>
        </p:spPr>
        <p:txBody>
          <a:bodyPr wrap="square">
            <a:spAutoFit/>
          </a:bodyPr>
          <a:lstStyle/>
          <a:p>
            <a:r>
              <a:rPr lang="es-EC" b="1" dirty="0"/>
              <a:t>Valores VAN, TIR y Periodo de recuperación </a:t>
            </a:r>
          </a:p>
        </p:txBody>
      </p:sp>
      <p:graphicFrame>
        <p:nvGraphicFramePr>
          <p:cNvPr id="7" name="6 Tabla"/>
          <p:cNvGraphicFramePr>
            <a:graphicFrameLocks noGrp="1"/>
          </p:cNvGraphicFramePr>
          <p:nvPr>
            <p:extLst>
              <p:ext uri="{D42A27DB-BD31-4B8C-83A1-F6EECF244321}">
                <p14:modId xmlns:p14="http://schemas.microsoft.com/office/powerpoint/2010/main" val="2619729286"/>
              </p:ext>
            </p:extLst>
          </p:nvPr>
        </p:nvGraphicFramePr>
        <p:xfrm>
          <a:off x="2539187" y="1229410"/>
          <a:ext cx="4337070" cy="1767542"/>
        </p:xfrm>
        <a:graphic>
          <a:graphicData uri="http://schemas.openxmlformats.org/drawingml/2006/table">
            <a:tbl>
              <a:tblPr firstRow="1" firstCol="1" bandRow="1">
                <a:tableStyleId>{5C22544A-7EE6-4342-B048-85BDC9FD1C3A}</a:tableStyleId>
              </a:tblPr>
              <a:tblGrid>
                <a:gridCol w="1586069"/>
                <a:gridCol w="2751001"/>
              </a:tblGrid>
              <a:tr h="353348">
                <a:tc>
                  <a:txBody>
                    <a:bodyPr/>
                    <a:lstStyle/>
                    <a:p>
                      <a:pPr indent="269875" algn="ctr">
                        <a:lnSpc>
                          <a:spcPct val="150000"/>
                        </a:lnSpc>
                        <a:spcAft>
                          <a:spcPts val="0"/>
                        </a:spcAft>
                      </a:pPr>
                      <a:r>
                        <a:rPr lang="es-EC" sz="1200">
                          <a:solidFill>
                            <a:schemeClr val="tx1"/>
                          </a:solidFill>
                          <a:effectLst/>
                        </a:rPr>
                        <a:t>VAN</a:t>
                      </a:r>
                      <a:endParaRPr lang="es-EC" sz="110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solidFill>
                            <a:schemeClr val="tx1"/>
                          </a:solidFill>
                          <a:effectLst/>
                        </a:rPr>
                        <a:t>$245.858,89</a:t>
                      </a:r>
                      <a:endParaRPr lang="es-EC" sz="1100" dirty="0">
                        <a:solidFill>
                          <a:schemeClr val="tx1"/>
                        </a:solidFill>
                        <a:effectLst/>
                        <a:latin typeface="Calibri"/>
                        <a:ea typeface="Calibri"/>
                        <a:cs typeface="Times New Roman"/>
                      </a:endParaRPr>
                    </a:p>
                  </a:txBody>
                  <a:tcPr marL="44450" marR="44450" marT="0" marB="0" anchor="ctr"/>
                </a:tc>
              </a:tr>
              <a:tr h="353348">
                <a:tc>
                  <a:txBody>
                    <a:bodyPr/>
                    <a:lstStyle/>
                    <a:p>
                      <a:pPr indent="269875" algn="ctr">
                        <a:lnSpc>
                          <a:spcPct val="150000"/>
                        </a:lnSpc>
                        <a:spcAft>
                          <a:spcPts val="0"/>
                        </a:spcAft>
                      </a:pPr>
                      <a:r>
                        <a:rPr lang="es-EC" sz="1200">
                          <a:solidFill>
                            <a:schemeClr val="tx1"/>
                          </a:solidFill>
                          <a:effectLst/>
                        </a:rPr>
                        <a:t>TIR</a:t>
                      </a:r>
                      <a:endParaRPr lang="es-EC" sz="110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a:effectLst/>
                        </a:rPr>
                        <a:t>45,44%</a:t>
                      </a:r>
                      <a:endParaRPr lang="es-EC" sz="1100">
                        <a:effectLst/>
                        <a:latin typeface="Calibri"/>
                        <a:ea typeface="Calibri"/>
                        <a:cs typeface="Times New Roman"/>
                      </a:endParaRPr>
                    </a:p>
                  </a:txBody>
                  <a:tcPr marL="44450" marR="44450" marT="0" marB="0" anchor="ctr"/>
                </a:tc>
              </a:tr>
              <a:tr h="353348">
                <a:tc>
                  <a:txBody>
                    <a:bodyPr/>
                    <a:lstStyle/>
                    <a:p>
                      <a:pPr indent="269875" algn="ctr">
                        <a:lnSpc>
                          <a:spcPct val="150000"/>
                        </a:lnSpc>
                        <a:spcAft>
                          <a:spcPts val="0"/>
                        </a:spcAft>
                      </a:pPr>
                      <a:r>
                        <a:rPr lang="es-EC" sz="1200">
                          <a:solidFill>
                            <a:schemeClr val="tx1"/>
                          </a:solidFill>
                          <a:effectLst/>
                        </a:rPr>
                        <a:t>B/C</a:t>
                      </a:r>
                      <a:endParaRPr lang="es-EC" sz="110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a:effectLst/>
                        </a:rPr>
                        <a:t>2,003268517</a:t>
                      </a:r>
                      <a:endParaRPr lang="es-EC" sz="1100">
                        <a:effectLst/>
                        <a:latin typeface="Calibri"/>
                        <a:ea typeface="Calibri"/>
                        <a:cs typeface="Times New Roman"/>
                      </a:endParaRPr>
                    </a:p>
                  </a:txBody>
                  <a:tcPr marL="44450" marR="44450" marT="0" marB="0" anchor="ctr"/>
                </a:tc>
              </a:tr>
              <a:tr h="707498">
                <a:tc>
                  <a:txBody>
                    <a:bodyPr/>
                    <a:lstStyle/>
                    <a:p>
                      <a:pPr indent="269875" algn="ctr">
                        <a:lnSpc>
                          <a:spcPct val="150000"/>
                        </a:lnSpc>
                        <a:spcAft>
                          <a:spcPts val="0"/>
                        </a:spcAft>
                      </a:pPr>
                      <a:r>
                        <a:rPr lang="es-EC" sz="1200" dirty="0">
                          <a:solidFill>
                            <a:schemeClr val="tx1"/>
                          </a:solidFill>
                          <a:effectLst/>
                        </a:rPr>
                        <a:t>Periodo de Recuperación</a:t>
                      </a:r>
                      <a:endParaRPr lang="es-EC" sz="1100" dirty="0">
                        <a:solidFill>
                          <a:schemeClr val="tx1"/>
                        </a:solidFill>
                        <a:effectLst/>
                        <a:latin typeface="Calibri"/>
                        <a:ea typeface="Calibri"/>
                        <a:cs typeface="Times New Roman"/>
                      </a:endParaRPr>
                    </a:p>
                  </a:txBody>
                  <a:tcPr marL="44450" marR="44450" marT="0" marB="0" anchor="ctr"/>
                </a:tc>
                <a:tc>
                  <a:txBody>
                    <a:bodyPr/>
                    <a:lstStyle/>
                    <a:p>
                      <a:pPr indent="269875" algn="ctr">
                        <a:lnSpc>
                          <a:spcPct val="150000"/>
                        </a:lnSpc>
                        <a:spcAft>
                          <a:spcPts val="0"/>
                        </a:spcAft>
                      </a:pPr>
                      <a:r>
                        <a:rPr lang="es-EC" sz="1200" dirty="0">
                          <a:effectLst/>
                        </a:rPr>
                        <a:t>2,02</a:t>
                      </a:r>
                      <a:endParaRPr lang="es-EC" sz="1100" dirty="0">
                        <a:effectLst/>
                        <a:latin typeface="Calibri"/>
                        <a:ea typeface="Calibri"/>
                        <a:cs typeface="Times New Roman"/>
                      </a:endParaRPr>
                    </a:p>
                  </a:txBody>
                  <a:tcPr marL="44450" marR="44450" marT="0" marB="0" anchor="ctr"/>
                </a:tc>
              </a:tr>
            </a:tbl>
          </a:graphicData>
        </a:graphic>
      </p:graphicFrame>
      <p:sp>
        <p:nvSpPr>
          <p:cNvPr id="8" name="7 Rectángulo"/>
          <p:cNvSpPr/>
          <p:nvPr/>
        </p:nvSpPr>
        <p:spPr>
          <a:xfrm>
            <a:off x="539552" y="3243137"/>
            <a:ext cx="8352928" cy="646331"/>
          </a:xfrm>
          <a:prstGeom prst="rect">
            <a:avLst/>
          </a:prstGeom>
        </p:spPr>
        <p:txBody>
          <a:bodyPr wrap="square">
            <a:spAutoFit/>
          </a:bodyPr>
          <a:lstStyle/>
          <a:p>
            <a:r>
              <a:rPr lang="es-EC" dirty="0"/>
              <a:t>El proyecto por cada dólar invertido durante los diez años proyectados, obtendrá 1.003 dólares de rentabilidad</a:t>
            </a:r>
          </a:p>
        </p:txBody>
      </p:sp>
    </p:spTree>
    <p:extLst>
      <p:ext uri="{BB962C8B-B14F-4D97-AF65-F5344CB8AC3E}">
        <p14:creationId xmlns:p14="http://schemas.microsoft.com/office/powerpoint/2010/main" val="30419864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51520" y="692696"/>
            <a:ext cx="8640960" cy="4862870"/>
          </a:xfrm>
          <a:prstGeom prst="rect">
            <a:avLst/>
          </a:prstGeom>
        </p:spPr>
        <p:txBody>
          <a:bodyPr wrap="square">
            <a:spAutoFit/>
          </a:bodyPr>
          <a:lstStyle/>
          <a:p>
            <a:pPr lvl="1" algn="ctr"/>
            <a:r>
              <a:rPr lang="es-EC" sz="2400" b="1" dirty="0" smtClean="0"/>
              <a:t>CONCLUSIONES</a:t>
            </a:r>
          </a:p>
          <a:p>
            <a:pPr lvl="0" algn="just"/>
            <a:endParaRPr lang="es-EC" sz="2200" dirty="0" smtClean="0"/>
          </a:p>
          <a:p>
            <a:pPr marL="285750" indent="-285750" algn="just">
              <a:buFont typeface="Arial" panose="020B0604020202020204" pitchFamily="34" charset="0"/>
              <a:buChar char="•"/>
            </a:pPr>
            <a:r>
              <a:rPr lang="es-EC" sz="2400" dirty="0"/>
              <a:t>Se realizó una investigación a nivel de ingeniería y el diseño de un mecanismo para impulsar una bomba mecánica de alto “</a:t>
            </a:r>
            <a:r>
              <a:rPr lang="es-EC" sz="2400" dirty="0" err="1"/>
              <a:t>stroke</a:t>
            </a:r>
            <a:r>
              <a:rPr lang="es-EC" sz="2400" dirty="0"/>
              <a:t>” de subsuelo de pozos de petróleo </a:t>
            </a:r>
            <a:r>
              <a:rPr lang="es-EC" sz="2400" dirty="0" smtClean="0"/>
              <a:t>de hasta </a:t>
            </a:r>
            <a:r>
              <a:rPr lang="es-EC" sz="2400" dirty="0"/>
              <a:t>300 </a:t>
            </a:r>
            <a:r>
              <a:rPr lang="es-EC" sz="2400" dirty="0" err="1"/>
              <a:t>bfpd</a:t>
            </a:r>
            <a:r>
              <a:rPr lang="es-EC" sz="2400" dirty="0" smtClean="0"/>
              <a:t>.</a:t>
            </a:r>
          </a:p>
          <a:p>
            <a:pPr marL="285750" indent="-285750" algn="just">
              <a:buFont typeface="Arial" panose="020B0604020202020204" pitchFamily="34" charset="0"/>
              <a:buChar char="•"/>
            </a:pPr>
            <a:endParaRPr lang="es-EC" sz="2400" dirty="0"/>
          </a:p>
          <a:p>
            <a:pPr marL="285750" lvl="0" indent="-285750" algn="just">
              <a:buFont typeface="Arial" panose="020B0604020202020204" pitchFamily="34" charset="0"/>
              <a:buChar char="•"/>
            </a:pPr>
            <a:r>
              <a:rPr lang="es-EC" sz="2400" dirty="0"/>
              <a:t>Se realizó la simulación, luego de realizar el diseño del mecanismo , para  comprobar el funcionamiento de cada uno de sus elementos de modo que este cumpla con el objetivo de su diseño, con objeto de comprobación y evaluación contamos con programas de modelamiento CAD/CAM/CAE. </a:t>
            </a:r>
            <a:endParaRPr lang="es-EC" sz="2200" dirty="0"/>
          </a:p>
        </p:txBody>
      </p:sp>
    </p:spTree>
    <p:extLst>
      <p:ext uri="{BB962C8B-B14F-4D97-AF65-F5344CB8AC3E}">
        <p14:creationId xmlns:p14="http://schemas.microsoft.com/office/powerpoint/2010/main" val="41714154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179512" y="764704"/>
            <a:ext cx="8568952" cy="4154984"/>
          </a:xfrm>
          <a:prstGeom prst="rect">
            <a:avLst/>
          </a:prstGeom>
        </p:spPr>
        <p:txBody>
          <a:bodyPr wrap="square">
            <a:spAutoFit/>
          </a:bodyPr>
          <a:lstStyle/>
          <a:p>
            <a:pPr algn="just"/>
            <a:endParaRPr lang="es-EC" sz="2200" dirty="0"/>
          </a:p>
          <a:p>
            <a:pPr marL="342900" lvl="0" indent="-342900" algn="just">
              <a:buFont typeface="Arial" panose="020B0604020202020204" pitchFamily="34" charset="0"/>
              <a:buChar char="•"/>
            </a:pPr>
            <a:r>
              <a:rPr lang="es-EC" sz="2200" dirty="0"/>
              <a:t>La aplicación del bombeo mecánico es una de los factores más importantes en la industria petrolera a nivel mundial, se le aplica principalmente en los pozos con baja presión que no producen de manera artificial, la finalidad del bombeo mecánico es terminar levantar la columna de fluido para que se eleve a través de todo el pozo de petróleo y así poder extraerlo. </a:t>
            </a:r>
            <a:endParaRPr lang="es-EC" sz="2200" dirty="0" smtClean="0"/>
          </a:p>
          <a:p>
            <a:pPr marL="342900" lvl="0" indent="-342900" algn="just">
              <a:buFont typeface="Arial" panose="020B0604020202020204" pitchFamily="34" charset="0"/>
              <a:buChar char="•"/>
            </a:pPr>
            <a:endParaRPr lang="es-EC" sz="2200" dirty="0"/>
          </a:p>
          <a:p>
            <a:pPr marL="342900" indent="-342900" algn="just">
              <a:buFont typeface="Arial" panose="020B0604020202020204" pitchFamily="34" charset="0"/>
              <a:buChar char="•"/>
            </a:pPr>
            <a:r>
              <a:rPr lang="es-EC" sz="2200" dirty="0"/>
              <a:t>En el sistema de bombeo mecánico las velocidades son constantes, por tal motivo esto hace que se alargue la vida </a:t>
            </a:r>
            <a:r>
              <a:rPr lang="es-EC" sz="2200" dirty="0" smtClean="0"/>
              <a:t>útil </a:t>
            </a:r>
            <a:r>
              <a:rPr lang="es-EC" sz="2200" dirty="0" smtClean="0"/>
              <a:t>de </a:t>
            </a:r>
            <a:r>
              <a:rPr lang="es-EC" sz="2200" dirty="0"/>
              <a:t>toda la instalación que se encuentra en el pozo.</a:t>
            </a:r>
          </a:p>
          <a:p>
            <a:pPr lvl="0" algn="just"/>
            <a:endParaRPr lang="es-EC" sz="2200" dirty="0"/>
          </a:p>
        </p:txBody>
      </p:sp>
    </p:spTree>
    <p:extLst>
      <p:ext uri="{BB962C8B-B14F-4D97-AF65-F5344CB8AC3E}">
        <p14:creationId xmlns:p14="http://schemas.microsoft.com/office/powerpoint/2010/main" val="143942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95536" y="764704"/>
            <a:ext cx="8064896" cy="769441"/>
          </a:xfrm>
          <a:prstGeom prst="rect">
            <a:avLst/>
          </a:prstGeom>
          <a:noFill/>
        </p:spPr>
        <p:txBody>
          <a:bodyPr wrap="square" rtlCol="0">
            <a:spAutoFit/>
          </a:bodyPr>
          <a:lstStyle/>
          <a:p>
            <a:pPr algn="just"/>
            <a:r>
              <a:rPr lang="es-EC" sz="2200" dirty="0"/>
              <a:t>Siendo </a:t>
            </a:r>
            <a:r>
              <a:rPr lang="es-EC" sz="2200" dirty="0" smtClean="0"/>
              <a:t>que las </a:t>
            </a:r>
            <a:r>
              <a:rPr lang="es-EC" sz="2200" dirty="0"/>
              <a:t>condiciones de diseño </a:t>
            </a:r>
            <a:r>
              <a:rPr lang="es-EC" sz="2200" dirty="0" smtClean="0"/>
              <a:t>para </a:t>
            </a:r>
            <a:r>
              <a:rPr lang="es-EC" sz="2200" dirty="0"/>
              <a:t>el mecanismo a ser </a:t>
            </a:r>
            <a:r>
              <a:rPr lang="es-EC" sz="2200" dirty="0" smtClean="0"/>
              <a:t> </a:t>
            </a:r>
            <a:r>
              <a:rPr lang="es-EC" sz="2200" dirty="0"/>
              <a:t>desarrollado en este proyecto de titulación son</a:t>
            </a:r>
            <a:r>
              <a:rPr lang="es-EC" sz="2200" dirty="0" smtClean="0"/>
              <a:t>:</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05" t="31490" r="23646" b="25721"/>
          <a:stretch/>
        </p:blipFill>
        <p:spPr bwMode="auto">
          <a:xfrm>
            <a:off x="844544" y="1904290"/>
            <a:ext cx="7183840" cy="358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507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51520" y="836712"/>
            <a:ext cx="8640960" cy="5047536"/>
          </a:xfrm>
          <a:prstGeom prst="rect">
            <a:avLst/>
          </a:prstGeom>
        </p:spPr>
        <p:txBody>
          <a:bodyPr wrap="square">
            <a:spAutoFit/>
          </a:bodyPr>
          <a:lstStyle/>
          <a:p>
            <a:pPr algn="just"/>
            <a:endParaRPr lang="es-EC" sz="2200" dirty="0"/>
          </a:p>
          <a:p>
            <a:pPr marL="342900" lvl="0" indent="-342900" algn="just">
              <a:buFont typeface="Arial" panose="020B0604020202020204" pitchFamily="34" charset="0"/>
              <a:buChar char="•"/>
            </a:pPr>
            <a:r>
              <a:rPr lang="es-EC" sz="2200" dirty="0"/>
              <a:t>Dada la demanda existente de máquinas para extraer petróleo, cuyos costos de alquiler son muy elevados se planteó como objetivo el diseño de la máquina para impulsar la bomba mecánica para apoyar a la industria ecuatoriana brindando servicios de calidad y a costos más accesibles de modo que la utilidad y beneficio económico sea representativo para las empresas que prestan servicios petroleros en nuestro país. </a:t>
            </a:r>
          </a:p>
          <a:p>
            <a:r>
              <a:rPr lang="es-EC" dirty="0"/>
              <a:t> </a:t>
            </a:r>
            <a:endParaRPr lang="es-EC" dirty="0" smtClean="0"/>
          </a:p>
          <a:p>
            <a:pPr marL="285750" lvl="0" indent="-285750" algn="just">
              <a:buFont typeface="Arial" panose="020B0604020202020204" pitchFamily="34" charset="0"/>
              <a:buChar char="•"/>
            </a:pPr>
            <a:r>
              <a:rPr lang="es-EC" sz="2200" dirty="0">
                <a:solidFill>
                  <a:srgbClr val="000000"/>
                </a:solidFill>
              </a:rPr>
              <a:t>Luego de comprobar el adecuado funcionamiento de la maquina diseñada, podemos concluir que la construcción de la misma impulsara no solo la economía interna si no que dará mayor apertura, credibilidad y confianza en la producción nacional y la calidad técnico/científica de nuestros profesionales.  </a:t>
            </a:r>
          </a:p>
          <a:p>
            <a:endParaRPr lang="es-EC" dirty="0"/>
          </a:p>
        </p:txBody>
      </p:sp>
    </p:spTree>
    <p:extLst>
      <p:ext uri="{BB962C8B-B14F-4D97-AF65-F5344CB8AC3E}">
        <p14:creationId xmlns:p14="http://schemas.microsoft.com/office/powerpoint/2010/main" val="12228804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323528" y="1032406"/>
            <a:ext cx="8568952" cy="3908762"/>
          </a:xfrm>
          <a:prstGeom prst="rect">
            <a:avLst/>
          </a:prstGeom>
        </p:spPr>
        <p:txBody>
          <a:bodyPr wrap="square">
            <a:spAutoFit/>
          </a:bodyPr>
          <a:lstStyle/>
          <a:p>
            <a:pPr lvl="1" algn="ctr"/>
            <a:r>
              <a:rPr lang="es-EC" sz="2400" b="1" dirty="0"/>
              <a:t>RECOMENDACIONES</a:t>
            </a:r>
          </a:p>
          <a:p>
            <a:pPr lvl="0"/>
            <a:endParaRPr lang="es-EC" dirty="0" smtClean="0"/>
          </a:p>
          <a:p>
            <a:pPr marL="285750" lvl="0" indent="-285750" algn="just">
              <a:buFont typeface="Arial" panose="020B0604020202020204" pitchFamily="34" charset="0"/>
              <a:buChar char="•"/>
            </a:pPr>
            <a:r>
              <a:rPr lang="es-EC" sz="2200" dirty="0" smtClean="0"/>
              <a:t>Al </a:t>
            </a:r>
            <a:r>
              <a:rPr lang="es-EC" sz="2200" dirty="0"/>
              <a:t>momento de realizar cualquier tipo de diseño es importante considerar el impacto que dicha investigación o diseño pueda generar al ambiente. </a:t>
            </a:r>
            <a:endParaRPr lang="es-EC" sz="2200" dirty="0" smtClean="0"/>
          </a:p>
          <a:p>
            <a:pPr marL="285750" lvl="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a:t>Dentro de esta investigación es importante considerar el entorno específico en el que se va a desenvolver la máquina, de modo que la misma cumpla con los requisitos y satisfaga las necesidades de la industria.   </a:t>
            </a:r>
          </a:p>
          <a:p>
            <a:pPr lvl="0" algn="just"/>
            <a:endParaRPr lang="es-EC" sz="2200" dirty="0"/>
          </a:p>
        </p:txBody>
      </p:sp>
    </p:spTree>
    <p:extLst>
      <p:ext uri="{BB962C8B-B14F-4D97-AF65-F5344CB8AC3E}">
        <p14:creationId xmlns:p14="http://schemas.microsoft.com/office/powerpoint/2010/main" val="1555512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Rectángulo"/>
          <p:cNvSpPr/>
          <p:nvPr/>
        </p:nvSpPr>
        <p:spPr>
          <a:xfrm>
            <a:off x="251520" y="671691"/>
            <a:ext cx="8640960" cy="5170646"/>
          </a:xfrm>
          <a:prstGeom prst="rect">
            <a:avLst/>
          </a:prstGeom>
        </p:spPr>
        <p:txBody>
          <a:bodyPr wrap="square">
            <a:spAutoFit/>
          </a:bodyPr>
          <a:lstStyle/>
          <a:p>
            <a:pPr marL="342900" lvl="0" indent="-342900" algn="just">
              <a:buFont typeface="Arial" panose="020B0604020202020204" pitchFamily="34" charset="0"/>
              <a:buChar char="•"/>
            </a:pPr>
            <a:r>
              <a:rPr lang="es-EC" sz="2200" dirty="0" smtClean="0"/>
              <a:t>Tomar </a:t>
            </a:r>
            <a:r>
              <a:rPr lang="es-EC" sz="2200" dirty="0"/>
              <a:t>en consideración que si el mecanismo se va a utilizar en pozos de mayor producción, no exceder la cantidad de barriles de fluido por día que el mecanismo es capaz de extraer, si ese es el caso determinar nuevos parámetros de diseño para que el mecanismo funcione de la mejor manera y pueda realizar la producción requerida</a:t>
            </a:r>
            <a:r>
              <a:rPr lang="es-EC" sz="2200" dirty="0" smtClean="0"/>
              <a:t>.</a:t>
            </a:r>
          </a:p>
          <a:p>
            <a:pPr marL="342900" lvl="0" indent="-342900" algn="just">
              <a:buFont typeface="Arial" panose="020B0604020202020204" pitchFamily="34" charset="0"/>
              <a:buChar char="•"/>
            </a:pPr>
            <a:endParaRPr lang="es-EC" sz="2200" dirty="0"/>
          </a:p>
          <a:p>
            <a:pPr marL="342900" indent="-342900" algn="just">
              <a:buFont typeface="Arial" panose="020B0604020202020204" pitchFamily="34" charset="0"/>
              <a:buChar char="•"/>
            </a:pPr>
            <a:r>
              <a:rPr lang="es-EC" sz="2200" dirty="0"/>
              <a:t>Brindar capacitaciones tanto de funcionamiento como de mantenimiento al personal mecánico y electrónico encargado de la </a:t>
            </a:r>
            <a:r>
              <a:rPr lang="es-EC" sz="2200" dirty="0" smtClean="0"/>
              <a:t>máquina.</a:t>
            </a:r>
          </a:p>
          <a:p>
            <a:pPr marL="342900" indent="-342900" algn="just">
              <a:buFont typeface="Arial" panose="020B0604020202020204" pitchFamily="34" charset="0"/>
              <a:buChar char="•"/>
            </a:pPr>
            <a:endParaRPr lang="es-EC" sz="2200" dirty="0"/>
          </a:p>
          <a:p>
            <a:pPr marL="342900" lvl="0" indent="-342900" algn="just">
              <a:buFont typeface="Arial" panose="020B0604020202020204" pitchFamily="34" charset="0"/>
              <a:buChar char="•"/>
            </a:pPr>
            <a:r>
              <a:rPr lang="es-EC" sz="2200" dirty="0"/>
              <a:t>Tener en cuenta de no sobrepasar las cargas máximas de la maquina ya que esto podría traer graves consecuencias en todo el sistema interno de la misma.</a:t>
            </a:r>
          </a:p>
          <a:p>
            <a:pPr algn="just"/>
            <a:endParaRPr lang="es-EC" sz="2200" dirty="0"/>
          </a:p>
        </p:txBody>
      </p:sp>
    </p:spTree>
    <p:extLst>
      <p:ext uri="{BB962C8B-B14F-4D97-AF65-F5344CB8AC3E}">
        <p14:creationId xmlns:p14="http://schemas.microsoft.com/office/powerpoint/2010/main" val="16996313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pic>
        <p:nvPicPr>
          <p:cNvPr id="5" name="Armado Completo - Alterno.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3568" y="1196752"/>
            <a:ext cx="7776864" cy="3765550"/>
          </a:xfrm>
          <a:prstGeom prst="rect">
            <a:avLst/>
          </a:prstGeom>
        </p:spPr>
      </p:pic>
    </p:spTree>
    <p:extLst>
      <p:ext uri="{BB962C8B-B14F-4D97-AF65-F5344CB8AC3E}">
        <p14:creationId xmlns:p14="http://schemas.microsoft.com/office/powerpoint/2010/main" val="2451519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1979712" y="2653716"/>
            <a:ext cx="5184576" cy="646331"/>
          </a:xfrm>
          <a:prstGeom prst="rect">
            <a:avLst/>
          </a:prstGeom>
          <a:noFill/>
        </p:spPr>
        <p:txBody>
          <a:bodyPr wrap="square" rtlCol="0">
            <a:spAutoFit/>
          </a:bodyPr>
          <a:lstStyle/>
          <a:p>
            <a:pPr algn="ctr"/>
            <a:r>
              <a:rPr lang="es-EC" sz="3600" dirty="0" smtClean="0"/>
              <a:t>GRACIAS</a:t>
            </a:r>
            <a:endParaRPr lang="es-EC" sz="3600" dirty="0"/>
          </a:p>
        </p:txBody>
      </p:sp>
    </p:spTree>
    <p:extLst>
      <p:ext uri="{BB962C8B-B14F-4D97-AF65-F5344CB8AC3E}">
        <p14:creationId xmlns:p14="http://schemas.microsoft.com/office/powerpoint/2010/main" val="287751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467544" y="908720"/>
            <a:ext cx="8064896" cy="4031873"/>
          </a:xfrm>
          <a:prstGeom prst="rect">
            <a:avLst/>
          </a:prstGeom>
          <a:noFill/>
        </p:spPr>
        <p:txBody>
          <a:bodyPr wrap="square" rtlCol="0">
            <a:spAutoFit/>
          </a:bodyPr>
          <a:lstStyle/>
          <a:p>
            <a:pPr marL="285750" indent="-285750" algn="just">
              <a:buFont typeface="Arial" panose="020B0604020202020204" pitchFamily="34" charset="0"/>
              <a:buChar char="•"/>
            </a:pPr>
            <a:r>
              <a:rPr lang="es-EC" sz="2200" dirty="0" smtClean="0"/>
              <a:t>Después </a:t>
            </a:r>
            <a:r>
              <a:rPr lang="es-EC" sz="2200" dirty="0"/>
              <a:t>de considerar los parámetros de diseño establecidos y verificando que </a:t>
            </a:r>
            <a:r>
              <a:rPr lang="es-EC" sz="2200" dirty="0" smtClean="0"/>
              <a:t>sí </a:t>
            </a:r>
            <a:r>
              <a:rPr lang="es-EC" sz="2200" dirty="0"/>
              <a:t>existen pozos de petróleo que cumplan con las condiciones de producción y </a:t>
            </a:r>
            <a:r>
              <a:rPr lang="es-EC" sz="2200" dirty="0" smtClean="0"/>
              <a:t>profundidad, </a:t>
            </a:r>
            <a:r>
              <a:rPr lang="es-EC" sz="2200" dirty="0"/>
              <a:t>se puede concluir que </a:t>
            </a:r>
            <a:r>
              <a:rPr lang="es-EC" sz="2200" dirty="0" smtClean="0"/>
              <a:t>el pozo tipo vertical es al cual se puede aplicar este tipo de mecanismo.</a:t>
            </a:r>
          </a:p>
          <a:p>
            <a:pPr marL="285750" indent="-285750" algn="just">
              <a:buFont typeface="Arial" panose="020B0604020202020204" pitchFamily="34" charset="0"/>
              <a:buChar char="•"/>
            </a:pPr>
            <a:endParaRPr lang="es-EC" dirty="0" smtClean="0"/>
          </a:p>
          <a:p>
            <a:pPr algn="just"/>
            <a:r>
              <a:rPr lang="es-EC" sz="2200" b="1" dirty="0"/>
              <a:t>Pozos Verticales</a:t>
            </a:r>
          </a:p>
          <a:p>
            <a:pPr algn="just"/>
            <a:endParaRPr lang="es-EC" sz="2200" b="1" dirty="0"/>
          </a:p>
          <a:p>
            <a:pPr algn="just"/>
            <a:r>
              <a:rPr lang="es-EC" sz="2200" dirty="0"/>
              <a:t>Los pozos verticales son construidos mediante máquinas perforadoras (perforación a </a:t>
            </a:r>
            <a:r>
              <a:rPr lang="es-EC" sz="2200" dirty="0">
                <a:solidFill>
                  <a:schemeClr val="tx1">
                    <a:lumMod val="50000"/>
                    <a:lumOff val="50000"/>
                  </a:schemeClr>
                </a:solidFill>
                <a:hlinkClick r:id="rId2"/>
              </a:rPr>
              <a:t>percusión</a:t>
            </a:r>
            <a:r>
              <a:rPr lang="es-EC" sz="2200" dirty="0">
                <a:solidFill>
                  <a:schemeClr val="tx1">
                    <a:lumMod val="50000"/>
                    <a:lumOff val="50000"/>
                  </a:schemeClr>
                </a:solidFill>
              </a:rPr>
              <a:t> </a:t>
            </a:r>
            <a:r>
              <a:rPr lang="es-EC" sz="2200" dirty="0"/>
              <a:t>y perforación a </a:t>
            </a:r>
            <a:r>
              <a:rPr lang="es-EC" sz="2200" dirty="0">
                <a:hlinkClick r:id="rId3"/>
              </a:rPr>
              <a:t>rotación directa</a:t>
            </a:r>
            <a:r>
              <a:rPr lang="es-EC" sz="2200" dirty="0"/>
              <a:t> o </a:t>
            </a:r>
            <a:r>
              <a:rPr lang="es-EC" sz="2200" dirty="0">
                <a:hlinkClick r:id="rId4"/>
              </a:rPr>
              <a:t>rotación inversa</a:t>
            </a:r>
            <a:r>
              <a:rPr lang="es-EC" sz="2200" dirty="0" smtClean="0"/>
              <a:t>).</a:t>
            </a:r>
            <a:endParaRPr lang="es-EC" sz="2200" dirty="0"/>
          </a:p>
          <a:p>
            <a:endParaRPr lang="es-EC" dirty="0"/>
          </a:p>
        </p:txBody>
      </p:sp>
    </p:spTree>
    <p:extLst>
      <p:ext uri="{BB962C8B-B14F-4D97-AF65-F5344CB8AC3E}">
        <p14:creationId xmlns:p14="http://schemas.microsoft.com/office/powerpoint/2010/main" val="149617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52774</TotalTime>
  <Words>6378</Words>
  <Application>Microsoft Office PowerPoint</Application>
  <PresentationFormat>Presentación en pantalla (4:3)</PresentationFormat>
  <Paragraphs>1141</Paragraphs>
  <Slides>84</Slides>
  <Notes>2</Notes>
  <HiddenSlides>0</HiddenSlides>
  <MMClips>1</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Hector T0T0</cp:lastModifiedBy>
  <cp:revision>370</cp:revision>
  <dcterms:created xsi:type="dcterms:W3CDTF">2008-08-08T13:28:34Z</dcterms:created>
  <dcterms:modified xsi:type="dcterms:W3CDTF">2017-02-24T22:00:16Z</dcterms:modified>
</cp:coreProperties>
</file>