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0"/>
  </p:notesMasterIdLst>
  <p:handoutMasterIdLst>
    <p:handoutMasterId r:id="rId51"/>
  </p:handoutMasterIdLst>
  <p:sldIdLst>
    <p:sldId id="263" r:id="rId2"/>
    <p:sldId id="264" r:id="rId3"/>
    <p:sldId id="265" r:id="rId4"/>
    <p:sldId id="281" r:id="rId5"/>
    <p:sldId id="280" r:id="rId6"/>
    <p:sldId id="282" r:id="rId7"/>
    <p:sldId id="279" r:id="rId8"/>
    <p:sldId id="278" r:id="rId9"/>
    <p:sldId id="283" r:id="rId10"/>
    <p:sldId id="284" r:id="rId11"/>
    <p:sldId id="285" r:id="rId12"/>
    <p:sldId id="266" r:id="rId13"/>
    <p:sldId id="267" r:id="rId14"/>
    <p:sldId id="286" r:id="rId15"/>
    <p:sldId id="287" r:id="rId16"/>
    <p:sldId id="288" r:id="rId17"/>
    <p:sldId id="289" r:id="rId18"/>
    <p:sldId id="268" r:id="rId19"/>
    <p:sldId id="26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3" r:id="rId33"/>
    <p:sldId id="304" r:id="rId34"/>
    <p:sldId id="302" r:id="rId35"/>
    <p:sldId id="305" r:id="rId36"/>
    <p:sldId id="274" r:id="rId37"/>
    <p:sldId id="275" r:id="rId38"/>
    <p:sldId id="306" r:id="rId39"/>
    <p:sldId id="307" r:id="rId40"/>
    <p:sldId id="308" r:id="rId41"/>
    <p:sldId id="309" r:id="rId42"/>
    <p:sldId id="310" r:id="rId43"/>
    <p:sldId id="270" r:id="rId44"/>
    <p:sldId id="271" r:id="rId45"/>
    <p:sldId id="277" r:id="rId46"/>
    <p:sldId id="276" r:id="rId47"/>
    <p:sldId id="272" r:id="rId48"/>
    <p:sldId id="27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6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40" autoAdjust="0"/>
  </p:normalViewPr>
  <p:slideViewPr>
    <p:cSldViewPr>
      <p:cViewPr varScale="1">
        <p:scale>
          <a:sx n="72" d="100"/>
          <a:sy n="72" d="100"/>
        </p:scale>
        <p:origin x="1326" y="72"/>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E8EB44-08A2-403F-AB2E-57A7A476C1E7}" type="datetimeFigureOut">
              <a:rPr lang="en-US" smtClean="0"/>
              <a:pPr/>
              <a:t>3/7/2017</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7CB87-252D-4D0B-A073-6FA4AD35C7EB}" type="slidenum">
              <a:rPr lang="en-US" smtClean="0"/>
              <a:pPr/>
              <a:t>‹Nº›</a:t>
            </a:fld>
            <a:endParaRPr lang="en-US"/>
          </a:p>
        </p:txBody>
      </p:sp>
    </p:spTree>
    <p:extLst>
      <p:ext uri="{BB962C8B-B14F-4D97-AF65-F5344CB8AC3E}">
        <p14:creationId xmlns:p14="http://schemas.microsoft.com/office/powerpoint/2010/main" val="732529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67684-5386-4C17-81F3-446301140549}" type="datetimeFigureOut">
              <a:rPr lang="en-US" smtClean="0"/>
              <a:pPr/>
              <a:t>3/7/2017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A272C-DA18-4076-89C4-16B1384FFB0B}" type="slidenum">
              <a:rPr lang="en-US" smtClean="0"/>
              <a:pPr/>
              <a:t>‹Nº›</a:t>
            </a:fld>
            <a:endParaRPr lang="en-US"/>
          </a:p>
        </p:txBody>
      </p:sp>
    </p:spTree>
    <p:extLst>
      <p:ext uri="{BB962C8B-B14F-4D97-AF65-F5344CB8AC3E}">
        <p14:creationId xmlns:p14="http://schemas.microsoft.com/office/powerpoint/2010/main" val="572551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3/7/2017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70506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3/7/2017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96501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3/7/2017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29003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319" name="CorelDRAW" r:id="rId3" imgW="9151920" imgH="5621400" progId="">
                  <p:embed/>
                </p:oleObj>
              </mc:Choice>
              <mc:Fallback>
                <p:oleObj name="CorelDRAW" r:id="rId3" imgW="9151920" imgH="5621400" progId="">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latin typeface="Calibri" pitchFamily="34"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29931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3/7/2017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95643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5ADBCC-843A-4D67-A4F6-A0057EF0B6C1}" type="datetimeFigureOut">
              <a:rPr lang="en-US" smtClean="0"/>
              <a:pPr/>
              <a:t>3/7/2017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19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DD5ADBCC-843A-4D67-A4F6-A0057EF0B6C1}" type="datetimeFigureOut">
              <a:rPr lang="en-US" smtClean="0"/>
              <a:pPr/>
              <a:t>3/7/2017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38774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DD5ADBCC-843A-4D67-A4F6-A0057EF0B6C1}" type="datetimeFigureOut">
              <a:rPr lang="en-US" smtClean="0"/>
              <a:pPr/>
              <a:t>3/7/2017</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11451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DD5ADBCC-843A-4D67-A4F6-A0057EF0B6C1}" type="datetimeFigureOut">
              <a:rPr lang="en-US" smtClean="0"/>
              <a:pPr/>
              <a:t>3/7/2017</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11812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5ADBCC-843A-4D67-A4F6-A0057EF0B6C1}" type="datetimeFigureOut">
              <a:rPr lang="en-US" smtClean="0"/>
              <a:pPr/>
              <a:t>3/7/2017</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421117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3/7/2017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69163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3/7/2017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55916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ADBCC-843A-4D67-A4F6-A0057EF0B6C1}" type="datetimeFigureOut">
              <a:rPr lang="en-US" smtClean="0"/>
              <a:pPr/>
              <a:t>3/7/2017</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63027-E058-43E2-8C51-4F2B775C1A52}" type="slidenum">
              <a:rPr lang="en-US" smtClean="0"/>
              <a:pPr/>
              <a:t>‹Nº›</a:t>
            </a:fld>
            <a:endParaRPr lang="en-US"/>
          </a:p>
        </p:txBody>
      </p:sp>
    </p:spTree>
    <p:extLst>
      <p:ext uri="{BB962C8B-B14F-4D97-AF65-F5344CB8AC3E}">
        <p14:creationId xmlns:p14="http://schemas.microsoft.com/office/powerpoint/2010/main" val="38196298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tmp"/><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tmp"/><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1944033" y="1261070"/>
            <a:ext cx="6192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b="1" dirty="0" smtClean="0">
                <a:latin typeface="Times New Roman" panose="02020603050405020304" pitchFamily="18" charset="0"/>
                <a:cs typeface="Times New Roman" panose="02020603050405020304" pitchFamily="18" charset="0"/>
              </a:rPr>
              <a:t>DEPARTAMENTO DE CIENCIAS DE LA CIENCIA ENERGÍA </a:t>
            </a:r>
            <a:r>
              <a:rPr lang="es-ES" b="1" dirty="0" smtClean="0">
                <a:latin typeface="Times New Roman" panose="02020603050405020304" pitchFamily="18" charset="0"/>
                <a:cs typeface="Times New Roman" panose="02020603050405020304" pitchFamily="18" charset="0"/>
              </a:rPr>
              <a:t>Y MECÁNICA (DECEM</a:t>
            </a:r>
            <a:r>
              <a:rPr lang="es-ES" b="1" dirty="0" smtClean="0">
                <a:latin typeface="Times New Roman" panose="02020603050405020304" pitchFamily="18" charset="0"/>
                <a:cs typeface="Times New Roman" panose="02020603050405020304" pitchFamily="18" charset="0"/>
              </a:rPr>
              <a:t>)</a:t>
            </a:r>
            <a:endParaRPr lang="es-ES"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2756694" y="1968313"/>
            <a:ext cx="4983658" cy="2031325"/>
          </a:xfrm>
          <a:prstGeom prst="rect">
            <a:avLst/>
          </a:prstGeom>
          <a:noFill/>
        </p:spPr>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INGENIERÍA </a:t>
            </a:r>
            <a:r>
              <a:rPr lang="es-EC" b="1" dirty="0" smtClean="0">
                <a:latin typeface="Times New Roman" panose="02020603050405020304" pitchFamily="18" charset="0"/>
                <a:cs typeface="Times New Roman" panose="02020603050405020304" pitchFamily="18" charset="0"/>
              </a:rPr>
              <a:t>MECATRÓNICA</a:t>
            </a:r>
            <a:endParaRPr lang="en-US" dirty="0">
              <a:latin typeface="Times New Roman" panose="02020603050405020304" pitchFamily="18" charset="0"/>
              <a:cs typeface="Times New Roman" panose="02020603050405020304" pitchFamily="18" charset="0"/>
            </a:endParaRPr>
          </a:p>
          <a:p>
            <a:pPr algn="ctr"/>
            <a:endParaRPr lang="es-ES" b="1" dirty="0" smtClean="0">
              <a:latin typeface="Times New Roman" panose="02020603050405020304" pitchFamily="18" charset="0"/>
              <a:cs typeface="Times New Roman" panose="02020603050405020304" pitchFamily="18" charset="0"/>
            </a:endParaRPr>
          </a:p>
          <a:p>
            <a:pPr algn="ctr"/>
            <a:r>
              <a:rPr lang="es-ES" b="1" dirty="0" smtClean="0">
                <a:latin typeface="Times New Roman" panose="02020603050405020304" pitchFamily="18" charset="0"/>
                <a:cs typeface="Times New Roman" panose="02020603050405020304" pitchFamily="18" charset="0"/>
              </a:rPr>
              <a:t>TRABAJO DE CULMINACIÓN DE </a:t>
            </a:r>
            <a:r>
              <a:rPr lang="es-ES" b="1" dirty="0" smtClean="0">
                <a:latin typeface="Times New Roman" panose="02020603050405020304" pitchFamily="18" charset="0"/>
                <a:cs typeface="Times New Roman" panose="02020603050405020304" pitchFamily="18" charset="0"/>
              </a:rPr>
              <a:t>CARRERA</a:t>
            </a: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2167881" y="3189927"/>
            <a:ext cx="5790565" cy="1200329"/>
          </a:xfrm>
          <a:prstGeom prst="rect">
            <a:avLst/>
          </a:prstGeom>
          <a:noFill/>
        </p:spPr>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“DISEÑO Y SIMULACIÓN DE UN SISTEMA DE EXTRACCIÓN EN UNA MESA DE CORTE PLASMA PARA SEDEMI S.C.C.”</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2872414" y="4122391"/>
            <a:ext cx="4381500" cy="646331"/>
          </a:xfrm>
          <a:prstGeom prst="rect">
            <a:avLst/>
          </a:prstGeom>
          <a:noFill/>
        </p:spPr>
        <p:txBody>
          <a:bodyPr wrap="square" rtlCol="0">
            <a:spAutoFit/>
          </a:bodyPr>
          <a:lstStyle/>
          <a:p>
            <a:pPr algn="ctr"/>
            <a:r>
              <a:rPr lang="es-EC" b="1" dirty="0" smtClean="0">
                <a:latin typeface="Times New Roman" panose="02020603050405020304" pitchFamily="18" charset="0"/>
                <a:cs typeface="Times New Roman" panose="02020603050405020304" pitchFamily="18" charset="0"/>
              </a:rPr>
              <a:t>PUGLLA MENDOZA JIMMY MANUEL</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9" name="8 CuadroTexto"/>
          <p:cNvSpPr txBox="1"/>
          <p:nvPr/>
        </p:nvSpPr>
        <p:spPr>
          <a:xfrm>
            <a:off x="3059832" y="4653136"/>
            <a:ext cx="4194082" cy="923330"/>
          </a:xfrm>
          <a:prstGeom prst="rect">
            <a:avLst/>
          </a:prstGeom>
          <a:noFill/>
        </p:spPr>
        <p:txBody>
          <a:bodyPr wrap="square" rtlCol="0">
            <a:spAutoFit/>
          </a:bodyPr>
          <a:lstStyle/>
          <a:p>
            <a:pPr algn="ctr"/>
            <a:r>
              <a:rPr lang="es-ES" b="1" dirty="0">
                <a:latin typeface="Times New Roman" panose="02020603050405020304" pitchFamily="18" charset="0"/>
                <a:cs typeface="Times New Roman" panose="02020603050405020304" pitchFamily="18" charset="0"/>
              </a:rPr>
              <a:t>DIRECTOR: </a:t>
            </a:r>
            <a:r>
              <a:rPr lang="es-ES" b="1" dirty="0" smtClean="0">
                <a:latin typeface="Times New Roman" panose="02020603050405020304" pitchFamily="18" charset="0"/>
                <a:cs typeface="Times New Roman" panose="02020603050405020304" pitchFamily="18" charset="0"/>
              </a:rPr>
              <a:t>ING. </a:t>
            </a:r>
            <a:r>
              <a:rPr lang="es-EC" b="1" dirty="0" smtClean="0">
                <a:latin typeface="Times New Roman" panose="02020603050405020304" pitchFamily="18" charset="0"/>
                <a:cs typeface="Times New Roman" panose="02020603050405020304" pitchFamily="18" charset="0"/>
              </a:rPr>
              <a:t>IBARRA JACOME OSWALDO ALEXANDER MGS.</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0"/>
            <a:ext cx="3168352" cy="95569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073" y="3909083"/>
            <a:ext cx="1282252" cy="1458646"/>
          </a:xfrm>
          <a:prstGeom prst="rect">
            <a:avLst/>
          </a:prstGeom>
        </p:spPr>
      </p:pic>
    </p:spTree>
    <p:extLst>
      <p:ext uri="{BB962C8B-B14F-4D97-AF65-F5344CB8AC3E}">
        <p14:creationId xmlns:p14="http://schemas.microsoft.com/office/powerpoint/2010/main" val="282902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1124744"/>
            <a:ext cx="7632848" cy="2662267"/>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Colectores de tipo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electrostático</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0"/>
              </a:spcAft>
            </a:pPr>
            <a:r>
              <a:rPr lang="es-ES_tradnl" dirty="0">
                <a:latin typeface="Times New Roman" panose="02020603050405020304" pitchFamily="18" charset="0"/>
                <a:ea typeface="Calibri" panose="020F0502020204030204" pitchFamily="34" charset="0"/>
              </a:rPr>
              <a:t>Los extractores funcionan como un imán, que permanece encendido durante toda la depuración de las partículas contaminantes y al terminar el proceso simplemente se detiene la carga electrostática y las partículas caen al final del colector. Su principal aplicación es en  actividades que trabajan a altas temperaturas, con alto grado de corrosión.</a:t>
            </a:r>
            <a:endParaRPr lang="es-EC" sz="2000" dirty="0">
              <a:effectLst/>
              <a:latin typeface="Times New Roman" panose="02020603050405020304" pitchFamily="18" charset="0"/>
              <a:ea typeface="Calibri" panose="020F0502020204030204" pitchFamily="34" charset="0"/>
            </a:endParaRPr>
          </a:p>
        </p:txBody>
      </p:sp>
      <p:pic>
        <p:nvPicPr>
          <p:cNvPr id="3" name="Imagen 2"/>
          <p:cNvPicPr/>
          <p:nvPr/>
        </p:nvPicPr>
        <p:blipFill rotWithShape="1">
          <a:blip r:embed="rId2">
            <a:extLst>
              <a:ext uri="{28A0092B-C50C-407E-A947-70E740481C1C}">
                <a14:useLocalDpi xmlns:a14="http://schemas.microsoft.com/office/drawing/2010/main" val="0"/>
              </a:ext>
            </a:extLst>
          </a:blip>
          <a:srcRect t="45714"/>
          <a:stretch/>
        </p:blipFill>
        <p:spPr>
          <a:xfrm>
            <a:off x="3914589" y="3645024"/>
            <a:ext cx="1746870" cy="1800200"/>
          </a:xfrm>
          <a:prstGeom prst="rect">
            <a:avLst/>
          </a:prstGeom>
        </p:spPr>
      </p:pic>
    </p:spTree>
    <p:extLst>
      <p:ext uri="{BB962C8B-B14F-4D97-AF65-F5344CB8AC3E}">
        <p14:creationId xmlns:p14="http://schemas.microsoft.com/office/powerpoint/2010/main" val="3962344656"/>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908720"/>
            <a:ext cx="7632848" cy="2535566"/>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Colectores Mecánicos</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57175" algn="just">
              <a:lnSpc>
                <a:spcPct val="150000"/>
              </a:lnSpc>
              <a:spcAft>
                <a:spcPts val="0"/>
              </a:spcAft>
            </a:pPr>
            <a:r>
              <a:rPr lang="es-MX" dirty="0" smtClean="0">
                <a:latin typeface="Times New Roman" panose="02020603050405020304" pitchFamily="18" charset="0"/>
                <a:cs typeface="Times New Roman" panose="02020603050405020304" pitchFamily="18" charset="0"/>
              </a:rPr>
              <a:t>Fue </a:t>
            </a:r>
            <a:r>
              <a:rPr lang="es-MX" dirty="0">
                <a:latin typeface="Times New Roman" panose="02020603050405020304" pitchFamily="18" charset="0"/>
                <a:cs typeface="Times New Roman" panose="02020603050405020304" pitchFamily="18" charset="0"/>
              </a:rPr>
              <a:t>diseñado para separar grandes volúmenes de partículas sólidas mediante el principio de vibración de los filtros de mangas sujetados al elemento motriz de movimiento, los colectores de polvos que utilizan el sacudón mecánico para facilitar el filtrado, a la par limpian los filtros evitando una saturación en los mismos debido a la obstaculización de los poros </a:t>
            </a:r>
            <a:r>
              <a:rPr lang="es-MX" dirty="0" err="1">
                <a:latin typeface="Times New Roman" panose="02020603050405020304" pitchFamily="18" charset="0"/>
                <a:cs typeface="Times New Roman" panose="02020603050405020304" pitchFamily="18" charset="0"/>
              </a:rPr>
              <a:t>micrónicos</a:t>
            </a:r>
            <a:r>
              <a:rPr lang="es-MX" dirty="0">
                <a:latin typeface="Times New Roman" panose="02020603050405020304" pitchFamily="18" charset="0"/>
                <a:cs typeface="Times New Roman" panose="02020603050405020304" pitchFamily="18" charset="0"/>
              </a:rPr>
              <a:t> de los </a:t>
            </a:r>
            <a:r>
              <a:rPr lang="es-MX" dirty="0" smtClean="0">
                <a:latin typeface="Times New Roman" panose="02020603050405020304" pitchFamily="18" charset="0"/>
                <a:cs typeface="Times New Roman" panose="02020603050405020304" pitchFamily="18" charset="0"/>
              </a:rPr>
              <a:t>filtros.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n 4"/>
          <p:cNvPicPr/>
          <p:nvPr/>
        </p:nvPicPr>
        <p:blipFill rotWithShape="1">
          <a:blip r:embed="rId2" cstate="print">
            <a:extLst>
              <a:ext uri="{28A0092B-C50C-407E-A947-70E740481C1C}">
                <a14:useLocalDpi xmlns:a14="http://schemas.microsoft.com/office/drawing/2010/main" val="0"/>
              </a:ext>
            </a:extLst>
          </a:blip>
          <a:srcRect b="3005"/>
          <a:stretch/>
        </p:blipFill>
        <p:spPr bwMode="auto">
          <a:xfrm>
            <a:off x="3995936" y="3573016"/>
            <a:ext cx="1728192" cy="20162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3156238"/>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661207"/>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INGENIERIA DE CONCEPTO</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36875705"/>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Imagen 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86" y="188640"/>
            <a:ext cx="3668509" cy="32403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a:xfrm>
            <a:off x="5220072" y="182149"/>
            <a:ext cx="3672408" cy="3136033"/>
          </a:xfrm>
          <a:prstGeom prst="rect">
            <a:avLst/>
          </a:prstGeom>
        </p:spPr>
      </p:pic>
      <p:pic>
        <p:nvPicPr>
          <p:cNvPr id="5" name="Imagen 4"/>
          <p:cNvPicPr/>
          <p:nvPr/>
        </p:nvPicPr>
        <p:blipFill>
          <a:blip r:embed="rId4">
            <a:extLst>
              <a:ext uri="{28A0092B-C50C-407E-A947-70E740481C1C}">
                <a14:useLocalDpi xmlns:a14="http://schemas.microsoft.com/office/drawing/2010/main" val="0"/>
              </a:ext>
            </a:extLst>
          </a:blip>
          <a:stretch>
            <a:fillRect/>
          </a:stretch>
        </p:blipFill>
        <p:spPr>
          <a:xfrm>
            <a:off x="2699792" y="3645024"/>
            <a:ext cx="3955166" cy="3024336"/>
          </a:xfrm>
          <a:prstGeom prst="rect">
            <a:avLst/>
          </a:prstGeom>
        </p:spPr>
      </p:pic>
    </p:spTree>
    <p:extLst>
      <p:ext uri="{BB962C8B-B14F-4D97-AF65-F5344CB8AC3E}">
        <p14:creationId xmlns:p14="http://schemas.microsoft.com/office/powerpoint/2010/main" val="68107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853556254"/>
              </p:ext>
            </p:extLst>
          </p:nvPr>
        </p:nvGraphicFramePr>
        <p:xfrm>
          <a:off x="1043608" y="188637"/>
          <a:ext cx="7200800" cy="6359004"/>
        </p:xfrm>
        <a:graphic>
          <a:graphicData uri="http://schemas.openxmlformats.org/drawingml/2006/table">
            <a:tbl>
              <a:tblPr firstRow="1" firstCol="1" bandRow="1"/>
              <a:tblGrid>
                <a:gridCol w="1114494"/>
                <a:gridCol w="684830"/>
                <a:gridCol w="899660"/>
                <a:gridCol w="899660"/>
                <a:gridCol w="900539"/>
                <a:gridCol w="900539"/>
                <a:gridCol w="900539"/>
                <a:gridCol w="900539"/>
              </a:tblGrid>
              <a:tr h="189348">
                <a:tc rowSpan="2">
                  <a:txBody>
                    <a:bodyPr/>
                    <a:lstStyle/>
                    <a:p>
                      <a:pPr algn="ctr">
                        <a:lnSpc>
                          <a:spcPct val="150000"/>
                        </a:lnSpc>
                        <a:spcAft>
                          <a:spcPts val="0"/>
                        </a:spcAft>
                      </a:pPr>
                      <a:r>
                        <a:rPr lang="es-EC" sz="900" dirty="0">
                          <a:effectLst/>
                          <a:latin typeface="Times New Roman" panose="02020603050405020304" pitchFamily="18" charset="0"/>
                          <a:ea typeface="Calibri" panose="020F0502020204030204" pitchFamily="34" charset="0"/>
                          <a:cs typeface="Times New Roman" panose="02020603050405020304" pitchFamily="18" charset="0"/>
                        </a:rPr>
                        <a:t>Criterio de selección</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900" dirty="0">
                          <a:effectLst/>
                          <a:latin typeface="Times New Roman" panose="02020603050405020304" pitchFamily="18" charset="0"/>
                          <a:ea typeface="Calibri" panose="020F0502020204030204" pitchFamily="34" charset="0"/>
                          <a:cs typeface="Times New Roman" panose="02020603050405020304" pitchFamily="18" charset="0"/>
                        </a:rPr>
                        <a:t>Porcentaje</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Concepto 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Concepto 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Concepto 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22787">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VALOR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Ponderación</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VALOR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Ponderación</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VALOR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Ponderación</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82">
                <a:tc>
                  <a:txBody>
                    <a:bodyPr/>
                    <a:lstStyle/>
                    <a:p>
                      <a:pP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Área de instalación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30%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22787">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Altura requerida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82">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Aislamiento del sistema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180">
                <a:tc>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Recorrido del polvo metálico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82582">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Trayectoria longitudinal</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82">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Trayectoria Transversal</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0,8%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0,8%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45">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Soterramiento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573">
                <a:tc>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Porcentaje de recolección del polvo metálico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82582">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Tolva de recolección</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82">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Eficiencia de recolección</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4,2%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82">
                <a:tc>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Consumo Energético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15%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89348">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Neumático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48">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Eléctrico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48">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Vibración</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0,8%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787">
                <a:tc>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Mantenimiento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30%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89348">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Filtros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48">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Actuadores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48">
                <a:tc>
                  <a:txBody>
                    <a:bodyPr/>
                    <a:lstStyle/>
                    <a:p>
                      <a:pPr algn="ctr">
                        <a:lnSpc>
                          <a:spcPct val="150000"/>
                        </a:lnSpc>
                        <a:spcAft>
                          <a:spcPts val="0"/>
                        </a:spcAft>
                      </a:pPr>
                      <a:r>
                        <a:rPr lang="es-EC" sz="900" b="1"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75%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63,8%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900" dirty="0">
                          <a:effectLst/>
                          <a:latin typeface="Times New Roman" panose="02020603050405020304" pitchFamily="18" charset="0"/>
                          <a:ea typeface="Calibri" panose="020F0502020204030204" pitchFamily="34" charset="0"/>
                          <a:cs typeface="Times New Roman" panose="02020603050405020304" pitchFamily="18" charset="0"/>
                        </a:rPr>
                        <a:t>70,6%</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Tree>
    <p:extLst>
      <p:ext uri="{BB962C8B-B14F-4D97-AF65-F5344CB8AC3E}">
        <p14:creationId xmlns:p14="http://schemas.microsoft.com/office/powerpoint/2010/main" val="2840522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35718645"/>
              </p:ext>
            </p:extLst>
          </p:nvPr>
        </p:nvGraphicFramePr>
        <p:xfrm>
          <a:off x="1403648" y="1844824"/>
          <a:ext cx="7128793" cy="3672412"/>
        </p:xfrm>
        <a:graphic>
          <a:graphicData uri="http://schemas.openxmlformats.org/drawingml/2006/table">
            <a:tbl>
              <a:tblPr firstRow="1" firstCol="1" bandRow="1">
                <a:tableStyleId>{5C22544A-7EE6-4342-B048-85BDC9FD1C3A}</a:tableStyleId>
              </a:tblPr>
              <a:tblGrid>
                <a:gridCol w="2159880"/>
                <a:gridCol w="1030040"/>
                <a:gridCol w="1115190"/>
                <a:gridCol w="1415504"/>
                <a:gridCol w="1408179"/>
              </a:tblGrid>
              <a:tr h="698794">
                <a:tc>
                  <a:txBody>
                    <a:bodyPr/>
                    <a:lstStyle/>
                    <a:p>
                      <a:pPr algn="ctr">
                        <a:lnSpc>
                          <a:spcPct val="150000"/>
                        </a:lnSpc>
                        <a:spcAft>
                          <a:spcPts val="0"/>
                        </a:spcAft>
                      </a:pPr>
                      <a:r>
                        <a:rPr lang="es-EC" sz="10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EC" sz="1000" dirty="0">
                          <a:effectLst/>
                          <a:latin typeface="Times New Roman" panose="02020603050405020304" pitchFamily="18" charset="0"/>
                          <a:cs typeface="Times New Roman" panose="02020603050405020304" pitchFamily="18" charset="0"/>
                        </a:rPr>
                        <a:t>Proceso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Tamaño (um)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latin typeface="Times New Roman" panose="02020603050405020304" pitchFamily="18" charset="0"/>
                          <a:cs typeface="Times New Roman" panose="02020603050405020304" pitchFamily="18" charset="0"/>
                        </a:rPr>
                        <a:t>Forma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Distribución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Costo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402">
                <a:tc>
                  <a:txBody>
                    <a:bodyPr/>
                    <a:lstStyle/>
                    <a:p>
                      <a:pPr algn="just">
                        <a:lnSpc>
                          <a:spcPct val="150000"/>
                        </a:lnSpc>
                        <a:spcAft>
                          <a:spcPts val="0"/>
                        </a:spcAft>
                      </a:pPr>
                      <a:r>
                        <a:rPr lang="es-EC" sz="1000">
                          <a:effectLst/>
                          <a:latin typeface="Times New Roman" panose="02020603050405020304" pitchFamily="18" charset="0"/>
                          <a:cs typeface="Times New Roman" panose="02020603050405020304" pitchFamily="18" charset="0"/>
                        </a:rPr>
                        <a:t>Electrodo rotatorio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200-600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Esférica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Bimodal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Alto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402">
                <a:tc>
                  <a:txBody>
                    <a:bodyPr/>
                    <a:lstStyle/>
                    <a:p>
                      <a:pPr algn="just">
                        <a:lnSpc>
                          <a:spcPct val="150000"/>
                        </a:lnSpc>
                        <a:spcAft>
                          <a:spcPts val="0"/>
                        </a:spcAft>
                      </a:pPr>
                      <a:r>
                        <a:rPr lang="es-EC" sz="1000">
                          <a:effectLst/>
                          <a:latin typeface="Times New Roman" panose="02020603050405020304" pitchFamily="18" charset="0"/>
                          <a:cs typeface="Times New Roman" panose="02020603050405020304" pitchFamily="18" charset="0"/>
                        </a:rPr>
                        <a:t>Disco Rotatorio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50-300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Esférica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Moderado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Alto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402">
                <a:tc>
                  <a:txBody>
                    <a:bodyPr/>
                    <a:lstStyle/>
                    <a:p>
                      <a:pPr algn="just">
                        <a:lnSpc>
                          <a:spcPct val="150000"/>
                        </a:lnSpc>
                        <a:spcAft>
                          <a:spcPts val="0"/>
                        </a:spcAft>
                      </a:pPr>
                      <a:r>
                        <a:rPr lang="es-EC" sz="1000">
                          <a:effectLst/>
                          <a:latin typeface="Times New Roman" panose="02020603050405020304" pitchFamily="18" charset="0"/>
                          <a:cs typeface="Times New Roman" panose="02020603050405020304" pitchFamily="18" charset="0"/>
                        </a:rPr>
                        <a:t>Crisol Rotatorio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200-1000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Ligamental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Estrecho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Bajo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402">
                <a:tc>
                  <a:txBody>
                    <a:bodyPr/>
                    <a:lstStyle/>
                    <a:p>
                      <a:pPr algn="just">
                        <a:lnSpc>
                          <a:spcPct val="150000"/>
                        </a:lnSpc>
                        <a:spcAft>
                          <a:spcPts val="0"/>
                        </a:spcAft>
                      </a:pPr>
                      <a:r>
                        <a:rPr lang="es-EC" sz="1000">
                          <a:effectLst/>
                          <a:latin typeface="Times New Roman" panose="02020603050405020304" pitchFamily="18" charset="0"/>
                          <a:cs typeface="Times New Roman" panose="02020603050405020304" pitchFamily="18" charset="0"/>
                        </a:rPr>
                        <a:t>Hiladora de Fusión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200-1000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Escama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Moderado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Bajo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402">
                <a:tc>
                  <a:txBody>
                    <a:bodyPr/>
                    <a:lstStyle/>
                    <a:p>
                      <a:pPr algn="just">
                        <a:lnSpc>
                          <a:spcPct val="150000"/>
                        </a:lnSpc>
                        <a:spcAft>
                          <a:spcPts val="0"/>
                        </a:spcAft>
                      </a:pPr>
                      <a:r>
                        <a:rPr lang="es-EC" sz="1000">
                          <a:effectLst/>
                          <a:latin typeface="Times New Roman" panose="02020603050405020304" pitchFamily="18" charset="0"/>
                          <a:cs typeface="Times New Roman" panose="02020603050405020304" pitchFamily="18" charset="0"/>
                        </a:rPr>
                        <a:t>Atomización por agua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5-800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Irregular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Ancho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Bajo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402">
                <a:tc>
                  <a:txBody>
                    <a:bodyPr/>
                    <a:lstStyle/>
                    <a:p>
                      <a:pPr algn="just">
                        <a:lnSpc>
                          <a:spcPct val="150000"/>
                        </a:lnSpc>
                        <a:spcAft>
                          <a:spcPts val="0"/>
                        </a:spcAft>
                      </a:pPr>
                      <a:r>
                        <a:rPr lang="es-EC" sz="1000">
                          <a:effectLst/>
                          <a:latin typeface="Times New Roman" panose="02020603050405020304" pitchFamily="18" charset="0"/>
                          <a:cs typeface="Times New Roman" panose="02020603050405020304" pitchFamily="18" charset="0"/>
                        </a:rPr>
                        <a:t>Atomización por gas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latin typeface="Times New Roman" panose="02020603050405020304" pitchFamily="18" charset="0"/>
                          <a:cs typeface="Times New Roman" panose="02020603050405020304" pitchFamily="18" charset="0"/>
                        </a:rPr>
                        <a:t>15-300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Redonda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Moderado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Moderado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402">
                <a:tc>
                  <a:txBody>
                    <a:bodyPr/>
                    <a:lstStyle/>
                    <a:p>
                      <a:pPr algn="just">
                        <a:lnSpc>
                          <a:spcPct val="150000"/>
                        </a:lnSpc>
                        <a:spcAft>
                          <a:spcPts val="0"/>
                        </a:spcAft>
                      </a:pPr>
                      <a:r>
                        <a:rPr lang="es-EC" sz="1000">
                          <a:effectLst/>
                          <a:latin typeface="Times New Roman" panose="02020603050405020304" pitchFamily="18" charset="0"/>
                          <a:cs typeface="Times New Roman" panose="02020603050405020304" pitchFamily="18" charset="0"/>
                        </a:rPr>
                        <a:t>Fusión por explosión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150-500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Esférica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Moderado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latin typeface="Times New Roman" panose="02020603050405020304" pitchFamily="18" charset="0"/>
                          <a:cs typeface="Times New Roman" panose="02020603050405020304" pitchFamily="18" charset="0"/>
                        </a:rPr>
                        <a:t>Moderado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402">
                <a:tc>
                  <a:txBody>
                    <a:bodyPr/>
                    <a:lstStyle/>
                    <a:p>
                      <a:pPr algn="just">
                        <a:lnSpc>
                          <a:spcPct val="150000"/>
                        </a:lnSpc>
                        <a:spcAft>
                          <a:spcPts val="0"/>
                        </a:spcAft>
                      </a:pPr>
                      <a:r>
                        <a:rPr lang="es-EC" sz="1000">
                          <a:effectLst/>
                          <a:latin typeface="Times New Roman" panose="02020603050405020304" pitchFamily="18" charset="0"/>
                          <a:cs typeface="Times New Roman" panose="02020603050405020304" pitchFamily="18" charset="0"/>
                        </a:rPr>
                        <a:t>Atomización por plasma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5-80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Esférica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Estrecho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Alto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402">
                <a:tc>
                  <a:txBody>
                    <a:bodyPr/>
                    <a:lstStyle/>
                    <a:p>
                      <a:pPr algn="just">
                        <a:lnSpc>
                          <a:spcPct val="150000"/>
                        </a:lnSpc>
                        <a:spcAft>
                          <a:spcPts val="0"/>
                        </a:spcAft>
                      </a:pPr>
                      <a:r>
                        <a:rPr lang="es-EC" sz="1000">
                          <a:effectLst/>
                          <a:latin typeface="Times New Roman" panose="02020603050405020304" pitchFamily="18" charset="0"/>
                          <a:cs typeface="Times New Roman" panose="02020603050405020304" pitchFamily="18" charset="0"/>
                        </a:rPr>
                        <a:t>Erosión por chispas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1-20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Esférica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latin typeface="Times New Roman" panose="02020603050405020304" pitchFamily="18" charset="0"/>
                          <a:cs typeface="Times New Roman" panose="02020603050405020304" pitchFamily="18" charset="0"/>
                        </a:rPr>
                        <a:t>Moderado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latin typeface="Times New Roman" panose="02020603050405020304" pitchFamily="18" charset="0"/>
                          <a:cs typeface="Times New Roman" panose="02020603050405020304" pitchFamily="18" charset="0"/>
                        </a:rPr>
                        <a:t>Alto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1416765" y="4797152"/>
            <a:ext cx="7056784" cy="3600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 name="Rectángulo 3"/>
          <p:cNvSpPr/>
          <p:nvPr/>
        </p:nvSpPr>
        <p:spPr>
          <a:xfrm>
            <a:off x="2159731" y="1006578"/>
            <a:ext cx="5688632" cy="600293"/>
          </a:xfrm>
          <a:prstGeom prst="rect">
            <a:avLst/>
          </a:prstGeom>
        </p:spPr>
        <p:txBody>
          <a:bodyPr wrap="square">
            <a:spAutoFit/>
          </a:bodyPr>
          <a:lstStyle/>
          <a:p>
            <a:pPr lvl="0" algn="ctr">
              <a:lnSpc>
                <a:spcPct val="150000"/>
              </a:lnSpc>
              <a:spcBef>
                <a:spcPts val="600"/>
              </a:spcBef>
              <a:spcAft>
                <a:spcPts val="0"/>
              </a:spcAft>
            </a:pPr>
            <a:r>
              <a:rPr lang="es-EC" sz="2500" b="1" dirty="0" smtClean="0">
                <a:latin typeface="Times New Roman" panose="02020603050405020304" pitchFamily="18" charset="0"/>
                <a:ea typeface="Calibri" panose="020F0502020204030204" pitchFamily="34" charset="0"/>
              </a:rPr>
              <a:t>TAMAÑO DE PARTÍCULA</a:t>
            </a:r>
            <a:endParaRPr lang="es-EC" sz="25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92698641"/>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3203848" y="1844824"/>
            <a:ext cx="3672408" cy="3528392"/>
          </a:xfrm>
          <a:prstGeom prst="rect">
            <a:avLst/>
          </a:prstGeom>
        </p:spPr>
      </p:pic>
      <p:sp>
        <p:nvSpPr>
          <p:cNvPr id="3" name="Rectángulo 2"/>
          <p:cNvSpPr/>
          <p:nvPr/>
        </p:nvSpPr>
        <p:spPr>
          <a:xfrm>
            <a:off x="2195736" y="1124744"/>
            <a:ext cx="5688632" cy="600293"/>
          </a:xfrm>
          <a:prstGeom prst="rect">
            <a:avLst/>
          </a:prstGeom>
        </p:spPr>
        <p:txBody>
          <a:bodyPr wrap="square">
            <a:spAutoFit/>
          </a:bodyPr>
          <a:lstStyle/>
          <a:p>
            <a:pPr lvl="0" algn="ctr">
              <a:lnSpc>
                <a:spcPct val="150000"/>
              </a:lnSpc>
              <a:spcBef>
                <a:spcPts val="600"/>
              </a:spcBef>
              <a:spcAft>
                <a:spcPts val="0"/>
              </a:spcAft>
            </a:pPr>
            <a:r>
              <a:rPr lang="es-EC" sz="2500" b="1" dirty="0" smtClean="0">
                <a:latin typeface="Times New Roman" panose="02020603050405020304" pitchFamily="18" charset="0"/>
                <a:ea typeface="Calibri" panose="020F0502020204030204" pitchFamily="34" charset="0"/>
              </a:rPr>
              <a:t>HERMETICIDAD DE LAS CÁMARAS</a:t>
            </a:r>
            <a:endParaRPr lang="es-EC" sz="25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76964175"/>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val="0"/>
              </a:ext>
            </a:extLst>
          </a:blip>
          <a:stretch>
            <a:fillRect/>
          </a:stretch>
        </p:blipFill>
        <p:spPr>
          <a:xfrm>
            <a:off x="1475656" y="1916832"/>
            <a:ext cx="2000250" cy="2667000"/>
          </a:xfrm>
          <a:prstGeom prst="rect">
            <a:avLst/>
          </a:prstGeom>
        </p:spPr>
      </p:pic>
      <p:pic>
        <p:nvPicPr>
          <p:cNvPr id="3" name="Imagen 2"/>
          <p:cNvPicPr/>
          <p:nvPr/>
        </p:nvPicPr>
        <p:blipFill>
          <a:blip r:embed="rId3">
            <a:extLst>
              <a:ext uri="{28A0092B-C50C-407E-A947-70E740481C1C}">
                <a14:useLocalDpi xmlns:a14="http://schemas.microsoft.com/office/drawing/2010/main" val="0"/>
              </a:ext>
            </a:extLst>
          </a:blip>
          <a:stretch>
            <a:fillRect/>
          </a:stretch>
        </p:blipFill>
        <p:spPr>
          <a:xfrm>
            <a:off x="3475906" y="1908200"/>
            <a:ext cx="2495550" cy="2663190"/>
          </a:xfrm>
          <a:prstGeom prst="rect">
            <a:avLst/>
          </a:prstGeom>
        </p:spPr>
      </p:pic>
      <p:sp>
        <p:nvSpPr>
          <p:cNvPr id="4" name="Rectángulo 3"/>
          <p:cNvSpPr/>
          <p:nvPr/>
        </p:nvSpPr>
        <p:spPr>
          <a:xfrm>
            <a:off x="2195736" y="1124744"/>
            <a:ext cx="5688632" cy="600293"/>
          </a:xfrm>
          <a:prstGeom prst="rect">
            <a:avLst/>
          </a:prstGeom>
        </p:spPr>
        <p:txBody>
          <a:bodyPr wrap="square">
            <a:spAutoFit/>
          </a:bodyPr>
          <a:lstStyle/>
          <a:p>
            <a:pPr lvl="0" algn="ctr">
              <a:lnSpc>
                <a:spcPct val="150000"/>
              </a:lnSpc>
              <a:spcBef>
                <a:spcPts val="600"/>
              </a:spcBef>
              <a:spcAft>
                <a:spcPts val="0"/>
              </a:spcAft>
            </a:pPr>
            <a:r>
              <a:rPr lang="es-EC" sz="2500" b="1" dirty="0" smtClean="0">
                <a:latin typeface="Times New Roman" panose="02020603050405020304" pitchFamily="18" charset="0"/>
                <a:ea typeface="Calibri" panose="020F0502020204030204" pitchFamily="34" charset="0"/>
              </a:rPr>
              <a:t>COMPUERTAS DE ASPIRACIÓN</a:t>
            </a:r>
            <a:endParaRPr lang="es-EC" sz="2500" b="1" dirty="0">
              <a:effectLst/>
              <a:latin typeface="Times New Roman" panose="02020603050405020304" pitchFamily="18" charset="0"/>
              <a:ea typeface="Calibri" panose="020F0502020204030204" pitchFamily="34" charset="0"/>
            </a:endParaRPr>
          </a:p>
        </p:txBody>
      </p:sp>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6444208" y="2060848"/>
            <a:ext cx="1978660" cy="2152015"/>
          </a:xfrm>
          <a:prstGeom prst="rect">
            <a:avLst/>
          </a:prstGeom>
        </p:spPr>
      </p:pic>
    </p:spTree>
    <p:extLst>
      <p:ext uri="{BB962C8B-B14F-4D97-AF65-F5344CB8AC3E}">
        <p14:creationId xmlns:p14="http://schemas.microsoft.com/office/powerpoint/2010/main" val="4285777740"/>
      </p:ext>
    </p:extLst>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1384995"/>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INGENIERIA BÁSICA Y DE DETALLE</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95408812"/>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980728"/>
            <a:ext cx="4572000" cy="786754"/>
          </a:xfrm>
          <a:prstGeom prst="rect">
            <a:avLst/>
          </a:prstGeom>
        </p:spPr>
        <p:txBody>
          <a:bodyPr>
            <a:spAutoFit/>
          </a:bodyPr>
          <a:lstStyle/>
          <a:p>
            <a:pPr lvl="2" algn="ctr">
              <a:lnSpc>
                <a:spcPct val="150000"/>
              </a:lnSpc>
              <a:spcAft>
                <a:spcPts val="0"/>
              </a:spcAft>
            </a:pPr>
            <a:r>
              <a:rPr lang="es-EC" sz="1600" b="1" cap="all" dirty="0">
                <a:latin typeface="Times New Roman" panose="02020603050405020304" pitchFamily="18" charset="0"/>
                <a:ea typeface="Calibri" panose="020F0502020204030204" pitchFamily="34" charset="0"/>
              </a:rPr>
              <a:t>Volúmenes de aspiración de los pulmones de extracción</a:t>
            </a:r>
            <a:endParaRPr lang="es-EC" sz="1600" b="1" cap="all" dirty="0">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4" name="Rectángulo 3"/>
              <p:cNvSpPr/>
              <p:nvPr/>
            </p:nvSpPr>
            <p:spPr>
              <a:xfrm>
                <a:off x="2771800" y="1767482"/>
                <a:ext cx="4572000" cy="3262432"/>
              </a:xfrm>
              <a:prstGeom prst="rect">
                <a:avLst/>
              </a:prstGeom>
            </p:spPr>
            <p:txBody>
              <a:bodyPr>
                <a:spAutoFit/>
              </a:bodyPr>
              <a:lstStyle/>
              <a:p>
                <a:pPr algn="just">
                  <a:lnSpc>
                    <a:spcPct val="150000"/>
                  </a:lnSpc>
                  <a:spcBef>
                    <a:spcPts val="600"/>
                  </a:spcBef>
                  <a:spcAft>
                    <a:spcPts val="0"/>
                  </a:spcAft>
                </a:pPr>
                <a:r>
                  <a:rPr lang="es-ES_tradnl" dirty="0">
                    <a:latin typeface="Times New Roman" panose="02020603050405020304" pitchFamily="18" charset="0"/>
                    <a:ea typeface="Calibri" panose="020F0502020204030204" pitchFamily="34" charset="0"/>
                  </a:rPr>
                  <a:t>Volumen de extracción del recorrido de los ductos:</a:t>
                </a:r>
                <a:endParaRPr lang="es-EC" dirty="0">
                  <a:effectLst/>
                  <a:latin typeface="Times New Roman" panose="02020603050405020304" pitchFamily="18" charset="0"/>
                  <a:ea typeface="Calibri" panose="020F0502020204030204" pitchFamily="34" charset="0"/>
                </a:endParaRPr>
              </a:p>
              <a:p>
                <a:pPr algn="just">
                  <a:lnSpc>
                    <a:spcPct val="150000"/>
                  </a:lnSpc>
                  <a:spcAft>
                    <a:spcPts val="0"/>
                  </a:spcAft>
                </a:pPr>
                <a:r>
                  <a:rPr lang="es-ES_tradnl" dirty="0">
                    <a:effectLst/>
                    <a:latin typeface="Times New Roman" panose="02020603050405020304" pitchFamily="18" charset="0"/>
                    <a:ea typeface="Calibri" panose="020F0502020204030204" pitchFamily="34" charset="0"/>
                  </a:rPr>
                  <a:t> </a:t>
                </a:r>
                <a:r>
                  <a:rPr lang="es-ES_tradnl" dirty="0" smtClean="0">
                    <a:effectLst/>
                    <a:latin typeface="Times New Roman" panose="02020603050405020304" pitchFamily="18" charset="0"/>
                    <a:ea typeface="Calibri" panose="020F0502020204030204" pitchFamily="34" charset="0"/>
                  </a:rPr>
                  <a:t>Aplicando </a:t>
                </a:r>
                <a:r>
                  <a:rPr lang="es-ES_tradnl" dirty="0">
                    <a:effectLst/>
                    <a:latin typeface="Times New Roman" panose="02020603050405020304" pitchFamily="18" charset="0"/>
                    <a:ea typeface="Calibri" panose="020F0502020204030204" pitchFamily="34" charset="0"/>
                  </a:rPr>
                  <a:t>la ecuación</a:t>
                </a:r>
                <a:r>
                  <a:rPr lang="es-EC" dirty="0">
                    <a:effectLst/>
                    <a:latin typeface="Times New Roman" panose="02020603050405020304" pitchFamily="18" charset="0"/>
                    <a:ea typeface="Calibri" panose="020F0502020204030204" pitchFamily="34" charset="0"/>
                  </a:rPr>
                  <a:t> (5):</a:t>
                </a:r>
              </a:p>
              <a:p>
                <a:pPr algn="ctr">
                  <a:lnSpc>
                    <a:spcPct val="150000"/>
                  </a:lnSpc>
                  <a:spcBef>
                    <a:spcPts val="600"/>
                  </a:spcBef>
                  <a:spcAft>
                    <a:spcPts val="0"/>
                  </a:spcAft>
                </a:pPr>
                <a:r>
                  <a:rPr lang="es-EC" sz="1600" dirty="0">
                    <a:effectLst/>
                    <a:latin typeface="Times New Roman" panose="02020603050405020304" pitchFamily="18" charset="0"/>
                    <a:ea typeface="Calibri" panose="020F0502020204030204" pitchFamily="34" charset="0"/>
                  </a:rPr>
                  <a:t> </a:t>
                </a:r>
                <a14:m>
                  <m:oMath xmlns:m="http://schemas.openxmlformats.org/officeDocument/2006/math">
                    <m:r>
                      <a:rPr lang="es-MX" sz="1600">
                        <a:effectLst/>
                        <a:latin typeface="Cambria Math" panose="02040503050406030204" pitchFamily="18" charset="0"/>
                        <a:ea typeface="Calibri" panose="020F0502020204030204" pitchFamily="34" charset="0"/>
                      </a:rPr>
                      <m:t> </m:t>
                    </m:r>
                    <m:r>
                      <m:rPr>
                        <m:sty m:val="p"/>
                      </m:rPr>
                      <a:rPr lang="es-MX" sz="1600">
                        <a:effectLst/>
                        <a:latin typeface="Cambria Math" panose="02040503050406030204" pitchFamily="18" charset="0"/>
                        <a:ea typeface="Calibri" panose="020F0502020204030204" pitchFamily="34" charset="0"/>
                      </a:rPr>
                      <m:t>V</m:t>
                    </m:r>
                    <m:r>
                      <a:rPr lang="es-MX" sz="1600">
                        <a:effectLst/>
                        <a:latin typeface="Cambria Math" panose="02040503050406030204" pitchFamily="18" charset="0"/>
                        <a:ea typeface="Calibri" panose="020F0502020204030204" pitchFamily="34" charset="0"/>
                      </a:rPr>
                      <m:t>=</m:t>
                    </m:r>
                    <m:r>
                      <m:rPr>
                        <m:sty m:val="p"/>
                      </m:rPr>
                      <a:rPr lang="es-MX" sz="1600">
                        <a:effectLst/>
                        <a:latin typeface="Cambria Math" panose="02040503050406030204" pitchFamily="18" charset="0"/>
                        <a:ea typeface="Calibri" panose="020F0502020204030204" pitchFamily="34" charset="0"/>
                      </a:rPr>
                      <m:t>L</m:t>
                    </m:r>
                    <m:r>
                      <a:rPr lang="es-MX" sz="1600" i="1">
                        <a:effectLst/>
                        <a:latin typeface="Cambria Math" panose="02040503050406030204" pitchFamily="18" charset="0"/>
                        <a:ea typeface="Calibri" panose="020F0502020204030204" pitchFamily="34" charset="0"/>
                      </a:rPr>
                      <m:t>∗</m:t>
                    </m:r>
                    <m:r>
                      <m:rPr>
                        <m:sty m:val="p"/>
                      </m:rPr>
                      <a:rPr lang="es-MX" sz="1600">
                        <a:effectLst/>
                        <a:latin typeface="Cambria Math" panose="02040503050406030204" pitchFamily="18" charset="0"/>
                        <a:ea typeface="Calibri" panose="020F0502020204030204" pitchFamily="34" charset="0"/>
                      </a:rPr>
                      <m:t>A</m:t>
                    </m:r>
                    <m:r>
                      <a:rPr lang="es-MX" sz="1600" i="1">
                        <a:effectLst/>
                        <a:latin typeface="Cambria Math" panose="02040503050406030204" pitchFamily="18" charset="0"/>
                        <a:ea typeface="Calibri" panose="020F0502020204030204" pitchFamily="34" charset="0"/>
                      </a:rPr>
                      <m:t>∗</m:t>
                    </m:r>
                    <m:r>
                      <m:rPr>
                        <m:sty m:val="p"/>
                      </m:rPr>
                      <a:rPr lang="es-MX" sz="1600">
                        <a:effectLst/>
                        <a:latin typeface="Cambria Math" panose="02040503050406030204" pitchFamily="18" charset="0"/>
                        <a:ea typeface="Calibri" panose="020F0502020204030204" pitchFamily="34" charset="0"/>
                      </a:rPr>
                      <m:t>h</m:t>
                    </m:r>
                    <m:r>
                      <a:rPr lang="es-MX" sz="1600" i="1">
                        <a:effectLst/>
                        <a:latin typeface="Cambria Math" panose="02040503050406030204" pitchFamily="18" charset="0"/>
                        <a:ea typeface="Times New Roman" panose="02020603050405020304" pitchFamily="18" charset="0"/>
                      </a:rPr>
                      <m:t> [</m:t>
                    </m:r>
                    <m:sSup>
                      <m:sSupPr>
                        <m:ctrlPr>
                          <a:rPr lang="es-EC" sz="1600" i="1">
                            <a:effectLst/>
                            <a:latin typeface="Cambria Math" panose="02040503050406030204" pitchFamily="18" charset="0"/>
                            <a:ea typeface="Times New Roman" panose="02020603050405020304" pitchFamily="18" charset="0"/>
                          </a:rPr>
                        </m:ctrlPr>
                      </m:sSupPr>
                      <m:e>
                        <m:r>
                          <a:rPr lang="es-MX" sz="1600" i="1">
                            <a:effectLst/>
                            <a:latin typeface="Cambria Math" panose="02040503050406030204" pitchFamily="18" charset="0"/>
                            <a:ea typeface="Times New Roman" panose="02020603050405020304" pitchFamily="18" charset="0"/>
                          </a:rPr>
                          <m:t>𝑚</m:t>
                        </m:r>
                      </m:e>
                      <m:sup>
                        <m:r>
                          <a:rPr lang="es-MX" sz="1600" i="1">
                            <a:effectLst/>
                            <a:latin typeface="Cambria Math" panose="02040503050406030204" pitchFamily="18" charset="0"/>
                            <a:ea typeface="Times New Roman" panose="02020603050405020304" pitchFamily="18" charset="0"/>
                          </a:rPr>
                          <m:t>3</m:t>
                        </m:r>
                      </m:sup>
                    </m:sSup>
                    <m:r>
                      <a:rPr lang="es-MX" sz="1600" i="1">
                        <a:effectLst/>
                        <a:latin typeface="Cambria Math" panose="02040503050406030204" pitchFamily="18" charset="0"/>
                        <a:ea typeface="Times New Roman" panose="02020603050405020304" pitchFamily="18" charset="0"/>
                      </a:rPr>
                      <m:t>]</m:t>
                    </m:r>
                  </m:oMath>
                </a14:m>
                <a:endParaRPr lang="es-EC" dirty="0">
                  <a:effectLst/>
                  <a:latin typeface="Times New Roman" panose="02020603050405020304" pitchFamily="18" charset="0"/>
                  <a:ea typeface="Calibri" panose="020F0502020204030204" pitchFamily="34" charset="0"/>
                </a:endParaRPr>
              </a:p>
              <a:p>
                <a:pPr algn="just">
                  <a:lnSpc>
                    <a:spcPct val="150000"/>
                  </a:lnSpc>
                  <a:spcAft>
                    <a:spcPts val="0"/>
                  </a:spcAft>
                </a:pPr>
                <a:r>
                  <a:rPr lang="es-MX" sz="1600" dirty="0">
                    <a:effectLst/>
                    <a:latin typeface="Times New Roman" panose="02020603050405020304" pitchFamily="18" charset="0"/>
                    <a:ea typeface="Calibri" panose="020F0502020204030204" pitchFamily="34" charset="0"/>
                  </a:rPr>
                  <a:t>Donde:</a:t>
                </a:r>
                <a:endParaRPr lang="es-EC" dirty="0">
                  <a:effectLst/>
                  <a:latin typeface="Times New Roman" panose="02020603050405020304" pitchFamily="18" charset="0"/>
                  <a:ea typeface="Calibri" panose="020F0502020204030204" pitchFamily="34" charset="0"/>
                </a:endParaRPr>
              </a:p>
              <a:p>
                <a:pPr marL="228600">
                  <a:lnSpc>
                    <a:spcPct val="150000"/>
                  </a:lnSpc>
                  <a:spcAft>
                    <a:spcPts val="0"/>
                  </a:spcAft>
                </a:pPr>
                <a14:m>
                  <m:oMath xmlns:m="http://schemas.openxmlformats.org/officeDocument/2006/math">
                    <m:r>
                      <a:rPr lang="es-EC" sz="1600" b="1" i="1">
                        <a:effectLst/>
                        <a:latin typeface="Cambria Math" panose="02040503050406030204" pitchFamily="18" charset="0"/>
                        <a:ea typeface="Times New Roman" panose="02020603050405020304" pitchFamily="18" charset="0"/>
                        <a:cs typeface="Times New Roman" panose="02020603050405020304" pitchFamily="18" charset="0"/>
                      </a:rPr>
                      <m:t>𝑳</m:t>
                    </m:r>
                  </m:oMath>
                </a14:m>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Largo de la cámara [m]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Aft>
                    <a:spcPts val="0"/>
                  </a:spcAft>
                </a:pPr>
                <a14:m>
                  <m:oMath xmlns:m="http://schemas.openxmlformats.org/officeDocument/2006/math">
                    <m:r>
                      <a:rPr lang="es-EC" sz="1600" b="1" i="1">
                        <a:effectLst/>
                        <a:latin typeface="Cambria Math" panose="02040503050406030204" pitchFamily="18" charset="0"/>
                        <a:ea typeface="Times New Roman" panose="02020603050405020304" pitchFamily="18" charset="0"/>
                        <a:cs typeface="Times New Roman" panose="02020603050405020304" pitchFamily="18" charset="0"/>
                      </a:rPr>
                      <m:t>𝑨</m:t>
                    </m:r>
                  </m:oMath>
                </a14:m>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Ancho de la cámara [m]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Aft>
                    <a:spcPts val="0"/>
                  </a:spcAft>
                </a:pPr>
                <a14:m>
                  <m:oMath xmlns:m="http://schemas.openxmlformats.org/officeDocument/2006/math">
                    <m:r>
                      <a:rPr lang="es-EC" sz="1600" b="1" i="1">
                        <a:effectLst/>
                        <a:latin typeface="Cambria Math" panose="02040503050406030204" pitchFamily="18" charset="0"/>
                        <a:ea typeface="Times New Roman" panose="02020603050405020304" pitchFamily="18" charset="0"/>
                        <a:cs typeface="Times New Roman" panose="02020603050405020304" pitchFamily="18" charset="0"/>
                      </a:rPr>
                      <m:t>𝒉</m:t>
                    </m:r>
                  </m:oMath>
                </a14:m>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Altura de la cámara [m]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2771800" y="1767482"/>
                <a:ext cx="4572000" cy="3262432"/>
              </a:xfrm>
              <a:prstGeom prst="rect">
                <a:avLst/>
              </a:prstGeom>
              <a:blipFill rotWithShape="0">
                <a:blip r:embed="rId2"/>
                <a:stretch>
                  <a:fillRect l="-1200" r="-1067" b="-187"/>
                </a:stretch>
              </a:blipFill>
            </p:spPr>
            <p:txBody>
              <a:bodyPr/>
              <a:lstStyle/>
              <a:p>
                <a:r>
                  <a:rPr lang="es-EC">
                    <a:noFill/>
                  </a:rPr>
                  <a:t> </a:t>
                </a:r>
              </a:p>
            </p:txBody>
          </p:sp>
        </mc:Fallback>
      </mc:AlternateContent>
    </p:spTree>
    <p:extLst>
      <p:ext uri="{BB962C8B-B14F-4D97-AF65-F5344CB8AC3E}">
        <p14:creationId xmlns:p14="http://schemas.microsoft.com/office/powerpoint/2010/main" val="2712853180"/>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0"/>
            <a:ext cx="3168352" cy="955698"/>
          </a:xfrm>
          <a:prstGeom prst="rect">
            <a:avLst/>
          </a:prstGeom>
        </p:spPr>
      </p:pic>
      <p:sp>
        <p:nvSpPr>
          <p:cNvPr id="4" name="Rectángulo 3"/>
          <p:cNvSpPr/>
          <p:nvPr/>
        </p:nvSpPr>
        <p:spPr>
          <a:xfrm>
            <a:off x="1674168" y="2204864"/>
            <a:ext cx="6408712" cy="923330"/>
          </a:xfrm>
          <a:prstGeom prst="rect">
            <a:avLst/>
          </a:prstGeom>
        </p:spPr>
        <p:txBody>
          <a:bodyPr wrap="square">
            <a:spAutoFit/>
          </a:bodyPr>
          <a:lstStyle/>
          <a:p>
            <a:pPr algn="just"/>
            <a:r>
              <a:rPr lang="es-MX" dirty="0">
                <a:latin typeface="Times New Roman" panose="02020603050405020304" pitchFamily="18" charset="0"/>
                <a:ea typeface="Calibri" panose="020F0502020204030204" pitchFamily="34" charset="0"/>
              </a:rPr>
              <a:t>Diseñar y simular un sistema de extracción y tratamiento de polvos para una mesa de corte plasma para la empresa SEDEMI S.C.C ubicado en el área de abastecimientos en la planta.</a:t>
            </a:r>
            <a:endParaRPr lang="es-EC" dirty="0"/>
          </a:p>
        </p:txBody>
      </p:sp>
      <p:sp>
        <p:nvSpPr>
          <p:cNvPr id="5" name="Rectángulo 4"/>
          <p:cNvSpPr/>
          <p:nvPr/>
        </p:nvSpPr>
        <p:spPr>
          <a:xfrm>
            <a:off x="1674168" y="1556792"/>
            <a:ext cx="6408712" cy="369332"/>
          </a:xfrm>
          <a:prstGeom prst="rect">
            <a:avLst/>
          </a:prstGeom>
        </p:spPr>
        <p:txBody>
          <a:bodyPr wrap="square">
            <a:spAutoFit/>
          </a:bodyPr>
          <a:lstStyle/>
          <a:p>
            <a:r>
              <a:rPr lang="es-MX" b="1" dirty="0" smtClean="0">
                <a:latin typeface="Times New Roman" panose="02020603050405020304" pitchFamily="18" charset="0"/>
                <a:ea typeface="Calibri" panose="020F0502020204030204" pitchFamily="34" charset="0"/>
              </a:rPr>
              <a:t>OBJETIVO GENERAL:</a:t>
            </a:r>
            <a:endParaRPr lang="es-EC" b="1" dirty="0"/>
          </a:p>
        </p:txBody>
      </p:sp>
    </p:spTree>
    <p:extLst>
      <p:ext uri="{BB962C8B-B14F-4D97-AF65-F5344CB8AC3E}">
        <p14:creationId xmlns:p14="http://schemas.microsoft.com/office/powerpoint/2010/main" val="1052272731"/>
      </p:ext>
    </p:extLst>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ángulo 3"/>
              <p:cNvSpPr/>
              <p:nvPr/>
            </p:nvSpPr>
            <p:spPr>
              <a:xfrm>
                <a:off x="2555776" y="1124744"/>
                <a:ext cx="5328592" cy="4301114"/>
              </a:xfrm>
              <a:prstGeom prst="rect">
                <a:avLst/>
              </a:prstGeom>
            </p:spPr>
            <p:txBody>
              <a:bodyPr wrap="square">
                <a:spAutoFit/>
              </a:bodyPr>
              <a:lstStyle/>
              <a:p>
                <a:pPr algn="just">
                  <a:lnSpc>
                    <a:spcPct val="150000"/>
                  </a:lnSpc>
                  <a:spcBef>
                    <a:spcPts val="600"/>
                  </a:spcBef>
                  <a:spcAft>
                    <a:spcPts val="0"/>
                  </a:spcAft>
                </a:pPr>
                <a:r>
                  <a:rPr lang="es-MX" sz="1400" u="sng" dirty="0">
                    <a:latin typeface="Times New Roman" panose="02020603050405020304" pitchFamily="18" charset="0"/>
                    <a:ea typeface="Calibri" panose="020F0502020204030204" pitchFamily="34" charset="0"/>
                    <a:cs typeface="Times New Roman" panose="02020603050405020304" pitchFamily="18" charset="0"/>
                  </a:rPr>
                  <a:t>Volumen de cámaras de extracción: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400" dirty="0" smtClean="0">
                    <a:effectLst/>
                    <a:latin typeface="Times New Roman" panose="02020603050405020304" pitchFamily="18" charset="0"/>
                    <a:ea typeface="Calibri" panose="020F0502020204030204" pitchFamily="34" charset="0"/>
                    <a:cs typeface="Times New Roman" panose="02020603050405020304" pitchFamily="18" charset="0"/>
                  </a:rPr>
                  <a:t>Aplicando </a:t>
                </a: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la ecuación</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anterior:</a:t>
                </a: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 xmlns:m="http://schemas.openxmlformats.org/officeDocument/2006/math">
                    <m:r>
                      <m:rPr>
                        <m:sty m:val="p"/>
                      </m:rPr>
                      <a:rPr lang="es-MX" sz="1400">
                        <a:effectLst/>
                        <a:latin typeface="Cambria Math" panose="02040503050406030204" pitchFamily="18" charset="0"/>
                        <a:ea typeface="Calibri" panose="020F0502020204030204" pitchFamily="34" charset="0"/>
                      </a:rPr>
                      <m:t>V</m:t>
                    </m:r>
                    <m:r>
                      <a:rPr lang="es-MX" sz="1400">
                        <a:effectLst/>
                        <a:latin typeface="Cambria Math" panose="02040503050406030204" pitchFamily="18" charset="0"/>
                        <a:ea typeface="Calibri" panose="020F0502020204030204" pitchFamily="34" charset="0"/>
                      </a:rPr>
                      <m:t>3=13000</m:t>
                    </m:r>
                    <m:r>
                      <m:rPr>
                        <m:sty m:val="p"/>
                      </m:rPr>
                      <a:rPr lang="es-MX" sz="1400">
                        <a:effectLst/>
                        <a:latin typeface="Cambria Math" panose="02040503050406030204" pitchFamily="18" charset="0"/>
                        <a:ea typeface="Calibri" panose="020F0502020204030204" pitchFamily="34" charset="0"/>
                      </a:rPr>
                      <m:t>X</m:t>
                    </m:r>
                    <m:r>
                      <a:rPr lang="es-MX" sz="1400">
                        <a:effectLst/>
                        <a:latin typeface="Cambria Math" panose="02040503050406030204" pitchFamily="18" charset="0"/>
                        <a:ea typeface="Calibri" panose="020F0502020204030204" pitchFamily="34" charset="0"/>
                      </a:rPr>
                      <m:t>1200</m:t>
                    </m:r>
                    <m:r>
                      <m:rPr>
                        <m:sty m:val="p"/>
                      </m:rPr>
                      <a:rPr lang="es-MX" sz="1400">
                        <a:effectLst/>
                        <a:latin typeface="Cambria Math" panose="02040503050406030204" pitchFamily="18" charset="0"/>
                        <a:ea typeface="Calibri" panose="020F0502020204030204" pitchFamily="34" charset="0"/>
                      </a:rPr>
                      <m:t>X</m:t>
                    </m:r>
                    <m:r>
                      <a:rPr lang="es-MX" sz="1400">
                        <a:effectLst/>
                        <a:latin typeface="Cambria Math" panose="02040503050406030204" pitchFamily="18" charset="0"/>
                        <a:ea typeface="Calibri" panose="020F0502020204030204" pitchFamily="34" charset="0"/>
                      </a:rPr>
                      <m:t>1500= 23400000000 </m:t>
                    </m:r>
                    <m:sSup>
                      <m:sSupPr>
                        <m:ctrlPr>
                          <a:rPr lang="es-EC" sz="1400" i="1">
                            <a:effectLst/>
                            <a:latin typeface="Cambria Math" panose="02040503050406030204" pitchFamily="18" charset="0"/>
                            <a:ea typeface="Times New Roman" panose="02020603050405020304" pitchFamily="18" charset="0"/>
                          </a:rPr>
                        </m:ctrlPr>
                      </m:sSupPr>
                      <m:e>
                        <m:r>
                          <m:rPr>
                            <m:sty m:val="p"/>
                          </m:rPr>
                          <a:rPr lang="es-MX" sz="1400">
                            <a:effectLst/>
                            <a:latin typeface="Cambria Math" panose="02040503050406030204" pitchFamily="18" charset="0"/>
                            <a:ea typeface="Times New Roman" panose="02020603050405020304" pitchFamily="18" charset="0"/>
                          </a:rPr>
                          <m:t>mm</m:t>
                        </m:r>
                      </m:e>
                      <m:sup>
                        <m:r>
                          <a:rPr lang="es-MX" sz="1400" i="1">
                            <a:effectLst/>
                            <a:latin typeface="Cambria Math" panose="02040503050406030204" pitchFamily="18" charset="0"/>
                            <a:ea typeface="Times New Roman" panose="02020603050405020304" pitchFamily="18" charset="0"/>
                          </a:rPr>
                          <m:t>3</m:t>
                        </m:r>
                      </m:sup>
                    </m:sSup>
                    <m:r>
                      <a:rPr lang="es-MX" sz="1400" i="1">
                        <a:effectLst/>
                        <a:latin typeface="Cambria Math" panose="02040503050406030204" pitchFamily="18" charset="0"/>
                        <a:ea typeface="Times New Roman" panose="02020603050405020304" pitchFamily="18" charset="0"/>
                      </a:rPr>
                      <m:t>=23.4 </m:t>
                    </m:r>
                    <m:sSup>
                      <m:sSupPr>
                        <m:ctrlPr>
                          <a:rPr lang="es-EC" sz="1400" i="1">
                            <a:effectLst/>
                            <a:latin typeface="Cambria Math" panose="02040503050406030204" pitchFamily="18" charset="0"/>
                            <a:ea typeface="Times New Roman" panose="02020603050405020304" pitchFamily="18" charset="0"/>
                          </a:rPr>
                        </m:ctrlPr>
                      </m:sSupPr>
                      <m:e>
                        <m:r>
                          <a:rPr lang="es-MX" sz="1400" i="1">
                            <a:effectLst/>
                            <a:latin typeface="Cambria Math" panose="02040503050406030204" pitchFamily="18" charset="0"/>
                            <a:ea typeface="Times New Roman" panose="02020603050405020304" pitchFamily="18" charset="0"/>
                          </a:rPr>
                          <m:t>[</m:t>
                        </m:r>
                        <m:r>
                          <a:rPr lang="es-MX" sz="1400" i="1">
                            <a:effectLst/>
                            <a:latin typeface="Cambria Math" panose="02040503050406030204" pitchFamily="18" charset="0"/>
                            <a:ea typeface="Times New Roman" panose="02020603050405020304" pitchFamily="18" charset="0"/>
                          </a:rPr>
                          <m:t>𝑚</m:t>
                        </m:r>
                      </m:e>
                      <m:sup>
                        <m:r>
                          <a:rPr lang="es-MX" sz="1400" i="1">
                            <a:effectLst/>
                            <a:latin typeface="Cambria Math" panose="02040503050406030204" pitchFamily="18" charset="0"/>
                            <a:ea typeface="Times New Roman" panose="02020603050405020304" pitchFamily="18" charset="0"/>
                          </a:rPr>
                          <m:t>3</m:t>
                        </m:r>
                      </m:sup>
                    </m:sSup>
                    <m:r>
                      <a:rPr lang="es-MX" sz="1400" i="1">
                        <a:effectLst/>
                        <a:latin typeface="Cambria Math" panose="02040503050406030204" pitchFamily="18" charset="0"/>
                        <a:ea typeface="Times New Roman" panose="02020603050405020304" pitchFamily="18" charset="0"/>
                      </a:rPr>
                      <m:t>]</m:t>
                    </m:r>
                  </m:oMath>
                </a14:m>
                <a:r>
                  <a:rPr lang="es-MX"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MX" sz="1400" u="sng" dirty="0">
                    <a:effectLst/>
                    <a:latin typeface="Times New Roman" panose="02020603050405020304" pitchFamily="18" charset="0"/>
                    <a:ea typeface="Calibri" panose="020F0502020204030204" pitchFamily="34" charset="0"/>
                    <a:cs typeface="Times New Roman" panose="02020603050405020304" pitchFamily="18" charset="0"/>
                  </a:rPr>
                  <a:t>Volumen de ductos de extracción: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400" dirty="0" smtClean="0">
                    <a:effectLst/>
                    <a:latin typeface="Times New Roman" panose="02020603050405020304" pitchFamily="18" charset="0"/>
                    <a:ea typeface="Calibri" panose="020F0502020204030204" pitchFamily="34" charset="0"/>
                    <a:cs typeface="Times New Roman" panose="02020603050405020304" pitchFamily="18" charset="0"/>
                  </a:rPr>
                  <a:t>Aplicando </a:t>
                </a: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la ecuación</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anterior</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C"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MX" sz="1400">
                          <a:effectLst/>
                          <a:latin typeface="Cambria Math" panose="02040503050406030204" pitchFamily="18" charset="0"/>
                          <a:ea typeface="Calibri" panose="020F0502020204030204" pitchFamily="34" charset="0"/>
                        </a:rPr>
                        <m:t>V</m:t>
                      </m:r>
                      <m:r>
                        <a:rPr lang="es-MX" sz="1400">
                          <a:effectLst/>
                          <a:latin typeface="Cambria Math" panose="02040503050406030204" pitchFamily="18" charset="0"/>
                          <a:ea typeface="Calibri" panose="020F0502020204030204" pitchFamily="34" charset="0"/>
                        </a:rPr>
                        <m:t>4=3500</m:t>
                      </m:r>
                      <m:r>
                        <m:rPr>
                          <m:sty m:val="p"/>
                        </m:rPr>
                        <a:rPr lang="es-MX" sz="1400">
                          <a:effectLst/>
                          <a:latin typeface="Cambria Math" panose="02040503050406030204" pitchFamily="18" charset="0"/>
                          <a:ea typeface="Calibri" panose="020F0502020204030204" pitchFamily="34" charset="0"/>
                        </a:rPr>
                        <m:t>X</m:t>
                      </m:r>
                      <m:r>
                        <a:rPr lang="es-MX" sz="1400">
                          <a:effectLst/>
                          <a:latin typeface="Cambria Math" panose="02040503050406030204" pitchFamily="18" charset="0"/>
                          <a:ea typeface="Calibri" panose="020F0502020204030204" pitchFamily="34" charset="0"/>
                        </a:rPr>
                        <m:t>1500</m:t>
                      </m:r>
                      <m:r>
                        <m:rPr>
                          <m:sty m:val="p"/>
                        </m:rPr>
                        <a:rPr lang="es-MX" sz="1400">
                          <a:effectLst/>
                          <a:latin typeface="Cambria Math" panose="02040503050406030204" pitchFamily="18" charset="0"/>
                          <a:ea typeface="Calibri" panose="020F0502020204030204" pitchFamily="34" charset="0"/>
                        </a:rPr>
                        <m:t>X</m:t>
                      </m:r>
                      <m:r>
                        <a:rPr lang="es-MX" sz="1400">
                          <a:effectLst/>
                          <a:latin typeface="Cambria Math" panose="02040503050406030204" pitchFamily="18" charset="0"/>
                          <a:ea typeface="Calibri" panose="020F0502020204030204" pitchFamily="34" charset="0"/>
                        </a:rPr>
                        <m:t>1200= 6300000000 </m:t>
                      </m:r>
                      <m:sSup>
                        <m:sSupPr>
                          <m:ctrlPr>
                            <a:rPr lang="es-EC" sz="1400" i="1">
                              <a:effectLst/>
                              <a:latin typeface="Cambria Math" panose="02040503050406030204" pitchFamily="18" charset="0"/>
                              <a:ea typeface="Times New Roman" panose="02020603050405020304" pitchFamily="18" charset="0"/>
                            </a:rPr>
                          </m:ctrlPr>
                        </m:sSupPr>
                        <m:e>
                          <m:r>
                            <m:rPr>
                              <m:sty m:val="p"/>
                            </m:rPr>
                            <a:rPr lang="es-MX" sz="1400">
                              <a:effectLst/>
                              <a:latin typeface="Cambria Math" panose="02040503050406030204" pitchFamily="18" charset="0"/>
                              <a:ea typeface="Times New Roman" panose="02020603050405020304" pitchFamily="18" charset="0"/>
                            </a:rPr>
                            <m:t>mm</m:t>
                          </m:r>
                        </m:e>
                        <m:sup>
                          <m:r>
                            <a:rPr lang="es-MX" sz="1400" i="1">
                              <a:effectLst/>
                              <a:latin typeface="Cambria Math" panose="02040503050406030204" pitchFamily="18" charset="0"/>
                              <a:ea typeface="Times New Roman" panose="02020603050405020304" pitchFamily="18" charset="0"/>
                            </a:rPr>
                            <m:t>3</m:t>
                          </m:r>
                        </m:sup>
                      </m:sSup>
                      <m:r>
                        <a:rPr lang="es-MX" sz="1400" i="1">
                          <a:effectLst/>
                          <a:latin typeface="Cambria Math" panose="02040503050406030204" pitchFamily="18" charset="0"/>
                          <a:ea typeface="Times New Roman" panose="02020603050405020304" pitchFamily="18" charset="0"/>
                        </a:rPr>
                        <m:t>=6.3 </m:t>
                      </m:r>
                      <m:sSup>
                        <m:sSupPr>
                          <m:ctrlPr>
                            <a:rPr lang="es-EC" sz="1400" i="1">
                              <a:effectLst/>
                              <a:latin typeface="Cambria Math" panose="02040503050406030204" pitchFamily="18" charset="0"/>
                              <a:ea typeface="Times New Roman" panose="02020603050405020304" pitchFamily="18" charset="0"/>
                            </a:rPr>
                          </m:ctrlPr>
                        </m:sSupPr>
                        <m:e>
                          <m:r>
                            <a:rPr lang="es-MX" sz="1400" i="1">
                              <a:effectLst/>
                              <a:latin typeface="Cambria Math" panose="02040503050406030204" pitchFamily="18" charset="0"/>
                              <a:ea typeface="Times New Roman" panose="02020603050405020304" pitchFamily="18" charset="0"/>
                            </a:rPr>
                            <m:t>[</m:t>
                          </m:r>
                          <m:r>
                            <a:rPr lang="es-MX" sz="1400" i="1">
                              <a:effectLst/>
                              <a:latin typeface="Cambria Math" panose="02040503050406030204" pitchFamily="18" charset="0"/>
                              <a:ea typeface="Times New Roman" panose="02020603050405020304" pitchFamily="18" charset="0"/>
                            </a:rPr>
                            <m:t>𝑚</m:t>
                          </m:r>
                        </m:e>
                        <m:sup>
                          <m:r>
                            <a:rPr lang="es-MX" sz="1400" i="1">
                              <a:effectLst/>
                              <a:latin typeface="Cambria Math" panose="02040503050406030204" pitchFamily="18" charset="0"/>
                              <a:ea typeface="Times New Roman" panose="02020603050405020304" pitchFamily="18" charset="0"/>
                            </a:rPr>
                            <m:t>3</m:t>
                          </m:r>
                        </m:sup>
                      </m:sSup>
                      <m:r>
                        <a:rPr lang="es-MX" sz="1400" i="1">
                          <a:effectLst/>
                          <a:latin typeface="Cambria Math" panose="02040503050406030204" pitchFamily="18" charset="0"/>
                          <a:ea typeface="Times New Roman" panose="02020603050405020304" pitchFamily="18" charset="0"/>
                        </a:rPr>
                        <m:t>]</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MX" sz="14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400" u="sng" dirty="0" smtClean="0">
                    <a:effectLst/>
                    <a:latin typeface="Times New Roman" panose="02020603050405020304" pitchFamily="18" charset="0"/>
                    <a:ea typeface="Calibri" panose="020F0502020204030204" pitchFamily="34" charset="0"/>
                    <a:cs typeface="Times New Roman" panose="02020603050405020304" pitchFamily="18" charset="0"/>
                  </a:rPr>
                  <a:t>Volumen </a:t>
                </a:r>
                <a:r>
                  <a:rPr lang="es-MX" sz="1400" u="sng" dirty="0">
                    <a:effectLst/>
                    <a:latin typeface="Times New Roman" panose="02020603050405020304" pitchFamily="18" charset="0"/>
                    <a:ea typeface="Calibri" panose="020F0502020204030204" pitchFamily="34" charset="0"/>
                    <a:cs typeface="Times New Roman" panose="02020603050405020304" pitchFamily="18" charset="0"/>
                  </a:rPr>
                  <a:t>de extracción total requerido: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rPr>
                          </m:ctrlPr>
                        </m:sSubPr>
                        <m:e>
                          <m:r>
                            <a:rPr lang="es-MX" sz="1400" i="1">
                              <a:effectLst/>
                              <a:latin typeface="Cambria Math" panose="02040503050406030204" pitchFamily="18" charset="0"/>
                              <a:ea typeface="Calibri" panose="020F0502020204030204" pitchFamily="34" charset="0"/>
                            </a:rPr>
                            <m:t>𝑉</m:t>
                          </m:r>
                        </m:e>
                        <m:sub>
                          <m:r>
                            <a:rPr lang="es-MX" sz="1400" i="1">
                              <a:effectLst/>
                              <a:latin typeface="Cambria Math" panose="02040503050406030204" pitchFamily="18" charset="0"/>
                              <a:ea typeface="Calibri" panose="020F0502020204030204" pitchFamily="34" charset="0"/>
                            </a:rPr>
                            <m:t>𝑇</m:t>
                          </m:r>
                        </m:sub>
                      </m:sSub>
                      <m:r>
                        <a:rPr lang="es-MX" sz="1400" i="1">
                          <a:effectLst/>
                          <a:latin typeface="Cambria Math" panose="02040503050406030204" pitchFamily="18" charset="0"/>
                          <a:ea typeface="Calibri" panose="020F0502020204030204" pitchFamily="34" charset="0"/>
                        </a:rPr>
                        <m:t>=</m:t>
                      </m:r>
                      <m:sSub>
                        <m:sSubPr>
                          <m:ctrlPr>
                            <a:rPr lang="es-EC" sz="1400" i="1">
                              <a:effectLst/>
                              <a:latin typeface="Cambria Math" panose="02040503050406030204" pitchFamily="18" charset="0"/>
                              <a:ea typeface="Calibri" panose="020F0502020204030204" pitchFamily="34" charset="0"/>
                            </a:rPr>
                          </m:ctrlPr>
                        </m:sSubPr>
                        <m:e>
                          <m:r>
                            <a:rPr lang="es-MX" sz="1400" i="1">
                              <a:effectLst/>
                              <a:latin typeface="Cambria Math" panose="02040503050406030204" pitchFamily="18" charset="0"/>
                              <a:ea typeface="Calibri" panose="020F0502020204030204" pitchFamily="34" charset="0"/>
                            </a:rPr>
                            <m:t>2∗(</m:t>
                          </m:r>
                          <m:r>
                            <a:rPr lang="es-MX" sz="1400" i="1">
                              <a:effectLst/>
                              <a:latin typeface="Cambria Math" panose="02040503050406030204" pitchFamily="18" charset="0"/>
                              <a:ea typeface="Calibri" panose="020F0502020204030204" pitchFamily="34" charset="0"/>
                            </a:rPr>
                            <m:t>𝑉</m:t>
                          </m:r>
                        </m:e>
                        <m:sub>
                          <m:r>
                            <a:rPr lang="es-MX" sz="1400" i="1">
                              <a:effectLst/>
                              <a:latin typeface="Cambria Math" panose="02040503050406030204" pitchFamily="18" charset="0"/>
                              <a:ea typeface="Calibri" panose="020F0502020204030204" pitchFamily="34" charset="0"/>
                            </a:rPr>
                            <m:t>1</m:t>
                          </m:r>
                        </m:sub>
                      </m:sSub>
                      <m:r>
                        <a:rPr lang="es-MX" sz="1400" i="1">
                          <a:effectLst/>
                          <a:latin typeface="Cambria Math" panose="02040503050406030204" pitchFamily="18" charset="0"/>
                          <a:ea typeface="Calibri" panose="020F0502020204030204" pitchFamily="34" charset="0"/>
                        </a:rPr>
                        <m:t>+</m:t>
                      </m:r>
                      <m:sSub>
                        <m:sSubPr>
                          <m:ctrlPr>
                            <a:rPr lang="es-EC" sz="1400" i="1">
                              <a:effectLst/>
                              <a:latin typeface="Cambria Math" panose="02040503050406030204" pitchFamily="18" charset="0"/>
                              <a:ea typeface="Calibri" panose="020F0502020204030204" pitchFamily="34" charset="0"/>
                            </a:rPr>
                          </m:ctrlPr>
                        </m:sSubPr>
                        <m:e>
                          <m:r>
                            <a:rPr lang="es-MX" sz="1400" i="1">
                              <a:effectLst/>
                              <a:latin typeface="Cambria Math" panose="02040503050406030204" pitchFamily="18" charset="0"/>
                              <a:ea typeface="Calibri" panose="020F0502020204030204" pitchFamily="34" charset="0"/>
                            </a:rPr>
                            <m:t>𝑉</m:t>
                          </m:r>
                        </m:e>
                        <m:sub>
                          <m:r>
                            <a:rPr lang="es-MX" sz="1400" i="1">
                              <a:effectLst/>
                              <a:latin typeface="Cambria Math" panose="02040503050406030204" pitchFamily="18" charset="0"/>
                              <a:ea typeface="Calibri" panose="020F0502020204030204" pitchFamily="34" charset="0"/>
                            </a:rPr>
                            <m:t>2</m:t>
                          </m:r>
                        </m:sub>
                      </m:sSub>
                      <m:r>
                        <a:rPr lang="es-MX" sz="1400" i="1">
                          <a:effectLst/>
                          <a:latin typeface="Cambria Math" panose="02040503050406030204" pitchFamily="18" charset="0"/>
                          <a:ea typeface="Calibri" panose="020F0502020204030204" pitchFamily="34" charset="0"/>
                        </a:rPr>
                        <m:t>+</m:t>
                      </m:r>
                      <m:sSub>
                        <m:sSubPr>
                          <m:ctrlPr>
                            <a:rPr lang="es-EC" sz="1400" i="1">
                              <a:effectLst/>
                              <a:latin typeface="Cambria Math" panose="02040503050406030204" pitchFamily="18" charset="0"/>
                              <a:ea typeface="Calibri" panose="020F0502020204030204" pitchFamily="34" charset="0"/>
                            </a:rPr>
                          </m:ctrlPr>
                        </m:sSubPr>
                        <m:e>
                          <m:r>
                            <a:rPr lang="es-MX" sz="1400" i="1">
                              <a:effectLst/>
                              <a:latin typeface="Cambria Math" panose="02040503050406030204" pitchFamily="18" charset="0"/>
                              <a:ea typeface="Calibri" panose="020F0502020204030204" pitchFamily="34" charset="0"/>
                            </a:rPr>
                            <m:t>𝑉</m:t>
                          </m:r>
                        </m:e>
                        <m:sub>
                          <m:r>
                            <a:rPr lang="es-MX" sz="1400" i="1">
                              <a:effectLst/>
                              <a:latin typeface="Cambria Math" panose="02040503050406030204" pitchFamily="18" charset="0"/>
                              <a:ea typeface="Calibri" panose="020F0502020204030204" pitchFamily="34" charset="0"/>
                            </a:rPr>
                            <m:t>3</m:t>
                          </m:r>
                        </m:sub>
                      </m:sSub>
                      <m:r>
                        <a:rPr lang="es-MX" sz="1400" i="1">
                          <a:effectLst/>
                          <a:latin typeface="Cambria Math" panose="02040503050406030204" pitchFamily="18" charset="0"/>
                          <a:ea typeface="Calibri" panose="020F0502020204030204" pitchFamily="34" charset="0"/>
                        </a:rPr>
                        <m:t>+</m:t>
                      </m:r>
                      <m:sSub>
                        <m:sSubPr>
                          <m:ctrlPr>
                            <a:rPr lang="es-EC" sz="1400" i="1">
                              <a:effectLst/>
                              <a:latin typeface="Cambria Math" panose="02040503050406030204" pitchFamily="18" charset="0"/>
                              <a:ea typeface="Calibri" panose="020F0502020204030204" pitchFamily="34" charset="0"/>
                            </a:rPr>
                          </m:ctrlPr>
                        </m:sSubPr>
                        <m:e>
                          <m:r>
                            <a:rPr lang="es-MX" sz="1400" i="1">
                              <a:effectLst/>
                              <a:latin typeface="Cambria Math" panose="02040503050406030204" pitchFamily="18" charset="0"/>
                              <a:ea typeface="Calibri" panose="020F0502020204030204" pitchFamily="34" charset="0"/>
                            </a:rPr>
                            <m:t>𝑉</m:t>
                          </m:r>
                        </m:e>
                        <m:sub>
                          <m:r>
                            <a:rPr lang="es-MX" sz="1400" i="1">
                              <a:effectLst/>
                              <a:latin typeface="Cambria Math" panose="02040503050406030204" pitchFamily="18" charset="0"/>
                              <a:ea typeface="Calibri" panose="020F0502020204030204" pitchFamily="34" charset="0"/>
                            </a:rPr>
                            <m:t>4</m:t>
                          </m:r>
                        </m:sub>
                      </m:sSub>
                      <m:r>
                        <a:rPr lang="es-MX" sz="1400" i="1">
                          <a:effectLst/>
                          <a:latin typeface="Cambria Math" panose="02040503050406030204" pitchFamily="18" charset="0"/>
                          <a:ea typeface="Calibri" panose="020F0502020204030204" pitchFamily="34" charset="0"/>
                        </a:rPr>
                        <m:t>) [</m:t>
                      </m:r>
                      <m:sSup>
                        <m:sSupPr>
                          <m:ctrlPr>
                            <a:rPr lang="es-EC" sz="1400" i="1">
                              <a:effectLst/>
                              <a:latin typeface="Cambria Math" panose="02040503050406030204" pitchFamily="18" charset="0"/>
                              <a:ea typeface="Calibri" panose="020F0502020204030204" pitchFamily="34" charset="0"/>
                            </a:rPr>
                          </m:ctrlPr>
                        </m:sSupPr>
                        <m:e>
                          <m:r>
                            <a:rPr lang="es-MX" sz="1400" i="1">
                              <a:effectLst/>
                              <a:latin typeface="Cambria Math" panose="02040503050406030204" pitchFamily="18" charset="0"/>
                              <a:ea typeface="Calibri" panose="020F0502020204030204" pitchFamily="34" charset="0"/>
                            </a:rPr>
                            <m:t>𝑚</m:t>
                          </m:r>
                        </m:e>
                        <m:sup>
                          <m:r>
                            <a:rPr lang="es-MX" sz="1400" i="1">
                              <a:effectLst/>
                              <a:latin typeface="Cambria Math" panose="02040503050406030204" pitchFamily="18" charset="0"/>
                              <a:ea typeface="Calibri" panose="020F0502020204030204" pitchFamily="34" charset="0"/>
                            </a:rPr>
                            <m:t>3</m:t>
                          </m:r>
                        </m:sup>
                      </m:sSup>
                      <m:r>
                        <a:rPr lang="es-MX" sz="1400" i="1">
                          <a:effectLst/>
                          <a:latin typeface="Cambria Math" panose="02040503050406030204" pitchFamily="18" charset="0"/>
                          <a:ea typeface="Calibri" panose="020F0502020204030204" pitchFamily="34" charset="0"/>
                        </a:rPr>
                        <m:t>]</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MX" sz="1400" dirty="0">
                    <a:effectLst/>
                    <a:latin typeface="Times New Roman" panose="02020603050405020304" pitchFamily="18" charset="0"/>
                    <a:ea typeface="Times New Roman" panose="02020603050405020304" pitchFamily="18" charset="0"/>
                    <a:cs typeface="Times New Roman" panose="02020603050405020304" pitchFamily="18" charset="0"/>
                  </a:rPr>
                  <a:t>Donde: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MX"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400" i="1">
                            <a:effectLst/>
                            <a:latin typeface="Cambria Math" panose="02040503050406030204" pitchFamily="18" charset="0"/>
                            <a:ea typeface="Calibri" panose="020F0502020204030204" pitchFamily="34" charset="0"/>
                          </a:rPr>
                        </m:ctrlPr>
                      </m:sSubPr>
                      <m:e>
                        <m:r>
                          <a:rPr lang="es-MX" sz="1400" i="1">
                            <a:effectLst/>
                            <a:latin typeface="Cambria Math" panose="02040503050406030204" pitchFamily="18" charset="0"/>
                            <a:ea typeface="Calibri" panose="020F0502020204030204" pitchFamily="34" charset="0"/>
                          </a:rPr>
                          <m:t>𝑉</m:t>
                        </m:r>
                      </m:e>
                      <m:sub>
                        <m:r>
                          <a:rPr lang="es-MX" sz="1400" i="1">
                            <a:effectLst/>
                            <a:latin typeface="Cambria Math" panose="02040503050406030204" pitchFamily="18" charset="0"/>
                            <a:ea typeface="Calibri" panose="020F0502020204030204" pitchFamily="34" charset="0"/>
                          </a:rPr>
                          <m:t>𝑇</m:t>
                        </m:r>
                      </m:sub>
                    </m:sSub>
                    <m:r>
                      <a:rPr lang="es-MX" sz="1400" i="1">
                        <a:effectLst/>
                        <a:latin typeface="Cambria Math" panose="02040503050406030204" pitchFamily="18" charset="0"/>
                        <a:ea typeface="Calibri" panose="020F0502020204030204" pitchFamily="34" charset="0"/>
                      </a:rPr>
                      <m:t>=2 (2.04+9.5+23.4+6.3)</m:t>
                    </m:r>
                  </m:oMath>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rPr>
                          </m:ctrlPr>
                        </m:sSubPr>
                        <m:e>
                          <m:r>
                            <a:rPr lang="es-MX" sz="1400" i="1">
                              <a:effectLst/>
                              <a:latin typeface="Cambria Math" panose="02040503050406030204" pitchFamily="18" charset="0"/>
                              <a:ea typeface="Calibri" panose="020F0502020204030204" pitchFamily="34" charset="0"/>
                            </a:rPr>
                            <m:t>𝑉</m:t>
                          </m:r>
                        </m:e>
                        <m:sub>
                          <m:r>
                            <a:rPr lang="es-MX" sz="1400" i="1">
                              <a:effectLst/>
                              <a:latin typeface="Cambria Math" panose="02040503050406030204" pitchFamily="18" charset="0"/>
                              <a:ea typeface="Calibri" panose="020F0502020204030204" pitchFamily="34" charset="0"/>
                            </a:rPr>
                            <m:t>𝑇</m:t>
                          </m:r>
                        </m:sub>
                      </m:sSub>
                      <m:r>
                        <a:rPr lang="es-MX" sz="1400" i="1">
                          <a:effectLst/>
                          <a:latin typeface="Cambria Math" panose="02040503050406030204" pitchFamily="18" charset="0"/>
                          <a:ea typeface="Calibri" panose="020F0502020204030204" pitchFamily="34" charset="0"/>
                        </a:rPr>
                        <m:t>=2∗41.24 </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s-EC" sz="1400" i="1">
                              <a:effectLst/>
                              <a:latin typeface="Cambria Math" panose="02040503050406030204" pitchFamily="18" charset="0"/>
                              <a:ea typeface="Calibri" panose="020F0502020204030204" pitchFamily="34" charset="0"/>
                            </a:rPr>
                          </m:ctrlPr>
                        </m:sSupPr>
                        <m:e>
                          <m:sSub>
                            <m:sSubPr>
                              <m:ctrlPr>
                                <a:rPr lang="es-EC" sz="1400" i="1">
                                  <a:effectLst/>
                                  <a:latin typeface="Cambria Math" panose="02040503050406030204" pitchFamily="18" charset="0"/>
                                  <a:ea typeface="Calibri" panose="020F0502020204030204" pitchFamily="34" charset="0"/>
                                </a:rPr>
                              </m:ctrlPr>
                            </m:sSubPr>
                            <m:e>
                              <m:r>
                                <a:rPr lang="es-MX" sz="1400" i="1">
                                  <a:effectLst/>
                                  <a:latin typeface="Cambria Math" panose="02040503050406030204" pitchFamily="18" charset="0"/>
                                  <a:ea typeface="Calibri" panose="020F0502020204030204" pitchFamily="34" charset="0"/>
                                </a:rPr>
                                <m:t>𝑉</m:t>
                              </m:r>
                            </m:e>
                            <m:sub>
                              <m:r>
                                <a:rPr lang="es-MX" sz="1400" i="1">
                                  <a:effectLst/>
                                  <a:latin typeface="Cambria Math" panose="02040503050406030204" pitchFamily="18" charset="0"/>
                                  <a:ea typeface="Calibri" panose="020F0502020204030204" pitchFamily="34" charset="0"/>
                                </a:rPr>
                                <m:t>𝑇</m:t>
                              </m:r>
                            </m:sub>
                          </m:sSub>
                          <m:r>
                            <a:rPr lang="es-MX" sz="1400" i="1">
                              <a:effectLst/>
                              <a:latin typeface="Cambria Math" panose="02040503050406030204" pitchFamily="18" charset="0"/>
                              <a:ea typeface="Calibri" panose="020F0502020204030204" pitchFamily="34" charset="0"/>
                            </a:rPr>
                            <m:t>=82.48 [</m:t>
                          </m:r>
                          <m:r>
                            <a:rPr lang="es-MX" sz="1400" i="1">
                              <a:effectLst/>
                              <a:latin typeface="Cambria Math" panose="02040503050406030204" pitchFamily="18" charset="0"/>
                              <a:ea typeface="Calibri" panose="020F0502020204030204" pitchFamily="34" charset="0"/>
                            </a:rPr>
                            <m:t>𝑚</m:t>
                          </m:r>
                        </m:e>
                        <m:sup>
                          <m:r>
                            <a:rPr lang="es-MX" sz="1400" i="1">
                              <a:effectLst/>
                              <a:latin typeface="Cambria Math" panose="02040503050406030204" pitchFamily="18" charset="0"/>
                              <a:ea typeface="Calibri" panose="020F0502020204030204" pitchFamily="34" charset="0"/>
                            </a:rPr>
                            <m:t>3</m:t>
                          </m:r>
                        </m:sup>
                      </m:sSup>
                      <m:r>
                        <a:rPr lang="es-MX" sz="1400" i="1">
                          <a:effectLst/>
                          <a:latin typeface="Cambria Math" panose="02040503050406030204" pitchFamily="18" charset="0"/>
                          <a:ea typeface="Calibri" panose="020F0502020204030204" pitchFamily="34" charset="0"/>
                        </a:rPr>
                        <m:t>]</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s-EC" sz="1400" b="1" i="1">
                              <a:effectLst/>
                              <a:latin typeface="Cambria Math" panose="02040503050406030204" pitchFamily="18" charset="0"/>
                              <a:ea typeface="Calibri" panose="020F0502020204030204" pitchFamily="34" charset="0"/>
                            </a:rPr>
                          </m:ctrlPr>
                        </m:sSupPr>
                        <m:e>
                          <m:sSub>
                            <m:sSubPr>
                              <m:ctrlPr>
                                <a:rPr lang="es-EC" sz="1400" b="1" i="1">
                                  <a:effectLst/>
                                  <a:latin typeface="Cambria Math" panose="02040503050406030204" pitchFamily="18" charset="0"/>
                                  <a:ea typeface="Calibri" panose="020F0502020204030204" pitchFamily="34" charset="0"/>
                                </a:rPr>
                              </m:ctrlPr>
                            </m:sSubPr>
                            <m:e>
                              <m:r>
                                <a:rPr lang="es-MX" sz="1400" b="1" i="1">
                                  <a:effectLst/>
                                  <a:latin typeface="Cambria Math" panose="02040503050406030204" pitchFamily="18" charset="0"/>
                                  <a:ea typeface="Calibri" panose="020F0502020204030204" pitchFamily="34" charset="0"/>
                                </a:rPr>
                                <m:t>𝑽</m:t>
                              </m:r>
                            </m:e>
                            <m:sub>
                              <m:r>
                                <a:rPr lang="es-MX" sz="1400" b="1" i="1">
                                  <a:effectLst/>
                                  <a:latin typeface="Cambria Math" panose="02040503050406030204" pitchFamily="18" charset="0"/>
                                  <a:ea typeface="Calibri" panose="020F0502020204030204" pitchFamily="34" charset="0"/>
                                </a:rPr>
                                <m:t>𝑻</m:t>
                              </m:r>
                            </m:sub>
                          </m:sSub>
                          <m:r>
                            <a:rPr lang="es-MX" sz="1400" b="1" i="1">
                              <a:effectLst/>
                              <a:latin typeface="Cambria Math" panose="02040503050406030204" pitchFamily="18" charset="0"/>
                              <a:ea typeface="Calibri" panose="020F0502020204030204" pitchFamily="34" charset="0"/>
                            </a:rPr>
                            <m:t>≈</m:t>
                          </m:r>
                          <m:r>
                            <a:rPr lang="es-MX" sz="1400" b="1" i="1">
                              <a:effectLst/>
                              <a:latin typeface="Cambria Math" panose="02040503050406030204" pitchFamily="18" charset="0"/>
                              <a:ea typeface="Calibri" panose="020F0502020204030204" pitchFamily="34" charset="0"/>
                            </a:rPr>
                            <m:t>𝟐𝟗𝟏𝟑</m:t>
                          </m:r>
                          <m:r>
                            <a:rPr lang="es-MX" sz="1400" b="1" i="1">
                              <a:effectLst/>
                              <a:latin typeface="Cambria Math" panose="02040503050406030204" pitchFamily="18" charset="0"/>
                              <a:ea typeface="Calibri" panose="020F0502020204030204" pitchFamily="34" charset="0"/>
                            </a:rPr>
                            <m:t> [</m:t>
                          </m:r>
                          <m:r>
                            <a:rPr lang="es-MX" sz="1400" b="1" i="1">
                              <a:effectLst/>
                              <a:latin typeface="Cambria Math" panose="02040503050406030204" pitchFamily="18" charset="0"/>
                              <a:ea typeface="Calibri" panose="020F0502020204030204" pitchFamily="34" charset="0"/>
                            </a:rPr>
                            <m:t>𝒇𝒕</m:t>
                          </m:r>
                        </m:e>
                        <m:sup>
                          <m:r>
                            <a:rPr lang="es-MX" sz="1400" b="1" i="1">
                              <a:effectLst/>
                              <a:latin typeface="Cambria Math" panose="02040503050406030204" pitchFamily="18" charset="0"/>
                              <a:ea typeface="Calibri" panose="020F0502020204030204" pitchFamily="34" charset="0"/>
                            </a:rPr>
                            <m:t>𝟑</m:t>
                          </m:r>
                        </m:sup>
                      </m:sSup>
                      <m:r>
                        <a:rPr lang="es-EC" sz="1400" b="1" i="1">
                          <a:effectLst/>
                          <a:latin typeface="Cambria Math" panose="02040503050406030204" pitchFamily="18" charset="0"/>
                          <a:ea typeface="Calibri" panose="020F0502020204030204" pitchFamily="34" charset="0"/>
                        </a:rPr>
                        <m:t>]</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2555776" y="1124744"/>
                <a:ext cx="5328592" cy="4301114"/>
              </a:xfrm>
              <a:prstGeom prst="rect">
                <a:avLst/>
              </a:prstGeom>
              <a:blipFill rotWithShape="0">
                <a:blip r:embed="rId2"/>
                <a:stretch>
                  <a:fillRect l="-343"/>
                </a:stretch>
              </a:blipFill>
            </p:spPr>
            <p:txBody>
              <a:bodyPr/>
              <a:lstStyle/>
              <a:p>
                <a:r>
                  <a:rPr lang="es-EC">
                    <a:noFill/>
                  </a:rPr>
                  <a:t> </a:t>
                </a:r>
              </a:p>
            </p:txBody>
          </p:sp>
        </mc:Fallback>
      </mc:AlternateContent>
    </p:spTree>
    <p:extLst>
      <p:ext uri="{BB962C8B-B14F-4D97-AF65-F5344CB8AC3E}">
        <p14:creationId xmlns:p14="http://schemas.microsoft.com/office/powerpoint/2010/main" val="3527633513"/>
      </p:ext>
    </p:extLst>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5039544" y="404664"/>
            <a:ext cx="2952328" cy="4968552"/>
          </a:xfrm>
          <a:prstGeom prst="rect">
            <a:avLst/>
          </a:prstGeom>
        </p:spPr>
      </p:pic>
      <p:sp>
        <p:nvSpPr>
          <p:cNvPr id="3" name="Rectángulo 2"/>
          <p:cNvSpPr/>
          <p:nvPr/>
        </p:nvSpPr>
        <p:spPr>
          <a:xfrm>
            <a:off x="5010471" y="2420888"/>
            <a:ext cx="2952328" cy="2160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4" name="Rectángulo 3"/>
              <p:cNvSpPr/>
              <p:nvPr/>
            </p:nvSpPr>
            <p:spPr>
              <a:xfrm>
                <a:off x="683568" y="1196752"/>
                <a:ext cx="4572000" cy="2060885"/>
              </a:xfrm>
              <a:prstGeom prst="rect">
                <a:avLst/>
              </a:prstGeom>
            </p:spPr>
            <p:txBody>
              <a:bodyPr>
                <a:spAutoFit/>
              </a:bodyPr>
              <a:lstStyle/>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ea typeface="Times New Roman" panose="02020603050405020304" pitchFamily="18" charset="0"/>
                        </a:rPr>
                        <m:t>𝐹𝐴𝑁</m:t>
                      </m:r>
                      <m:r>
                        <a:rPr lang="es-MX" i="1">
                          <a:latin typeface="Cambria Math" panose="02040503050406030204" pitchFamily="18" charset="0"/>
                          <a:ea typeface="Times New Roman" panose="02020603050405020304" pitchFamily="18" charset="0"/>
                        </a:rPr>
                        <m:t> </m:t>
                      </m:r>
                      <m:r>
                        <a:rPr lang="es-MX" i="1">
                          <a:latin typeface="Cambria Math" panose="02040503050406030204" pitchFamily="18" charset="0"/>
                          <a:ea typeface="Times New Roman" panose="02020603050405020304" pitchFamily="18" charset="0"/>
                        </a:rPr>
                        <m:t>𝑐𝑓𝑚</m:t>
                      </m:r>
                      <m:r>
                        <a:rPr lang="es-MX" i="1">
                          <a:latin typeface="Cambria Math" panose="02040503050406030204" pitchFamily="18" charset="0"/>
                          <a:ea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rPr>
                          </m:ctrlPr>
                        </m:fPr>
                        <m:num>
                          <m:r>
                            <a:rPr lang="es-MX" i="1">
                              <a:effectLst/>
                              <a:latin typeface="Cambria Math" panose="02040503050406030204" pitchFamily="18" charset="0"/>
                              <a:ea typeface="Times New Roman" panose="02020603050405020304" pitchFamily="18" charset="0"/>
                            </a:rPr>
                            <m:t>𝑉</m:t>
                          </m:r>
                        </m:num>
                        <m:den>
                          <m:r>
                            <a:rPr lang="es-MX" i="1">
                              <a:effectLst/>
                              <a:latin typeface="Cambria Math" panose="02040503050406030204" pitchFamily="18" charset="0"/>
                              <a:ea typeface="Times New Roman" panose="02020603050405020304" pitchFamily="18" charset="0"/>
                            </a:rPr>
                            <m:t>𝑀</m:t>
                          </m:r>
                        </m:den>
                      </m:f>
                    </m:oMath>
                  </m:oMathPara>
                </a14:m>
                <a:endParaRPr lang="es-EC" sz="2000" dirty="0">
                  <a:effectLst/>
                  <a:latin typeface="Times New Roman" panose="02020603050405020304" pitchFamily="18" charset="0"/>
                  <a:ea typeface="Calibri" panose="020F050202020403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i="1">
                          <a:effectLst/>
                          <a:latin typeface="Cambria Math" panose="02040503050406030204" pitchFamily="18" charset="0"/>
                          <a:ea typeface="Times New Roman" panose="02020603050405020304" pitchFamily="18" charset="0"/>
                        </a:rPr>
                        <m:t>𝐹𝐴𝑁</m:t>
                      </m:r>
                      <m:r>
                        <a:rPr lang="es-MX" i="1">
                          <a:effectLst/>
                          <a:latin typeface="Cambria Math" panose="02040503050406030204" pitchFamily="18" charset="0"/>
                          <a:ea typeface="Times New Roman" panose="02020603050405020304" pitchFamily="18" charset="0"/>
                        </a:rPr>
                        <m:t> </m:t>
                      </m:r>
                      <m:r>
                        <a:rPr lang="es-MX" i="1">
                          <a:effectLst/>
                          <a:latin typeface="Cambria Math" panose="02040503050406030204" pitchFamily="18" charset="0"/>
                          <a:ea typeface="Times New Roman" panose="02020603050405020304" pitchFamily="18" charset="0"/>
                        </a:rPr>
                        <m:t>𝑐𝑓𝑚</m:t>
                      </m:r>
                      <m:r>
                        <a:rPr lang="es-MX" i="1">
                          <a:effectLst/>
                          <a:latin typeface="Cambria Math" panose="02040503050406030204" pitchFamily="18" charset="0"/>
                          <a:ea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rPr>
                          </m:ctrlPr>
                        </m:fPr>
                        <m:num>
                          <m:r>
                            <a:rPr lang="es-MX" i="1">
                              <a:effectLst/>
                              <a:latin typeface="Cambria Math" panose="02040503050406030204" pitchFamily="18" charset="0"/>
                              <a:ea typeface="Times New Roman" panose="02020603050405020304" pitchFamily="18" charset="0"/>
                            </a:rPr>
                            <m:t>2913</m:t>
                          </m:r>
                        </m:num>
                        <m:den>
                          <m:r>
                            <a:rPr lang="es-MX" i="1">
                              <a:effectLst/>
                              <a:latin typeface="Cambria Math" panose="02040503050406030204" pitchFamily="18" charset="0"/>
                              <a:ea typeface="Times New Roman" panose="02020603050405020304" pitchFamily="18" charset="0"/>
                            </a:rPr>
                            <m:t>1</m:t>
                          </m:r>
                        </m:den>
                      </m:f>
                    </m:oMath>
                  </m:oMathPara>
                </a14:m>
                <a:endParaRPr lang="es-EC" sz="2000" dirty="0">
                  <a:effectLst/>
                  <a:latin typeface="Times New Roman" panose="02020603050405020304" pitchFamily="18" charset="0"/>
                  <a:ea typeface="Calibri" panose="020F050202020403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b="1" i="1">
                          <a:effectLst/>
                          <a:latin typeface="Cambria Math" panose="02040503050406030204" pitchFamily="18" charset="0"/>
                          <a:ea typeface="Times New Roman" panose="02020603050405020304" pitchFamily="18" charset="0"/>
                        </a:rPr>
                        <m:t>𝑭𝑨𝑵</m:t>
                      </m:r>
                      <m:r>
                        <a:rPr lang="es-MX" b="1" i="1">
                          <a:effectLst/>
                          <a:latin typeface="Cambria Math" panose="02040503050406030204" pitchFamily="18" charset="0"/>
                          <a:ea typeface="Times New Roman" panose="02020603050405020304" pitchFamily="18" charset="0"/>
                        </a:rPr>
                        <m:t> </m:t>
                      </m:r>
                      <m:r>
                        <a:rPr lang="es-MX" b="1" i="1">
                          <a:effectLst/>
                          <a:latin typeface="Cambria Math" panose="02040503050406030204" pitchFamily="18" charset="0"/>
                          <a:ea typeface="Times New Roman" panose="02020603050405020304" pitchFamily="18" charset="0"/>
                        </a:rPr>
                        <m:t>𝒄𝒇𝒎</m:t>
                      </m:r>
                      <m:r>
                        <a:rPr lang="es-MX" b="1" i="1">
                          <a:effectLst/>
                          <a:latin typeface="Cambria Math" panose="02040503050406030204" pitchFamily="18" charset="0"/>
                          <a:ea typeface="Times New Roman" panose="02020603050405020304" pitchFamily="18" charset="0"/>
                        </a:rPr>
                        <m:t>=</m:t>
                      </m:r>
                      <m:r>
                        <a:rPr lang="es-MX" b="1" i="1">
                          <a:effectLst/>
                          <a:latin typeface="Cambria Math" panose="02040503050406030204" pitchFamily="18" charset="0"/>
                          <a:ea typeface="Times New Roman" panose="02020603050405020304" pitchFamily="18" charset="0"/>
                        </a:rPr>
                        <m:t>𝟐𝟗𝟏𝟑</m:t>
                      </m:r>
                      <m:r>
                        <a:rPr lang="es-MX" b="1" i="1">
                          <a:effectLst/>
                          <a:latin typeface="Cambria Math" panose="02040503050406030204" pitchFamily="18" charset="0"/>
                          <a:ea typeface="Times New Roman" panose="02020603050405020304" pitchFamily="18" charset="0"/>
                        </a:rPr>
                        <m:t> [</m:t>
                      </m:r>
                      <m:r>
                        <a:rPr lang="es-MX" b="1" i="1">
                          <a:effectLst/>
                          <a:latin typeface="Cambria Math" panose="02040503050406030204" pitchFamily="18" charset="0"/>
                          <a:ea typeface="Times New Roman" panose="02020603050405020304" pitchFamily="18" charset="0"/>
                        </a:rPr>
                        <m:t>𝒄𝒇𝒎𝒔</m:t>
                      </m:r>
                      <m:r>
                        <a:rPr lang="es-MX" b="1" i="1">
                          <a:effectLst/>
                          <a:latin typeface="Cambria Math" panose="02040503050406030204" pitchFamily="18" charset="0"/>
                          <a:ea typeface="Times New Roman" panose="02020603050405020304" pitchFamily="18" charset="0"/>
                        </a:rPr>
                        <m:t>]</m:t>
                      </m:r>
                    </m:oMath>
                  </m:oMathPara>
                </a14:m>
                <a:endParaRPr lang="es-EC" sz="2000" dirty="0">
                  <a:effectLst/>
                  <a:latin typeface="Times New Roman" panose="02020603050405020304" pitchFamily="18" charset="0"/>
                  <a:ea typeface="Calibri" panose="020F050202020403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683568" y="1196752"/>
                <a:ext cx="4572000" cy="2060885"/>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290542765"/>
      </p:ext>
    </p:extLst>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3635896" y="1052736"/>
                <a:ext cx="2103589" cy="7764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a:latin typeface="Cambria Math" panose="02040503050406030204" pitchFamily="18" charset="0"/>
                            </a:rPr>
                          </m:ctrlPr>
                        </m:sSupPr>
                        <m:e>
                          <m:r>
                            <a:rPr lang="es-MX" i="1">
                              <a:latin typeface="Cambria Math" panose="02040503050406030204" pitchFamily="18" charset="0"/>
                            </a:rPr>
                            <m:t>𝐷</m:t>
                          </m:r>
                        </m:e>
                        <m:sup>
                          <m:r>
                            <a:rPr lang="es-MX" i="1">
                              <a:latin typeface="Cambria Math" panose="02040503050406030204" pitchFamily="18" charset="0"/>
                            </a:rPr>
                            <m:t>5</m:t>
                          </m:r>
                        </m:sup>
                      </m:sSup>
                      <m:r>
                        <a:rPr lang="es-MX" i="1">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MX" i="1">
                                      <a:latin typeface="Cambria Math" panose="02040503050406030204" pitchFamily="18" charset="0"/>
                                    </a:rPr>
                                    <m:t>𝑐𝑓𝑚</m:t>
                                  </m:r>
                                </m:num>
                                <m:den>
                                  <m:r>
                                    <a:rPr lang="es-MX" i="1">
                                      <a:latin typeface="Cambria Math" panose="02040503050406030204" pitchFamily="18" charset="0"/>
                                    </a:rPr>
                                    <m:t>𝑘</m:t>
                                  </m:r>
                                </m:den>
                              </m:f>
                            </m:e>
                          </m:d>
                        </m:e>
                        <m:sup>
                          <m:r>
                            <a:rPr lang="es-MX" i="1">
                              <a:latin typeface="Cambria Math" panose="02040503050406030204" pitchFamily="18" charset="0"/>
                            </a:rPr>
                            <m:t>2</m:t>
                          </m:r>
                        </m:sup>
                      </m:sSup>
                      <m:r>
                        <a:rPr lang="es-MX" i="1">
                          <a:latin typeface="Cambria Math" panose="02040503050406030204" pitchFamily="18" charset="0"/>
                        </a:rPr>
                        <m:t>[</m:t>
                      </m:r>
                      <m:sSup>
                        <m:sSupPr>
                          <m:ctrlPr>
                            <a:rPr lang="es-EC" i="1">
                              <a:latin typeface="Cambria Math" panose="02040503050406030204" pitchFamily="18" charset="0"/>
                            </a:rPr>
                          </m:ctrlPr>
                        </m:sSupPr>
                        <m:e>
                          <m:r>
                            <a:rPr lang="es-MX" i="1">
                              <a:latin typeface="Cambria Math" panose="02040503050406030204" pitchFamily="18" charset="0"/>
                            </a:rPr>
                            <m:t>𝑖𝑛</m:t>
                          </m:r>
                        </m:e>
                        <m:sup>
                          <m:r>
                            <a:rPr lang="es-MX" i="1">
                              <a:latin typeface="Cambria Math" panose="02040503050406030204" pitchFamily="18" charset="0"/>
                            </a:rPr>
                            <m:t>5</m:t>
                          </m:r>
                        </m:sup>
                      </m:sSup>
                      <m:r>
                        <a:rPr lang="es-MX" i="1">
                          <a:latin typeface="Cambria Math" panose="02040503050406030204" pitchFamily="18" charset="0"/>
                        </a:rPr>
                        <m:t>]</m:t>
                      </m:r>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3635896" y="1052736"/>
                <a:ext cx="2103589" cy="776431"/>
              </a:xfrm>
              <a:prstGeom prst="rect">
                <a:avLst/>
              </a:prstGeom>
              <a:blipFill rotWithShape="0">
                <a:blip r:embed="rId2"/>
                <a:stretch>
                  <a:fillRect/>
                </a:stretch>
              </a:blipFill>
            </p:spPr>
            <p:txBody>
              <a:bodyPr/>
              <a:lstStyle/>
              <a:p>
                <a:r>
                  <a:rPr lang="es-EC">
                    <a:noFill/>
                  </a:rPr>
                  <a:t> </a:t>
                </a:r>
              </a:p>
            </p:txBody>
          </p:sp>
        </mc:Fallback>
      </mc:AlternateContent>
      <p:graphicFrame>
        <p:nvGraphicFramePr>
          <p:cNvPr id="3" name="Tabla 2"/>
          <p:cNvGraphicFramePr>
            <a:graphicFrameLocks noGrp="1"/>
          </p:cNvGraphicFramePr>
          <p:nvPr>
            <p:extLst>
              <p:ext uri="{D42A27DB-BD31-4B8C-83A1-F6EECF244321}">
                <p14:modId xmlns:p14="http://schemas.microsoft.com/office/powerpoint/2010/main" val="160427630"/>
              </p:ext>
            </p:extLst>
          </p:nvPr>
        </p:nvGraphicFramePr>
        <p:xfrm>
          <a:off x="2051720" y="2132856"/>
          <a:ext cx="5213350" cy="1005840"/>
        </p:xfrm>
        <a:graphic>
          <a:graphicData uri="http://schemas.openxmlformats.org/drawingml/2006/table">
            <a:tbl>
              <a:tblPr firstRow="1" firstCol="1" bandRow="1">
                <a:tableStyleId>{5C22544A-7EE6-4342-B048-85BDC9FD1C3A}</a:tableStyleId>
              </a:tblPr>
              <a:tblGrid>
                <a:gridCol w="555625"/>
                <a:gridCol w="531495"/>
                <a:gridCol w="687705"/>
                <a:gridCol w="687705"/>
                <a:gridCol w="687705"/>
                <a:gridCol w="687705"/>
                <a:gridCol w="687705"/>
                <a:gridCol w="687705"/>
              </a:tblGrid>
              <a:tr h="0">
                <a:tc>
                  <a:txBody>
                    <a:bodyPr/>
                    <a:lstStyle/>
                    <a:p>
                      <a:pPr algn="ctr">
                        <a:lnSpc>
                          <a:spcPct val="150000"/>
                        </a:lnSpc>
                        <a:spcBef>
                          <a:spcPts val="600"/>
                        </a:spcBef>
                        <a:spcAft>
                          <a:spcPts val="0"/>
                        </a:spcAft>
                      </a:pPr>
                      <a:r>
                        <a:rPr lang="es-MX" sz="1100">
                          <a:effectLst/>
                        </a:rPr>
                        <a:t>F</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0.1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0.2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0.3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0.4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0.5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1.0</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ctr">
                        <a:lnSpc>
                          <a:spcPct val="150000"/>
                        </a:lnSpc>
                        <a:spcAft>
                          <a:spcPts val="0"/>
                        </a:spcAft>
                      </a:pPr>
                      <a:r>
                        <a:rPr lang="es-MX" sz="1100">
                          <a:effectLst/>
                        </a:rPr>
                        <a:t>K</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1.427</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2.019</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2.474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2.857</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3.194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4.517</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ctr">
                        <a:lnSpc>
                          <a:spcPct val="150000"/>
                        </a:lnSpc>
                        <a:spcAft>
                          <a:spcPts val="0"/>
                        </a:spcAft>
                      </a:pPr>
                      <a:r>
                        <a:rPr lang="es-MX" sz="1100">
                          <a:effectLst/>
                        </a:rPr>
                        <a:t>F</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2.0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3.0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4.0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5.0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6.0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7.0</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ctr">
                        <a:lnSpc>
                          <a:spcPct val="150000"/>
                        </a:lnSpc>
                        <a:spcAft>
                          <a:spcPts val="0"/>
                        </a:spcAft>
                      </a:pPr>
                      <a:r>
                        <a:rPr lang="es-MX" sz="1100">
                          <a:effectLst/>
                        </a:rPr>
                        <a:t>K</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6.388</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7.833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9.032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10.10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a:effectLst/>
                        </a:rPr>
                        <a:t>11.06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MX" sz="1100" dirty="0">
                          <a:effectLst/>
                        </a:rPr>
                        <a:t>11.90</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4" name="Rectángulo 3"/>
          <p:cNvSpPr/>
          <p:nvPr/>
        </p:nvSpPr>
        <p:spPr>
          <a:xfrm>
            <a:off x="2110460" y="2382093"/>
            <a:ext cx="5248275" cy="25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5" name="Rectángulo 4"/>
          <p:cNvSpPr/>
          <p:nvPr/>
        </p:nvSpPr>
        <p:spPr>
          <a:xfrm>
            <a:off x="5368010" y="2132856"/>
            <a:ext cx="371475" cy="10477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mc:AlternateContent xmlns:mc="http://schemas.openxmlformats.org/markup-compatibility/2006" xmlns:a14="http://schemas.microsoft.com/office/drawing/2010/main">
        <mc:Choice Requires="a14">
          <p:sp>
            <p:nvSpPr>
              <p:cNvPr id="6" name="Rectángulo 5"/>
              <p:cNvSpPr/>
              <p:nvPr/>
            </p:nvSpPr>
            <p:spPr>
              <a:xfrm>
                <a:off x="2372395" y="2884381"/>
                <a:ext cx="4572000" cy="2354427"/>
              </a:xfrm>
              <a:prstGeom prst="rect">
                <a:avLst/>
              </a:prstGeom>
            </p:spPr>
            <p:txBody>
              <a:bodyPr>
                <a:spAutoFit/>
              </a:bodyPr>
              <a:lstStyle/>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p>
                        <m:sSupPr>
                          <m:ctrlPr>
                            <a:rPr lang="es-EC" i="1" smtClean="0">
                              <a:latin typeface="Cambria Math" panose="02040503050406030204" pitchFamily="18" charset="0"/>
                              <a:ea typeface="Calibri" panose="020F0502020204030204" pitchFamily="34" charset="0"/>
                            </a:rPr>
                          </m:ctrlPr>
                        </m:sSupPr>
                        <m:e>
                          <m:r>
                            <a:rPr lang="es-MX" i="1">
                              <a:effectLst/>
                              <a:latin typeface="Cambria Math" panose="02040503050406030204" pitchFamily="18" charset="0"/>
                              <a:ea typeface="Calibri" panose="020F0502020204030204" pitchFamily="34" charset="0"/>
                            </a:rPr>
                            <m:t>𝐷</m:t>
                          </m:r>
                        </m:e>
                        <m:sup>
                          <m:r>
                            <a:rPr lang="es-MX" i="1">
                              <a:effectLst/>
                              <a:latin typeface="Cambria Math" panose="02040503050406030204" pitchFamily="18" charset="0"/>
                              <a:ea typeface="Calibri" panose="020F0502020204030204" pitchFamily="34" charset="0"/>
                            </a:rPr>
                            <m:t>5</m:t>
                          </m:r>
                        </m:sup>
                      </m:sSup>
                      <m:r>
                        <a:rPr lang="es-MX" i="1">
                          <a:effectLst/>
                          <a:latin typeface="Cambria Math" panose="02040503050406030204" pitchFamily="18" charset="0"/>
                          <a:ea typeface="Calibri" panose="020F0502020204030204" pitchFamily="34" charset="0"/>
                        </a:rPr>
                        <m:t>=</m:t>
                      </m:r>
                      <m:sSup>
                        <m:sSupPr>
                          <m:ctrlPr>
                            <a:rPr lang="es-EC" i="1">
                              <a:effectLst/>
                              <a:latin typeface="Cambria Math" panose="02040503050406030204" pitchFamily="18" charset="0"/>
                              <a:ea typeface="Calibri" panose="020F0502020204030204" pitchFamily="34" charset="0"/>
                            </a:rPr>
                          </m:ctrlPr>
                        </m:sSupPr>
                        <m:e>
                          <m:d>
                            <m:dPr>
                              <m:ctrlPr>
                                <a:rPr lang="es-EC" i="1">
                                  <a:effectLst/>
                                  <a:latin typeface="Cambria Math" panose="02040503050406030204" pitchFamily="18" charset="0"/>
                                  <a:ea typeface="Calibri" panose="020F0502020204030204" pitchFamily="34" charset="0"/>
                                </a:rPr>
                              </m:ctrlPr>
                            </m:dPr>
                            <m:e>
                              <m:f>
                                <m:fPr>
                                  <m:ctrlPr>
                                    <a:rPr lang="es-EC" i="1">
                                      <a:effectLst/>
                                      <a:latin typeface="Cambria Math" panose="02040503050406030204" pitchFamily="18" charset="0"/>
                                      <a:ea typeface="Calibri" panose="020F0502020204030204" pitchFamily="34" charset="0"/>
                                    </a:rPr>
                                  </m:ctrlPr>
                                </m:fPr>
                                <m:num>
                                  <m:r>
                                    <a:rPr lang="es-MX" i="1">
                                      <a:effectLst/>
                                      <a:latin typeface="Cambria Math" panose="02040503050406030204" pitchFamily="18" charset="0"/>
                                      <a:ea typeface="Calibri" panose="020F0502020204030204" pitchFamily="34" charset="0"/>
                                    </a:rPr>
                                    <m:t>2913</m:t>
                                  </m:r>
                                </m:num>
                                <m:den>
                                  <m:r>
                                    <a:rPr lang="es-MX" i="1">
                                      <a:effectLst/>
                                      <a:latin typeface="Cambria Math" panose="02040503050406030204" pitchFamily="18" charset="0"/>
                                      <a:ea typeface="Calibri" panose="020F0502020204030204" pitchFamily="34" charset="0"/>
                                    </a:rPr>
                                    <m:t>2.857</m:t>
                                  </m:r>
                                </m:den>
                              </m:f>
                            </m:e>
                          </m:d>
                        </m:e>
                        <m:sup>
                          <m:r>
                            <a:rPr lang="es-MX" i="1">
                              <a:effectLst/>
                              <a:latin typeface="Cambria Math" panose="02040503050406030204" pitchFamily="18" charset="0"/>
                              <a:ea typeface="Calibri" panose="020F0502020204030204" pitchFamily="34" charset="0"/>
                            </a:rPr>
                            <m:t>2</m:t>
                          </m:r>
                        </m:sup>
                      </m:sSup>
                    </m:oMath>
                  </m:oMathPara>
                </a14:m>
                <a:endParaRPr lang="es-EC" sz="2000" dirty="0">
                  <a:effectLst/>
                  <a:latin typeface="Times New Roman" panose="02020603050405020304" pitchFamily="18" charset="0"/>
                  <a:ea typeface="Calibri" panose="020F050202020403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i="1">
                          <a:effectLst/>
                          <a:latin typeface="Cambria Math" panose="02040503050406030204" pitchFamily="18" charset="0"/>
                          <a:ea typeface="Calibri" panose="020F0502020204030204" pitchFamily="34" charset="0"/>
                        </a:rPr>
                        <m:t>𝐷</m:t>
                      </m:r>
                      <m:r>
                        <a:rPr lang="es-MX" i="1">
                          <a:effectLst/>
                          <a:latin typeface="Cambria Math" panose="02040503050406030204" pitchFamily="18" charset="0"/>
                          <a:ea typeface="Calibri" panose="020F0502020204030204" pitchFamily="34" charset="0"/>
                        </a:rPr>
                        <m:t>=15.97 " </m:t>
                      </m:r>
                    </m:oMath>
                  </m:oMathPara>
                </a14:m>
                <a:endParaRPr lang="es-EC" sz="2000" dirty="0">
                  <a:effectLst/>
                  <a:latin typeface="Times New Roman" panose="02020603050405020304" pitchFamily="18" charset="0"/>
                  <a:ea typeface="Calibri" panose="020F050202020403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i="1">
                          <a:effectLst/>
                          <a:latin typeface="Cambria Math" panose="02040503050406030204" pitchFamily="18" charset="0"/>
                          <a:ea typeface="Calibri" panose="020F0502020204030204" pitchFamily="34" charset="0"/>
                        </a:rPr>
                        <m:t>𝐷</m:t>
                      </m:r>
                      <m:r>
                        <a:rPr lang="es-MX" i="1">
                          <a:effectLst/>
                          <a:latin typeface="Cambria Math" panose="02040503050406030204" pitchFamily="18" charset="0"/>
                          <a:ea typeface="Calibri" panose="020F0502020204030204" pitchFamily="34" charset="0"/>
                        </a:rPr>
                        <m:t>=0.4004 [</m:t>
                      </m:r>
                      <m:r>
                        <a:rPr lang="es-MX" i="1">
                          <a:effectLst/>
                          <a:latin typeface="Cambria Math" panose="02040503050406030204" pitchFamily="18" charset="0"/>
                          <a:ea typeface="Calibri" panose="020F0502020204030204" pitchFamily="34" charset="0"/>
                        </a:rPr>
                        <m:t>𝑚</m:t>
                      </m:r>
                      <m:r>
                        <a:rPr lang="es-MX" i="1">
                          <a:effectLst/>
                          <a:latin typeface="Cambria Math" panose="02040503050406030204" pitchFamily="18" charset="0"/>
                          <a:ea typeface="Calibri" panose="020F0502020204030204" pitchFamily="34" charset="0"/>
                        </a:rPr>
                        <m:t>]</m:t>
                      </m:r>
                    </m:oMath>
                  </m:oMathPara>
                </a14:m>
                <a:endParaRPr lang="es-EC" sz="2000" dirty="0">
                  <a:effectLst/>
                  <a:latin typeface="Times New Roman" panose="02020603050405020304" pitchFamily="18" charset="0"/>
                  <a:ea typeface="Calibri" panose="020F050202020403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b="1" i="1">
                          <a:effectLst/>
                          <a:latin typeface="Cambria Math" panose="02040503050406030204" pitchFamily="18" charset="0"/>
                          <a:ea typeface="Times New Roman" panose="02020603050405020304" pitchFamily="18" charset="0"/>
                        </a:rPr>
                        <m:t>𝑫</m:t>
                      </m:r>
                      <m:r>
                        <a:rPr lang="es-MX" b="1" i="1">
                          <a:effectLst/>
                          <a:latin typeface="Cambria Math" panose="02040503050406030204" pitchFamily="18" charset="0"/>
                          <a:ea typeface="Times New Roman" panose="02020603050405020304" pitchFamily="18" charset="0"/>
                        </a:rPr>
                        <m:t>=</m:t>
                      </m:r>
                      <m:r>
                        <a:rPr lang="es-MX" b="1" i="1">
                          <a:effectLst/>
                          <a:latin typeface="Cambria Math" panose="02040503050406030204" pitchFamily="18" charset="0"/>
                          <a:ea typeface="Times New Roman" panose="02020603050405020304" pitchFamily="18" charset="0"/>
                        </a:rPr>
                        <m:t>𝟒𝟎𝟎</m:t>
                      </m:r>
                      <m:r>
                        <a:rPr lang="es-MX" b="1" i="1">
                          <a:effectLst/>
                          <a:latin typeface="Cambria Math" panose="02040503050406030204" pitchFamily="18" charset="0"/>
                          <a:ea typeface="Times New Roman" panose="02020603050405020304" pitchFamily="18" charset="0"/>
                        </a:rPr>
                        <m:t> </m:t>
                      </m:r>
                      <m:r>
                        <a:rPr lang="es-MX" b="1" i="1">
                          <a:effectLst/>
                          <a:latin typeface="Cambria Math" panose="02040503050406030204" pitchFamily="18" charset="0"/>
                          <a:ea typeface="Times New Roman" panose="02020603050405020304" pitchFamily="18" charset="0"/>
                        </a:rPr>
                        <m:t>𝒎𝒎</m:t>
                      </m:r>
                    </m:oMath>
                  </m:oMathPara>
                </a14:m>
                <a:endParaRPr lang="es-EC" sz="2000" dirty="0">
                  <a:effectLst/>
                  <a:latin typeface="Times New Roman" panose="02020603050405020304" pitchFamily="18" charset="0"/>
                  <a:ea typeface="Calibri" panose="020F0502020204030204" pitchFamily="34"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372395" y="2884381"/>
                <a:ext cx="4572000" cy="2354427"/>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829009232"/>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64" y="433486"/>
            <a:ext cx="7667926" cy="412787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993906" y="1692550"/>
            <a:ext cx="7389643" cy="26877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 name="Rectángulo 3"/>
          <p:cNvSpPr/>
          <p:nvPr/>
        </p:nvSpPr>
        <p:spPr>
          <a:xfrm>
            <a:off x="7740352" y="1405542"/>
            <a:ext cx="288032" cy="108013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 name="Rectangle 4"/>
          <p:cNvSpPr>
            <a:spLocks noChangeArrowheads="1"/>
          </p:cNvSpPr>
          <p:nvPr/>
        </p:nvSpPr>
        <p:spPr bwMode="auto">
          <a:xfrm>
            <a:off x="1763688" y="5235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5"/>
          <p:cNvSpPr>
            <a:spLocks noChangeArrowheads="1"/>
          </p:cNvSpPr>
          <p:nvPr/>
        </p:nvSpPr>
        <p:spPr bwMode="auto">
          <a:xfrm>
            <a:off x="1763688" y="10569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6"/>
          <p:cNvSpPr>
            <a:spLocks noChangeArrowheads="1"/>
          </p:cNvSpPr>
          <p:nvPr/>
        </p:nvSpPr>
        <p:spPr bwMode="auto">
          <a:xfrm>
            <a:off x="1763688" y="40668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mc:AlternateContent xmlns:mc="http://schemas.openxmlformats.org/markup-compatibility/2006">
        <mc:Choice xmlns:a14="http://schemas.microsoft.com/office/drawing/2010/main" Requires="a14">
          <p:sp>
            <p:nvSpPr>
              <p:cNvPr id="7" name="Rectángulo 6"/>
              <p:cNvSpPr/>
              <p:nvPr/>
            </p:nvSpPr>
            <p:spPr>
              <a:xfrm>
                <a:off x="2627784" y="5365152"/>
                <a:ext cx="3528392" cy="1061829"/>
              </a:xfrm>
              <a:prstGeom prst="rect">
                <a:avLst/>
              </a:prstGeom>
            </p:spPr>
            <p:txBody>
              <a:bodyPr wrap="square">
                <a:spAutoFit/>
              </a:bodyPr>
              <a:lstStyle/>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s-MX" sz="1400" i="1">
                          <a:latin typeface="Cambria Math" panose="02040503050406030204" pitchFamily="18" charset="0"/>
                          <a:ea typeface="Times New Roman" panose="02020603050405020304" pitchFamily="18" charset="0"/>
                        </a:rPr>
                        <m:t>𝑃</m:t>
                      </m:r>
                      <m:sSub>
                        <m:sSubPr>
                          <m:ctrlPr>
                            <a:rPr lang="es-EC" sz="1400" i="1">
                              <a:effectLst/>
                              <a:latin typeface="Cambria Math" panose="02040503050406030204" pitchFamily="18" charset="0"/>
                              <a:ea typeface="Times New Roman" panose="02020603050405020304" pitchFamily="18" charset="0"/>
                            </a:rPr>
                          </m:ctrlPr>
                        </m:sSubPr>
                        <m:e>
                          <m:r>
                            <a:rPr lang="es-MX" sz="1400" i="1">
                              <a:effectLst/>
                              <a:latin typeface="Cambria Math" panose="02040503050406030204" pitchFamily="18" charset="0"/>
                              <a:ea typeface="Times New Roman" panose="02020603050405020304" pitchFamily="18" charset="0"/>
                            </a:rPr>
                            <m:t>𝑆</m:t>
                          </m:r>
                        </m:e>
                        <m:sub>
                          <m:r>
                            <a:rPr lang="es-MX" sz="1400" i="1">
                              <a:effectLst/>
                              <a:latin typeface="Cambria Math" panose="02040503050406030204" pitchFamily="18" charset="0"/>
                              <a:ea typeface="Times New Roman" panose="02020603050405020304" pitchFamily="18" charset="0"/>
                            </a:rPr>
                            <m:t>𝐹</m:t>
                          </m:r>
                        </m:sub>
                      </m:sSub>
                      <m:r>
                        <a:rPr lang="es-MX" sz="1400" i="1">
                          <a:effectLst/>
                          <a:latin typeface="Cambria Math" panose="02040503050406030204" pitchFamily="18" charset="0"/>
                          <a:ea typeface="Times New Roman" panose="02020603050405020304" pitchFamily="18" charset="0"/>
                        </a:rPr>
                        <m:t>=1.35∗</m:t>
                      </m:r>
                      <m:r>
                        <a:rPr lang="es-MX" sz="1400" i="1">
                          <a:effectLst/>
                          <a:latin typeface="Cambria Math" panose="02040503050406030204" pitchFamily="18" charset="0"/>
                          <a:ea typeface="Times New Roman" panose="02020603050405020304" pitchFamily="18" charset="0"/>
                        </a:rPr>
                        <m:t>𝑃𝑆</m:t>
                      </m:r>
                    </m:oMath>
                  </m:oMathPara>
                </a14:m>
                <a:endParaRPr lang="es-EC" sz="1600" dirty="0">
                  <a:effectLst/>
                  <a:latin typeface="Times New Roman" panose="02020603050405020304" pitchFamily="18" charset="0"/>
                  <a:ea typeface="Calibri" panose="020F050202020403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sz="1400" i="1">
                          <a:effectLst/>
                          <a:latin typeface="Cambria Math" panose="02040503050406030204" pitchFamily="18" charset="0"/>
                          <a:ea typeface="Times New Roman" panose="02020603050405020304" pitchFamily="18" charset="0"/>
                        </a:rPr>
                        <m:t>𝑃</m:t>
                      </m:r>
                      <m:sSub>
                        <m:sSubPr>
                          <m:ctrlPr>
                            <a:rPr lang="es-EC" sz="1400" i="1">
                              <a:effectLst/>
                              <a:latin typeface="Cambria Math" panose="02040503050406030204" pitchFamily="18" charset="0"/>
                              <a:ea typeface="Times New Roman" panose="02020603050405020304" pitchFamily="18" charset="0"/>
                            </a:rPr>
                          </m:ctrlPr>
                        </m:sSubPr>
                        <m:e>
                          <m:r>
                            <a:rPr lang="es-MX" sz="1400" i="1">
                              <a:effectLst/>
                              <a:latin typeface="Cambria Math" panose="02040503050406030204" pitchFamily="18" charset="0"/>
                              <a:ea typeface="Times New Roman" panose="02020603050405020304" pitchFamily="18" charset="0"/>
                            </a:rPr>
                            <m:t>𝑆</m:t>
                          </m:r>
                        </m:e>
                        <m:sub>
                          <m:r>
                            <a:rPr lang="es-MX" sz="1400" i="1">
                              <a:effectLst/>
                              <a:latin typeface="Cambria Math" panose="02040503050406030204" pitchFamily="18" charset="0"/>
                              <a:ea typeface="Times New Roman" panose="02020603050405020304" pitchFamily="18" charset="0"/>
                            </a:rPr>
                            <m:t>𝐹</m:t>
                          </m:r>
                        </m:sub>
                      </m:sSub>
                      <m:r>
                        <a:rPr lang="es-MX" sz="1400" i="1">
                          <a:effectLst/>
                          <a:latin typeface="Cambria Math" panose="02040503050406030204" pitchFamily="18" charset="0"/>
                          <a:ea typeface="Times New Roman" panose="02020603050405020304" pitchFamily="18" charset="0"/>
                        </a:rPr>
                        <m:t>=1.35∗8.4</m:t>
                      </m:r>
                    </m:oMath>
                  </m:oMathPara>
                </a14:m>
                <a:endParaRPr lang="es-EC" sz="1600" dirty="0">
                  <a:effectLst/>
                  <a:latin typeface="Times New Roman" panose="02020603050405020304" pitchFamily="18" charset="0"/>
                  <a:ea typeface="Calibri" panose="020F050202020403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sz="1400" i="1">
                          <a:effectLst/>
                          <a:latin typeface="Cambria Math" panose="02040503050406030204" pitchFamily="18" charset="0"/>
                          <a:ea typeface="Times New Roman" panose="02020603050405020304" pitchFamily="18" charset="0"/>
                        </a:rPr>
                        <m:t>𝑃</m:t>
                      </m:r>
                      <m:sSub>
                        <m:sSubPr>
                          <m:ctrlPr>
                            <a:rPr lang="es-EC" sz="1400" i="1">
                              <a:effectLst/>
                              <a:latin typeface="Cambria Math" panose="02040503050406030204" pitchFamily="18" charset="0"/>
                              <a:ea typeface="Times New Roman" panose="02020603050405020304" pitchFamily="18" charset="0"/>
                            </a:rPr>
                          </m:ctrlPr>
                        </m:sSubPr>
                        <m:e>
                          <m:r>
                            <a:rPr lang="es-MX" sz="1400" i="1">
                              <a:effectLst/>
                              <a:latin typeface="Cambria Math" panose="02040503050406030204" pitchFamily="18" charset="0"/>
                              <a:ea typeface="Times New Roman" panose="02020603050405020304" pitchFamily="18" charset="0"/>
                            </a:rPr>
                            <m:t>𝑆</m:t>
                          </m:r>
                        </m:e>
                        <m:sub>
                          <m:r>
                            <a:rPr lang="es-MX" sz="1400" i="1">
                              <a:effectLst/>
                              <a:latin typeface="Cambria Math" panose="02040503050406030204" pitchFamily="18" charset="0"/>
                              <a:ea typeface="Times New Roman" panose="02020603050405020304" pitchFamily="18" charset="0"/>
                            </a:rPr>
                            <m:t>𝐹</m:t>
                          </m:r>
                        </m:sub>
                      </m:sSub>
                      <m:r>
                        <a:rPr lang="es-MX" sz="1400" i="1">
                          <a:effectLst/>
                          <a:latin typeface="Cambria Math" panose="02040503050406030204" pitchFamily="18" charset="0"/>
                          <a:ea typeface="Times New Roman" panose="02020603050405020304" pitchFamily="18" charset="0"/>
                        </a:rPr>
                        <m:t>=11.34 </m:t>
                      </m:r>
                      <m:r>
                        <a:rPr lang="es-MX" sz="1400" i="1">
                          <a:effectLst/>
                          <a:latin typeface="Cambria Math" panose="02040503050406030204" pitchFamily="18" charset="0"/>
                          <a:ea typeface="Times New Roman" panose="02020603050405020304" pitchFamily="18" charset="0"/>
                        </a:rPr>
                        <m:t>𝑖𝑛𝑐h𝑊𝐺</m:t>
                      </m:r>
                    </m:oMath>
                  </m:oMathPara>
                </a14:m>
                <a:endParaRPr lang="es-EC" sz="1600" dirty="0">
                  <a:effectLst/>
                  <a:latin typeface="Times New Roman" panose="02020603050405020304" pitchFamily="18" charset="0"/>
                  <a:ea typeface="Calibri" panose="020F0502020204030204" pitchFamily="34" charset="0"/>
                </a:endParaRPr>
              </a:p>
            </p:txBody>
          </p:sp>
        </mc:Choice>
        <mc:Fallback>
          <p:sp>
            <p:nvSpPr>
              <p:cNvPr id="7" name="Rectángulo 6"/>
              <p:cNvSpPr>
                <a:spLocks noRot="1" noChangeAspect="1" noMove="1" noResize="1" noEditPoints="1" noAdjustHandles="1" noChangeArrowheads="1" noChangeShapeType="1" noTextEdit="1"/>
              </p:cNvSpPr>
              <p:nvPr/>
            </p:nvSpPr>
            <p:spPr>
              <a:xfrm>
                <a:off x="2627784" y="5365152"/>
                <a:ext cx="3528392" cy="1061829"/>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700981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1619672" y="908720"/>
            <a:ext cx="6696743" cy="3960440"/>
          </a:xfrm>
          <a:prstGeom prst="rect">
            <a:avLst/>
          </a:prstGeom>
        </p:spPr>
      </p:pic>
      <p:cxnSp>
        <p:nvCxnSpPr>
          <p:cNvPr id="4" name="Conector recto 3"/>
          <p:cNvCxnSpPr/>
          <p:nvPr/>
        </p:nvCxnSpPr>
        <p:spPr>
          <a:xfrm flipV="1">
            <a:off x="3275856" y="1412776"/>
            <a:ext cx="0" cy="28083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2195736" y="2564904"/>
            <a:ext cx="5976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05519"/>
      </p:ext>
    </p:extLst>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79712" y="6675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6385"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50" y="1124744"/>
            <a:ext cx="4000500" cy="3000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979712" y="42013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ángulo 4"/>
          <p:cNvSpPr/>
          <p:nvPr/>
        </p:nvSpPr>
        <p:spPr>
          <a:xfrm>
            <a:off x="3057550" y="1596041"/>
            <a:ext cx="3686175" cy="190500"/>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mc:AlternateContent xmlns:mc="http://schemas.openxmlformats.org/markup-compatibility/2006">
        <mc:Choice xmlns:a14="http://schemas.microsoft.com/office/drawing/2010/main" Requires="a14">
          <p:sp>
            <p:nvSpPr>
              <p:cNvPr id="4" name="Rectángulo 3"/>
              <p:cNvSpPr/>
              <p:nvPr/>
            </p:nvSpPr>
            <p:spPr>
              <a:xfrm>
                <a:off x="2771800" y="4140670"/>
                <a:ext cx="4572000" cy="1039515"/>
              </a:xfrm>
              <a:prstGeom prst="rect">
                <a:avLst/>
              </a:prstGeom>
            </p:spPr>
            <p:txBody>
              <a:bodyPr>
                <a:spAutoFit/>
              </a:bodyPr>
              <a:lstStyle/>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s-MX" sz="1400" i="1">
                          <a:latin typeface="Cambria Math" panose="02040503050406030204" pitchFamily="18" charset="0"/>
                          <a:ea typeface="Times New Roman" panose="02020603050405020304" pitchFamily="18" charset="0"/>
                        </a:rPr>
                        <m:t>Á</m:t>
                      </m:r>
                      <m:r>
                        <a:rPr lang="es-MX" sz="1400" i="1">
                          <a:latin typeface="Cambria Math" panose="02040503050406030204" pitchFamily="18" charset="0"/>
                          <a:ea typeface="Times New Roman" panose="02020603050405020304" pitchFamily="18" charset="0"/>
                        </a:rPr>
                        <m:t>𝑅𝐸𝐴</m:t>
                      </m:r>
                      <m:r>
                        <a:rPr lang="es-MX" sz="1400" i="1">
                          <a:latin typeface="Cambria Math" panose="02040503050406030204" pitchFamily="18" charset="0"/>
                          <a:ea typeface="Times New Roman" panose="02020603050405020304" pitchFamily="18" charset="0"/>
                        </a:rPr>
                        <m:t> </m:t>
                      </m:r>
                      <m:r>
                        <a:rPr lang="es-MX" sz="1400" i="1">
                          <a:latin typeface="Cambria Math" panose="02040503050406030204" pitchFamily="18" charset="0"/>
                          <a:ea typeface="Times New Roman" panose="02020603050405020304" pitchFamily="18" charset="0"/>
                        </a:rPr>
                        <m:t>𝑁𝐸𝑇𝐴</m:t>
                      </m:r>
                      <m:r>
                        <a:rPr lang="es-MX" sz="1400" i="1">
                          <a:latin typeface="Cambria Math" panose="02040503050406030204" pitchFamily="18" charset="0"/>
                          <a:ea typeface="Times New Roman" panose="02020603050405020304" pitchFamily="18" charset="0"/>
                        </a:rPr>
                        <m:t> </m:t>
                      </m:r>
                      <m:r>
                        <a:rPr lang="es-MX" sz="1400" i="1">
                          <a:latin typeface="Cambria Math" panose="02040503050406030204" pitchFamily="18" charset="0"/>
                          <a:ea typeface="Times New Roman" panose="02020603050405020304" pitchFamily="18" charset="0"/>
                        </a:rPr>
                        <m:t>𝐷𝐸</m:t>
                      </m:r>
                      <m:r>
                        <a:rPr lang="es-MX" sz="1400" i="1">
                          <a:latin typeface="Cambria Math" panose="02040503050406030204" pitchFamily="18" charset="0"/>
                          <a:ea typeface="Times New Roman" panose="02020603050405020304" pitchFamily="18" charset="0"/>
                        </a:rPr>
                        <m:t> </m:t>
                      </m:r>
                      <m:r>
                        <a:rPr lang="es-MX" sz="1400" i="1">
                          <a:latin typeface="Cambria Math" panose="02040503050406030204" pitchFamily="18" charset="0"/>
                          <a:ea typeface="Times New Roman" panose="02020603050405020304" pitchFamily="18" charset="0"/>
                        </a:rPr>
                        <m:t>𝐹𝐼𝐿𝑇𝑅𝐴𝐷𝑂</m:t>
                      </m:r>
                      <m:r>
                        <a:rPr lang="es-MX" sz="1400" i="1">
                          <a:latin typeface="Cambria Math" panose="02040503050406030204" pitchFamily="18" charset="0"/>
                          <a:ea typeface="Times New Roman" panose="02020603050405020304" pitchFamily="18" charset="0"/>
                        </a:rPr>
                        <m:t> </m:t>
                      </m:r>
                      <m:r>
                        <a:rPr lang="es-MX" sz="1400" i="1">
                          <a:latin typeface="Cambria Math" panose="02040503050406030204" pitchFamily="18" charset="0"/>
                          <a:ea typeface="Times New Roman" panose="02020603050405020304" pitchFamily="18" charset="0"/>
                        </a:rPr>
                        <m:t>𝑅𝐸𝑄𝑈𝐸𝑅𝐼𝐷𝐴</m:t>
                      </m:r>
                      <m:r>
                        <a:rPr lang="es-MX" sz="1400" i="1">
                          <a:latin typeface="Cambria Math" panose="02040503050406030204" pitchFamily="18" charset="0"/>
                          <a:ea typeface="Times New Roman" panose="02020603050405020304" pitchFamily="18" charset="0"/>
                        </a:rPr>
                        <m:t>=</m:t>
                      </m:r>
                      <m:f>
                        <m:fPr>
                          <m:ctrlPr>
                            <a:rPr lang="es-EC" sz="1400" i="1">
                              <a:effectLst/>
                              <a:latin typeface="Cambria Math" panose="02040503050406030204" pitchFamily="18" charset="0"/>
                              <a:ea typeface="Times New Roman" panose="02020603050405020304" pitchFamily="18" charset="0"/>
                            </a:rPr>
                          </m:ctrlPr>
                        </m:fPr>
                        <m:num>
                          <m:r>
                            <a:rPr lang="es-MX" sz="1400" i="1">
                              <a:effectLst/>
                              <a:latin typeface="Cambria Math" panose="02040503050406030204" pitchFamily="18" charset="0"/>
                              <a:ea typeface="Times New Roman" panose="02020603050405020304" pitchFamily="18" charset="0"/>
                            </a:rPr>
                            <m:t>4950</m:t>
                          </m:r>
                        </m:num>
                        <m:den>
                          <m:r>
                            <a:rPr lang="es-MX" sz="1400" i="1">
                              <a:effectLst/>
                              <a:latin typeface="Cambria Math" panose="02040503050406030204" pitchFamily="18" charset="0"/>
                              <a:ea typeface="Times New Roman" panose="02020603050405020304" pitchFamily="18" charset="0"/>
                            </a:rPr>
                            <m:t>28 </m:t>
                          </m:r>
                        </m:den>
                      </m:f>
                    </m:oMath>
                  </m:oMathPara>
                </a14:m>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sz="1400" i="1">
                          <a:effectLst/>
                          <a:latin typeface="Cambria Math" panose="02040503050406030204" pitchFamily="18" charset="0"/>
                          <a:ea typeface="Times New Roman" panose="02020603050405020304" pitchFamily="18" charset="0"/>
                        </a:rPr>
                        <m:t>Á</m:t>
                      </m:r>
                      <m:r>
                        <a:rPr lang="es-MX" sz="1400" i="1">
                          <a:effectLst/>
                          <a:latin typeface="Cambria Math" panose="02040503050406030204" pitchFamily="18" charset="0"/>
                          <a:ea typeface="Times New Roman" panose="02020603050405020304" pitchFamily="18" charset="0"/>
                        </a:rPr>
                        <m:t>𝑅𝐸𝐴</m:t>
                      </m:r>
                      <m:r>
                        <a:rPr lang="es-MX" sz="1400" i="1">
                          <a:effectLst/>
                          <a:latin typeface="Cambria Math" panose="02040503050406030204" pitchFamily="18" charset="0"/>
                          <a:ea typeface="Times New Roman" panose="02020603050405020304" pitchFamily="18" charset="0"/>
                        </a:rPr>
                        <m:t> </m:t>
                      </m:r>
                      <m:r>
                        <a:rPr lang="es-MX" sz="1400" i="1">
                          <a:effectLst/>
                          <a:latin typeface="Cambria Math" panose="02040503050406030204" pitchFamily="18" charset="0"/>
                          <a:ea typeface="Times New Roman" panose="02020603050405020304" pitchFamily="18" charset="0"/>
                        </a:rPr>
                        <m:t>𝑁𝐸𝑇𝐴</m:t>
                      </m:r>
                      <m:r>
                        <a:rPr lang="es-MX" sz="1400" i="1">
                          <a:effectLst/>
                          <a:latin typeface="Cambria Math" panose="02040503050406030204" pitchFamily="18" charset="0"/>
                          <a:ea typeface="Times New Roman" panose="02020603050405020304" pitchFamily="18" charset="0"/>
                        </a:rPr>
                        <m:t> </m:t>
                      </m:r>
                      <m:r>
                        <a:rPr lang="es-MX" sz="1400" i="1">
                          <a:effectLst/>
                          <a:latin typeface="Cambria Math" panose="02040503050406030204" pitchFamily="18" charset="0"/>
                          <a:ea typeface="Times New Roman" panose="02020603050405020304" pitchFamily="18" charset="0"/>
                        </a:rPr>
                        <m:t>𝐷𝐸</m:t>
                      </m:r>
                      <m:r>
                        <a:rPr lang="es-MX" sz="1400" i="1">
                          <a:effectLst/>
                          <a:latin typeface="Cambria Math" panose="02040503050406030204" pitchFamily="18" charset="0"/>
                          <a:ea typeface="Times New Roman" panose="02020603050405020304" pitchFamily="18" charset="0"/>
                        </a:rPr>
                        <m:t> </m:t>
                      </m:r>
                      <m:r>
                        <a:rPr lang="es-MX" sz="1400" i="1">
                          <a:effectLst/>
                          <a:latin typeface="Cambria Math" panose="02040503050406030204" pitchFamily="18" charset="0"/>
                          <a:ea typeface="Times New Roman" panose="02020603050405020304" pitchFamily="18" charset="0"/>
                        </a:rPr>
                        <m:t>𝐹𝐼𝐿𝑇𝑅𝐴𝐷𝑂</m:t>
                      </m:r>
                      <m:r>
                        <a:rPr lang="es-MX" sz="1400" i="1">
                          <a:effectLst/>
                          <a:latin typeface="Cambria Math" panose="02040503050406030204" pitchFamily="18" charset="0"/>
                          <a:ea typeface="Times New Roman" panose="02020603050405020304" pitchFamily="18" charset="0"/>
                        </a:rPr>
                        <m:t> </m:t>
                      </m:r>
                      <m:r>
                        <a:rPr lang="es-MX" sz="1400" i="1">
                          <a:effectLst/>
                          <a:latin typeface="Cambria Math" panose="02040503050406030204" pitchFamily="18" charset="0"/>
                          <a:ea typeface="Times New Roman" panose="02020603050405020304" pitchFamily="18" charset="0"/>
                        </a:rPr>
                        <m:t>𝑅𝐸𝑄𝑈𝐸𝑅𝐼𝐷𝐴</m:t>
                      </m:r>
                      <m:r>
                        <a:rPr lang="es-MX" sz="1400" i="1">
                          <a:effectLst/>
                          <a:latin typeface="Cambria Math" panose="02040503050406030204" pitchFamily="18" charset="0"/>
                          <a:ea typeface="Times New Roman" panose="02020603050405020304" pitchFamily="18" charset="0"/>
                        </a:rPr>
                        <m:t>=176.79 </m:t>
                      </m:r>
                      <m:sSup>
                        <m:sSupPr>
                          <m:ctrlPr>
                            <a:rPr lang="es-EC" sz="1400" i="1">
                              <a:effectLst/>
                              <a:latin typeface="Cambria Math" panose="02040503050406030204" pitchFamily="18" charset="0"/>
                              <a:ea typeface="Times New Roman" panose="02020603050405020304" pitchFamily="18" charset="0"/>
                            </a:rPr>
                          </m:ctrlPr>
                        </m:sSupPr>
                        <m:e>
                          <m:r>
                            <a:rPr lang="es-MX" sz="1400" i="1">
                              <a:effectLst/>
                              <a:latin typeface="Cambria Math" panose="02040503050406030204" pitchFamily="18" charset="0"/>
                              <a:ea typeface="Times New Roman" panose="02020603050405020304" pitchFamily="18" charset="0"/>
                            </a:rPr>
                            <m:t>𝑚</m:t>
                          </m:r>
                        </m:e>
                        <m:sup>
                          <m:r>
                            <a:rPr lang="es-MX" sz="1400" i="1">
                              <a:effectLst/>
                              <a:latin typeface="Cambria Math" panose="02040503050406030204" pitchFamily="18" charset="0"/>
                              <a:ea typeface="Times New Roman" panose="02020603050405020304" pitchFamily="18" charset="0"/>
                            </a:rPr>
                            <m:t>2</m:t>
                          </m:r>
                        </m:sup>
                      </m:sSup>
                    </m:oMath>
                  </m:oMathPara>
                </a14:m>
                <a:endParaRPr lang="es-EC" sz="1600" dirty="0">
                  <a:effectLst/>
                  <a:latin typeface="Times New Roman" panose="02020603050405020304" pitchFamily="18" charset="0"/>
                  <a:ea typeface="Calibri" panose="020F0502020204030204" pitchFamily="34"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2771800" y="4140670"/>
                <a:ext cx="4572000" cy="1039515"/>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207098948"/>
      </p:ext>
    </p:extLst>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1763688" y="908720"/>
            <a:ext cx="6238124" cy="3600400"/>
          </a:xfrm>
          <a:prstGeom prst="rect">
            <a:avLst/>
          </a:prstGeom>
        </p:spPr>
      </p:pic>
      <p:sp>
        <p:nvSpPr>
          <p:cNvPr id="3" name="Rectángulo 2"/>
          <p:cNvSpPr/>
          <p:nvPr/>
        </p:nvSpPr>
        <p:spPr>
          <a:xfrm>
            <a:off x="1794518" y="3789040"/>
            <a:ext cx="6207293" cy="144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mc:AlternateContent xmlns:mc="http://schemas.openxmlformats.org/markup-compatibility/2006">
        <mc:Choice xmlns:a14="http://schemas.microsoft.com/office/drawing/2010/main" Requires="a14">
          <p:sp>
            <p:nvSpPr>
              <p:cNvPr id="4" name="Rectángulo 3"/>
              <p:cNvSpPr/>
              <p:nvPr/>
            </p:nvSpPr>
            <p:spPr>
              <a:xfrm>
                <a:off x="1899388" y="4365104"/>
                <a:ext cx="6102424" cy="1021433"/>
              </a:xfrm>
              <a:prstGeom prst="rect">
                <a:avLst/>
              </a:prstGeom>
            </p:spPr>
            <p:txBody>
              <a:bodyPr wrap="square">
                <a:spAutoFit/>
              </a:bodyPr>
              <a:lstStyle/>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s-MX" sz="1400" i="1">
                          <a:latin typeface="Cambria Math" panose="02040503050406030204" pitchFamily="18" charset="0"/>
                          <a:ea typeface="Times New Roman" panose="02020603050405020304" pitchFamily="18" charset="0"/>
                        </a:rPr>
                        <m:t>#</m:t>
                      </m:r>
                      <m:r>
                        <a:rPr lang="es-MX" sz="1400" i="1">
                          <a:latin typeface="Cambria Math" panose="02040503050406030204" pitchFamily="18" charset="0"/>
                          <a:ea typeface="Times New Roman" panose="02020603050405020304" pitchFamily="18" charset="0"/>
                        </a:rPr>
                        <m:t>𝑇𝑂𝑇𝐴𝐿</m:t>
                      </m:r>
                      <m:r>
                        <a:rPr lang="es-MX" sz="1400" i="1">
                          <a:latin typeface="Cambria Math" panose="02040503050406030204" pitchFamily="18" charset="0"/>
                          <a:ea typeface="Times New Roman" panose="02020603050405020304" pitchFamily="18" charset="0"/>
                        </a:rPr>
                        <m:t> </m:t>
                      </m:r>
                      <m:r>
                        <a:rPr lang="es-MX" sz="1400" i="1">
                          <a:latin typeface="Cambria Math" panose="02040503050406030204" pitchFamily="18" charset="0"/>
                          <a:ea typeface="Times New Roman" panose="02020603050405020304" pitchFamily="18" charset="0"/>
                        </a:rPr>
                        <m:t>𝐷𝐸</m:t>
                      </m:r>
                      <m:r>
                        <a:rPr lang="es-MX" sz="1400" i="1">
                          <a:latin typeface="Cambria Math" panose="02040503050406030204" pitchFamily="18" charset="0"/>
                          <a:ea typeface="Times New Roman" panose="02020603050405020304" pitchFamily="18" charset="0"/>
                        </a:rPr>
                        <m:t> </m:t>
                      </m:r>
                      <m:r>
                        <a:rPr lang="es-MX" sz="1400" i="1">
                          <a:latin typeface="Cambria Math" panose="02040503050406030204" pitchFamily="18" charset="0"/>
                          <a:ea typeface="Times New Roman" panose="02020603050405020304" pitchFamily="18" charset="0"/>
                        </a:rPr>
                        <m:t>𝐹𝐼𝐿𝑇𝑅𝑂𝑆</m:t>
                      </m:r>
                      <m:r>
                        <a:rPr lang="es-MX" sz="1400" i="1">
                          <a:latin typeface="Cambria Math" panose="02040503050406030204" pitchFamily="18" charset="0"/>
                          <a:ea typeface="Times New Roman" panose="02020603050405020304" pitchFamily="18" charset="0"/>
                        </a:rPr>
                        <m:t> </m:t>
                      </m:r>
                      <m:r>
                        <a:rPr lang="es-MX" sz="1400" i="1">
                          <a:latin typeface="Cambria Math" panose="02040503050406030204" pitchFamily="18" charset="0"/>
                          <a:ea typeface="Times New Roman" panose="02020603050405020304" pitchFamily="18" charset="0"/>
                        </a:rPr>
                        <m:t>𝑃𝑂𝑅</m:t>
                      </m:r>
                      <m:r>
                        <a:rPr lang="es-MX" sz="1400" i="1">
                          <a:latin typeface="Cambria Math" panose="02040503050406030204" pitchFamily="18" charset="0"/>
                          <a:ea typeface="Times New Roman" panose="02020603050405020304" pitchFamily="18" charset="0"/>
                        </a:rPr>
                        <m:t> </m:t>
                      </m:r>
                      <m:r>
                        <a:rPr lang="es-MX" sz="1400" i="1">
                          <a:latin typeface="Cambria Math" panose="02040503050406030204" pitchFamily="18" charset="0"/>
                          <a:ea typeface="Times New Roman" panose="02020603050405020304" pitchFamily="18" charset="0"/>
                        </a:rPr>
                        <m:t>𝑃𝑈𝐿𝑀𝑂𝑁</m:t>
                      </m:r>
                      <m:r>
                        <a:rPr lang="es-MX" sz="1400" i="1">
                          <a:latin typeface="Cambria Math" panose="02040503050406030204" pitchFamily="18" charset="0"/>
                          <a:ea typeface="Times New Roman" panose="02020603050405020304" pitchFamily="18" charset="0"/>
                        </a:rPr>
                        <m:t>=</m:t>
                      </m:r>
                      <m:f>
                        <m:fPr>
                          <m:ctrlPr>
                            <a:rPr lang="es-EC" sz="1400" i="1">
                              <a:effectLst/>
                              <a:latin typeface="Cambria Math" panose="02040503050406030204" pitchFamily="18" charset="0"/>
                              <a:ea typeface="Times New Roman" panose="02020603050405020304" pitchFamily="18" charset="0"/>
                            </a:rPr>
                          </m:ctrlPr>
                        </m:fPr>
                        <m:num>
                          <m:r>
                            <a:rPr lang="es-MX" sz="1400" i="1">
                              <a:effectLst/>
                              <a:latin typeface="Cambria Math" panose="02040503050406030204" pitchFamily="18" charset="0"/>
                              <a:ea typeface="Times New Roman" panose="02020603050405020304" pitchFamily="18" charset="0"/>
                            </a:rPr>
                            <m:t>176.79</m:t>
                          </m:r>
                        </m:num>
                        <m:den>
                          <m:r>
                            <a:rPr lang="es-MX" sz="1400" i="1">
                              <a:effectLst/>
                              <a:latin typeface="Cambria Math" panose="02040503050406030204" pitchFamily="18" charset="0"/>
                              <a:ea typeface="Times New Roman" panose="02020603050405020304" pitchFamily="18" charset="0"/>
                            </a:rPr>
                            <m:t>17.7</m:t>
                          </m:r>
                        </m:den>
                      </m:f>
                    </m:oMath>
                  </m:oMathPara>
                </a14:m>
                <a:endParaRPr lang="es-EC" sz="1600" dirty="0">
                  <a:effectLst/>
                  <a:latin typeface="Times New Roman" panose="02020603050405020304" pitchFamily="18" charset="0"/>
                  <a:ea typeface="Calibri" panose="020F050202020403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ea typeface="Times New Roman" panose="02020603050405020304" pitchFamily="18" charset="0"/>
                        </a:rPr>
                        <m:t>#</m:t>
                      </m:r>
                      <m:r>
                        <a:rPr lang="es-MX" sz="1400" b="1" i="1">
                          <a:effectLst/>
                          <a:latin typeface="Cambria Math" panose="02040503050406030204" pitchFamily="18" charset="0"/>
                          <a:ea typeface="Times New Roman" panose="02020603050405020304" pitchFamily="18" charset="0"/>
                        </a:rPr>
                        <m:t>𝑻𝑶𝑻𝑨𝑳</m:t>
                      </m:r>
                      <m:r>
                        <a:rPr lang="es-MX" sz="1400" b="1" i="1">
                          <a:effectLst/>
                          <a:latin typeface="Cambria Math" panose="02040503050406030204" pitchFamily="18" charset="0"/>
                          <a:ea typeface="Times New Roman" panose="02020603050405020304" pitchFamily="18" charset="0"/>
                        </a:rPr>
                        <m:t> </m:t>
                      </m:r>
                      <m:r>
                        <a:rPr lang="es-MX" sz="1400" b="1" i="1">
                          <a:effectLst/>
                          <a:latin typeface="Cambria Math" panose="02040503050406030204" pitchFamily="18" charset="0"/>
                          <a:ea typeface="Times New Roman" panose="02020603050405020304" pitchFamily="18" charset="0"/>
                        </a:rPr>
                        <m:t>𝑫𝑬</m:t>
                      </m:r>
                      <m:r>
                        <a:rPr lang="es-MX" sz="1400" b="1" i="1">
                          <a:effectLst/>
                          <a:latin typeface="Cambria Math" panose="02040503050406030204" pitchFamily="18" charset="0"/>
                          <a:ea typeface="Times New Roman" panose="02020603050405020304" pitchFamily="18" charset="0"/>
                        </a:rPr>
                        <m:t> </m:t>
                      </m:r>
                      <m:r>
                        <a:rPr lang="es-MX" sz="1400" b="1" i="1">
                          <a:effectLst/>
                          <a:latin typeface="Cambria Math" panose="02040503050406030204" pitchFamily="18" charset="0"/>
                          <a:ea typeface="Times New Roman" panose="02020603050405020304" pitchFamily="18" charset="0"/>
                        </a:rPr>
                        <m:t>𝑭𝑰𝑳𝑻𝑹𝑶𝑺</m:t>
                      </m:r>
                      <m:r>
                        <a:rPr lang="es-MX" sz="1400" b="1" i="1">
                          <a:effectLst/>
                          <a:latin typeface="Cambria Math" panose="02040503050406030204" pitchFamily="18" charset="0"/>
                          <a:ea typeface="Times New Roman" panose="02020603050405020304" pitchFamily="18" charset="0"/>
                        </a:rPr>
                        <m:t> </m:t>
                      </m:r>
                      <m:r>
                        <a:rPr lang="es-MX" sz="1400" b="1" i="1">
                          <a:effectLst/>
                          <a:latin typeface="Cambria Math" panose="02040503050406030204" pitchFamily="18" charset="0"/>
                          <a:ea typeface="Times New Roman" panose="02020603050405020304" pitchFamily="18" charset="0"/>
                        </a:rPr>
                        <m:t>𝑷𝑶𝑹</m:t>
                      </m:r>
                      <m:r>
                        <a:rPr lang="es-MX" sz="1400" b="1" i="1">
                          <a:effectLst/>
                          <a:latin typeface="Cambria Math" panose="02040503050406030204" pitchFamily="18" charset="0"/>
                          <a:ea typeface="Times New Roman" panose="02020603050405020304" pitchFamily="18" charset="0"/>
                        </a:rPr>
                        <m:t> </m:t>
                      </m:r>
                      <m:r>
                        <a:rPr lang="es-MX" sz="1400" b="1" i="1">
                          <a:effectLst/>
                          <a:latin typeface="Cambria Math" panose="02040503050406030204" pitchFamily="18" charset="0"/>
                          <a:ea typeface="Times New Roman" panose="02020603050405020304" pitchFamily="18" charset="0"/>
                        </a:rPr>
                        <m:t>𝑷𝑼𝑳𝑴𝑶𝑵</m:t>
                      </m:r>
                      <m:r>
                        <a:rPr lang="es-MX" sz="1400" b="1" i="1">
                          <a:effectLst/>
                          <a:latin typeface="Cambria Math" panose="02040503050406030204" pitchFamily="18" charset="0"/>
                          <a:ea typeface="Times New Roman" panose="02020603050405020304" pitchFamily="18" charset="0"/>
                        </a:rPr>
                        <m:t>≈</m:t>
                      </m:r>
                      <m:r>
                        <a:rPr lang="es-MX" sz="1400" b="1" i="1">
                          <a:effectLst/>
                          <a:latin typeface="Cambria Math" panose="02040503050406030204" pitchFamily="18" charset="0"/>
                          <a:ea typeface="Times New Roman" panose="02020603050405020304" pitchFamily="18" charset="0"/>
                        </a:rPr>
                        <m:t>𝟏𝟎</m:t>
                      </m:r>
                      <m:r>
                        <a:rPr lang="es-MX" sz="1400" b="1" i="1">
                          <a:effectLst/>
                          <a:latin typeface="Cambria Math" panose="02040503050406030204" pitchFamily="18" charset="0"/>
                          <a:ea typeface="Times New Roman" panose="02020603050405020304" pitchFamily="18" charset="0"/>
                        </a:rPr>
                        <m:t> </m:t>
                      </m:r>
                      <m:r>
                        <a:rPr lang="es-MX" sz="1400" b="1" i="1">
                          <a:effectLst/>
                          <a:latin typeface="Cambria Math" panose="02040503050406030204" pitchFamily="18" charset="0"/>
                          <a:ea typeface="Times New Roman" panose="02020603050405020304" pitchFamily="18" charset="0"/>
                        </a:rPr>
                        <m:t>𝑭𝑰𝑳𝑻𝑹𝑶𝑺</m:t>
                      </m:r>
                    </m:oMath>
                  </m:oMathPara>
                </a14:m>
                <a:endParaRPr lang="es-EC" sz="1600" dirty="0">
                  <a:effectLst/>
                  <a:latin typeface="Times New Roman" panose="02020603050405020304" pitchFamily="18" charset="0"/>
                  <a:ea typeface="Calibri" panose="020F0502020204030204" pitchFamily="34"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1899388" y="4365104"/>
                <a:ext cx="6102424" cy="1021433"/>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470297782"/>
      </p:ext>
    </p:extLst>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p:cNvSpPr/>
              <p:nvPr/>
            </p:nvSpPr>
            <p:spPr>
              <a:xfrm>
                <a:off x="3687957" y="1484784"/>
                <a:ext cx="2028761" cy="524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𝐹</m:t>
                          </m:r>
                        </m:e>
                        <m:sub>
                          <m:r>
                            <a:rPr lang="es-EC" sz="1400" i="1">
                              <a:latin typeface="Cambria Math" panose="02040503050406030204" pitchFamily="18" charset="0"/>
                            </a:rPr>
                            <m:t>𝑎𝑣𝑎𝑛𝑐𝑒</m:t>
                          </m:r>
                        </m:sub>
                      </m:sSub>
                      <m:r>
                        <a:rPr lang="es-EC" sz="1400" i="0">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𝑎𝑖𝑟𝑒</m:t>
                          </m:r>
                        </m:sub>
                      </m:sSub>
                      <m:r>
                        <a:rPr lang="es-EC" sz="1400" i="0">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𝜋</m:t>
                          </m:r>
                          <m:r>
                            <a:rPr lang="es-EC" sz="1400" i="0">
                              <a:latin typeface="Cambria Math" panose="02040503050406030204" pitchFamily="18" charset="0"/>
                            </a:rPr>
                            <m:t>∗</m:t>
                          </m:r>
                          <m:sSup>
                            <m:sSupPr>
                              <m:ctrlPr>
                                <a:rPr lang="es-EC" sz="1400" i="1">
                                  <a:latin typeface="Cambria Math" panose="02040503050406030204" pitchFamily="18" charset="0"/>
                                </a:rPr>
                              </m:ctrlPr>
                            </m:sSupPr>
                            <m:e>
                              <m:r>
                                <a:rPr lang="es-EC" sz="1400" i="1">
                                  <a:latin typeface="Cambria Math" panose="02040503050406030204" pitchFamily="18" charset="0"/>
                                </a:rPr>
                                <m:t>𝐷</m:t>
                              </m:r>
                            </m:e>
                            <m:sup>
                              <m:r>
                                <a:rPr lang="es-EC" sz="1400" i="0">
                                  <a:latin typeface="Cambria Math" panose="02040503050406030204" pitchFamily="18" charset="0"/>
                                </a:rPr>
                                <m:t>2</m:t>
                              </m:r>
                            </m:sup>
                          </m:sSup>
                        </m:num>
                        <m:den>
                          <m:r>
                            <a:rPr lang="es-EC" sz="1400" i="0">
                              <a:latin typeface="Cambria Math" panose="02040503050406030204" pitchFamily="18" charset="0"/>
                            </a:rPr>
                            <m:t>40</m:t>
                          </m:r>
                        </m:den>
                      </m:f>
                    </m:oMath>
                  </m:oMathPara>
                </a14:m>
                <a:endParaRPr lang="es-EC" sz="1400" dirty="0"/>
              </a:p>
            </p:txBody>
          </p:sp>
        </mc:Choice>
        <mc:Fallback xmlns="">
          <p:sp>
            <p:nvSpPr>
              <p:cNvPr id="3" name="Rectángulo 2"/>
              <p:cNvSpPr>
                <a:spLocks noRot="1" noChangeAspect="1" noMove="1" noResize="1" noEditPoints="1" noAdjustHandles="1" noChangeArrowheads="1" noChangeShapeType="1" noTextEdit="1"/>
              </p:cNvSpPr>
              <p:nvPr/>
            </p:nvSpPr>
            <p:spPr>
              <a:xfrm>
                <a:off x="3687957" y="1484784"/>
                <a:ext cx="2028761" cy="524567"/>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1651126" y="820563"/>
                <a:ext cx="6102424" cy="664221"/>
              </a:xfrm>
              <a:prstGeom prst="rect">
                <a:avLst/>
              </a:prstGeom>
            </p:spPr>
            <p:txBody>
              <a:bodyPr wrap="square">
                <a:spAutoFit/>
              </a:bodyPr>
              <a:lstStyle/>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s-EC" sz="2400" b="1" i="1" smtClean="0">
                          <a:latin typeface="Cambria Math" panose="02040503050406030204" pitchFamily="18" charset="0"/>
                          <a:ea typeface="Times New Roman" panose="02020603050405020304" pitchFamily="18" charset="0"/>
                        </a:rPr>
                        <m:t>𝑫𝑰𝑴𝑬𝑵𝑺𝑰𝑶𝑵𝑨𝑴𝑰𝑬𝑵𝑻𝑶</m:t>
                      </m:r>
                      <m:r>
                        <a:rPr lang="es-EC" sz="2400" b="1" i="1" smtClean="0">
                          <a:latin typeface="Cambria Math" panose="02040503050406030204" pitchFamily="18" charset="0"/>
                          <a:ea typeface="Times New Roman" panose="02020603050405020304" pitchFamily="18" charset="0"/>
                        </a:rPr>
                        <m:t> </m:t>
                      </m:r>
                      <m:r>
                        <a:rPr lang="es-EC" sz="2400" b="1" i="1" smtClean="0">
                          <a:latin typeface="Cambria Math" panose="02040503050406030204" pitchFamily="18" charset="0"/>
                          <a:ea typeface="Times New Roman" panose="02020603050405020304" pitchFamily="18" charset="0"/>
                        </a:rPr>
                        <m:t>𝑫𝑬𝑳</m:t>
                      </m:r>
                      <m:r>
                        <a:rPr lang="es-EC" sz="2400" b="1" i="1" smtClean="0">
                          <a:latin typeface="Cambria Math" panose="02040503050406030204" pitchFamily="18" charset="0"/>
                          <a:ea typeface="Times New Roman" panose="02020603050405020304" pitchFamily="18" charset="0"/>
                        </a:rPr>
                        <m:t> </m:t>
                      </m:r>
                      <m:r>
                        <a:rPr lang="es-EC" sz="2400" b="1" i="1" smtClean="0">
                          <a:latin typeface="Cambria Math" panose="02040503050406030204" pitchFamily="18" charset="0"/>
                          <a:ea typeface="Times New Roman" panose="02020603050405020304" pitchFamily="18" charset="0"/>
                        </a:rPr>
                        <m:t>𝑷𝑰𝑺𝑻</m:t>
                      </m:r>
                      <m:r>
                        <a:rPr lang="es-EC" sz="2400" b="1" i="1" smtClean="0">
                          <a:latin typeface="Cambria Math" panose="02040503050406030204" pitchFamily="18" charset="0"/>
                          <a:ea typeface="Times New Roman" panose="02020603050405020304" pitchFamily="18" charset="0"/>
                        </a:rPr>
                        <m:t>Ó</m:t>
                      </m:r>
                      <m:r>
                        <a:rPr lang="es-EC" sz="2400" b="1" i="1" smtClean="0">
                          <a:latin typeface="Cambria Math" panose="02040503050406030204" pitchFamily="18" charset="0"/>
                          <a:ea typeface="Times New Roman" panose="02020603050405020304" pitchFamily="18" charset="0"/>
                        </a:rPr>
                        <m:t>𝑵</m:t>
                      </m:r>
                      <m:r>
                        <a:rPr lang="es-EC" sz="2400" b="1" i="1" smtClean="0">
                          <a:latin typeface="Cambria Math" panose="02040503050406030204" pitchFamily="18" charset="0"/>
                          <a:ea typeface="Times New Roman" panose="02020603050405020304" pitchFamily="18" charset="0"/>
                        </a:rPr>
                        <m:t> </m:t>
                      </m:r>
                      <m:r>
                        <a:rPr lang="es-EC" sz="2400" b="1" i="1" smtClean="0">
                          <a:latin typeface="Cambria Math" panose="02040503050406030204" pitchFamily="18" charset="0"/>
                          <a:ea typeface="Times New Roman" panose="02020603050405020304" pitchFamily="18" charset="0"/>
                        </a:rPr>
                        <m:t>𝑵𝑬𝑼𝑴</m:t>
                      </m:r>
                      <m:r>
                        <a:rPr lang="es-EC" sz="2400" b="1" i="1" smtClean="0">
                          <a:latin typeface="Cambria Math" panose="02040503050406030204" pitchFamily="18" charset="0"/>
                          <a:ea typeface="Times New Roman" panose="02020603050405020304" pitchFamily="18" charset="0"/>
                        </a:rPr>
                        <m:t>Á</m:t>
                      </m:r>
                      <m:r>
                        <a:rPr lang="es-EC" sz="2400" b="1" i="1" smtClean="0">
                          <a:latin typeface="Cambria Math" panose="02040503050406030204" pitchFamily="18" charset="0"/>
                          <a:ea typeface="Times New Roman" panose="02020603050405020304" pitchFamily="18" charset="0"/>
                        </a:rPr>
                        <m:t>𝑻𝑰𝑪𝑶</m:t>
                      </m:r>
                    </m:oMath>
                  </m:oMathPara>
                </a14:m>
                <a:endParaRPr lang="es-EC" sz="2400" b="1" dirty="0">
                  <a:effectLst/>
                  <a:latin typeface="Times New Roman" panose="02020603050405020304" pitchFamily="18" charset="0"/>
                  <a:ea typeface="Calibri" panose="020F0502020204030204" pitchFamily="34"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1651126" y="820563"/>
                <a:ext cx="6102424" cy="664221"/>
              </a:xfrm>
              <a:prstGeom prst="rect">
                <a:avLst/>
              </a:prstGeom>
              <a:blipFill rotWithShape="0">
                <a:blip r:embed="rId3"/>
                <a:stretch>
                  <a:fillRect r="-1738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784008" y="2009080"/>
                <a:ext cx="1836657" cy="524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a:latin typeface="Cambria Math" panose="02040503050406030204" pitchFamily="18" charset="0"/>
                        </a:rPr>
                        <m:t>411</m:t>
                      </m:r>
                      <m:r>
                        <a:rPr lang="es-EC" sz="1400" i="0">
                          <a:latin typeface="Cambria Math" panose="02040503050406030204" pitchFamily="18" charset="0"/>
                        </a:rPr>
                        <m:t>=8 </m:t>
                      </m:r>
                      <m:r>
                        <a:rPr lang="es-EC" sz="1400" i="1">
                          <a:latin typeface="Cambria Math" panose="02040503050406030204" pitchFamily="18" charset="0"/>
                        </a:rPr>
                        <m:t>𝑏𝑎𝑟</m:t>
                      </m:r>
                      <m:r>
                        <a:rPr lang="es-EC" sz="1400" i="0">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𝜋</m:t>
                          </m:r>
                          <m:r>
                            <a:rPr lang="es-EC" sz="1400" i="0">
                              <a:latin typeface="Cambria Math" panose="02040503050406030204" pitchFamily="18" charset="0"/>
                            </a:rPr>
                            <m:t>∗</m:t>
                          </m:r>
                          <m:sSup>
                            <m:sSupPr>
                              <m:ctrlPr>
                                <a:rPr lang="es-EC" sz="1400" i="1">
                                  <a:latin typeface="Cambria Math" panose="02040503050406030204" pitchFamily="18" charset="0"/>
                                </a:rPr>
                              </m:ctrlPr>
                            </m:sSupPr>
                            <m:e>
                              <m:r>
                                <a:rPr lang="es-EC" sz="1400" i="1">
                                  <a:latin typeface="Cambria Math" panose="02040503050406030204" pitchFamily="18" charset="0"/>
                                </a:rPr>
                                <m:t>𝐷</m:t>
                              </m:r>
                            </m:e>
                            <m:sup>
                              <m:r>
                                <a:rPr lang="es-EC" sz="1400" i="0">
                                  <a:latin typeface="Cambria Math" panose="02040503050406030204" pitchFamily="18" charset="0"/>
                                </a:rPr>
                                <m:t>2</m:t>
                              </m:r>
                            </m:sup>
                          </m:sSup>
                        </m:num>
                        <m:den>
                          <m:r>
                            <a:rPr lang="es-EC" sz="1400" i="0">
                              <a:latin typeface="Cambria Math" panose="02040503050406030204" pitchFamily="18" charset="0"/>
                            </a:rPr>
                            <m:t>40</m:t>
                          </m:r>
                        </m:den>
                      </m:f>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3784008" y="2009080"/>
                <a:ext cx="1836657" cy="524567"/>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372645" y="2511335"/>
                <a:ext cx="2659381" cy="72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𝐷</m:t>
                      </m:r>
                      <m:r>
                        <a:rPr lang="es-EC" sz="1400" i="0">
                          <a:latin typeface="Cambria Math" panose="02040503050406030204" pitchFamily="18" charset="0"/>
                        </a:rPr>
                        <m:t>=</m:t>
                      </m:r>
                      <m:rad>
                        <m:radPr>
                          <m:degHide m:val="on"/>
                          <m:ctrlPr>
                            <a:rPr lang="es-EC" sz="1400" i="1">
                              <a:latin typeface="Cambria Math" panose="02040503050406030204" pitchFamily="18" charset="0"/>
                            </a:rPr>
                          </m:ctrlPr>
                        </m:radPr>
                        <m:deg/>
                        <m:e>
                          <m:f>
                            <m:fPr>
                              <m:ctrlPr>
                                <a:rPr lang="es-EC" sz="1400" i="1">
                                  <a:latin typeface="Cambria Math" panose="02040503050406030204" pitchFamily="18" charset="0"/>
                                </a:rPr>
                              </m:ctrlPr>
                            </m:fPr>
                            <m:num>
                              <m:r>
                                <a:rPr lang="es-EC" sz="1400" i="0">
                                  <a:latin typeface="Cambria Math" panose="02040503050406030204" pitchFamily="18" charset="0"/>
                                </a:rPr>
                                <m:t>411 </m:t>
                              </m:r>
                              <m:r>
                                <a:rPr lang="es-EC" sz="1400" i="1">
                                  <a:latin typeface="Cambria Math" panose="02040503050406030204" pitchFamily="18" charset="0"/>
                                </a:rPr>
                                <m:t>𝑁</m:t>
                              </m:r>
                              <m:r>
                                <a:rPr lang="es-EC" sz="1400" i="0">
                                  <a:latin typeface="Cambria Math" panose="02040503050406030204" pitchFamily="18" charset="0"/>
                                </a:rPr>
                                <m:t>∗40</m:t>
                              </m:r>
                            </m:num>
                            <m:den>
                              <m:r>
                                <a:rPr lang="es-EC" sz="1400" i="0">
                                  <a:latin typeface="Cambria Math" panose="02040503050406030204" pitchFamily="18" charset="0"/>
                                </a:rPr>
                                <m:t>8 </m:t>
                              </m:r>
                              <m:r>
                                <a:rPr lang="es-EC" sz="1400" i="1">
                                  <a:latin typeface="Cambria Math" panose="02040503050406030204" pitchFamily="18" charset="0"/>
                                </a:rPr>
                                <m:t>𝑏𝑎𝑟</m:t>
                              </m:r>
                              <m:r>
                                <a:rPr lang="es-EC" sz="1400" i="0">
                                  <a:latin typeface="Cambria Math" panose="02040503050406030204" pitchFamily="18" charset="0"/>
                                </a:rPr>
                                <m:t>∗</m:t>
                              </m:r>
                              <m:r>
                                <a:rPr lang="es-EC" sz="1400" i="1">
                                  <a:latin typeface="Cambria Math" panose="02040503050406030204" pitchFamily="18" charset="0"/>
                                </a:rPr>
                                <m:t>𝜋</m:t>
                              </m:r>
                            </m:den>
                          </m:f>
                        </m:e>
                      </m:rad>
                      <m:r>
                        <a:rPr lang="es-EC" sz="1400" i="0">
                          <a:latin typeface="Cambria Math" panose="02040503050406030204" pitchFamily="18" charset="0"/>
                        </a:rPr>
                        <m:t> =25.56 </m:t>
                      </m:r>
                      <m:r>
                        <a:rPr lang="es-EC" sz="1400" i="1">
                          <a:latin typeface="Cambria Math" panose="02040503050406030204" pitchFamily="18" charset="0"/>
                        </a:rPr>
                        <m:t>𝑚𝑚</m:t>
                      </m:r>
                      <m:r>
                        <a:rPr lang="es-EC" sz="1400" i="0">
                          <a:latin typeface="Cambria Math" panose="02040503050406030204" pitchFamily="18" charset="0"/>
                        </a:rPr>
                        <m:t> </m:t>
                      </m:r>
                    </m:oMath>
                  </m:oMathPara>
                </a14:m>
                <a:endParaRPr lang="es-EC" sz="1400" dirty="0"/>
              </a:p>
            </p:txBody>
          </p:sp>
        </mc:Choice>
        <mc:Fallback xmlns="">
          <p:sp>
            <p:nvSpPr>
              <p:cNvPr id="6" name="Rectángulo 5"/>
              <p:cNvSpPr>
                <a:spLocks noRot="1" noChangeAspect="1" noMove="1" noResize="1" noEditPoints="1" noAdjustHandles="1" noChangeArrowheads="1" noChangeShapeType="1" noTextEdit="1"/>
              </p:cNvSpPr>
              <p:nvPr/>
            </p:nvSpPr>
            <p:spPr>
              <a:xfrm>
                <a:off x="3372645" y="2511335"/>
                <a:ext cx="2659381" cy="728854"/>
              </a:xfrm>
              <a:prstGeom prst="rect">
                <a:avLst/>
              </a:prstGeom>
              <a:blipFill rotWithShape="0">
                <a:blip r:embed="rId5"/>
                <a:stretch>
                  <a:fillRect/>
                </a:stretch>
              </a:blipFill>
            </p:spPr>
            <p:txBody>
              <a:bodyPr/>
              <a:lstStyle/>
              <a:p>
                <a:r>
                  <a:rPr lang="es-EC">
                    <a:noFill/>
                  </a:rPr>
                  <a:t> </a:t>
                </a:r>
              </a:p>
            </p:txBody>
          </p:sp>
        </mc:Fallback>
      </mc:AlternateContent>
      <p:pic>
        <p:nvPicPr>
          <p:cNvPr id="7" name="Imagen 6"/>
          <p:cNvPicPr/>
          <p:nvPr/>
        </p:nvPicPr>
        <p:blipFill rotWithShape="1">
          <a:blip r:embed="rId6"/>
          <a:srcRect b="40651"/>
          <a:stretch/>
        </p:blipFill>
        <p:spPr>
          <a:xfrm>
            <a:off x="2092485" y="3164222"/>
            <a:ext cx="5219700" cy="2205035"/>
          </a:xfrm>
          <a:prstGeom prst="rect">
            <a:avLst/>
          </a:prstGeom>
        </p:spPr>
      </p:pic>
      <p:sp>
        <p:nvSpPr>
          <p:cNvPr id="8" name="Rectángulo 7"/>
          <p:cNvSpPr/>
          <p:nvPr/>
        </p:nvSpPr>
        <p:spPr>
          <a:xfrm>
            <a:off x="2097759" y="5216857"/>
            <a:ext cx="5048250" cy="152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1751131250"/>
      </p:ext>
    </p:extLst>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1115616" y="836712"/>
            <a:ext cx="6696744" cy="2808312"/>
          </a:xfrm>
          <a:prstGeom prst="rect">
            <a:avLst/>
          </a:prstGeom>
        </p:spPr>
      </p:pic>
      <p:pic>
        <p:nvPicPr>
          <p:cNvPr id="3" name="Imagen 2"/>
          <p:cNvPicPr/>
          <p:nvPr/>
        </p:nvPicPr>
        <p:blipFill rotWithShape="1">
          <a:blip r:embed="rId3">
            <a:extLst>
              <a:ext uri="{28A0092B-C50C-407E-A947-70E740481C1C}">
                <a14:useLocalDpi xmlns:a14="http://schemas.microsoft.com/office/drawing/2010/main" val="0"/>
              </a:ext>
            </a:extLst>
          </a:blip>
          <a:srcRect t="64260"/>
          <a:stretch/>
        </p:blipFill>
        <p:spPr bwMode="auto">
          <a:xfrm>
            <a:off x="1403648" y="3645024"/>
            <a:ext cx="6264696" cy="2016224"/>
          </a:xfrm>
          <a:prstGeom prst="rect">
            <a:avLst/>
          </a:prstGeom>
          <a:noFill/>
          <a:ln>
            <a:noFill/>
          </a:ln>
        </p:spPr>
      </p:pic>
    </p:spTree>
    <p:extLst>
      <p:ext uri="{BB962C8B-B14F-4D97-AF65-F5344CB8AC3E}">
        <p14:creationId xmlns:p14="http://schemas.microsoft.com/office/powerpoint/2010/main" val="2684644278"/>
      </p:ext>
    </p:extLst>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5210175" cy="1276350"/>
          </a:xfrm>
          <a:prstGeom prst="rect">
            <a:avLst/>
          </a:prstGeom>
          <a:noFill/>
          <a:ln>
            <a:noFill/>
          </a:ln>
        </p:spPr>
      </p:pic>
      <p:pic>
        <p:nvPicPr>
          <p:cNvPr id="3" name="Imagen 2"/>
          <p:cNvPicPr/>
          <p:nvPr/>
        </p:nvPicPr>
        <p:blipFill rotWithShape="1">
          <a:blip r:embed="rId3">
            <a:extLst>
              <a:ext uri="{28A0092B-C50C-407E-A947-70E740481C1C}">
                <a14:useLocalDpi xmlns:a14="http://schemas.microsoft.com/office/drawing/2010/main" val="0"/>
              </a:ext>
            </a:extLst>
          </a:blip>
          <a:srcRect l="10383" r="7468" b="63988"/>
          <a:stretch/>
        </p:blipFill>
        <p:spPr bwMode="auto">
          <a:xfrm>
            <a:off x="1547664" y="2373035"/>
            <a:ext cx="5360670" cy="1438275"/>
          </a:xfrm>
          <a:prstGeom prst="rect">
            <a:avLst/>
          </a:prstGeom>
          <a:noFill/>
          <a:ln>
            <a:noFill/>
          </a:ln>
          <a:extLst>
            <a:ext uri="{53640926-AAD7-44D8-BBD7-CCE9431645EC}">
              <a14:shadowObscured xmlns:a14="http://schemas.microsoft.com/office/drawing/2010/main"/>
            </a:ext>
          </a:extLst>
        </p:spPr>
      </p:pic>
      <p:pic>
        <p:nvPicPr>
          <p:cNvPr id="4" name="Imagen 3"/>
          <p:cNvPicPr/>
          <p:nvPr/>
        </p:nvPicPr>
        <p:blipFill>
          <a:blip r:embed="rId4"/>
          <a:stretch>
            <a:fillRect/>
          </a:stretch>
        </p:blipFill>
        <p:spPr>
          <a:xfrm>
            <a:off x="6660232" y="1124744"/>
            <a:ext cx="2376264" cy="3000671"/>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3635896" y="3645024"/>
                <a:ext cx="172778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𝑡</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𝑃</m:t>
                          </m:r>
                          <m:r>
                            <a:rPr lang="es-EC" i="0">
                              <a:latin typeface="Cambria Math" panose="02040503050406030204" pitchFamily="18" charset="0"/>
                            </a:rPr>
                            <m:t>∗</m:t>
                          </m:r>
                          <m:r>
                            <a:rPr lang="es-EC" i="1">
                              <a:latin typeface="Cambria Math" panose="02040503050406030204" pitchFamily="18" charset="0"/>
                            </a:rPr>
                            <m:t>𝐷</m:t>
                          </m:r>
                        </m:num>
                        <m:den>
                          <m:r>
                            <a:rPr lang="es-EC" i="0">
                              <a:latin typeface="Cambria Math" panose="02040503050406030204" pitchFamily="18" charset="0"/>
                            </a:rPr>
                            <m:t>2∗</m:t>
                          </m:r>
                          <m:r>
                            <a:rPr lang="es-EC" i="1">
                              <a:latin typeface="Cambria Math" panose="02040503050406030204" pitchFamily="18" charset="0"/>
                            </a:rPr>
                            <m:t>𝜎</m:t>
                          </m:r>
                        </m:den>
                      </m:f>
                      <m:r>
                        <a:rPr lang="es-EC" i="0">
                          <a:latin typeface="Cambria Math" panose="02040503050406030204" pitchFamily="18" charset="0"/>
                        </a:rPr>
                        <m:t>+</m:t>
                      </m:r>
                      <m:r>
                        <a:rPr lang="es-EC" i="1">
                          <a:latin typeface="Cambria Math" panose="02040503050406030204" pitchFamily="18" charset="0"/>
                        </a:rPr>
                        <m:t>𝐶𝐴</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635896" y="3645024"/>
                <a:ext cx="1727781" cy="61093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480350" y="4005064"/>
                <a:ext cx="4107874" cy="1704056"/>
              </a:xfrm>
              <a:prstGeom prst="rect">
                <a:avLst/>
              </a:prstGeom>
            </p:spPr>
            <p:txBody>
              <a:bodyPr wrap="square">
                <a:spAutoFit/>
              </a:bodyPr>
              <a:lstStyle/>
              <a:p>
                <a:pPr marL="228600">
                  <a:lnSpc>
                    <a:spcPct val="150000"/>
                  </a:lnSpc>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𝑡</m:t>
                      </m:r>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0,433∗16</m:t>
                          </m:r>
                        </m:num>
                        <m:den>
                          <m:r>
                            <a:rPr lang="es-EC" i="1">
                              <a:effectLst/>
                              <a:latin typeface="Cambria Math" panose="02040503050406030204" pitchFamily="18" charset="0"/>
                              <a:ea typeface="Calibri" panose="020F0502020204030204" pitchFamily="34" charset="0"/>
                              <a:cs typeface="Times New Roman" panose="02020603050405020304" pitchFamily="18" charset="0"/>
                            </a:rPr>
                            <m:t>2∗52000</m:t>
                          </m:r>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32</m:t>
                          </m:r>
                        </m:den>
                      </m:f>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Aft>
                    <a:spcPts val="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EC" i="1">
                          <a:effectLst/>
                          <a:latin typeface="Cambria Math" panose="02040503050406030204" pitchFamily="18" charset="0"/>
                          <a:ea typeface="Times New Roman" panose="02020603050405020304" pitchFamily="18" charset="0"/>
                          <a:cs typeface="Times New Roman" panose="02020603050405020304" pitchFamily="18" charset="0"/>
                        </a:rPr>
                        <m:t>=0,03132 "</m:t>
                      </m:r>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Aft>
                    <a:spcPts val="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EC" i="1">
                          <a:effectLst/>
                          <a:latin typeface="Cambria Math" panose="02040503050406030204" pitchFamily="18" charset="0"/>
                          <a:ea typeface="Times New Roman" panose="02020603050405020304" pitchFamily="18" charset="0"/>
                          <a:cs typeface="Times New Roman" panose="02020603050405020304" pitchFamily="18" charset="0"/>
                        </a:rPr>
                        <m:t>=0,798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r>
                        <a:rPr lang="es-EC" i="1">
                          <a:effectLst/>
                          <a:latin typeface="Cambria Math" panose="02040503050406030204" pitchFamily="18" charset="0"/>
                          <a:ea typeface="Times New Roman" panose="02020603050405020304" pitchFamily="18" charset="0"/>
                          <a:cs typeface="Times New Roman" panose="02020603050405020304" pitchFamily="18" charset="0"/>
                        </a:rPr>
                        <m:t> ≈0,8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480350" y="4005064"/>
                <a:ext cx="4107874" cy="1704056"/>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136273697"/>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0"/>
            <a:ext cx="3168352" cy="955698"/>
          </a:xfrm>
          <a:prstGeom prst="rect">
            <a:avLst/>
          </a:prstGeom>
        </p:spPr>
      </p:pic>
      <p:sp>
        <p:nvSpPr>
          <p:cNvPr id="3" name="Rectángulo 2"/>
          <p:cNvSpPr/>
          <p:nvPr/>
        </p:nvSpPr>
        <p:spPr>
          <a:xfrm>
            <a:off x="1674168" y="2204864"/>
            <a:ext cx="6408712" cy="3416320"/>
          </a:xfrm>
          <a:prstGeom prst="rect">
            <a:avLst/>
          </a:prstGeom>
        </p:spPr>
        <p:txBody>
          <a:bodyPr wrap="square">
            <a:spAutoFit/>
          </a:bodyPr>
          <a:lstStyle/>
          <a:p>
            <a:pPr marL="285750" lvl="0" indent="-285750" algn="just">
              <a:buFont typeface="Wingdings" panose="05000000000000000000" pitchFamily="2" charset="2"/>
              <a:buChar char="Ø"/>
            </a:pPr>
            <a:r>
              <a:rPr lang="es-ES_tradnl" dirty="0">
                <a:latin typeface="Times New Roman" panose="02020603050405020304" pitchFamily="18" charset="0"/>
                <a:cs typeface="Times New Roman" panose="02020603050405020304" pitchFamily="18" charset="0"/>
              </a:rPr>
              <a:t>Diseñar y dimensionar los sistemas mecánicos, electrónicos y de control del equipamiento para la extracción de polvos mecánicos. </a:t>
            </a:r>
            <a:endParaRPr lang="es-EC"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es-ES_tradnl" dirty="0">
                <a:latin typeface="Times New Roman" panose="02020603050405020304" pitchFamily="18" charset="0"/>
                <a:cs typeface="Times New Roman" panose="02020603050405020304" pitchFamily="18" charset="0"/>
              </a:rPr>
              <a:t>Diseñar la circuitería de acoplamiento entre el controlador sensores y actuadores del sistema, software de control, entorno HMI para el manejo de los extractores, estructuras y mecanismos que intervendrán en el proceso de la aplicación.</a:t>
            </a:r>
            <a:endParaRPr lang="es-EC"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es-ES_tradnl" dirty="0">
                <a:latin typeface="Times New Roman" panose="02020603050405020304" pitchFamily="18" charset="0"/>
                <a:cs typeface="Times New Roman" panose="02020603050405020304" pitchFamily="18" charset="0"/>
              </a:rPr>
              <a:t>Simular la aplicación del sistema extractor, control y funcionamiento del mismo, analizando a detalle cada punto crítico del diseño.</a:t>
            </a:r>
            <a:endParaRPr lang="es-EC"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es-ES_tradnl" dirty="0">
                <a:latin typeface="Times New Roman" panose="02020603050405020304" pitchFamily="18" charset="0"/>
                <a:cs typeface="Times New Roman" panose="02020603050405020304" pitchFamily="18" charset="0"/>
              </a:rPr>
              <a:t>Garantizar un grado de fiabilidad en el modelo propuesto.</a:t>
            </a:r>
            <a:endParaRPr lang="es-EC"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
        <p:nvSpPr>
          <p:cNvPr id="4" name="Rectángulo 3"/>
          <p:cNvSpPr/>
          <p:nvPr/>
        </p:nvSpPr>
        <p:spPr>
          <a:xfrm>
            <a:off x="1674168" y="1556792"/>
            <a:ext cx="6408712" cy="369332"/>
          </a:xfrm>
          <a:prstGeom prst="rect">
            <a:avLst/>
          </a:prstGeom>
        </p:spPr>
        <p:txBody>
          <a:bodyPr wrap="square">
            <a:spAutoFit/>
          </a:bodyPr>
          <a:lstStyle/>
          <a:p>
            <a:r>
              <a:rPr lang="es-MX" b="1" dirty="0" smtClean="0">
                <a:latin typeface="Times New Roman" panose="02020603050405020304" pitchFamily="18" charset="0"/>
                <a:ea typeface="Calibri" panose="020F0502020204030204" pitchFamily="34" charset="0"/>
              </a:rPr>
              <a:t>OBJETIVOS ESPECÍFICOS:</a:t>
            </a:r>
            <a:endParaRPr lang="es-EC" b="1" dirty="0"/>
          </a:p>
        </p:txBody>
      </p:sp>
    </p:spTree>
    <p:extLst>
      <p:ext uri="{BB962C8B-B14F-4D97-AF65-F5344CB8AC3E}">
        <p14:creationId xmlns:p14="http://schemas.microsoft.com/office/powerpoint/2010/main" val="2674698887"/>
      </p:ext>
    </p:extLst>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b="25726"/>
          <a:stretch/>
        </p:blipFill>
        <p:spPr>
          <a:xfrm>
            <a:off x="1115616" y="260648"/>
            <a:ext cx="7344816" cy="6408712"/>
          </a:xfrm>
          <a:prstGeom prst="rect">
            <a:avLst/>
          </a:prstGeom>
        </p:spPr>
      </p:pic>
      <p:sp>
        <p:nvSpPr>
          <p:cNvPr id="3" name="Rectángulo 2"/>
          <p:cNvSpPr/>
          <p:nvPr/>
        </p:nvSpPr>
        <p:spPr>
          <a:xfrm>
            <a:off x="6876256" y="260648"/>
            <a:ext cx="1656184" cy="64087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1727089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1043608" y="764704"/>
            <a:ext cx="7416824" cy="4824536"/>
          </a:xfrm>
          <a:prstGeom prst="rect">
            <a:avLst/>
          </a:prstGeom>
        </p:spPr>
      </p:pic>
    </p:spTree>
    <p:extLst>
      <p:ext uri="{BB962C8B-B14F-4D97-AF65-F5344CB8AC3E}">
        <p14:creationId xmlns:p14="http://schemas.microsoft.com/office/powerpoint/2010/main" val="4069806328"/>
      </p:ext>
    </p:extLst>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4428" t="4079" r="13183" b="3689"/>
          <a:stretch/>
        </p:blipFill>
        <p:spPr bwMode="auto">
          <a:xfrm>
            <a:off x="1907704" y="1052736"/>
            <a:ext cx="5904656"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5316239"/>
      </p:ext>
    </p:extLst>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8344" t="4392" r="13922" b="3903"/>
          <a:stretch/>
        </p:blipFill>
        <p:spPr bwMode="auto">
          <a:xfrm>
            <a:off x="1907704" y="1124744"/>
            <a:ext cx="5616624"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4138637"/>
      </p:ext>
    </p:extLst>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7378" t="4706" r="14057" b="3596"/>
          <a:stretch/>
        </p:blipFill>
        <p:spPr bwMode="auto">
          <a:xfrm>
            <a:off x="2195736" y="1268760"/>
            <a:ext cx="5688632" cy="367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9877001"/>
      </p:ext>
    </p:extLst>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7427" t="5020" r="13201" b="5587"/>
          <a:stretch/>
        </p:blipFill>
        <p:spPr bwMode="auto">
          <a:xfrm>
            <a:off x="2411760" y="1340768"/>
            <a:ext cx="4752528" cy="34563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1530707"/>
      </p:ext>
    </p:extLst>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661207"/>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SIMULACIONES</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7482666"/>
      </p:ext>
    </p:extLst>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730" t="9414" r="64599" b="5539"/>
          <a:stretch/>
        </p:blipFill>
        <p:spPr bwMode="auto">
          <a:xfrm>
            <a:off x="5292080" y="1412776"/>
            <a:ext cx="2880320" cy="3960440"/>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1547664" y="1268760"/>
            <a:ext cx="3240360" cy="3486150"/>
          </a:xfrm>
          <a:prstGeom prst="rect">
            <a:avLst/>
          </a:prstGeom>
        </p:spPr>
      </p:pic>
    </p:spTree>
    <p:extLst>
      <p:ext uri="{BB962C8B-B14F-4D97-AF65-F5344CB8AC3E}">
        <p14:creationId xmlns:p14="http://schemas.microsoft.com/office/powerpoint/2010/main" val="1705802264"/>
      </p:ext>
    </p:extLst>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1043608" y="1340768"/>
            <a:ext cx="3724275" cy="2615565"/>
          </a:xfrm>
          <a:prstGeom prst="rect">
            <a:avLst/>
          </a:prstGeom>
        </p:spPr>
      </p:pic>
      <p:pic>
        <p:nvPicPr>
          <p:cNvPr id="3" name="Imagen 2"/>
          <p:cNvPicPr/>
          <p:nvPr/>
        </p:nvPicPr>
        <p:blipFill>
          <a:blip r:embed="rId3">
            <a:extLst>
              <a:ext uri="{28A0092B-C50C-407E-A947-70E740481C1C}">
                <a14:useLocalDpi xmlns:a14="http://schemas.microsoft.com/office/drawing/2010/main" val="0"/>
              </a:ext>
            </a:extLst>
          </a:blip>
          <a:stretch>
            <a:fillRect/>
          </a:stretch>
        </p:blipFill>
        <p:spPr>
          <a:xfrm>
            <a:off x="5004048" y="1340768"/>
            <a:ext cx="3648075" cy="3272790"/>
          </a:xfrm>
          <a:prstGeom prst="rect">
            <a:avLst/>
          </a:prstGeom>
        </p:spPr>
      </p:pic>
    </p:spTree>
    <p:extLst>
      <p:ext uri="{BB962C8B-B14F-4D97-AF65-F5344CB8AC3E}">
        <p14:creationId xmlns:p14="http://schemas.microsoft.com/office/powerpoint/2010/main" val="1654909803"/>
      </p:ext>
    </p:extLst>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1619672" y="1484784"/>
            <a:ext cx="1964690" cy="3228975"/>
          </a:xfrm>
          <a:prstGeom prst="rect">
            <a:avLst/>
          </a:prstGeom>
        </p:spPr>
      </p:pic>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3584362" y="2204864"/>
            <a:ext cx="5219700" cy="2289810"/>
          </a:xfrm>
          <a:prstGeom prst="rect">
            <a:avLst/>
          </a:prstGeom>
        </p:spPr>
      </p:pic>
    </p:spTree>
    <p:extLst>
      <p:ext uri="{BB962C8B-B14F-4D97-AF65-F5344CB8AC3E}">
        <p14:creationId xmlns:p14="http://schemas.microsoft.com/office/powerpoint/2010/main" val="4213999571"/>
      </p:ext>
    </p:ext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661207"/>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ANTECEDENTES</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2280273"/>
      </p:ext>
    </p:extLst>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827584" y="1340768"/>
            <a:ext cx="5922218" cy="3819306"/>
          </a:xfrm>
          <a:prstGeom prst="rect">
            <a:avLst/>
          </a:prstGeom>
        </p:spPr>
      </p:pic>
      <p:pic>
        <p:nvPicPr>
          <p:cNvPr id="3" name="Imagen 2"/>
          <p:cNvPicPr/>
          <p:nvPr/>
        </p:nvPicPr>
        <p:blipFill rotWithShape="1">
          <a:blip r:embed="rId3">
            <a:extLst>
              <a:ext uri="{28A0092B-C50C-407E-A947-70E740481C1C}">
                <a14:useLocalDpi xmlns:a14="http://schemas.microsoft.com/office/drawing/2010/main" val="0"/>
              </a:ext>
            </a:extLst>
          </a:blip>
          <a:srcRect r="71953"/>
          <a:stretch/>
        </p:blipFill>
        <p:spPr>
          <a:xfrm>
            <a:off x="6749803" y="1340768"/>
            <a:ext cx="1350590" cy="3240360"/>
          </a:xfrm>
          <a:prstGeom prst="rect">
            <a:avLst/>
          </a:prstGeom>
        </p:spPr>
      </p:pic>
    </p:spTree>
    <p:extLst>
      <p:ext uri="{BB962C8B-B14F-4D97-AF65-F5344CB8AC3E}">
        <p14:creationId xmlns:p14="http://schemas.microsoft.com/office/powerpoint/2010/main" val="1789608116"/>
      </p:ext>
    </p:extLst>
  </p:cSld>
  <p:clrMapOvr>
    <a:masterClrMapping/>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b="9775"/>
          <a:stretch/>
        </p:blipFill>
        <p:spPr>
          <a:xfrm>
            <a:off x="1547664" y="1052736"/>
            <a:ext cx="6388732" cy="4536504"/>
          </a:xfrm>
          <a:prstGeom prst="rect">
            <a:avLst/>
          </a:prstGeom>
        </p:spPr>
      </p:pic>
    </p:spTree>
    <p:extLst>
      <p:ext uri="{BB962C8B-B14F-4D97-AF65-F5344CB8AC3E}">
        <p14:creationId xmlns:p14="http://schemas.microsoft.com/office/powerpoint/2010/main" val="430123235"/>
      </p:ext>
    </p:extLst>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1403648" y="1052736"/>
            <a:ext cx="6912768" cy="4680520"/>
          </a:xfrm>
          <a:prstGeom prst="rect">
            <a:avLst/>
          </a:prstGeom>
        </p:spPr>
      </p:pic>
    </p:spTree>
    <p:extLst>
      <p:ext uri="{BB962C8B-B14F-4D97-AF65-F5344CB8AC3E}">
        <p14:creationId xmlns:p14="http://schemas.microsoft.com/office/powerpoint/2010/main" val="3759943266"/>
      </p:ext>
    </p:extLst>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661207"/>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CONCLUSIONES</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01699426"/>
      </p:ext>
    </p:extLst>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19672" y="1052736"/>
            <a:ext cx="6912768" cy="4293483"/>
          </a:xfrm>
          <a:prstGeom prst="rect">
            <a:avLst/>
          </a:prstGeom>
        </p:spPr>
        <p:txBody>
          <a:bodyPr wrap="square">
            <a:spAutoFit/>
          </a:bodyPr>
          <a:lstStyle/>
          <a:p>
            <a:pPr marL="342900" lvl="0" indent="-342900" algn="just">
              <a:lnSpc>
                <a:spcPct val="150000"/>
              </a:lnSpc>
              <a:spcBef>
                <a:spcPts val="600"/>
              </a:spcBef>
              <a:spcAft>
                <a:spcPts val="0"/>
              </a:spcAft>
              <a:buFont typeface="Symbol" panose="05050102010706020507" pitchFamily="18" charset="2"/>
              <a:buChar char=""/>
            </a:pPr>
            <a:r>
              <a:rPr lang="es-ES_tradnl" sz="1400" dirty="0">
                <a:latin typeface="Times New Roman" panose="02020603050405020304" pitchFamily="18" charset="0"/>
                <a:ea typeface="Calibri" panose="020F0502020204030204" pitchFamily="34" charset="0"/>
              </a:rPr>
              <a:t>Las simulaciones previamente analizadas justifican satisfactoriamente el dimensionamiento y posicionamiento de los elementos en cada subsistema de los extractores de polvo metálico fundamentados en las ingenierías aplicadas, garantizan la futura implementación y solución del problema de contaminación aun persistente en el área de la mesa de corte CNC.</a:t>
            </a:r>
            <a:endParaRPr lang="es-EC" sz="1400" dirty="0">
              <a:latin typeface="Times New Roman" panose="02020603050405020304" pitchFamily="18" charset="0"/>
              <a:ea typeface="Calibri" panose="020F0502020204030204" pitchFamily="34" charset="0"/>
            </a:endParaRPr>
          </a:p>
          <a:p>
            <a:pPr algn="just">
              <a:lnSpc>
                <a:spcPct val="150000"/>
              </a:lnSpc>
              <a:spcAft>
                <a:spcPts val="0"/>
              </a:spcAft>
            </a:pPr>
            <a:r>
              <a:rPr lang="es-ES_tradnl" sz="1400" dirty="0">
                <a:latin typeface="Times New Roman" panose="02020603050405020304" pitchFamily="18" charset="0"/>
                <a:ea typeface="Calibri" panose="020F0502020204030204" pitchFamily="34" charset="0"/>
              </a:rPr>
              <a:t> </a:t>
            </a:r>
            <a:endParaRPr lang="es-EC" sz="1400"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S_tradnl" sz="1400" dirty="0">
                <a:latin typeface="Times New Roman" panose="02020603050405020304" pitchFamily="18" charset="0"/>
                <a:ea typeface="Calibri" panose="020F0502020204030204" pitchFamily="34" charset="0"/>
              </a:rPr>
              <a:t>Los puntos críticos de diseño fueron solventados con criterios de ingeniería, que se enfocaban en los parámetros más críticos del elemento a dimensionar, para que la estimación en la simulación sea lo más cercana posible, parámetros como: distancias o velocidades, posibles agentes propios y ajenos del sistema que interfiriesen en el correcto funcionamiento provocarán daños significativos, mediante protecciones físicas que disminuyan o eliminen el impacto de los mismos. </a:t>
            </a:r>
            <a:endParaRPr lang="es-EC" sz="1400" dirty="0">
              <a:latin typeface="Times New Roman" panose="02020603050405020304" pitchFamily="18" charset="0"/>
              <a:ea typeface="Calibri" panose="020F0502020204030204" pitchFamily="34" charset="0"/>
            </a:endParaRPr>
          </a:p>
          <a:p>
            <a:pPr algn="just">
              <a:lnSpc>
                <a:spcPct val="150000"/>
              </a:lnSpc>
              <a:spcAft>
                <a:spcPts val="0"/>
              </a:spcAft>
            </a:pPr>
            <a:r>
              <a:rPr lang="es-ES_tradnl" sz="1400" dirty="0">
                <a:latin typeface="Times New Roman" panose="02020603050405020304" pitchFamily="18" charset="0"/>
                <a:ea typeface="Calibri" panose="020F0502020204030204" pitchFamily="34" charset="0"/>
              </a:rPr>
              <a:t> </a:t>
            </a:r>
            <a:endParaRPr lang="es-EC" sz="1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69254451"/>
      </p:ext>
    </p:extLst>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9712" y="908720"/>
            <a:ext cx="6030416" cy="4254819"/>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_tradnl" sz="1400" dirty="0">
                <a:latin typeface="Times New Roman" panose="02020603050405020304" pitchFamily="18" charset="0"/>
                <a:ea typeface="Calibri" panose="020F0502020204030204" pitchFamily="34" charset="0"/>
              </a:rPr>
              <a:t>El grado de fiabilidad del sistema es de un 90% respaldando este porcentaje en resultados obtenidos mediante simulaciones, factores de seguridad optimistas implementados, protecciones de cada subsistema para cada elemento crítico diseñado y un recambio de partes estandarizado aumentando el grado de fiabilidad del sistema de extracción si se toman en cuenta mantenimiento y un aumento de la disponibilidad de la máquina debido a la eliminación del agente contaminante. </a:t>
            </a:r>
            <a:endParaRPr lang="es-EC" sz="1400" dirty="0">
              <a:latin typeface="Times New Roman" panose="02020603050405020304" pitchFamily="18" charset="0"/>
              <a:ea typeface="Calibri" panose="020F0502020204030204" pitchFamily="34" charset="0"/>
            </a:endParaRPr>
          </a:p>
          <a:p>
            <a:pPr algn="just">
              <a:lnSpc>
                <a:spcPct val="150000"/>
              </a:lnSpc>
              <a:spcAft>
                <a:spcPts val="0"/>
              </a:spcAft>
            </a:pPr>
            <a:r>
              <a:rPr lang="es-ES_tradnl" sz="1400" dirty="0">
                <a:latin typeface="Times New Roman" panose="02020603050405020304" pitchFamily="18" charset="0"/>
                <a:ea typeface="Calibri" panose="020F0502020204030204" pitchFamily="34" charset="0"/>
              </a:rPr>
              <a:t> </a:t>
            </a:r>
            <a:endParaRPr lang="es-EC" sz="1400"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S_tradnl" sz="1400" dirty="0">
                <a:latin typeface="Times New Roman" panose="02020603050405020304" pitchFamily="18" charset="0"/>
                <a:ea typeface="Calibri" panose="020F0502020204030204" pitchFamily="34" charset="0"/>
              </a:rPr>
              <a:t>El HMI diseñada cumple con las normas básicas de diseño, los niveles de seguridad que involucra un sistema de automatización, brinda la información pertinente al operador para detectar un fallo o anomalía en el sistema a través de indicadores y señales que facilitan la integración de la parte operativa con el sistema autómata diseñado.</a:t>
            </a:r>
            <a:endParaRPr lang="es-EC" sz="1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46029003"/>
      </p:ext>
    </p:extLst>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7624" y="908720"/>
            <a:ext cx="6678488" cy="3831818"/>
          </a:xfrm>
          <a:prstGeom prst="rect">
            <a:avLst/>
          </a:prstGeom>
        </p:spPr>
        <p:txBody>
          <a:bodyPr wrap="square">
            <a:spAutoFit/>
          </a:bodyPr>
          <a:lstStyle/>
          <a:p>
            <a:pPr algn="just">
              <a:lnSpc>
                <a:spcPct val="150000"/>
              </a:lnSpc>
              <a:spcAft>
                <a:spcPts val="0"/>
              </a:spcAft>
            </a:pPr>
            <a:r>
              <a:rPr lang="es-ES_tradnl" dirty="0">
                <a:latin typeface="Times New Roman" panose="02020603050405020304" pitchFamily="18" charset="0"/>
                <a:ea typeface="Calibri" panose="020F0502020204030204" pitchFamily="34" charset="0"/>
              </a:rPr>
              <a:t> </a:t>
            </a:r>
            <a:endParaRPr lang="es-EC"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S_tradnl" dirty="0">
                <a:latin typeface="Times New Roman" panose="02020603050405020304" pitchFamily="18" charset="0"/>
                <a:ea typeface="Calibri" panose="020F0502020204030204" pitchFamily="34" charset="0"/>
              </a:rPr>
              <a:t>La realización del estudio ingenieril del sistema de extracción permitirá reducir contratiempos en la instalación del mismo, detección de fallos de operación, posterior implementación aumentará la producción en la máquina, reducirá costos en la adquisición de equipos de protección personal, aportará en el aspecto ergonómico, mejorará la calidad de vida del personal, brindará un ambiente de trabajo adecuado y alargará la vida útil de la máquina.</a:t>
            </a:r>
            <a:endParaRPr lang="es-EC"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85854459"/>
      </p:ext>
    </p:extLst>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1384995"/>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RECOMENDACIONES Y TRABAJO FUTURO</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44798795"/>
      </p:ext>
    </p:extLst>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632" y="836712"/>
            <a:ext cx="7488832" cy="4524315"/>
          </a:xfrm>
          <a:prstGeom prst="rect">
            <a:avLst/>
          </a:prstGeom>
        </p:spPr>
        <p:txBody>
          <a:bodyPr wrap="square">
            <a:spAutoFit/>
          </a:bodyPr>
          <a:lstStyle/>
          <a:p>
            <a:pPr marL="342900" lvl="0" indent="-342900" algn="just">
              <a:lnSpc>
                <a:spcPct val="150000"/>
              </a:lnSpc>
              <a:spcBef>
                <a:spcPts val="600"/>
              </a:spcBef>
              <a:spcAft>
                <a:spcPts val="0"/>
              </a:spcAft>
              <a:buFont typeface="Symbol" panose="05050102010706020507" pitchFamily="18" charset="2"/>
              <a:buChar char=""/>
            </a:pPr>
            <a:r>
              <a:rPr lang="es-ES_tradnl" sz="1600" dirty="0">
                <a:latin typeface="Times New Roman" panose="02020603050405020304" pitchFamily="18" charset="0"/>
                <a:ea typeface="Calibri" panose="020F0502020204030204" pitchFamily="34" charset="0"/>
              </a:rPr>
              <a:t>Priorizar la protección de los elementos de control en el diseño de cada subsistema de trabajo, garantizando desde el elemento motriz la eliminación de posibles fallas en la operación del sistema.</a:t>
            </a:r>
            <a:endParaRPr lang="es-EC" sz="1600"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S_tradnl" sz="1600" dirty="0">
                <a:latin typeface="Times New Roman" panose="02020603050405020304" pitchFamily="18" charset="0"/>
                <a:ea typeface="Calibri" panose="020F0502020204030204" pitchFamily="34" charset="0"/>
              </a:rPr>
              <a:t>No omitir en el diseño y simulación los elementos de conexión, al tratarse de maquinaría principalmente se tienen que considerar distancias entre los actuadores y los elementos de control, para minimizar problemas en el futuro montaje.</a:t>
            </a:r>
            <a:endParaRPr lang="es-EC" sz="1600"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S_tradnl" sz="1600" dirty="0">
                <a:latin typeface="Times New Roman" panose="02020603050405020304" pitchFamily="18" charset="0"/>
                <a:ea typeface="Calibri" panose="020F0502020204030204" pitchFamily="34" charset="0"/>
              </a:rPr>
              <a:t>Evitar el sobredimensionamiento de los elementos para disminuir presupuestos, garantizando el mismo funcionamiento en las mismas condiciones para la misma aplicación.</a:t>
            </a:r>
            <a:endParaRPr lang="es-EC" sz="1600"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S_tradnl" sz="1600" dirty="0">
                <a:latin typeface="Times New Roman" panose="02020603050405020304" pitchFamily="18" charset="0"/>
                <a:ea typeface="Calibri" panose="020F0502020204030204" pitchFamily="34" charset="0"/>
              </a:rPr>
              <a:t>Definir previamente las condiciones de trabajo a las que va estar expuesto constantemente el sistema, antes de plantear un diseño para evitar los fallos de operación e incidentes de funcionamiento, respaldándose en criterios de ingeniería.</a:t>
            </a:r>
            <a:endParaRPr lang="es-EC"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10764669"/>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63688" y="980728"/>
            <a:ext cx="6390456" cy="3785652"/>
          </a:xfrm>
          <a:prstGeom prst="rect">
            <a:avLst/>
          </a:prstGeom>
        </p:spPr>
        <p:txBody>
          <a:bodyPr wrap="square">
            <a:spAutoFit/>
          </a:bodyPr>
          <a:lstStyle/>
          <a:p>
            <a:pPr algn="just">
              <a:lnSpc>
                <a:spcPct val="150000"/>
              </a:lnSpc>
              <a:spcBef>
                <a:spcPts val="600"/>
              </a:spcBef>
              <a:spcAft>
                <a:spcPts val="0"/>
              </a:spcAft>
            </a:pPr>
            <a:r>
              <a:rPr lang="es-EC" dirty="0">
                <a:latin typeface="Times New Roman" panose="02020603050405020304" pitchFamily="18" charset="0"/>
                <a:ea typeface="Calibri" panose="020F0502020204030204" pitchFamily="34" charset="0"/>
              </a:rPr>
              <a:t>En la actualidad SEDEMI S.C.C. cuenta con el proceso d</a:t>
            </a:r>
            <a:r>
              <a:rPr lang="es-ES_tradnl" dirty="0">
                <a:latin typeface="Times New Roman" panose="02020603050405020304" pitchFamily="18" charset="0"/>
                <a:ea typeface="Calibri" panose="020F0502020204030204" pitchFamily="34" charset="0"/>
              </a:rPr>
              <a:t>e corte plasma en planchas de acero para espesores de máximo 30 mm para los diferentes proyectos que requieran materia prima en la línea de abastecimiento. Lo cual implica un uso continuo y constante de la máquina de corte plasma, debido a la precisión y rapidez que esta proporciona.</a:t>
            </a:r>
            <a:endParaRPr lang="es-EC" dirty="0">
              <a:latin typeface="Times New Roman" panose="02020603050405020304" pitchFamily="18" charset="0"/>
              <a:ea typeface="Calibri" panose="020F0502020204030204" pitchFamily="34" charset="0"/>
            </a:endParaRPr>
          </a:p>
          <a:p>
            <a:pPr algn="just">
              <a:lnSpc>
                <a:spcPct val="150000"/>
              </a:lnSpc>
              <a:spcAft>
                <a:spcPts val="0"/>
              </a:spcAft>
            </a:pPr>
            <a:r>
              <a:rPr lang="es-ES_tradnl" sz="1600" dirty="0">
                <a:latin typeface="Times New Roman" panose="02020603050405020304" pitchFamily="18" charset="0"/>
                <a:ea typeface="Calibri" panose="020F0502020204030204" pitchFamily="34" charset="0"/>
              </a:rPr>
              <a:t> </a:t>
            </a:r>
            <a:endParaRPr lang="es-EC" dirty="0">
              <a:latin typeface="Times New Roman" panose="02020603050405020304" pitchFamily="18" charset="0"/>
              <a:ea typeface="Calibri" panose="020F0502020204030204" pitchFamily="34" charset="0"/>
            </a:endParaRPr>
          </a:p>
          <a:p>
            <a:pPr algn="just"/>
            <a:r>
              <a:rPr lang="es-MX" dirty="0">
                <a:latin typeface="Times New Roman" panose="02020603050405020304" pitchFamily="18" charset="0"/>
                <a:ea typeface="Calibri" panose="020F0502020204030204" pitchFamily="34" charset="0"/>
              </a:rPr>
              <a:t>	Sin embargo, el uso permanente conlleva a una excesiva contaminación en toda el área de abastecimientos y sectores aledaños a esta máquina </a:t>
            </a:r>
            <a:endParaRPr lang="es-EC" dirty="0"/>
          </a:p>
        </p:txBody>
      </p:sp>
    </p:spTree>
    <p:extLst>
      <p:ext uri="{BB962C8B-B14F-4D97-AF65-F5344CB8AC3E}">
        <p14:creationId xmlns:p14="http://schemas.microsoft.com/office/powerpoint/2010/main" val="1134010129"/>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9854" t="34216" r="4927" b="44297"/>
          <a:stretch/>
        </p:blipFill>
        <p:spPr bwMode="auto">
          <a:xfrm>
            <a:off x="2195736" y="1340768"/>
            <a:ext cx="5256584" cy="2880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0105904"/>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661207"/>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HISTORIA DEL ARTE</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14190396"/>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1124744"/>
            <a:ext cx="7848872" cy="3416320"/>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De inercia o por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gravedad</a:t>
            </a:r>
            <a:endParaRPr lang="es-MX" dirty="0" smtClean="0">
              <a:latin typeface="Times New Roman" panose="02020603050405020304" pitchFamily="18" charset="0"/>
              <a:ea typeface="Calibri" panose="020F0502020204030204" pitchFamily="34" charset="0"/>
            </a:endParaRPr>
          </a:p>
          <a:p>
            <a:pPr algn="just">
              <a:lnSpc>
                <a:spcPct val="150000"/>
              </a:lnSpc>
            </a:pPr>
            <a:r>
              <a:rPr lang="es-MX" dirty="0" smtClean="0">
                <a:latin typeface="Times New Roman" panose="02020603050405020304" pitchFamily="18" charset="0"/>
                <a:ea typeface="Calibri" panose="020F0502020204030204" pitchFamily="34" charset="0"/>
              </a:rPr>
              <a:t>Son </a:t>
            </a:r>
            <a:r>
              <a:rPr lang="es-MX" dirty="0">
                <a:latin typeface="Times New Roman" panose="02020603050405020304" pitchFamily="18" charset="0"/>
                <a:ea typeface="Calibri" panose="020F0502020204030204" pitchFamily="34" charset="0"/>
              </a:rPr>
              <a:t>los colectores de polvo más versátiles y utilizados, debido a su estructura poco compleja, procesamiento de las partículas en el interior del mismo y el bajo costo que implica su fabricación e instalación, “su nombre lo reciben porque usan la inercia y la fuerza de gravedad para lograr la colección de polvos del aire. Estos colectores de polvo logran bajar la velocidad del aire y de esta manera las partículas dejan de flotar en el aire y caen por gravedad dejando el aire sin contaminantes”</a:t>
            </a:r>
            <a:endParaRPr lang="es-EC" dirty="0"/>
          </a:p>
        </p:txBody>
      </p:sp>
      <p:pic>
        <p:nvPicPr>
          <p:cNvPr id="3" name="Imagen 2"/>
          <p:cNvPicPr/>
          <p:nvPr/>
        </p:nvPicPr>
        <p:blipFill>
          <a:blip r:embed="rId2">
            <a:extLst>
              <a:ext uri="{28A0092B-C50C-407E-A947-70E740481C1C}">
                <a14:useLocalDpi xmlns:a14="http://schemas.microsoft.com/office/drawing/2010/main" val="0"/>
              </a:ext>
            </a:extLst>
          </a:blip>
          <a:stretch>
            <a:fillRect/>
          </a:stretch>
        </p:blipFill>
        <p:spPr>
          <a:xfrm>
            <a:off x="3635896" y="4077072"/>
            <a:ext cx="1872208" cy="1512168"/>
          </a:xfrm>
          <a:prstGeom prst="rect">
            <a:avLst/>
          </a:prstGeom>
          <a:effectLst>
            <a:innerShdw blurRad="114300">
              <a:prstClr val="black"/>
            </a:innerShdw>
          </a:effectLst>
        </p:spPr>
      </p:pic>
    </p:spTree>
    <p:extLst>
      <p:ext uri="{BB962C8B-B14F-4D97-AF65-F5344CB8AC3E}">
        <p14:creationId xmlns:p14="http://schemas.microsoft.com/office/powerpoint/2010/main" val="2279203878"/>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851372"/>
            <a:ext cx="8136904" cy="3077766"/>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Lavadores de aire</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0"/>
              </a:spcAft>
            </a:pPr>
            <a:r>
              <a:rPr lang="es-ES_tradnl" dirty="0" smtClean="0">
                <a:latin typeface="Times New Roman" panose="02020603050405020304" pitchFamily="18" charset="0"/>
                <a:ea typeface="Calibri" panose="020F0502020204030204" pitchFamily="34" charset="0"/>
              </a:rPr>
              <a:t>Son </a:t>
            </a:r>
            <a:r>
              <a:rPr lang="es-ES_tradnl" dirty="0">
                <a:latin typeface="Times New Roman" panose="02020603050405020304" pitchFamily="18" charset="0"/>
                <a:ea typeface="Calibri" panose="020F0502020204030204" pitchFamily="34" charset="0"/>
              </a:rPr>
              <a:t>conocidos usualmente por su nombre en inglés </a:t>
            </a:r>
            <a:r>
              <a:rPr lang="es-ES_tradnl" dirty="0" err="1">
                <a:latin typeface="Times New Roman" panose="02020603050405020304" pitchFamily="18" charset="0"/>
                <a:ea typeface="Calibri" panose="020F0502020204030204" pitchFamily="34" charset="0"/>
              </a:rPr>
              <a:t>Scrubbers</a:t>
            </a:r>
            <a:r>
              <a:rPr lang="es-ES_tradnl" dirty="0">
                <a:latin typeface="Times New Roman" panose="02020603050405020304" pitchFamily="18" charset="0"/>
                <a:ea typeface="Calibri" panose="020F0502020204030204" pitchFamily="34" charset="0"/>
              </a:rPr>
              <a:t>, se utilizan como una etapa condescendiente de los colectores de tipo inercia, mejoran el proceso de purificación de aire en la zona de trabajo. Para su óptimo funcionamiento se crea un rocío o ciclón en el interior del lavador de aire y en la entrada de las partículas contaminantes, a la vez suministrando un gas específico del sistema de extracción para dar el efecto centrífugo.</a:t>
            </a:r>
            <a:endParaRPr lang="es-EC" sz="2000" dirty="0">
              <a:effectLst/>
              <a:latin typeface="Times New Roman" panose="02020603050405020304" pitchFamily="18" charset="0"/>
              <a:ea typeface="Calibri" panose="020F0502020204030204" pitchFamily="34" charset="0"/>
            </a:endParaRPr>
          </a:p>
        </p:txBody>
      </p:sp>
      <p:pic>
        <p:nvPicPr>
          <p:cNvPr id="3" name="Imagen 2"/>
          <p:cNvPicPr/>
          <p:nvPr/>
        </p:nvPicPr>
        <p:blipFill>
          <a:blip r:embed="rId2">
            <a:extLst>
              <a:ext uri="{28A0092B-C50C-407E-A947-70E740481C1C}">
                <a14:useLocalDpi xmlns:a14="http://schemas.microsoft.com/office/drawing/2010/main" val="0"/>
              </a:ext>
            </a:extLst>
          </a:blip>
          <a:stretch>
            <a:fillRect/>
          </a:stretch>
        </p:blipFill>
        <p:spPr>
          <a:xfrm>
            <a:off x="3275856" y="3929138"/>
            <a:ext cx="2744981" cy="1647303"/>
          </a:xfrm>
          <a:prstGeom prst="rect">
            <a:avLst/>
          </a:prstGeom>
        </p:spPr>
      </p:pic>
    </p:spTree>
    <p:extLst>
      <p:ext uri="{BB962C8B-B14F-4D97-AF65-F5344CB8AC3E}">
        <p14:creationId xmlns:p14="http://schemas.microsoft.com/office/powerpoint/2010/main" val="1349272617"/>
      </p:ext>
    </p:extLst>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1556</TotalTime>
  <Words>1201</Words>
  <Application>Microsoft Office PowerPoint</Application>
  <PresentationFormat>Presentación en pantalla (4:3)</PresentationFormat>
  <Paragraphs>313</Paragraphs>
  <Slides>48</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6" baseType="lpstr">
      <vt:lpstr>Arial</vt:lpstr>
      <vt:lpstr>Calibri</vt:lpstr>
      <vt:lpstr>Cambria Math</vt:lpstr>
      <vt:lpstr>Symbol</vt:lpstr>
      <vt:lpstr>Times New Roman</vt:lpstr>
      <vt:lpstr>Wingdings</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Jimmy System</cp:lastModifiedBy>
  <cp:revision>126</cp:revision>
  <dcterms:created xsi:type="dcterms:W3CDTF">2012-04-21T01:11:57Z</dcterms:created>
  <dcterms:modified xsi:type="dcterms:W3CDTF">2017-03-07T11:42:17Z</dcterms:modified>
</cp:coreProperties>
</file>