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21" r:id="rId3"/>
    <p:sldId id="257" r:id="rId4"/>
    <p:sldId id="259" r:id="rId5"/>
    <p:sldId id="260" r:id="rId6"/>
    <p:sldId id="262" r:id="rId7"/>
    <p:sldId id="291" r:id="rId8"/>
    <p:sldId id="326" r:id="rId9"/>
    <p:sldId id="292" r:id="rId10"/>
    <p:sldId id="293" r:id="rId11"/>
    <p:sldId id="296" r:id="rId12"/>
    <p:sldId id="319" r:id="rId13"/>
    <p:sldId id="297" r:id="rId14"/>
    <p:sldId id="295" r:id="rId15"/>
    <p:sldId id="301" r:id="rId16"/>
    <p:sldId id="307" r:id="rId17"/>
    <p:sldId id="308" r:id="rId18"/>
    <p:sldId id="310" r:id="rId19"/>
    <p:sldId id="327" r:id="rId20"/>
    <p:sldId id="309" r:id="rId21"/>
    <p:sldId id="325" r:id="rId22"/>
    <p:sldId id="302" r:id="rId23"/>
    <p:sldId id="303" r:id="rId24"/>
    <p:sldId id="304" r:id="rId25"/>
    <p:sldId id="305" r:id="rId26"/>
    <p:sldId id="306" r:id="rId27"/>
    <p:sldId id="311" r:id="rId28"/>
    <p:sldId id="329" r:id="rId29"/>
    <p:sldId id="312" r:id="rId30"/>
    <p:sldId id="313" r:id="rId31"/>
    <p:sldId id="314" r:id="rId32"/>
    <p:sldId id="316" r:id="rId33"/>
    <p:sldId id="323" r:id="rId34"/>
    <p:sldId id="324" r:id="rId35"/>
    <p:sldId id="315" r:id="rId36"/>
    <p:sldId id="283" r:id="rId37"/>
    <p:sldId id="284" r:id="rId38"/>
    <p:sldId id="285" r:id="rId39"/>
    <p:sldId id="328" r:id="rId40"/>
    <p:sldId id="286" r:id="rId41"/>
    <p:sldId id="320" r:id="rId42"/>
    <p:sldId id="287" r:id="rId43"/>
    <p:sldId id="288" r:id="rId44"/>
    <p:sldId id="289" r:id="rId45"/>
    <p:sldId id="322" r:id="rId46"/>
    <p:sldId id="290"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mando Ballagán Alulema" initials="ABA" lastIdx="1" clrIdx="0">
    <p:extLst>
      <p:ext uri="{19B8F6BF-5375-455C-9EA6-DF929625EA0E}">
        <p15:presenceInfo xmlns:p15="http://schemas.microsoft.com/office/powerpoint/2012/main" userId="59991f7b9640ab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14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Hoja1!$D$4</c:f>
              <c:strCache>
                <c:ptCount val="1"/>
                <c:pt idx="0">
                  <c:v>SI</c:v>
                </c:pt>
              </c:strCache>
            </c:strRef>
          </c:tx>
          <c:spPr>
            <a:solidFill>
              <a:schemeClr val="accent6"/>
            </a:solidFill>
            <a:ln>
              <a:noFill/>
            </a:ln>
            <a:effectLst/>
          </c:spPr>
          <c:invertIfNegative val="0"/>
          <c:cat>
            <c:strRef>
              <c:f>Hoja1!$C$5:$C$8</c:f>
              <c:strCache>
                <c:ptCount val="4"/>
                <c:pt idx="0">
                  <c:v>Fácil de manejar</c:v>
                </c:pt>
                <c:pt idx="1">
                  <c:v>Seguro</c:v>
                </c:pt>
                <c:pt idx="2">
                  <c:v>Cómodo</c:v>
                </c:pt>
                <c:pt idx="3">
                  <c:v>Divertido</c:v>
                </c:pt>
              </c:strCache>
            </c:strRef>
          </c:cat>
          <c:val>
            <c:numRef>
              <c:f>Hoja1!$D$5:$D$8</c:f>
              <c:numCache>
                <c:formatCode>General</c:formatCode>
                <c:ptCount val="4"/>
                <c:pt idx="0">
                  <c:v>18</c:v>
                </c:pt>
                <c:pt idx="1">
                  <c:v>18</c:v>
                </c:pt>
                <c:pt idx="2">
                  <c:v>17</c:v>
                </c:pt>
                <c:pt idx="3">
                  <c:v>20</c:v>
                </c:pt>
              </c:numCache>
            </c:numRef>
          </c:val>
          <c:extLst>
            <c:ext xmlns:c16="http://schemas.microsoft.com/office/drawing/2014/chart" uri="{C3380CC4-5D6E-409C-BE32-E72D297353CC}">
              <c16:uniqueId val="{00000000-C469-4FDF-AC70-C8D33A7E4644}"/>
            </c:ext>
          </c:extLst>
        </c:ser>
        <c:ser>
          <c:idx val="1"/>
          <c:order val="1"/>
          <c:tx>
            <c:strRef>
              <c:f>Hoja1!$E$4</c:f>
              <c:strCache>
                <c:ptCount val="1"/>
                <c:pt idx="0">
                  <c:v>NO</c:v>
                </c:pt>
              </c:strCache>
            </c:strRef>
          </c:tx>
          <c:spPr>
            <a:solidFill>
              <a:schemeClr val="accent5"/>
            </a:solidFill>
            <a:ln>
              <a:noFill/>
            </a:ln>
            <a:effectLst/>
          </c:spPr>
          <c:invertIfNegative val="0"/>
          <c:cat>
            <c:strRef>
              <c:f>Hoja1!$C$5:$C$8</c:f>
              <c:strCache>
                <c:ptCount val="4"/>
                <c:pt idx="0">
                  <c:v>Fácil de manejar</c:v>
                </c:pt>
                <c:pt idx="1">
                  <c:v>Seguro</c:v>
                </c:pt>
                <c:pt idx="2">
                  <c:v>Cómodo</c:v>
                </c:pt>
                <c:pt idx="3">
                  <c:v>Divertido</c:v>
                </c:pt>
              </c:strCache>
            </c:strRef>
          </c:cat>
          <c:val>
            <c:numRef>
              <c:f>Hoja1!$E$5:$E$8</c:f>
              <c:numCache>
                <c:formatCode>General</c:formatCode>
                <c:ptCount val="4"/>
                <c:pt idx="0">
                  <c:v>2</c:v>
                </c:pt>
                <c:pt idx="1">
                  <c:v>2</c:v>
                </c:pt>
                <c:pt idx="2">
                  <c:v>3</c:v>
                </c:pt>
                <c:pt idx="3">
                  <c:v>0</c:v>
                </c:pt>
              </c:numCache>
            </c:numRef>
          </c:val>
          <c:extLst>
            <c:ext xmlns:c16="http://schemas.microsoft.com/office/drawing/2014/chart" uri="{C3380CC4-5D6E-409C-BE32-E72D297353CC}">
              <c16:uniqueId val="{00000001-C469-4FDF-AC70-C8D33A7E4644}"/>
            </c:ext>
          </c:extLst>
        </c:ser>
        <c:dLbls>
          <c:showLegendKey val="0"/>
          <c:showVal val="0"/>
          <c:showCatName val="0"/>
          <c:showSerName val="0"/>
          <c:showPercent val="0"/>
          <c:showBubbleSize val="0"/>
        </c:dLbls>
        <c:gapWidth val="219"/>
        <c:overlap val="-27"/>
        <c:axId val="1257508575"/>
        <c:axId val="1257542159"/>
      </c:barChart>
      <c:catAx>
        <c:axId val="1257508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57542159"/>
        <c:crosses val="autoZero"/>
        <c:auto val="1"/>
        <c:lblAlgn val="ctr"/>
        <c:lblOffset val="100"/>
        <c:noMultiLvlLbl val="0"/>
      </c:catAx>
      <c:valAx>
        <c:axId val="12575421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57508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DC14E0A4-4FBD-4E6E-A196-24439D24F208}" type="datetimeFigureOut">
              <a:rPr lang="es-EC" smtClean="0"/>
              <a:t>22/3/2017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2877367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C14E0A4-4FBD-4E6E-A196-24439D24F208}" type="datetimeFigureOut">
              <a:rPr lang="es-EC" smtClean="0"/>
              <a:t>22/3/2017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385647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C14E0A4-4FBD-4E6E-A196-24439D24F208}" type="datetimeFigureOut">
              <a:rPr lang="es-EC" smtClean="0"/>
              <a:t>22/3/2017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14025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C14E0A4-4FBD-4E6E-A196-24439D24F208}" type="datetimeFigureOut">
              <a:rPr lang="es-EC" smtClean="0"/>
              <a:t>22/3/2017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11056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DC14E0A4-4FBD-4E6E-A196-24439D24F208}" type="datetimeFigureOut">
              <a:rPr lang="es-EC" smtClean="0"/>
              <a:t>22/3/2017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338188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C14E0A4-4FBD-4E6E-A196-24439D24F208}" type="datetimeFigureOut">
              <a:rPr lang="es-EC" smtClean="0"/>
              <a:t>22/3/2017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386474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C14E0A4-4FBD-4E6E-A196-24439D24F208}" type="datetimeFigureOut">
              <a:rPr lang="es-EC" smtClean="0"/>
              <a:t>22/3/2017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423264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C14E0A4-4FBD-4E6E-A196-24439D24F208}" type="datetimeFigureOut">
              <a:rPr lang="es-EC" smtClean="0"/>
              <a:t>22/3/2017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3263448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14E0A4-4FBD-4E6E-A196-24439D24F208}" type="datetimeFigureOut">
              <a:rPr lang="es-EC" smtClean="0"/>
              <a:t>22/3/2017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3789371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DC14E0A4-4FBD-4E6E-A196-24439D24F208}" type="datetimeFigureOut">
              <a:rPr lang="es-EC" smtClean="0"/>
              <a:t>22/3/2017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1168237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DC14E0A4-4FBD-4E6E-A196-24439D24F208}" type="datetimeFigureOut">
              <a:rPr lang="es-EC" smtClean="0"/>
              <a:t>22/3/2017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4E8C316-DF52-49E6-A1D3-2E7FC8A86AAC}" type="slidenum">
              <a:rPr lang="es-EC" smtClean="0"/>
              <a:t>‹Nº›</a:t>
            </a:fld>
            <a:endParaRPr lang="es-EC"/>
          </a:p>
        </p:txBody>
      </p:sp>
    </p:spTree>
    <p:extLst>
      <p:ext uri="{BB962C8B-B14F-4D97-AF65-F5344CB8AC3E}">
        <p14:creationId xmlns:p14="http://schemas.microsoft.com/office/powerpoint/2010/main" val="1030620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4E0A4-4FBD-4E6E-A196-24439D24F208}" type="datetimeFigureOut">
              <a:rPr lang="es-EC" smtClean="0"/>
              <a:t>22/3/2017</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8C316-DF52-49E6-A1D3-2E7FC8A86AAC}" type="slidenum">
              <a:rPr lang="es-EC" smtClean="0"/>
              <a:t>‹Nº›</a:t>
            </a:fld>
            <a:endParaRPr lang="es-EC"/>
          </a:p>
        </p:txBody>
      </p:sp>
    </p:spTree>
    <p:extLst>
      <p:ext uri="{BB962C8B-B14F-4D97-AF65-F5344CB8AC3E}">
        <p14:creationId xmlns:p14="http://schemas.microsoft.com/office/powerpoint/2010/main" val="111514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w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6.wmf"/><Relationship Id="rId2" Type="http://schemas.openxmlformats.org/officeDocument/2006/relationships/image" Target="../media/image22.wmf"/><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10" Type="http://schemas.openxmlformats.org/officeDocument/2006/relationships/image" Target="../media/image29.png"/><Relationship Id="rId4" Type="http://schemas.openxmlformats.org/officeDocument/2006/relationships/image" Target="../media/image230.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0.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subTitle" idx="1"/>
          </p:nvPr>
        </p:nvSpPr>
        <p:spPr bwMode="auto">
          <a:xfrm>
            <a:off x="573156" y="1359637"/>
            <a:ext cx="8001000" cy="4798237"/>
          </a:xfrm>
          <a:prstGeom prst="rect">
            <a:avLst/>
          </a:prstGeom>
          <a:noFill/>
          <a:ln w="9525">
            <a:noFill/>
            <a:miter lim="800000"/>
            <a:headEnd/>
            <a:tailEnd/>
          </a:ln>
        </p:spPr>
        <p:txBody>
          <a:bodyPr vert="horz" wrap="square" lIns="91440" tIns="45720" rIns="91440" bIns="0" rtlCol="0" anchor="ctr">
            <a:spAutoFit/>
          </a:bodyPr>
          <a:lstStyle/>
          <a:p>
            <a:pPr>
              <a:tabLst>
                <a:tab pos="1471613" algn="l"/>
                <a:tab pos="2159794" algn="ctr"/>
              </a:tabLst>
            </a:pPr>
            <a:r>
              <a:rPr lang="es-ES" sz="1400" b="1" dirty="0">
                <a:latin typeface="Arial" panose="020B0604020202020204" pitchFamily="34" charset="0"/>
                <a:ea typeface="Times New Roman" pitchFamily="18" charset="0"/>
                <a:cs typeface="Arial" panose="020B0604020202020204" pitchFamily="34" charset="0"/>
              </a:rPr>
              <a:t>DEPARTAMENTO DE CIENCIAS DE LA ENERGÍA Y MECÁNICA</a:t>
            </a:r>
          </a:p>
          <a:p>
            <a:pPr>
              <a:tabLst>
                <a:tab pos="1471613" algn="l"/>
                <a:tab pos="2159794" algn="ctr"/>
              </a:tabLst>
            </a:pPr>
            <a:endParaRPr lang="es-ES" sz="1400" b="1" dirty="0">
              <a:latin typeface="Arial" panose="020B0604020202020204" pitchFamily="34" charset="0"/>
              <a:ea typeface="Times New Roman" pitchFamily="18" charset="0"/>
              <a:cs typeface="Arial" panose="020B0604020202020204" pitchFamily="34" charset="0"/>
            </a:endParaRPr>
          </a:p>
          <a:p>
            <a:pPr>
              <a:tabLst>
                <a:tab pos="1471613" algn="l"/>
                <a:tab pos="2159794" algn="ctr"/>
              </a:tabLst>
            </a:pPr>
            <a:r>
              <a:rPr lang="es-ES" sz="1400" b="1" dirty="0">
                <a:latin typeface="Arial" panose="020B0604020202020204" pitchFamily="34" charset="0"/>
                <a:ea typeface="Times New Roman" pitchFamily="18" charset="0"/>
                <a:cs typeface="Arial" panose="020B0604020202020204" pitchFamily="34" charset="0"/>
              </a:rPr>
              <a:t>CARRERA DE INGENIERÍA MECÁNICA </a:t>
            </a:r>
          </a:p>
          <a:p>
            <a:pPr>
              <a:tabLst>
                <a:tab pos="1471613" algn="l"/>
                <a:tab pos="2159794" algn="ctr"/>
              </a:tabLst>
            </a:pPr>
            <a:r>
              <a:rPr lang="es-EC" sz="1400" b="1" dirty="0">
                <a:latin typeface="Arial" panose="020B0604020202020204" pitchFamily="34" charset="0"/>
                <a:ea typeface="Times New Roman" pitchFamily="18" charset="0"/>
                <a:cs typeface="Arial" panose="020B0604020202020204" pitchFamily="34" charset="0"/>
              </a:rPr>
              <a:t>PROYECTO DE TITULACIÓN PRESENTADA COMO REQUISITO PREVIO A LA OBTENCIÓN DEL TÍTULO DE INGENIERO MECÁNICO.</a:t>
            </a:r>
            <a:endParaRPr lang="es-ES" sz="1400" dirty="0">
              <a:latin typeface="Arial" panose="020B0604020202020204" pitchFamily="34" charset="0"/>
              <a:ea typeface="Times New Roman" pitchFamily="18" charset="0"/>
              <a:cs typeface="Arial" panose="020B0604020202020204" pitchFamily="34" charset="0"/>
            </a:endParaRPr>
          </a:p>
          <a:p>
            <a:pPr eaLnBrk="0" hangingPunct="0">
              <a:tabLst>
                <a:tab pos="1471613" algn="l"/>
                <a:tab pos="2159794" algn="ctr"/>
              </a:tabLst>
            </a:pPr>
            <a:endParaRPr lang="es-EC" sz="1400" dirty="0">
              <a:latin typeface="Arial" panose="020B0604020202020204" pitchFamily="34" charset="0"/>
              <a:ea typeface="Times New Roman" pitchFamily="18" charset="0"/>
              <a:cs typeface="Arial" panose="020B0604020202020204" pitchFamily="34" charset="0"/>
            </a:endParaRPr>
          </a:p>
          <a:p>
            <a:pPr eaLnBrk="0" hangingPunct="0">
              <a:tabLst>
                <a:tab pos="1471613" algn="l"/>
                <a:tab pos="2159794" algn="ctr"/>
              </a:tabLst>
            </a:pPr>
            <a:r>
              <a:rPr lang="es-EC" sz="1400" b="1" i="1" dirty="0">
                <a:latin typeface="Arial" panose="020B0604020202020204" pitchFamily="34" charset="0"/>
                <a:cs typeface="Arial" panose="020B0604020202020204" pitchFamily="34" charset="0"/>
              </a:rPr>
              <a:t> “DISEÑO Y CONSTRUCCIÓN DE UN TRICICLO IMPULSADO MEDIANTE UN MOTOR ELÉCTRICO DE MANEJO TIPO SEGWAY, CON SISTEMA DE ESTABILIDAD EN LAS RUEDAS POSTERIORES PARA USO URBANO</a:t>
            </a:r>
            <a:r>
              <a:rPr lang="es-EC" sz="1400" dirty="0">
                <a:latin typeface="Arial" panose="020B0604020202020204" pitchFamily="34" charset="0"/>
                <a:cs typeface="Arial" panose="020B0604020202020204" pitchFamily="34" charset="0"/>
              </a:rPr>
              <a:t>”</a:t>
            </a:r>
          </a:p>
          <a:p>
            <a:pPr eaLnBrk="0" hangingPunct="0">
              <a:tabLst>
                <a:tab pos="1471613" algn="l"/>
                <a:tab pos="2159794" algn="ctr"/>
              </a:tabLst>
            </a:pPr>
            <a:r>
              <a:rPr lang="es-EC" sz="1600" b="1" dirty="0">
                <a:latin typeface="Arial" panose="020B0604020202020204" pitchFamily="34" charset="0"/>
                <a:cs typeface="Arial" panose="020B0604020202020204" pitchFamily="34" charset="0"/>
              </a:rPr>
              <a:t>AUTORES:</a:t>
            </a:r>
          </a:p>
          <a:p>
            <a:pPr eaLnBrk="0" hangingPunct="0">
              <a:tabLst>
                <a:tab pos="1471613" algn="l"/>
                <a:tab pos="2159794" algn="ctr"/>
              </a:tabLst>
            </a:pPr>
            <a:r>
              <a:rPr lang="es-EC" sz="1400" dirty="0">
                <a:latin typeface="Arial" panose="020B0604020202020204" pitchFamily="34" charset="0"/>
                <a:cs typeface="Arial" panose="020B0604020202020204" pitchFamily="34" charset="0"/>
              </a:rPr>
              <a:t>ANDRANGO ROMERO BYRON                                  BALLAGÁN  ALULEMA  ARMANDO</a:t>
            </a:r>
          </a:p>
          <a:p>
            <a:pPr eaLnBrk="0" hangingPunct="0">
              <a:tabLst>
                <a:tab pos="1471613" algn="l"/>
                <a:tab pos="2159794" algn="ctr"/>
              </a:tabLst>
            </a:pPr>
            <a:r>
              <a:rPr lang="es-EC" sz="1600" b="1" dirty="0">
                <a:latin typeface="Arial" panose="020B0604020202020204" pitchFamily="34" charset="0"/>
                <a:cs typeface="Arial" panose="020B0604020202020204" pitchFamily="34" charset="0"/>
              </a:rPr>
              <a:t>DIRECTOR</a:t>
            </a:r>
            <a:endParaRPr lang="es-EC" sz="1400" b="1" dirty="0">
              <a:latin typeface="Arial" panose="020B0604020202020204" pitchFamily="34" charset="0"/>
              <a:cs typeface="Arial" panose="020B0604020202020204" pitchFamily="34" charset="0"/>
            </a:endParaRPr>
          </a:p>
          <a:p>
            <a:pPr eaLnBrk="0" hangingPunct="0">
              <a:tabLst>
                <a:tab pos="1471613" algn="l"/>
                <a:tab pos="2159794" algn="ctr"/>
              </a:tabLst>
            </a:pPr>
            <a:r>
              <a:rPr lang="es-EC" sz="1400" b="1" dirty="0">
                <a:latin typeface="Arial" panose="020B0604020202020204" pitchFamily="34" charset="0"/>
                <a:cs typeface="Arial" panose="020B0604020202020204" pitchFamily="34" charset="0"/>
              </a:rPr>
              <a:t>                                     	</a:t>
            </a:r>
            <a:r>
              <a:rPr lang="es-EC" sz="1400">
                <a:latin typeface="Arial" panose="020B0604020202020204" pitchFamily="34" charset="0"/>
                <a:cs typeface="Arial" panose="020B0604020202020204" pitchFamily="34" charset="0"/>
              </a:rPr>
              <a:t>     </a:t>
            </a:r>
            <a:r>
              <a:rPr lang="es-EC" sz="1400" dirty="0">
                <a:latin typeface="Arial" panose="020B0604020202020204" pitchFamily="34" charset="0"/>
                <a:cs typeface="Arial" panose="020B0604020202020204" pitchFamily="34" charset="0"/>
              </a:rPr>
              <a:t>ING. OLMEDO FERNANDO 	                   	                   </a:t>
            </a:r>
            <a:endParaRPr lang="es-EC" sz="1400" b="1" dirty="0">
              <a:latin typeface="Arial" panose="020B0604020202020204" pitchFamily="34" charset="0"/>
              <a:cs typeface="Arial" panose="020B0604020202020204" pitchFamily="34" charset="0"/>
            </a:endParaRPr>
          </a:p>
          <a:p>
            <a:pPr eaLnBrk="0" hangingPunct="0">
              <a:tabLst>
                <a:tab pos="1471613" algn="l"/>
                <a:tab pos="2159794" algn="ctr"/>
              </a:tabLst>
            </a:pPr>
            <a:r>
              <a:rPr lang="es-EC" sz="1600" b="1" dirty="0">
                <a:latin typeface="Arial" panose="020B0604020202020204" pitchFamily="34" charset="0"/>
                <a:cs typeface="Arial" panose="020B0604020202020204" pitchFamily="34" charset="0"/>
              </a:rPr>
              <a:t>                          </a:t>
            </a:r>
            <a:r>
              <a:rPr lang="es-EC" sz="1600" b="1" i="1"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a:p>
            <a:pPr eaLnBrk="0" hangingPunct="0">
              <a:tabLst>
                <a:tab pos="1471613" algn="l"/>
                <a:tab pos="2159794" algn="ctr"/>
              </a:tabLst>
            </a:pPr>
            <a:r>
              <a:rPr lang="es-EC" sz="1600" b="1" dirty="0">
                <a:latin typeface="Arial" panose="020B0604020202020204" pitchFamily="34" charset="0"/>
                <a:cs typeface="Arial" panose="020B0604020202020204" pitchFamily="34" charset="0"/>
              </a:rPr>
              <a:t>SANGOLQUÍ, MARZO 2017</a:t>
            </a:r>
            <a:endParaRPr lang="es-EC" sz="1600" dirty="0">
              <a:latin typeface="Arial" panose="020B0604020202020204" pitchFamily="34" charset="0"/>
              <a:cs typeface="Arial" panose="020B0604020202020204" pitchFamily="34" charset="0"/>
            </a:endParaRPr>
          </a:p>
          <a:p>
            <a:pPr eaLnBrk="0" hangingPunct="0">
              <a:tabLst>
                <a:tab pos="1471613" algn="l"/>
                <a:tab pos="2159794" algn="ctr"/>
              </a:tabLst>
            </a:pPr>
            <a:endParaRPr lang="es-EC" sz="1400" dirty="0">
              <a:latin typeface="Arial" panose="020B0604020202020204" pitchFamily="34" charset="0"/>
              <a:cs typeface="Arial" panose="020B0604020202020204" pitchFamily="34" charset="0"/>
            </a:endParaRPr>
          </a:p>
        </p:txBody>
      </p:sp>
      <p:pic>
        <p:nvPicPr>
          <p:cNvPr id="6" name="Picture 3" descr="C:\Users\Dell\Pictures\Espe Ingenieria mecanica.jpg"/>
          <p:cNvPicPr>
            <a:picLocks noChangeAspect="1" noChangeArrowheads="1"/>
          </p:cNvPicPr>
          <p:nvPr/>
        </p:nvPicPr>
        <p:blipFill>
          <a:blip r:embed="rId2"/>
          <a:srcRect/>
          <a:stretch>
            <a:fillRect/>
          </a:stretch>
        </p:blipFill>
        <p:spPr bwMode="auto">
          <a:xfrm>
            <a:off x="167015" y="106018"/>
            <a:ext cx="1502759" cy="1313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7523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82908" y="1139687"/>
            <a:ext cx="5440845" cy="258189"/>
          </a:xfrm>
        </p:spPr>
        <p:txBody>
          <a:bodyPr>
            <a:normAutofit fontScale="90000"/>
          </a:bodyPr>
          <a:lstStyle/>
          <a:p>
            <a:r>
              <a:rPr lang="es-EC" sz="2200" b="1" dirty="0">
                <a:latin typeface="Arial" panose="020B0604020202020204" pitchFamily="34" charset="0"/>
                <a:cs typeface="Arial" panose="020B0604020202020204" pitchFamily="34" charset="0"/>
              </a:rPr>
              <a:t>MATRIZ DE SELECCIÓN DEL MOTOR</a:t>
            </a:r>
            <a:endParaRPr lang="es-EC" dirty="0"/>
          </a:p>
        </p:txBody>
      </p:sp>
      <p:pic>
        <p:nvPicPr>
          <p:cNvPr id="5" name="Imagen 4"/>
          <p:cNvPicPr>
            <a:picLocks noChangeAspect="1"/>
          </p:cNvPicPr>
          <p:nvPr/>
        </p:nvPicPr>
        <p:blipFill>
          <a:blip r:embed="rId2"/>
          <a:stretch>
            <a:fillRect/>
          </a:stretch>
        </p:blipFill>
        <p:spPr>
          <a:xfrm>
            <a:off x="1974259" y="1808652"/>
            <a:ext cx="7248806" cy="2180938"/>
          </a:xfrm>
          <a:prstGeom prst="rect">
            <a:avLst/>
          </a:prstGeom>
        </p:spPr>
      </p:pic>
      <p:pic>
        <p:nvPicPr>
          <p:cNvPr id="6" name="Imagen 5"/>
          <p:cNvPicPr/>
          <p:nvPr/>
        </p:nvPicPr>
        <p:blipFill rotWithShape="1">
          <a:blip r:embed="rId3"/>
          <a:srcRect l="1899" t="10274" r="-1899" b="-10274"/>
          <a:stretch/>
        </p:blipFill>
        <p:spPr bwMode="auto">
          <a:xfrm>
            <a:off x="3624100" y="3989590"/>
            <a:ext cx="2745170" cy="18987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7571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36123" y="608237"/>
            <a:ext cx="5758898" cy="522769"/>
          </a:xfrm>
        </p:spPr>
        <p:txBody>
          <a:bodyPr>
            <a:normAutofit fontScale="90000"/>
          </a:bodyPr>
          <a:lstStyle/>
          <a:p>
            <a:br>
              <a:rPr lang="es-EC" sz="2200" b="1" dirty="0">
                <a:latin typeface="Arial" panose="020B0604020202020204" pitchFamily="34" charset="0"/>
                <a:cs typeface="Arial" panose="020B0604020202020204" pitchFamily="34" charset="0"/>
              </a:rPr>
            </a:br>
            <a:br>
              <a:rPr lang="es-EC" sz="2200" b="1" dirty="0">
                <a:latin typeface="Arial" panose="020B0604020202020204" pitchFamily="34" charset="0"/>
                <a:cs typeface="Arial" panose="020B0604020202020204" pitchFamily="34" charset="0"/>
              </a:rPr>
            </a:br>
            <a:r>
              <a:rPr lang="es-EC" sz="2200" b="1" dirty="0">
                <a:latin typeface="Arial" panose="020B0604020202020204" pitchFamily="34" charset="0"/>
                <a:cs typeface="Arial" panose="020B0604020202020204" pitchFamily="34" charset="0"/>
              </a:rPr>
              <a:t>MATRIZ DE SELECCIÓN DE LA BATERÍA</a:t>
            </a:r>
            <a:br>
              <a:rPr lang="es-EC" dirty="0"/>
            </a:br>
            <a:endParaRPr lang="es-EC" dirty="0"/>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4135088" y="4925373"/>
            <a:ext cx="499745" cy="1151890"/>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5645468" y="4925373"/>
            <a:ext cx="1486535" cy="944245"/>
          </a:xfrm>
          <a:prstGeom prst="rect">
            <a:avLst/>
          </a:prstGeom>
        </p:spPr>
      </p:pic>
      <p:pic>
        <p:nvPicPr>
          <p:cNvPr id="3" name="Imagen 2"/>
          <p:cNvPicPr>
            <a:picLocks noChangeAspect="1"/>
          </p:cNvPicPr>
          <p:nvPr/>
        </p:nvPicPr>
        <p:blipFill>
          <a:blip r:embed="rId4"/>
          <a:stretch>
            <a:fillRect/>
          </a:stretch>
        </p:blipFill>
        <p:spPr>
          <a:xfrm>
            <a:off x="1431870" y="1075097"/>
            <a:ext cx="6114558" cy="3850276"/>
          </a:xfrm>
          <a:prstGeom prst="rect">
            <a:avLst/>
          </a:prstGeom>
        </p:spPr>
      </p:pic>
    </p:spTree>
    <p:extLst>
      <p:ext uri="{BB962C8B-B14F-4D97-AF65-F5344CB8AC3E}">
        <p14:creationId xmlns:p14="http://schemas.microsoft.com/office/powerpoint/2010/main" val="1147926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2025747" y="1332535"/>
            <a:ext cx="5440845" cy="310734"/>
          </a:xfrm>
        </p:spPr>
        <p:txBody>
          <a:bodyPr>
            <a:normAutofit fontScale="90000"/>
          </a:bodyPr>
          <a:lstStyle/>
          <a:p>
            <a:r>
              <a:rPr lang="es-EC" sz="2200" b="1" dirty="0">
                <a:latin typeface="Arial" panose="020B0604020202020204" pitchFamily="34" charset="0"/>
                <a:cs typeface="Arial" panose="020B0604020202020204" pitchFamily="34" charset="0"/>
              </a:rPr>
              <a:t>MATRIZ DE SELECCIÓN DE LA BATERÍA</a:t>
            </a:r>
            <a:br>
              <a:rPr lang="es-EC" dirty="0"/>
            </a:br>
            <a:endParaRPr lang="es-EC" dirty="0"/>
          </a:p>
        </p:txBody>
      </p:sp>
      <p:pic>
        <p:nvPicPr>
          <p:cNvPr id="2" name="Imagen 1"/>
          <p:cNvPicPr>
            <a:picLocks noChangeAspect="1"/>
          </p:cNvPicPr>
          <p:nvPr/>
        </p:nvPicPr>
        <p:blipFill>
          <a:blip r:embed="rId2"/>
          <a:stretch>
            <a:fillRect/>
          </a:stretch>
        </p:blipFill>
        <p:spPr>
          <a:xfrm>
            <a:off x="1830840" y="1643269"/>
            <a:ext cx="5526281" cy="2060821"/>
          </a:xfrm>
          <a:prstGeom prst="rect">
            <a:avLst/>
          </a:prstGeom>
        </p:spPr>
      </p:pic>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4746170" y="3850386"/>
            <a:ext cx="1058766" cy="2217738"/>
          </a:xfrm>
          <a:prstGeom prst="rect">
            <a:avLst/>
          </a:prstGeom>
        </p:spPr>
      </p:pic>
    </p:spTree>
    <p:extLst>
      <p:ext uri="{BB962C8B-B14F-4D97-AF65-F5344CB8AC3E}">
        <p14:creationId xmlns:p14="http://schemas.microsoft.com/office/powerpoint/2010/main" val="101965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04012" y="838200"/>
            <a:ext cx="4091826" cy="369332"/>
          </a:xfrm>
          <a:prstGeom prst="rect">
            <a:avLst/>
          </a:prstGeom>
          <a:noFill/>
        </p:spPr>
        <p:txBody>
          <a:bodyPr wrap="none" rtlCol="0">
            <a:spAutoFit/>
          </a:bodyPr>
          <a:lstStyle/>
          <a:p>
            <a:r>
              <a:rPr lang="es-EC" dirty="0">
                <a:latin typeface="Arial" panose="020B0604020202020204" pitchFamily="34" charset="0"/>
                <a:cs typeface="Arial" panose="020B0604020202020204" pitchFamily="34" charset="0"/>
              </a:rPr>
              <a:t>DISPOSICIÓN DE LOS ELEMENTOS</a:t>
            </a:r>
          </a:p>
        </p:txBody>
      </p:sp>
      <p:sp>
        <p:nvSpPr>
          <p:cNvPr id="8" name="Rectángulo 7"/>
          <p:cNvSpPr/>
          <p:nvPr/>
        </p:nvSpPr>
        <p:spPr>
          <a:xfrm>
            <a:off x="1190736" y="1465864"/>
            <a:ext cx="2237151" cy="507831"/>
          </a:xfrm>
          <a:prstGeom prst="rect">
            <a:avLst/>
          </a:prstGeom>
        </p:spPr>
        <p:txBody>
          <a:bodyPr wrap="none">
            <a:spAutoFit/>
          </a:bodyPr>
          <a:lstStyle/>
          <a:p>
            <a:pPr indent="252095">
              <a:lnSpc>
                <a:spcPct val="150000"/>
              </a:lnSpc>
              <a:spcAft>
                <a:spcPts val="800"/>
              </a:spcAft>
            </a:pPr>
            <a:r>
              <a:rPr lang="es-EC" b="1" dirty="0">
                <a:solidFill>
                  <a:srgbClr val="000000"/>
                </a:solidFill>
                <a:latin typeface="Times New Roman" panose="02020603050405020304" pitchFamily="18" charset="0"/>
                <a:ea typeface="Calibri" panose="020F0502020204030204" pitchFamily="34" charset="0"/>
              </a:rPr>
              <a:t>ALTERNATIVA 1</a:t>
            </a:r>
            <a:endParaRPr lang="es-EC" dirty="0">
              <a:solidFill>
                <a:srgbClr val="000000"/>
              </a:solidFill>
              <a:latin typeface="Times New Roman" panose="02020603050405020304" pitchFamily="18" charset="0"/>
              <a:ea typeface="Calibri" panose="020F0502020204030204" pitchFamily="34" charset="0"/>
            </a:endParaRPr>
          </a:p>
        </p:txBody>
      </p:sp>
      <p:sp>
        <p:nvSpPr>
          <p:cNvPr id="9" name="Rectángulo 8"/>
          <p:cNvSpPr/>
          <p:nvPr/>
        </p:nvSpPr>
        <p:spPr>
          <a:xfrm>
            <a:off x="5217931" y="1465864"/>
            <a:ext cx="2237151" cy="458074"/>
          </a:xfrm>
          <a:prstGeom prst="rect">
            <a:avLst/>
          </a:prstGeom>
        </p:spPr>
        <p:txBody>
          <a:bodyPr wrap="none">
            <a:spAutoFit/>
          </a:bodyPr>
          <a:lstStyle/>
          <a:p>
            <a:pPr indent="252095">
              <a:lnSpc>
                <a:spcPct val="150000"/>
              </a:lnSpc>
              <a:spcAft>
                <a:spcPts val="800"/>
              </a:spcAft>
            </a:pPr>
            <a:r>
              <a:rPr lang="es-EC" b="1" dirty="0">
                <a:solidFill>
                  <a:srgbClr val="000000"/>
                </a:solidFill>
                <a:latin typeface="Times New Roman" panose="02020603050405020304" pitchFamily="18" charset="0"/>
                <a:ea typeface="Calibri" panose="020F0502020204030204" pitchFamily="34" charset="0"/>
              </a:rPr>
              <a:t>ALTERNATIVA 2</a:t>
            </a:r>
            <a:endParaRPr lang="es-EC" dirty="0">
              <a:solidFill>
                <a:srgbClr val="000000"/>
              </a:solidFill>
              <a:latin typeface="Times New Roman" panose="02020603050405020304" pitchFamily="18" charset="0"/>
              <a:ea typeface="Calibri" panose="020F0502020204030204" pitchFamily="34" charset="0"/>
            </a:endParaRPr>
          </a:p>
        </p:txBody>
      </p:sp>
      <p:sp>
        <p:nvSpPr>
          <p:cNvPr id="10" name="Título 1"/>
          <p:cNvSpPr>
            <a:spLocks noGrp="1"/>
          </p:cNvSpPr>
          <p:nvPr>
            <p:ph type="title"/>
          </p:nvPr>
        </p:nvSpPr>
        <p:spPr>
          <a:xfrm>
            <a:off x="3333161" y="80825"/>
            <a:ext cx="2629489" cy="757375"/>
          </a:xfrm>
        </p:spPr>
        <p:txBody>
          <a:bodyPr>
            <a:normAutofit/>
          </a:bodyPr>
          <a:lstStyle/>
          <a:p>
            <a:r>
              <a:rPr lang="es-EC" sz="2000" b="1" dirty="0">
                <a:latin typeface="Arial" panose="020B0604020202020204" pitchFamily="34" charset="0"/>
                <a:cs typeface="Arial" panose="020B0604020202020204" pitchFamily="34" charset="0"/>
              </a:rPr>
              <a:t>DISEÑO MECÁNICO</a:t>
            </a:r>
          </a:p>
        </p:txBody>
      </p:sp>
      <p:pic>
        <p:nvPicPr>
          <p:cNvPr id="3" name="Imagen 2"/>
          <p:cNvPicPr>
            <a:picLocks noChangeAspect="1"/>
          </p:cNvPicPr>
          <p:nvPr/>
        </p:nvPicPr>
        <p:blipFill>
          <a:blip r:embed="rId2"/>
          <a:stretch>
            <a:fillRect/>
          </a:stretch>
        </p:blipFill>
        <p:spPr>
          <a:xfrm>
            <a:off x="708274" y="1973695"/>
            <a:ext cx="3731294" cy="3587783"/>
          </a:xfrm>
          <a:prstGeom prst="rect">
            <a:avLst/>
          </a:prstGeom>
        </p:spPr>
      </p:pic>
      <p:pic>
        <p:nvPicPr>
          <p:cNvPr id="6" name="Imagen 5"/>
          <p:cNvPicPr>
            <a:picLocks noChangeAspect="1"/>
          </p:cNvPicPr>
          <p:nvPr/>
        </p:nvPicPr>
        <p:blipFill>
          <a:blip r:embed="rId3"/>
          <a:stretch>
            <a:fillRect/>
          </a:stretch>
        </p:blipFill>
        <p:spPr>
          <a:xfrm>
            <a:off x="4881563" y="2676189"/>
            <a:ext cx="3576638" cy="3150001"/>
          </a:xfrm>
          <a:prstGeom prst="rect">
            <a:avLst/>
          </a:prstGeom>
        </p:spPr>
      </p:pic>
    </p:spTree>
    <p:extLst>
      <p:ext uri="{BB962C8B-B14F-4D97-AF65-F5344CB8AC3E}">
        <p14:creationId xmlns:p14="http://schemas.microsoft.com/office/powerpoint/2010/main" val="2653555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390900" y="205859"/>
            <a:ext cx="2706190" cy="400110"/>
          </a:xfrm>
          <a:prstGeom prst="rect">
            <a:avLst/>
          </a:prstGeom>
        </p:spPr>
        <p:txBody>
          <a:bodyPr wrap="none">
            <a:spAutoFit/>
          </a:bodyPr>
          <a:lstStyle/>
          <a:p>
            <a:r>
              <a:rPr lang="es-EC" sz="2000" b="1" dirty="0">
                <a:latin typeface="Arial" panose="020B0604020202020204" pitchFamily="34" charset="0"/>
                <a:cs typeface="Arial" panose="020B0604020202020204" pitchFamily="34" charset="0"/>
              </a:rPr>
              <a:t>CARACTERÍSTICAS</a:t>
            </a:r>
            <a:r>
              <a:rPr lang="es-EC" b="1" dirty="0">
                <a:latin typeface="Arial" panose="020B0604020202020204" pitchFamily="34" charset="0"/>
                <a:cs typeface="Arial" panose="020B0604020202020204" pitchFamily="34" charset="0"/>
              </a:rPr>
              <a:t> </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3897407554"/>
              </p:ext>
            </p:extLst>
          </p:nvPr>
        </p:nvGraphicFramePr>
        <p:xfrm>
          <a:off x="579071" y="1207689"/>
          <a:ext cx="7978320" cy="4420928"/>
        </p:xfrm>
        <a:graphic>
          <a:graphicData uri="http://schemas.openxmlformats.org/drawingml/2006/table">
            <a:tbl>
              <a:tblPr firstRow="1" firstCol="1" bandRow="1">
                <a:tableStyleId>{68D230F3-CF80-4859-8CE7-A43EE81993B5}</a:tableStyleId>
              </a:tblPr>
              <a:tblGrid>
                <a:gridCol w="1146514">
                  <a:extLst>
                    <a:ext uri="{9D8B030D-6E8A-4147-A177-3AD203B41FA5}">
                      <a16:colId xmlns:a16="http://schemas.microsoft.com/office/drawing/2014/main" val="1763740345"/>
                    </a:ext>
                  </a:extLst>
                </a:gridCol>
                <a:gridCol w="2257569">
                  <a:extLst>
                    <a:ext uri="{9D8B030D-6E8A-4147-A177-3AD203B41FA5}">
                      <a16:colId xmlns:a16="http://schemas.microsoft.com/office/drawing/2014/main" val="4096152084"/>
                    </a:ext>
                  </a:extLst>
                </a:gridCol>
                <a:gridCol w="2269389">
                  <a:extLst>
                    <a:ext uri="{9D8B030D-6E8A-4147-A177-3AD203B41FA5}">
                      <a16:colId xmlns:a16="http://schemas.microsoft.com/office/drawing/2014/main" val="3166139455"/>
                    </a:ext>
                  </a:extLst>
                </a:gridCol>
                <a:gridCol w="2304848">
                  <a:extLst>
                    <a:ext uri="{9D8B030D-6E8A-4147-A177-3AD203B41FA5}">
                      <a16:colId xmlns:a16="http://schemas.microsoft.com/office/drawing/2014/main" val="811406651"/>
                    </a:ext>
                  </a:extLst>
                </a:gridCol>
              </a:tblGrid>
              <a:tr h="547118">
                <a:tc>
                  <a:txBody>
                    <a:bodyPr/>
                    <a:lstStyle/>
                    <a:p>
                      <a:pPr algn="ctr">
                        <a:lnSpc>
                          <a:spcPct val="107000"/>
                        </a:lnSpc>
                        <a:spcAft>
                          <a:spcPts val="800"/>
                        </a:spcAft>
                      </a:pPr>
                      <a:r>
                        <a:rPr lang="es-EC" sz="1800" dirty="0">
                          <a:effectLst/>
                        </a:rPr>
                        <a:t>ÍTEMS</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8763" marR="8763" marT="8763" marB="0" anchor="ctr"/>
                </a:tc>
                <a:tc>
                  <a:txBody>
                    <a:bodyPr/>
                    <a:lstStyle/>
                    <a:p>
                      <a:pPr algn="ctr">
                        <a:lnSpc>
                          <a:spcPct val="107000"/>
                        </a:lnSpc>
                        <a:spcAft>
                          <a:spcPts val="800"/>
                        </a:spcAft>
                      </a:pPr>
                      <a:r>
                        <a:rPr lang="es-EC" sz="1800" dirty="0">
                          <a:effectLst/>
                        </a:rPr>
                        <a:t> </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tc>
                  <a:txBody>
                    <a:bodyPr/>
                    <a:lstStyle/>
                    <a:p>
                      <a:pPr algn="ctr">
                        <a:lnSpc>
                          <a:spcPct val="107000"/>
                        </a:lnSpc>
                        <a:spcAft>
                          <a:spcPts val="800"/>
                        </a:spcAft>
                      </a:pPr>
                      <a:r>
                        <a:rPr lang="es-EC" sz="1800">
                          <a:effectLst/>
                        </a:rPr>
                        <a:t>ALTERNATIVA 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tc>
                  <a:txBody>
                    <a:bodyPr/>
                    <a:lstStyle/>
                    <a:p>
                      <a:pPr algn="ctr">
                        <a:lnSpc>
                          <a:spcPct val="107000"/>
                        </a:lnSpc>
                        <a:spcAft>
                          <a:spcPts val="800"/>
                        </a:spcAft>
                      </a:pPr>
                      <a:r>
                        <a:rPr lang="es-EC" sz="1800" dirty="0">
                          <a:solidFill>
                            <a:srgbClr val="FF0000"/>
                          </a:solidFill>
                          <a:effectLst/>
                        </a:rPr>
                        <a:t>ALTERNATIVA 2</a:t>
                      </a:r>
                      <a:endParaRPr lang="es-EC" sz="1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extLst>
                  <a:ext uri="{0D108BD9-81ED-4DB2-BD59-A6C34878D82A}">
                    <a16:rowId xmlns:a16="http://schemas.microsoft.com/office/drawing/2014/main" val="2999327792"/>
                  </a:ext>
                </a:extLst>
              </a:tr>
              <a:tr h="1640487">
                <a:tc>
                  <a:txBody>
                    <a:bodyPr/>
                    <a:lstStyle/>
                    <a:p>
                      <a:pPr algn="ctr">
                        <a:lnSpc>
                          <a:spcPct val="107000"/>
                        </a:lnSpc>
                        <a:spcAft>
                          <a:spcPts val="800"/>
                        </a:spcAft>
                      </a:pPr>
                      <a:r>
                        <a:rPr lang="es-EC" sz="1800">
                          <a:effectLst/>
                        </a:rPr>
                        <a:t>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8763" marR="8763" marT="8763" marB="0" anchor="ctr"/>
                </a:tc>
                <a:tc>
                  <a:txBody>
                    <a:bodyPr/>
                    <a:lstStyle/>
                    <a:p>
                      <a:pPr algn="ctr">
                        <a:lnSpc>
                          <a:spcPct val="107000"/>
                        </a:lnSpc>
                        <a:spcAft>
                          <a:spcPts val="800"/>
                        </a:spcAft>
                      </a:pPr>
                      <a:r>
                        <a:rPr lang="es-EC" sz="1800">
                          <a:effectLst/>
                        </a:rPr>
                        <a:t>Ubicación del usuario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tc>
                  <a:txBody>
                    <a:bodyPr/>
                    <a:lstStyle/>
                    <a:p>
                      <a:pPr algn="ctr">
                        <a:lnSpc>
                          <a:spcPct val="107000"/>
                        </a:lnSpc>
                        <a:spcAft>
                          <a:spcPts val="800"/>
                        </a:spcAft>
                      </a:pPr>
                      <a:r>
                        <a:rPr lang="es-EC" sz="1800" dirty="0">
                          <a:effectLst/>
                        </a:rPr>
                        <a:t>Se localiza el medio del prototipo</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tc>
                  <a:txBody>
                    <a:bodyPr/>
                    <a:lstStyle/>
                    <a:p>
                      <a:pPr algn="ctr">
                        <a:lnSpc>
                          <a:spcPct val="107000"/>
                        </a:lnSpc>
                        <a:spcAft>
                          <a:spcPts val="800"/>
                        </a:spcAft>
                      </a:pPr>
                      <a:r>
                        <a:rPr lang="es-EC" sz="1800">
                          <a:effectLst/>
                        </a:rPr>
                        <a:t>Se localiza entre las ruedas posteriores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extLst>
                  <a:ext uri="{0D108BD9-81ED-4DB2-BD59-A6C34878D82A}">
                    <a16:rowId xmlns:a16="http://schemas.microsoft.com/office/drawing/2014/main" val="3862282298"/>
                  </a:ext>
                </a:extLst>
              </a:tr>
              <a:tr h="1640487">
                <a:tc>
                  <a:txBody>
                    <a:bodyPr/>
                    <a:lstStyle/>
                    <a:p>
                      <a:pPr algn="ctr">
                        <a:lnSpc>
                          <a:spcPct val="107000"/>
                        </a:lnSpc>
                        <a:spcAft>
                          <a:spcPts val="800"/>
                        </a:spcAft>
                      </a:pPr>
                      <a:r>
                        <a:rPr lang="es-EC" sz="1800">
                          <a:effectLst/>
                        </a:rPr>
                        <a:t>2</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8763" marR="8763" marT="8763" marB="0" anchor="ctr"/>
                </a:tc>
                <a:tc>
                  <a:txBody>
                    <a:bodyPr/>
                    <a:lstStyle/>
                    <a:p>
                      <a:pPr algn="ctr">
                        <a:lnSpc>
                          <a:spcPct val="107000"/>
                        </a:lnSpc>
                        <a:spcAft>
                          <a:spcPts val="800"/>
                        </a:spcAft>
                      </a:pPr>
                      <a:r>
                        <a:rPr lang="es-EC" sz="1800">
                          <a:effectLst/>
                        </a:rPr>
                        <a:t>Sistema de estabilización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tc>
                  <a:txBody>
                    <a:bodyPr/>
                    <a:lstStyle/>
                    <a:p>
                      <a:pPr algn="ctr">
                        <a:lnSpc>
                          <a:spcPct val="107000"/>
                        </a:lnSpc>
                        <a:spcAft>
                          <a:spcPts val="800"/>
                        </a:spcAft>
                      </a:pPr>
                      <a:r>
                        <a:rPr lang="es-EC" sz="1800">
                          <a:effectLst/>
                        </a:rPr>
                        <a:t>Forma parte del tren posterior</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tc>
                  <a:txBody>
                    <a:bodyPr/>
                    <a:lstStyle/>
                    <a:p>
                      <a:pPr algn="ctr">
                        <a:lnSpc>
                          <a:spcPct val="107000"/>
                        </a:lnSpc>
                        <a:spcAft>
                          <a:spcPts val="800"/>
                        </a:spcAft>
                      </a:pPr>
                      <a:r>
                        <a:rPr lang="es-EC" sz="1800">
                          <a:effectLst/>
                        </a:rPr>
                        <a:t>Funciona de manera independiente para cada rueda</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extLst>
                  <a:ext uri="{0D108BD9-81ED-4DB2-BD59-A6C34878D82A}">
                    <a16:rowId xmlns:a16="http://schemas.microsoft.com/office/drawing/2014/main" val="2465029339"/>
                  </a:ext>
                </a:extLst>
              </a:tr>
              <a:tr h="257953">
                <a:tc>
                  <a:txBody>
                    <a:bodyPr/>
                    <a:lstStyle/>
                    <a:p>
                      <a:pPr algn="ctr">
                        <a:lnSpc>
                          <a:spcPct val="107000"/>
                        </a:lnSpc>
                        <a:spcAft>
                          <a:spcPts val="800"/>
                        </a:spcAft>
                      </a:pPr>
                      <a:r>
                        <a:rPr lang="es-EC" sz="1800">
                          <a:effectLst/>
                        </a:rPr>
                        <a:t>3</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8763" marR="8763" marT="8763" marB="0" anchor="ctr"/>
                </a:tc>
                <a:tc>
                  <a:txBody>
                    <a:bodyPr/>
                    <a:lstStyle/>
                    <a:p>
                      <a:pPr algn="ctr">
                        <a:lnSpc>
                          <a:spcPct val="107000"/>
                        </a:lnSpc>
                        <a:spcAft>
                          <a:spcPts val="800"/>
                        </a:spcAft>
                      </a:pPr>
                      <a:r>
                        <a:rPr lang="es-EC" sz="1800">
                          <a:effectLst/>
                        </a:rPr>
                        <a:t>Disposición batería/usuario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tc>
                  <a:txBody>
                    <a:bodyPr/>
                    <a:lstStyle/>
                    <a:p>
                      <a:pPr algn="ctr">
                        <a:lnSpc>
                          <a:spcPct val="107000"/>
                        </a:lnSpc>
                        <a:spcAft>
                          <a:spcPts val="800"/>
                        </a:spcAft>
                      </a:pPr>
                      <a:r>
                        <a:rPr lang="es-EC" sz="1800" dirty="0">
                          <a:effectLst/>
                        </a:rPr>
                        <a:t>Individual</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tc>
                  <a:txBody>
                    <a:bodyPr/>
                    <a:lstStyle/>
                    <a:p>
                      <a:pPr algn="ctr">
                        <a:lnSpc>
                          <a:spcPct val="107000"/>
                        </a:lnSpc>
                        <a:spcAft>
                          <a:spcPts val="800"/>
                        </a:spcAft>
                      </a:pPr>
                      <a:r>
                        <a:rPr lang="es-EC" sz="1800" dirty="0">
                          <a:effectLst/>
                        </a:rPr>
                        <a:t>Compartida </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35636" marR="35636" marT="5842" marB="0" anchor="ctr"/>
                </a:tc>
                <a:extLst>
                  <a:ext uri="{0D108BD9-81ED-4DB2-BD59-A6C34878D82A}">
                    <a16:rowId xmlns:a16="http://schemas.microsoft.com/office/drawing/2014/main" val="3464272809"/>
                  </a:ext>
                </a:extLst>
              </a:tr>
            </a:tbl>
          </a:graphicData>
        </a:graphic>
      </p:graphicFrame>
    </p:spTree>
    <p:extLst>
      <p:ext uri="{BB962C8B-B14F-4D97-AF65-F5344CB8AC3E}">
        <p14:creationId xmlns:p14="http://schemas.microsoft.com/office/powerpoint/2010/main" val="527673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674785" y="1513490"/>
            <a:ext cx="4669715" cy="4218662"/>
          </a:xfrm>
          <a:prstGeom prst="rect">
            <a:avLst/>
          </a:prstGeom>
        </p:spPr>
      </p:pic>
      <p:sp>
        <p:nvSpPr>
          <p:cNvPr id="2" name="CuadroTexto 1"/>
          <p:cNvSpPr txBox="1"/>
          <p:nvPr/>
        </p:nvSpPr>
        <p:spPr>
          <a:xfrm>
            <a:off x="782111" y="1051824"/>
            <a:ext cx="2818400" cy="461665"/>
          </a:xfrm>
          <a:prstGeom prst="rect">
            <a:avLst/>
          </a:prstGeom>
          <a:noFill/>
        </p:spPr>
        <p:txBody>
          <a:bodyPr wrap="none" rtlCol="0">
            <a:spAutoFit/>
          </a:bodyPr>
          <a:lstStyle/>
          <a:p>
            <a:r>
              <a:rPr lang="es-EC" sz="2400" b="1" dirty="0">
                <a:latin typeface="Arial" panose="020B0604020202020204" pitchFamily="34" charset="0"/>
                <a:cs typeface="Arial" panose="020B0604020202020204" pitchFamily="34" charset="0"/>
              </a:rPr>
              <a:t>BASE DE DISEÑO</a:t>
            </a:r>
          </a:p>
        </p:txBody>
      </p:sp>
    </p:spTree>
    <p:extLst>
      <p:ext uri="{BB962C8B-B14F-4D97-AF65-F5344CB8AC3E}">
        <p14:creationId xmlns:p14="http://schemas.microsoft.com/office/powerpoint/2010/main" val="217576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0450" y="479426"/>
            <a:ext cx="7886700" cy="1325563"/>
          </a:xfrm>
        </p:spPr>
        <p:txBody>
          <a:bodyPr>
            <a:normAutofit/>
          </a:bodyPr>
          <a:lstStyle/>
          <a:p>
            <a:r>
              <a:rPr lang="es-EC" sz="2400" b="1" dirty="0">
                <a:latin typeface="Arial" panose="020B0604020202020204" pitchFamily="34" charset="0"/>
                <a:cs typeface="Arial" panose="020B0604020202020204" pitchFamily="34" charset="0"/>
              </a:rPr>
              <a:t>APROXIMACIÓN DEL ESPESOR</a:t>
            </a:r>
          </a:p>
        </p:txBody>
      </p:sp>
      <p:sp>
        <p:nvSpPr>
          <p:cNvPr id="4" name="CuadroTexto 3"/>
          <p:cNvSpPr txBox="1"/>
          <p:nvPr/>
        </p:nvSpPr>
        <p:spPr>
          <a:xfrm>
            <a:off x="1060450" y="1930400"/>
            <a:ext cx="7410450" cy="646331"/>
          </a:xfrm>
          <a:prstGeom prst="rect">
            <a:avLst/>
          </a:prstGeom>
          <a:noFill/>
        </p:spPr>
        <p:txBody>
          <a:bodyPr wrap="square" rtlCol="0">
            <a:spAutoFit/>
          </a:bodyPr>
          <a:lstStyle/>
          <a:p>
            <a:r>
              <a:rPr lang="es-EC" dirty="0">
                <a:latin typeface="Arial" panose="020B0604020202020204" pitchFamily="34" charset="0"/>
                <a:cs typeface="Arial" panose="020B0604020202020204" pitchFamily="34" charset="0"/>
              </a:rPr>
              <a:t>Para la aproximación del espesor se toma el elemento que soporta la carga directamente considerándolo como el elemento mas crítico. </a:t>
            </a:r>
          </a:p>
        </p:txBody>
      </p:sp>
      <p:pic>
        <p:nvPicPr>
          <p:cNvPr id="7" name="Imagen 6"/>
          <p:cNvPicPr/>
          <p:nvPr/>
        </p:nvPicPr>
        <p:blipFill rotWithShape="1">
          <a:blip r:embed="rId2"/>
          <a:srcRect t="-1" r="32484" b="-1890"/>
          <a:stretch/>
        </p:blipFill>
        <p:spPr bwMode="auto">
          <a:xfrm>
            <a:off x="1683537" y="3549235"/>
            <a:ext cx="2729437" cy="2374486"/>
          </a:xfrm>
          <a:prstGeom prst="rect">
            <a:avLst/>
          </a:prstGeom>
          <a:ln>
            <a:noFill/>
          </a:ln>
          <a:extLst>
            <a:ext uri="{53640926-AAD7-44D8-BBD7-CCE9431645EC}">
              <a14:shadowObscured xmlns:a14="http://schemas.microsoft.com/office/drawing/2010/main"/>
            </a:ext>
          </a:extLst>
        </p:spPr>
      </p:pic>
      <p:pic>
        <p:nvPicPr>
          <p:cNvPr id="8" name="Imagen 7"/>
          <p:cNvPicPr/>
          <p:nvPr/>
        </p:nvPicPr>
        <p:blipFill>
          <a:blip r:embed="rId3"/>
          <a:stretch>
            <a:fillRect/>
          </a:stretch>
        </p:blipFill>
        <p:spPr>
          <a:xfrm>
            <a:off x="4130813" y="3178602"/>
            <a:ext cx="3479800" cy="2091055"/>
          </a:xfrm>
          <a:prstGeom prst="rect">
            <a:avLst/>
          </a:prstGeom>
        </p:spPr>
      </p:pic>
    </p:spTree>
    <p:extLst>
      <p:ext uri="{BB962C8B-B14F-4D97-AF65-F5344CB8AC3E}">
        <p14:creationId xmlns:p14="http://schemas.microsoft.com/office/powerpoint/2010/main" val="483986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10173" y="1372171"/>
            <a:ext cx="7581900" cy="3549690"/>
          </a:xfrm>
          <a:prstGeom prst="rect">
            <a:avLst/>
          </a:prstGeom>
        </p:spPr>
        <p:txBody>
          <a:bodyPr wrap="square">
            <a:spAutoFit/>
          </a:bodyPr>
          <a:lstStyle/>
          <a:p>
            <a:pPr indent="252095" algn="just">
              <a:spcAft>
                <a:spcPts val="800"/>
              </a:spcAft>
            </a:pPr>
            <a:r>
              <a:rPr lang="es-EC" b="1" dirty="0">
                <a:solidFill>
                  <a:srgbClr val="000000"/>
                </a:solidFill>
                <a:latin typeface="Arial" panose="020B0604020202020204" pitchFamily="34" charset="0"/>
                <a:ea typeface="Calibri" panose="020F0502020204030204" pitchFamily="34" charset="0"/>
                <a:cs typeface="Arial" panose="020B0604020202020204" pitchFamily="34" charset="0"/>
              </a:rPr>
              <a:t>EL ELEMENTO SE CONSIDERA COMO UNA VIGA:</a:t>
            </a:r>
          </a:p>
          <a:p>
            <a:pPr indent="252095" algn="just">
              <a:spcAft>
                <a:spcPts val="800"/>
              </a:spcAft>
            </a:pPr>
            <a:endParaRPr lang="es-EC"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Empotrada en un extremo y con un apoyo simple en el otro, de longitud 30mm.</a:t>
            </a:r>
          </a:p>
          <a:p>
            <a:pPr marL="342900" lvl="0" indent="-342900" algn="just">
              <a:spcAft>
                <a:spcPts val="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De sección cilíndrica hueca.</a:t>
            </a:r>
          </a:p>
          <a:p>
            <a:pPr marL="342900" lvl="0" indent="-342900" algn="just">
              <a:spcAft>
                <a:spcPts val="80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Con una fuerza puntual máxima de 490 N, a 0.175 m del empotramiento que sería la distancia aproximada de aplicación del peso.</a:t>
            </a:r>
          </a:p>
          <a:p>
            <a:pPr marL="342900" lvl="0" indent="-342900" algn="just">
              <a:spcAft>
                <a:spcPts val="80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Con un factor de seguridad de 1.5 recomendado para elementos sometidos a cargas estáticas.(</a:t>
            </a:r>
            <a:r>
              <a:rPr lang="es-ES" dirty="0"/>
              <a:t>Mott, 2006</a:t>
            </a: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342900" lvl="0" indent="-342900" algn="just">
              <a:spcAft>
                <a:spcPts val="80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Tubo de ¾” de diámetro.</a:t>
            </a:r>
          </a:p>
        </p:txBody>
      </p:sp>
    </p:spTree>
    <p:extLst>
      <p:ext uri="{BB962C8B-B14F-4D97-AF65-F5344CB8AC3E}">
        <p14:creationId xmlns:p14="http://schemas.microsoft.com/office/powerpoint/2010/main" val="736950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758293" y="1406244"/>
            <a:ext cx="1498600" cy="783590"/>
          </a:xfrm>
          <a:prstGeom prst="rect">
            <a:avLst/>
          </a:prstGeom>
          <a:noFill/>
          <a:ln>
            <a:noFill/>
          </a:ln>
        </p:spPr>
      </p:pic>
      <p:sp>
        <p:nvSpPr>
          <p:cNvPr id="5" name="Rectángulo 4"/>
          <p:cNvSpPr/>
          <p:nvPr/>
        </p:nvSpPr>
        <p:spPr>
          <a:xfrm>
            <a:off x="636814" y="597710"/>
            <a:ext cx="6667500" cy="1200329"/>
          </a:xfrm>
          <a:prstGeom prst="rect">
            <a:avLst/>
          </a:prstGeom>
        </p:spPr>
        <p:txBody>
          <a:bodyPr wrap="square">
            <a:spAutoFit/>
          </a:bodyPr>
          <a:lstStyle/>
          <a:p>
            <a:r>
              <a:rPr lang="es-EC" dirty="0"/>
              <a:t>La viga es estáticamente indeterminada y resolvemos mediante :       método de doble integración</a:t>
            </a:r>
          </a:p>
          <a:p>
            <a:endParaRPr lang="es-EC" dirty="0"/>
          </a:p>
          <a:p>
            <a:r>
              <a:rPr lang="es-EC" dirty="0"/>
              <a:t>Partiendo de la fórmula</a:t>
            </a:r>
          </a:p>
        </p:txBody>
      </p:sp>
      <mc:AlternateContent xmlns:mc="http://schemas.openxmlformats.org/markup-compatibility/2006" xmlns:a14="http://schemas.microsoft.com/office/drawing/2010/main">
        <mc:Choice Requires="a14">
          <p:sp>
            <p:nvSpPr>
              <p:cNvPr id="7" name="Rectángulo 6"/>
              <p:cNvSpPr/>
              <p:nvPr/>
            </p:nvSpPr>
            <p:spPr>
              <a:xfrm>
                <a:off x="191407" y="2189834"/>
                <a:ext cx="5988676" cy="3164071"/>
              </a:xfrm>
              <a:prstGeom prst="rect">
                <a:avLst/>
              </a:prstGeom>
            </p:spPr>
            <p:txBody>
              <a:bodyPr wrap="square">
                <a:spAutoFit/>
              </a:bodyPr>
              <a:lstStyle/>
              <a:p>
                <a:pPr marL="228600" indent="252095">
                  <a:lnSpc>
                    <a:spcPct val="150000"/>
                  </a:lnSpc>
                  <a:spcAft>
                    <a:spcPts val="800"/>
                  </a:spcAft>
                </a:pPr>
                <a:r>
                  <a:rPr lang="es-ES" dirty="0">
                    <a:solidFill>
                      <a:srgbClr val="000000"/>
                    </a:solidFill>
                    <a:latin typeface="Times New Roman" panose="02020603050405020304" pitchFamily="18" charset="0"/>
                    <a:ea typeface="Times New Roman" panose="02020603050405020304" pitchFamily="18" charset="0"/>
                  </a:rPr>
                  <a:t>Los resultados obtenidos son: </a:t>
                </a:r>
                <a:endParaRPr lang="es-EC" dirty="0">
                  <a:solidFill>
                    <a:srgbClr val="000000"/>
                  </a:solidFill>
                  <a:latin typeface="Times New Roman" panose="02020603050405020304" pitchFamily="18" charset="0"/>
                  <a:ea typeface="Calibri" panose="020F0502020204030204" pitchFamily="34" charset="0"/>
                </a:endParaRPr>
              </a:p>
              <a:p>
                <a:pPr marL="228600" indent="252095">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rPr>
                          </m:ctrlPr>
                        </m:sSubPr>
                        <m:e>
                          <m:r>
                            <a:rPr lang="es-ES" i="1">
                              <a:solidFill>
                                <a:srgbClr val="000000"/>
                              </a:solidFill>
                              <a:latin typeface="Cambria Math" panose="02040503050406030204" pitchFamily="18" charset="0"/>
                              <a:ea typeface="Times New Roman" panose="02020603050405020304" pitchFamily="18" charset="0"/>
                            </a:rPr>
                            <m:t>𝐴</m:t>
                          </m:r>
                        </m:e>
                        <m:sub>
                          <m:r>
                            <a:rPr lang="es-ES" i="1">
                              <a:solidFill>
                                <a:srgbClr val="000000"/>
                              </a:solidFill>
                              <a:latin typeface="Cambria Math" panose="02040503050406030204" pitchFamily="18" charset="0"/>
                              <a:ea typeface="Times New Roman" panose="02020603050405020304" pitchFamily="18" charset="0"/>
                            </a:rPr>
                            <m:t>𝑦</m:t>
                          </m:r>
                        </m:sub>
                      </m:sSub>
                      <m:r>
                        <a:rPr lang="es-ES" i="1">
                          <a:solidFill>
                            <a:srgbClr val="000000"/>
                          </a:solidFill>
                          <a:latin typeface="Cambria Math" panose="02040503050406030204" pitchFamily="18" charset="0"/>
                          <a:ea typeface="Times New Roman" panose="02020603050405020304" pitchFamily="18" charset="0"/>
                        </a:rPr>
                        <m:t>=288.52 [</m:t>
                      </m:r>
                      <m:r>
                        <a:rPr lang="es-ES" i="1">
                          <a:solidFill>
                            <a:srgbClr val="000000"/>
                          </a:solidFill>
                          <a:latin typeface="Cambria Math" panose="02040503050406030204" pitchFamily="18" charset="0"/>
                          <a:ea typeface="Times New Roman" panose="02020603050405020304" pitchFamily="18" charset="0"/>
                        </a:rPr>
                        <m:t>𝑁</m:t>
                      </m:r>
                      <m:r>
                        <a:rPr lang="es-ES" i="1">
                          <a:solidFill>
                            <a:srgbClr val="000000"/>
                          </a:solidFill>
                          <a:latin typeface="Cambria Math" panose="02040503050406030204" pitchFamily="18" charset="0"/>
                          <a:ea typeface="Times New Roman" panose="02020603050405020304" pitchFamily="18" charset="0"/>
                        </a:rPr>
                        <m:t>]</m:t>
                      </m:r>
                    </m:oMath>
                  </m:oMathPara>
                </a14:m>
                <a:endParaRPr lang="es-EC" dirty="0">
                  <a:solidFill>
                    <a:srgbClr val="000000"/>
                  </a:solidFill>
                  <a:latin typeface="Times New Roman" panose="02020603050405020304" pitchFamily="18" charset="0"/>
                  <a:ea typeface="Calibri" panose="020F0502020204030204" pitchFamily="34" charset="0"/>
                </a:endParaRPr>
              </a:p>
              <a:p>
                <a:pPr marL="228600" indent="252095">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rPr>
                          </m:ctrlPr>
                        </m:sSubPr>
                        <m:e>
                          <m:r>
                            <a:rPr lang="es-ES" i="1">
                              <a:solidFill>
                                <a:srgbClr val="000000"/>
                              </a:solidFill>
                              <a:latin typeface="Cambria Math" panose="02040503050406030204" pitchFamily="18" charset="0"/>
                              <a:ea typeface="Times New Roman" panose="02020603050405020304" pitchFamily="18" charset="0"/>
                            </a:rPr>
                            <m:t>𝑀</m:t>
                          </m:r>
                        </m:e>
                        <m:sub>
                          <m:r>
                            <a:rPr lang="es-ES" i="1">
                              <a:solidFill>
                                <a:srgbClr val="000000"/>
                              </a:solidFill>
                              <a:latin typeface="Cambria Math" panose="02040503050406030204" pitchFamily="18" charset="0"/>
                              <a:ea typeface="Times New Roman" panose="02020603050405020304" pitchFamily="18" charset="0"/>
                            </a:rPr>
                            <m:t>𝐴</m:t>
                          </m:r>
                        </m:sub>
                      </m:sSub>
                      <m:r>
                        <a:rPr lang="es-ES" i="1">
                          <a:solidFill>
                            <a:srgbClr val="000000"/>
                          </a:solidFill>
                          <a:latin typeface="Cambria Math" panose="02040503050406030204" pitchFamily="18" charset="0"/>
                          <a:ea typeface="Times New Roman" panose="02020603050405020304" pitchFamily="18" charset="0"/>
                        </a:rPr>
                        <m:t>=25.31 [</m:t>
                      </m:r>
                      <m:r>
                        <a:rPr lang="es-ES" i="1">
                          <a:solidFill>
                            <a:srgbClr val="000000"/>
                          </a:solidFill>
                          <a:latin typeface="Cambria Math" panose="02040503050406030204" pitchFamily="18" charset="0"/>
                          <a:ea typeface="Times New Roman" panose="02020603050405020304" pitchFamily="18" charset="0"/>
                        </a:rPr>
                        <m:t>𝑁</m:t>
                      </m:r>
                      <m:r>
                        <a:rPr lang="es-ES" i="1">
                          <a:solidFill>
                            <a:srgbClr val="000000"/>
                          </a:solidFill>
                          <a:latin typeface="Cambria Math" panose="02040503050406030204" pitchFamily="18" charset="0"/>
                          <a:ea typeface="Times New Roman" panose="02020603050405020304" pitchFamily="18" charset="0"/>
                        </a:rPr>
                        <m:t>]</m:t>
                      </m:r>
                    </m:oMath>
                  </m:oMathPara>
                </a14:m>
                <a:endParaRPr lang="es-EC" dirty="0">
                  <a:solidFill>
                    <a:srgbClr val="000000"/>
                  </a:solidFill>
                  <a:latin typeface="Times New Roman" panose="02020603050405020304" pitchFamily="18" charset="0"/>
                  <a:ea typeface="Calibri" panose="020F0502020204030204" pitchFamily="34" charset="0"/>
                </a:endParaRPr>
              </a:p>
              <a:p>
                <a:pPr marL="228600" indent="252095">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rPr>
                          </m:ctrlPr>
                        </m:sSubPr>
                        <m:e>
                          <m:r>
                            <a:rPr lang="es-ES" i="1">
                              <a:solidFill>
                                <a:srgbClr val="000000"/>
                              </a:solidFill>
                              <a:latin typeface="Cambria Math" panose="02040503050406030204" pitchFamily="18" charset="0"/>
                              <a:ea typeface="Times New Roman" panose="02020603050405020304" pitchFamily="18" charset="0"/>
                            </a:rPr>
                            <m:t>𝐶</m:t>
                          </m:r>
                        </m:e>
                        <m:sub>
                          <m:r>
                            <a:rPr lang="es-ES" i="1">
                              <a:solidFill>
                                <a:srgbClr val="000000"/>
                              </a:solidFill>
                              <a:latin typeface="Cambria Math" panose="02040503050406030204" pitchFamily="18" charset="0"/>
                              <a:ea typeface="Times New Roman" panose="02020603050405020304" pitchFamily="18" charset="0"/>
                            </a:rPr>
                            <m:t>𝑦</m:t>
                          </m:r>
                        </m:sub>
                      </m:sSub>
                      <m:r>
                        <a:rPr lang="es-ES" i="1">
                          <a:solidFill>
                            <a:srgbClr val="000000"/>
                          </a:solidFill>
                          <a:latin typeface="Cambria Math" panose="02040503050406030204" pitchFamily="18" charset="0"/>
                          <a:ea typeface="Times New Roman" panose="02020603050405020304" pitchFamily="18" charset="0"/>
                        </a:rPr>
                        <m:t>=201.47 [</m:t>
                      </m:r>
                      <m:r>
                        <a:rPr lang="es-ES" i="1">
                          <a:solidFill>
                            <a:srgbClr val="000000"/>
                          </a:solidFill>
                          <a:latin typeface="Cambria Math" panose="02040503050406030204" pitchFamily="18" charset="0"/>
                          <a:ea typeface="Times New Roman" panose="02020603050405020304" pitchFamily="18" charset="0"/>
                        </a:rPr>
                        <m:t>𝑁</m:t>
                      </m:r>
                      <m:r>
                        <a:rPr lang="es-ES" i="1">
                          <a:solidFill>
                            <a:srgbClr val="000000"/>
                          </a:solidFill>
                          <a:latin typeface="Cambria Math" panose="02040503050406030204" pitchFamily="18" charset="0"/>
                          <a:ea typeface="Times New Roman" panose="02020603050405020304" pitchFamily="18" charset="0"/>
                        </a:rPr>
                        <m:t>]</m:t>
                      </m:r>
                    </m:oMath>
                  </m:oMathPara>
                </a14:m>
                <a:endParaRPr lang="es-EC" dirty="0">
                  <a:solidFill>
                    <a:srgbClr val="000000"/>
                  </a:solidFill>
                  <a:latin typeface="Times New Roman" panose="02020603050405020304" pitchFamily="18" charset="0"/>
                  <a:ea typeface="Calibri" panose="020F0502020204030204" pitchFamily="34" charset="0"/>
                </a:endParaRPr>
              </a:p>
              <a:p>
                <a:pPr marL="228600" indent="252095">
                  <a:lnSpc>
                    <a:spcPct val="150000"/>
                  </a:lnSpc>
                  <a:spcAft>
                    <a:spcPts val="800"/>
                  </a:spcAft>
                </a:pPr>
                <a:r>
                  <a:rPr lang="es-EC" dirty="0">
                    <a:solidFill>
                      <a:srgbClr val="000000"/>
                    </a:solidFill>
                    <a:latin typeface="Times New Roman" panose="02020603050405020304" pitchFamily="18" charset="0"/>
                    <a:ea typeface="Calibri" panose="020F0502020204030204" pitchFamily="34" charset="0"/>
                  </a:rPr>
                  <a:t>Resultados mediante software de elementos finitos</a:t>
                </a:r>
              </a:p>
              <a:p>
                <a:pPr marL="228600" indent="252095">
                  <a:lnSpc>
                    <a:spcPct val="150000"/>
                  </a:lnSpc>
                  <a:spcAft>
                    <a:spcPts val="800"/>
                  </a:spcAft>
                </a:pPr>
                <a:endParaRPr lang="es-EC" dirty="0">
                  <a:solidFill>
                    <a:srgbClr val="000000"/>
                  </a:solidFill>
                  <a:latin typeface="Times New Roman" panose="02020603050405020304" pitchFamily="18" charset="0"/>
                  <a:ea typeface="Calibri" panose="020F0502020204030204" pitchFamily="34"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91407" y="2189834"/>
                <a:ext cx="5988676" cy="3164071"/>
              </a:xfrm>
              <a:prstGeom prst="rect">
                <a:avLst/>
              </a:prstGeom>
              <a:blipFill>
                <a:blip r:embed="rId3"/>
                <a:stretch>
                  <a:fillRect/>
                </a:stretch>
              </a:blipFill>
            </p:spPr>
            <p:txBody>
              <a:bodyPr/>
              <a:lstStyle/>
              <a:p>
                <a:r>
                  <a:rPr lang="es-EC">
                    <a:noFill/>
                  </a:rPr>
                  <a:t> </a:t>
                </a:r>
              </a:p>
            </p:txBody>
          </p:sp>
        </mc:Fallback>
      </mc:AlternateContent>
      <p:pic>
        <p:nvPicPr>
          <p:cNvPr id="8" name="Imagen 7"/>
          <p:cNvPicPr>
            <a:picLocks noChangeAspect="1"/>
          </p:cNvPicPr>
          <p:nvPr/>
        </p:nvPicPr>
        <p:blipFill rotWithShape="1">
          <a:blip r:embed="rId4"/>
          <a:srcRect l="50460" t="37035" b="37171"/>
          <a:stretch/>
        </p:blipFill>
        <p:spPr>
          <a:xfrm>
            <a:off x="191407" y="4841812"/>
            <a:ext cx="8742387" cy="830316"/>
          </a:xfrm>
          <a:prstGeom prst="rect">
            <a:avLst/>
          </a:prstGeom>
        </p:spPr>
      </p:pic>
    </p:spTree>
    <p:extLst>
      <p:ext uri="{BB962C8B-B14F-4D97-AF65-F5344CB8AC3E}">
        <p14:creationId xmlns:p14="http://schemas.microsoft.com/office/powerpoint/2010/main" val="4058330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197608650"/>
              </p:ext>
            </p:extLst>
          </p:nvPr>
        </p:nvGraphicFramePr>
        <p:xfrm>
          <a:off x="1071740" y="1834951"/>
          <a:ext cx="7233903" cy="3843047"/>
        </p:xfrm>
        <a:graphic>
          <a:graphicData uri="http://schemas.openxmlformats.org/drawingml/2006/table">
            <a:tbl>
              <a:tblPr firstRow="1" firstCol="1" bandRow="1">
                <a:tableStyleId>{68D230F3-CF80-4859-8CE7-A43EE81993B5}</a:tableStyleId>
              </a:tblPr>
              <a:tblGrid>
                <a:gridCol w="5230293">
                  <a:extLst>
                    <a:ext uri="{9D8B030D-6E8A-4147-A177-3AD203B41FA5}">
                      <a16:colId xmlns:a16="http://schemas.microsoft.com/office/drawing/2014/main" val="136877353"/>
                    </a:ext>
                  </a:extLst>
                </a:gridCol>
                <a:gridCol w="2003610">
                  <a:extLst>
                    <a:ext uri="{9D8B030D-6E8A-4147-A177-3AD203B41FA5}">
                      <a16:colId xmlns:a16="http://schemas.microsoft.com/office/drawing/2014/main" val="2694253265"/>
                    </a:ext>
                  </a:extLst>
                </a:gridCol>
              </a:tblGrid>
              <a:tr h="551207">
                <a:tc>
                  <a:txBody>
                    <a:bodyPr/>
                    <a:lstStyle/>
                    <a:p>
                      <a:pPr indent="252095">
                        <a:lnSpc>
                          <a:spcPct val="150000"/>
                        </a:lnSpc>
                        <a:spcAft>
                          <a:spcPts val="0"/>
                        </a:spcAft>
                      </a:pPr>
                      <a:r>
                        <a:rPr lang="es-ES" sz="1800" dirty="0">
                          <a:effectLst/>
                        </a:rPr>
                        <a:t>NORMA</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nSpc>
                          <a:spcPct val="150000"/>
                        </a:lnSpc>
                        <a:spcAft>
                          <a:spcPts val="0"/>
                        </a:spcAft>
                      </a:pPr>
                      <a:r>
                        <a:rPr lang="es-ES" sz="1800" dirty="0">
                          <a:effectLst/>
                        </a:rPr>
                        <a:t>ASTM-A513</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02511588"/>
                  </a:ext>
                </a:extLst>
              </a:tr>
              <a:tr h="363058">
                <a:tc>
                  <a:txBody>
                    <a:bodyPr/>
                    <a:lstStyle/>
                    <a:p>
                      <a:pPr indent="252095">
                        <a:lnSpc>
                          <a:spcPct val="150000"/>
                        </a:lnSpc>
                        <a:spcAft>
                          <a:spcPts val="0"/>
                        </a:spcAft>
                      </a:pPr>
                      <a:r>
                        <a:rPr lang="es-ES" sz="1800" dirty="0">
                          <a:effectLst/>
                        </a:rPr>
                        <a:t>RESISTENCIA MÍN. A LA TENSIÓN </a:t>
                      </a:r>
                      <a:r>
                        <a:rPr lang="es-ES" sz="1800" dirty="0" err="1">
                          <a:effectLst/>
                        </a:rPr>
                        <a:t>Mpa</a:t>
                      </a:r>
                      <a:r>
                        <a:rPr lang="es-ES" sz="1800" dirty="0">
                          <a:effectLst/>
                        </a:rPr>
                        <a:t> (PSI)</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S" sz="1800">
                          <a:effectLst/>
                        </a:rPr>
                        <a:t>310(45 000)</a:t>
                      </a:r>
                      <a:endParaRPr lang="es-EC"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46867576"/>
                  </a:ext>
                </a:extLst>
              </a:tr>
              <a:tr h="363058">
                <a:tc>
                  <a:txBody>
                    <a:bodyPr/>
                    <a:lstStyle/>
                    <a:p>
                      <a:pPr indent="252095">
                        <a:lnSpc>
                          <a:spcPct val="150000"/>
                        </a:lnSpc>
                        <a:spcAft>
                          <a:spcPts val="0"/>
                        </a:spcAft>
                      </a:pPr>
                      <a:r>
                        <a:rPr lang="es-ES" sz="1800" dirty="0">
                          <a:effectLst/>
                        </a:rPr>
                        <a:t>LÍMITE DE FLUENCIA MÍN. </a:t>
                      </a:r>
                      <a:r>
                        <a:rPr lang="es-ES" sz="1800" dirty="0" err="1">
                          <a:effectLst/>
                        </a:rPr>
                        <a:t>Mpa</a:t>
                      </a:r>
                      <a:r>
                        <a:rPr lang="es-ES" sz="1800" dirty="0">
                          <a:effectLst/>
                        </a:rPr>
                        <a:t> (PSI)</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S" sz="1800" dirty="0">
                          <a:effectLst/>
                        </a:rPr>
                        <a:t>220(32 000)</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25430729"/>
                  </a:ext>
                </a:extLst>
              </a:tr>
              <a:tr h="363058">
                <a:tc>
                  <a:txBody>
                    <a:bodyPr/>
                    <a:lstStyle/>
                    <a:p>
                      <a:pPr indent="252095">
                        <a:lnSpc>
                          <a:spcPct val="150000"/>
                        </a:lnSpc>
                        <a:spcAft>
                          <a:spcPts val="0"/>
                        </a:spcAft>
                      </a:pPr>
                      <a:r>
                        <a:rPr lang="es-ES" sz="1800" dirty="0">
                          <a:effectLst/>
                        </a:rPr>
                        <a:t>%ELONGACIÓN MÍN.  </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S" sz="1800">
                          <a:effectLst/>
                        </a:rPr>
                        <a:t>22</a:t>
                      </a:r>
                      <a:endParaRPr lang="es-EC"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42397315"/>
                  </a:ext>
                </a:extLst>
              </a:tr>
              <a:tr h="363058">
                <a:tc gridSpan="2">
                  <a:txBody>
                    <a:bodyPr/>
                    <a:lstStyle/>
                    <a:p>
                      <a:pPr indent="252095">
                        <a:lnSpc>
                          <a:spcPct val="150000"/>
                        </a:lnSpc>
                        <a:spcAft>
                          <a:spcPts val="0"/>
                        </a:spcAft>
                      </a:pPr>
                      <a:r>
                        <a:rPr lang="es-ES" sz="1800" dirty="0">
                          <a:effectLst/>
                        </a:rPr>
                        <a:t>COMPOSICIÓN QUÍMICA MÁXIMA EN %</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s-EC"/>
                    </a:p>
                  </a:txBody>
                  <a:tcPr/>
                </a:tc>
                <a:extLst>
                  <a:ext uri="{0D108BD9-81ED-4DB2-BD59-A6C34878D82A}">
                    <a16:rowId xmlns:a16="http://schemas.microsoft.com/office/drawing/2014/main" val="1967254602"/>
                  </a:ext>
                </a:extLst>
              </a:tr>
              <a:tr h="363058">
                <a:tc>
                  <a:txBody>
                    <a:bodyPr/>
                    <a:lstStyle/>
                    <a:p>
                      <a:pPr indent="252095">
                        <a:lnSpc>
                          <a:spcPct val="150000"/>
                        </a:lnSpc>
                        <a:spcAft>
                          <a:spcPts val="0"/>
                        </a:spcAft>
                      </a:pPr>
                      <a:r>
                        <a:rPr lang="es-ES" sz="1800" dirty="0">
                          <a:effectLst/>
                        </a:rPr>
                        <a:t>CARBÓN</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S" sz="1800" dirty="0">
                          <a:effectLst/>
                        </a:rPr>
                        <a:t>0,15</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24496975"/>
                  </a:ext>
                </a:extLst>
              </a:tr>
              <a:tr h="363058">
                <a:tc>
                  <a:txBody>
                    <a:bodyPr/>
                    <a:lstStyle/>
                    <a:p>
                      <a:pPr indent="252095">
                        <a:lnSpc>
                          <a:spcPct val="150000"/>
                        </a:lnSpc>
                        <a:spcAft>
                          <a:spcPts val="0"/>
                        </a:spcAft>
                      </a:pPr>
                      <a:r>
                        <a:rPr lang="es-ES" sz="1800" dirty="0">
                          <a:effectLst/>
                        </a:rPr>
                        <a:t>MANGANESO</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S" sz="1800" dirty="0">
                          <a:effectLst/>
                        </a:rPr>
                        <a:t>0,6</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2990935"/>
                  </a:ext>
                </a:extLst>
              </a:tr>
              <a:tr h="363058">
                <a:tc>
                  <a:txBody>
                    <a:bodyPr/>
                    <a:lstStyle/>
                    <a:p>
                      <a:pPr indent="252095">
                        <a:lnSpc>
                          <a:spcPct val="150000"/>
                        </a:lnSpc>
                        <a:spcAft>
                          <a:spcPts val="0"/>
                        </a:spcAft>
                      </a:pPr>
                      <a:r>
                        <a:rPr lang="es-ES" sz="1800">
                          <a:effectLst/>
                        </a:rPr>
                        <a:t>FÓSFORO</a:t>
                      </a:r>
                      <a:endParaRPr lang="es-EC"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S" sz="1800" dirty="0">
                          <a:effectLst/>
                        </a:rPr>
                        <a:t>0,035</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47086804"/>
                  </a:ext>
                </a:extLst>
              </a:tr>
              <a:tr h="363058">
                <a:tc>
                  <a:txBody>
                    <a:bodyPr/>
                    <a:lstStyle/>
                    <a:p>
                      <a:pPr indent="252095">
                        <a:lnSpc>
                          <a:spcPct val="150000"/>
                        </a:lnSpc>
                        <a:spcAft>
                          <a:spcPts val="0"/>
                        </a:spcAft>
                      </a:pPr>
                      <a:r>
                        <a:rPr lang="es-ES" sz="1800">
                          <a:effectLst/>
                        </a:rPr>
                        <a:t>AZUFRE</a:t>
                      </a:r>
                      <a:endParaRPr lang="es-EC"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S" sz="1800" dirty="0">
                          <a:effectLst/>
                        </a:rPr>
                        <a:t>0,035</a:t>
                      </a:r>
                      <a:endPar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00948988"/>
                  </a:ext>
                </a:extLst>
              </a:tr>
            </a:tbl>
          </a:graphicData>
        </a:graphic>
      </p:graphicFrame>
      <p:sp>
        <p:nvSpPr>
          <p:cNvPr id="5" name="CuadroTexto 4"/>
          <p:cNvSpPr txBox="1"/>
          <p:nvPr/>
        </p:nvSpPr>
        <p:spPr>
          <a:xfrm>
            <a:off x="2374426" y="798786"/>
            <a:ext cx="4925387" cy="646331"/>
          </a:xfrm>
          <a:prstGeom prst="rect">
            <a:avLst/>
          </a:prstGeom>
          <a:noFill/>
        </p:spPr>
        <p:txBody>
          <a:bodyPr wrap="none" rtlCol="0">
            <a:spAutoFit/>
          </a:bodyPr>
          <a:lstStyle/>
          <a:p>
            <a:pPr algn="ctr"/>
            <a:r>
              <a:rPr lang="es-EC" b="1" dirty="0">
                <a:latin typeface="Arial" panose="020B0604020202020204" pitchFamily="34" charset="0"/>
                <a:cs typeface="Arial" panose="020B0604020202020204" pitchFamily="34" charset="0"/>
              </a:rPr>
              <a:t>CARACTERÍSTICAS DEL METAL USADO </a:t>
            </a:r>
          </a:p>
          <a:p>
            <a:pPr algn="ctr"/>
            <a:r>
              <a:rPr lang="es-EC" b="1" dirty="0">
                <a:latin typeface="Arial" panose="020B0604020202020204" pitchFamily="34" charset="0"/>
                <a:cs typeface="Arial" panose="020B0604020202020204" pitchFamily="34" charset="0"/>
              </a:rPr>
              <a:t>PARA LA CONSTRUCCIÓN Y SIMULACIÓN </a:t>
            </a:r>
          </a:p>
        </p:txBody>
      </p:sp>
      <p:sp>
        <p:nvSpPr>
          <p:cNvPr id="6" name="Rectángulo 5"/>
          <p:cNvSpPr/>
          <p:nvPr/>
        </p:nvSpPr>
        <p:spPr>
          <a:xfrm>
            <a:off x="1071740" y="5459332"/>
            <a:ext cx="2765757" cy="458074"/>
          </a:xfrm>
          <a:prstGeom prst="rect">
            <a:avLst/>
          </a:prstGeom>
        </p:spPr>
        <p:txBody>
          <a:bodyPr wrap="none">
            <a:spAutoFit/>
          </a:bodyPr>
          <a:lstStyle/>
          <a:p>
            <a:pPr indent="252095">
              <a:lnSpc>
                <a:spcPct val="150000"/>
              </a:lnSpc>
              <a:spcAft>
                <a:spcPts val="800"/>
              </a:spcAft>
            </a:pPr>
            <a:r>
              <a:rPr lang="es-ES" dirty="0">
                <a:solidFill>
                  <a:srgbClr val="000000"/>
                </a:solidFill>
                <a:latin typeface="Times New Roman" panose="02020603050405020304" pitchFamily="18" charset="0"/>
                <a:ea typeface="Calibri" panose="020F0502020204030204" pitchFamily="34" charset="0"/>
              </a:rPr>
              <a:t>Fuente: (</a:t>
            </a:r>
            <a:r>
              <a:rPr lang="es-ES" dirty="0" err="1">
                <a:solidFill>
                  <a:srgbClr val="000000"/>
                </a:solidFill>
                <a:latin typeface="Times New Roman" panose="02020603050405020304" pitchFamily="18" charset="0"/>
                <a:ea typeface="Calibri" panose="020F0502020204030204" pitchFamily="34" charset="0"/>
              </a:rPr>
              <a:t>Villacero</a:t>
            </a:r>
            <a:r>
              <a:rPr lang="es-ES" dirty="0">
                <a:solidFill>
                  <a:srgbClr val="000000"/>
                </a:solidFill>
                <a:latin typeface="Times New Roman" panose="02020603050405020304" pitchFamily="18" charset="0"/>
                <a:ea typeface="Calibri" panose="020F0502020204030204" pitchFamily="34" charset="0"/>
              </a:rPr>
              <a:t>, 2016)</a:t>
            </a:r>
            <a:endParaRPr lang="es-EC"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9854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44500" y="1012547"/>
            <a:ext cx="7874000" cy="4524315"/>
          </a:xfrm>
          <a:prstGeom prst="rect">
            <a:avLst/>
          </a:prstGeom>
        </p:spPr>
        <p:txBody>
          <a:bodyPr wrap="square">
            <a:spAutoFit/>
          </a:bodyPr>
          <a:lstStyle/>
          <a:p>
            <a:r>
              <a:rPr lang="es-EC" b="1" dirty="0"/>
              <a:t>OBJETIVO GENERAL</a:t>
            </a:r>
          </a:p>
          <a:p>
            <a:pPr algn="just"/>
            <a:endParaRPr lang="es-EC" dirty="0"/>
          </a:p>
          <a:p>
            <a:pPr algn="just"/>
            <a:r>
              <a:rPr lang="es-EC" dirty="0"/>
              <a:t>Diseñar y construir un triciclo impulsado mediante un motor eléctrico de manejo tipo </a:t>
            </a:r>
            <a:r>
              <a:rPr lang="es-EC" dirty="0" err="1"/>
              <a:t>segway</a:t>
            </a:r>
            <a:r>
              <a:rPr lang="es-EC" dirty="0"/>
              <a:t>, con sistema de estabilidad en las ruedas posteriores para uso urbano.</a:t>
            </a:r>
          </a:p>
          <a:p>
            <a:pPr algn="just"/>
            <a:endParaRPr lang="es-EC" dirty="0"/>
          </a:p>
          <a:p>
            <a:pPr algn="just"/>
            <a:r>
              <a:rPr lang="es-EC" b="1" dirty="0"/>
              <a:t>OBJETIVOS ESPECÍFICOS</a:t>
            </a:r>
          </a:p>
          <a:p>
            <a:pPr algn="just"/>
            <a:endParaRPr lang="es-EC" dirty="0"/>
          </a:p>
          <a:p>
            <a:pPr algn="just"/>
            <a:r>
              <a:rPr lang="es-EC" dirty="0"/>
              <a:t>•	Plantear un diseño basado en el tipo de conducción y localización de los elementos que formaran parte del prototipo.</a:t>
            </a:r>
          </a:p>
          <a:p>
            <a:pPr algn="just"/>
            <a:endParaRPr lang="es-EC" dirty="0"/>
          </a:p>
          <a:p>
            <a:pPr algn="just"/>
            <a:r>
              <a:rPr lang="es-EC" dirty="0"/>
              <a:t>•	Realizar los cálculos y selección de materiales existentes en el mercado para cada elemento del prototipo, así como su respectiva simulación en un software de modelado de objetos 3D. </a:t>
            </a:r>
          </a:p>
          <a:p>
            <a:pPr algn="just"/>
            <a:endParaRPr lang="es-EC" dirty="0"/>
          </a:p>
          <a:p>
            <a:pPr algn="just"/>
            <a:r>
              <a:rPr lang="es-EC" dirty="0"/>
              <a:t>•	Ejecutar pruebas de funcionamiento, características en el manejo y autonomía del triciclo eléctrico.</a:t>
            </a:r>
          </a:p>
        </p:txBody>
      </p:sp>
    </p:spTree>
    <p:extLst>
      <p:ext uri="{BB962C8B-B14F-4D97-AF65-F5344CB8AC3E}">
        <p14:creationId xmlns:p14="http://schemas.microsoft.com/office/powerpoint/2010/main" val="62323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815874" y="3134917"/>
            <a:ext cx="2335160" cy="344368"/>
          </a:xfrm>
          <a:prstGeom prst="rect">
            <a:avLst/>
          </a:prstGeom>
          <a:noFill/>
          <a:ln>
            <a:noFill/>
          </a:ln>
        </p:spPr>
      </p:pic>
      <p:sp>
        <p:nvSpPr>
          <p:cNvPr id="8" name="CuadroTexto 7"/>
          <p:cNvSpPr txBox="1"/>
          <p:nvPr/>
        </p:nvSpPr>
        <p:spPr>
          <a:xfrm>
            <a:off x="1086408" y="1358050"/>
            <a:ext cx="4431322" cy="2031325"/>
          </a:xfrm>
          <a:prstGeom prst="rect">
            <a:avLst/>
          </a:prstGeom>
          <a:noFill/>
        </p:spPr>
        <p:txBody>
          <a:bodyPr wrap="square" rtlCol="0">
            <a:spAutoFit/>
          </a:bodyPr>
          <a:lstStyle/>
          <a:p>
            <a:r>
              <a:rPr lang="es-EC" dirty="0"/>
              <a:t>Los esfuerzos que podemos encontrar en un elemento sometido a carga tenemos </a:t>
            </a:r>
          </a:p>
          <a:p>
            <a:endParaRPr lang="es-EC" dirty="0"/>
          </a:p>
          <a:p>
            <a:endParaRPr lang="es-EC" dirty="0"/>
          </a:p>
          <a:p>
            <a:endParaRPr lang="es-EC" dirty="0"/>
          </a:p>
          <a:p>
            <a:endParaRPr lang="es-EC" dirty="0"/>
          </a:p>
          <a:p>
            <a:r>
              <a:rPr lang="es-EC" dirty="0"/>
              <a:t>Para H1</a:t>
            </a:r>
          </a:p>
        </p:txBody>
      </p:sp>
      <p:sp>
        <p:nvSpPr>
          <p:cNvPr id="9" name="CuadroTexto 8"/>
          <p:cNvSpPr txBox="1"/>
          <p:nvPr/>
        </p:nvSpPr>
        <p:spPr>
          <a:xfrm>
            <a:off x="4451692" y="3785997"/>
            <a:ext cx="1148007" cy="369332"/>
          </a:xfrm>
          <a:prstGeom prst="rect">
            <a:avLst/>
          </a:prstGeom>
          <a:noFill/>
        </p:spPr>
        <p:txBody>
          <a:bodyPr wrap="none" rtlCol="0">
            <a:spAutoFit/>
          </a:bodyPr>
          <a:lstStyle/>
          <a:p>
            <a:r>
              <a:rPr lang="es-EC" dirty="0"/>
              <a:t>Von Mises</a:t>
            </a:r>
          </a:p>
        </p:txBody>
      </p:sp>
      <p:sp>
        <p:nvSpPr>
          <p:cNvPr id="11" name="CuadroTexto 10"/>
          <p:cNvSpPr txBox="1"/>
          <p:nvPr/>
        </p:nvSpPr>
        <p:spPr>
          <a:xfrm>
            <a:off x="1086408" y="660965"/>
            <a:ext cx="3771846" cy="646331"/>
          </a:xfrm>
          <a:prstGeom prst="rect">
            <a:avLst/>
          </a:prstGeom>
          <a:noFill/>
        </p:spPr>
        <p:txBody>
          <a:bodyPr wrap="square" rtlCol="0">
            <a:spAutoFit/>
          </a:bodyPr>
          <a:lstStyle/>
          <a:p>
            <a:r>
              <a:rPr lang="es-EC" dirty="0"/>
              <a:t>Seleccionamos puntos críticos dentro de la sección del tubo.</a:t>
            </a:r>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6138456" y="1006416"/>
            <a:ext cx="2346325" cy="1739900"/>
          </a:xfrm>
          <a:prstGeom prst="rect">
            <a:avLst/>
          </a:prstGeom>
          <a:noFill/>
          <a:ln>
            <a:noFill/>
          </a:ln>
        </p:spPr>
      </p:pic>
      <mc:AlternateContent xmlns:mc="http://schemas.openxmlformats.org/markup-compatibility/2006" xmlns:a14="http://schemas.microsoft.com/office/drawing/2010/main">
        <mc:Choice Requires="a14">
          <p:sp>
            <p:nvSpPr>
              <p:cNvPr id="13" name="Rectángulo 12"/>
              <p:cNvSpPr/>
              <p:nvPr/>
            </p:nvSpPr>
            <p:spPr>
              <a:xfrm>
                <a:off x="6138456" y="821750"/>
                <a:ext cx="8293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𝑄</m:t>
                      </m:r>
                      <m:r>
                        <a:rPr lang="es-EC" i="0">
                          <a:latin typeface="Cambria Math" panose="02040503050406030204" pitchFamily="18" charset="0"/>
                        </a:rPr>
                        <m:t>=0</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6138456" y="821750"/>
                <a:ext cx="829393" cy="369332"/>
              </a:xfrm>
              <a:prstGeom prst="rect">
                <a:avLst/>
              </a:prstGeom>
              <a:blipFill>
                <a:blip r:embed="rId4"/>
                <a:stretch>
                  <a:fillRect b="-10000"/>
                </a:stretch>
              </a:blipFill>
            </p:spPr>
            <p:txBody>
              <a:bodyPr/>
              <a:lstStyle/>
              <a:p>
                <a:r>
                  <a:rPr lang="es-EC">
                    <a:noFill/>
                  </a:rPr>
                  <a:t> </a:t>
                </a:r>
              </a:p>
            </p:txBody>
          </p:sp>
        </mc:Fallback>
      </mc:AlternateContent>
      <p:pic>
        <p:nvPicPr>
          <p:cNvPr id="14" name="Imagen 13"/>
          <p:cNvPicPr/>
          <p:nvPr/>
        </p:nvPicPr>
        <p:blipFill>
          <a:blip r:embed="rId5">
            <a:extLst>
              <a:ext uri="{28A0092B-C50C-407E-A947-70E740481C1C}">
                <a14:useLocalDpi xmlns:a14="http://schemas.microsoft.com/office/drawing/2010/main" val="0"/>
              </a:ext>
            </a:extLst>
          </a:blip>
          <a:srcRect/>
          <a:stretch>
            <a:fillRect/>
          </a:stretch>
        </p:blipFill>
        <p:spPr bwMode="auto">
          <a:xfrm>
            <a:off x="1804751" y="3629880"/>
            <a:ext cx="1053413" cy="573404"/>
          </a:xfrm>
          <a:prstGeom prst="rect">
            <a:avLst/>
          </a:prstGeom>
          <a:noFill/>
          <a:ln>
            <a:noFill/>
          </a:ln>
        </p:spPr>
      </p:pic>
      <p:pic>
        <p:nvPicPr>
          <p:cNvPr id="15" name="Imagen 14"/>
          <p:cNvPicPr/>
          <p:nvPr/>
        </p:nvPicPr>
        <p:blipFill>
          <a:blip r:embed="rId6">
            <a:extLst>
              <a:ext uri="{28A0092B-C50C-407E-A947-70E740481C1C}">
                <a14:useLocalDpi xmlns:a14="http://schemas.microsoft.com/office/drawing/2010/main" val="0"/>
              </a:ext>
            </a:extLst>
          </a:blip>
          <a:srcRect/>
          <a:stretch>
            <a:fillRect/>
          </a:stretch>
        </p:blipFill>
        <p:spPr bwMode="auto">
          <a:xfrm>
            <a:off x="3235761" y="3726237"/>
            <a:ext cx="770363" cy="488852"/>
          </a:xfrm>
          <a:prstGeom prst="rect">
            <a:avLst/>
          </a:prstGeom>
          <a:noFill/>
          <a:ln>
            <a:noFill/>
          </a:ln>
        </p:spPr>
      </p:pic>
      <p:pic>
        <p:nvPicPr>
          <p:cNvPr id="16" name="Imagen 15"/>
          <p:cNvPicPr/>
          <p:nvPr/>
        </p:nvPicPr>
        <p:blipFill>
          <a:blip r:embed="rId7">
            <a:extLst>
              <a:ext uri="{28A0092B-C50C-407E-A947-70E740481C1C}">
                <a14:useLocalDpi xmlns:a14="http://schemas.microsoft.com/office/drawing/2010/main" val="0"/>
              </a:ext>
            </a:extLst>
          </a:blip>
          <a:srcRect/>
          <a:stretch>
            <a:fillRect/>
          </a:stretch>
        </p:blipFill>
        <p:spPr bwMode="auto">
          <a:xfrm>
            <a:off x="2087893" y="4384264"/>
            <a:ext cx="2063141" cy="776316"/>
          </a:xfrm>
          <a:prstGeom prst="rect">
            <a:avLst/>
          </a:prstGeom>
          <a:noFill/>
          <a:ln>
            <a:noFill/>
          </a:ln>
        </p:spPr>
      </p:pic>
      <p:sp>
        <p:nvSpPr>
          <p:cNvPr id="18" name="CuadroTexto 17"/>
          <p:cNvSpPr txBox="1"/>
          <p:nvPr/>
        </p:nvSpPr>
        <p:spPr>
          <a:xfrm>
            <a:off x="4412557" y="4442267"/>
            <a:ext cx="1072730" cy="338554"/>
          </a:xfrm>
          <a:prstGeom prst="rect">
            <a:avLst/>
          </a:prstGeom>
          <a:noFill/>
        </p:spPr>
        <p:txBody>
          <a:bodyPr wrap="none" rtlCol="0">
            <a:spAutoFit/>
          </a:bodyPr>
          <a:lstStyle/>
          <a:p>
            <a:r>
              <a:rPr lang="es-EC" sz="1600" dirty="0"/>
              <a:t>d=0.017 m</a:t>
            </a:r>
          </a:p>
        </p:txBody>
      </p:sp>
      <mc:AlternateContent xmlns:mc="http://schemas.openxmlformats.org/markup-compatibility/2006" xmlns:a14="http://schemas.microsoft.com/office/drawing/2010/main">
        <mc:Choice Requires="a14">
          <p:sp>
            <p:nvSpPr>
              <p:cNvPr id="19" name="Rectángulo 18"/>
              <p:cNvSpPr/>
              <p:nvPr/>
            </p:nvSpPr>
            <p:spPr>
              <a:xfrm>
                <a:off x="1363658" y="5328399"/>
                <a:ext cx="3876821" cy="943848"/>
              </a:xfrm>
              <a:prstGeom prst="rect">
                <a:avLst/>
              </a:prstGeom>
            </p:spPr>
            <p:txBody>
              <a:bodyPr wrap="square">
                <a:spAutoFit/>
              </a:bodyPr>
              <a:lstStyle/>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400" i="1">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es-EC" sz="1400" i="1">
                          <a:solidFill>
                            <a:srgbClr val="000000"/>
                          </a:solidFill>
                          <a:latin typeface="Cambria Math" panose="02040503050406030204" pitchFamily="18" charset="0"/>
                          <a:ea typeface="Calibri" panose="020F0502020204030204" pitchFamily="34" charset="0"/>
                          <a:cs typeface="Arial" panose="020B0604020202020204" pitchFamily="34" charset="0"/>
                        </a:rPr>
                        <m:t>=19.05−17.7 [</m:t>
                      </m:r>
                      <m:r>
                        <a:rPr lang="es-EC" sz="1400" i="1">
                          <a:solidFill>
                            <a:srgbClr val="000000"/>
                          </a:solidFill>
                          <a:latin typeface="Cambria Math" panose="02040503050406030204" pitchFamily="18" charset="0"/>
                          <a:ea typeface="Calibri" panose="020F0502020204030204" pitchFamily="34" charset="0"/>
                          <a:cs typeface="Arial" panose="020B0604020202020204" pitchFamily="34" charset="0"/>
                        </a:rPr>
                        <m:t>𝑚𝑚</m:t>
                      </m:r>
                      <m:r>
                        <a:rPr lang="es-EC" sz="14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dirty="0">
                  <a:solidFill>
                    <a:srgbClr val="000000"/>
                  </a:solidFill>
                  <a:latin typeface="Times New Roman" panose="02020603050405020304" pitchFamily="18" charset="0"/>
                  <a:ea typeface="Calibri" panose="020F0502020204030204" pitchFamily="34"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400" i="1">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es-EC" sz="1400" i="1">
                          <a:solidFill>
                            <a:srgbClr val="000000"/>
                          </a:solidFill>
                          <a:latin typeface="Cambria Math" panose="02040503050406030204" pitchFamily="18" charset="0"/>
                          <a:ea typeface="Calibri" panose="020F0502020204030204" pitchFamily="34" charset="0"/>
                          <a:cs typeface="Arial" panose="020B0604020202020204" pitchFamily="34" charset="0"/>
                        </a:rPr>
                        <m:t>=1.35 [</m:t>
                      </m:r>
                      <m:r>
                        <a:rPr lang="es-EC" sz="1400" i="1">
                          <a:solidFill>
                            <a:srgbClr val="000000"/>
                          </a:solidFill>
                          <a:latin typeface="Cambria Math" panose="02040503050406030204" pitchFamily="18" charset="0"/>
                          <a:ea typeface="Calibri" panose="020F0502020204030204" pitchFamily="34" charset="0"/>
                          <a:cs typeface="Arial" panose="020B0604020202020204" pitchFamily="34" charset="0"/>
                        </a:rPr>
                        <m:t>𝑚𝑚</m:t>
                      </m:r>
                      <m:r>
                        <a:rPr lang="es-EC" sz="14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dirty="0">
                  <a:solidFill>
                    <a:srgbClr val="000000"/>
                  </a:solidFill>
                  <a:latin typeface="Times New Roman" panose="02020603050405020304" pitchFamily="18" charset="0"/>
                  <a:ea typeface="Calibri" panose="020F0502020204030204" pitchFamily="34" charset="0"/>
                </a:endParaRPr>
              </a:p>
            </p:txBody>
          </p:sp>
        </mc:Choice>
        <mc:Fallback xmlns="">
          <p:sp>
            <p:nvSpPr>
              <p:cNvPr id="19" name="Rectángulo 18"/>
              <p:cNvSpPr>
                <a:spLocks noRot="1" noChangeAspect="1" noMove="1" noResize="1" noEditPoints="1" noAdjustHandles="1" noChangeArrowheads="1" noChangeShapeType="1" noTextEdit="1"/>
              </p:cNvSpPr>
              <p:nvPr/>
            </p:nvSpPr>
            <p:spPr>
              <a:xfrm>
                <a:off x="1363658" y="5328399"/>
                <a:ext cx="3876821" cy="943848"/>
              </a:xfrm>
              <a:prstGeom prst="rect">
                <a:avLst/>
              </a:prstGeom>
              <a:blipFill>
                <a:blip r:embed="rId8"/>
                <a:stretch>
                  <a:fillRect/>
                </a:stretch>
              </a:blipFill>
            </p:spPr>
            <p:txBody>
              <a:bodyPr/>
              <a:lstStyle/>
              <a:p>
                <a:r>
                  <a:rPr lang="es-EC">
                    <a:noFill/>
                  </a:rPr>
                  <a:t> </a:t>
                </a:r>
              </a:p>
            </p:txBody>
          </p:sp>
        </mc:Fallback>
      </mc:AlternateContent>
      <p:pic>
        <p:nvPicPr>
          <p:cNvPr id="17" name="Imagen 16"/>
          <p:cNvPicPr/>
          <p:nvPr/>
        </p:nvPicPr>
        <p:blipFill>
          <a:blip r:embed="rId9">
            <a:extLst>
              <a:ext uri="{28A0092B-C50C-407E-A947-70E740481C1C}">
                <a14:useLocalDpi xmlns:a14="http://schemas.microsoft.com/office/drawing/2010/main" val="0"/>
              </a:ext>
            </a:extLst>
          </a:blip>
          <a:srcRect/>
          <a:stretch>
            <a:fillRect/>
          </a:stretch>
        </p:blipFill>
        <p:spPr bwMode="auto">
          <a:xfrm>
            <a:off x="6138456" y="3504905"/>
            <a:ext cx="2151380" cy="2019935"/>
          </a:xfrm>
          <a:prstGeom prst="rect">
            <a:avLst/>
          </a:prstGeom>
          <a:noFill/>
          <a:ln>
            <a:noFill/>
          </a:ln>
        </p:spPr>
      </p:pic>
      <p:pic>
        <p:nvPicPr>
          <p:cNvPr id="21" name="Imagen 20"/>
          <p:cNvPicPr>
            <a:picLocks noChangeAspect="1"/>
          </p:cNvPicPr>
          <p:nvPr/>
        </p:nvPicPr>
        <p:blipFill rotWithShape="1">
          <a:blip r:embed="rId10"/>
          <a:srcRect t="42426" r="28054"/>
          <a:stretch/>
        </p:blipFill>
        <p:spPr>
          <a:xfrm>
            <a:off x="1129419" y="2114405"/>
            <a:ext cx="4163263" cy="773560"/>
          </a:xfrm>
          <a:prstGeom prst="rect">
            <a:avLst/>
          </a:prstGeom>
        </p:spPr>
      </p:pic>
    </p:spTree>
    <p:extLst>
      <p:ext uri="{BB962C8B-B14F-4D97-AF65-F5344CB8AC3E}">
        <p14:creationId xmlns:p14="http://schemas.microsoft.com/office/powerpoint/2010/main" val="3881206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76055" y="806569"/>
            <a:ext cx="2842802" cy="1875663"/>
          </a:xfrm>
          <a:prstGeom prst="rect">
            <a:avLst/>
          </a:prstGeom>
        </p:spPr>
      </p:pic>
      <p:pic>
        <p:nvPicPr>
          <p:cNvPr id="5" name="Imagen 4"/>
          <p:cNvPicPr>
            <a:picLocks noChangeAspect="1"/>
          </p:cNvPicPr>
          <p:nvPr/>
        </p:nvPicPr>
        <p:blipFill>
          <a:blip r:embed="rId3"/>
          <a:stretch>
            <a:fillRect/>
          </a:stretch>
        </p:blipFill>
        <p:spPr>
          <a:xfrm>
            <a:off x="633861" y="2635370"/>
            <a:ext cx="4970292" cy="2332994"/>
          </a:xfrm>
          <a:prstGeom prst="rect">
            <a:avLst/>
          </a:prstGeom>
        </p:spPr>
      </p:pic>
      <p:pic>
        <p:nvPicPr>
          <p:cNvPr id="6" name="Imagen 5"/>
          <p:cNvPicPr>
            <a:picLocks noChangeAspect="1"/>
          </p:cNvPicPr>
          <p:nvPr/>
        </p:nvPicPr>
        <p:blipFill>
          <a:blip r:embed="rId4"/>
          <a:stretch>
            <a:fillRect/>
          </a:stretch>
        </p:blipFill>
        <p:spPr>
          <a:xfrm>
            <a:off x="2276923" y="5496732"/>
            <a:ext cx="1381125" cy="695325"/>
          </a:xfrm>
          <a:prstGeom prst="rect">
            <a:avLst/>
          </a:prstGeom>
        </p:spPr>
      </p:pic>
      <p:pic>
        <p:nvPicPr>
          <p:cNvPr id="7" name="Imagen 6"/>
          <p:cNvPicPr>
            <a:picLocks noChangeAspect="1"/>
          </p:cNvPicPr>
          <p:nvPr/>
        </p:nvPicPr>
        <p:blipFill>
          <a:blip r:embed="rId5"/>
          <a:stretch>
            <a:fillRect/>
          </a:stretch>
        </p:blipFill>
        <p:spPr>
          <a:xfrm>
            <a:off x="2395985" y="5042048"/>
            <a:ext cx="1143000" cy="381000"/>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1007596510"/>
              </p:ext>
            </p:extLst>
          </p:nvPr>
        </p:nvGraphicFramePr>
        <p:xfrm>
          <a:off x="5658989" y="4558916"/>
          <a:ext cx="3157208" cy="966264"/>
        </p:xfrm>
        <a:graphic>
          <a:graphicData uri="http://schemas.openxmlformats.org/drawingml/2006/table">
            <a:tbl>
              <a:tblPr firstRow="1" firstCol="1" bandRow="1">
                <a:tableStyleId>{5FD0F851-EC5A-4D38-B0AD-8093EC10F338}</a:tableStyleId>
              </a:tblPr>
              <a:tblGrid>
                <a:gridCol w="1576112">
                  <a:extLst>
                    <a:ext uri="{9D8B030D-6E8A-4147-A177-3AD203B41FA5}">
                      <a16:colId xmlns:a16="http://schemas.microsoft.com/office/drawing/2014/main" val="4051259707"/>
                    </a:ext>
                  </a:extLst>
                </a:gridCol>
                <a:gridCol w="1581096">
                  <a:extLst>
                    <a:ext uri="{9D8B030D-6E8A-4147-A177-3AD203B41FA5}">
                      <a16:colId xmlns:a16="http://schemas.microsoft.com/office/drawing/2014/main" val="2922268872"/>
                    </a:ext>
                  </a:extLst>
                </a:gridCol>
              </a:tblGrid>
              <a:tr h="417624">
                <a:tc>
                  <a:txBody>
                    <a:bodyPr/>
                    <a:lstStyle/>
                    <a:p>
                      <a:pPr indent="252095" algn="ctr">
                        <a:lnSpc>
                          <a:spcPct val="150000"/>
                        </a:lnSpc>
                        <a:spcAft>
                          <a:spcPts val="0"/>
                        </a:spcAft>
                      </a:pPr>
                      <a:r>
                        <a:rPr lang="es-EC" sz="1200" dirty="0">
                          <a:effectLst/>
                        </a:rPr>
                        <a:t>Punto de estudio</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252095" algn="ctr">
                        <a:lnSpc>
                          <a:spcPct val="150000"/>
                        </a:lnSpc>
                        <a:spcAft>
                          <a:spcPts val="0"/>
                        </a:spcAft>
                      </a:pPr>
                      <a:r>
                        <a:rPr lang="es-EC" sz="1200" dirty="0">
                          <a:effectLst/>
                        </a:rPr>
                        <a:t>Espesor t(mm)</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423757382"/>
                  </a:ext>
                </a:extLst>
              </a:tr>
              <a:tr h="265353">
                <a:tc>
                  <a:txBody>
                    <a:bodyPr/>
                    <a:lstStyle/>
                    <a:p>
                      <a:pPr indent="252095" algn="ctr">
                        <a:lnSpc>
                          <a:spcPct val="150000"/>
                        </a:lnSpc>
                        <a:spcAft>
                          <a:spcPts val="0"/>
                        </a:spcAft>
                      </a:pPr>
                      <a:r>
                        <a:rPr lang="es-EC" sz="1200">
                          <a:effectLst/>
                        </a:rPr>
                        <a:t>H1</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252095" algn="ctr">
                        <a:lnSpc>
                          <a:spcPct val="150000"/>
                        </a:lnSpc>
                        <a:spcAft>
                          <a:spcPts val="0"/>
                        </a:spcAft>
                      </a:pPr>
                      <a:r>
                        <a:rPr lang="es-EC" sz="1200">
                          <a:effectLst/>
                        </a:rPr>
                        <a:t>1.35</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55141869"/>
                  </a:ext>
                </a:extLst>
              </a:tr>
              <a:tr h="263917">
                <a:tc>
                  <a:txBody>
                    <a:bodyPr/>
                    <a:lstStyle/>
                    <a:p>
                      <a:pPr indent="252095" algn="ctr">
                        <a:lnSpc>
                          <a:spcPct val="150000"/>
                        </a:lnSpc>
                        <a:spcAft>
                          <a:spcPts val="0"/>
                        </a:spcAft>
                      </a:pPr>
                      <a:r>
                        <a:rPr lang="es-EC" sz="1200">
                          <a:effectLst/>
                        </a:rPr>
                        <a:t>H2</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252095" algn="ctr">
                        <a:lnSpc>
                          <a:spcPct val="150000"/>
                        </a:lnSpc>
                        <a:spcAft>
                          <a:spcPts val="0"/>
                        </a:spcAft>
                      </a:pPr>
                      <a:r>
                        <a:rPr lang="es-EC" sz="1200" dirty="0">
                          <a:effectLst/>
                        </a:rPr>
                        <a:t>0.06</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890173979"/>
                  </a:ext>
                </a:extLst>
              </a:tr>
            </a:tbl>
          </a:graphicData>
        </a:graphic>
      </p:graphicFrame>
      <p:pic>
        <p:nvPicPr>
          <p:cNvPr id="9" name="Imagen 8"/>
          <p:cNvPicPr/>
          <p:nvPr/>
        </p:nvPicPr>
        <p:blipFill>
          <a:blip r:embed="rId6">
            <a:extLst>
              <a:ext uri="{28A0092B-C50C-407E-A947-70E740481C1C}">
                <a14:useLocalDpi xmlns:a14="http://schemas.microsoft.com/office/drawing/2010/main" val="0"/>
              </a:ext>
            </a:extLst>
          </a:blip>
          <a:srcRect/>
          <a:stretch>
            <a:fillRect/>
          </a:stretch>
        </p:blipFill>
        <p:spPr bwMode="auto">
          <a:xfrm>
            <a:off x="5814809" y="802390"/>
            <a:ext cx="2151380" cy="2019935"/>
          </a:xfrm>
          <a:prstGeom prst="rect">
            <a:avLst/>
          </a:prstGeom>
          <a:noFill/>
          <a:ln>
            <a:noFill/>
          </a:ln>
        </p:spPr>
      </p:pic>
      <p:sp>
        <p:nvSpPr>
          <p:cNvPr id="10" name="CuadroTexto 9"/>
          <p:cNvSpPr txBox="1"/>
          <p:nvPr/>
        </p:nvSpPr>
        <p:spPr>
          <a:xfrm>
            <a:off x="7626031" y="1591382"/>
            <a:ext cx="340158" cy="369332"/>
          </a:xfrm>
          <a:prstGeom prst="rect">
            <a:avLst/>
          </a:prstGeom>
          <a:noFill/>
        </p:spPr>
        <p:txBody>
          <a:bodyPr wrap="none" rtlCol="0">
            <a:spAutoFit/>
          </a:bodyPr>
          <a:lstStyle/>
          <a:p>
            <a:r>
              <a:rPr lang="es-EC" dirty="0"/>
              <a:t>Q</a:t>
            </a:r>
          </a:p>
        </p:txBody>
      </p:sp>
      <p:sp>
        <p:nvSpPr>
          <p:cNvPr id="11" name="CuadroTexto 10"/>
          <p:cNvSpPr txBox="1"/>
          <p:nvPr/>
        </p:nvSpPr>
        <p:spPr>
          <a:xfrm>
            <a:off x="6082748" y="4121426"/>
            <a:ext cx="1227387" cy="369332"/>
          </a:xfrm>
          <a:prstGeom prst="rect">
            <a:avLst/>
          </a:prstGeom>
          <a:noFill/>
        </p:spPr>
        <p:txBody>
          <a:bodyPr wrap="none" rtlCol="0">
            <a:spAutoFit/>
          </a:bodyPr>
          <a:lstStyle/>
          <a:p>
            <a:r>
              <a:rPr lang="es-EC" b="1" dirty="0"/>
              <a:t>Resultados</a:t>
            </a:r>
          </a:p>
        </p:txBody>
      </p:sp>
      <p:sp>
        <p:nvSpPr>
          <p:cNvPr id="12" name="Rectángulo 11"/>
          <p:cNvSpPr/>
          <p:nvPr/>
        </p:nvSpPr>
        <p:spPr>
          <a:xfrm>
            <a:off x="5814809" y="696686"/>
            <a:ext cx="1811222" cy="1115672"/>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3713239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297172" y="2176275"/>
            <a:ext cx="6478912" cy="3711419"/>
          </a:xfrm>
          <a:prstGeom prst="rect">
            <a:avLst/>
          </a:prstGeom>
          <a:noFill/>
          <a:ln>
            <a:noFill/>
          </a:ln>
        </p:spPr>
      </p:pic>
      <p:sp>
        <p:nvSpPr>
          <p:cNvPr id="6" name="CuadroTexto 5"/>
          <p:cNvSpPr txBox="1"/>
          <p:nvPr/>
        </p:nvSpPr>
        <p:spPr>
          <a:xfrm>
            <a:off x="4789840" y="1087514"/>
            <a:ext cx="2951834" cy="1200329"/>
          </a:xfrm>
          <a:prstGeom prst="rect">
            <a:avLst/>
          </a:prstGeom>
          <a:noFill/>
        </p:spPr>
        <p:txBody>
          <a:bodyPr wrap="none" rtlCol="0">
            <a:spAutoFit/>
          </a:bodyPr>
          <a:lstStyle/>
          <a:p>
            <a:r>
              <a:rPr lang="es-EC" b="1" dirty="0"/>
              <a:t>Para el análisis se consideró:</a:t>
            </a:r>
          </a:p>
          <a:p>
            <a:endParaRPr lang="es-EC" b="1" dirty="0"/>
          </a:p>
          <a:p>
            <a:pPr marL="285750" indent="-285750">
              <a:buFont typeface="Arial" panose="020B0604020202020204" pitchFamily="34" charset="0"/>
              <a:buChar char="•"/>
            </a:pPr>
            <a:r>
              <a:rPr lang="es-EC" dirty="0"/>
              <a:t>Peso del usuario (100 kgf).</a:t>
            </a:r>
          </a:p>
          <a:p>
            <a:pPr marL="285750" indent="-285750">
              <a:buFont typeface="Arial" panose="020B0604020202020204" pitchFamily="34" charset="0"/>
              <a:buChar char="•"/>
            </a:pPr>
            <a:r>
              <a:rPr lang="es-EC" dirty="0"/>
              <a:t>Peso de la batería (4 kgf).</a:t>
            </a:r>
          </a:p>
        </p:txBody>
      </p:sp>
      <p:sp>
        <p:nvSpPr>
          <p:cNvPr id="7" name="CuadroTexto 6"/>
          <p:cNvSpPr txBox="1"/>
          <p:nvPr/>
        </p:nvSpPr>
        <p:spPr>
          <a:xfrm>
            <a:off x="1570441" y="1199081"/>
            <a:ext cx="1736373" cy="646331"/>
          </a:xfrm>
          <a:prstGeom prst="rect">
            <a:avLst/>
          </a:prstGeom>
          <a:noFill/>
        </p:spPr>
        <p:txBody>
          <a:bodyPr wrap="none" rtlCol="0">
            <a:spAutoFit/>
          </a:bodyPr>
          <a:lstStyle/>
          <a:p>
            <a:endParaRPr lang="es-EC" dirty="0"/>
          </a:p>
          <a:p>
            <a:r>
              <a:rPr lang="es-EC" b="1" dirty="0">
                <a:latin typeface="Arial" panose="020B0604020202020204" pitchFamily="34" charset="0"/>
                <a:cs typeface="Arial" panose="020B0604020202020204" pitchFamily="34" charset="0"/>
              </a:rPr>
              <a:t>SUJECIONES </a:t>
            </a:r>
          </a:p>
        </p:txBody>
      </p:sp>
      <p:sp>
        <p:nvSpPr>
          <p:cNvPr id="2" name="CuadroTexto 1"/>
          <p:cNvSpPr txBox="1"/>
          <p:nvPr/>
        </p:nvSpPr>
        <p:spPr>
          <a:xfrm>
            <a:off x="3617843" y="675861"/>
            <a:ext cx="184731" cy="523220"/>
          </a:xfrm>
          <a:prstGeom prst="rect">
            <a:avLst/>
          </a:prstGeom>
          <a:noFill/>
        </p:spPr>
        <p:txBody>
          <a:bodyPr wrap="none" rtlCol="0">
            <a:spAutoFit/>
          </a:bodyPr>
          <a:lstStyle/>
          <a:p>
            <a:endParaRPr lang="es-EC" sz="2800" b="1" dirty="0">
              <a:latin typeface="Arial" panose="020B0604020202020204" pitchFamily="34" charset="0"/>
              <a:cs typeface="Arial" panose="020B0604020202020204" pitchFamily="34" charset="0"/>
            </a:endParaRPr>
          </a:p>
        </p:txBody>
      </p:sp>
      <p:sp>
        <p:nvSpPr>
          <p:cNvPr id="3" name="Rectángulo 2"/>
          <p:cNvSpPr/>
          <p:nvPr/>
        </p:nvSpPr>
        <p:spPr>
          <a:xfrm>
            <a:off x="2630577" y="568139"/>
            <a:ext cx="3403560" cy="369332"/>
          </a:xfrm>
          <a:prstGeom prst="rect">
            <a:avLst/>
          </a:prstGeom>
        </p:spPr>
        <p:txBody>
          <a:bodyPr wrap="none">
            <a:spAutoFit/>
          </a:bodyPr>
          <a:lstStyle/>
          <a:p>
            <a:r>
              <a:rPr lang="es-EC" b="1" dirty="0">
                <a:latin typeface="Arial" panose="020B0604020202020204" pitchFamily="34" charset="0"/>
                <a:cs typeface="Arial" panose="020B0604020202020204" pitchFamily="34" charset="0"/>
              </a:rPr>
              <a:t>SIMULACIÓN EN SOFTWARE</a:t>
            </a:r>
          </a:p>
        </p:txBody>
      </p:sp>
    </p:spTree>
    <p:extLst>
      <p:ext uri="{BB962C8B-B14F-4D97-AF65-F5344CB8AC3E}">
        <p14:creationId xmlns:p14="http://schemas.microsoft.com/office/powerpoint/2010/main" val="3672560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668749"/>
            <a:ext cx="2537542" cy="437037"/>
          </a:xfrm>
        </p:spPr>
        <p:txBody>
          <a:bodyPr>
            <a:normAutofit/>
          </a:bodyPr>
          <a:lstStyle/>
          <a:p>
            <a:r>
              <a:rPr lang="es-EC" sz="2400" b="1" dirty="0">
                <a:latin typeface="Arial" panose="020B0604020202020204" pitchFamily="34" charset="0"/>
                <a:cs typeface="Arial" panose="020B0604020202020204" pitchFamily="34" charset="0"/>
              </a:rPr>
              <a:t>RESULTADOS</a:t>
            </a:r>
            <a:endParaRPr lang="es-EC" sz="2000" b="1" dirty="0">
              <a:latin typeface="Arial" panose="020B0604020202020204" pitchFamily="34" charset="0"/>
              <a:cs typeface="Arial" panose="020B0604020202020204" pitchFamily="34" charset="0"/>
            </a:endParaRPr>
          </a:p>
        </p:txBody>
      </p:sp>
      <p:pic>
        <p:nvPicPr>
          <p:cNvPr id="4" name="Imagen 3"/>
          <p:cNvPicPr/>
          <p:nvPr/>
        </p:nvPicPr>
        <p:blipFill>
          <a:blip r:embed="rId2"/>
          <a:stretch>
            <a:fillRect/>
          </a:stretch>
        </p:blipFill>
        <p:spPr>
          <a:xfrm>
            <a:off x="1048723" y="1732246"/>
            <a:ext cx="4714124" cy="4423144"/>
          </a:xfrm>
          <a:prstGeom prst="rect">
            <a:avLst/>
          </a:prstGeom>
        </p:spPr>
      </p:pic>
      <p:sp>
        <p:nvSpPr>
          <p:cNvPr id="5" name="Rectángulo 4"/>
          <p:cNvSpPr/>
          <p:nvPr/>
        </p:nvSpPr>
        <p:spPr>
          <a:xfrm>
            <a:off x="628650" y="1304656"/>
            <a:ext cx="4211474"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cs typeface="Arial" panose="020B0604020202020204" pitchFamily="34" charset="0"/>
              </a:rPr>
              <a:t>DESPLAZAMIENTOS RESULTANTES</a:t>
            </a:r>
            <a:endParaRPr lang="es-EC" b="1" dirty="0">
              <a:latin typeface="Arial" panose="020B0604020202020204" pitchFamily="34" charset="0"/>
              <a:cs typeface="Arial" panose="020B0604020202020204" pitchFamily="34" charset="0"/>
            </a:endParaRPr>
          </a:p>
        </p:txBody>
      </p:sp>
      <p:sp>
        <p:nvSpPr>
          <p:cNvPr id="3" name="CuadroTexto 2"/>
          <p:cNvSpPr txBox="1"/>
          <p:nvPr/>
        </p:nvSpPr>
        <p:spPr>
          <a:xfrm>
            <a:off x="6471462" y="3297487"/>
            <a:ext cx="1449949" cy="646331"/>
          </a:xfrm>
          <a:prstGeom prst="rect">
            <a:avLst/>
          </a:prstGeom>
          <a:noFill/>
        </p:spPr>
        <p:txBody>
          <a:bodyPr wrap="none" rtlCol="0">
            <a:spAutoFit/>
          </a:bodyPr>
          <a:lstStyle/>
          <a:p>
            <a:r>
              <a:rPr lang="es-EC" dirty="0">
                <a:latin typeface="Arial" panose="020B0604020202020204" pitchFamily="34" charset="0"/>
                <a:cs typeface="Arial" panose="020B0604020202020204" pitchFamily="34" charset="0"/>
              </a:rPr>
              <a:t>Valor crítico:</a:t>
            </a:r>
          </a:p>
          <a:p>
            <a:pPr algn="ctr"/>
            <a:r>
              <a:rPr lang="es-EC" dirty="0">
                <a:latin typeface="Arial" panose="020B0604020202020204" pitchFamily="34" charset="0"/>
                <a:cs typeface="Arial" panose="020B0604020202020204" pitchFamily="34" charset="0"/>
              </a:rPr>
              <a:t>0,6 mm</a:t>
            </a:r>
          </a:p>
        </p:txBody>
      </p:sp>
    </p:spTree>
    <p:extLst>
      <p:ext uri="{BB962C8B-B14F-4D97-AF65-F5344CB8AC3E}">
        <p14:creationId xmlns:p14="http://schemas.microsoft.com/office/powerpoint/2010/main" val="552650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000" b="1" dirty="0">
                <a:latin typeface="Arial" panose="020B0604020202020204" pitchFamily="34" charset="0"/>
                <a:cs typeface="Arial" panose="020B0604020202020204" pitchFamily="34" charset="0"/>
              </a:rPr>
              <a:t>ESFUEZOS DE VON MISES</a:t>
            </a:r>
          </a:p>
        </p:txBody>
      </p:sp>
      <p:pic>
        <p:nvPicPr>
          <p:cNvPr id="4" name="Imagen 3"/>
          <p:cNvPicPr/>
          <p:nvPr/>
        </p:nvPicPr>
        <p:blipFill rotWithShape="1">
          <a:blip r:embed="rId2"/>
          <a:srcRect r="34113"/>
          <a:stretch/>
        </p:blipFill>
        <p:spPr>
          <a:xfrm>
            <a:off x="230969" y="1511605"/>
            <a:ext cx="4224073" cy="4102385"/>
          </a:xfrm>
          <a:prstGeom prst="rect">
            <a:avLst/>
          </a:prstGeom>
        </p:spPr>
      </p:pic>
      <p:pic>
        <p:nvPicPr>
          <p:cNvPr id="6" name="Imagen 5"/>
          <p:cNvPicPr/>
          <p:nvPr/>
        </p:nvPicPr>
        <p:blipFill rotWithShape="1">
          <a:blip r:embed="rId2"/>
          <a:srcRect l="74014" b="8183"/>
          <a:stretch/>
        </p:blipFill>
        <p:spPr>
          <a:xfrm>
            <a:off x="3619841" y="2723120"/>
            <a:ext cx="1359837" cy="3200867"/>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5407363" y="2723120"/>
                <a:ext cx="3411511" cy="6186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 </m:t>
                      </m:r>
                      <m:r>
                        <m:rPr>
                          <m:sty m:val="p"/>
                        </m:rPr>
                        <a:rPr lang="es-EC" i="0">
                          <a:latin typeface="Cambria Math" panose="02040503050406030204" pitchFamily="18" charset="0"/>
                        </a:rPr>
                        <m:t>N</m:t>
                      </m:r>
                      <m:r>
                        <a:rPr lang="es-EC" i="0">
                          <a:latin typeface="Cambria Math" panose="02040503050406030204" pitchFamily="18" charset="0"/>
                        </a:rPr>
                        <m:t>=</m:t>
                      </m:r>
                      <m:f>
                        <m:fPr>
                          <m:ctrlPr>
                            <a:rPr lang="es-EC" i="1">
                              <a:latin typeface="Cambria Math" panose="02040503050406030204" pitchFamily="18" charset="0"/>
                            </a:rPr>
                          </m:ctrlPr>
                        </m:fPr>
                        <m:num>
                          <m:r>
                            <m:rPr>
                              <m:sty m:val="p"/>
                            </m:rPr>
                            <a:rPr lang="es-EC" i="0">
                              <a:latin typeface="Cambria Math" panose="02040503050406030204" pitchFamily="18" charset="0"/>
                            </a:rPr>
                            <m:t>δadm</m:t>
                          </m:r>
                        </m:num>
                        <m:den>
                          <m:r>
                            <a:rPr lang="es-EC" i="0">
                              <a:latin typeface="Cambria Math" panose="02040503050406030204" pitchFamily="18" charset="0"/>
                            </a:rPr>
                            <m:t> </m:t>
                          </m:r>
                          <m:r>
                            <m:rPr>
                              <m:sty m:val="p"/>
                            </m:rPr>
                            <a:rPr lang="es-EC" i="0">
                              <a:latin typeface="Cambria Math" panose="02040503050406030204" pitchFamily="18" charset="0"/>
                            </a:rPr>
                            <m:t>δmax</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220</m:t>
                          </m:r>
                          <m:r>
                            <a:rPr lang="es-EC" b="0" i="1" smtClean="0">
                              <a:latin typeface="Cambria Math" panose="02040503050406030204" pitchFamily="18" charset="0"/>
                            </a:rPr>
                            <m:t> </m:t>
                          </m:r>
                          <m:r>
                            <a:rPr lang="es-EC" b="0" i="1" smtClean="0">
                              <a:latin typeface="Cambria Math" panose="02040503050406030204" pitchFamily="18" charset="0"/>
                            </a:rPr>
                            <m:t>𝑀𝑃𝑎</m:t>
                          </m:r>
                        </m:num>
                        <m:den>
                          <m:r>
                            <a:rPr lang="es-EC" i="0">
                              <a:latin typeface="Cambria Math" panose="02040503050406030204" pitchFamily="18" charset="0"/>
                            </a:rPr>
                            <m:t>101.9</m:t>
                          </m:r>
                          <m:r>
                            <a:rPr lang="es-EC" b="0" i="0" smtClean="0">
                              <a:latin typeface="Cambria Math" panose="02040503050406030204" pitchFamily="18" charset="0"/>
                            </a:rPr>
                            <m:t> </m:t>
                          </m:r>
                          <m:r>
                            <m:rPr>
                              <m:sty m:val="p"/>
                            </m:rPr>
                            <a:rPr lang="es-EC" b="0" i="0" smtClean="0">
                              <a:latin typeface="Cambria Math" panose="02040503050406030204" pitchFamily="18" charset="0"/>
                            </a:rPr>
                            <m:t>MPa</m:t>
                          </m:r>
                        </m:den>
                      </m:f>
                      <m:r>
                        <a:rPr lang="es-EC" i="0">
                          <a:latin typeface="Cambria Math" panose="02040503050406030204" pitchFamily="18" charset="0"/>
                        </a:rPr>
                        <m:t>=2.15</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407363" y="2723120"/>
                <a:ext cx="3411511" cy="618696"/>
              </a:xfrm>
              <a:prstGeom prst="rect">
                <a:avLst/>
              </a:prstGeom>
              <a:blipFill>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197157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400" b="1" dirty="0"/>
              <a:t>FACTOR DE SEGURIDAD</a:t>
            </a:r>
          </a:p>
        </p:txBody>
      </p:sp>
      <p:pic>
        <p:nvPicPr>
          <p:cNvPr id="4" name="Imagen 3"/>
          <p:cNvPicPr/>
          <p:nvPr/>
        </p:nvPicPr>
        <p:blipFill>
          <a:blip r:embed="rId2"/>
          <a:stretch>
            <a:fillRect/>
          </a:stretch>
        </p:blipFill>
        <p:spPr>
          <a:xfrm>
            <a:off x="1914145" y="1361079"/>
            <a:ext cx="5900785" cy="4369869"/>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1349727" y="2120191"/>
                <a:ext cx="11288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N</m:t>
                      </m:r>
                      <m:r>
                        <a:rPr lang="es-EC">
                          <a:latin typeface="Cambria Math" panose="02040503050406030204" pitchFamily="18" charset="0"/>
                        </a:rPr>
                        <m:t>=2.15</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1349727" y="2120191"/>
                <a:ext cx="1128835" cy="369332"/>
              </a:xfrm>
              <a:prstGeom prst="rect">
                <a:avLst/>
              </a:prstGeom>
              <a:blipFill>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6887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400" b="1" dirty="0">
                <a:latin typeface="Arial" panose="020B0604020202020204" pitchFamily="34" charset="0"/>
                <a:cs typeface="Arial" panose="020B0604020202020204" pitchFamily="34" charset="0"/>
              </a:rPr>
              <a:t>TABLA DE FACTORES DE SEGURIDAD </a:t>
            </a:r>
          </a:p>
        </p:txBody>
      </p:sp>
      <p:graphicFrame>
        <p:nvGraphicFramePr>
          <p:cNvPr id="4" name="Tabla 3"/>
          <p:cNvGraphicFramePr>
            <a:graphicFrameLocks noGrp="1"/>
          </p:cNvGraphicFramePr>
          <p:nvPr>
            <p:extLst>
              <p:ext uri="{D42A27DB-BD31-4B8C-83A1-F6EECF244321}">
                <p14:modId xmlns:p14="http://schemas.microsoft.com/office/powerpoint/2010/main" val="463079351"/>
              </p:ext>
            </p:extLst>
          </p:nvPr>
        </p:nvGraphicFramePr>
        <p:xfrm>
          <a:off x="1259116" y="1419097"/>
          <a:ext cx="6625768" cy="4200371"/>
        </p:xfrm>
        <a:graphic>
          <a:graphicData uri="http://schemas.openxmlformats.org/drawingml/2006/table">
            <a:tbl>
              <a:tblPr firstRow="1" firstCol="1" bandRow="1">
                <a:tableStyleId>{E8B1032C-EA38-4F05-BA0D-38AFFFC7BED3}</a:tableStyleId>
              </a:tblPr>
              <a:tblGrid>
                <a:gridCol w="1912810">
                  <a:extLst>
                    <a:ext uri="{9D8B030D-6E8A-4147-A177-3AD203B41FA5}">
                      <a16:colId xmlns:a16="http://schemas.microsoft.com/office/drawing/2014/main" val="4195144746"/>
                    </a:ext>
                  </a:extLst>
                </a:gridCol>
                <a:gridCol w="4712958">
                  <a:extLst>
                    <a:ext uri="{9D8B030D-6E8A-4147-A177-3AD203B41FA5}">
                      <a16:colId xmlns:a16="http://schemas.microsoft.com/office/drawing/2014/main" val="822228732"/>
                    </a:ext>
                  </a:extLst>
                </a:gridCol>
              </a:tblGrid>
              <a:tr h="679932">
                <a:tc>
                  <a:txBody>
                    <a:bodyPr/>
                    <a:lstStyle/>
                    <a:p>
                      <a:pPr lvl="0" indent="252095" algn="ctr">
                        <a:lnSpc>
                          <a:spcPct val="100000"/>
                        </a:lnSpc>
                        <a:spcAft>
                          <a:spcPts val="0"/>
                        </a:spcAft>
                      </a:pPr>
                      <a:r>
                        <a:rPr lang="es-ES" sz="1600" dirty="0">
                          <a:effectLst/>
                          <a:latin typeface="Arial" panose="020B0604020202020204" pitchFamily="34" charset="0"/>
                          <a:cs typeface="Arial" panose="020B0604020202020204" pitchFamily="34" charset="0"/>
                        </a:rPr>
                        <a:t>FACTOR DE SEGURIDAD</a:t>
                      </a:r>
                      <a:endPar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252095" algn="ctr">
                        <a:lnSpc>
                          <a:spcPct val="150000"/>
                        </a:lnSpc>
                        <a:spcAft>
                          <a:spcPts val="0"/>
                        </a:spcAft>
                      </a:pPr>
                      <a:r>
                        <a:rPr lang="es-ES" sz="1600" dirty="0">
                          <a:effectLst/>
                          <a:latin typeface="Arial" panose="020B0604020202020204" pitchFamily="34" charset="0"/>
                          <a:cs typeface="Arial" panose="020B0604020202020204" pitchFamily="34" charset="0"/>
                        </a:rPr>
                        <a:t>APLICACIÓN</a:t>
                      </a:r>
                      <a:endPar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97454400"/>
                  </a:ext>
                </a:extLst>
              </a:tr>
              <a:tr h="1051616">
                <a:tc>
                  <a:txBody>
                    <a:bodyPr/>
                    <a:lstStyle/>
                    <a:p>
                      <a:pPr indent="252095" algn="ctr">
                        <a:lnSpc>
                          <a:spcPct val="150000"/>
                        </a:lnSpc>
                        <a:spcAft>
                          <a:spcPts val="0"/>
                        </a:spcAft>
                      </a:pPr>
                      <a:r>
                        <a:rPr lang="es-ES" sz="1600">
                          <a:effectLst/>
                          <a:latin typeface="Arial" panose="020B0604020202020204" pitchFamily="34" charset="0"/>
                          <a:cs typeface="Arial" panose="020B0604020202020204" pitchFamily="34" charset="0"/>
                        </a:rPr>
                        <a:t>1.25 – 2</a:t>
                      </a:r>
                      <a:endParaRPr lang="es-EC"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252095" algn="just" defTabSz="914400" rtl="0" eaLnBrk="1" fontAlgn="auto" latinLnBrk="0" hangingPunct="1">
                        <a:lnSpc>
                          <a:spcPct val="100000"/>
                        </a:lnSpc>
                        <a:spcBef>
                          <a:spcPts val="0"/>
                        </a:spcBef>
                        <a:spcAft>
                          <a:spcPts val="0"/>
                        </a:spcAft>
                        <a:buClrTx/>
                        <a:buSzTx/>
                        <a:buFontTx/>
                        <a:buNone/>
                        <a:tabLst/>
                        <a:defRPr/>
                      </a:pPr>
                      <a:r>
                        <a:rPr lang="es-ES" sz="1600" dirty="0">
                          <a:effectLst/>
                          <a:latin typeface="Arial" panose="020B0604020202020204" pitchFamily="34" charset="0"/>
                          <a:cs typeface="Arial" panose="020B0604020202020204" pitchFamily="34" charset="0"/>
                        </a:rPr>
                        <a:t>Diseño de estructuras bajo cargas estáticas para los que haya </a:t>
                      </a:r>
                      <a:r>
                        <a:rPr lang="es-ES" sz="1600" b="1" dirty="0">
                          <a:effectLst/>
                          <a:latin typeface="Arial" panose="020B0604020202020204" pitchFamily="34" charset="0"/>
                          <a:cs typeface="Arial" panose="020B0604020202020204" pitchFamily="34" charset="0"/>
                        </a:rPr>
                        <a:t>alto grado de confianza </a:t>
                      </a:r>
                      <a:r>
                        <a:rPr lang="es-ES" sz="1600" dirty="0">
                          <a:effectLst/>
                          <a:latin typeface="Arial" panose="020B0604020202020204" pitchFamily="34" charset="0"/>
                          <a:cs typeface="Arial" panose="020B0604020202020204" pitchFamily="34" charset="0"/>
                        </a:rPr>
                        <a:t>en todos los datos de diseño</a:t>
                      </a:r>
                      <a:endPar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4687589"/>
                  </a:ext>
                </a:extLst>
              </a:tr>
              <a:tr h="1051616">
                <a:tc>
                  <a:txBody>
                    <a:bodyPr/>
                    <a:lstStyle/>
                    <a:p>
                      <a:pPr indent="252095" algn="ctr">
                        <a:lnSpc>
                          <a:spcPct val="150000"/>
                        </a:lnSpc>
                        <a:spcAft>
                          <a:spcPts val="0"/>
                        </a:spcAft>
                      </a:pPr>
                      <a:r>
                        <a:rPr lang="es-ES" sz="1600" dirty="0">
                          <a:effectLst/>
                          <a:latin typeface="Arial" panose="020B0604020202020204" pitchFamily="34" charset="0"/>
                          <a:cs typeface="Arial" panose="020B0604020202020204" pitchFamily="34" charset="0"/>
                        </a:rPr>
                        <a:t>2 - 2.5</a:t>
                      </a:r>
                      <a:endPar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00000"/>
                        </a:lnSpc>
                        <a:spcAft>
                          <a:spcPts val="0"/>
                        </a:spcAft>
                      </a:pPr>
                      <a:r>
                        <a:rPr lang="es-ES" sz="1600" dirty="0">
                          <a:effectLst/>
                          <a:latin typeface="Arial" panose="020B0604020202020204" pitchFamily="34" charset="0"/>
                          <a:cs typeface="Arial" panose="020B0604020202020204" pitchFamily="34" charset="0"/>
                        </a:rPr>
                        <a:t>Diseño de elementos de maquina bajo cargas dinámicas con una confianza promedio en todos los datos de diseño.</a:t>
                      </a:r>
                      <a:endPar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62725243"/>
                  </a:ext>
                </a:extLst>
              </a:tr>
              <a:tr h="1417207">
                <a:tc>
                  <a:txBody>
                    <a:bodyPr/>
                    <a:lstStyle/>
                    <a:p>
                      <a:pPr indent="252095" algn="ctr">
                        <a:lnSpc>
                          <a:spcPct val="150000"/>
                        </a:lnSpc>
                        <a:spcAft>
                          <a:spcPts val="0"/>
                        </a:spcAft>
                      </a:pPr>
                      <a:r>
                        <a:rPr lang="es-ES" sz="1600">
                          <a:effectLst/>
                          <a:latin typeface="Arial" panose="020B0604020202020204" pitchFamily="34" charset="0"/>
                          <a:cs typeface="Arial" panose="020B0604020202020204" pitchFamily="34" charset="0"/>
                        </a:rPr>
                        <a:t>2.5 - 4</a:t>
                      </a:r>
                      <a:endParaRPr lang="es-EC"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252095" algn="just">
                        <a:lnSpc>
                          <a:spcPct val="100000"/>
                        </a:lnSpc>
                        <a:spcAft>
                          <a:spcPts val="0"/>
                        </a:spcAft>
                      </a:pPr>
                      <a:r>
                        <a:rPr lang="es-ES" sz="1600" dirty="0">
                          <a:effectLst/>
                          <a:latin typeface="Arial" panose="020B0604020202020204" pitchFamily="34" charset="0"/>
                          <a:cs typeface="Arial" panose="020B0604020202020204" pitchFamily="34" charset="0"/>
                        </a:rPr>
                        <a:t>Diseño de estructuras estáticas o elementos de máquinas bajo cargas dinámicas con incertidumbre acerca de las cargas, propiedades de los materiales análisis de esfuerzos o el ambiente.</a:t>
                      </a:r>
                      <a:endPar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10539328"/>
                  </a:ext>
                </a:extLst>
              </a:tr>
            </a:tbl>
          </a:graphicData>
        </a:graphic>
      </p:graphicFrame>
      <p:sp>
        <p:nvSpPr>
          <p:cNvPr id="3" name="CuadroTexto 2"/>
          <p:cNvSpPr txBox="1"/>
          <p:nvPr/>
        </p:nvSpPr>
        <p:spPr>
          <a:xfrm>
            <a:off x="1175352" y="5713484"/>
            <a:ext cx="2283126" cy="369332"/>
          </a:xfrm>
          <a:prstGeom prst="rect">
            <a:avLst/>
          </a:prstGeom>
          <a:noFill/>
        </p:spPr>
        <p:txBody>
          <a:bodyPr wrap="none" rtlCol="0">
            <a:spAutoFit/>
          </a:bodyPr>
          <a:lstStyle/>
          <a:p>
            <a:r>
              <a:rPr lang="es-EC" dirty="0"/>
              <a:t>Fuente</a:t>
            </a:r>
            <a:r>
              <a:rPr lang="es-EC" dirty="0">
                <a:sym typeface="Wingdings" panose="05000000000000000000" pitchFamily="2" charset="2"/>
              </a:rPr>
              <a:t>: </a:t>
            </a: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s-ES" dirty="0"/>
              <a:t>Mott, 2006</a:t>
            </a: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EC" dirty="0"/>
          </a:p>
        </p:txBody>
      </p:sp>
    </p:spTree>
    <p:extLst>
      <p:ext uri="{BB962C8B-B14F-4D97-AF65-F5344CB8AC3E}">
        <p14:creationId xmlns:p14="http://schemas.microsoft.com/office/powerpoint/2010/main" val="3209129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400" b="1" dirty="0">
                <a:latin typeface="Arial" panose="020B0604020202020204" pitchFamily="34" charset="0"/>
                <a:cs typeface="Arial" panose="020B0604020202020204" pitchFamily="34" charset="0"/>
              </a:rPr>
              <a:t>SISTEMA ELÉCTRICO</a:t>
            </a:r>
          </a:p>
        </p:txBody>
      </p:sp>
      <p:sp>
        <p:nvSpPr>
          <p:cNvPr id="4" name="Rectángulo 3"/>
          <p:cNvSpPr/>
          <p:nvPr/>
        </p:nvSpPr>
        <p:spPr>
          <a:xfrm>
            <a:off x="628650" y="1879938"/>
            <a:ext cx="7886700" cy="1200329"/>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cs typeface="Arial" panose="020B0604020202020204" pitchFamily="34" charset="0"/>
              </a:rPr>
              <a:t>Es el sistema encargado del accionamiento y regulación se las revoluciones del motor eléctrico es decir permite variar la velocidad del vehículo, está constituido de varios elementos mecánicos y electrónicos que trabajan en conjunto para poner el motor en marcha. </a:t>
            </a:r>
            <a:endParaRPr lang="es-EC"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854132" y="3080267"/>
            <a:ext cx="7435735" cy="2606517"/>
          </a:xfrm>
          <a:prstGeom prst="rect">
            <a:avLst/>
          </a:prstGeom>
        </p:spPr>
      </p:pic>
    </p:spTree>
    <p:extLst>
      <p:ext uri="{BB962C8B-B14F-4D97-AF65-F5344CB8AC3E}">
        <p14:creationId xmlns:p14="http://schemas.microsoft.com/office/powerpoint/2010/main" val="705934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Micro controlador</a:t>
            </a:r>
          </a:p>
        </p:txBody>
      </p:sp>
      <p:pic>
        <p:nvPicPr>
          <p:cNvPr id="4" name="Imagen 3"/>
          <p:cNvPicPr>
            <a:picLocks noChangeAspect="1"/>
          </p:cNvPicPr>
          <p:nvPr/>
        </p:nvPicPr>
        <p:blipFill>
          <a:blip r:embed="rId2"/>
          <a:stretch>
            <a:fillRect/>
          </a:stretch>
        </p:blipFill>
        <p:spPr>
          <a:xfrm>
            <a:off x="4695515" y="1368320"/>
            <a:ext cx="3282218" cy="2176085"/>
          </a:xfrm>
          <a:prstGeom prst="rect">
            <a:avLst/>
          </a:prstGeom>
        </p:spPr>
      </p:pic>
      <p:pic>
        <p:nvPicPr>
          <p:cNvPr id="5" name="Imagen 4"/>
          <p:cNvPicPr>
            <a:picLocks noChangeAspect="1"/>
          </p:cNvPicPr>
          <p:nvPr/>
        </p:nvPicPr>
        <p:blipFill>
          <a:blip r:embed="rId3"/>
          <a:stretch>
            <a:fillRect/>
          </a:stretch>
        </p:blipFill>
        <p:spPr>
          <a:xfrm>
            <a:off x="1042906" y="2314250"/>
            <a:ext cx="2141727" cy="1908931"/>
          </a:xfrm>
          <a:prstGeom prst="rect">
            <a:avLst/>
          </a:prstGeom>
        </p:spPr>
      </p:pic>
      <p:pic>
        <p:nvPicPr>
          <p:cNvPr id="6" name="Imagen 5"/>
          <p:cNvPicPr>
            <a:picLocks noChangeAspect="1"/>
          </p:cNvPicPr>
          <p:nvPr/>
        </p:nvPicPr>
        <p:blipFill>
          <a:blip r:embed="rId4"/>
          <a:stretch>
            <a:fillRect/>
          </a:stretch>
        </p:blipFill>
        <p:spPr>
          <a:xfrm>
            <a:off x="4695515" y="4064255"/>
            <a:ext cx="2086266" cy="1819529"/>
          </a:xfrm>
          <a:prstGeom prst="rect">
            <a:avLst/>
          </a:prstGeom>
        </p:spPr>
      </p:pic>
      <p:cxnSp>
        <p:nvCxnSpPr>
          <p:cNvPr id="8" name="Conector: angular 7"/>
          <p:cNvCxnSpPr>
            <a:stCxn id="5" idx="3"/>
            <a:endCxn id="4" idx="1"/>
          </p:cNvCxnSpPr>
          <p:nvPr/>
        </p:nvCxnSpPr>
        <p:spPr>
          <a:xfrm flipV="1">
            <a:off x="3184633" y="2456363"/>
            <a:ext cx="1510882" cy="81235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angular 9"/>
          <p:cNvCxnSpPr>
            <a:stCxn id="4" idx="2"/>
            <a:endCxn id="6" idx="0"/>
          </p:cNvCxnSpPr>
          <p:nvPr/>
        </p:nvCxnSpPr>
        <p:spPr>
          <a:xfrm rot="5400000">
            <a:off x="5777711" y="3505342"/>
            <a:ext cx="519850" cy="5979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7026164" y="4064255"/>
            <a:ext cx="2117836" cy="1477328"/>
          </a:xfrm>
          <a:prstGeom prst="rect">
            <a:avLst/>
          </a:prstGeom>
        </p:spPr>
        <p:txBody>
          <a:bodyPr wrap="square">
            <a:spAutoFit/>
          </a:bodyPr>
          <a:lstStyle/>
          <a:p>
            <a:r>
              <a:rPr lang="en-US" b="1" dirty="0"/>
              <a:t>MOSFET</a:t>
            </a:r>
            <a:r>
              <a:rPr lang="en-US" dirty="0"/>
              <a:t> ( Metal oxide semiconductor Field-effect transistor)</a:t>
            </a:r>
            <a:endParaRPr lang="es-EC" dirty="0"/>
          </a:p>
        </p:txBody>
      </p:sp>
    </p:spTree>
    <p:extLst>
      <p:ext uri="{BB962C8B-B14F-4D97-AF65-F5344CB8AC3E}">
        <p14:creationId xmlns:p14="http://schemas.microsoft.com/office/powerpoint/2010/main" val="57465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a:latin typeface="Arial" panose="020B0604020202020204" pitchFamily="34" charset="0"/>
                <a:cs typeface="Arial" panose="020B0604020202020204" pitchFamily="34" charset="0"/>
              </a:rPr>
              <a:t>MECANISMO DE ESTABILIZACIÓN</a:t>
            </a:r>
          </a:p>
        </p:txBody>
      </p:sp>
      <p:sp>
        <p:nvSpPr>
          <p:cNvPr id="4" name="Rectángulo 3"/>
          <p:cNvSpPr/>
          <p:nvPr/>
        </p:nvSpPr>
        <p:spPr>
          <a:xfrm>
            <a:off x="987287" y="1690689"/>
            <a:ext cx="7169426" cy="1384995"/>
          </a:xfrm>
          <a:prstGeom prst="rect">
            <a:avLst/>
          </a:prstGeom>
        </p:spPr>
        <p:txBody>
          <a:bodyPr wrap="square">
            <a:spAutoFit/>
          </a:bodyPr>
          <a:lstStyle/>
          <a:p>
            <a:r>
              <a:rPr lang="es-EC" sz="2400" b="1" dirty="0">
                <a:latin typeface="Arial" panose="020B0604020202020204" pitchFamily="34" charset="0"/>
                <a:ea typeface="Calibri" panose="020F0502020204030204" pitchFamily="34" charset="0"/>
                <a:cs typeface="Arial" panose="020B0604020202020204" pitchFamily="34" charset="0"/>
              </a:rPr>
              <a:t>ESTABILIDAD </a:t>
            </a:r>
            <a:br>
              <a:rPr lang="es-EC" sz="2400" b="1" dirty="0">
                <a:latin typeface="Arial" panose="020B0604020202020204" pitchFamily="34" charset="0"/>
                <a:ea typeface="Calibri" panose="020F0502020204030204" pitchFamily="34" charset="0"/>
                <a:cs typeface="Arial" panose="020B0604020202020204" pitchFamily="34" charset="0"/>
              </a:rPr>
            </a:br>
            <a:endParaRPr lang="es-EC" sz="2400" b="1" dirty="0">
              <a:latin typeface="Arial" panose="020B0604020202020204" pitchFamily="34" charset="0"/>
              <a:ea typeface="Calibri" panose="020F0502020204030204" pitchFamily="34" charset="0"/>
              <a:cs typeface="Arial" panose="020B0604020202020204" pitchFamily="34" charset="0"/>
            </a:endParaRPr>
          </a:p>
          <a:p>
            <a:r>
              <a:rPr lang="es-EC" dirty="0">
                <a:latin typeface="Arial" panose="020B0604020202020204" pitchFamily="34" charset="0"/>
                <a:ea typeface="Calibri" panose="020F0502020204030204" pitchFamily="34" charset="0"/>
                <a:cs typeface="Arial" panose="020B0604020202020204" pitchFamily="34" charset="0"/>
              </a:rPr>
              <a:t>Es la capacidad de un sistema de regresar a un estado inicial luego de estar sometido a perturbaciones. </a:t>
            </a:r>
            <a:endParaRPr lang="es-EC" dirty="0">
              <a:latin typeface="Arial" panose="020B0604020202020204" pitchFamily="34" charset="0"/>
              <a:cs typeface="Arial" panose="020B0604020202020204" pitchFamily="34" charset="0"/>
            </a:endParaRPr>
          </a:p>
        </p:txBody>
      </p:sp>
      <p:sp>
        <p:nvSpPr>
          <p:cNvPr id="5" name="Rectángulo 4"/>
          <p:cNvSpPr/>
          <p:nvPr/>
        </p:nvSpPr>
        <p:spPr>
          <a:xfrm>
            <a:off x="914399" y="3828726"/>
            <a:ext cx="3804745" cy="1200329"/>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cs typeface="Arial" panose="020B0604020202020204" pitchFamily="34" charset="0"/>
              </a:rPr>
              <a:t>En los vehículos esta inestabilidad presente al momento de tomar una curva es reducida con la aparición de un peralte en la calzada</a:t>
            </a:r>
            <a:r>
              <a:rPr lang="es-EC" dirty="0">
                <a:latin typeface="Times New Roman" panose="02020603050405020304" pitchFamily="18" charset="0"/>
                <a:ea typeface="Calibri" panose="020F0502020204030204" pitchFamily="34" charset="0"/>
              </a:rPr>
              <a:t>.</a:t>
            </a:r>
            <a:endParaRPr lang="es-EC" dirty="0"/>
          </a:p>
        </p:txBody>
      </p:sp>
      <p:pic>
        <p:nvPicPr>
          <p:cNvPr id="6" name="Imagen 5"/>
          <p:cNvPicPr/>
          <p:nvPr/>
        </p:nvPicPr>
        <p:blipFill>
          <a:blip r:embed="rId2"/>
          <a:stretch>
            <a:fillRect/>
          </a:stretch>
        </p:blipFill>
        <p:spPr>
          <a:xfrm>
            <a:off x="5092995" y="3191592"/>
            <a:ext cx="2988945" cy="2474595"/>
          </a:xfrm>
          <a:prstGeom prst="rect">
            <a:avLst/>
          </a:prstGeom>
        </p:spPr>
      </p:pic>
    </p:spTree>
    <p:extLst>
      <p:ext uri="{BB962C8B-B14F-4D97-AF65-F5344CB8AC3E}">
        <p14:creationId xmlns:p14="http://schemas.microsoft.com/office/powerpoint/2010/main" val="53115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0 Rectángulo"/>
          <p:cNvSpPr/>
          <p:nvPr/>
        </p:nvSpPr>
        <p:spPr>
          <a:xfrm>
            <a:off x="733245" y="1258461"/>
            <a:ext cx="2712602" cy="461665"/>
          </a:xfrm>
          <a:prstGeom prst="rect">
            <a:avLst/>
          </a:prstGeom>
        </p:spPr>
        <p:txBody>
          <a:bodyPr wrap="none">
            <a:spAutoFit/>
          </a:bodyPr>
          <a:lstStyle/>
          <a:p>
            <a:r>
              <a:rPr kumimoji="0" lang="es-EC" sz="2400" b="0" i="0" u="none" strike="noStrike" cap="none" normalizeH="0" baseline="0" dirty="0">
                <a:ln>
                  <a:noFill/>
                </a:ln>
                <a:solidFill>
                  <a:schemeClr val="tx1"/>
                </a:solidFill>
                <a:effectLst/>
                <a:latin typeface="Adobe Hebrew" pitchFamily="18" charset="-79"/>
                <a:ea typeface="Times New Roman" pitchFamily="18" charset="0"/>
                <a:cs typeface="Adobe Hebrew" pitchFamily="18" charset="-79"/>
              </a:rPr>
              <a:t>INTRODUCCIÓN </a:t>
            </a:r>
            <a:endParaRPr lang="es-EC" sz="2400" dirty="0">
              <a:latin typeface="Adobe Hebrew" pitchFamily="18" charset="-79"/>
              <a:cs typeface="Adobe Hebrew" pitchFamily="18" charset="-79"/>
            </a:endParaRPr>
          </a:p>
        </p:txBody>
      </p:sp>
      <p:sp>
        <p:nvSpPr>
          <p:cNvPr id="6" name="Rectángulo 5"/>
          <p:cNvSpPr/>
          <p:nvPr/>
        </p:nvSpPr>
        <p:spPr>
          <a:xfrm>
            <a:off x="733245" y="1720126"/>
            <a:ext cx="4343252" cy="458074"/>
          </a:xfrm>
          <a:prstGeom prst="rect">
            <a:avLst/>
          </a:prstGeom>
        </p:spPr>
        <p:txBody>
          <a:bodyPr wrap="square">
            <a:spAutoFit/>
          </a:bodyPr>
          <a:lstStyle/>
          <a:p>
            <a:pPr indent="252095" algn="just">
              <a:lnSpc>
                <a:spcPct val="150000"/>
              </a:lnSpc>
              <a:spcAft>
                <a:spcPts val="0"/>
              </a:spcAft>
            </a:pPr>
            <a:r>
              <a:rPr lang="es-EC" dirty="0">
                <a:latin typeface="Times New Roman" panose="02020603050405020304" pitchFamily="18" charset="0"/>
                <a:ea typeface="Times New Roman" panose="02020603050405020304" pitchFamily="18" charset="0"/>
              </a:rPr>
              <a:t>.</a:t>
            </a:r>
          </a:p>
        </p:txBody>
      </p:sp>
      <p:pic>
        <p:nvPicPr>
          <p:cNvPr id="1026" name="Picture 2" descr="Resultado de imagen para trafico en qui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29" y="1885950"/>
            <a:ext cx="3288391" cy="304340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855510" y="658297"/>
            <a:ext cx="3411960" cy="369332"/>
          </a:xfrm>
          <a:prstGeom prst="rect">
            <a:avLst/>
          </a:prstGeom>
        </p:spPr>
        <p:txBody>
          <a:bodyPr wrap="none">
            <a:spAutoFit/>
          </a:bodyPr>
          <a:lstStyle/>
          <a:p>
            <a:r>
              <a:rPr lang="es-ES" b="1" dirty="0">
                <a:latin typeface="Adobe Hebrew" pitchFamily="18" charset="-79"/>
                <a:cs typeface="Adobe Hebrew" pitchFamily="18" charset="-79"/>
              </a:rPr>
              <a:t> VEHÍCULOS ALTERNATIVOS</a:t>
            </a:r>
            <a:endParaRPr lang="es-EC" dirty="0"/>
          </a:p>
        </p:txBody>
      </p:sp>
      <p:sp>
        <p:nvSpPr>
          <p:cNvPr id="3" name="Rectángulo 2"/>
          <p:cNvSpPr/>
          <p:nvPr/>
        </p:nvSpPr>
        <p:spPr>
          <a:xfrm>
            <a:off x="733245" y="1949163"/>
            <a:ext cx="3828245" cy="3416320"/>
          </a:xfrm>
          <a:prstGeom prst="rect">
            <a:avLst/>
          </a:prstGeom>
        </p:spPr>
        <p:txBody>
          <a:bodyPr wrap="square">
            <a:spAutoFit/>
          </a:bodyPr>
          <a:lstStyle/>
          <a:p>
            <a:pPr algn="just"/>
            <a:r>
              <a:rPr lang="es-ES" dirty="0">
                <a:latin typeface="Arial" panose="020B0604020202020204" pitchFamily="34" charset="0"/>
                <a:cs typeface="Arial" panose="020B0604020202020204" pitchFamily="34" charset="0"/>
              </a:rPr>
              <a:t>El problema generado por el exceso de vehículos en las calles no es simplemente de la congestión vehicular. Existe también un gran número de impactos ambientales y sociales que produce el transporte motorizado basado en combustión, que tienen una fuerte y negativa repercusión en la calidad de vida de las personas. Las mismas que derivan un descenso en habitabilidad de la urbe.</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522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603462" y="1825625"/>
            <a:ext cx="5937075" cy="4351338"/>
          </a:xfrm>
          <a:prstGeom prst="rect">
            <a:avLst/>
          </a:prstGeom>
        </p:spPr>
      </p:pic>
      <p:sp>
        <p:nvSpPr>
          <p:cNvPr id="2" name="Rectángulo 1"/>
          <p:cNvSpPr/>
          <p:nvPr/>
        </p:nvSpPr>
        <p:spPr>
          <a:xfrm>
            <a:off x="887844" y="885448"/>
            <a:ext cx="3587842" cy="461665"/>
          </a:xfrm>
          <a:prstGeom prst="rect">
            <a:avLst/>
          </a:prstGeom>
        </p:spPr>
        <p:txBody>
          <a:bodyPr wrap="none">
            <a:spAutoFit/>
          </a:bodyPr>
          <a:lstStyle/>
          <a:p>
            <a:r>
              <a:rPr lang="es-EC" sz="2400" b="1" dirty="0">
                <a:latin typeface="Arial" panose="020B0604020202020204" pitchFamily="34" charset="0"/>
                <a:cs typeface="Arial" panose="020B0604020202020204" pitchFamily="34" charset="0"/>
              </a:rPr>
              <a:t>FUERZAS PRESENTES</a:t>
            </a:r>
            <a:endParaRPr lang="es-EC"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918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51697" y="558527"/>
            <a:ext cx="5301957" cy="1785104"/>
          </a:xfrm>
          <a:prstGeom prst="rect">
            <a:avLst/>
          </a:prstGeom>
        </p:spPr>
        <p:txBody>
          <a:bodyPr wrap="square">
            <a:spAutoFit/>
          </a:bodyPr>
          <a:lstStyle/>
          <a:p>
            <a:endParaRPr lang="es-EC" dirty="0">
              <a:latin typeface="Times New Roman" panose="02020603050405020304" pitchFamily="18" charset="0"/>
              <a:ea typeface="Calibri" panose="020F0502020204030204" pitchFamily="34" charset="0"/>
            </a:endParaRPr>
          </a:p>
          <a:p>
            <a:r>
              <a:rPr lang="es-EC" sz="2000" b="1" dirty="0">
                <a:latin typeface="Arial" panose="020B0604020202020204" pitchFamily="34" charset="0"/>
                <a:ea typeface="Calibri" panose="020F0502020204030204" pitchFamily="34" charset="0"/>
                <a:cs typeface="Arial" panose="020B0604020202020204" pitchFamily="34" charset="0"/>
              </a:rPr>
              <a:t>CARACTERÍSTICAS DEL ENTORNO</a:t>
            </a:r>
            <a:r>
              <a:rPr lang="es-EC" dirty="0">
                <a:latin typeface="Arial" panose="020B0604020202020204" pitchFamily="34" charset="0"/>
                <a:ea typeface="Calibri" panose="020F0502020204030204" pitchFamily="34" charset="0"/>
                <a:cs typeface="Arial" panose="020B0604020202020204" pitchFamily="34" charset="0"/>
              </a:rPr>
              <a:t>:</a:t>
            </a:r>
          </a:p>
          <a:p>
            <a:endParaRPr lang="es-EC"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cs typeface="Arial" panose="020B0604020202020204" pitchFamily="34" charset="0"/>
              </a:rPr>
              <a:t>Superficies planas </a:t>
            </a:r>
          </a:p>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cs typeface="Arial" panose="020B0604020202020204" pitchFamily="34" charset="0"/>
              </a:rPr>
              <a:t>Espacio pequeños</a:t>
            </a:r>
          </a:p>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cs typeface="Arial" panose="020B0604020202020204" pitchFamily="34" charset="0"/>
              </a:rPr>
              <a:t>Lugares cerrados</a:t>
            </a:r>
            <a:endParaRPr lang="es-EC" dirty="0">
              <a:latin typeface="Arial" panose="020B0604020202020204" pitchFamily="34" charset="0"/>
              <a:cs typeface="Arial" panose="020B0604020202020204" pitchFamily="34" charset="0"/>
            </a:endParaRPr>
          </a:p>
        </p:txBody>
      </p:sp>
      <p:sp>
        <p:nvSpPr>
          <p:cNvPr id="5" name="Rectángulo 4"/>
          <p:cNvSpPr/>
          <p:nvPr/>
        </p:nvSpPr>
        <p:spPr>
          <a:xfrm>
            <a:off x="951698" y="2524388"/>
            <a:ext cx="7856219" cy="646331"/>
          </a:xfrm>
          <a:prstGeom prst="rect">
            <a:avLst/>
          </a:prstGeom>
        </p:spPr>
        <p:txBody>
          <a:bodyPr wrap="square">
            <a:spAutoFit/>
          </a:bodyPr>
          <a:lstStyle/>
          <a:p>
            <a:r>
              <a:rPr lang="es-EC" dirty="0">
                <a:latin typeface="Arial" panose="020B0604020202020204" pitchFamily="34" charset="0"/>
                <a:ea typeface="Calibri" panose="020F0502020204030204" pitchFamily="34" charset="0"/>
                <a:cs typeface="Arial" panose="020B0604020202020204" pitchFamily="34" charset="0"/>
              </a:rPr>
              <a:t>La solución al problema planteado es hacer que las ruedas posteriores puedan compensar el peralte y la fuerza centrípeta.</a:t>
            </a:r>
            <a:endParaRPr lang="es-EC" dirty="0">
              <a:latin typeface="Arial" panose="020B0604020202020204" pitchFamily="34" charset="0"/>
              <a:cs typeface="Arial" panose="020B0604020202020204" pitchFamily="34" charset="0"/>
            </a:endParaRPr>
          </a:p>
        </p:txBody>
      </p:sp>
      <p:pic>
        <p:nvPicPr>
          <p:cNvPr id="6" name="Imagen 5"/>
          <p:cNvPicPr/>
          <p:nvPr/>
        </p:nvPicPr>
        <p:blipFill rotWithShape="1">
          <a:blip r:embed="rId2">
            <a:extLst>
              <a:ext uri="{28A0092B-C50C-407E-A947-70E740481C1C}">
                <a14:useLocalDpi xmlns:a14="http://schemas.microsoft.com/office/drawing/2010/main" val="0"/>
              </a:ext>
            </a:extLst>
          </a:blip>
          <a:srcRect l="11860"/>
          <a:stretch/>
        </p:blipFill>
        <p:spPr bwMode="auto">
          <a:xfrm>
            <a:off x="5562089" y="823644"/>
            <a:ext cx="2779103" cy="1700744"/>
          </a:xfrm>
          <a:prstGeom prst="rect">
            <a:avLst/>
          </a:prstGeom>
          <a:noFill/>
          <a:ln>
            <a:noFill/>
          </a:ln>
        </p:spPr>
      </p:pic>
      <p:pic>
        <p:nvPicPr>
          <p:cNvPr id="2" name="Imagen 1"/>
          <p:cNvPicPr>
            <a:picLocks noChangeAspect="1"/>
          </p:cNvPicPr>
          <p:nvPr/>
        </p:nvPicPr>
        <p:blipFill>
          <a:blip r:embed="rId3"/>
          <a:stretch>
            <a:fillRect/>
          </a:stretch>
        </p:blipFill>
        <p:spPr>
          <a:xfrm>
            <a:off x="4689402" y="3209312"/>
            <a:ext cx="1745375" cy="2947195"/>
          </a:xfrm>
          <a:prstGeom prst="rect">
            <a:avLst/>
          </a:prstGeom>
        </p:spPr>
      </p:pic>
      <p:pic>
        <p:nvPicPr>
          <p:cNvPr id="3" name="Imagen 2"/>
          <p:cNvPicPr>
            <a:picLocks noChangeAspect="1"/>
          </p:cNvPicPr>
          <p:nvPr/>
        </p:nvPicPr>
        <p:blipFill>
          <a:blip r:embed="rId4"/>
          <a:stretch>
            <a:fillRect/>
          </a:stretch>
        </p:blipFill>
        <p:spPr>
          <a:xfrm>
            <a:off x="2641021" y="3170719"/>
            <a:ext cx="1952246" cy="2985788"/>
          </a:xfrm>
          <a:prstGeom prst="rect">
            <a:avLst/>
          </a:prstGeom>
        </p:spPr>
      </p:pic>
    </p:spTree>
    <p:extLst>
      <p:ext uri="{BB962C8B-B14F-4D97-AF65-F5344CB8AC3E}">
        <p14:creationId xmlns:p14="http://schemas.microsoft.com/office/powerpoint/2010/main" val="1019400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400" b="1">
                <a:latin typeface="Arial" panose="020B0604020202020204" pitchFamily="34" charset="0"/>
                <a:cs typeface="Arial" panose="020B0604020202020204" pitchFamily="34" charset="0"/>
              </a:rPr>
              <a:t>FUNCIONAMIENTO</a:t>
            </a:r>
            <a:endParaRPr lang="es-EC" sz="2800" b="1" dirty="0">
              <a:latin typeface="Arial" panose="020B0604020202020204" pitchFamily="34" charset="0"/>
              <a:cs typeface="Arial" panose="020B0604020202020204" pitchFamily="34"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5459612" y="1224225"/>
            <a:ext cx="2938780" cy="2127250"/>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216119" y="3116663"/>
            <a:ext cx="4593253" cy="2938336"/>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5221903" y="3116663"/>
            <a:ext cx="2392617" cy="2776137"/>
          </a:xfrm>
          <a:prstGeom prst="rect">
            <a:avLst/>
          </a:prstGeom>
          <a:noFill/>
          <a:ln>
            <a:noFill/>
          </a:ln>
        </p:spPr>
      </p:pic>
      <p:pic>
        <p:nvPicPr>
          <p:cNvPr id="3" name="Imagen 2"/>
          <p:cNvPicPr>
            <a:picLocks noChangeAspect="1"/>
          </p:cNvPicPr>
          <p:nvPr/>
        </p:nvPicPr>
        <p:blipFill>
          <a:blip r:embed="rId5"/>
          <a:stretch>
            <a:fillRect/>
          </a:stretch>
        </p:blipFill>
        <p:spPr>
          <a:xfrm>
            <a:off x="6929002" y="642178"/>
            <a:ext cx="1315556" cy="1164094"/>
          </a:xfrm>
          <a:prstGeom prst="rect">
            <a:avLst/>
          </a:prstGeom>
        </p:spPr>
      </p:pic>
      <p:cxnSp>
        <p:nvCxnSpPr>
          <p:cNvPr id="9" name="Conector recto de flecha 8"/>
          <p:cNvCxnSpPr>
            <a:cxnSpLocks/>
          </p:cNvCxnSpPr>
          <p:nvPr/>
        </p:nvCxnSpPr>
        <p:spPr>
          <a:xfrm flipH="1">
            <a:off x="6358759" y="1471448"/>
            <a:ext cx="756744" cy="7841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n 11"/>
          <p:cNvPicPr>
            <a:picLocks noChangeAspect="1"/>
          </p:cNvPicPr>
          <p:nvPr/>
        </p:nvPicPr>
        <p:blipFill>
          <a:blip r:embed="rId6"/>
          <a:stretch>
            <a:fillRect/>
          </a:stretch>
        </p:blipFill>
        <p:spPr>
          <a:xfrm>
            <a:off x="1037148" y="1302012"/>
            <a:ext cx="3248025" cy="1971675"/>
          </a:xfrm>
          <a:prstGeom prst="rect">
            <a:avLst/>
          </a:prstGeom>
        </p:spPr>
      </p:pic>
    </p:spTree>
    <p:extLst>
      <p:ext uri="{BB962C8B-B14F-4D97-AF65-F5344CB8AC3E}">
        <p14:creationId xmlns:p14="http://schemas.microsoft.com/office/powerpoint/2010/main" val="1091773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66952" y="861849"/>
            <a:ext cx="7510646" cy="461665"/>
          </a:xfrm>
          <a:prstGeom prst="rect">
            <a:avLst/>
          </a:prstGeom>
          <a:noFill/>
        </p:spPr>
        <p:txBody>
          <a:bodyPr wrap="none" rtlCol="0">
            <a:spAutoFit/>
          </a:bodyPr>
          <a:lstStyle/>
          <a:p>
            <a:r>
              <a:rPr lang="es-EC" sz="2400" b="1" dirty="0">
                <a:latin typeface="Arial" panose="020B0604020202020204" pitchFamily="34" charset="0"/>
                <a:cs typeface="Arial" panose="020B0604020202020204" pitchFamily="34" charset="0"/>
              </a:rPr>
              <a:t>SIMULACIÓN DEL SISTEMA DE ESTABILIZACIÓN </a:t>
            </a:r>
          </a:p>
        </p:txBody>
      </p:sp>
      <p:pic>
        <p:nvPicPr>
          <p:cNvPr id="3" name="mecanis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816" r="15747"/>
          <a:stretch/>
        </p:blipFill>
        <p:spPr>
          <a:xfrm>
            <a:off x="178676" y="1323514"/>
            <a:ext cx="8849710" cy="4404765"/>
          </a:xfrm>
          <a:prstGeom prst="rect">
            <a:avLst/>
          </a:prstGeom>
        </p:spPr>
      </p:pic>
    </p:spTree>
    <p:extLst>
      <p:ext uri="{BB962C8B-B14F-4D97-AF65-F5344CB8AC3E}">
        <p14:creationId xmlns:p14="http://schemas.microsoft.com/office/powerpoint/2010/main" val="634184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5721926" y="940674"/>
            <a:ext cx="2877417" cy="369332"/>
          </a:xfrm>
          <a:prstGeom prst="rect">
            <a:avLst/>
          </a:prstGeom>
          <a:noFill/>
        </p:spPr>
        <p:txBody>
          <a:bodyPr wrap="square" rtlCol="0">
            <a:spAutoFit/>
          </a:bodyPr>
          <a:lstStyle/>
          <a:p>
            <a:r>
              <a:rPr lang="es-EC" b="1" dirty="0">
                <a:latin typeface="Arial" panose="020B0604020202020204" pitchFamily="34" charset="0"/>
                <a:cs typeface="Arial" panose="020B0604020202020204" pitchFamily="34" charset="0"/>
              </a:rPr>
              <a:t>ÁNGULO DE PERALTE</a:t>
            </a:r>
          </a:p>
        </p:txBody>
      </p:sp>
      <mc:AlternateContent xmlns:mc="http://schemas.openxmlformats.org/markup-compatibility/2006" xmlns:a14="http://schemas.microsoft.com/office/drawing/2010/main">
        <mc:Choice Requires="a14">
          <p:sp>
            <p:nvSpPr>
              <p:cNvPr id="7" name="Rectángulo 6"/>
              <p:cNvSpPr/>
              <p:nvPr/>
            </p:nvSpPr>
            <p:spPr>
              <a:xfrm>
                <a:off x="4634395" y="3073685"/>
                <a:ext cx="4572000" cy="2389821"/>
              </a:xfrm>
              <a:prstGeom prst="rect">
                <a:avLst/>
              </a:prstGeom>
            </p:spPr>
            <p:txBody>
              <a:bodyPr>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𝑁</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𝑠𝑒𝑛</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𝛼</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𝜇</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𝑁</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𝑐𝑜𝑠</m:t>
                          </m:r>
                          <m:r>
                            <a:rPr lang="es-EC" i="1">
                              <a:latin typeface="Cambria Math" panose="02040503050406030204" pitchFamily="18" charset="0"/>
                              <a:ea typeface="Calibri" panose="020F0502020204030204" pitchFamily="34" charset="0"/>
                              <a:cs typeface="Times New Roman" panose="02020603050405020304" pitchFamily="18" charset="0"/>
                            </a:rPr>
                            <m:t>𝛼</m:t>
                          </m:r>
                        </m:num>
                        <m:den>
                          <m:r>
                            <a:rPr lang="es-EC" i="1">
                              <a:latin typeface="Cambria Math" panose="02040503050406030204" pitchFamily="18" charset="0"/>
                              <a:ea typeface="Calibri" panose="020F0502020204030204" pitchFamily="34" charset="0"/>
                              <a:cs typeface="Times New Roman" panose="02020603050405020304" pitchFamily="18" charset="0"/>
                            </a:rPr>
                            <m:t>𝑁</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𝑐𝑜𝑠</m:t>
                          </m:r>
                          <m:r>
                            <a:rPr lang="es-EC" i="1">
                              <a:latin typeface="Cambria Math" panose="02040503050406030204" pitchFamily="18" charset="0"/>
                              <a:ea typeface="Calibri" panose="020F0502020204030204" pitchFamily="34" charset="0"/>
                              <a:cs typeface="Times New Roman" panose="02020603050405020304" pitchFamily="18" charset="0"/>
                            </a:rPr>
                            <m:t>𝛼</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𝜇</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1" smtClean="0">
                              <a:latin typeface="Cambria Math" panose="02040503050406030204" pitchFamily="18" charset="0"/>
                              <a:ea typeface="Calibri" panose="020F0502020204030204" pitchFamily="34" charset="0"/>
                              <a:cs typeface="Times New Roman" panose="02020603050405020304" pitchFamily="18" charset="0"/>
                            </a:rPr>
                            <m:t>𝑁</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𝑠𝑒𝑛</m:t>
                          </m:r>
                          <m:r>
                            <a:rPr lang="es-EC" i="1">
                              <a:latin typeface="Cambria Math" panose="02040503050406030204" pitchFamily="18" charset="0"/>
                              <a:ea typeface="Calibri" panose="020F0502020204030204" pitchFamily="34" charset="0"/>
                              <a:cs typeface="Times New Roman" panose="02020603050405020304" pitchFamily="18" charset="0"/>
                            </a:rPr>
                            <m:t>𝛼</m:t>
                          </m:r>
                        </m:den>
                      </m:f>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s-EC"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𝑚</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𝑣</m:t>
                              </m:r>
                            </m:e>
                            <m:sup>
                              <m:r>
                                <a:rPr lang="es-EC" i="1">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latin typeface="Cambria Math" panose="02040503050406030204" pitchFamily="18" charset="0"/>
                              <a:ea typeface="Calibri" panose="020F0502020204030204" pitchFamily="34" charset="0"/>
                              <a:cs typeface="Times New Roman" panose="02020603050405020304" pitchFamily="18" charset="0"/>
                            </a:rPr>
                            <m:t>𝑚</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𝑅</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𝑔</m:t>
                          </m:r>
                        </m:den>
                      </m:f>
                    </m:oMath>
                  </m:oMathPara>
                </a14:m>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𝑠𝑒𝑛</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𝛼</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𝜇</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𝑐𝑜𝑠</m:t>
                          </m:r>
                          <m:r>
                            <a:rPr lang="es-EC" i="1">
                              <a:latin typeface="Cambria Math" panose="02040503050406030204" pitchFamily="18" charset="0"/>
                              <a:ea typeface="Calibri" panose="020F0502020204030204" pitchFamily="34" charset="0"/>
                              <a:cs typeface="Times New Roman" panose="02020603050405020304" pitchFamily="18" charset="0"/>
                            </a:rPr>
                            <m:t>𝛼</m:t>
                          </m:r>
                        </m:num>
                        <m:den>
                          <m:r>
                            <a:rPr lang="es-EC" i="1">
                              <a:latin typeface="Cambria Math" panose="02040503050406030204" pitchFamily="18" charset="0"/>
                              <a:ea typeface="Calibri" panose="020F0502020204030204" pitchFamily="34" charset="0"/>
                              <a:cs typeface="Times New Roman" panose="02020603050405020304" pitchFamily="18" charset="0"/>
                            </a:rPr>
                            <m:t>𝑐𝑜𝑠</m:t>
                          </m:r>
                          <m:r>
                            <a:rPr lang="es-EC" i="1">
                              <a:latin typeface="Cambria Math" panose="02040503050406030204" pitchFamily="18" charset="0"/>
                              <a:ea typeface="Calibri" panose="020F0502020204030204" pitchFamily="34" charset="0"/>
                              <a:cs typeface="Times New Roman" panose="02020603050405020304" pitchFamily="18" charset="0"/>
                            </a:rPr>
                            <m:t>𝛼</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𝜇</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𝑠𝑒𝑛</m:t>
                          </m:r>
                          <m:r>
                            <a:rPr lang="es-EC" i="1">
                              <a:latin typeface="Cambria Math" panose="02040503050406030204" pitchFamily="18" charset="0"/>
                              <a:ea typeface="Calibri" panose="020F0502020204030204" pitchFamily="34" charset="0"/>
                              <a:cs typeface="Times New Roman" panose="02020603050405020304" pitchFamily="18" charset="0"/>
                            </a:rPr>
                            <m:t>𝛼</m:t>
                          </m:r>
                        </m:den>
                      </m:f>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s-EC"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𝑣</m:t>
                              </m:r>
                            </m:e>
                            <m:sup>
                              <m:r>
                                <a:rPr lang="es-EC" i="1">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latin typeface="Cambria Math" panose="02040503050406030204" pitchFamily="18" charset="0"/>
                              <a:ea typeface="Calibri" panose="020F0502020204030204" pitchFamily="34" charset="0"/>
                              <a:cs typeface="Times New Roman" panose="02020603050405020304" pitchFamily="18" charset="0"/>
                            </a:rPr>
                            <m:t>𝑅</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𝑔</m:t>
                          </m:r>
                        </m:den>
                      </m:f>
                    </m:oMath>
                  </m:oMathPara>
                </a14:m>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𝛼</m:t>
                      </m:r>
                      <m:r>
                        <a:rPr lang="es-EC" i="1">
                          <a:latin typeface="Cambria Math" panose="02040503050406030204" pitchFamily="18" charset="0"/>
                          <a:ea typeface="Calibri" panose="020F0502020204030204" pitchFamily="34" charset="0"/>
                          <a:cs typeface="Times New Roman" panose="02020603050405020304" pitchFamily="18" charset="0"/>
                        </a:rPr>
                        <m:t>=</m:t>
                      </m:r>
                      <m:sSup>
                        <m:sSupPr>
                          <m:ctrlPr>
                            <a:rPr lang="es-EC" i="1">
                              <a:latin typeface="Cambria Math" panose="02040503050406030204" pitchFamily="18" charset="0"/>
                            </a:rPr>
                          </m:ctrlPr>
                        </m:sSupPr>
                        <m:e>
                          <m:r>
                            <a:rPr lang="es-EC" i="1" smtClean="0">
                              <a:latin typeface="Cambria Math" panose="02040503050406030204" pitchFamily="18" charset="0"/>
                            </a:rPr>
                            <m:t>2</m:t>
                          </m:r>
                          <m:r>
                            <a:rPr lang="es-EC" b="0" i="1" smtClean="0">
                              <a:latin typeface="Cambria Math" panose="02040503050406030204" pitchFamily="18" charset="0"/>
                            </a:rPr>
                            <m:t>3,20</m:t>
                          </m:r>
                          <m:r>
                            <a:rPr lang="es-EC">
                              <a:latin typeface="Cambria Math" panose="02040503050406030204" pitchFamily="18" charset="0"/>
                            </a:rPr>
                            <m:t> </m:t>
                          </m:r>
                        </m:e>
                        <m:sup>
                          <m:r>
                            <a:rPr lang="es-EC" i="1">
                              <a:latin typeface="Cambria Math" panose="02040503050406030204" pitchFamily="18" charset="0"/>
                            </a:rPr>
                            <m:t>𝑂</m:t>
                          </m:r>
                        </m:sup>
                      </m:sSup>
                      <m:r>
                        <a:rPr lang="es-EC" b="0" i="0" smtClean="0">
                          <a:latin typeface="Cambria Math" panose="02040503050406030204" pitchFamily="18" charset="0"/>
                        </a:rPr>
                        <m:t>&lt;</m:t>
                      </m:r>
                      <m:sSup>
                        <m:sSupPr>
                          <m:ctrlPr>
                            <a:rPr lang="es-EC" i="1">
                              <a:latin typeface="Cambria Math" panose="02040503050406030204" pitchFamily="18" charset="0"/>
                            </a:rPr>
                          </m:ctrlPr>
                        </m:sSupPr>
                        <m:e>
                          <m:r>
                            <a:rPr lang="es-EC" i="1">
                              <a:latin typeface="Cambria Math" panose="02040503050406030204" pitchFamily="18" charset="0"/>
                            </a:rPr>
                            <m:t>2</m:t>
                          </m:r>
                          <m:r>
                            <a:rPr lang="es-EC" b="0" i="1" smtClean="0">
                              <a:latin typeface="Cambria Math" panose="02040503050406030204" pitchFamily="18" charset="0"/>
                            </a:rPr>
                            <m:t>5</m:t>
                          </m:r>
                          <m:r>
                            <a:rPr lang="es-EC">
                              <a:latin typeface="Cambria Math" panose="02040503050406030204" pitchFamily="18" charset="0"/>
                            </a:rPr>
                            <m:t> </m:t>
                          </m:r>
                        </m:e>
                        <m:sup>
                          <m:r>
                            <a:rPr lang="es-EC" i="1">
                              <a:latin typeface="Cambria Math" panose="02040503050406030204" pitchFamily="18" charset="0"/>
                            </a:rPr>
                            <m:t>𝑂</m:t>
                          </m:r>
                        </m:sup>
                      </m:sSup>
                    </m:oMath>
                  </m:oMathPara>
                </a14:m>
                <a:endParaRPr lang="es-EC"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4634395" y="3073685"/>
                <a:ext cx="4572000" cy="2389821"/>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591325" y="1310006"/>
                <a:ext cx="2658140" cy="1732910"/>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latin typeface="Cambria Math" panose="02040503050406030204" pitchFamily="18" charset="0"/>
                              <a:ea typeface="Calibri" panose="020F0502020204030204" pitchFamily="34" charset="0"/>
                              <a:cs typeface="Times New Roman" panose="02020603050405020304" pitchFamily="18" charset="0"/>
                            </a:rPr>
                          </m:ctrlPr>
                        </m:naryPr>
                        <m:sub/>
                        <m:sup/>
                        <m:e>
                          <m:r>
                            <a:rPr lang="es-EC" i="1">
                              <a:latin typeface="Cambria Math" panose="02040503050406030204" pitchFamily="18" charset="0"/>
                              <a:ea typeface="Calibri" panose="020F0502020204030204" pitchFamily="34" charset="0"/>
                              <a:cs typeface="Times New Roman" panose="02020603050405020304" pitchFamily="18" charset="0"/>
                            </a:rPr>
                            <m:t>𝐹𝑥</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𝑚</m:t>
                          </m:r>
                          <m:r>
                            <a:rPr lang="es-EC" i="1">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𝑎</m:t>
                              </m:r>
                            </m:e>
                            <m:sub>
                              <m:r>
                                <a:rPr lang="es-EC" i="1">
                                  <a:latin typeface="Cambria Math" panose="02040503050406030204" pitchFamily="18" charset="0"/>
                                  <a:ea typeface="Calibri" panose="020F0502020204030204" pitchFamily="34" charset="0"/>
                                  <a:cs typeface="Times New Roman" panose="02020603050405020304" pitchFamily="18" charset="0"/>
                                </a:rPr>
                                <m:t>𝑐</m:t>
                              </m:r>
                            </m:sub>
                          </m:sSub>
                        </m:e>
                      </m:nary>
                    </m:oMath>
                  </m:oMathPara>
                </a14:m>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latin typeface="Cambria Math" panose="02040503050406030204" pitchFamily="18" charset="0"/>
                              <a:ea typeface="Calibri" panose="020F0502020204030204" pitchFamily="34" charset="0"/>
                              <a:cs typeface="Times New Roman" panose="02020603050405020304" pitchFamily="18" charset="0"/>
                            </a:rPr>
                          </m:ctrlPr>
                        </m:naryPr>
                        <m:sub/>
                        <m:sup/>
                        <m:e>
                          <m:r>
                            <a:rPr lang="es-EC" i="1">
                              <a:latin typeface="Cambria Math" panose="02040503050406030204" pitchFamily="18" charset="0"/>
                              <a:ea typeface="Calibri" panose="020F0502020204030204" pitchFamily="34" charset="0"/>
                              <a:cs typeface="Times New Roman" panose="02020603050405020304" pitchFamily="18" charset="0"/>
                            </a:rPr>
                            <m:t>𝐹𝑦</m:t>
                          </m:r>
                          <m:r>
                            <a:rPr lang="es-EC" i="1">
                              <a:latin typeface="Cambria Math" panose="02040503050406030204" pitchFamily="18" charset="0"/>
                              <a:ea typeface="Calibri" panose="020F0502020204030204" pitchFamily="34" charset="0"/>
                              <a:cs typeface="Times New Roman" panose="02020603050405020304" pitchFamily="18" charset="0"/>
                            </a:rPr>
                            <m:t>=0</m:t>
                          </m:r>
                        </m:e>
                      </m:nary>
                    </m:oMath>
                  </m:oMathPara>
                </a14:m>
                <a:endParaRPr lang="es-EC"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5591325" y="1310006"/>
                <a:ext cx="2658140" cy="173291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23014" y="3472468"/>
                <a:ext cx="2700670" cy="1979644"/>
              </a:xfrm>
              <a:prstGeom prst="rect">
                <a:avLst/>
              </a:prstGeom>
            </p:spPr>
            <p:txBody>
              <a:bodyPr wrap="square">
                <a:spAutoFit/>
              </a:bodyPr>
              <a:lstStyle/>
              <a:p>
                <a:pPr>
                  <a:lnSpc>
                    <a:spcPct val="107000"/>
                  </a:lnSpc>
                  <a:spcAft>
                    <a:spcPts val="800"/>
                  </a:spcAft>
                </a:pPr>
                <a:r>
                  <a:rPr lang="es-EC" sz="2000" b="1" dirty="0">
                    <a:ea typeface="Calibri" panose="020F0502020204030204" pitchFamily="34" charset="0"/>
                    <a:cs typeface="Times New Roman" panose="02020603050405020304" pitchFamily="18" charset="0"/>
                  </a:rPr>
                  <a:t>DATOS</a:t>
                </a:r>
                <a:r>
                  <a:rPr lang="es-EC" sz="2000" dirty="0">
                    <a:ea typeface="Calibri" panose="020F0502020204030204" pitchFamily="34" charset="0"/>
                    <a:cs typeface="Times New Roman" panose="02020603050405020304" pitchFamily="18" charset="0"/>
                  </a:rPr>
                  <a:t>:</a:t>
                </a: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𝑅</m:t>
                      </m:r>
                      <m:r>
                        <a:rPr lang="es-EC" i="1">
                          <a:latin typeface="Cambria Math" panose="02040503050406030204" pitchFamily="18" charset="0"/>
                          <a:ea typeface="Calibri" panose="020F0502020204030204" pitchFamily="34" charset="0"/>
                          <a:cs typeface="Times New Roman" panose="02020603050405020304" pitchFamily="18" charset="0"/>
                        </a:rPr>
                        <m:t>=2 </m:t>
                      </m:r>
                      <m:r>
                        <a:rPr lang="es-EC" i="1">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s-EC"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𝜇</m:t>
                      </m:r>
                      <m:r>
                        <a:rPr lang="es-EC" i="1">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s-EC"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𝑣</m:t>
                      </m:r>
                      <m:r>
                        <a:rPr lang="es-EC" i="1">
                          <a:latin typeface="Cambria Math" panose="02040503050406030204" pitchFamily="18" charset="0"/>
                          <a:ea typeface="Calibri" panose="020F0502020204030204" pitchFamily="34" charset="0"/>
                          <a:cs typeface="Times New Roman" panose="02020603050405020304" pitchFamily="18" charset="0"/>
                        </a:rPr>
                        <m:t>=25 </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𝐾𝑚</m:t>
                          </m:r>
                        </m:num>
                        <m:den>
                          <m:r>
                            <a:rPr lang="es-EC" i="1">
                              <a:latin typeface="Cambria Math" panose="02040503050406030204" pitchFamily="18" charset="0"/>
                              <a:ea typeface="Calibri" panose="020F0502020204030204" pitchFamily="34" charset="0"/>
                              <a:cs typeface="Times New Roman" panose="02020603050405020304" pitchFamily="18" charset="0"/>
                            </a:rPr>
                            <m:t>h</m:t>
                          </m:r>
                        </m:den>
                      </m:f>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1" smtClean="0">
                          <a:latin typeface="Cambria Math" panose="02040503050406030204" pitchFamily="18" charset="0"/>
                          <a:ea typeface="Calibri" panose="020F0502020204030204" pitchFamily="34" charset="0"/>
                          <a:cs typeface="Times New Roman" panose="02020603050405020304" pitchFamily="18" charset="0"/>
                        </a:rPr>
                        <m:t>6,94 </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𝑚</m:t>
                          </m:r>
                        </m:num>
                        <m:den>
                          <m:r>
                            <a:rPr lang="es-EC" i="1">
                              <a:latin typeface="Cambria Math" panose="02040503050406030204" pitchFamily="18" charset="0"/>
                              <a:ea typeface="Calibri" panose="020F0502020204030204" pitchFamily="34" charset="0"/>
                              <a:cs typeface="Times New Roman" panose="02020603050405020304" pitchFamily="18" charset="0"/>
                            </a:rPr>
                            <m:t>𝑠</m:t>
                          </m:r>
                        </m:den>
                      </m:f>
                    </m:oMath>
                  </m:oMathPara>
                </a14:m>
                <a:endParaRPr lang="es-EC"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723014" y="3472468"/>
                <a:ext cx="2700670" cy="1979644"/>
              </a:xfrm>
              <a:prstGeom prst="rect">
                <a:avLst/>
              </a:prstGeom>
              <a:blipFill>
                <a:blip r:embed="rId4"/>
                <a:stretch>
                  <a:fillRect l="-2483" t="-1543"/>
                </a:stretch>
              </a:blipFill>
            </p:spPr>
            <p:txBody>
              <a:bodyPr/>
              <a:lstStyle/>
              <a:p>
                <a:r>
                  <a:rPr lang="es-EC">
                    <a:noFill/>
                  </a:rPr>
                  <a:t> </a:t>
                </a:r>
              </a:p>
            </p:txBody>
          </p:sp>
        </mc:Fallback>
      </mc:AlternateContent>
      <p:sp>
        <p:nvSpPr>
          <p:cNvPr id="2" name="Rectángulo 1"/>
          <p:cNvSpPr/>
          <p:nvPr/>
        </p:nvSpPr>
        <p:spPr>
          <a:xfrm>
            <a:off x="723013" y="5544235"/>
            <a:ext cx="5835441" cy="369332"/>
          </a:xfrm>
          <a:prstGeom prst="rect">
            <a:avLst/>
          </a:prstGeom>
        </p:spPr>
        <p:txBody>
          <a:bodyPr wrap="square">
            <a:spAutoFit/>
          </a:bodyPr>
          <a:lstStyle/>
          <a:p>
            <a:r>
              <a:rPr lang="es-EC" dirty="0"/>
              <a:t>Fuente: </a:t>
            </a:r>
            <a:r>
              <a:rPr lang="es-EC" dirty="0" err="1"/>
              <a:t>Serway</a:t>
            </a:r>
            <a:r>
              <a:rPr lang="es-EC" dirty="0"/>
              <a:t> R. A.. Física. Editorial McGraw-Hill. (1992)</a:t>
            </a:r>
          </a:p>
        </p:txBody>
      </p:sp>
      <p:pic>
        <p:nvPicPr>
          <p:cNvPr id="3" name="Imagen 2"/>
          <p:cNvPicPr>
            <a:picLocks noChangeAspect="1"/>
          </p:cNvPicPr>
          <p:nvPr/>
        </p:nvPicPr>
        <p:blipFill>
          <a:blip r:embed="rId5"/>
          <a:stretch>
            <a:fillRect/>
          </a:stretch>
        </p:blipFill>
        <p:spPr>
          <a:xfrm>
            <a:off x="930945" y="756746"/>
            <a:ext cx="3966876" cy="2663004"/>
          </a:xfrm>
          <a:prstGeom prst="rect">
            <a:avLst/>
          </a:prstGeom>
        </p:spPr>
      </p:pic>
      <p:cxnSp>
        <p:nvCxnSpPr>
          <p:cNvPr id="5" name="Conector recto 4"/>
          <p:cNvCxnSpPr/>
          <p:nvPr/>
        </p:nvCxnSpPr>
        <p:spPr>
          <a:xfrm>
            <a:off x="5927834" y="2144110"/>
            <a:ext cx="211258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32843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4194" y="510806"/>
            <a:ext cx="8261130" cy="637510"/>
          </a:xfrm>
        </p:spPr>
        <p:txBody>
          <a:bodyPr>
            <a:normAutofit/>
          </a:bodyPr>
          <a:lstStyle/>
          <a:p>
            <a:r>
              <a:rPr lang="es-EC" sz="2400" b="1" dirty="0">
                <a:latin typeface="Arial" panose="020B0604020202020204" pitchFamily="34" charset="0"/>
                <a:cs typeface="Arial" panose="020B0604020202020204" pitchFamily="34" charset="0"/>
              </a:rPr>
              <a:t>GRADOS DE LIBERTAD PARA EL MECANISMO</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586609" y="1390053"/>
                <a:ext cx="7886700" cy="4614531"/>
              </a:xfrm>
            </p:spPr>
            <p:txBody>
              <a:bodyPr/>
              <a:lstStyle/>
              <a:p>
                <a:pPr marL="0" indent="0">
                  <a:buNone/>
                </a:pPr>
                <a:r>
                  <a:rPr lang="es-ES" sz="1800" dirty="0"/>
                  <a:t>Ecuación de movilidad de Kutzbach:</a:t>
                </a:r>
              </a:p>
              <a:p>
                <a:pPr marL="0" indent="0">
                  <a:buNone/>
                </a:pPr>
                <a:endParaRPr lang="es-EC" sz="1800" dirty="0"/>
              </a:p>
              <a:p>
                <a:pPr marL="0" indent="0">
                  <a:buNone/>
                </a:pPr>
                <a14:m>
                  <m:oMathPara xmlns:m="http://schemas.openxmlformats.org/officeDocument/2006/math">
                    <m:oMathParaPr>
                      <m:jc m:val="centerGroup"/>
                    </m:oMathParaPr>
                    <m:oMath xmlns:m="http://schemas.openxmlformats.org/officeDocument/2006/math">
                      <m:r>
                        <a:rPr lang="es-EC" sz="1800" i="1">
                          <a:latin typeface="Cambria Math" panose="02040503050406030204" pitchFamily="18" charset="0"/>
                        </a:rPr>
                        <m:t>𝑀</m:t>
                      </m:r>
                      <m:r>
                        <a:rPr lang="es-EC" sz="1800" i="1">
                          <a:latin typeface="Cambria Math" panose="02040503050406030204" pitchFamily="18" charset="0"/>
                        </a:rPr>
                        <m:t>=6</m:t>
                      </m:r>
                      <m:d>
                        <m:dPr>
                          <m:ctrlPr>
                            <a:rPr lang="es-EC" sz="1800" i="1">
                              <a:latin typeface="Cambria Math" panose="02040503050406030204" pitchFamily="18" charset="0"/>
                            </a:rPr>
                          </m:ctrlPr>
                        </m:dPr>
                        <m:e>
                          <m:r>
                            <a:rPr lang="es-EC" sz="1800" i="1">
                              <a:latin typeface="Cambria Math" panose="02040503050406030204" pitchFamily="18" charset="0"/>
                            </a:rPr>
                            <m:t>𝐿</m:t>
                          </m:r>
                          <m:r>
                            <a:rPr lang="es-EC" sz="1800" i="1">
                              <a:latin typeface="Cambria Math" panose="02040503050406030204" pitchFamily="18" charset="0"/>
                            </a:rPr>
                            <m:t>−1</m:t>
                          </m:r>
                        </m:e>
                      </m:d>
                      <m:r>
                        <a:rPr lang="es-EC" sz="1800" i="1">
                          <a:latin typeface="Cambria Math" panose="02040503050406030204" pitchFamily="18" charset="0"/>
                        </a:rPr>
                        <m:t>−5</m:t>
                      </m:r>
                      <m:sSub>
                        <m:sSubPr>
                          <m:ctrlPr>
                            <a:rPr lang="es-EC" sz="1800" i="1">
                              <a:latin typeface="Cambria Math" panose="02040503050406030204" pitchFamily="18" charset="0"/>
                            </a:rPr>
                          </m:ctrlPr>
                        </m:sSubPr>
                        <m:e>
                          <m:r>
                            <a:rPr lang="es-EC" sz="1800" i="1">
                              <a:latin typeface="Cambria Math" panose="02040503050406030204" pitchFamily="18" charset="0"/>
                            </a:rPr>
                            <m:t>𝐽</m:t>
                          </m:r>
                        </m:e>
                        <m:sub>
                          <m:r>
                            <a:rPr lang="es-EC" sz="1800" i="1">
                              <a:latin typeface="Cambria Math" panose="02040503050406030204" pitchFamily="18" charset="0"/>
                            </a:rPr>
                            <m:t>1</m:t>
                          </m:r>
                        </m:sub>
                      </m:sSub>
                      <m:r>
                        <a:rPr lang="es-EC" sz="1800" i="1">
                          <a:latin typeface="Cambria Math" panose="02040503050406030204" pitchFamily="18" charset="0"/>
                        </a:rPr>
                        <m:t>−4</m:t>
                      </m:r>
                      <m:sSub>
                        <m:sSubPr>
                          <m:ctrlPr>
                            <a:rPr lang="es-EC" sz="1800" i="1">
                              <a:latin typeface="Cambria Math" panose="02040503050406030204" pitchFamily="18" charset="0"/>
                            </a:rPr>
                          </m:ctrlPr>
                        </m:sSubPr>
                        <m:e>
                          <m:r>
                            <a:rPr lang="es-EC" sz="1800" i="1">
                              <a:latin typeface="Cambria Math" panose="02040503050406030204" pitchFamily="18" charset="0"/>
                            </a:rPr>
                            <m:t>𝐽</m:t>
                          </m:r>
                        </m:e>
                        <m:sub>
                          <m:r>
                            <a:rPr lang="es-EC" sz="1800" i="1">
                              <a:latin typeface="Cambria Math" panose="02040503050406030204" pitchFamily="18" charset="0"/>
                            </a:rPr>
                            <m:t>2</m:t>
                          </m:r>
                        </m:sub>
                      </m:sSub>
                      <m:r>
                        <a:rPr lang="es-EC" sz="1800" i="1">
                          <a:latin typeface="Cambria Math" panose="02040503050406030204" pitchFamily="18" charset="0"/>
                        </a:rPr>
                        <m:t>−3</m:t>
                      </m:r>
                      <m:sSub>
                        <m:sSubPr>
                          <m:ctrlPr>
                            <a:rPr lang="es-EC" sz="1800" i="1">
                              <a:latin typeface="Cambria Math" panose="02040503050406030204" pitchFamily="18" charset="0"/>
                            </a:rPr>
                          </m:ctrlPr>
                        </m:sSubPr>
                        <m:e>
                          <m:r>
                            <a:rPr lang="es-EC" sz="1800" i="1">
                              <a:latin typeface="Cambria Math" panose="02040503050406030204" pitchFamily="18" charset="0"/>
                            </a:rPr>
                            <m:t>𝐽</m:t>
                          </m:r>
                        </m:e>
                        <m:sub>
                          <m:r>
                            <a:rPr lang="es-EC" sz="1800" i="1">
                              <a:latin typeface="Cambria Math" panose="02040503050406030204" pitchFamily="18" charset="0"/>
                            </a:rPr>
                            <m:t>3</m:t>
                          </m:r>
                        </m:sub>
                      </m:sSub>
                      <m:r>
                        <a:rPr lang="es-EC" sz="1800" i="1">
                          <a:latin typeface="Cambria Math" panose="02040503050406030204" pitchFamily="18" charset="0"/>
                        </a:rPr>
                        <m:t>−2</m:t>
                      </m:r>
                      <m:sSub>
                        <m:sSubPr>
                          <m:ctrlPr>
                            <a:rPr lang="es-EC" sz="1800" i="1">
                              <a:latin typeface="Cambria Math" panose="02040503050406030204" pitchFamily="18" charset="0"/>
                            </a:rPr>
                          </m:ctrlPr>
                        </m:sSubPr>
                        <m:e>
                          <m:r>
                            <a:rPr lang="es-EC" sz="1800" i="1">
                              <a:latin typeface="Cambria Math" panose="02040503050406030204" pitchFamily="18" charset="0"/>
                            </a:rPr>
                            <m:t>𝐽</m:t>
                          </m:r>
                        </m:e>
                        <m:sub>
                          <m:r>
                            <a:rPr lang="es-EC" sz="1800" i="1">
                              <a:latin typeface="Cambria Math" panose="02040503050406030204" pitchFamily="18" charset="0"/>
                            </a:rPr>
                            <m:t>4</m:t>
                          </m:r>
                        </m:sub>
                      </m:sSub>
                      <m:r>
                        <a:rPr lang="es-EC" sz="1800" i="1">
                          <a:latin typeface="Cambria Math" panose="02040503050406030204" pitchFamily="18" charset="0"/>
                        </a:rPr>
                        <m:t>−5</m:t>
                      </m:r>
                      <m:sSub>
                        <m:sSubPr>
                          <m:ctrlPr>
                            <a:rPr lang="es-EC" sz="1800" i="1">
                              <a:latin typeface="Cambria Math" panose="02040503050406030204" pitchFamily="18" charset="0"/>
                            </a:rPr>
                          </m:ctrlPr>
                        </m:sSubPr>
                        <m:e>
                          <m:r>
                            <a:rPr lang="es-EC" sz="1800" i="1">
                              <a:latin typeface="Cambria Math" panose="02040503050406030204" pitchFamily="18" charset="0"/>
                            </a:rPr>
                            <m:t>𝐽</m:t>
                          </m:r>
                        </m:e>
                        <m:sub>
                          <m:r>
                            <a:rPr lang="es-EC" sz="1800" b="0" i="1" smtClean="0">
                              <a:latin typeface="Cambria Math" panose="02040503050406030204" pitchFamily="18" charset="0"/>
                            </a:rPr>
                            <m:t>5</m:t>
                          </m:r>
                        </m:sub>
                      </m:sSub>
                    </m:oMath>
                  </m:oMathPara>
                </a14:m>
                <a:endParaRPr lang="es-EC" sz="1800" dirty="0"/>
              </a:p>
              <a:p>
                <a:pPr marL="0" indent="0">
                  <a:buNone/>
                </a:pPr>
                <a:r>
                  <a:rPr lang="es-EC" sz="1800" dirty="0"/>
                  <a:t>Donde: </a:t>
                </a:r>
              </a:p>
              <a:p>
                <a14:m>
                  <m:oMath xmlns:m="http://schemas.openxmlformats.org/officeDocument/2006/math">
                    <m:r>
                      <a:rPr lang="es-EC" sz="1800" i="1">
                        <a:latin typeface="Cambria Math" panose="02040503050406030204" pitchFamily="18" charset="0"/>
                      </a:rPr>
                      <m:t>𝑀</m:t>
                    </m:r>
                    <m:r>
                      <a:rPr lang="es-EC" sz="1800" i="1">
                        <a:latin typeface="Cambria Math" panose="02040503050406030204" pitchFamily="18" charset="0"/>
                      </a:rPr>
                      <m:t> </m:t>
                    </m:r>
                  </m:oMath>
                </a14:m>
                <a:r>
                  <a:rPr lang="es-EC" sz="1800" dirty="0"/>
                  <a:t>= grados de libertad o movilidad</a:t>
                </a:r>
              </a:p>
              <a:p>
                <a14:m>
                  <m:oMath xmlns:m="http://schemas.openxmlformats.org/officeDocument/2006/math">
                    <m:r>
                      <a:rPr lang="es-EC" sz="1800" i="1">
                        <a:latin typeface="Cambria Math" panose="02040503050406030204" pitchFamily="18" charset="0"/>
                      </a:rPr>
                      <m:t>𝐿</m:t>
                    </m:r>
                    <m:r>
                      <a:rPr lang="es-EC" sz="1800" i="1">
                        <a:latin typeface="Cambria Math" panose="02040503050406030204" pitchFamily="18" charset="0"/>
                      </a:rPr>
                      <m:t> </m:t>
                    </m:r>
                  </m:oMath>
                </a14:m>
                <a:r>
                  <a:rPr lang="es-EC" sz="1800" dirty="0"/>
                  <a:t>= número de eslabones</a:t>
                </a:r>
              </a:p>
              <a:p>
                <a14:m>
                  <m:oMath xmlns:m="http://schemas.openxmlformats.org/officeDocument/2006/math">
                    <m:sSub>
                      <m:sSubPr>
                        <m:ctrlPr>
                          <a:rPr lang="es-EC" sz="1800" i="1">
                            <a:latin typeface="Cambria Math" panose="02040503050406030204" pitchFamily="18" charset="0"/>
                          </a:rPr>
                        </m:ctrlPr>
                      </m:sSubPr>
                      <m:e>
                        <m:r>
                          <a:rPr lang="es-EC" sz="1800" i="1">
                            <a:latin typeface="Cambria Math" panose="02040503050406030204" pitchFamily="18" charset="0"/>
                          </a:rPr>
                          <m:t>𝐽</m:t>
                        </m:r>
                      </m:e>
                      <m:sub>
                        <m:r>
                          <a:rPr lang="es-EC" sz="1800" b="0" i="1" smtClean="0">
                            <a:latin typeface="Cambria Math" panose="02040503050406030204" pitchFamily="18" charset="0"/>
                          </a:rPr>
                          <m:t>𝑖</m:t>
                        </m:r>
                      </m:sub>
                    </m:sSub>
                  </m:oMath>
                </a14:m>
                <a:r>
                  <a:rPr lang="es-EC" sz="1800" dirty="0"/>
                  <a:t>= grados de libertad</a:t>
                </a:r>
              </a:p>
              <a:p>
                <a:pPr marL="0" indent="0">
                  <a:buNone/>
                </a:pPr>
                <a:endParaRPr lang="es-EC" sz="1800" dirty="0"/>
              </a:p>
              <a:p>
                <a:pPr marL="0" indent="0" algn="ctr">
                  <a:buNone/>
                </a:pPr>
                <a:r>
                  <a:rPr lang="es-EC" sz="1800" dirty="0"/>
                  <a:t> </a:t>
                </a:r>
                <a14:m>
                  <m:oMath xmlns:m="http://schemas.openxmlformats.org/officeDocument/2006/math">
                    <m:r>
                      <a:rPr lang="es-EC" sz="1800" i="1">
                        <a:latin typeface="Cambria Math" panose="02040503050406030204" pitchFamily="18" charset="0"/>
                      </a:rPr>
                      <m:t>𝑀</m:t>
                    </m:r>
                    <m:r>
                      <a:rPr lang="es-EC" sz="1800" i="1">
                        <a:latin typeface="Cambria Math" panose="02040503050406030204" pitchFamily="18" charset="0"/>
                      </a:rPr>
                      <m:t>=6</m:t>
                    </m:r>
                    <m:d>
                      <m:dPr>
                        <m:ctrlPr>
                          <a:rPr lang="es-EC" sz="1800" i="1">
                            <a:latin typeface="Cambria Math" panose="02040503050406030204" pitchFamily="18" charset="0"/>
                          </a:rPr>
                        </m:ctrlPr>
                      </m:dPr>
                      <m:e>
                        <m:r>
                          <a:rPr lang="es-EC" sz="1800" b="0" i="1" smtClean="0">
                            <a:latin typeface="Cambria Math" panose="02040503050406030204" pitchFamily="18" charset="0"/>
                          </a:rPr>
                          <m:t>6</m:t>
                        </m:r>
                        <m:r>
                          <a:rPr lang="es-EC" sz="1800" i="1">
                            <a:latin typeface="Cambria Math" panose="02040503050406030204" pitchFamily="18" charset="0"/>
                          </a:rPr>
                          <m:t>−1</m:t>
                        </m:r>
                      </m:e>
                    </m:d>
                    <m:r>
                      <a:rPr lang="es-EC" sz="1800" i="1">
                        <a:latin typeface="Cambria Math" panose="02040503050406030204" pitchFamily="18" charset="0"/>
                      </a:rPr>
                      <m:t>−5</m:t>
                    </m:r>
                    <m:r>
                      <a:rPr lang="es-EC" sz="1800" b="0" i="1" smtClean="0">
                        <a:latin typeface="Cambria Math" panose="02040503050406030204" pitchFamily="18" charset="0"/>
                      </a:rPr>
                      <m:t>(3)</m:t>
                    </m:r>
                    <m:r>
                      <a:rPr lang="es-EC" sz="1800" i="1">
                        <a:latin typeface="Cambria Math" panose="02040503050406030204" pitchFamily="18" charset="0"/>
                      </a:rPr>
                      <m:t>−</m:t>
                    </m:r>
                    <m:r>
                      <a:rPr lang="es-EC" sz="1800" b="0" i="1" smtClean="0">
                        <a:latin typeface="Cambria Math" panose="02040503050406030204" pitchFamily="18" charset="0"/>
                      </a:rPr>
                      <m:t>0</m:t>
                    </m:r>
                    <m:r>
                      <a:rPr lang="es-EC" sz="1800" i="1">
                        <a:latin typeface="Cambria Math" panose="02040503050406030204" pitchFamily="18" charset="0"/>
                      </a:rPr>
                      <m:t>−3</m:t>
                    </m:r>
                    <m:r>
                      <a:rPr lang="es-EC" sz="1800" b="0" i="1" smtClean="0">
                        <a:latin typeface="Cambria Math" panose="02040503050406030204" pitchFamily="18" charset="0"/>
                      </a:rPr>
                      <m:t>(4)</m:t>
                    </m:r>
                    <m:r>
                      <a:rPr lang="es-EC" sz="1800" i="1">
                        <a:latin typeface="Cambria Math" panose="02040503050406030204" pitchFamily="18" charset="0"/>
                      </a:rPr>
                      <m:t>−</m:t>
                    </m:r>
                    <m:r>
                      <a:rPr lang="es-EC" sz="1800" b="0" i="1" smtClean="0">
                        <a:latin typeface="Cambria Math" panose="02040503050406030204" pitchFamily="18" charset="0"/>
                      </a:rPr>
                      <m:t>0</m:t>
                    </m:r>
                    <m:r>
                      <a:rPr lang="es-EC" sz="1800" i="1">
                        <a:latin typeface="Cambria Math" panose="02040503050406030204" pitchFamily="18" charset="0"/>
                      </a:rPr>
                      <m:t>−</m:t>
                    </m:r>
                    <m:r>
                      <a:rPr lang="es-EC" sz="1800" b="0" i="1" smtClean="0">
                        <a:latin typeface="Cambria Math" panose="02040503050406030204" pitchFamily="18" charset="0"/>
                      </a:rPr>
                      <m:t>0</m:t>
                    </m:r>
                  </m:oMath>
                </a14:m>
                <a:endParaRPr lang="es-EC" sz="1800" dirty="0"/>
              </a:p>
              <a:p>
                <a:pPr marL="0" indent="0" algn="ctr">
                  <a:buNone/>
                </a:pPr>
                <a:r>
                  <a:rPr lang="es-EC" sz="1800" dirty="0"/>
                  <a:t> </a:t>
                </a:r>
                <a14:m>
                  <m:oMath xmlns:m="http://schemas.openxmlformats.org/officeDocument/2006/math">
                    <m:r>
                      <a:rPr lang="es-EC" sz="1800" i="1">
                        <a:latin typeface="Cambria Math" panose="02040503050406030204" pitchFamily="18" charset="0"/>
                      </a:rPr>
                      <m:t>𝑀</m:t>
                    </m:r>
                    <m:r>
                      <a:rPr lang="es-EC" sz="1800" i="1">
                        <a:latin typeface="Cambria Math" panose="02040503050406030204" pitchFamily="18" charset="0"/>
                      </a:rPr>
                      <m:t>=30−15−12</m:t>
                    </m:r>
                  </m:oMath>
                </a14:m>
                <a:endParaRPr lang="es-EC" sz="1800" b="0" dirty="0"/>
              </a:p>
              <a:p>
                <a:pPr marL="0" indent="0" algn="ctr">
                  <a:buNone/>
                </a:pPr>
                <a:r>
                  <a:rPr lang="es-EC" sz="1800" dirty="0"/>
                  <a:t> </a:t>
                </a:r>
                <a14:m>
                  <m:oMath xmlns:m="http://schemas.openxmlformats.org/officeDocument/2006/math">
                    <m:r>
                      <a:rPr lang="es-EC" sz="1800" i="1">
                        <a:latin typeface="Cambria Math" panose="02040503050406030204" pitchFamily="18" charset="0"/>
                      </a:rPr>
                      <m:t>𝑀</m:t>
                    </m:r>
                    <m:r>
                      <a:rPr lang="es-EC" sz="1800" i="1">
                        <a:latin typeface="Cambria Math" panose="02040503050406030204" pitchFamily="18" charset="0"/>
                      </a:rPr>
                      <m:t>=3</m:t>
                    </m:r>
                  </m:oMath>
                </a14:m>
                <a:endParaRPr lang="es-EC" sz="18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586609" y="1390053"/>
                <a:ext cx="7886700" cy="4614531"/>
              </a:xfrm>
              <a:blipFill>
                <a:blip r:embed="rId2"/>
                <a:stretch>
                  <a:fillRect l="-618" t="-1189"/>
                </a:stretch>
              </a:blipFill>
            </p:spPr>
            <p:txBody>
              <a:bodyPr/>
              <a:lstStyle/>
              <a:p>
                <a:r>
                  <a:rPr lang="es-EC">
                    <a:noFill/>
                  </a:rPr>
                  <a:t> </a:t>
                </a:r>
              </a:p>
            </p:txBody>
          </p:sp>
        </mc:Fallback>
      </mc:AlternateContent>
    </p:spTree>
    <p:extLst>
      <p:ext uri="{BB962C8B-B14F-4D97-AF65-F5344CB8AC3E}">
        <p14:creationId xmlns:p14="http://schemas.microsoft.com/office/powerpoint/2010/main" val="1547830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623" y="735412"/>
            <a:ext cx="2092677" cy="2472962"/>
          </a:xfrm>
          <a:prstGeom prst="rect">
            <a:avLst/>
          </a:prstGeom>
          <a:noFill/>
          <a:ln>
            <a:noFill/>
          </a:ln>
        </p:spPr>
      </p:pic>
      <p:pic>
        <p:nvPicPr>
          <p:cNvPr id="7" name="Imagen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391" y="751360"/>
            <a:ext cx="2169043" cy="2457014"/>
          </a:xfrm>
          <a:prstGeom prst="rect">
            <a:avLst/>
          </a:prstGeom>
          <a:noFill/>
          <a:ln>
            <a:noFill/>
          </a:ln>
        </p:spPr>
      </p:pic>
      <p:pic>
        <p:nvPicPr>
          <p:cNvPr id="8" name="Imagen 7"/>
          <p:cNvPicPr/>
          <p:nvPr/>
        </p:nvPicPr>
        <p:blipFill rotWithShape="1">
          <a:blip r:embed="rId4"/>
          <a:srcRect l="43986"/>
          <a:stretch/>
        </p:blipFill>
        <p:spPr bwMode="auto">
          <a:xfrm>
            <a:off x="416606" y="3433989"/>
            <a:ext cx="2443554" cy="2450446"/>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5"/>
          <a:stretch>
            <a:fillRect/>
          </a:stretch>
        </p:blipFill>
        <p:spPr>
          <a:xfrm>
            <a:off x="6528391" y="3433989"/>
            <a:ext cx="2169043" cy="2450446"/>
          </a:xfrm>
          <a:prstGeom prst="rect">
            <a:avLst/>
          </a:prstGeom>
        </p:spPr>
      </p:pic>
      <p:sp>
        <p:nvSpPr>
          <p:cNvPr id="10" name="CuadroTexto 9"/>
          <p:cNvSpPr txBox="1"/>
          <p:nvPr/>
        </p:nvSpPr>
        <p:spPr>
          <a:xfrm>
            <a:off x="3484438" y="3070069"/>
            <a:ext cx="2270814" cy="461665"/>
          </a:xfrm>
          <a:prstGeom prst="rect">
            <a:avLst/>
          </a:prstGeom>
          <a:noFill/>
        </p:spPr>
        <p:txBody>
          <a:bodyPr wrap="none" rtlCol="0">
            <a:spAutoFit/>
          </a:bodyPr>
          <a:lstStyle/>
          <a:p>
            <a:r>
              <a:rPr lang="es-EC" sz="2400" dirty="0">
                <a:latin typeface="Arial" panose="020B0604020202020204" pitchFamily="34" charset="0"/>
                <a:cs typeface="Arial" panose="020B0604020202020204" pitchFamily="34" charset="0"/>
              </a:rPr>
              <a:t>FABRICACIÓN</a:t>
            </a:r>
          </a:p>
        </p:txBody>
      </p:sp>
      <p:sp>
        <p:nvSpPr>
          <p:cNvPr id="11" name="Flecha: doblada 10"/>
          <p:cNvSpPr/>
          <p:nvPr/>
        </p:nvSpPr>
        <p:spPr>
          <a:xfrm flipH="1">
            <a:off x="3088754" y="1960769"/>
            <a:ext cx="866558" cy="835218"/>
          </a:xfrm>
          <a:prstGeom prst="bentArrow">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chemeClr val="tx1"/>
              </a:solidFill>
            </a:endParaRPr>
          </a:p>
        </p:txBody>
      </p:sp>
      <p:sp>
        <p:nvSpPr>
          <p:cNvPr id="14" name="Elipse 13"/>
          <p:cNvSpPr/>
          <p:nvPr/>
        </p:nvSpPr>
        <p:spPr>
          <a:xfrm>
            <a:off x="3299858" y="1072327"/>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1</a:t>
            </a:r>
          </a:p>
        </p:txBody>
      </p:sp>
      <p:sp>
        <p:nvSpPr>
          <p:cNvPr id="15" name="Flecha: doblada 14"/>
          <p:cNvSpPr/>
          <p:nvPr/>
        </p:nvSpPr>
        <p:spPr>
          <a:xfrm rot="10800000" flipH="1">
            <a:off x="5321973" y="3930320"/>
            <a:ext cx="866558" cy="835218"/>
          </a:xfrm>
          <a:prstGeom prst="bentArrow">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chemeClr val="tx1"/>
              </a:solidFill>
            </a:endParaRPr>
          </a:p>
        </p:txBody>
      </p:sp>
      <p:sp>
        <p:nvSpPr>
          <p:cNvPr id="16" name="Flecha: doblada 15"/>
          <p:cNvSpPr/>
          <p:nvPr/>
        </p:nvSpPr>
        <p:spPr>
          <a:xfrm>
            <a:off x="5321972" y="1960769"/>
            <a:ext cx="866558" cy="835218"/>
          </a:xfrm>
          <a:prstGeom prst="bentArrow">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chemeClr val="tx1"/>
              </a:solidFill>
            </a:endParaRPr>
          </a:p>
        </p:txBody>
      </p:sp>
      <p:sp>
        <p:nvSpPr>
          <p:cNvPr id="17" name="Flecha: doblada 16"/>
          <p:cNvSpPr/>
          <p:nvPr/>
        </p:nvSpPr>
        <p:spPr>
          <a:xfrm flipH="1" flipV="1">
            <a:off x="3088754" y="3930320"/>
            <a:ext cx="866558" cy="835218"/>
          </a:xfrm>
          <a:prstGeom prst="bentArrow">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chemeClr val="tx1"/>
              </a:solidFill>
            </a:endParaRPr>
          </a:p>
        </p:txBody>
      </p:sp>
      <p:sp>
        <p:nvSpPr>
          <p:cNvPr id="18" name="Elipse 17"/>
          <p:cNvSpPr/>
          <p:nvPr/>
        </p:nvSpPr>
        <p:spPr>
          <a:xfrm>
            <a:off x="5516325" y="5062073"/>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4</a:t>
            </a:r>
          </a:p>
        </p:txBody>
      </p:sp>
      <p:sp>
        <p:nvSpPr>
          <p:cNvPr id="19" name="Elipse 18"/>
          <p:cNvSpPr/>
          <p:nvPr/>
        </p:nvSpPr>
        <p:spPr>
          <a:xfrm>
            <a:off x="3299858" y="5062073"/>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3</a:t>
            </a:r>
          </a:p>
        </p:txBody>
      </p:sp>
      <p:sp>
        <p:nvSpPr>
          <p:cNvPr id="20" name="Elipse 19"/>
          <p:cNvSpPr/>
          <p:nvPr/>
        </p:nvSpPr>
        <p:spPr>
          <a:xfrm>
            <a:off x="5516325" y="1125937"/>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2</a:t>
            </a:r>
          </a:p>
        </p:txBody>
      </p:sp>
    </p:spTree>
    <p:extLst>
      <p:ext uri="{BB962C8B-B14F-4D97-AF65-F5344CB8AC3E}">
        <p14:creationId xmlns:p14="http://schemas.microsoft.com/office/powerpoint/2010/main" val="1985971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6892" y="3533601"/>
            <a:ext cx="2034968" cy="2364516"/>
          </a:xfrm>
          <a:prstGeom prst="rect">
            <a:avLst/>
          </a:prstGeom>
          <a:noFill/>
          <a:ln>
            <a:noFill/>
          </a:ln>
        </p:spPr>
      </p:pic>
      <p:pic>
        <p:nvPicPr>
          <p:cNvPr id="3" name="Imagen 2" descr="C:\Users\armando\AppData\Local\Microsoft\Windows\INetCacheContent.Word\IMG-20160930-WA0005.jpeg"/>
          <p:cNvPicPr/>
          <p:nvPr/>
        </p:nvPicPr>
        <p:blipFill rotWithShape="1">
          <a:blip r:embed="rId3" cstate="print">
            <a:extLst>
              <a:ext uri="{28A0092B-C50C-407E-A947-70E740481C1C}">
                <a14:useLocalDpi xmlns:a14="http://schemas.microsoft.com/office/drawing/2010/main" val="0"/>
              </a:ext>
            </a:extLst>
          </a:blip>
          <a:srcRect l="6044" r="35250" b="14035"/>
          <a:stretch/>
        </p:blipFill>
        <p:spPr bwMode="auto">
          <a:xfrm rot="5400000">
            <a:off x="6731856" y="920767"/>
            <a:ext cx="2045040" cy="1777130"/>
          </a:xfrm>
          <a:prstGeom prst="rect">
            <a:avLst/>
          </a:prstGeom>
          <a:noFill/>
          <a:ln>
            <a:noFill/>
          </a:ln>
          <a:extLst>
            <a:ext uri="{53640926-AAD7-44D8-BBD7-CCE9431645EC}">
              <a14:shadowObscured xmlns:a14="http://schemas.microsoft.com/office/drawing/2010/main"/>
            </a:ext>
          </a:extLst>
        </p:spPr>
      </p:pic>
      <p:pic>
        <p:nvPicPr>
          <p:cNvPr id="6" name="Imagen 5" descr="C:\Users\armando\AppData\Local\Microsoft\Windows\INetCacheContent.Word\IMG-20160930-WA0008.jpg"/>
          <p:cNvPicPr/>
          <p:nvPr/>
        </p:nvPicPr>
        <p:blipFill rotWithShape="1">
          <a:blip r:embed="rId4" cstate="print">
            <a:extLst>
              <a:ext uri="{28A0092B-C50C-407E-A947-70E740481C1C}">
                <a14:useLocalDpi xmlns:a14="http://schemas.microsoft.com/office/drawing/2010/main" val="0"/>
              </a:ext>
            </a:extLst>
          </a:blip>
          <a:srcRect l="4063" t="23228" r="-1"/>
          <a:stretch/>
        </p:blipFill>
        <p:spPr bwMode="auto">
          <a:xfrm>
            <a:off x="4212360" y="786811"/>
            <a:ext cx="1858831" cy="2110421"/>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rotWithShape="1">
          <a:blip r:embed="rId5"/>
          <a:srcRect r="7315"/>
          <a:stretch/>
        </p:blipFill>
        <p:spPr bwMode="auto">
          <a:xfrm rot="5400000">
            <a:off x="3538213" y="3683795"/>
            <a:ext cx="2364515" cy="2064129"/>
          </a:xfrm>
          <a:prstGeom prst="rect">
            <a:avLst/>
          </a:prstGeom>
          <a:ln>
            <a:noFill/>
          </a:ln>
          <a:extLst>
            <a:ext uri="{53640926-AAD7-44D8-BBD7-CCE9431645EC}">
              <a14:shadowObscured xmlns:a14="http://schemas.microsoft.com/office/drawing/2010/main"/>
            </a:ext>
          </a:extLst>
        </p:spPr>
      </p:pic>
      <p:pic>
        <p:nvPicPr>
          <p:cNvPr id="8" name="Imagen 7"/>
          <p:cNvPicPr/>
          <p:nvPr/>
        </p:nvPicPr>
        <p:blipFill>
          <a:blip r:embed="rId6"/>
          <a:stretch>
            <a:fillRect/>
          </a:stretch>
        </p:blipFill>
        <p:spPr>
          <a:xfrm>
            <a:off x="1661638" y="786812"/>
            <a:ext cx="1723550" cy="2110421"/>
          </a:xfrm>
          <a:prstGeom prst="rect">
            <a:avLst/>
          </a:prstGeom>
        </p:spPr>
      </p:pic>
      <p:pic>
        <p:nvPicPr>
          <p:cNvPr id="9" name="Imagen 8" descr="C:\Users\armando\AppData\Local\Microsoft\Windows\INetCacheContent.Word\IMG-20161012-WA0008.jpeg"/>
          <p:cNvPicPr/>
          <p:nvPr/>
        </p:nvPicPr>
        <p:blipFill rotWithShape="1">
          <a:blip r:embed="rId7" cstate="print">
            <a:extLst>
              <a:ext uri="{28A0092B-C50C-407E-A947-70E740481C1C}">
                <a14:useLocalDpi xmlns:a14="http://schemas.microsoft.com/office/drawing/2010/main" val="0"/>
              </a:ext>
            </a:extLst>
          </a:blip>
          <a:srcRect l="10608" r="8307"/>
          <a:stretch/>
        </p:blipFill>
        <p:spPr bwMode="auto">
          <a:xfrm rot="5400000">
            <a:off x="111979" y="3574126"/>
            <a:ext cx="2672303" cy="2227376"/>
          </a:xfrm>
          <a:prstGeom prst="rect">
            <a:avLst/>
          </a:prstGeom>
          <a:noFill/>
          <a:ln>
            <a:noFill/>
          </a:ln>
          <a:extLst>
            <a:ext uri="{53640926-AAD7-44D8-BBD7-CCE9431645EC}">
              <a14:shadowObscured xmlns:a14="http://schemas.microsoft.com/office/drawing/2010/main"/>
            </a:ext>
          </a:extLst>
        </p:spPr>
      </p:pic>
      <p:sp>
        <p:nvSpPr>
          <p:cNvPr id="10" name="CuadroTexto 9"/>
          <p:cNvSpPr txBox="1"/>
          <p:nvPr/>
        </p:nvSpPr>
        <p:spPr>
          <a:xfrm>
            <a:off x="334443" y="364596"/>
            <a:ext cx="585738" cy="2877006"/>
          </a:xfrm>
          <a:prstGeom prst="rect">
            <a:avLst/>
          </a:prstGeom>
          <a:noFill/>
        </p:spPr>
        <p:txBody>
          <a:bodyPr vert="wordArtVert" wrap="square" rtlCol="0">
            <a:spAutoFit/>
          </a:bodyPr>
          <a:lstStyle/>
          <a:p>
            <a:r>
              <a:rPr lang="es-EC" sz="2400" dirty="0">
                <a:latin typeface="Arial" panose="020B0604020202020204" pitchFamily="34" charset="0"/>
                <a:cs typeface="Arial" panose="020B0604020202020204" pitchFamily="34" charset="0"/>
              </a:rPr>
              <a:t>MONTAJE</a:t>
            </a:r>
          </a:p>
        </p:txBody>
      </p:sp>
      <p:sp>
        <p:nvSpPr>
          <p:cNvPr id="4" name="Flecha: a la derecha 3"/>
          <p:cNvSpPr/>
          <p:nvPr/>
        </p:nvSpPr>
        <p:spPr>
          <a:xfrm>
            <a:off x="972796" y="1640002"/>
            <a:ext cx="550513" cy="404037"/>
          </a:xfrm>
          <a:prstGeom prst="rightArrow">
            <a:avLst>
              <a:gd name="adj1" fmla="val 50000"/>
              <a:gd name="adj2" fmla="val 65790"/>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1" name="Flecha: a la derecha 10"/>
          <p:cNvSpPr/>
          <p:nvPr/>
        </p:nvSpPr>
        <p:spPr>
          <a:xfrm>
            <a:off x="3539794" y="1640002"/>
            <a:ext cx="550513" cy="404037"/>
          </a:xfrm>
          <a:prstGeom prst="rightArrow">
            <a:avLst>
              <a:gd name="adj1" fmla="val 50000"/>
              <a:gd name="adj2" fmla="val 65790"/>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2" name="Flecha: a la derecha 11"/>
          <p:cNvSpPr/>
          <p:nvPr/>
        </p:nvSpPr>
        <p:spPr>
          <a:xfrm rot="10800000">
            <a:off x="2834675" y="4445048"/>
            <a:ext cx="550513" cy="404037"/>
          </a:xfrm>
          <a:prstGeom prst="rightArrow">
            <a:avLst>
              <a:gd name="adj1" fmla="val 50000"/>
              <a:gd name="adj2" fmla="val 65790"/>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3" name="Flecha: a la derecha 12"/>
          <p:cNvSpPr/>
          <p:nvPr/>
        </p:nvSpPr>
        <p:spPr>
          <a:xfrm rot="10800000">
            <a:off x="5969458" y="4513840"/>
            <a:ext cx="550513" cy="404037"/>
          </a:xfrm>
          <a:prstGeom prst="rightArrow">
            <a:avLst>
              <a:gd name="adj1" fmla="val 50000"/>
              <a:gd name="adj2" fmla="val 65790"/>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4" name="Flecha: a la derecha 13"/>
          <p:cNvSpPr/>
          <p:nvPr/>
        </p:nvSpPr>
        <p:spPr>
          <a:xfrm rot="5400000">
            <a:off x="7547262" y="2962031"/>
            <a:ext cx="550513" cy="404037"/>
          </a:xfrm>
          <a:prstGeom prst="rightArrow">
            <a:avLst>
              <a:gd name="adj1" fmla="val 50000"/>
              <a:gd name="adj2" fmla="val 65790"/>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5" name="Flecha: a la derecha 14"/>
          <p:cNvSpPr/>
          <p:nvPr/>
        </p:nvSpPr>
        <p:spPr>
          <a:xfrm>
            <a:off x="6197367" y="1601080"/>
            <a:ext cx="550513" cy="404037"/>
          </a:xfrm>
          <a:prstGeom prst="rightArrow">
            <a:avLst>
              <a:gd name="adj1" fmla="val 50000"/>
              <a:gd name="adj2" fmla="val 65790"/>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5" name="Elipse 4"/>
          <p:cNvSpPr/>
          <p:nvPr/>
        </p:nvSpPr>
        <p:spPr>
          <a:xfrm>
            <a:off x="2906060" y="211560"/>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1</a:t>
            </a:r>
          </a:p>
        </p:txBody>
      </p:sp>
      <p:sp>
        <p:nvSpPr>
          <p:cNvPr id="16" name="Elipse 15"/>
          <p:cNvSpPr/>
          <p:nvPr/>
        </p:nvSpPr>
        <p:spPr>
          <a:xfrm>
            <a:off x="5249610" y="3018369"/>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5</a:t>
            </a:r>
          </a:p>
        </p:txBody>
      </p:sp>
      <p:sp>
        <p:nvSpPr>
          <p:cNvPr id="17" name="Elipse 16"/>
          <p:cNvSpPr/>
          <p:nvPr/>
        </p:nvSpPr>
        <p:spPr>
          <a:xfrm>
            <a:off x="8294008" y="3009005"/>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4</a:t>
            </a:r>
          </a:p>
        </p:txBody>
      </p:sp>
      <p:sp>
        <p:nvSpPr>
          <p:cNvPr id="18" name="Elipse 17"/>
          <p:cNvSpPr/>
          <p:nvPr/>
        </p:nvSpPr>
        <p:spPr>
          <a:xfrm>
            <a:off x="8165089" y="203341"/>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3</a:t>
            </a:r>
          </a:p>
        </p:txBody>
      </p:sp>
      <p:sp>
        <p:nvSpPr>
          <p:cNvPr id="19" name="Elipse 18"/>
          <p:cNvSpPr/>
          <p:nvPr/>
        </p:nvSpPr>
        <p:spPr>
          <a:xfrm>
            <a:off x="5593339" y="206693"/>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2</a:t>
            </a:r>
          </a:p>
        </p:txBody>
      </p:sp>
      <p:sp>
        <p:nvSpPr>
          <p:cNvPr id="20" name="Elipse 19"/>
          <p:cNvSpPr/>
          <p:nvPr/>
        </p:nvSpPr>
        <p:spPr>
          <a:xfrm>
            <a:off x="2626111" y="3018369"/>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6</a:t>
            </a:r>
          </a:p>
        </p:txBody>
      </p:sp>
    </p:spTree>
    <p:extLst>
      <p:ext uri="{BB962C8B-B14F-4D97-AF65-F5344CB8AC3E}">
        <p14:creationId xmlns:p14="http://schemas.microsoft.com/office/powerpoint/2010/main" val="2647918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armando\AppData\Local\Microsoft\Windows\INetCacheContent.Word\20161012_145212.jpg"/>
          <p:cNvPicPr/>
          <p:nvPr/>
        </p:nvPicPr>
        <p:blipFill rotWithShape="1">
          <a:blip r:embed="rId2" cstate="print">
            <a:extLst>
              <a:ext uri="{28A0092B-C50C-407E-A947-70E740481C1C}">
                <a14:useLocalDpi xmlns:a14="http://schemas.microsoft.com/office/drawing/2010/main" val="0"/>
              </a:ext>
            </a:extLst>
          </a:blip>
          <a:srcRect l="1623" r="28444" b="12139"/>
          <a:stretch/>
        </p:blipFill>
        <p:spPr bwMode="auto">
          <a:xfrm rot="5400000">
            <a:off x="-64140" y="2889279"/>
            <a:ext cx="2729547" cy="2054617"/>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a:blip r:embed="rId3"/>
          <a:stretch>
            <a:fillRect/>
          </a:stretch>
        </p:blipFill>
        <p:spPr>
          <a:xfrm>
            <a:off x="2639535" y="2551814"/>
            <a:ext cx="3927547" cy="2729547"/>
          </a:xfrm>
          <a:prstGeom prst="rect">
            <a:avLst/>
          </a:prstGeom>
        </p:spPr>
      </p:pic>
      <p:pic>
        <p:nvPicPr>
          <p:cNvPr id="6" name="Imagen 5"/>
          <p:cNvPicPr>
            <a:picLocks noChangeAspect="1"/>
          </p:cNvPicPr>
          <p:nvPr/>
        </p:nvPicPr>
        <p:blipFill>
          <a:blip r:embed="rId4"/>
          <a:stretch>
            <a:fillRect/>
          </a:stretch>
        </p:blipFill>
        <p:spPr>
          <a:xfrm>
            <a:off x="6793615" y="2551814"/>
            <a:ext cx="2137826" cy="2729547"/>
          </a:xfrm>
          <a:prstGeom prst="rect">
            <a:avLst/>
          </a:prstGeom>
        </p:spPr>
      </p:pic>
      <p:sp>
        <p:nvSpPr>
          <p:cNvPr id="7" name="CuadroTexto 6"/>
          <p:cNvSpPr txBox="1"/>
          <p:nvPr/>
        </p:nvSpPr>
        <p:spPr>
          <a:xfrm>
            <a:off x="1108064" y="1058971"/>
            <a:ext cx="7217489" cy="461665"/>
          </a:xfrm>
          <a:prstGeom prst="rect">
            <a:avLst/>
          </a:prstGeom>
          <a:noFill/>
        </p:spPr>
        <p:txBody>
          <a:bodyPr wrap="none" rtlCol="0">
            <a:spAutoFit/>
          </a:bodyPr>
          <a:lstStyle/>
          <a:p>
            <a:r>
              <a:rPr lang="es-EC" sz="2400" dirty="0">
                <a:latin typeface="Arial" panose="020B0604020202020204" pitchFamily="34" charset="0"/>
                <a:cs typeface="Arial" panose="020B0604020202020204" pitchFamily="34" charset="0"/>
              </a:rPr>
              <a:t>INSTALACIÓN DE ELEMENTOS ELECTRÓNICOS</a:t>
            </a:r>
          </a:p>
        </p:txBody>
      </p:sp>
      <p:sp>
        <p:nvSpPr>
          <p:cNvPr id="8" name="Elipse 7"/>
          <p:cNvSpPr/>
          <p:nvPr/>
        </p:nvSpPr>
        <p:spPr>
          <a:xfrm>
            <a:off x="1061707" y="1983847"/>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1</a:t>
            </a:r>
          </a:p>
        </p:txBody>
      </p:sp>
      <p:sp>
        <p:nvSpPr>
          <p:cNvPr id="9" name="Elipse 8"/>
          <p:cNvSpPr/>
          <p:nvPr/>
        </p:nvSpPr>
        <p:spPr>
          <a:xfrm>
            <a:off x="4364382" y="1944197"/>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2</a:t>
            </a:r>
          </a:p>
        </p:txBody>
      </p:sp>
      <p:sp>
        <p:nvSpPr>
          <p:cNvPr id="10" name="Elipse 9"/>
          <p:cNvSpPr/>
          <p:nvPr/>
        </p:nvSpPr>
        <p:spPr>
          <a:xfrm>
            <a:off x="7623602" y="1983847"/>
            <a:ext cx="477852" cy="4651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3</a:t>
            </a:r>
          </a:p>
        </p:txBody>
      </p:sp>
    </p:spTree>
    <p:extLst>
      <p:ext uri="{BB962C8B-B14F-4D97-AF65-F5344CB8AC3E}">
        <p14:creationId xmlns:p14="http://schemas.microsoft.com/office/powerpoint/2010/main" val="3527141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6"/>
            <a:ext cx="7886700" cy="708931"/>
          </a:xfrm>
        </p:spPr>
        <p:txBody>
          <a:bodyPr>
            <a:normAutofit/>
          </a:bodyPr>
          <a:lstStyle/>
          <a:p>
            <a:r>
              <a:rPr lang="es-EC" sz="2800" b="1" dirty="0">
                <a:latin typeface="Arial" panose="020B0604020202020204" pitchFamily="34" charset="0"/>
                <a:cs typeface="Arial" panose="020B0604020202020204" pitchFamily="34" charset="0"/>
              </a:rPr>
              <a:t>PROTOTIPO TERMINADO </a:t>
            </a:r>
          </a:p>
        </p:txBody>
      </p:sp>
      <p:pic>
        <p:nvPicPr>
          <p:cNvPr id="4" name="Imagen 3"/>
          <p:cNvPicPr>
            <a:picLocks noChangeAspect="1"/>
          </p:cNvPicPr>
          <p:nvPr/>
        </p:nvPicPr>
        <p:blipFill>
          <a:blip r:embed="rId2"/>
          <a:stretch>
            <a:fillRect/>
          </a:stretch>
        </p:blipFill>
        <p:spPr>
          <a:xfrm>
            <a:off x="5374823" y="1555465"/>
            <a:ext cx="2506434" cy="4066384"/>
          </a:xfrm>
          <a:prstGeom prst="rect">
            <a:avLst/>
          </a:prstGeom>
        </p:spPr>
      </p:pic>
      <p:pic>
        <p:nvPicPr>
          <p:cNvPr id="7" name="Imagen 6"/>
          <p:cNvPicPr>
            <a:picLocks noChangeAspect="1"/>
          </p:cNvPicPr>
          <p:nvPr/>
        </p:nvPicPr>
        <p:blipFill>
          <a:blip r:embed="rId3"/>
          <a:stretch>
            <a:fillRect/>
          </a:stretch>
        </p:blipFill>
        <p:spPr>
          <a:xfrm rot="345583">
            <a:off x="737053" y="1451645"/>
            <a:ext cx="3878490" cy="4386907"/>
          </a:xfrm>
          <a:prstGeom prst="rect">
            <a:avLst/>
          </a:prstGeom>
        </p:spPr>
      </p:pic>
    </p:spTree>
    <p:extLst>
      <p:ext uri="{BB962C8B-B14F-4D97-AF65-F5344CB8AC3E}">
        <p14:creationId xmlns:p14="http://schemas.microsoft.com/office/powerpoint/2010/main" val="3603428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758827" y="898620"/>
            <a:ext cx="3159839" cy="369332"/>
          </a:xfrm>
          <a:prstGeom prst="rect">
            <a:avLst/>
          </a:prstGeom>
        </p:spPr>
        <p:txBody>
          <a:bodyPr wrap="none">
            <a:spAutoFit/>
          </a:bodyPr>
          <a:lstStyle/>
          <a:p>
            <a:r>
              <a:rPr kumimoji="0" lang="es-EC" b="1"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VEHÍCULOS</a:t>
            </a:r>
            <a:r>
              <a:rPr kumimoji="0" lang="es-EC" b="1" i="0" u="none" strike="noStrike" cap="none" normalizeH="0" dirty="0">
                <a:ln>
                  <a:noFill/>
                </a:ln>
                <a:solidFill>
                  <a:schemeClr val="tx1"/>
                </a:solidFill>
                <a:effectLst/>
                <a:latin typeface="Arial" panose="020B0604020202020204" pitchFamily="34" charset="0"/>
                <a:ea typeface="Times New Roman" pitchFamily="18" charset="0"/>
                <a:cs typeface="Arial" panose="020B0604020202020204" pitchFamily="34" charset="0"/>
              </a:rPr>
              <a:t> </a:t>
            </a:r>
            <a:r>
              <a:rPr lang="es-EC" b="1" dirty="0">
                <a:latin typeface="Arial" panose="020B0604020202020204" pitchFamily="34" charset="0"/>
                <a:ea typeface="Times New Roman" pitchFamily="18" charset="0"/>
                <a:cs typeface="Arial" panose="020B0604020202020204" pitchFamily="34" charset="0"/>
              </a:rPr>
              <a:t>ECOLÓGICOS</a:t>
            </a:r>
            <a:endParaRPr lang="es-EC" b="1" dirty="0">
              <a:latin typeface="Arial" panose="020B0604020202020204" pitchFamily="34" charset="0"/>
              <a:cs typeface="Arial" panose="020B0604020202020204" pitchFamily="34" charset="0"/>
            </a:endParaRPr>
          </a:p>
        </p:txBody>
      </p:sp>
      <p:sp>
        <p:nvSpPr>
          <p:cNvPr id="3" name="Rectángulo 2"/>
          <p:cNvSpPr/>
          <p:nvPr/>
        </p:nvSpPr>
        <p:spPr>
          <a:xfrm>
            <a:off x="758827" y="1604513"/>
            <a:ext cx="7953852" cy="1200329"/>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cs typeface="Arial" panose="020B0604020202020204" pitchFamily="34" charset="0"/>
              </a:rPr>
              <a:t>En la actualidad existen varis modelos de movilidad alternativa, los cuales han tenido un crecimiento en los últimos años, desarrollando tecnologías de vehículos amigables con el medio ambiente, en los que se encuentran de varios tipos .</a:t>
            </a:r>
            <a:endParaRPr lang="es-EC"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2084366" y="3108632"/>
            <a:ext cx="5077966" cy="2342557"/>
          </a:xfrm>
          <a:prstGeom prst="rect">
            <a:avLst/>
          </a:prstGeom>
        </p:spPr>
      </p:pic>
    </p:spTree>
    <p:extLst>
      <p:ext uri="{BB962C8B-B14F-4D97-AF65-F5344CB8AC3E}">
        <p14:creationId xmlns:p14="http://schemas.microsoft.com/office/powerpoint/2010/main" val="2285177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stretch>
            <a:fillRect/>
          </a:stretch>
        </p:blipFill>
        <p:spPr>
          <a:xfrm>
            <a:off x="960273" y="2717789"/>
            <a:ext cx="4070350" cy="2949257"/>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764637944"/>
              </p:ext>
            </p:extLst>
          </p:nvPr>
        </p:nvGraphicFramePr>
        <p:xfrm>
          <a:off x="5647055" y="2717789"/>
          <a:ext cx="2474595" cy="3017520"/>
        </p:xfrm>
        <a:graphic>
          <a:graphicData uri="http://schemas.openxmlformats.org/drawingml/2006/table">
            <a:tbl>
              <a:tblPr firstRow="1" firstCol="1" bandRow="1">
                <a:tableStyleId>{68D230F3-CF80-4859-8CE7-A43EE81993B5}</a:tableStyleId>
              </a:tblPr>
              <a:tblGrid>
                <a:gridCol w="1097915">
                  <a:extLst>
                    <a:ext uri="{9D8B030D-6E8A-4147-A177-3AD203B41FA5}">
                      <a16:colId xmlns:a16="http://schemas.microsoft.com/office/drawing/2014/main" val="205538100"/>
                    </a:ext>
                  </a:extLst>
                </a:gridCol>
                <a:gridCol w="1376680">
                  <a:extLst>
                    <a:ext uri="{9D8B030D-6E8A-4147-A177-3AD203B41FA5}">
                      <a16:colId xmlns:a16="http://schemas.microsoft.com/office/drawing/2014/main" val="838801299"/>
                    </a:ext>
                  </a:extLst>
                </a:gridCol>
              </a:tblGrid>
              <a:tr h="236220">
                <a:tc>
                  <a:txBody>
                    <a:bodyPr/>
                    <a:lstStyle/>
                    <a:p>
                      <a:pPr indent="252095" algn="ctr">
                        <a:lnSpc>
                          <a:spcPct val="150000"/>
                        </a:lnSpc>
                        <a:spcAft>
                          <a:spcPts val="0"/>
                        </a:spcAft>
                      </a:pPr>
                      <a:r>
                        <a:rPr lang="es-EC" sz="1100">
                          <a:effectLst/>
                        </a:rPr>
                        <a:t>Ensayo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Distancia(m)</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4617272"/>
                  </a:ext>
                </a:extLst>
              </a:tr>
              <a:tr h="236220">
                <a:tc>
                  <a:txBody>
                    <a:bodyPr/>
                    <a:lstStyle/>
                    <a:p>
                      <a:pPr indent="252095" algn="ctr">
                        <a:lnSpc>
                          <a:spcPct val="150000"/>
                        </a:lnSpc>
                        <a:spcAft>
                          <a:spcPts val="0"/>
                        </a:spcAft>
                      </a:pPr>
                      <a:r>
                        <a:rPr lang="es-EC" sz="1100">
                          <a:effectLst/>
                        </a:rPr>
                        <a:t>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2,1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4495964"/>
                  </a:ext>
                </a:extLst>
              </a:tr>
              <a:tr h="236220">
                <a:tc>
                  <a:txBody>
                    <a:bodyPr/>
                    <a:lstStyle/>
                    <a:p>
                      <a:pPr indent="252095" algn="ctr">
                        <a:lnSpc>
                          <a:spcPct val="150000"/>
                        </a:lnSpc>
                        <a:spcAft>
                          <a:spcPts val="0"/>
                        </a:spcAft>
                      </a:pPr>
                      <a:r>
                        <a:rPr lang="es-EC" sz="1100">
                          <a:effectLst/>
                        </a:rPr>
                        <a:t>2</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2,4</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8857419"/>
                  </a:ext>
                </a:extLst>
              </a:tr>
              <a:tr h="236220">
                <a:tc>
                  <a:txBody>
                    <a:bodyPr/>
                    <a:lstStyle/>
                    <a:p>
                      <a:pPr indent="252095" algn="ctr">
                        <a:lnSpc>
                          <a:spcPct val="150000"/>
                        </a:lnSpc>
                        <a:spcAft>
                          <a:spcPts val="0"/>
                        </a:spcAft>
                      </a:pPr>
                      <a:r>
                        <a:rPr lang="es-EC" sz="1100" dirty="0">
                          <a:effectLst/>
                        </a:rPr>
                        <a:t>3</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2,5</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3505171"/>
                  </a:ext>
                </a:extLst>
              </a:tr>
              <a:tr h="236220">
                <a:tc>
                  <a:txBody>
                    <a:bodyPr/>
                    <a:lstStyle/>
                    <a:p>
                      <a:pPr indent="252095" algn="ctr">
                        <a:lnSpc>
                          <a:spcPct val="150000"/>
                        </a:lnSpc>
                        <a:spcAft>
                          <a:spcPts val="0"/>
                        </a:spcAft>
                      </a:pPr>
                      <a:r>
                        <a:rPr lang="es-EC" sz="1100" dirty="0">
                          <a:effectLst/>
                        </a:rPr>
                        <a:t>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3</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476240"/>
                  </a:ext>
                </a:extLst>
              </a:tr>
              <a:tr h="236220">
                <a:tc>
                  <a:txBody>
                    <a:bodyPr/>
                    <a:lstStyle/>
                    <a:p>
                      <a:pPr indent="252095" algn="ctr">
                        <a:lnSpc>
                          <a:spcPct val="150000"/>
                        </a:lnSpc>
                        <a:spcAft>
                          <a:spcPts val="0"/>
                        </a:spcAft>
                      </a:pPr>
                      <a:r>
                        <a:rPr lang="es-EC" sz="1100" dirty="0">
                          <a:effectLst/>
                        </a:rPr>
                        <a:t>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2,7</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8454598"/>
                  </a:ext>
                </a:extLst>
              </a:tr>
              <a:tr h="248285">
                <a:tc>
                  <a:txBody>
                    <a:bodyPr/>
                    <a:lstStyle/>
                    <a:p>
                      <a:pPr indent="252095" algn="ctr">
                        <a:lnSpc>
                          <a:spcPct val="150000"/>
                        </a:lnSpc>
                        <a:spcAft>
                          <a:spcPts val="0"/>
                        </a:spcAft>
                      </a:pPr>
                      <a:r>
                        <a:rPr lang="es-EC" sz="1100">
                          <a:effectLst/>
                        </a:rPr>
                        <a:t>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2,5</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2879320"/>
                  </a:ext>
                </a:extLst>
              </a:tr>
              <a:tr h="248285">
                <a:tc>
                  <a:txBody>
                    <a:bodyPr/>
                    <a:lstStyle/>
                    <a:p>
                      <a:pPr indent="252095" algn="ctr">
                        <a:lnSpc>
                          <a:spcPct val="150000"/>
                        </a:lnSpc>
                        <a:spcAft>
                          <a:spcPts val="0"/>
                        </a:spcAft>
                      </a:pPr>
                      <a:r>
                        <a:rPr lang="es-EC" sz="1100">
                          <a:effectLst/>
                        </a:rPr>
                        <a:t>7</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2,65</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7107648"/>
                  </a:ext>
                </a:extLst>
              </a:tr>
              <a:tr h="248285">
                <a:tc>
                  <a:txBody>
                    <a:bodyPr/>
                    <a:lstStyle/>
                    <a:p>
                      <a:pPr indent="252095" algn="ctr">
                        <a:lnSpc>
                          <a:spcPct val="150000"/>
                        </a:lnSpc>
                        <a:spcAft>
                          <a:spcPts val="0"/>
                        </a:spcAft>
                      </a:pPr>
                      <a:r>
                        <a:rPr lang="es-EC" sz="1100">
                          <a:effectLst/>
                        </a:rPr>
                        <a:t>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dirty="0">
                          <a:effectLst/>
                        </a:rPr>
                        <a:t>2,75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3469287"/>
                  </a:ext>
                </a:extLst>
              </a:tr>
              <a:tr h="248285">
                <a:tc>
                  <a:txBody>
                    <a:bodyPr/>
                    <a:lstStyle/>
                    <a:p>
                      <a:pPr indent="252095" algn="ctr">
                        <a:lnSpc>
                          <a:spcPct val="150000"/>
                        </a:lnSpc>
                        <a:spcAft>
                          <a:spcPts val="0"/>
                        </a:spcAft>
                      </a:pPr>
                      <a:r>
                        <a:rPr lang="es-EC" sz="1100">
                          <a:effectLst/>
                        </a:rPr>
                        <a:t>9</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2,8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2011037"/>
                  </a:ext>
                </a:extLst>
              </a:tr>
              <a:tr h="248285">
                <a:tc>
                  <a:txBody>
                    <a:bodyPr/>
                    <a:lstStyle/>
                    <a:p>
                      <a:pPr indent="252095" algn="ctr">
                        <a:lnSpc>
                          <a:spcPct val="150000"/>
                        </a:lnSpc>
                        <a:spcAft>
                          <a:spcPts val="0"/>
                        </a:spcAft>
                      </a:pPr>
                      <a:r>
                        <a:rPr lang="es-EC" sz="1100">
                          <a:effectLst/>
                        </a:rPr>
                        <a:t>10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a:effectLst/>
                        </a:rPr>
                        <a:t>2,7</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1841588"/>
                  </a:ext>
                </a:extLst>
              </a:tr>
              <a:tr h="236220">
                <a:tc>
                  <a:txBody>
                    <a:bodyPr/>
                    <a:lstStyle/>
                    <a:p>
                      <a:pPr indent="252095" algn="ctr">
                        <a:lnSpc>
                          <a:spcPct val="150000"/>
                        </a:lnSpc>
                        <a:spcAft>
                          <a:spcPts val="0"/>
                        </a:spcAft>
                      </a:pPr>
                      <a:r>
                        <a:rPr lang="es-EC" sz="1100">
                          <a:effectLst/>
                        </a:rPr>
                        <a:t>Promedio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100" dirty="0">
                          <a:effectLst/>
                        </a:rPr>
                        <a:t>2,61</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347622"/>
                  </a:ext>
                </a:extLst>
              </a:tr>
            </a:tbl>
          </a:graphicData>
        </a:graphic>
      </p:graphicFrame>
      <p:sp>
        <p:nvSpPr>
          <p:cNvPr id="4" name="Rectángulo 3"/>
          <p:cNvSpPr/>
          <p:nvPr/>
        </p:nvSpPr>
        <p:spPr>
          <a:xfrm>
            <a:off x="844550" y="1207402"/>
            <a:ext cx="7626788" cy="1208226"/>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cs typeface="Arial" panose="020B0604020202020204" pitchFamily="34" charset="0"/>
              </a:rPr>
              <a:t>En la norma se especifica que la asistencia debe cortarse cuando el ciclista deje de pedalear hacia adelante para que la distancia de detención no exceda de 5 m utilizando un interruptor en la pacana de freno o bien 2 m sin utilizar un interruptor de palanca de freno. </a:t>
            </a:r>
            <a:endParaRPr lang="es-EC" dirty="0">
              <a:latin typeface="Arial" panose="020B0604020202020204" pitchFamily="34" charset="0"/>
              <a:cs typeface="Arial" panose="020B0604020202020204" pitchFamily="34" charset="0"/>
            </a:endParaRPr>
          </a:p>
        </p:txBody>
      </p:sp>
      <p:sp>
        <p:nvSpPr>
          <p:cNvPr id="5" name="CuadroTexto 4"/>
          <p:cNvSpPr txBox="1"/>
          <p:nvPr/>
        </p:nvSpPr>
        <p:spPr>
          <a:xfrm>
            <a:off x="2995448" y="714730"/>
            <a:ext cx="3680623" cy="461665"/>
          </a:xfrm>
          <a:prstGeom prst="rect">
            <a:avLst/>
          </a:prstGeom>
          <a:noFill/>
        </p:spPr>
        <p:txBody>
          <a:bodyPr wrap="none" rtlCol="0">
            <a:spAutoFit/>
          </a:bodyPr>
          <a:lstStyle/>
          <a:p>
            <a:r>
              <a:rPr lang="es-EC" sz="2400" b="1" dirty="0">
                <a:latin typeface="Arial" panose="020B0604020202020204" pitchFamily="34" charset="0"/>
                <a:cs typeface="Arial" panose="020B0604020202020204" pitchFamily="34" charset="0"/>
              </a:rPr>
              <a:t>PRUEBA DE FRENADO </a:t>
            </a:r>
          </a:p>
        </p:txBody>
      </p:sp>
    </p:spTree>
    <p:extLst>
      <p:ext uri="{BB962C8B-B14F-4D97-AF65-F5344CB8AC3E}">
        <p14:creationId xmlns:p14="http://schemas.microsoft.com/office/powerpoint/2010/main" val="1285181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5265737" y="2565082"/>
            <a:ext cx="2143125" cy="2354580"/>
          </a:xfrm>
          <a:prstGeom prst="rect">
            <a:avLst/>
          </a:prstGeom>
        </p:spPr>
      </p:pic>
      <p:sp>
        <p:nvSpPr>
          <p:cNvPr id="5" name="CuadroTexto 4"/>
          <p:cNvSpPr txBox="1"/>
          <p:nvPr/>
        </p:nvSpPr>
        <p:spPr>
          <a:xfrm>
            <a:off x="4543097" y="1593334"/>
            <a:ext cx="3841949" cy="369332"/>
          </a:xfrm>
          <a:prstGeom prst="rect">
            <a:avLst/>
          </a:prstGeom>
          <a:noFill/>
        </p:spPr>
        <p:txBody>
          <a:bodyPr wrap="none" rtlCol="0">
            <a:spAutoFit/>
          </a:bodyPr>
          <a:lstStyle/>
          <a:p>
            <a:r>
              <a:rPr lang="es-EC" dirty="0"/>
              <a:t>RESISTENCIA MECANICA DEL SOPORTE </a:t>
            </a:r>
          </a:p>
        </p:txBody>
      </p:sp>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2392" y="2565082"/>
            <a:ext cx="3066415" cy="2185035"/>
          </a:xfrm>
          <a:prstGeom prst="rect">
            <a:avLst/>
          </a:prstGeom>
          <a:noFill/>
          <a:ln>
            <a:noFill/>
          </a:ln>
        </p:spPr>
      </p:pic>
      <p:sp>
        <p:nvSpPr>
          <p:cNvPr id="7" name="Rectángulo 6"/>
          <p:cNvSpPr/>
          <p:nvPr/>
        </p:nvSpPr>
        <p:spPr>
          <a:xfrm>
            <a:off x="1320799" y="1778000"/>
            <a:ext cx="1201676" cy="369332"/>
          </a:xfrm>
          <a:prstGeom prst="rect">
            <a:avLst/>
          </a:prstGeom>
        </p:spPr>
        <p:txBody>
          <a:bodyPr wrap="none">
            <a:spAutoFit/>
          </a:bodyPr>
          <a:lstStyle/>
          <a:p>
            <a:r>
              <a:rPr lang="es-EC" dirty="0"/>
              <a:t>CABLEADO</a:t>
            </a:r>
          </a:p>
        </p:txBody>
      </p:sp>
    </p:spTree>
    <p:extLst>
      <p:ext uri="{BB962C8B-B14F-4D97-AF65-F5344CB8AC3E}">
        <p14:creationId xmlns:p14="http://schemas.microsoft.com/office/powerpoint/2010/main" val="3511824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47985" y="738592"/>
            <a:ext cx="8007131" cy="1477328"/>
          </a:xfrm>
          <a:prstGeom prst="rect">
            <a:avLst/>
          </a:prstGeom>
        </p:spPr>
        <p:txBody>
          <a:bodyPr wrap="square">
            <a:spAutoFit/>
          </a:bodyPr>
          <a:lstStyle/>
          <a:p>
            <a:r>
              <a:rPr lang="es-EC" dirty="0">
                <a:latin typeface="Arial" panose="020B0604020202020204" pitchFamily="34" charset="0"/>
                <a:ea typeface="Calibri" panose="020F0502020204030204" pitchFamily="34" charset="0"/>
                <a:cs typeface="Arial" panose="020B0604020202020204" pitchFamily="34" charset="0"/>
              </a:rPr>
              <a:t>El triciclo eléctrico fabricado tiene un peso propio de 12 kg incluida la batería, la pruebas se realizaron con los siguientes parámetros:</a:t>
            </a:r>
          </a:p>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cs typeface="Arial" panose="020B0604020202020204" pitchFamily="34" charset="0"/>
              </a:rPr>
              <a:t>Carga de la batería completa</a:t>
            </a:r>
          </a:p>
          <a:p>
            <a:pPr marL="285750" indent="-285750">
              <a:buFont typeface="Arial" panose="020B0604020202020204" pitchFamily="34" charset="0"/>
              <a:buChar char="•"/>
            </a:pPr>
            <a:r>
              <a:rPr lang="es-EC" dirty="0">
                <a:latin typeface="Arial" panose="020B0604020202020204" pitchFamily="34" charset="0"/>
                <a:cs typeface="Arial" panose="020B0604020202020204" pitchFamily="34" charset="0"/>
              </a:rPr>
              <a:t>Sujetos de prueba de 75 kg</a:t>
            </a:r>
            <a:r>
              <a:rPr lang="es-EC" dirty="0">
                <a:latin typeface="Arial" panose="020B0604020202020204" pitchFamily="34" charset="0"/>
                <a:ea typeface="Calibri" panose="020F0502020204030204" pitchFamily="34" charset="0"/>
                <a:cs typeface="Arial" panose="020B0604020202020204" pitchFamily="34" charset="0"/>
              </a:rPr>
              <a:t> </a:t>
            </a:r>
          </a:p>
          <a:p>
            <a:endParaRPr lang="es-EC" dirty="0">
              <a:latin typeface="Arial" panose="020B0604020202020204" pitchFamily="34" charset="0"/>
              <a:cs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101846961"/>
              </p:ext>
            </p:extLst>
          </p:nvPr>
        </p:nvGraphicFramePr>
        <p:xfrm>
          <a:off x="4328885" y="1803725"/>
          <a:ext cx="4235712" cy="4069080"/>
        </p:xfrm>
        <a:graphic>
          <a:graphicData uri="http://schemas.openxmlformats.org/drawingml/2006/table">
            <a:tbl>
              <a:tblPr firstRow="1" firstCol="1" bandRow="1">
                <a:tableStyleId>{68D230F3-CF80-4859-8CE7-A43EE81993B5}</a:tableStyleId>
              </a:tblPr>
              <a:tblGrid>
                <a:gridCol w="835140">
                  <a:extLst>
                    <a:ext uri="{9D8B030D-6E8A-4147-A177-3AD203B41FA5}">
                      <a16:colId xmlns:a16="http://schemas.microsoft.com/office/drawing/2014/main" val="1654506204"/>
                    </a:ext>
                  </a:extLst>
                </a:gridCol>
                <a:gridCol w="2017350">
                  <a:extLst>
                    <a:ext uri="{9D8B030D-6E8A-4147-A177-3AD203B41FA5}">
                      <a16:colId xmlns:a16="http://schemas.microsoft.com/office/drawing/2014/main" val="1784848048"/>
                    </a:ext>
                  </a:extLst>
                </a:gridCol>
                <a:gridCol w="1383222">
                  <a:extLst>
                    <a:ext uri="{9D8B030D-6E8A-4147-A177-3AD203B41FA5}">
                      <a16:colId xmlns:a16="http://schemas.microsoft.com/office/drawing/2014/main" val="2322965318"/>
                    </a:ext>
                  </a:extLst>
                </a:gridCol>
              </a:tblGrid>
              <a:tr h="502242">
                <a:tc>
                  <a:txBody>
                    <a:bodyPr/>
                    <a:lstStyle/>
                    <a:p>
                      <a:pPr indent="252095" algn="ctr">
                        <a:lnSpc>
                          <a:spcPct val="150000"/>
                        </a:lnSpc>
                        <a:spcAft>
                          <a:spcPts val="0"/>
                        </a:spcAft>
                      </a:pPr>
                      <a:br>
                        <a:rPr lang="es-EC" sz="1200" dirty="0">
                          <a:effectLst/>
                          <a:latin typeface="Arial" panose="020B0604020202020204" pitchFamily="34" charset="0"/>
                          <a:cs typeface="Arial" panose="020B0604020202020204" pitchFamily="34" charset="0"/>
                        </a:rPr>
                      </a:br>
                      <a:r>
                        <a:rPr lang="es-EC" sz="1200" dirty="0">
                          <a:effectLst/>
                          <a:latin typeface="Arial" panose="020B0604020202020204" pitchFamily="34" charset="0"/>
                          <a:cs typeface="Arial" panose="020B0604020202020204" pitchFamily="34" charset="0"/>
                        </a:rPr>
                        <a:t>Ensayo</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dirty="0">
                          <a:effectLst/>
                          <a:latin typeface="Arial" panose="020B0604020202020204" pitchFamily="34" charset="0"/>
                          <a:cs typeface="Arial" panose="020B0604020202020204" pitchFamily="34" charset="0"/>
                        </a:rPr>
                        <a:t>Peso del usuario (Kg)</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Tiempo(min)</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86946859"/>
                  </a:ext>
                </a:extLst>
              </a:tr>
              <a:tr h="258524">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1</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dirty="0">
                          <a:effectLst/>
                          <a:latin typeface="Arial" panose="020B0604020202020204" pitchFamily="34" charset="0"/>
                          <a:cs typeface="Arial" panose="020B0604020202020204" pitchFamily="34" charset="0"/>
                        </a:rPr>
                        <a:t>120</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09715338"/>
                  </a:ext>
                </a:extLst>
              </a:tr>
              <a:tr h="258524">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2</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110</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17587113"/>
                  </a:ext>
                </a:extLst>
              </a:tr>
              <a:tr h="258524">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3</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90</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2104203"/>
                  </a:ext>
                </a:extLst>
              </a:tr>
              <a:tr h="258524">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4</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112</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78664261"/>
                  </a:ext>
                </a:extLst>
              </a:tr>
              <a:tr h="67422">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5</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120</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51550546"/>
                  </a:ext>
                </a:extLst>
              </a:tr>
              <a:tr h="258524">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6</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120</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96095242"/>
                  </a:ext>
                </a:extLst>
              </a:tr>
              <a:tr h="258524">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7</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117</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79420633"/>
                  </a:ext>
                </a:extLst>
              </a:tr>
              <a:tr h="258524">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8</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110</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76943959"/>
                  </a:ext>
                </a:extLst>
              </a:tr>
              <a:tr h="258524">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9</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90</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31216009"/>
                  </a:ext>
                </a:extLst>
              </a:tr>
              <a:tr h="258524">
                <a:tc>
                  <a:txBody>
                    <a:bodyPr/>
                    <a:lstStyle/>
                    <a:p>
                      <a:pPr indent="252095" algn="ctr">
                        <a:lnSpc>
                          <a:spcPct val="150000"/>
                        </a:lnSpc>
                        <a:spcAft>
                          <a:spcPts val="0"/>
                        </a:spcAft>
                      </a:pPr>
                      <a:r>
                        <a:rPr lang="es-EC" sz="1200">
                          <a:effectLst/>
                          <a:latin typeface="Arial" panose="020B0604020202020204" pitchFamily="34" charset="0"/>
                          <a:cs typeface="Arial" panose="020B0604020202020204" pitchFamily="34" charset="0"/>
                        </a:rPr>
                        <a:t>10</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400" dirty="0">
                          <a:effectLst/>
                          <a:latin typeface="Arial" panose="020B0604020202020204" pitchFamily="34" charset="0"/>
                          <a:cs typeface="Arial" panose="020B0604020202020204" pitchFamily="34" charset="0"/>
                        </a:rPr>
                        <a:t>75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dirty="0">
                          <a:effectLst/>
                          <a:latin typeface="Arial" panose="020B0604020202020204" pitchFamily="34" charset="0"/>
                          <a:cs typeface="Arial" panose="020B0604020202020204" pitchFamily="34" charset="0"/>
                        </a:rPr>
                        <a:t>115</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61927631"/>
                  </a:ext>
                </a:extLst>
              </a:tr>
              <a:tr h="0">
                <a:tc>
                  <a:txBody>
                    <a:bodyPr/>
                    <a:lstStyle/>
                    <a:p>
                      <a:pPr indent="252095">
                        <a:lnSpc>
                          <a:spcPct val="150000"/>
                        </a:lnSpc>
                        <a:spcAft>
                          <a:spcPts val="800"/>
                        </a:spcAft>
                      </a:pPr>
                      <a:r>
                        <a:rPr lang="es-EC" sz="1400">
                          <a:effectLst/>
                          <a:latin typeface="Arial" panose="020B0604020202020204" pitchFamily="34" charset="0"/>
                          <a:cs typeface="Arial" panose="020B0604020202020204" pitchFamily="34" charset="0"/>
                        </a:rPr>
                        <a:t> </a:t>
                      </a:r>
                      <a:endParaRPr lang="es-EC"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indent="252095" algn="ctr">
                        <a:lnSpc>
                          <a:spcPct val="150000"/>
                        </a:lnSpc>
                        <a:spcAft>
                          <a:spcPts val="0"/>
                        </a:spcAft>
                      </a:pPr>
                      <a:r>
                        <a:rPr lang="es-EC" sz="1200" dirty="0">
                          <a:effectLst/>
                          <a:latin typeface="Arial" panose="020B0604020202020204" pitchFamily="34" charset="0"/>
                          <a:cs typeface="Arial" panose="020B0604020202020204" pitchFamily="34" charset="0"/>
                        </a:rPr>
                        <a:t>Promedio</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252095" algn="ctr">
                        <a:lnSpc>
                          <a:spcPct val="150000"/>
                        </a:lnSpc>
                        <a:spcAft>
                          <a:spcPts val="0"/>
                        </a:spcAft>
                      </a:pPr>
                      <a:r>
                        <a:rPr lang="es-EC" sz="1200" dirty="0">
                          <a:effectLst/>
                          <a:latin typeface="Arial" panose="020B0604020202020204" pitchFamily="34" charset="0"/>
                          <a:cs typeface="Arial" panose="020B0604020202020204" pitchFamily="34" charset="0"/>
                        </a:rPr>
                        <a:t>110,4</a:t>
                      </a:r>
                      <a:endPar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36894093"/>
                  </a:ext>
                </a:extLst>
              </a:tr>
            </a:tbl>
          </a:graphicData>
        </a:graphic>
      </p:graphicFrame>
      <p:pic>
        <p:nvPicPr>
          <p:cNvPr id="5" name="Imagen 4"/>
          <p:cNvPicPr/>
          <p:nvPr/>
        </p:nvPicPr>
        <p:blipFill rotWithShape="1">
          <a:blip r:embed="rId2"/>
          <a:srcRect t="3975" b="7965"/>
          <a:stretch/>
        </p:blipFill>
        <p:spPr bwMode="auto">
          <a:xfrm>
            <a:off x="1178909" y="2058265"/>
            <a:ext cx="2636345" cy="35204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3377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51454" y="799773"/>
            <a:ext cx="3451394" cy="461665"/>
          </a:xfrm>
          <a:prstGeom prst="rect">
            <a:avLst/>
          </a:prstGeom>
        </p:spPr>
        <p:txBody>
          <a:bodyPr wrap="none">
            <a:spAutoFit/>
          </a:bodyPr>
          <a:lstStyle/>
          <a:p>
            <a:r>
              <a:rPr lang="es-EC" sz="2400" b="1" dirty="0"/>
              <a:t>ANÁLISIS DE ACEPTACIÓN</a:t>
            </a:r>
          </a:p>
        </p:txBody>
      </p:sp>
      <p:graphicFrame>
        <p:nvGraphicFramePr>
          <p:cNvPr id="3" name="Gráfico 2">
            <a:extLst>
              <a:ext uri="{FF2B5EF4-FFF2-40B4-BE49-F238E27FC236}">
                <a16:creationId xmlns:a16="http://schemas.microsoft.com/office/drawing/2014/main" id="{632FD1F4-5356-47E0-96B6-A84261F5535B}"/>
              </a:ext>
            </a:extLst>
          </p:cNvPr>
          <p:cNvGraphicFramePr/>
          <p:nvPr>
            <p:extLst>
              <p:ext uri="{D42A27DB-BD31-4B8C-83A1-F6EECF244321}">
                <p14:modId xmlns:p14="http://schemas.microsoft.com/office/powerpoint/2010/main" val="1712773525"/>
              </p:ext>
            </p:extLst>
          </p:nvPr>
        </p:nvGraphicFramePr>
        <p:xfrm>
          <a:off x="3217862" y="3276600"/>
          <a:ext cx="5075238"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974464487"/>
              </p:ext>
            </p:extLst>
          </p:nvPr>
        </p:nvGraphicFramePr>
        <p:xfrm>
          <a:off x="879157" y="1468918"/>
          <a:ext cx="4670304" cy="1807680"/>
        </p:xfrm>
        <a:graphic>
          <a:graphicData uri="http://schemas.openxmlformats.org/drawingml/2006/table">
            <a:tbl>
              <a:tblPr firstRow="1" firstCol="1" bandRow="1">
                <a:tableStyleId>{68D230F3-CF80-4859-8CE7-A43EE81993B5}</a:tableStyleId>
              </a:tblPr>
              <a:tblGrid>
                <a:gridCol w="466295">
                  <a:extLst>
                    <a:ext uri="{9D8B030D-6E8A-4147-A177-3AD203B41FA5}">
                      <a16:colId xmlns:a16="http://schemas.microsoft.com/office/drawing/2014/main" val="4120512696"/>
                    </a:ext>
                  </a:extLst>
                </a:gridCol>
                <a:gridCol w="1529156">
                  <a:extLst>
                    <a:ext uri="{9D8B030D-6E8A-4147-A177-3AD203B41FA5}">
                      <a16:colId xmlns:a16="http://schemas.microsoft.com/office/drawing/2014/main" val="1626092635"/>
                    </a:ext>
                  </a:extLst>
                </a:gridCol>
                <a:gridCol w="1298680">
                  <a:extLst>
                    <a:ext uri="{9D8B030D-6E8A-4147-A177-3AD203B41FA5}">
                      <a16:colId xmlns:a16="http://schemas.microsoft.com/office/drawing/2014/main" val="1032713317"/>
                    </a:ext>
                  </a:extLst>
                </a:gridCol>
                <a:gridCol w="1376173">
                  <a:extLst>
                    <a:ext uri="{9D8B030D-6E8A-4147-A177-3AD203B41FA5}">
                      <a16:colId xmlns:a16="http://schemas.microsoft.com/office/drawing/2014/main" val="2984642562"/>
                    </a:ext>
                  </a:extLst>
                </a:gridCol>
              </a:tblGrid>
              <a:tr h="568128">
                <a:tc>
                  <a:txBody>
                    <a:bodyPr/>
                    <a:lstStyle/>
                    <a:p>
                      <a:pPr indent="252095" algn="ctr">
                        <a:lnSpc>
                          <a:spcPct val="150000"/>
                        </a:lnSpc>
                        <a:spcAft>
                          <a:spcPts val="0"/>
                        </a:spcAft>
                      </a:pP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100">
                          <a:effectLst/>
                        </a:rPr>
                        <a:t>Aspecto encuestado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49580" algn="ctr">
                        <a:lnSpc>
                          <a:spcPct val="150000"/>
                        </a:lnSpc>
                        <a:spcAft>
                          <a:spcPts val="0"/>
                        </a:spcAft>
                      </a:pPr>
                      <a:r>
                        <a:rPr lang="es-EC" sz="1200" dirty="0">
                          <a:effectLst/>
                        </a:rPr>
                        <a:t>SI</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49580" algn="ctr">
                        <a:lnSpc>
                          <a:spcPct val="150000"/>
                        </a:lnSpc>
                        <a:spcAft>
                          <a:spcPts val="0"/>
                        </a:spcAft>
                      </a:pPr>
                      <a:r>
                        <a:rPr lang="es-EC" sz="1200">
                          <a:effectLst/>
                        </a:rPr>
                        <a:t>NO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6265641"/>
                  </a:ext>
                </a:extLst>
              </a:tr>
              <a:tr h="309888">
                <a:tc>
                  <a:txBody>
                    <a:bodyPr/>
                    <a:lstStyle/>
                    <a:p>
                      <a:pPr indent="252095" algn="ctr">
                        <a:lnSpc>
                          <a:spcPct val="150000"/>
                        </a:lnSpc>
                        <a:spcAft>
                          <a:spcPts val="0"/>
                        </a:spcAft>
                      </a:pPr>
                      <a:r>
                        <a:rPr lang="es-EC" sz="1200">
                          <a:effectLst/>
                        </a:rPr>
                        <a:t>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Fácil de manejar</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49580" algn="ctr">
                        <a:lnSpc>
                          <a:spcPct val="150000"/>
                        </a:lnSpc>
                        <a:spcAft>
                          <a:spcPts val="0"/>
                        </a:spcAft>
                      </a:pPr>
                      <a:r>
                        <a:rPr lang="es-EC" sz="1200">
                          <a:effectLst/>
                        </a:rPr>
                        <a:t>18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49580" algn="ctr">
                        <a:lnSpc>
                          <a:spcPct val="150000"/>
                        </a:lnSpc>
                        <a:spcAft>
                          <a:spcPts val="0"/>
                        </a:spcAft>
                      </a:pPr>
                      <a:r>
                        <a:rPr lang="es-EC" sz="1200" dirty="0">
                          <a:effectLst/>
                        </a:rPr>
                        <a:t>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0600231"/>
                  </a:ext>
                </a:extLst>
              </a:tr>
              <a:tr h="309888">
                <a:tc>
                  <a:txBody>
                    <a:bodyPr/>
                    <a:lstStyle/>
                    <a:p>
                      <a:pPr indent="252095" algn="ctr">
                        <a:lnSpc>
                          <a:spcPct val="150000"/>
                        </a:lnSpc>
                        <a:spcAft>
                          <a:spcPts val="0"/>
                        </a:spcAft>
                      </a:pPr>
                      <a:r>
                        <a:rPr lang="es-EC" sz="1200">
                          <a:effectLst/>
                        </a:rPr>
                        <a:t>2</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Seguro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49580" algn="ctr">
                        <a:lnSpc>
                          <a:spcPct val="150000"/>
                        </a:lnSpc>
                        <a:spcAft>
                          <a:spcPts val="0"/>
                        </a:spcAft>
                      </a:pPr>
                      <a:r>
                        <a:rPr lang="es-EC" sz="1200">
                          <a:effectLst/>
                        </a:rPr>
                        <a:t>18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49580" algn="ctr">
                        <a:lnSpc>
                          <a:spcPct val="150000"/>
                        </a:lnSpc>
                        <a:spcAft>
                          <a:spcPts val="0"/>
                        </a:spcAft>
                      </a:pPr>
                      <a:r>
                        <a:rPr lang="es-EC" sz="1200">
                          <a:effectLst/>
                        </a:rPr>
                        <a:t>2</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0808722"/>
                  </a:ext>
                </a:extLst>
              </a:tr>
              <a:tr h="309888">
                <a:tc>
                  <a:txBody>
                    <a:bodyPr/>
                    <a:lstStyle/>
                    <a:p>
                      <a:pPr indent="252095" algn="ctr">
                        <a:lnSpc>
                          <a:spcPct val="150000"/>
                        </a:lnSpc>
                        <a:spcAft>
                          <a:spcPts val="0"/>
                        </a:spcAft>
                      </a:pPr>
                      <a:r>
                        <a:rPr lang="es-EC" sz="1200">
                          <a:effectLst/>
                        </a:rPr>
                        <a:t>3</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Cómodo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49580" algn="ctr">
                        <a:lnSpc>
                          <a:spcPct val="150000"/>
                        </a:lnSpc>
                        <a:spcAft>
                          <a:spcPts val="0"/>
                        </a:spcAft>
                      </a:pPr>
                      <a:r>
                        <a:rPr lang="es-EC" sz="1200">
                          <a:effectLst/>
                        </a:rPr>
                        <a:t>17</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49580" algn="ctr">
                        <a:lnSpc>
                          <a:spcPct val="150000"/>
                        </a:lnSpc>
                        <a:spcAft>
                          <a:spcPts val="0"/>
                        </a:spcAft>
                      </a:pPr>
                      <a:r>
                        <a:rPr lang="es-EC" sz="1200">
                          <a:effectLst/>
                        </a:rPr>
                        <a:t>3</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5484670"/>
                  </a:ext>
                </a:extLst>
              </a:tr>
              <a:tr h="309888">
                <a:tc>
                  <a:txBody>
                    <a:bodyPr/>
                    <a:lstStyle/>
                    <a:p>
                      <a:pPr indent="252095" algn="ctr">
                        <a:lnSpc>
                          <a:spcPct val="150000"/>
                        </a:lnSpc>
                        <a:spcAft>
                          <a:spcPts val="0"/>
                        </a:spcAft>
                      </a:pPr>
                      <a:r>
                        <a:rPr lang="es-EC" sz="1200">
                          <a:effectLst/>
                        </a:rPr>
                        <a:t>4</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Divertido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49580" algn="ctr">
                        <a:lnSpc>
                          <a:spcPct val="150000"/>
                        </a:lnSpc>
                        <a:spcAft>
                          <a:spcPts val="0"/>
                        </a:spcAft>
                      </a:pPr>
                      <a:r>
                        <a:rPr lang="es-EC" sz="1200">
                          <a:effectLst/>
                        </a:rPr>
                        <a:t>20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49580" algn="ctr">
                        <a:lnSpc>
                          <a:spcPct val="150000"/>
                        </a:lnSpc>
                        <a:spcAft>
                          <a:spcPts val="0"/>
                        </a:spcAft>
                      </a:pPr>
                      <a:r>
                        <a:rPr lang="es-EC" sz="1200" dirty="0">
                          <a:effectLst/>
                        </a:rPr>
                        <a:t>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6683644"/>
                  </a:ext>
                </a:extLst>
              </a:tr>
            </a:tbl>
          </a:graphicData>
        </a:graphic>
      </p:graphicFrame>
    </p:spTree>
    <p:extLst>
      <p:ext uri="{BB962C8B-B14F-4D97-AF65-F5344CB8AC3E}">
        <p14:creationId xmlns:p14="http://schemas.microsoft.com/office/powerpoint/2010/main" val="3893872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53143" y="773836"/>
            <a:ext cx="7692571" cy="5355312"/>
          </a:xfrm>
          <a:prstGeom prst="rect">
            <a:avLst/>
          </a:prstGeom>
        </p:spPr>
        <p:txBody>
          <a:bodyPr wrap="square">
            <a:spAutoFit/>
          </a:bodyPr>
          <a:lstStyle/>
          <a:p>
            <a:r>
              <a:rPr lang="es-EC" b="1" dirty="0">
                <a:latin typeface="Arial" panose="020B0604020202020204" pitchFamily="34" charset="0"/>
                <a:cs typeface="Arial" panose="020B0604020202020204" pitchFamily="34" charset="0"/>
              </a:rPr>
              <a:t>CONCLUSIONES</a:t>
            </a:r>
          </a:p>
          <a:p>
            <a:r>
              <a:rPr lang="es-EC"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El proyecto consiguió cumplir con el objetivo el cual tenía como meta obtener una alternativa de movilidad al diseñar y construir un vehículo eléctrico para el uso dentro de la ciudad.</a:t>
            </a:r>
          </a:p>
          <a:p>
            <a:pPr marL="28575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El mecanismo de estabilidad diseñado hace que el prototipo se vuelva más versátil ya que puede realizar curvas con radios relativamente pequeños, lo que lo vuelve ideal para ser utilizado en lugares con poca maniobrabilidad.</a:t>
            </a:r>
          </a:p>
          <a:p>
            <a:pPr marL="28575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Tras la simulación mediante software se tiene un factor de seguridad de 2.16 en la zona mas critica, lo que garantiza un buen diseño mismo que brinda seguridad al usuario.  </a:t>
            </a:r>
          </a:p>
          <a:p>
            <a:pPr marL="28575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La materia prima para la producción del bastidor además de sistemas y elementos necesarios para el montaje del prototipo se pueden encontrar en el mercado local exceptuando los componente electrónicos, convirtiéndolo en un proyecto de fabricación y ensamble netamente local.</a:t>
            </a:r>
          </a:p>
          <a:p>
            <a:endParaRPr lang="es-EC" dirty="0"/>
          </a:p>
          <a:p>
            <a:endParaRPr lang="es-EC" dirty="0"/>
          </a:p>
        </p:txBody>
      </p:sp>
    </p:spTree>
    <p:extLst>
      <p:ext uri="{BB962C8B-B14F-4D97-AF65-F5344CB8AC3E}">
        <p14:creationId xmlns:p14="http://schemas.microsoft.com/office/powerpoint/2010/main" val="2150314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40602" y="653504"/>
            <a:ext cx="7692197" cy="5471524"/>
          </a:xfrm>
          <a:prstGeom prst="rect">
            <a:avLst/>
          </a:prstGeom>
        </p:spPr>
        <p:txBody>
          <a:bodyPr wrap="square">
            <a:spAutoFit/>
          </a:bodyPr>
          <a:lstStyle/>
          <a:p>
            <a:r>
              <a:rPr lang="es-EC" b="1" dirty="0">
                <a:latin typeface="Arial" panose="020B0604020202020204" pitchFamily="34" charset="0"/>
                <a:cs typeface="Arial" panose="020B0604020202020204" pitchFamily="34" charset="0"/>
              </a:rPr>
              <a:t>RECOMENDACIONES:</a:t>
            </a:r>
          </a:p>
          <a:p>
            <a:endParaRPr lang="es-EC"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Para aumentar el tiempo de prestación del vehículo se necesita disminuir su peso por lo que es recomendable cambiar el uso del acero como material de fabricación por uno más ligero como el aluminio o la fibra de carbono, en este proyecto los materiales utilizados para la construcción fueron seleccionados por la fácil adquisición dentro del mercado ecuatoriano.</a:t>
            </a:r>
          </a:p>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Es importante diseñar con un factor de seguridad adecuado, para garantizar la seguridad del usuario, así como la durabilidad de los componentes sin sobredimensionar al mismo tiempo, ya que este sobredimensionamiento afecta directamente al peso, así como al costo de la producción.</a:t>
            </a:r>
          </a:p>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Se recomienda el uso de una batería de mayor duración a la utilizada ya que esta es una batería de bicicleta eléctrica y en la actualidad existen baterías cada vez de mayor capacidad y menor tamaño lo que permite alivianar el vehículo, aumentar el tiempo de prestaciones e incrementa las opciones de diseño. </a:t>
            </a:r>
          </a:p>
          <a:p>
            <a:endParaRPr lang="es-EC" dirty="0"/>
          </a:p>
        </p:txBody>
      </p:sp>
    </p:spTree>
    <p:extLst>
      <p:ext uri="{BB962C8B-B14F-4D97-AF65-F5344CB8AC3E}">
        <p14:creationId xmlns:p14="http://schemas.microsoft.com/office/powerpoint/2010/main" val="4102916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gracias en todos los idio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501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VW Nils: Monoplaza eléctrico y urbano (Concept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4420" y="1743042"/>
            <a:ext cx="2371856" cy="1470027"/>
          </a:xfrm>
          <a:prstGeom prst="rect">
            <a:avLst/>
          </a:prstGeom>
          <a:noFill/>
          <a:ln>
            <a:noFill/>
          </a:ln>
        </p:spPr>
      </p:pic>
      <p:pic>
        <p:nvPicPr>
          <p:cNvPr id="9" name="Imagen 8" descr="http://smbikecenter.com/wp-content/uploads/smbc-segways.png"/>
          <p:cNvPicPr/>
          <p:nvPr/>
        </p:nvPicPr>
        <p:blipFill>
          <a:blip r:embed="rId3">
            <a:extLst>
              <a:ext uri="{28A0092B-C50C-407E-A947-70E740481C1C}">
                <a14:useLocalDpi xmlns:a14="http://schemas.microsoft.com/office/drawing/2010/main" val="0"/>
              </a:ext>
            </a:extLst>
          </a:blip>
          <a:srcRect/>
          <a:stretch>
            <a:fillRect/>
          </a:stretch>
        </p:blipFill>
        <p:spPr bwMode="auto">
          <a:xfrm>
            <a:off x="3336600" y="3706268"/>
            <a:ext cx="2375338" cy="1617439"/>
          </a:xfrm>
          <a:prstGeom prst="rect">
            <a:avLst/>
          </a:prstGeom>
          <a:noFill/>
          <a:ln>
            <a:noFill/>
          </a:ln>
        </p:spPr>
      </p:pic>
      <p:pic>
        <p:nvPicPr>
          <p:cNvPr id="10" name="Imagen 9" descr="http://2.bp.blogspot.com/-7KWTWZfoH9A/T3zACkxbf6I/AAAAAAAAAVk/Gc_9ABPk0QE/s1600/Flyer.png"/>
          <p:cNvPicPr/>
          <p:nvPr/>
        </p:nvPicPr>
        <p:blipFill rotWithShape="1">
          <a:blip r:embed="rId4">
            <a:extLst>
              <a:ext uri="{28A0092B-C50C-407E-A947-70E740481C1C}">
                <a14:useLocalDpi xmlns:a14="http://schemas.microsoft.com/office/drawing/2010/main" val="0"/>
              </a:ext>
            </a:extLst>
          </a:blip>
          <a:srcRect b="4927"/>
          <a:stretch/>
        </p:blipFill>
        <p:spPr bwMode="auto">
          <a:xfrm>
            <a:off x="5430679" y="1538270"/>
            <a:ext cx="2452079" cy="1667031"/>
          </a:xfrm>
          <a:prstGeom prst="rect">
            <a:avLst/>
          </a:prstGeom>
          <a:noFill/>
          <a:ln>
            <a:noFill/>
          </a:ln>
          <a:extLst>
            <a:ext uri="{53640926-AAD7-44D8-BBD7-CCE9431645EC}">
              <a14:shadowObscured xmlns:a14="http://schemas.microsoft.com/office/drawing/2010/main"/>
            </a:ext>
          </a:extLst>
        </p:spPr>
      </p:pic>
      <p:sp>
        <p:nvSpPr>
          <p:cNvPr id="12" name="Rectángulo 11"/>
          <p:cNvSpPr/>
          <p:nvPr/>
        </p:nvSpPr>
        <p:spPr>
          <a:xfrm>
            <a:off x="1001964" y="1186108"/>
            <a:ext cx="4626010" cy="369332"/>
          </a:xfrm>
          <a:prstGeom prst="rect">
            <a:avLst/>
          </a:prstGeom>
        </p:spPr>
        <p:txBody>
          <a:bodyPr wrap="none">
            <a:spAutoFit/>
          </a:bodyPr>
          <a:lstStyle/>
          <a:p>
            <a:r>
              <a:rPr lang="es-EC" b="1" dirty="0">
                <a:latin typeface="Arial" panose="020B0604020202020204" pitchFamily="34" charset="0"/>
                <a:cs typeface="Arial" panose="020B0604020202020204" pitchFamily="34" charset="0"/>
              </a:rPr>
              <a:t>VEHÍCULOS MONOPLAZA ELÉCTRICOS</a:t>
            </a:r>
            <a:endParaRPr lang="es-EC" dirty="0"/>
          </a:p>
        </p:txBody>
      </p:sp>
      <p:sp>
        <p:nvSpPr>
          <p:cNvPr id="13" name="Rectángulo 12"/>
          <p:cNvSpPr/>
          <p:nvPr/>
        </p:nvSpPr>
        <p:spPr>
          <a:xfrm>
            <a:off x="1114558" y="3271118"/>
            <a:ext cx="2921954" cy="307777"/>
          </a:xfrm>
          <a:prstGeom prst="rect">
            <a:avLst/>
          </a:prstGeom>
        </p:spPr>
        <p:txBody>
          <a:bodyPr wrap="none">
            <a:spAutoFit/>
          </a:bodyPr>
          <a:lstStyle/>
          <a:p>
            <a:r>
              <a:rPr lang="es-EC" sz="1400" i="1" dirty="0">
                <a:latin typeface="Times New Roman" panose="02020603050405020304" pitchFamily="18" charset="0"/>
                <a:ea typeface="Calibri" panose="020F0502020204030204" pitchFamily="34" charset="0"/>
              </a:rPr>
              <a:t>Volkswagen </a:t>
            </a:r>
            <a:r>
              <a:rPr lang="es-EC" sz="1400" i="1" dirty="0" err="1">
                <a:latin typeface="Times New Roman" panose="02020603050405020304" pitchFamily="18" charset="0"/>
                <a:ea typeface="Calibri" panose="020F0502020204030204" pitchFamily="34" charset="0"/>
              </a:rPr>
              <a:t>Nils</a:t>
            </a:r>
            <a:r>
              <a:rPr lang="es-EC" sz="1400" i="1" dirty="0">
                <a:latin typeface="Times New Roman" panose="02020603050405020304" pitchFamily="18" charset="0"/>
                <a:ea typeface="Calibri" panose="020F0502020204030204" pitchFamily="34" charset="0"/>
              </a:rPr>
              <a:t>, monoplaza eléctrico</a:t>
            </a:r>
            <a:endParaRPr lang="es-EC" sz="1400" dirty="0"/>
          </a:p>
        </p:txBody>
      </p:sp>
      <p:sp>
        <p:nvSpPr>
          <p:cNvPr id="14" name="Rectángulo 13"/>
          <p:cNvSpPr/>
          <p:nvPr/>
        </p:nvSpPr>
        <p:spPr>
          <a:xfrm>
            <a:off x="5021124" y="3271118"/>
            <a:ext cx="2973635" cy="307777"/>
          </a:xfrm>
          <a:prstGeom prst="rect">
            <a:avLst/>
          </a:prstGeom>
        </p:spPr>
        <p:txBody>
          <a:bodyPr wrap="none">
            <a:spAutoFit/>
          </a:bodyPr>
          <a:lstStyle/>
          <a:p>
            <a:r>
              <a:rPr lang="es-EC" sz="1400" i="1" dirty="0">
                <a:latin typeface="Times New Roman" panose="02020603050405020304" pitchFamily="18" charset="0"/>
                <a:ea typeface="Calibri" panose="020F0502020204030204" pitchFamily="34" charset="0"/>
              </a:rPr>
              <a:t>Bicicleta eléctrica </a:t>
            </a:r>
            <a:r>
              <a:rPr lang="es-EC" sz="1400" i="1" dirty="0" err="1">
                <a:latin typeface="Times New Roman" panose="02020603050405020304" pitchFamily="18" charset="0"/>
                <a:ea typeface="Calibri" panose="020F0502020204030204" pitchFamily="34" charset="0"/>
              </a:rPr>
              <a:t>Flyer</a:t>
            </a:r>
            <a:r>
              <a:rPr lang="es-EC" sz="1400" i="1" dirty="0">
                <a:latin typeface="Times New Roman" panose="02020603050405020304" pitchFamily="18" charset="0"/>
                <a:ea typeface="Calibri" panose="020F0502020204030204" pitchFamily="34" charset="0"/>
              </a:rPr>
              <a:t> Serie-X Street</a:t>
            </a:r>
            <a:endParaRPr lang="es-EC" sz="1400" dirty="0"/>
          </a:p>
        </p:txBody>
      </p:sp>
      <p:sp>
        <p:nvSpPr>
          <p:cNvPr id="15" name="Rectángulo 14"/>
          <p:cNvSpPr/>
          <p:nvPr/>
        </p:nvSpPr>
        <p:spPr>
          <a:xfrm>
            <a:off x="3593317" y="5320460"/>
            <a:ext cx="1837362" cy="307777"/>
          </a:xfrm>
          <a:prstGeom prst="rect">
            <a:avLst/>
          </a:prstGeom>
        </p:spPr>
        <p:txBody>
          <a:bodyPr wrap="none">
            <a:spAutoFit/>
          </a:bodyPr>
          <a:lstStyle/>
          <a:p>
            <a:r>
              <a:rPr lang="es-EC" sz="1400" i="1">
                <a:latin typeface="Times New Roman" panose="02020603050405020304" pitchFamily="18" charset="0"/>
                <a:ea typeface="Calibri" panose="020F0502020204030204" pitchFamily="34" charset="0"/>
              </a:rPr>
              <a:t>Segway para la ciudad</a:t>
            </a:r>
            <a:endParaRPr lang="es-EC" sz="1400" dirty="0"/>
          </a:p>
        </p:txBody>
      </p:sp>
      <p:sp>
        <p:nvSpPr>
          <p:cNvPr id="5" name="Rectángulo 4"/>
          <p:cNvSpPr/>
          <p:nvPr/>
        </p:nvSpPr>
        <p:spPr>
          <a:xfrm>
            <a:off x="1672725" y="3636944"/>
            <a:ext cx="1751249" cy="307777"/>
          </a:xfrm>
          <a:prstGeom prst="rect">
            <a:avLst/>
          </a:prstGeom>
        </p:spPr>
        <p:txBody>
          <a:bodyPr wrap="none">
            <a:spAutoFit/>
          </a:bodyPr>
          <a:lstStyle/>
          <a:p>
            <a:r>
              <a:rPr lang="es-EC" sz="1400" dirty="0"/>
              <a:t>Fuente: (Volkswagen)</a:t>
            </a:r>
          </a:p>
        </p:txBody>
      </p:sp>
      <p:sp>
        <p:nvSpPr>
          <p:cNvPr id="6" name="Rectángulo 5"/>
          <p:cNvSpPr/>
          <p:nvPr/>
        </p:nvSpPr>
        <p:spPr>
          <a:xfrm>
            <a:off x="5532724" y="3706268"/>
            <a:ext cx="2247988" cy="307777"/>
          </a:xfrm>
          <a:prstGeom prst="rect">
            <a:avLst/>
          </a:prstGeom>
        </p:spPr>
        <p:txBody>
          <a:bodyPr wrap="none">
            <a:spAutoFit/>
          </a:bodyPr>
          <a:lstStyle/>
          <a:p>
            <a:r>
              <a:rPr lang="es-EC" sz="1400" dirty="0"/>
              <a:t>Fuente: (</a:t>
            </a:r>
            <a:r>
              <a:rPr lang="es-EC" sz="1400" dirty="0" err="1"/>
              <a:t>Electricbikes</a:t>
            </a:r>
            <a:r>
              <a:rPr lang="es-EC" sz="1400" dirty="0"/>
              <a:t>, 2016)</a:t>
            </a:r>
          </a:p>
        </p:txBody>
      </p:sp>
      <p:sp>
        <p:nvSpPr>
          <p:cNvPr id="11" name="Rectángulo 10"/>
          <p:cNvSpPr/>
          <p:nvPr/>
        </p:nvSpPr>
        <p:spPr>
          <a:xfrm>
            <a:off x="3076866" y="5549916"/>
            <a:ext cx="2612895" cy="376834"/>
          </a:xfrm>
          <a:prstGeom prst="rect">
            <a:avLst/>
          </a:prstGeom>
        </p:spPr>
        <p:txBody>
          <a:bodyPr wrap="none">
            <a:spAutoFit/>
          </a:bodyPr>
          <a:lstStyle/>
          <a:p>
            <a:pPr indent="252095" algn="ctr">
              <a:lnSpc>
                <a:spcPct val="150000"/>
              </a:lnSpc>
              <a:spcAft>
                <a:spcPts val="800"/>
              </a:spcAft>
            </a:pPr>
            <a:r>
              <a:rPr lang="es-EC" sz="1400" dirty="0">
                <a:solidFill>
                  <a:srgbClr val="000000"/>
                </a:solidFill>
                <a:latin typeface="Times New Roman" panose="02020603050405020304" pitchFamily="18" charset="0"/>
                <a:ea typeface="Calibri" panose="020F0502020204030204" pitchFamily="34" charset="0"/>
              </a:rPr>
              <a:t>Fuente: Segway </a:t>
            </a:r>
            <a:r>
              <a:rPr lang="es-EC" sz="1400" dirty="0" err="1">
                <a:solidFill>
                  <a:srgbClr val="000000"/>
                </a:solidFill>
                <a:latin typeface="Times New Roman" panose="02020603050405020304" pitchFamily="18" charset="0"/>
                <a:ea typeface="Calibri" panose="020F0502020204030204" pitchFamily="34" charset="0"/>
              </a:rPr>
              <a:t>Incorporation</a:t>
            </a:r>
            <a:endParaRPr lang="es-EC" sz="14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8771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719002" y="1600813"/>
            <a:ext cx="7665883" cy="2308324"/>
          </a:xfrm>
          <a:prstGeom prst="rect">
            <a:avLst/>
          </a:prstGeom>
        </p:spPr>
        <p:txBody>
          <a:bodyPr wrap="square">
            <a:spAutoFit/>
          </a:bodyPr>
          <a:lstStyle/>
          <a:p>
            <a:pPr algn="just"/>
            <a:r>
              <a:rPr lang="es-EC" dirty="0">
                <a:latin typeface="Arial" panose="020B0604020202020204" pitchFamily="34" charset="0"/>
                <a:cs typeface="Arial" panose="020B0604020202020204" pitchFamily="34" charset="0"/>
              </a:rPr>
              <a:t>La solución ante el problema de movilidad y contaminación dentro de la urbe es diseñar un nuevo vehículo monoplaza que presente ventajas ante las alternativas ya existente en el mercado (bicicleta, eléctrica vehículo monoplaza y </a:t>
            </a:r>
            <a:r>
              <a:rPr lang="es-EC" dirty="0" err="1">
                <a:latin typeface="Arial" panose="020B0604020202020204" pitchFamily="34" charset="0"/>
                <a:cs typeface="Arial" panose="020B0604020202020204" pitchFamily="34" charset="0"/>
              </a:rPr>
              <a:t>segway</a:t>
            </a:r>
            <a:r>
              <a:rPr lang="es-EC" dirty="0">
                <a:latin typeface="Arial" panose="020B0604020202020204" pitchFamily="34" charset="0"/>
                <a:cs typeface="Arial" panose="020B0604020202020204" pitchFamily="34" charset="0"/>
              </a:rPr>
              <a:t>).</a:t>
            </a:r>
          </a:p>
          <a:p>
            <a:pPr algn="just"/>
            <a:r>
              <a:rPr lang="es-EC" dirty="0">
                <a:latin typeface="Arial" panose="020B0604020202020204" pitchFamily="34" charset="0"/>
                <a:cs typeface="Arial" panose="020B0604020202020204" pitchFamily="34" charset="0"/>
              </a:rPr>
              <a:t>El prototipo en mente es un triciclo eléctrico con sistema de estabilidad netamente mecánico.</a:t>
            </a:r>
          </a:p>
          <a:p>
            <a:pPr algn="just"/>
            <a:endParaRPr lang="es-EC" dirty="0">
              <a:latin typeface="Arial" panose="020B0604020202020204" pitchFamily="34" charset="0"/>
              <a:cs typeface="Arial" panose="020B0604020202020204" pitchFamily="34" charset="0"/>
            </a:endParaRPr>
          </a:p>
          <a:p>
            <a:pPr algn="just"/>
            <a:r>
              <a:rPr lang="es-EC" dirty="0">
                <a:latin typeface="Arial" panose="020B0604020202020204" pitchFamily="34" charset="0"/>
                <a:cs typeface="Arial" panose="020B0604020202020204" pitchFamily="34" charset="0"/>
              </a:rPr>
              <a:t> </a:t>
            </a:r>
            <a:endParaRPr lang="es-EC" dirty="0"/>
          </a:p>
        </p:txBody>
      </p:sp>
      <p:sp>
        <p:nvSpPr>
          <p:cNvPr id="15" name="Rectángulo 14"/>
          <p:cNvSpPr/>
          <p:nvPr/>
        </p:nvSpPr>
        <p:spPr>
          <a:xfrm>
            <a:off x="764325" y="3462323"/>
            <a:ext cx="1197828"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cs typeface="Arial" panose="020B0604020202020204" pitchFamily="34" charset="0"/>
              </a:rPr>
              <a:t>Ventajas:</a:t>
            </a:r>
            <a:endParaRPr lang="es-EC" b="1" dirty="0">
              <a:latin typeface="Arial" panose="020B0604020202020204" pitchFamily="34" charset="0"/>
              <a:cs typeface="Arial" panose="020B0604020202020204" pitchFamily="34" charset="0"/>
            </a:endParaRPr>
          </a:p>
        </p:txBody>
      </p:sp>
      <p:sp>
        <p:nvSpPr>
          <p:cNvPr id="16" name="Rectángulo 15"/>
          <p:cNvSpPr/>
          <p:nvPr/>
        </p:nvSpPr>
        <p:spPr>
          <a:xfrm>
            <a:off x="764325" y="3986619"/>
            <a:ext cx="6688788" cy="1887696"/>
          </a:xfrm>
          <a:prstGeom prst="rect">
            <a:avLst/>
          </a:prstGeom>
        </p:spPr>
        <p:txBody>
          <a:bodyPr wrap="square">
            <a:spAutoFit/>
          </a:bodyPr>
          <a:lstStyle/>
          <a:p>
            <a:pPr marL="342900" lvl="0" indent="-342900" algn="just">
              <a:spcAft>
                <a:spcPts val="800"/>
              </a:spcAft>
              <a:buFont typeface="Arial" panose="020B0604020202020204" pitchFamily="34" charset="0"/>
              <a:buChar char="•"/>
            </a:pP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Mayor estabilidad al tener tres puntos de apoyo.</a:t>
            </a:r>
          </a:p>
          <a:p>
            <a:pPr marL="342900" lvl="0" indent="-342900" algn="just">
              <a:spcAft>
                <a:spcPts val="800"/>
              </a:spcAft>
              <a:buFont typeface="Arial" panose="020B0604020202020204" pitchFamily="34" charset="0"/>
              <a:buChar char="•"/>
            </a:pP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Menor costo</a:t>
            </a:r>
          </a:p>
          <a:p>
            <a:pPr marL="342900" lvl="0" indent="-342900" algn="just">
              <a:spcAft>
                <a:spcPts val="800"/>
              </a:spcAft>
              <a:buFont typeface="Arial" panose="020B0604020202020204" pitchFamily="34" charset="0"/>
              <a:buChar char="•"/>
            </a:pP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Fácil manejo</a:t>
            </a:r>
          </a:p>
          <a:p>
            <a:pPr marL="342900" lvl="0" indent="-342900" algn="just">
              <a:spcAft>
                <a:spcPts val="800"/>
              </a:spcAft>
              <a:buFont typeface="Arial" panose="020B0604020202020204" pitchFamily="34" charset="0"/>
              <a:buChar char="•"/>
            </a:pP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Libre movilidad, rápido y ágil</a:t>
            </a:r>
          </a:p>
          <a:p>
            <a:pPr lvl="0" algn="just">
              <a:spcAft>
                <a:spcPts val="800"/>
              </a:spcAft>
            </a:pPr>
            <a:endParaRPr lang="es-EC"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ángulo 4"/>
          <p:cNvSpPr/>
          <p:nvPr/>
        </p:nvSpPr>
        <p:spPr>
          <a:xfrm>
            <a:off x="2363638" y="777242"/>
            <a:ext cx="6780362" cy="523220"/>
          </a:xfrm>
          <a:prstGeom prst="rect">
            <a:avLst/>
          </a:prstGeom>
        </p:spPr>
        <p:txBody>
          <a:bodyPr wrap="square">
            <a:spAutoFit/>
          </a:bodyPr>
          <a:lstStyle/>
          <a:p>
            <a:r>
              <a:rPr lang="es-EC" sz="2800" b="1" dirty="0">
                <a:latin typeface="Arial" panose="020B0604020202020204" pitchFamily="34" charset="0"/>
                <a:cs typeface="Arial" panose="020B0604020202020204" pitchFamily="34" charset="0"/>
              </a:rPr>
              <a:t>PROTOTIPO DE DISEÑO</a:t>
            </a:r>
            <a:endParaRPr lang="es-EC" sz="2800" dirty="0"/>
          </a:p>
        </p:txBody>
      </p:sp>
    </p:spTree>
    <p:extLst>
      <p:ext uri="{BB962C8B-B14F-4D97-AF65-F5344CB8AC3E}">
        <p14:creationId xmlns:p14="http://schemas.microsoft.com/office/powerpoint/2010/main" val="1022882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911663"/>
            <a:ext cx="7886700" cy="1325563"/>
          </a:xfrm>
        </p:spPr>
        <p:txBody>
          <a:bodyPr>
            <a:normAutofit/>
          </a:bodyPr>
          <a:lstStyle/>
          <a:p>
            <a:pPr algn="ctr"/>
            <a:r>
              <a:rPr lang="es-EC" sz="2800" b="1" dirty="0">
                <a:latin typeface="Arial" panose="020B0604020202020204" pitchFamily="34" charset="0"/>
                <a:cs typeface="Arial" panose="020B0604020202020204" pitchFamily="34" charset="0"/>
              </a:rPr>
              <a:t>PARÁMETROS ESTABLECIDOS EN EL DISEÑO DEL TRICICLO ELÉCTRICO </a:t>
            </a:r>
          </a:p>
        </p:txBody>
      </p:sp>
      <p:sp>
        <p:nvSpPr>
          <p:cNvPr id="3" name="Marcador de contenido 2"/>
          <p:cNvSpPr>
            <a:spLocks noGrp="1"/>
          </p:cNvSpPr>
          <p:nvPr>
            <p:ph idx="1"/>
          </p:nvPr>
        </p:nvSpPr>
        <p:spPr>
          <a:xfrm>
            <a:off x="719965" y="2587853"/>
            <a:ext cx="7704070" cy="3568010"/>
          </a:xfrm>
        </p:spPr>
        <p:txBody>
          <a:bodyPr>
            <a:normAutofit/>
          </a:bodyPr>
          <a:lstStyle/>
          <a:p>
            <a:pPr algn="just"/>
            <a:r>
              <a:rPr lang="es-EC" sz="1800" dirty="0">
                <a:latin typeface="Arial" panose="020B0604020202020204" pitchFamily="34" charset="0"/>
                <a:cs typeface="Arial" panose="020B0604020202020204" pitchFamily="34" charset="0"/>
              </a:rPr>
              <a:t>Contar con una rueda principal y un motor eléctrico.</a:t>
            </a:r>
          </a:p>
          <a:p>
            <a:pPr lvl="0" algn="just"/>
            <a:r>
              <a:rPr lang="es-EC" sz="1800" dirty="0">
                <a:latin typeface="Arial" panose="020B0604020202020204" pitchFamily="34" charset="0"/>
                <a:cs typeface="Arial" panose="020B0604020202020204" pitchFamily="34" charset="0"/>
              </a:rPr>
              <a:t>Sistema de estabilización posterior el cual se acciona al momento que el usuario tome una curva en una superficie plana.</a:t>
            </a:r>
          </a:p>
          <a:p>
            <a:pPr lvl="0" algn="just"/>
            <a:r>
              <a:rPr lang="es-EC" sz="1800" dirty="0">
                <a:latin typeface="Arial" panose="020B0604020202020204" pitchFamily="34" charset="0"/>
                <a:cs typeface="Arial" panose="020B0604020202020204" pitchFamily="34" charset="0"/>
              </a:rPr>
              <a:t>Para la conducción del vehículo el usuario debe estar de pie.</a:t>
            </a:r>
          </a:p>
          <a:p>
            <a:pPr lvl="0" algn="just"/>
            <a:r>
              <a:rPr lang="es-EC" sz="1800" dirty="0">
                <a:latin typeface="Arial" panose="020B0604020202020204" pitchFamily="34" charset="0"/>
                <a:cs typeface="Arial" panose="020B0604020202020204" pitchFamily="34" charset="0"/>
              </a:rPr>
              <a:t>Soportar una carga de 100 kg.</a:t>
            </a:r>
          </a:p>
          <a:p>
            <a:pPr lvl="0" algn="just"/>
            <a:r>
              <a:rPr lang="es-EC" sz="1800" dirty="0">
                <a:latin typeface="Arial" panose="020B0604020202020204" pitchFamily="34" charset="0"/>
                <a:cs typeface="Arial" panose="020B0604020202020204" pitchFamily="34" charset="0"/>
              </a:rPr>
              <a:t>Sus dimensiones no deben sobrepasar el ancho de una ciclo-vía (1 m).</a:t>
            </a:r>
            <a:endParaRPr lang="es-EC" dirty="0"/>
          </a:p>
        </p:txBody>
      </p:sp>
    </p:spTree>
    <p:extLst>
      <p:ext uri="{BB962C8B-B14F-4D97-AF65-F5344CB8AC3E}">
        <p14:creationId xmlns:p14="http://schemas.microsoft.com/office/powerpoint/2010/main" val="173667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33770" y="413161"/>
            <a:ext cx="7081127" cy="1569660"/>
          </a:xfrm>
          <a:prstGeom prst="rect">
            <a:avLst/>
          </a:prstGeom>
          <a:noFill/>
        </p:spPr>
        <p:txBody>
          <a:bodyPr wrap="square" rtlCol="0">
            <a:spAutoFit/>
          </a:bodyPr>
          <a:lstStyle/>
          <a:p>
            <a:r>
              <a:rPr lang="es-EC" sz="2400" b="1" dirty="0">
                <a:latin typeface="Arial" panose="020B0604020202020204" pitchFamily="34" charset="0"/>
                <a:cs typeface="Arial" panose="020B0604020202020204" pitchFamily="34" charset="0"/>
              </a:rPr>
              <a:t>TIPOS DE MOTOR ELÉCTRICO</a:t>
            </a:r>
          </a:p>
          <a:p>
            <a:endParaRPr lang="es-EC"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C" dirty="0">
                <a:latin typeface="Arial" panose="020B0604020202020204" pitchFamily="34" charset="0"/>
                <a:cs typeface="Arial" panose="020B0604020202020204" pitchFamily="34" charset="0"/>
              </a:rPr>
              <a:t>Motor de corriente continua (DC)</a:t>
            </a:r>
          </a:p>
          <a:p>
            <a:pPr marL="285750" indent="-285750">
              <a:buFont typeface="Arial" panose="020B0604020202020204" pitchFamily="34" charset="0"/>
              <a:buChar char="•"/>
            </a:pPr>
            <a:r>
              <a:rPr lang="es-EC" dirty="0">
                <a:latin typeface="Arial" panose="020B0604020202020204" pitchFamily="34" charset="0"/>
                <a:cs typeface="Arial" panose="020B0604020202020204" pitchFamily="34" charset="0"/>
              </a:rPr>
              <a:t>Motor de reluctancia</a:t>
            </a:r>
          </a:p>
          <a:p>
            <a:pPr marL="285750" indent="-285750">
              <a:buFont typeface="Arial" panose="020B0604020202020204" pitchFamily="34" charset="0"/>
              <a:buChar char="•"/>
            </a:pPr>
            <a:r>
              <a:rPr lang="es-EC" dirty="0">
                <a:latin typeface="Arial" panose="020B0604020202020204" pitchFamily="34" charset="0"/>
                <a:cs typeface="Arial" panose="020B0604020202020204" pitchFamily="34" charset="0"/>
              </a:rPr>
              <a:t>Motor de corriente alterna(AC): síncrono o asíncrono  </a:t>
            </a:r>
          </a:p>
        </p:txBody>
      </p:sp>
      <p:sp>
        <p:nvSpPr>
          <p:cNvPr id="5" name="Rectángulo 4"/>
          <p:cNvSpPr/>
          <p:nvPr/>
        </p:nvSpPr>
        <p:spPr>
          <a:xfrm>
            <a:off x="433770" y="4378998"/>
            <a:ext cx="7809186" cy="1477328"/>
          </a:xfrm>
          <a:prstGeom prst="rect">
            <a:avLst/>
          </a:prstGeom>
        </p:spPr>
        <p:txBody>
          <a:bodyPr wrap="square">
            <a:spAutoFit/>
          </a:bodyPr>
          <a:lstStyle/>
          <a:p>
            <a:r>
              <a:rPr lang="es-EC" b="1" dirty="0">
                <a:latin typeface="Arial" panose="020B0604020202020204" pitchFamily="34" charset="0"/>
                <a:cs typeface="Arial" panose="020B0604020202020204" pitchFamily="34" charset="0"/>
              </a:rPr>
              <a:t>Motor </a:t>
            </a:r>
            <a:r>
              <a:rPr lang="es-EC" b="1" dirty="0" err="1">
                <a:latin typeface="Arial" panose="020B0604020202020204" pitchFamily="34" charset="0"/>
                <a:cs typeface="Arial" panose="020B0604020202020204" pitchFamily="34" charset="0"/>
              </a:rPr>
              <a:t>hub</a:t>
            </a:r>
            <a:endParaRPr lang="es-EC" b="1" dirty="0">
              <a:latin typeface="Arial" panose="020B0604020202020204" pitchFamily="34" charset="0"/>
              <a:cs typeface="Arial" panose="020B0604020202020204" pitchFamily="34" charset="0"/>
            </a:endParaRPr>
          </a:p>
          <a:p>
            <a:pPr algn="just"/>
            <a:r>
              <a:rPr lang="es-EC" dirty="0">
                <a:latin typeface="Arial" panose="020B0604020202020204" pitchFamily="34" charset="0"/>
                <a:cs typeface="Arial" panose="020B0604020202020204" pitchFamily="34" charset="0"/>
              </a:rPr>
              <a:t>Permite ganar espacio  para redistribuir su espacio entre el resto de sistemas al eliminar la transmisión del par desde el motor a las ruedas, con lo que su eficiencia puede ser hasta un 30% superior respecto al motor eléctrico convencional</a:t>
            </a:r>
          </a:p>
        </p:txBody>
      </p:sp>
      <p:sp>
        <p:nvSpPr>
          <p:cNvPr id="6" name="CuadroTexto 5"/>
          <p:cNvSpPr txBox="1"/>
          <p:nvPr/>
        </p:nvSpPr>
        <p:spPr>
          <a:xfrm>
            <a:off x="1390210" y="2202886"/>
            <a:ext cx="7186231" cy="2092881"/>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MOTOR DE CORRIENTE CONTINUA (DC)</a:t>
            </a:r>
          </a:p>
          <a:p>
            <a:pPr marL="342900" indent="-342900">
              <a:buFont typeface="Arial" panose="020B0604020202020204" pitchFamily="34" charset="0"/>
              <a:buChar char="•"/>
            </a:pPr>
            <a:r>
              <a:rPr lang="es-EC" dirty="0">
                <a:latin typeface="Arial" panose="020B0604020202020204" pitchFamily="34" charset="0"/>
                <a:cs typeface="Arial" panose="020B0604020202020204" pitchFamily="34" charset="0"/>
              </a:rPr>
              <a:t>Fácil de controlar (unidad de control mas pequeña)</a:t>
            </a:r>
          </a:p>
          <a:p>
            <a:pPr marL="342900" indent="-342900">
              <a:buFont typeface="Arial" panose="020B0604020202020204" pitchFamily="34" charset="0"/>
              <a:buChar char="•"/>
            </a:pPr>
            <a:r>
              <a:rPr lang="es-EC" dirty="0">
                <a:latin typeface="Arial" panose="020B0604020202020204" pitchFamily="34" charset="0"/>
                <a:cs typeface="Arial" panose="020B0604020202020204" pitchFamily="34" charset="0"/>
              </a:rPr>
              <a:t>Desarrollan un par de arranque muy elevado</a:t>
            </a:r>
          </a:p>
          <a:p>
            <a:pPr marL="342900" indent="-342900">
              <a:buFont typeface="Arial" panose="020B0604020202020204" pitchFamily="34" charset="0"/>
              <a:buChar char="•"/>
            </a:pPr>
            <a:r>
              <a:rPr lang="es-ES" dirty="0">
                <a:latin typeface="Arial" panose="020B0604020202020204" pitchFamily="34" charset="0"/>
                <a:cs typeface="Arial" panose="020B0604020202020204" pitchFamily="34" charset="0"/>
              </a:rPr>
              <a:t>Motor de gran alcance en un paquete pequeño</a:t>
            </a:r>
            <a:endParaRPr lang="es-EC" dirty="0">
              <a:latin typeface="Arial" panose="020B0604020202020204" pitchFamily="34" charset="0"/>
              <a:cs typeface="Arial" panose="020B0604020202020204" pitchFamily="34" charset="0"/>
            </a:endParaRPr>
          </a:p>
          <a:p>
            <a:r>
              <a:rPr lang="es-EC" sz="2000" b="1" dirty="0">
                <a:latin typeface="Arial" panose="020B0604020202020204" pitchFamily="34" charset="0"/>
                <a:cs typeface="Arial" panose="020B0604020202020204" pitchFamily="34" charset="0"/>
              </a:rPr>
              <a:t>Tipos</a:t>
            </a:r>
          </a:p>
          <a:p>
            <a:pPr marL="285750" indent="-285750">
              <a:buFont typeface="Arial" panose="020B0604020202020204" pitchFamily="34" charset="0"/>
              <a:buChar char="•"/>
            </a:pPr>
            <a:r>
              <a:rPr lang="es-EC" dirty="0">
                <a:latin typeface="Arial" panose="020B0604020202020204" pitchFamily="34" charset="0"/>
                <a:cs typeface="Arial" panose="020B0604020202020204" pitchFamily="34" charset="0"/>
              </a:rPr>
              <a:t>Con escobillas</a:t>
            </a:r>
          </a:p>
          <a:p>
            <a:pPr marL="285750" indent="-285750">
              <a:buFont typeface="Arial" panose="020B0604020202020204" pitchFamily="34" charset="0"/>
              <a:buChar char="•"/>
            </a:pPr>
            <a:r>
              <a:rPr lang="es-EC" dirty="0">
                <a:latin typeface="Arial" panose="020B0604020202020204" pitchFamily="34" charset="0"/>
                <a:cs typeface="Arial" panose="020B0604020202020204" pitchFamily="34" charset="0"/>
              </a:rPr>
              <a:t>Sin escobillas(</a:t>
            </a:r>
            <a:r>
              <a:rPr lang="es-EC" dirty="0" err="1">
                <a:latin typeface="Arial" panose="020B0604020202020204" pitchFamily="34" charset="0"/>
                <a:cs typeface="Arial" panose="020B0604020202020204" pitchFamily="34" charset="0"/>
              </a:rPr>
              <a:t>Brushless</a:t>
            </a:r>
            <a:r>
              <a:rPr lang="es-EC"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17432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37880" y="321714"/>
            <a:ext cx="3121716" cy="363744"/>
          </a:xfrm>
        </p:spPr>
        <p:txBody>
          <a:bodyPr>
            <a:normAutofit fontScale="90000"/>
          </a:bodyPr>
          <a:lstStyle/>
          <a:p>
            <a:pPr algn="ctr"/>
            <a:r>
              <a:rPr lang="es-EC" sz="2000" b="1" dirty="0">
                <a:latin typeface="Arial" panose="020B0604020202020204" pitchFamily="34" charset="0"/>
                <a:cs typeface="Arial" panose="020B0604020202020204" pitchFamily="34" charset="0"/>
              </a:rPr>
              <a:t>SELECCIÓN DEL MOTOR</a:t>
            </a:r>
          </a:p>
        </p:txBody>
      </p:sp>
      <p:graphicFrame>
        <p:nvGraphicFramePr>
          <p:cNvPr id="9" name="Objeto 8"/>
          <p:cNvGraphicFramePr>
            <a:graphicFrameLocks noChangeAspect="1"/>
          </p:cNvGraphicFramePr>
          <p:nvPr>
            <p:extLst>
              <p:ext uri="{D42A27DB-BD31-4B8C-83A1-F6EECF244321}">
                <p14:modId xmlns:p14="http://schemas.microsoft.com/office/powerpoint/2010/main" val="2481859998"/>
              </p:ext>
            </p:extLst>
          </p:nvPr>
        </p:nvGraphicFramePr>
        <p:xfrm>
          <a:off x="1677725" y="839466"/>
          <a:ext cx="6042025" cy="5397500"/>
        </p:xfrm>
        <a:graphic>
          <a:graphicData uri="http://schemas.openxmlformats.org/presentationml/2006/ole">
            <mc:AlternateContent xmlns:mc="http://schemas.openxmlformats.org/markup-compatibility/2006">
              <mc:Choice xmlns:v="urn:schemas-microsoft-com:vml" Requires="v">
                <p:oleObj spid="_x0000_s1046" name="Document" r:id="rId3" imgW="6042321" imgH="5397647" progId="Word.Document.12">
                  <p:embed/>
                </p:oleObj>
              </mc:Choice>
              <mc:Fallback>
                <p:oleObj name="Document" r:id="rId3" imgW="6042321" imgH="5397647" progId="Word.Document.12">
                  <p:embed/>
                  <p:pic>
                    <p:nvPicPr>
                      <p:cNvPr id="0" name=""/>
                      <p:cNvPicPr/>
                      <p:nvPr/>
                    </p:nvPicPr>
                    <p:blipFill>
                      <a:blip r:embed="rId4"/>
                      <a:stretch>
                        <a:fillRect/>
                      </a:stretch>
                    </p:blipFill>
                    <p:spPr>
                      <a:xfrm>
                        <a:off x="1677725" y="839466"/>
                        <a:ext cx="6042025" cy="5397500"/>
                      </a:xfrm>
                      <a:prstGeom prst="rect">
                        <a:avLst/>
                      </a:prstGeom>
                    </p:spPr>
                  </p:pic>
                </p:oleObj>
              </mc:Fallback>
            </mc:AlternateContent>
          </a:graphicData>
        </a:graphic>
      </p:graphicFrame>
    </p:spTree>
    <p:extLst>
      <p:ext uri="{BB962C8B-B14F-4D97-AF65-F5344CB8AC3E}">
        <p14:creationId xmlns:p14="http://schemas.microsoft.com/office/powerpoint/2010/main" val="2800605542"/>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1627</TotalTime>
  <Words>1693</Words>
  <Application>Microsoft Office PowerPoint</Application>
  <PresentationFormat>Presentación en pantalla (4:3)</PresentationFormat>
  <Paragraphs>331</Paragraphs>
  <Slides>46</Slides>
  <Notes>0</Notes>
  <HiddenSlides>0</HiddenSlides>
  <MMClips>1</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46</vt:i4>
      </vt:variant>
    </vt:vector>
  </HeadingPairs>
  <TitlesOfParts>
    <vt:vector size="56" baseType="lpstr">
      <vt:lpstr>Adobe Hebrew</vt:lpstr>
      <vt:lpstr>Arial</vt:lpstr>
      <vt:lpstr>Calibri</vt:lpstr>
      <vt:lpstr>Calibri Light</vt:lpstr>
      <vt:lpstr>Cambria Math</vt:lpstr>
      <vt:lpstr>Symbol</vt:lpstr>
      <vt:lpstr>Times New Roman</vt:lpstr>
      <vt:lpstr>Wingdings</vt:lpstr>
      <vt:lpstr>Tema de Office</vt:lpstr>
      <vt:lpstr>Document</vt:lpstr>
      <vt:lpstr>Presentación de PowerPoint</vt:lpstr>
      <vt:lpstr>Presentación de PowerPoint</vt:lpstr>
      <vt:lpstr>Presentación de PowerPoint</vt:lpstr>
      <vt:lpstr>Presentación de PowerPoint</vt:lpstr>
      <vt:lpstr>Presentación de PowerPoint</vt:lpstr>
      <vt:lpstr>Presentación de PowerPoint</vt:lpstr>
      <vt:lpstr>PARÁMETROS ESTABLECIDOS EN EL DISEÑO DEL TRICICLO ELÉCTRICO </vt:lpstr>
      <vt:lpstr>Presentación de PowerPoint</vt:lpstr>
      <vt:lpstr>SELECCIÓN DEL MOTOR</vt:lpstr>
      <vt:lpstr>MATRIZ DE SELECCIÓN DEL MOTOR</vt:lpstr>
      <vt:lpstr>  MATRIZ DE SELECCIÓN DE LA BATERÍA </vt:lpstr>
      <vt:lpstr>MATRIZ DE SELECCIÓN DE LA BATERÍA </vt:lpstr>
      <vt:lpstr>DISEÑO MECÁNICO</vt:lpstr>
      <vt:lpstr>Presentación de PowerPoint</vt:lpstr>
      <vt:lpstr>Presentación de PowerPoint</vt:lpstr>
      <vt:lpstr>APROXIMACIÓN DEL ESPESOR</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ESFUEZOS DE VON MISES</vt:lpstr>
      <vt:lpstr>FACTOR DE SEGURIDAD</vt:lpstr>
      <vt:lpstr>TABLA DE FACTORES DE SEGURIDAD </vt:lpstr>
      <vt:lpstr>SISTEMA ELÉCTRICO</vt:lpstr>
      <vt:lpstr>Micro controlador</vt:lpstr>
      <vt:lpstr>MECANISMO DE ESTABILIZACIÓN</vt:lpstr>
      <vt:lpstr>Presentación de PowerPoint</vt:lpstr>
      <vt:lpstr>Presentación de PowerPoint</vt:lpstr>
      <vt:lpstr>FUNCIONAMIENTO</vt:lpstr>
      <vt:lpstr>Presentación de PowerPoint</vt:lpstr>
      <vt:lpstr>Presentación de PowerPoint</vt:lpstr>
      <vt:lpstr>GRADOS DE LIBERTAD PARA EL MECANISMO</vt:lpstr>
      <vt:lpstr>Presentación de PowerPoint</vt:lpstr>
      <vt:lpstr>Presentación de PowerPoint</vt:lpstr>
      <vt:lpstr>Presentación de PowerPoint</vt:lpstr>
      <vt:lpstr>PROTOTIPO TERMINADO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Byron Andrango</dc:creator>
  <cp:lastModifiedBy>Armando Ballagán Alulema</cp:lastModifiedBy>
  <cp:revision>111</cp:revision>
  <dcterms:created xsi:type="dcterms:W3CDTF">2017-03-07T13:22:50Z</dcterms:created>
  <dcterms:modified xsi:type="dcterms:W3CDTF">2017-03-23T02:01:13Z</dcterms:modified>
</cp:coreProperties>
</file>