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9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67" r:id="rId15"/>
    <p:sldId id="269" r:id="rId16"/>
    <p:sldId id="270" r:id="rId17"/>
    <p:sldId id="281" r:id="rId18"/>
    <p:sldId id="283" r:id="rId19"/>
    <p:sldId id="282" r:id="rId20"/>
    <p:sldId id="272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71" autoAdjust="0"/>
  </p:normalViewPr>
  <p:slideViewPr>
    <p:cSldViewPr>
      <p:cViewPr>
        <p:scale>
          <a:sx n="70" d="100"/>
          <a:sy n="70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819E-F01A-456A-BC06-D7BD4442FF75}" type="datetimeFigureOut">
              <a:rPr lang="es-EC" smtClean="0"/>
              <a:t>06/02/2017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19C11-ADFF-479A-815C-47DA12E93F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051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19C11-ADFF-479A-815C-47DA12E93F07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129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19C11-ADFF-479A-815C-47DA12E93F07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129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343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1395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6910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2/6/2017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15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2/6/2017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2/6/2017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75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2/6/2017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2/6/2017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2/6/2017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2/6/2017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2/6/2017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9766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2/6/2017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2/6/2017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2/6/2017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411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010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614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778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380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487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36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4459-3E3D-46BC-8791-24F33ED35EA4}" type="datetimeFigureOut">
              <a:rPr lang="es-EC" smtClean="0"/>
              <a:t>06/02/2017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D81E-3615-48B0-B013-7DE6E4B1911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771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FORMATOPRESENTACION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58250"/>
            <a:ext cx="2312314" cy="7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2/6/2017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" y="26800"/>
            <a:ext cx="650133" cy="5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7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6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jpeg"/><Relationship Id="rId5" Type="http://schemas.openxmlformats.org/officeDocument/2006/relationships/image" Target="../media/image58.jpe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.jpeg"/><Relationship Id="rId7" Type="http://schemas.openxmlformats.org/officeDocument/2006/relationships/image" Target="../media/image84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7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ORMATOCARATULA.jpg"/>
          <p:cNvPicPr>
            <a:picLocks noChangeAspect="1"/>
          </p:cNvPicPr>
          <p:nvPr/>
        </p:nvPicPr>
        <p:blipFill rotWithShape="1">
          <a:blip r:embed="rId2" cstate="print"/>
          <a:srcRect b="16768"/>
          <a:stretch/>
        </p:blipFill>
        <p:spPr>
          <a:xfrm>
            <a:off x="25865" y="-2"/>
            <a:ext cx="9036496" cy="685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91" y="106098"/>
            <a:ext cx="1465809" cy="1223664"/>
          </a:xfrm>
          <a:prstGeom prst="rect">
            <a:avLst/>
          </a:prstGeom>
        </p:spPr>
      </p:pic>
      <p:pic>
        <p:nvPicPr>
          <p:cNvPr id="8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91" y="86376"/>
            <a:ext cx="1465809" cy="14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376"/>
            <a:ext cx="3312368" cy="124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49467" y="1547086"/>
            <a:ext cx="758351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Arial" charset="0"/>
                <a:cs typeface="Arial" charset="0"/>
              </a:rPr>
              <a:t>PRODUCCIÓN DE LÍPIDOS A PARTIR DE MICROALGAS PSICRÓFILAS PRESENTES EN GLACIARES DE LA ANTÁRTIDA PARA LA SÍNTESIS DE BIOCOMBUSTIBLE. </a:t>
            </a:r>
          </a:p>
          <a:p>
            <a:pPr algn="ctr"/>
            <a:endParaRPr lang="es-EC" sz="1200" dirty="0" smtClean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endParaRPr lang="es-EC" sz="1600" b="1" dirty="0" smtClean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endParaRPr lang="es-EC" sz="1600" b="1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endParaRPr lang="es-EC" sz="1600" b="1" dirty="0" smtClean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s-EC" sz="1600" b="1" dirty="0" smtClean="0">
                <a:latin typeface="Arial" charset="0"/>
                <a:cs typeface="Arial" charset="0"/>
              </a:rPr>
              <a:t>Autor</a:t>
            </a:r>
          </a:p>
          <a:p>
            <a:pPr algn="ctr">
              <a:spcBef>
                <a:spcPct val="0"/>
              </a:spcBef>
            </a:pPr>
            <a:endParaRPr lang="es-EC" sz="1600" dirty="0" smtClean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s-EC" sz="1600" dirty="0" smtClean="0">
                <a:latin typeface="Arial" charset="0"/>
                <a:cs typeface="Arial" charset="0"/>
              </a:rPr>
              <a:t>Edison Geovanny Huilca Correa</a:t>
            </a:r>
          </a:p>
          <a:p>
            <a:pPr algn="ctr">
              <a:spcBef>
                <a:spcPct val="0"/>
              </a:spcBef>
            </a:pPr>
            <a:endParaRPr lang="es-EC" sz="1600" dirty="0" smtClean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s-EC" sz="1600" b="1" dirty="0" smtClean="0">
                <a:latin typeface="Arial" charset="0"/>
                <a:cs typeface="Arial" charset="0"/>
              </a:rPr>
              <a:t>Director</a:t>
            </a:r>
          </a:p>
          <a:p>
            <a:pPr algn="ctr">
              <a:spcBef>
                <a:spcPct val="0"/>
              </a:spcBef>
            </a:pPr>
            <a:endParaRPr lang="es-EC" sz="1600" dirty="0" smtClean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s-EC" sz="1600" dirty="0" smtClean="0">
                <a:latin typeface="Arial" charset="0"/>
                <a:cs typeface="Arial" charset="0"/>
              </a:rPr>
              <a:t>Freddy Proaño Pérez, Ph.D.</a:t>
            </a:r>
          </a:p>
          <a:p>
            <a:pPr algn="ctr">
              <a:spcBef>
                <a:spcPct val="0"/>
              </a:spcBef>
            </a:pPr>
            <a:endParaRPr lang="es-EC" sz="160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endParaRPr lang="es-EC" sz="1600" dirty="0" smtClean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endParaRPr lang="es-EC" sz="1600" dirty="0" smtClean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s-EC" sz="1600" dirty="0" smtClean="0">
                <a:latin typeface="Arial" charset="0"/>
                <a:cs typeface="Arial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0971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METODOLOGÍA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47664" y="539751"/>
            <a:ext cx="7416824" cy="5365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b="1" dirty="0" smtClean="0">
                <a:latin typeface="Arial" pitchFamily="34" charset="0"/>
                <a:cs typeface="Arial" pitchFamily="34" charset="0"/>
              </a:rPr>
              <a:t>Proceso de adaptación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Flecha doblada hacia arriba"/>
          <p:cNvSpPr/>
          <p:nvPr/>
        </p:nvSpPr>
        <p:spPr>
          <a:xfrm rot="5400000">
            <a:off x="3024899" y="1710390"/>
            <a:ext cx="1654175" cy="105886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lecha doblada hacia arriba"/>
          <p:cNvSpPr/>
          <p:nvPr/>
        </p:nvSpPr>
        <p:spPr>
          <a:xfrm rot="5400000">
            <a:off x="4816392" y="3597134"/>
            <a:ext cx="1262063" cy="119538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4278230" y="2325546"/>
            <a:ext cx="2454010" cy="1238250"/>
          </a:xfrm>
          <a:custGeom>
            <a:avLst/>
            <a:gdLst>
              <a:gd name="connsiteX0" fmla="*/ 0 w 1767802"/>
              <a:gd name="connsiteY0" fmla="*/ 206275 h 1237404"/>
              <a:gd name="connsiteX1" fmla="*/ 206275 w 1767802"/>
              <a:gd name="connsiteY1" fmla="*/ 0 h 1237404"/>
              <a:gd name="connsiteX2" fmla="*/ 1561527 w 1767802"/>
              <a:gd name="connsiteY2" fmla="*/ 0 h 1237404"/>
              <a:gd name="connsiteX3" fmla="*/ 1767802 w 1767802"/>
              <a:gd name="connsiteY3" fmla="*/ 206275 h 1237404"/>
              <a:gd name="connsiteX4" fmla="*/ 1767802 w 1767802"/>
              <a:gd name="connsiteY4" fmla="*/ 1031129 h 1237404"/>
              <a:gd name="connsiteX5" fmla="*/ 1561527 w 1767802"/>
              <a:gd name="connsiteY5" fmla="*/ 1237404 h 1237404"/>
              <a:gd name="connsiteX6" fmla="*/ 206275 w 1767802"/>
              <a:gd name="connsiteY6" fmla="*/ 1237404 h 1237404"/>
              <a:gd name="connsiteX7" fmla="*/ 0 w 1767802"/>
              <a:gd name="connsiteY7" fmla="*/ 1031129 h 1237404"/>
              <a:gd name="connsiteX8" fmla="*/ 0 w 1767802"/>
              <a:gd name="connsiteY8" fmla="*/ 206275 h 123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802" h="1237404">
                <a:moveTo>
                  <a:pt x="0" y="206275"/>
                </a:moveTo>
                <a:cubicBezTo>
                  <a:pt x="0" y="92352"/>
                  <a:pt x="92352" y="0"/>
                  <a:pt x="206275" y="0"/>
                </a:cubicBezTo>
                <a:lnTo>
                  <a:pt x="1561527" y="0"/>
                </a:lnTo>
                <a:cubicBezTo>
                  <a:pt x="1675450" y="0"/>
                  <a:pt x="1767802" y="92352"/>
                  <a:pt x="1767802" y="206275"/>
                </a:cubicBezTo>
                <a:lnTo>
                  <a:pt x="1767802" y="1031129"/>
                </a:lnTo>
                <a:cubicBezTo>
                  <a:pt x="1767802" y="1145052"/>
                  <a:pt x="1675450" y="1237404"/>
                  <a:pt x="1561527" y="1237404"/>
                </a:cubicBezTo>
                <a:lnTo>
                  <a:pt x="206275" y="1237404"/>
                </a:lnTo>
                <a:cubicBezTo>
                  <a:pt x="92352" y="1237404"/>
                  <a:pt x="0" y="1145052"/>
                  <a:pt x="0" y="1031129"/>
                </a:cubicBezTo>
                <a:lnTo>
                  <a:pt x="0" y="20627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5186" tIns="125186" rIns="125186" bIns="125186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i="1" dirty="0" smtClean="0">
                <a:latin typeface="Arial" pitchFamily="34" charset="0"/>
                <a:cs typeface="Arial" pitchFamily="34" charset="0"/>
              </a:rPr>
              <a:t>Chlorococcum</a:t>
            </a: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 spp</a:t>
            </a:r>
            <a:endParaRPr lang="es-EC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5991143" y="3765409"/>
            <a:ext cx="2325273" cy="1236662"/>
          </a:xfrm>
          <a:custGeom>
            <a:avLst/>
            <a:gdLst>
              <a:gd name="connsiteX0" fmla="*/ 0 w 1767802"/>
              <a:gd name="connsiteY0" fmla="*/ 206275 h 1237404"/>
              <a:gd name="connsiteX1" fmla="*/ 206275 w 1767802"/>
              <a:gd name="connsiteY1" fmla="*/ 0 h 1237404"/>
              <a:gd name="connsiteX2" fmla="*/ 1561527 w 1767802"/>
              <a:gd name="connsiteY2" fmla="*/ 0 h 1237404"/>
              <a:gd name="connsiteX3" fmla="*/ 1767802 w 1767802"/>
              <a:gd name="connsiteY3" fmla="*/ 206275 h 1237404"/>
              <a:gd name="connsiteX4" fmla="*/ 1767802 w 1767802"/>
              <a:gd name="connsiteY4" fmla="*/ 1031129 h 1237404"/>
              <a:gd name="connsiteX5" fmla="*/ 1561527 w 1767802"/>
              <a:gd name="connsiteY5" fmla="*/ 1237404 h 1237404"/>
              <a:gd name="connsiteX6" fmla="*/ 206275 w 1767802"/>
              <a:gd name="connsiteY6" fmla="*/ 1237404 h 1237404"/>
              <a:gd name="connsiteX7" fmla="*/ 0 w 1767802"/>
              <a:gd name="connsiteY7" fmla="*/ 1031129 h 1237404"/>
              <a:gd name="connsiteX8" fmla="*/ 0 w 1767802"/>
              <a:gd name="connsiteY8" fmla="*/ 206275 h 123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802" h="1237404">
                <a:moveTo>
                  <a:pt x="0" y="206275"/>
                </a:moveTo>
                <a:cubicBezTo>
                  <a:pt x="0" y="92352"/>
                  <a:pt x="92352" y="0"/>
                  <a:pt x="206275" y="0"/>
                </a:cubicBezTo>
                <a:lnTo>
                  <a:pt x="1561527" y="0"/>
                </a:lnTo>
                <a:cubicBezTo>
                  <a:pt x="1675450" y="0"/>
                  <a:pt x="1767802" y="92352"/>
                  <a:pt x="1767802" y="206275"/>
                </a:cubicBezTo>
                <a:lnTo>
                  <a:pt x="1767802" y="1031129"/>
                </a:lnTo>
                <a:cubicBezTo>
                  <a:pt x="1767802" y="1145052"/>
                  <a:pt x="1675450" y="1237404"/>
                  <a:pt x="1561527" y="1237404"/>
                </a:cubicBezTo>
                <a:lnTo>
                  <a:pt x="206275" y="1237404"/>
                </a:lnTo>
                <a:cubicBezTo>
                  <a:pt x="92352" y="1237404"/>
                  <a:pt x="0" y="1145052"/>
                  <a:pt x="0" y="1031129"/>
                </a:cubicBezTo>
                <a:lnTo>
                  <a:pt x="0" y="20627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186" tIns="125186" rIns="125186" bIns="125186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i="1" dirty="0" smtClean="0">
                <a:latin typeface="Arial" pitchFamily="34" charset="0"/>
                <a:cs typeface="Arial" pitchFamily="34" charset="0"/>
              </a:rPr>
              <a:t>Stichococcus</a:t>
            </a: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 spp</a:t>
            </a:r>
            <a:endParaRPr lang="es-EC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1403648" y="1419397"/>
            <a:ext cx="1766888" cy="1238250"/>
          </a:xfrm>
          <a:custGeom>
            <a:avLst/>
            <a:gdLst>
              <a:gd name="connsiteX0" fmla="*/ 0 w 1767802"/>
              <a:gd name="connsiteY0" fmla="*/ 206275 h 1237404"/>
              <a:gd name="connsiteX1" fmla="*/ 206275 w 1767802"/>
              <a:gd name="connsiteY1" fmla="*/ 0 h 1237404"/>
              <a:gd name="connsiteX2" fmla="*/ 1561527 w 1767802"/>
              <a:gd name="connsiteY2" fmla="*/ 0 h 1237404"/>
              <a:gd name="connsiteX3" fmla="*/ 1767802 w 1767802"/>
              <a:gd name="connsiteY3" fmla="*/ 206275 h 1237404"/>
              <a:gd name="connsiteX4" fmla="*/ 1767802 w 1767802"/>
              <a:gd name="connsiteY4" fmla="*/ 1031129 h 1237404"/>
              <a:gd name="connsiteX5" fmla="*/ 1561527 w 1767802"/>
              <a:gd name="connsiteY5" fmla="*/ 1237404 h 1237404"/>
              <a:gd name="connsiteX6" fmla="*/ 206275 w 1767802"/>
              <a:gd name="connsiteY6" fmla="*/ 1237404 h 1237404"/>
              <a:gd name="connsiteX7" fmla="*/ 0 w 1767802"/>
              <a:gd name="connsiteY7" fmla="*/ 1031129 h 1237404"/>
              <a:gd name="connsiteX8" fmla="*/ 0 w 1767802"/>
              <a:gd name="connsiteY8" fmla="*/ 206275 h 123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802" h="1237404">
                <a:moveTo>
                  <a:pt x="0" y="206275"/>
                </a:moveTo>
                <a:cubicBezTo>
                  <a:pt x="0" y="92352"/>
                  <a:pt x="92352" y="0"/>
                  <a:pt x="206275" y="0"/>
                </a:cubicBezTo>
                <a:lnTo>
                  <a:pt x="1561527" y="0"/>
                </a:lnTo>
                <a:cubicBezTo>
                  <a:pt x="1675450" y="0"/>
                  <a:pt x="1767802" y="92352"/>
                  <a:pt x="1767802" y="206275"/>
                </a:cubicBezTo>
                <a:lnTo>
                  <a:pt x="1767802" y="1031129"/>
                </a:lnTo>
                <a:cubicBezTo>
                  <a:pt x="1767802" y="1145052"/>
                  <a:pt x="1675450" y="1237404"/>
                  <a:pt x="1561527" y="1237404"/>
                </a:cubicBezTo>
                <a:lnTo>
                  <a:pt x="206275" y="1237404"/>
                </a:lnTo>
                <a:cubicBezTo>
                  <a:pt x="92352" y="1237404"/>
                  <a:pt x="0" y="1145052"/>
                  <a:pt x="0" y="1031129"/>
                </a:cubicBezTo>
                <a:lnTo>
                  <a:pt x="0" y="2062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186" tIns="125186" rIns="125186" bIns="125186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i="1" dirty="0" smtClean="0">
                <a:latin typeface="Arial" pitchFamily="34" charset="0"/>
                <a:cs typeface="Arial" pitchFamily="34" charset="0"/>
              </a:rPr>
              <a:t>Chlorella</a:t>
            </a: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 spp</a:t>
            </a:r>
            <a:endParaRPr lang="es-EC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995660" y="2701784"/>
            <a:ext cx="2582863" cy="730250"/>
          </a:xfrm>
          <a:custGeom>
            <a:avLst/>
            <a:gdLst>
              <a:gd name="connsiteX0" fmla="*/ 0 w 1285731"/>
              <a:gd name="connsiteY0" fmla="*/ 0 h 1000125"/>
              <a:gd name="connsiteX1" fmla="*/ 1285731 w 1285731"/>
              <a:gd name="connsiteY1" fmla="*/ 0 h 1000125"/>
              <a:gd name="connsiteX2" fmla="*/ 1285731 w 1285731"/>
              <a:gd name="connsiteY2" fmla="*/ 1000125 h 1000125"/>
              <a:gd name="connsiteX3" fmla="*/ 0 w 1285731"/>
              <a:gd name="connsiteY3" fmla="*/ 1000125 h 1000125"/>
              <a:gd name="connsiteX4" fmla="*/ 0 w 1285731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731" h="1000125">
                <a:moveTo>
                  <a:pt x="0" y="0"/>
                </a:moveTo>
                <a:lnTo>
                  <a:pt x="1285731" y="0"/>
                </a:lnTo>
                <a:lnTo>
                  <a:pt x="1285731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6680" tIns="106680" rIns="106680" bIns="106680" spcCol="1270" anchor="ctr"/>
          <a:lstStyle/>
          <a:p>
            <a:pPr marL="0" lvl="1" algn="ctr" defTabSz="9779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15IGa2 – 24°C</a:t>
            </a: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0" lvl="1" algn="ctr" defTabSz="977900">
              <a:lnSpc>
                <a:spcPct val="90000"/>
              </a:lnSpc>
              <a:spcAft>
                <a:spcPct val="15000"/>
              </a:spcAft>
              <a:defRPr/>
            </a:pP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4213803" y="1766723"/>
            <a:ext cx="2582863" cy="558823"/>
          </a:xfrm>
          <a:custGeom>
            <a:avLst/>
            <a:gdLst>
              <a:gd name="connsiteX0" fmla="*/ 0 w 1285731"/>
              <a:gd name="connsiteY0" fmla="*/ 0 h 1000125"/>
              <a:gd name="connsiteX1" fmla="*/ 1285731 w 1285731"/>
              <a:gd name="connsiteY1" fmla="*/ 0 h 1000125"/>
              <a:gd name="connsiteX2" fmla="*/ 1285731 w 1285731"/>
              <a:gd name="connsiteY2" fmla="*/ 1000125 h 1000125"/>
              <a:gd name="connsiteX3" fmla="*/ 0 w 1285731"/>
              <a:gd name="connsiteY3" fmla="*/ 1000125 h 1000125"/>
              <a:gd name="connsiteX4" fmla="*/ 0 w 1285731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731" h="1000125">
                <a:moveTo>
                  <a:pt x="0" y="0"/>
                </a:moveTo>
                <a:lnTo>
                  <a:pt x="1285731" y="0"/>
                </a:lnTo>
                <a:lnTo>
                  <a:pt x="1285731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6680" tIns="106680" rIns="106680" bIns="106680" spcCol="1270" anchor="ctr"/>
          <a:lstStyle/>
          <a:p>
            <a:pPr marL="0" lvl="1" algn="ctr" defTabSz="9779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15IGc1 – 24°C</a:t>
            </a: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0" lvl="1" algn="ctr" defTabSz="977900">
              <a:lnSpc>
                <a:spcPct val="90000"/>
              </a:lnSpc>
              <a:spcAft>
                <a:spcPct val="15000"/>
              </a:spcAft>
              <a:defRPr/>
            </a:pP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5946717" y="5157192"/>
            <a:ext cx="2582863" cy="730250"/>
          </a:xfrm>
          <a:custGeom>
            <a:avLst/>
            <a:gdLst>
              <a:gd name="connsiteX0" fmla="*/ 0 w 1285731"/>
              <a:gd name="connsiteY0" fmla="*/ 0 h 1000125"/>
              <a:gd name="connsiteX1" fmla="*/ 1285731 w 1285731"/>
              <a:gd name="connsiteY1" fmla="*/ 0 h 1000125"/>
              <a:gd name="connsiteX2" fmla="*/ 1285731 w 1285731"/>
              <a:gd name="connsiteY2" fmla="*/ 1000125 h 1000125"/>
              <a:gd name="connsiteX3" fmla="*/ 0 w 1285731"/>
              <a:gd name="connsiteY3" fmla="*/ 1000125 h 1000125"/>
              <a:gd name="connsiteX4" fmla="*/ 0 w 1285731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731" h="1000125">
                <a:moveTo>
                  <a:pt x="0" y="0"/>
                </a:moveTo>
                <a:lnTo>
                  <a:pt x="1285731" y="0"/>
                </a:lnTo>
                <a:lnTo>
                  <a:pt x="1285731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6680" tIns="106680" rIns="106680" bIns="106680" spcCol="1270" anchor="ctr"/>
          <a:lstStyle/>
          <a:p>
            <a:pPr marL="0" lvl="1" algn="ctr" defTabSz="9779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15IRe1 – 4°C</a:t>
            </a: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0" lvl="1" algn="ctr" defTabSz="977900">
              <a:lnSpc>
                <a:spcPct val="90000"/>
              </a:lnSpc>
              <a:spcAft>
                <a:spcPct val="15000"/>
              </a:spcAft>
              <a:defRPr/>
            </a:pP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1" grpId="0" animBg="1"/>
      <p:bldP spid="12" grpId="0" animBg="1"/>
      <p:bldP spid="14" grpId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METODOLOGÍA </a:t>
            </a:r>
          </a:p>
        </p:txBody>
      </p:sp>
      <p:sp>
        <p:nvSpPr>
          <p:cNvPr id="6" name="5 Forma libre"/>
          <p:cNvSpPr/>
          <p:nvPr/>
        </p:nvSpPr>
        <p:spPr>
          <a:xfrm>
            <a:off x="2752725" y="747713"/>
            <a:ext cx="3416300" cy="657225"/>
          </a:xfrm>
          <a:custGeom>
            <a:avLst/>
            <a:gdLst>
              <a:gd name="connsiteX0" fmla="*/ 0 w 3464009"/>
              <a:gd name="connsiteY0" fmla="*/ 84995 h 849953"/>
              <a:gd name="connsiteX1" fmla="*/ 84995 w 3464009"/>
              <a:gd name="connsiteY1" fmla="*/ 0 h 849953"/>
              <a:gd name="connsiteX2" fmla="*/ 3379014 w 3464009"/>
              <a:gd name="connsiteY2" fmla="*/ 0 h 849953"/>
              <a:gd name="connsiteX3" fmla="*/ 3464009 w 3464009"/>
              <a:gd name="connsiteY3" fmla="*/ 84995 h 849953"/>
              <a:gd name="connsiteX4" fmla="*/ 3464009 w 3464009"/>
              <a:gd name="connsiteY4" fmla="*/ 764958 h 849953"/>
              <a:gd name="connsiteX5" fmla="*/ 3379014 w 3464009"/>
              <a:gd name="connsiteY5" fmla="*/ 849953 h 849953"/>
              <a:gd name="connsiteX6" fmla="*/ 84995 w 3464009"/>
              <a:gd name="connsiteY6" fmla="*/ 849953 h 849953"/>
              <a:gd name="connsiteX7" fmla="*/ 0 w 3464009"/>
              <a:gd name="connsiteY7" fmla="*/ 764958 h 849953"/>
              <a:gd name="connsiteX8" fmla="*/ 0 w 3464009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4009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3379014" y="0"/>
                </a:lnTo>
                <a:cubicBezTo>
                  <a:pt x="3425955" y="0"/>
                  <a:pt x="3464009" y="38054"/>
                  <a:pt x="3464009" y="84995"/>
                </a:cubicBezTo>
                <a:lnTo>
                  <a:pt x="3464009" y="764958"/>
                </a:lnTo>
                <a:cubicBezTo>
                  <a:pt x="3464009" y="811899"/>
                  <a:pt x="3425955" y="849953"/>
                  <a:pt x="3379014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b="1" dirty="0" smtClean="0">
                <a:latin typeface="Arial" pitchFamily="34" charset="0"/>
                <a:cs typeface="Arial" pitchFamily="34" charset="0"/>
              </a:rPr>
              <a:t>Aislamiento</a:t>
            </a:r>
            <a:endParaRPr lang="es-EC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2835275" y="1404938"/>
            <a:ext cx="1879600" cy="3413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78801" y="0"/>
                </a:moveTo>
                <a:lnTo>
                  <a:pt x="1578801" y="170577"/>
                </a:lnTo>
                <a:lnTo>
                  <a:pt x="0" y="170577"/>
                </a:lnTo>
                <a:lnTo>
                  <a:pt x="0" y="341154"/>
                </a:lnTo>
              </a:path>
            </a:pathLst>
          </a:custGeom>
          <a:noFill/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orma libre"/>
          <p:cNvSpPr/>
          <p:nvPr/>
        </p:nvSpPr>
        <p:spPr>
          <a:xfrm>
            <a:off x="722313" y="1746251"/>
            <a:ext cx="2746375" cy="554037"/>
          </a:xfrm>
          <a:custGeom>
            <a:avLst/>
            <a:gdLst>
              <a:gd name="connsiteX0" fmla="*/ 0 w 2014554"/>
              <a:gd name="connsiteY0" fmla="*/ 84995 h 849953"/>
              <a:gd name="connsiteX1" fmla="*/ 84995 w 2014554"/>
              <a:gd name="connsiteY1" fmla="*/ 0 h 849953"/>
              <a:gd name="connsiteX2" fmla="*/ 1929559 w 2014554"/>
              <a:gd name="connsiteY2" fmla="*/ 0 h 849953"/>
              <a:gd name="connsiteX3" fmla="*/ 2014554 w 2014554"/>
              <a:gd name="connsiteY3" fmla="*/ 84995 h 849953"/>
              <a:gd name="connsiteX4" fmla="*/ 2014554 w 2014554"/>
              <a:gd name="connsiteY4" fmla="*/ 764958 h 849953"/>
              <a:gd name="connsiteX5" fmla="*/ 1929559 w 2014554"/>
              <a:gd name="connsiteY5" fmla="*/ 849953 h 849953"/>
              <a:gd name="connsiteX6" fmla="*/ 84995 w 2014554"/>
              <a:gd name="connsiteY6" fmla="*/ 849953 h 849953"/>
              <a:gd name="connsiteX7" fmla="*/ 0 w 2014554"/>
              <a:gd name="connsiteY7" fmla="*/ 764958 h 849953"/>
              <a:gd name="connsiteX8" fmla="*/ 0 w 2014554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554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929559" y="0"/>
                </a:lnTo>
                <a:cubicBezTo>
                  <a:pt x="1976500" y="0"/>
                  <a:pt x="2014554" y="38054"/>
                  <a:pt x="2014554" y="84995"/>
                </a:cubicBezTo>
                <a:lnTo>
                  <a:pt x="2014554" y="764958"/>
                </a:lnTo>
                <a:cubicBezTo>
                  <a:pt x="2014554" y="811899"/>
                  <a:pt x="1976500" y="849953"/>
                  <a:pt x="1929559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Aislamiento en medio de cultivo sólido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4383088" y="1404938"/>
            <a:ext cx="2066925" cy="3413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0577"/>
                </a:lnTo>
                <a:lnTo>
                  <a:pt x="2067398" y="170577"/>
                </a:lnTo>
                <a:lnTo>
                  <a:pt x="2067398" y="341154"/>
                </a:lnTo>
              </a:path>
            </a:pathLst>
          </a:custGeom>
          <a:noFill/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orma libre"/>
          <p:cNvSpPr/>
          <p:nvPr/>
        </p:nvSpPr>
        <p:spPr>
          <a:xfrm>
            <a:off x="6365875" y="1746250"/>
            <a:ext cx="2595563" cy="554037"/>
          </a:xfrm>
          <a:custGeom>
            <a:avLst/>
            <a:gdLst>
              <a:gd name="connsiteX0" fmla="*/ 0 w 1641216"/>
              <a:gd name="connsiteY0" fmla="*/ 84995 h 849953"/>
              <a:gd name="connsiteX1" fmla="*/ 84995 w 1641216"/>
              <a:gd name="connsiteY1" fmla="*/ 0 h 849953"/>
              <a:gd name="connsiteX2" fmla="*/ 1556221 w 1641216"/>
              <a:gd name="connsiteY2" fmla="*/ 0 h 849953"/>
              <a:gd name="connsiteX3" fmla="*/ 1641216 w 1641216"/>
              <a:gd name="connsiteY3" fmla="*/ 84995 h 849953"/>
              <a:gd name="connsiteX4" fmla="*/ 1641216 w 1641216"/>
              <a:gd name="connsiteY4" fmla="*/ 764958 h 849953"/>
              <a:gd name="connsiteX5" fmla="*/ 1556221 w 1641216"/>
              <a:gd name="connsiteY5" fmla="*/ 849953 h 849953"/>
              <a:gd name="connsiteX6" fmla="*/ 84995 w 1641216"/>
              <a:gd name="connsiteY6" fmla="*/ 849953 h 849953"/>
              <a:gd name="connsiteX7" fmla="*/ 0 w 1641216"/>
              <a:gd name="connsiteY7" fmla="*/ 764958 h 849953"/>
              <a:gd name="connsiteX8" fmla="*/ 0 w 1641216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1216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556221" y="0"/>
                </a:lnTo>
                <a:cubicBezTo>
                  <a:pt x="1603162" y="0"/>
                  <a:pt x="1641216" y="38054"/>
                  <a:pt x="1641216" y="84995"/>
                </a:cubicBezTo>
                <a:lnTo>
                  <a:pt x="1641216" y="764958"/>
                </a:lnTo>
                <a:cubicBezTo>
                  <a:pt x="1641216" y="811899"/>
                  <a:pt x="1603162" y="849953"/>
                  <a:pt x="1556221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Masificación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696913" y="2410475"/>
            <a:ext cx="2746375" cy="627063"/>
          </a:xfrm>
          <a:custGeom>
            <a:avLst/>
            <a:gdLst>
              <a:gd name="connsiteX0" fmla="*/ 0 w 1274929"/>
              <a:gd name="connsiteY0" fmla="*/ 84995 h 849953"/>
              <a:gd name="connsiteX1" fmla="*/ 84995 w 1274929"/>
              <a:gd name="connsiteY1" fmla="*/ 0 h 849953"/>
              <a:gd name="connsiteX2" fmla="*/ 1189934 w 1274929"/>
              <a:gd name="connsiteY2" fmla="*/ 0 h 849953"/>
              <a:gd name="connsiteX3" fmla="*/ 1274929 w 1274929"/>
              <a:gd name="connsiteY3" fmla="*/ 84995 h 849953"/>
              <a:gd name="connsiteX4" fmla="*/ 1274929 w 1274929"/>
              <a:gd name="connsiteY4" fmla="*/ 764958 h 849953"/>
              <a:gd name="connsiteX5" fmla="*/ 1189934 w 1274929"/>
              <a:gd name="connsiteY5" fmla="*/ 849953 h 849953"/>
              <a:gd name="connsiteX6" fmla="*/ 84995 w 1274929"/>
              <a:gd name="connsiteY6" fmla="*/ 849953 h 849953"/>
              <a:gd name="connsiteX7" fmla="*/ 0 w 1274929"/>
              <a:gd name="connsiteY7" fmla="*/ 764958 h 849953"/>
              <a:gd name="connsiteX8" fmla="*/ 0 w 1274929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4929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189934" y="0"/>
                </a:lnTo>
                <a:cubicBezTo>
                  <a:pt x="1236875" y="0"/>
                  <a:pt x="1274929" y="38054"/>
                  <a:pt x="1274929" y="84995"/>
                </a:cubicBezTo>
                <a:lnTo>
                  <a:pt x="1274929" y="764958"/>
                </a:lnTo>
                <a:cubicBezTo>
                  <a:pt x="1274929" y="811899"/>
                  <a:pt x="1236875" y="849953"/>
                  <a:pt x="1189934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Separar los tres géneros de microalgas</a:t>
            </a:r>
            <a:endParaRPr lang="es-EC" sz="1300" i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3043238" y="3420125"/>
            <a:ext cx="2730500" cy="684213"/>
          </a:xfrm>
          <a:custGeom>
            <a:avLst/>
            <a:gdLst>
              <a:gd name="connsiteX0" fmla="*/ 0 w 1838703"/>
              <a:gd name="connsiteY0" fmla="*/ 84995 h 849953"/>
              <a:gd name="connsiteX1" fmla="*/ 84995 w 1838703"/>
              <a:gd name="connsiteY1" fmla="*/ 0 h 849953"/>
              <a:gd name="connsiteX2" fmla="*/ 1753708 w 1838703"/>
              <a:gd name="connsiteY2" fmla="*/ 0 h 849953"/>
              <a:gd name="connsiteX3" fmla="*/ 1838703 w 1838703"/>
              <a:gd name="connsiteY3" fmla="*/ 84995 h 849953"/>
              <a:gd name="connsiteX4" fmla="*/ 1838703 w 1838703"/>
              <a:gd name="connsiteY4" fmla="*/ 764958 h 849953"/>
              <a:gd name="connsiteX5" fmla="*/ 1753708 w 1838703"/>
              <a:gd name="connsiteY5" fmla="*/ 849953 h 849953"/>
              <a:gd name="connsiteX6" fmla="*/ 84995 w 1838703"/>
              <a:gd name="connsiteY6" fmla="*/ 849953 h 849953"/>
              <a:gd name="connsiteX7" fmla="*/ 0 w 1838703"/>
              <a:gd name="connsiteY7" fmla="*/ 764958 h 849953"/>
              <a:gd name="connsiteX8" fmla="*/ 0 w 1838703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703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753708" y="0"/>
                </a:lnTo>
                <a:cubicBezTo>
                  <a:pt x="1800649" y="0"/>
                  <a:pt x="1838703" y="38054"/>
                  <a:pt x="1838703" y="84995"/>
                </a:cubicBezTo>
                <a:lnTo>
                  <a:pt x="1838703" y="764958"/>
                </a:lnTo>
                <a:cubicBezTo>
                  <a:pt x="1838703" y="811899"/>
                  <a:pt x="1800649" y="849953"/>
                  <a:pt x="1753708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i="1" dirty="0" smtClean="0">
                <a:latin typeface="Arial" pitchFamily="34" charset="0"/>
                <a:cs typeface="Arial" pitchFamily="34" charset="0"/>
              </a:rPr>
              <a:t>Stichococcus</a:t>
            </a:r>
            <a:r>
              <a:rPr lang="es-EC" sz="1300" dirty="0" smtClean="0">
                <a:latin typeface="Arial" pitchFamily="34" charset="0"/>
                <a:cs typeface="Arial" pitchFamily="34" charset="0"/>
              </a:rPr>
              <a:t> spp</a:t>
            </a:r>
            <a:endParaRPr lang="es-EC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6500813" y="2553350"/>
            <a:ext cx="2511425" cy="536575"/>
          </a:xfrm>
          <a:custGeom>
            <a:avLst/>
            <a:gdLst>
              <a:gd name="connsiteX0" fmla="*/ 0 w 1274929"/>
              <a:gd name="connsiteY0" fmla="*/ 84995 h 849953"/>
              <a:gd name="connsiteX1" fmla="*/ 84995 w 1274929"/>
              <a:gd name="connsiteY1" fmla="*/ 0 h 849953"/>
              <a:gd name="connsiteX2" fmla="*/ 1189934 w 1274929"/>
              <a:gd name="connsiteY2" fmla="*/ 0 h 849953"/>
              <a:gd name="connsiteX3" fmla="*/ 1274929 w 1274929"/>
              <a:gd name="connsiteY3" fmla="*/ 84995 h 849953"/>
              <a:gd name="connsiteX4" fmla="*/ 1274929 w 1274929"/>
              <a:gd name="connsiteY4" fmla="*/ 764958 h 849953"/>
              <a:gd name="connsiteX5" fmla="*/ 1189934 w 1274929"/>
              <a:gd name="connsiteY5" fmla="*/ 849953 h 849953"/>
              <a:gd name="connsiteX6" fmla="*/ 84995 w 1274929"/>
              <a:gd name="connsiteY6" fmla="*/ 849953 h 849953"/>
              <a:gd name="connsiteX7" fmla="*/ 0 w 1274929"/>
              <a:gd name="connsiteY7" fmla="*/ 764958 h 849953"/>
              <a:gd name="connsiteX8" fmla="*/ 0 w 1274929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4929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189934" y="0"/>
                </a:lnTo>
                <a:cubicBezTo>
                  <a:pt x="1236875" y="0"/>
                  <a:pt x="1274929" y="38054"/>
                  <a:pt x="1274929" y="84995"/>
                </a:cubicBezTo>
                <a:lnTo>
                  <a:pt x="1274929" y="764958"/>
                </a:lnTo>
                <a:cubicBezTo>
                  <a:pt x="1274929" y="811899"/>
                  <a:pt x="1236875" y="849953"/>
                  <a:pt x="1189934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 tubos de ensayo</a:t>
            </a:r>
            <a:endParaRPr lang="es-EC" sz="1300" i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6450013" y="3431238"/>
            <a:ext cx="2562225" cy="657225"/>
          </a:xfrm>
          <a:custGeom>
            <a:avLst/>
            <a:gdLst>
              <a:gd name="connsiteX0" fmla="*/ 0 w 1734911"/>
              <a:gd name="connsiteY0" fmla="*/ 84995 h 849953"/>
              <a:gd name="connsiteX1" fmla="*/ 84995 w 1734911"/>
              <a:gd name="connsiteY1" fmla="*/ 0 h 849953"/>
              <a:gd name="connsiteX2" fmla="*/ 1649916 w 1734911"/>
              <a:gd name="connsiteY2" fmla="*/ 0 h 849953"/>
              <a:gd name="connsiteX3" fmla="*/ 1734911 w 1734911"/>
              <a:gd name="connsiteY3" fmla="*/ 84995 h 849953"/>
              <a:gd name="connsiteX4" fmla="*/ 1734911 w 1734911"/>
              <a:gd name="connsiteY4" fmla="*/ 764958 h 849953"/>
              <a:gd name="connsiteX5" fmla="*/ 1649916 w 1734911"/>
              <a:gd name="connsiteY5" fmla="*/ 849953 h 849953"/>
              <a:gd name="connsiteX6" fmla="*/ 84995 w 1734911"/>
              <a:gd name="connsiteY6" fmla="*/ 849953 h 849953"/>
              <a:gd name="connsiteX7" fmla="*/ 0 w 1734911"/>
              <a:gd name="connsiteY7" fmla="*/ 764958 h 849953"/>
              <a:gd name="connsiteX8" fmla="*/ 0 w 1734911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4911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649916" y="0"/>
                </a:lnTo>
                <a:cubicBezTo>
                  <a:pt x="1696857" y="0"/>
                  <a:pt x="1734911" y="38054"/>
                  <a:pt x="1734911" y="84995"/>
                </a:cubicBezTo>
                <a:lnTo>
                  <a:pt x="1734911" y="764958"/>
                </a:lnTo>
                <a:cubicBezTo>
                  <a:pt x="1734911" y="811899"/>
                  <a:pt x="1696857" y="849953"/>
                  <a:pt x="1649916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dirty="0" smtClean="0">
                <a:latin typeface="Arial" pitchFamily="34" charset="0"/>
                <a:cs typeface="Arial" pitchFamily="34" charset="0"/>
              </a:rPr>
              <a:t>5 mL</a:t>
            </a:r>
            <a:endParaRPr lang="es-EC" sz="1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2095500" y="2272363"/>
            <a:ext cx="0" cy="127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7705725" y="2312050"/>
            <a:ext cx="0" cy="255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7705725" y="3078813"/>
            <a:ext cx="0" cy="36036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17 Forma libre"/>
          <p:cNvSpPr/>
          <p:nvPr/>
        </p:nvSpPr>
        <p:spPr>
          <a:xfrm>
            <a:off x="149225" y="3418538"/>
            <a:ext cx="2603500" cy="685800"/>
          </a:xfrm>
          <a:custGeom>
            <a:avLst/>
            <a:gdLst>
              <a:gd name="connsiteX0" fmla="*/ 0 w 1838703"/>
              <a:gd name="connsiteY0" fmla="*/ 84995 h 849953"/>
              <a:gd name="connsiteX1" fmla="*/ 84995 w 1838703"/>
              <a:gd name="connsiteY1" fmla="*/ 0 h 849953"/>
              <a:gd name="connsiteX2" fmla="*/ 1753708 w 1838703"/>
              <a:gd name="connsiteY2" fmla="*/ 0 h 849953"/>
              <a:gd name="connsiteX3" fmla="*/ 1838703 w 1838703"/>
              <a:gd name="connsiteY3" fmla="*/ 84995 h 849953"/>
              <a:gd name="connsiteX4" fmla="*/ 1838703 w 1838703"/>
              <a:gd name="connsiteY4" fmla="*/ 764958 h 849953"/>
              <a:gd name="connsiteX5" fmla="*/ 1753708 w 1838703"/>
              <a:gd name="connsiteY5" fmla="*/ 849953 h 849953"/>
              <a:gd name="connsiteX6" fmla="*/ 84995 w 1838703"/>
              <a:gd name="connsiteY6" fmla="*/ 849953 h 849953"/>
              <a:gd name="connsiteX7" fmla="*/ 0 w 1838703"/>
              <a:gd name="connsiteY7" fmla="*/ 764958 h 849953"/>
              <a:gd name="connsiteX8" fmla="*/ 0 w 1838703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703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753708" y="0"/>
                </a:lnTo>
                <a:cubicBezTo>
                  <a:pt x="1800649" y="0"/>
                  <a:pt x="1838703" y="38054"/>
                  <a:pt x="1838703" y="84995"/>
                </a:cubicBezTo>
                <a:lnTo>
                  <a:pt x="1838703" y="764958"/>
                </a:lnTo>
                <a:cubicBezTo>
                  <a:pt x="1838703" y="811899"/>
                  <a:pt x="1800649" y="849953"/>
                  <a:pt x="1753708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i="1" dirty="0" smtClean="0">
                <a:latin typeface="Arial" pitchFamily="34" charset="0"/>
                <a:cs typeface="Arial" pitchFamily="34" charset="0"/>
              </a:rPr>
              <a:t>Chlorella </a:t>
            </a:r>
            <a:r>
              <a:rPr lang="es-EC" sz="1300" dirty="0" smtClean="0">
                <a:latin typeface="Arial" pitchFamily="34" charset="0"/>
                <a:cs typeface="Arial" pitchFamily="34" charset="0"/>
              </a:rPr>
              <a:t>spp , </a:t>
            </a:r>
            <a:r>
              <a:rPr lang="es-EC" sz="1300" i="1" dirty="0" smtClean="0">
                <a:latin typeface="Arial" pitchFamily="34" charset="0"/>
                <a:cs typeface="Arial" pitchFamily="34" charset="0"/>
              </a:rPr>
              <a:t>Chlorococcum</a:t>
            </a:r>
            <a:r>
              <a:rPr lang="es-EC" sz="1300" dirty="0" smtClean="0">
                <a:latin typeface="Arial" pitchFamily="34" charset="0"/>
                <a:cs typeface="Arial" pitchFamily="34" charset="0"/>
              </a:rPr>
              <a:t> spp</a:t>
            </a:r>
            <a:endParaRPr lang="es-EC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18 Grupo"/>
          <p:cNvGrpSpPr>
            <a:grpSpLocks/>
          </p:cNvGrpSpPr>
          <p:nvPr/>
        </p:nvGrpSpPr>
        <p:grpSpPr bwMode="auto">
          <a:xfrm>
            <a:off x="1023938" y="3224863"/>
            <a:ext cx="1071562" cy="171450"/>
            <a:chOff x="1023157" y="2846970"/>
            <a:chExt cx="1072345" cy="170239"/>
          </a:xfrm>
        </p:grpSpPr>
        <p:cxnSp>
          <p:nvCxnSpPr>
            <p:cNvPr id="20" name="19 Conector recto"/>
            <p:cNvCxnSpPr/>
            <p:nvPr/>
          </p:nvCxnSpPr>
          <p:spPr>
            <a:xfrm flipH="1">
              <a:off x="1023157" y="2846970"/>
              <a:ext cx="1072345" cy="315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1023157" y="2850123"/>
              <a:ext cx="0" cy="16708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>
            <a:grpSpLocks/>
          </p:cNvGrpSpPr>
          <p:nvPr/>
        </p:nvGrpSpPr>
        <p:grpSpPr bwMode="auto">
          <a:xfrm>
            <a:off x="2070100" y="3037538"/>
            <a:ext cx="1603375" cy="358775"/>
            <a:chOff x="2069704" y="2659774"/>
            <a:chExt cx="1603623" cy="357435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2069704" y="2659774"/>
              <a:ext cx="0" cy="186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3673327" y="2851144"/>
              <a:ext cx="0" cy="16606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flipH="1">
              <a:off x="2095108" y="2852726"/>
              <a:ext cx="1578219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6" name="25 Grupo"/>
          <p:cNvGrpSpPr>
            <a:grpSpLocks/>
          </p:cNvGrpSpPr>
          <p:nvPr/>
        </p:nvGrpSpPr>
        <p:grpSpPr bwMode="auto">
          <a:xfrm rot="10800000">
            <a:off x="2703513" y="4128022"/>
            <a:ext cx="1071562" cy="171450"/>
            <a:chOff x="1023157" y="2846970"/>
            <a:chExt cx="1072345" cy="170239"/>
          </a:xfrm>
        </p:grpSpPr>
        <p:cxnSp>
          <p:nvCxnSpPr>
            <p:cNvPr id="27" name="26 Conector recto"/>
            <p:cNvCxnSpPr/>
            <p:nvPr/>
          </p:nvCxnSpPr>
          <p:spPr>
            <a:xfrm flipH="1">
              <a:off x="1023157" y="2846970"/>
              <a:ext cx="1072345" cy="315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1023157" y="2850123"/>
              <a:ext cx="0" cy="16708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9" name="28 Grupo"/>
          <p:cNvGrpSpPr>
            <a:grpSpLocks/>
          </p:cNvGrpSpPr>
          <p:nvPr/>
        </p:nvGrpSpPr>
        <p:grpSpPr bwMode="auto">
          <a:xfrm rot="10800000">
            <a:off x="1134694" y="4134372"/>
            <a:ext cx="1603375" cy="358775"/>
            <a:chOff x="2069704" y="2659774"/>
            <a:chExt cx="1603623" cy="357435"/>
          </a:xfrm>
        </p:grpSpPr>
        <p:cxnSp>
          <p:nvCxnSpPr>
            <p:cNvPr id="30" name="29 Conector recto"/>
            <p:cNvCxnSpPr/>
            <p:nvPr/>
          </p:nvCxnSpPr>
          <p:spPr>
            <a:xfrm>
              <a:off x="2069704" y="2659774"/>
              <a:ext cx="0" cy="186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3673327" y="2851144"/>
              <a:ext cx="0" cy="16606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flipH="1">
              <a:off x="2095108" y="2852726"/>
              <a:ext cx="1578219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3" name="32 Forma libre"/>
          <p:cNvSpPr/>
          <p:nvPr/>
        </p:nvSpPr>
        <p:spPr>
          <a:xfrm>
            <a:off x="646733" y="4658047"/>
            <a:ext cx="1423367" cy="627063"/>
          </a:xfrm>
          <a:custGeom>
            <a:avLst/>
            <a:gdLst>
              <a:gd name="connsiteX0" fmla="*/ 0 w 1274929"/>
              <a:gd name="connsiteY0" fmla="*/ 84995 h 849953"/>
              <a:gd name="connsiteX1" fmla="*/ 84995 w 1274929"/>
              <a:gd name="connsiteY1" fmla="*/ 0 h 849953"/>
              <a:gd name="connsiteX2" fmla="*/ 1189934 w 1274929"/>
              <a:gd name="connsiteY2" fmla="*/ 0 h 849953"/>
              <a:gd name="connsiteX3" fmla="*/ 1274929 w 1274929"/>
              <a:gd name="connsiteY3" fmla="*/ 84995 h 849953"/>
              <a:gd name="connsiteX4" fmla="*/ 1274929 w 1274929"/>
              <a:gd name="connsiteY4" fmla="*/ 764958 h 849953"/>
              <a:gd name="connsiteX5" fmla="*/ 1189934 w 1274929"/>
              <a:gd name="connsiteY5" fmla="*/ 849953 h 849953"/>
              <a:gd name="connsiteX6" fmla="*/ 84995 w 1274929"/>
              <a:gd name="connsiteY6" fmla="*/ 849953 h 849953"/>
              <a:gd name="connsiteX7" fmla="*/ 0 w 1274929"/>
              <a:gd name="connsiteY7" fmla="*/ 764958 h 849953"/>
              <a:gd name="connsiteX8" fmla="*/ 0 w 1274929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4929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189934" y="0"/>
                </a:lnTo>
                <a:cubicBezTo>
                  <a:pt x="1236875" y="0"/>
                  <a:pt x="1274929" y="38054"/>
                  <a:pt x="1274929" y="84995"/>
                </a:cubicBezTo>
                <a:lnTo>
                  <a:pt x="1274929" y="764958"/>
                </a:lnTo>
                <a:cubicBezTo>
                  <a:pt x="1274929" y="811899"/>
                  <a:pt x="1236875" y="849953"/>
                  <a:pt x="1189934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Agar </a:t>
            </a:r>
            <a:endParaRPr lang="es-EC" sz="1300" i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33 Grupo"/>
          <p:cNvGrpSpPr>
            <a:grpSpLocks/>
          </p:cNvGrpSpPr>
          <p:nvPr/>
        </p:nvGrpSpPr>
        <p:grpSpPr bwMode="auto">
          <a:xfrm>
            <a:off x="1666506" y="4486597"/>
            <a:ext cx="1071562" cy="171450"/>
            <a:chOff x="1023157" y="2846970"/>
            <a:chExt cx="1072345" cy="170239"/>
          </a:xfrm>
        </p:grpSpPr>
        <p:cxnSp>
          <p:nvCxnSpPr>
            <p:cNvPr id="35" name="34 Conector recto"/>
            <p:cNvCxnSpPr/>
            <p:nvPr/>
          </p:nvCxnSpPr>
          <p:spPr>
            <a:xfrm flipH="1">
              <a:off x="1023157" y="2846970"/>
              <a:ext cx="1072345" cy="315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>
              <a:off x="1023157" y="2850123"/>
              <a:ext cx="0" cy="16708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7" name="36 Grupo"/>
          <p:cNvGrpSpPr>
            <a:grpSpLocks/>
          </p:cNvGrpSpPr>
          <p:nvPr/>
        </p:nvGrpSpPr>
        <p:grpSpPr bwMode="auto">
          <a:xfrm>
            <a:off x="2752725" y="4413339"/>
            <a:ext cx="1603375" cy="358775"/>
            <a:chOff x="2069704" y="2659774"/>
            <a:chExt cx="1603623" cy="357435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069704" y="2659774"/>
              <a:ext cx="0" cy="186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673327" y="2851144"/>
              <a:ext cx="0" cy="16606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>
              <a:off x="2095108" y="2852726"/>
              <a:ext cx="1578219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1" name="40 Forma libre"/>
          <p:cNvSpPr/>
          <p:nvPr/>
        </p:nvSpPr>
        <p:spPr>
          <a:xfrm>
            <a:off x="3443288" y="4778464"/>
            <a:ext cx="1169710" cy="627063"/>
          </a:xfrm>
          <a:custGeom>
            <a:avLst/>
            <a:gdLst>
              <a:gd name="connsiteX0" fmla="*/ 0 w 1274929"/>
              <a:gd name="connsiteY0" fmla="*/ 84995 h 849953"/>
              <a:gd name="connsiteX1" fmla="*/ 84995 w 1274929"/>
              <a:gd name="connsiteY1" fmla="*/ 0 h 849953"/>
              <a:gd name="connsiteX2" fmla="*/ 1189934 w 1274929"/>
              <a:gd name="connsiteY2" fmla="*/ 0 h 849953"/>
              <a:gd name="connsiteX3" fmla="*/ 1274929 w 1274929"/>
              <a:gd name="connsiteY3" fmla="*/ 84995 h 849953"/>
              <a:gd name="connsiteX4" fmla="*/ 1274929 w 1274929"/>
              <a:gd name="connsiteY4" fmla="*/ 764958 h 849953"/>
              <a:gd name="connsiteX5" fmla="*/ 1189934 w 1274929"/>
              <a:gd name="connsiteY5" fmla="*/ 849953 h 849953"/>
              <a:gd name="connsiteX6" fmla="*/ 84995 w 1274929"/>
              <a:gd name="connsiteY6" fmla="*/ 849953 h 849953"/>
              <a:gd name="connsiteX7" fmla="*/ 0 w 1274929"/>
              <a:gd name="connsiteY7" fmla="*/ 764958 h 849953"/>
              <a:gd name="connsiteX8" fmla="*/ 0 w 1274929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4929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189934" y="0"/>
                </a:lnTo>
                <a:cubicBezTo>
                  <a:pt x="1236875" y="0"/>
                  <a:pt x="1274929" y="38054"/>
                  <a:pt x="1274929" y="84995"/>
                </a:cubicBezTo>
                <a:lnTo>
                  <a:pt x="1274929" y="764958"/>
                </a:lnTo>
                <a:cubicBezTo>
                  <a:pt x="1274929" y="811899"/>
                  <a:pt x="1236875" y="849953"/>
                  <a:pt x="1189934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40 mL</a:t>
            </a:r>
            <a:endParaRPr lang="es-EC" sz="1300" i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Resultado de imagen para cajas petri alg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86" y="4812701"/>
            <a:ext cx="1305228" cy="130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742827"/>
            <a:ext cx="1861468" cy="7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 descr="Resultado de imagen para tubos de ensayo en la gradilla con medio m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96" y="4134372"/>
            <a:ext cx="2045942" cy="15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41 Grupo"/>
          <p:cNvGrpSpPr/>
          <p:nvPr/>
        </p:nvGrpSpPr>
        <p:grpSpPr>
          <a:xfrm>
            <a:off x="3673475" y="1753111"/>
            <a:ext cx="2393673" cy="1292503"/>
            <a:chOff x="3673475" y="1753111"/>
            <a:chExt cx="2393673" cy="1292503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998" y="1807342"/>
              <a:ext cx="1454150" cy="1184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2" name="Picture 8" descr="C:\Users\Geo Ra\Desktop\NY\algas\IMG_1645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91" b="23786"/>
            <a:stretch/>
          </p:blipFill>
          <p:spPr bwMode="auto">
            <a:xfrm>
              <a:off x="3673475" y="1753111"/>
              <a:ext cx="1087312" cy="129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48 Rectángulo"/>
          <p:cNvSpPr/>
          <p:nvPr/>
        </p:nvSpPr>
        <p:spPr>
          <a:xfrm>
            <a:off x="33714" y="6241478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(Salas. (2015). Perfil lipídico de microalgas antárticas recolectadas en febrero 2013 en el Archipiélago Schetland del sur. Universidad Central del Ecuador.</a:t>
            </a: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s-EC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33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METODOLOGÍA </a:t>
            </a:r>
          </a:p>
        </p:txBody>
      </p:sp>
      <p:sp>
        <p:nvSpPr>
          <p:cNvPr id="6" name="5 Forma libre"/>
          <p:cNvSpPr/>
          <p:nvPr/>
        </p:nvSpPr>
        <p:spPr>
          <a:xfrm>
            <a:off x="2752725" y="747713"/>
            <a:ext cx="3416300" cy="657225"/>
          </a:xfrm>
          <a:custGeom>
            <a:avLst/>
            <a:gdLst>
              <a:gd name="connsiteX0" fmla="*/ 0 w 3464009"/>
              <a:gd name="connsiteY0" fmla="*/ 84995 h 849953"/>
              <a:gd name="connsiteX1" fmla="*/ 84995 w 3464009"/>
              <a:gd name="connsiteY1" fmla="*/ 0 h 849953"/>
              <a:gd name="connsiteX2" fmla="*/ 3379014 w 3464009"/>
              <a:gd name="connsiteY2" fmla="*/ 0 h 849953"/>
              <a:gd name="connsiteX3" fmla="*/ 3464009 w 3464009"/>
              <a:gd name="connsiteY3" fmla="*/ 84995 h 849953"/>
              <a:gd name="connsiteX4" fmla="*/ 3464009 w 3464009"/>
              <a:gd name="connsiteY4" fmla="*/ 764958 h 849953"/>
              <a:gd name="connsiteX5" fmla="*/ 3379014 w 3464009"/>
              <a:gd name="connsiteY5" fmla="*/ 849953 h 849953"/>
              <a:gd name="connsiteX6" fmla="*/ 84995 w 3464009"/>
              <a:gd name="connsiteY6" fmla="*/ 849953 h 849953"/>
              <a:gd name="connsiteX7" fmla="*/ 0 w 3464009"/>
              <a:gd name="connsiteY7" fmla="*/ 764958 h 849953"/>
              <a:gd name="connsiteX8" fmla="*/ 0 w 3464009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4009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3379014" y="0"/>
                </a:lnTo>
                <a:cubicBezTo>
                  <a:pt x="3425955" y="0"/>
                  <a:pt x="3464009" y="38054"/>
                  <a:pt x="3464009" y="84995"/>
                </a:cubicBezTo>
                <a:lnTo>
                  <a:pt x="3464009" y="764958"/>
                </a:lnTo>
                <a:cubicBezTo>
                  <a:pt x="3464009" y="811899"/>
                  <a:pt x="3425955" y="849953"/>
                  <a:pt x="3379014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b="1" dirty="0" smtClean="0">
                <a:latin typeface="Arial" pitchFamily="34" charset="0"/>
                <a:cs typeface="Arial" pitchFamily="34" charset="0"/>
              </a:rPr>
              <a:t>Masificación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2835275" y="1404938"/>
            <a:ext cx="1879600" cy="3413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78801" y="0"/>
                </a:moveTo>
                <a:lnTo>
                  <a:pt x="1578801" y="170577"/>
                </a:lnTo>
                <a:lnTo>
                  <a:pt x="0" y="170577"/>
                </a:lnTo>
                <a:lnTo>
                  <a:pt x="0" y="341154"/>
                </a:lnTo>
              </a:path>
            </a:pathLst>
          </a:custGeom>
          <a:noFill/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orma libre"/>
          <p:cNvSpPr/>
          <p:nvPr/>
        </p:nvSpPr>
        <p:spPr>
          <a:xfrm>
            <a:off x="722313" y="1746251"/>
            <a:ext cx="2746375" cy="554037"/>
          </a:xfrm>
          <a:custGeom>
            <a:avLst/>
            <a:gdLst>
              <a:gd name="connsiteX0" fmla="*/ 0 w 2014554"/>
              <a:gd name="connsiteY0" fmla="*/ 84995 h 849953"/>
              <a:gd name="connsiteX1" fmla="*/ 84995 w 2014554"/>
              <a:gd name="connsiteY1" fmla="*/ 0 h 849953"/>
              <a:gd name="connsiteX2" fmla="*/ 1929559 w 2014554"/>
              <a:gd name="connsiteY2" fmla="*/ 0 h 849953"/>
              <a:gd name="connsiteX3" fmla="*/ 2014554 w 2014554"/>
              <a:gd name="connsiteY3" fmla="*/ 84995 h 849953"/>
              <a:gd name="connsiteX4" fmla="*/ 2014554 w 2014554"/>
              <a:gd name="connsiteY4" fmla="*/ 764958 h 849953"/>
              <a:gd name="connsiteX5" fmla="*/ 1929559 w 2014554"/>
              <a:gd name="connsiteY5" fmla="*/ 849953 h 849953"/>
              <a:gd name="connsiteX6" fmla="*/ 84995 w 2014554"/>
              <a:gd name="connsiteY6" fmla="*/ 849953 h 849953"/>
              <a:gd name="connsiteX7" fmla="*/ 0 w 2014554"/>
              <a:gd name="connsiteY7" fmla="*/ 764958 h 849953"/>
              <a:gd name="connsiteX8" fmla="*/ 0 w 2014554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554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929559" y="0"/>
                </a:lnTo>
                <a:cubicBezTo>
                  <a:pt x="1976500" y="0"/>
                  <a:pt x="2014554" y="38054"/>
                  <a:pt x="2014554" y="84995"/>
                </a:cubicBezTo>
                <a:lnTo>
                  <a:pt x="2014554" y="764958"/>
                </a:lnTo>
                <a:cubicBezTo>
                  <a:pt x="2014554" y="811899"/>
                  <a:pt x="1976500" y="849953"/>
                  <a:pt x="1929559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Crecimiento microalgal 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4383088" y="1404938"/>
            <a:ext cx="2066925" cy="3413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0577"/>
                </a:lnTo>
                <a:lnTo>
                  <a:pt x="2067398" y="170577"/>
                </a:lnTo>
                <a:lnTo>
                  <a:pt x="2067398" y="341154"/>
                </a:lnTo>
              </a:path>
            </a:pathLst>
          </a:custGeom>
          <a:noFill/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orma libre"/>
          <p:cNvSpPr/>
          <p:nvPr/>
        </p:nvSpPr>
        <p:spPr>
          <a:xfrm>
            <a:off x="6365875" y="1746250"/>
            <a:ext cx="2595563" cy="554037"/>
          </a:xfrm>
          <a:custGeom>
            <a:avLst/>
            <a:gdLst>
              <a:gd name="connsiteX0" fmla="*/ 0 w 1641216"/>
              <a:gd name="connsiteY0" fmla="*/ 84995 h 849953"/>
              <a:gd name="connsiteX1" fmla="*/ 84995 w 1641216"/>
              <a:gd name="connsiteY1" fmla="*/ 0 h 849953"/>
              <a:gd name="connsiteX2" fmla="*/ 1556221 w 1641216"/>
              <a:gd name="connsiteY2" fmla="*/ 0 h 849953"/>
              <a:gd name="connsiteX3" fmla="*/ 1641216 w 1641216"/>
              <a:gd name="connsiteY3" fmla="*/ 84995 h 849953"/>
              <a:gd name="connsiteX4" fmla="*/ 1641216 w 1641216"/>
              <a:gd name="connsiteY4" fmla="*/ 764958 h 849953"/>
              <a:gd name="connsiteX5" fmla="*/ 1556221 w 1641216"/>
              <a:gd name="connsiteY5" fmla="*/ 849953 h 849953"/>
              <a:gd name="connsiteX6" fmla="*/ 84995 w 1641216"/>
              <a:gd name="connsiteY6" fmla="*/ 849953 h 849953"/>
              <a:gd name="connsiteX7" fmla="*/ 0 w 1641216"/>
              <a:gd name="connsiteY7" fmla="*/ 764958 h 849953"/>
              <a:gd name="connsiteX8" fmla="*/ 0 w 1641216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1216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556221" y="0"/>
                </a:lnTo>
                <a:cubicBezTo>
                  <a:pt x="1603162" y="0"/>
                  <a:pt x="1641216" y="38054"/>
                  <a:pt x="1641216" y="84995"/>
                </a:cubicBezTo>
                <a:lnTo>
                  <a:pt x="1641216" y="764958"/>
                </a:lnTo>
                <a:cubicBezTo>
                  <a:pt x="1641216" y="811899"/>
                  <a:pt x="1603162" y="849953"/>
                  <a:pt x="1556221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Conteo celular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696913" y="2410475"/>
            <a:ext cx="2746375" cy="627063"/>
          </a:xfrm>
          <a:custGeom>
            <a:avLst/>
            <a:gdLst>
              <a:gd name="connsiteX0" fmla="*/ 0 w 1274929"/>
              <a:gd name="connsiteY0" fmla="*/ 84995 h 849953"/>
              <a:gd name="connsiteX1" fmla="*/ 84995 w 1274929"/>
              <a:gd name="connsiteY1" fmla="*/ 0 h 849953"/>
              <a:gd name="connsiteX2" fmla="*/ 1189934 w 1274929"/>
              <a:gd name="connsiteY2" fmla="*/ 0 h 849953"/>
              <a:gd name="connsiteX3" fmla="*/ 1274929 w 1274929"/>
              <a:gd name="connsiteY3" fmla="*/ 84995 h 849953"/>
              <a:gd name="connsiteX4" fmla="*/ 1274929 w 1274929"/>
              <a:gd name="connsiteY4" fmla="*/ 764958 h 849953"/>
              <a:gd name="connsiteX5" fmla="*/ 1189934 w 1274929"/>
              <a:gd name="connsiteY5" fmla="*/ 849953 h 849953"/>
              <a:gd name="connsiteX6" fmla="*/ 84995 w 1274929"/>
              <a:gd name="connsiteY6" fmla="*/ 849953 h 849953"/>
              <a:gd name="connsiteX7" fmla="*/ 0 w 1274929"/>
              <a:gd name="connsiteY7" fmla="*/ 764958 h 849953"/>
              <a:gd name="connsiteX8" fmla="*/ 0 w 1274929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4929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189934" y="0"/>
                </a:lnTo>
                <a:cubicBezTo>
                  <a:pt x="1236875" y="0"/>
                  <a:pt x="1274929" y="38054"/>
                  <a:pt x="1274929" y="84995"/>
                </a:cubicBezTo>
                <a:lnTo>
                  <a:pt x="1274929" y="764958"/>
                </a:lnTo>
                <a:cubicBezTo>
                  <a:pt x="1274929" y="811899"/>
                  <a:pt x="1236875" y="849953"/>
                  <a:pt x="1189934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18 frascos de 250 mL</a:t>
            </a:r>
            <a:endParaRPr lang="es-EC" sz="1300" i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3043238" y="3420125"/>
            <a:ext cx="2730500" cy="684213"/>
          </a:xfrm>
          <a:custGeom>
            <a:avLst/>
            <a:gdLst>
              <a:gd name="connsiteX0" fmla="*/ 0 w 1838703"/>
              <a:gd name="connsiteY0" fmla="*/ 84995 h 849953"/>
              <a:gd name="connsiteX1" fmla="*/ 84995 w 1838703"/>
              <a:gd name="connsiteY1" fmla="*/ 0 h 849953"/>
              <a:gd name="connsiteX2" fmla="*/ 1753708 w 1838703"/>
              <a:gd name="connsiteY2" fmla="*/ 0 h 849953"/>
              <a:gd name="connsiteX3" fmla="*/ 1838703 w 1838703"/>
              <a:gd name="connsiteY3" fmla="*/ 84995 h 849953"/>
              <a:gd name="connsiteX4" fmla="*/ 1838703 w 1838703"/>
              <a:gd name="connsiteY4" fmla="*/ 764958 h 849953"/>
              <a:gd name="connsiteX5" fmla="*/ 1753708 w 1838703"/>
              <a:gd name="connsiteY5" fmla="*/ 849953 h 849953"/>
              <a:gd name="connsiteX6" fmla="*/ 84995 w 1838703"/>
              <a:gd name="connsiteY6" fmla="*/ 849953 h 849953"/>
              <a:gd name="connsiteX7" fmla="*/ 0 w 1838703"/>
              <a:gd name="connsiteY7" fmla="*/ 764958 h 849953"/>
              <a:gd name="connsiteX8" fmla="*/ 0 w 1838703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703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753708" y="0"/>
                </a:lnTo>
                <a:cubicBezTo>
                  <a:pt x="1800649" y="0"/>
                  <a:pt x="1838703" y="38054"/>
                  <a:pt x="1838703" y="84995"/>
                </a:cubicBezTo>
                <a:lnTo>
                  <a:pt x="1838703" y="764958"/>
                </a:lnTo>
                <a:cubicBezTo>
                  <a:pt x="1838703" y="811899"/>
                  <a:pt x="1800649" y="849953"/>
                  <a:pt x="1753708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i="1" dirty="0" smtClean="0">
                <a:latin typeface="Arial" pitchFamily="34" charset="0"/>
                <a:cs typeface="Arial" pitchFamily="34" charset="0"/>
              </a:rPr>
              <a:t>Stichococcus</a:t>
            </a:r>
            <a:r>
              <a:rPr lang="es-EC" sz="1300" dirty="0" smtClean="0">
                <a:latin typeface="Arial" pitchFamily="34" charset="0"/>
                <a:cs typeface="Arial" pitchFamily="34" charset="0"/>
              </a:rPr>
              <a:t> spp</a:t>
            </a:r>
            <a:endParaRPr lang="es-EC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6500813" y="2553350"/>
            <a:ext cx="2511425" cy="536575"/>
          </a:xfrm>
          <a:custGeom>
            <a:avLst/>
            <a:gdLst>
              <a:gd name="connsiteX0" fmla="*/ 0 w 1274929"/>
              <a:gd name="connsiteY0" fmla="*/ 84995 h 849953"/>
              <a:gd name="connsiteX1" fmla="*/ 84995 w 1274929"/>
              <a:gd name="connsiteY1" fmla="*/ 0 h 849953"/>
              <a:gd name="connsiteX2" fmla="*/ 1189934 w 1274929"/>
              <a:gd name="connsiteY2" fmla="*/ 0 h 849953"/>
              <a:gd name="connsiteX3" fmla="*/ 1274929 w 1274929"/>
              <a:gd name="connsiteY3" fmla="*/ 84995 h 849953"/>
              <a:gd name="connsiteX4" fmla="*/ 1274929 w 1274929"/>
              <a:gd name="connsiteY4" fmla="*/ 764958 h 849953"/>
              <a:gd name="connsiteX5" fmla="*/ 1189934 w 1274929"/>
              <a:gd name="connsiteY5" fmla="*/ 849953 h 849953"/>
              <a:gd name="connsiteX6" fmla="*/ 84995 w 1274929"/>
              <a:gd name="connsiteY6" fmla="*/ 849953 h 849953"/>
              <a:gd name="connsiteX7" fmla="*/ 0 w 1274929"/>
              <a:gd name="connsiteY7" fmla="*/ 764958 h 849953"/>
              <a:gd name="connsiteX8" fmla="*/ 0 w 1274929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4929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189934" y="0"/>
                </a:lnTo>
                <a:cubicBezTo>
                  <a:pt x="1236875" y="0"/>
                  <a:pt x="1274929" y="38054"/>
                  <a:pt x="1274929" y="84995"/>
                </a:cubicBezTo>
                <a:lnTo>
                  <a:pt x="1274929" y="764958"/>
                </a:lnTo>
                <a:cubicBezTo>
                  <a:pt x="1274929" y="811899"/>
                  <a:pt x="1236875" y="849953"/>
                  <a:pt x="1189934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i="1" dirty="0">
                <a:latin typeface="Arial" pitchFamily="34" charset="0"/>
                <a:cs typeface="Arial" pitchFamily="34" charset="0"/>
              </a:rPr>
              <a:t>Chlorella </a:t>
            </a:r>
            <a:r>
              <a:rPr lang="es-EC" sz="1300" dirty="0">
                <a:latin typeface="Arial" pitchFamily="34" charset="0"/>
                <a:cs typeface="Arial" pitchFamily="34" charset="0"/>
              </a:rPr>
              <a:t>spp , </a:t>
            </a:r>
            <a:r>
              <a:rPr lang="es-EC" sz="1300" i="1" dirty="0">
                <a:latin typeface="Arial" pitchFamily="34" charset="0"/>
                <a:cs typeface="Arial" pitchFamily="34" charset="0"/>
              </a:rPr>
              <a:t>Chlorococcum</a:t>
            </a:r>
            <a:r>
              <a:rPr lang="es-EC" sz="1300" dirty="0">
                <a:latin typeface="Arial" pitchFamily="34" charset="0"/>
                <a:cs typeface="Arial" pitchFamily="34" charset="0"/>
              </a:rPr>
              <a:t> spp</a:t>
            </a:r>
          </a:p>
        </p:txBody>
      </p:sp>
      <p:sp>
        <p:nvSpPr>
          <p:cNvPr id="14" name="13 Forma libre"/>
          <p:cNvSpPr/>
          <p:nvPr/>
        </p:nvSpPr>
        <p:spPr>
          <a:xfrm>
            <a:off x="6450013" y="3431238"/>
            <a:ext cx="2562225" cy="657225"/>
          </a:xfrm>
          <a:custGeom>
            <a:avLst/>
            <a:gdLst>
              <a:gd name="connsiteX0" fmla="*/ 0 w 1734911"/>
              <a:gd name="connsiteY0" fmla="*/ 84995 h 849953"/>
              <a:gd name="connsiteX1" fmla="*/ 84995 w 1734911"/>
              <a:gd name="connsiteY1" fmla="*/ 0 h 849953"/>
              <a:gd name="connsiteX2" fmla="*/ 1649916 w 1734911"/>
              <a:gd name="connsiteY2" fmla="*/ 0 h 849953"/>
              <a:gd name="connsiteX3" fmla="*/ 1734911 w 1734911"/>
              <a:gd name="connsiteY3" fmla="*/ 84995 h 849953"/>
              <a:gd name="connsiteX4" fmla="*/ 1734911 w 1734911"/>
              <a:gd name="connsiteY4" fmla="*/ 764958 h 849953"/>
              <a:gd name="connsiteX5" fmla="*/ 1649916 w 1734911"/>
              <a:gd name="connsiteY5" fmla="*/ 849953 h 849953"/>
              <a:gd name="connsiteX6" fmla="*/ 84995 w 1734911"/>
              <a:gd name="connsiteY6" fmla="*/ 849953 h 849953"/>
              <a:gd name="connsiteX7" fmla="*/ 0 w 1734911"/>
              <a:gd name="connsiteY7" fmla="*/ 764958 h 849953"/>
              <a:gd name="connsiteX8" fmla="*/ 0 w 1734911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4911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649916" y="0"/>
                </a:lnTo>
                <a:cubicBezTo>
                  <a:pt x="1696857" y="0"/>
                  <a:pt x="1734911" y="38054"/>
                  <a:pt x="1734911" y="84995"/>
                </a:cubicBezTo>
                <a:lnTo>
                  <a:pt x="1734911" y="764958"/>
                </a:lnTo>
                <a:cubicBezTo>
                  <a:pt x="1734911" y="811899"/>
                  <a:pt x="1696857" y="849953"/>
                  <a:pt x="1649916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Peso seco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2095500" y="2272363"/>
            <a:ext cx="0" cy="127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7705725" y="2312050"/>
            <a:ext cx="0" cy="255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7705725" y="3078813"/>
            <a:ext cx="0" cy="36036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17 Forma libre"/>
          <p:cNvSpPr/>
          <p:nvPr/>
        </p:nvSpPr>
        <p:spPr>
          <a:xfrm>
            <a:off x="149225" y="3418538"/>
            <a:ext cx="2603500" cy="685800"/>
          </a:xfrm>
          <a:custGeom>
            <a:avLst/>
            <a:gdLst>
              <a:gd name="connsiteX0" fmla="*/ 0 w 1838703"/>
              <a:gd name="connsiteY0" fmla="*/ 84995 h 849953"/>
              <a:gd name="connsiteX1" fmla="*/ 84995 w 1838703"/>
              <a:gd name="connsiteY1" fmla="*/ 0 h 849953"/>
              <a:gd name="connsiteX2" fmla="*/ 1753708 w 1838703"/>
              <a:gd name="connsiteY2" fmla="*/ 0 h 849953"/>
              <a:gd name="connsiteX3" fmla="*/ 1838703 w 1838703"/>
              <a:gd name="connsiteY3" fmla="*/ 84995 h 849953"/>
              <a:gd name="connsiteX4" fmla="*/ 1838703 w 1838703"/>
              <a:gd name="connsiteY4" fmla="*/ 764958 h 849953"/>
              <a:gd name="connsiteX5" fmla="*/ 1753708 w 1838703"/>
              <a:gd name="connsiteY5" fmla="*/ 849953 h 849953"/>
              <a:gd name="connsiteX6" fmla="*/ 84995 w 1838703"/>
              <a:gd name="connsiteY6" fmla="*/ 849953 h 849953"/>
              <a:gd name="connsiteX7" fmla="*/ 0 w 1838703"/>
              <a:gd name="connsiteY7" fmla="*/ 764958 h 849953"/>
              <a:gd name="connsiteX8" fmla="*/ 0 w 1838703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703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753708" y="0"/>
                </a:lnTo>
                <a:cubicBezTo>
                  <a:pt x="1800649" y="0"/>
                  <a:pt x="1838703" y="38054"/>
                  <a:pt x="1838703" y="84995"/>
                </a:cubicBezTo>
                <a:lnTo>
                  <a:pt x="1838703" y="764958"/>
                </a:lnTo>
                <a:cubicBezTo>
                  <a:pt x="1838703" y="811899"/>
                  <a:pt x="1800649" y="849953"/>
                  <a:pt x="1753708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i="1" dirty="0" smtClean="0">
                <a:latin typeface="Arial" pitchFamily="34" charset="0"/>
                <a:cs typeface="Arial" pitchFamily="34" charset="0"/>
              </a:rPr>
              <a:t>Chlorella </a:t>
            </a:r>
            <a:r>
              <a:rPr lang="es-EC" sz="1300" dirty="0" smtClean="0">
                <a:latin typeface="Arial" pitchFamily="34" charset="0"/>
                <a:cs typeface="Arial" pitchFamily="34" charset="0"/>
              </a:rPr>
              <a:t>spp , </a:t>
            </a:r>
            <a:r>
              <a:rPr lang="es-EC" sz="1300" i="1" dirty="0" smtClean="0">
                <a:latin typeface="Arial" pitchFamily="34" charset="0"/>
                <a:cs typeface="Arial" pitchFamily="34" charset="0"/>
              </a:rPr>
              <a:t>Chlorococcum</a:t>
            </a:r>
            <a:r>
              <a:rPr lang="es-EC" sz="1300" dirty="0" smtClean="0">
                <a:latin typeface="Arial" pitchFamily="34" charset="0"/>
                <a:cs typeface="Arial" pitchFamily="34" charset="0"/>
              </a:rPr>
              <a:t> spp</a:t>
            </a:r>
            <a:endParaRPr lang="es-EC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18 Grupo"/>
          <p:cNvGrpSpPr>
            <a:grpSpLocks/>
          </p:cNvGrpSpPr>
          <p:nvPr/>
        </p:nvGrpSpPr>
        <p:grpSpPr bwMode="auto">
          <a:xfrm>
            <a:off x="1023938" y="3224863"/>
            <a:ext cx="1071562" cy="171450"/>
            <a:chOff x="1023157" y="2846970"/>
            <a:chExt cx="1072345" cy="170239"/>
          </a:xfrm>
        </p:grpSpPr>
        <p:cxnSp>
          <p:nvCxnSpPr>
            <p:cNvPr id="20" name="19 Conector recto"/>
            <p:cNvCxnSpPr/>
            <p:nvPr/>
          </p:nvCxnSpPr>
          <p:spPr>
            <a:xfrm flipH="1">
              <a:off x="1023157" y="2846970"/>
              <a:ext cx="1072345" cy="315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1023157" y="2850123"/>
              <a:ext cx="0" cy="16708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>
            <a:grpSpLocks/>
          </p:cNvGrpSpPr>
          <p:nvPr/>
        </p:nvGrpSpPr>
        <p:grpSpPr bwMode="auto">
          <a:xfrm>
            <a:off x="2070100" y="3037538"/>
            <a:ext cx="1603375" cy="358775"/>
            <a:chOff x="2069704" y="2659774"/>
            <a:chExt cx="1603623" cy="357435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2069704" y="2659774"/>
              <a:ext cx="0" cy="186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3673327" y="2851144"/>
              <a:ext cx="0" cy="16606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flipH="1">
              <a:off x="2095108" y="2852726"/>
              <a:ext cx="1578219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6" name="25 Grupo"/>
          <p:cNvGrpSpPr>
            <a:grpSpLocks/>
          </p:cNvGrpSpPr>
          <p:nvPr/>
        </p:nvGrpSpPr>
        <p:grpSpPr bwMode="auto">
          <a:xfrm rot="10800000">
            <a:off x="2703513" y="4128022"/>
            <a:ext cx="1071562" cy="171450"/>
            <a:chOff x="1023157" y="2846970"/>
            <a:chExt cx="1072345" cy="170239"/>
          </a:xfrm>
        </p:grpSpPr>
        <p:cxnSp>
          <p:nvCxnSpPr>
            <p:cNvPr id="27" name="26 Conector recto"/>
            <p:cNvCxnSpPr/>
            <p:nvPr/>
          </p:nvCxnSpPr>
          <p:spPr>
            <a:xfrm flipH="1">
              <a:off x="1023157" y="2846970"/>
              <a:ext cx="1072345" cy="315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1023157" y="2850123"/>
              <a:ext cx="0" cy="16708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9" name="28 Grupo"/>
          <p:cNvGrpSpPr>
            <a:grpSpLocks/>
          </p:cNvGrpSpPr>
          <p:nvPr/>
        </p:nvGrpSpPr>
        <p:grpSpPr bwMode="auto">
          <a:xfrm rot="10800000">
            <a:off x="1134694" y="4134372"/>
            <a:ext cx="1603375" cy="358775"/>
            <a:chOff x="2069704" y="2659774"/>
            <a:chExt cx="1603623" cy="357435"/>
          </a:xfrm>
        </p:grpSpPr>
        <p:cxnSp>
          <p:nvCxnSpPr>
            <p:cNvPr id="30" name="29 Conector recto"/>
            <p:cNvCxnSpPr/>
            <p:nvPr/>
          </p:nvCxnSpPr>
          <p:spPr>
            <a:xfrm>
              <a:off x="2069704" y="2659774"/>
              <a:ext cx="0" cy="186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3673327" y="2851144"/>
              <a:ext cx="0" cy="16606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flipH="1">
              <a:off x="2095108" y="2852726"/>
              <a:ext cx="1578219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3" name="32 Forma libre"/>
          <p:cNvSpPr/>
          <p:nvPr/>
        </p:nvSpPr>
        <p:spPr>
          <a:xfrm>
            <a:off x="646733" y="4658048"/>
            <a:ext cx="1423367" cy="313529"/>
          </a:xfrm>
          <a:custGeom>
            <a:avLst/>
            <a:gdLst>
              <a:gd name="connsiteX0" fmla="*/ 0 w 1274929"/>
              <a:gd name="connsiteY0" fmla="*/ 84995 h 849953"/>
              <a:gd name="connsiteX1" fmla="*/ 84995 w 1274929"/>
              <a:gd name="connsiteY1" fmla="*/ 0 h 849953"/>
              <a:gd name="connsiteX2" fmla="*/ 1189934 w 1274929"/>
              <a:gd name="connsiteY2" fmla="*/ 0 h 849953"/>
              <a:gd name="connsiteX3" fmla="*/ 1274929 w 1274929"/>
              <a:gd name="connsiteY3" fmla="*/ 84995 h 849953"/>
              <a:gd name="connsiteX4" fmla="*/ 1274929 w 1274929"/>
              <a:gd name="connsiteY4" fmla="*/ 764958 h 849953"/>
              <a:gd name="connsiteX5" fmla="*/ 1189934 w 1274929"/>
              <a:gd name="connsiteY5" fmla="*/ 849953 h 849953"/>
              <a:gd name="connsiteX6" fmla="*/ 84995 w 1274929"/>
              <a:gd name="connsiteY6" fmla="*/ 849953 h 849953"/>
              <a:gd name="connsiteX7" fmla="*/ 0 w 1274929"/>
              <a:gd name="connsiteY7" fmla="*/ 764958 h 849953"/>
              <a:gd name="connsiteX8" fmla="*/ 0 w 1274929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4929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189934" y="0"/>
                </a:lnTo>
                <a:cubicBezTo>
                  <a:pt x="1236875" y="0"/>
                  <a:pt x="1274929" y="38054"/>
                  <a:pt x="1274929" y="84995"/>
                </a:cubicBezTo>
                <a:lnTo>
                  <a:pt x="1274929" y="764958"/>
                </a:lnTo>
                <a:cubicBezTo>
                  <a:pt x="1274929" y="811899"/>
                  <a:pt x="1236875" y="849953"/>
                  <a:pt x="1189934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 °C</a:t>
            </a:r>
            <a:endParaRPr lang="es-EC" sz="1300" i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33 Grupo"/>
          <p:cNvGrpSpPr>
            <a:grpSpLocks/>
          </p:cNvGrpSpPr>
          <p:nvPr/>
        </p:nvGrpSpPr>
        <p:grpSpPr bwMode="auto">
          <a:xfrm>
            <a:off x="1666506" y="4486597"/>
            <a:ext cx="1071562" cy="171450"/>
            <a:chOff x="1023157" y="2846970"/>
            <a:chExt cx="1072345" cy="170239"/>
          </a:xfrm>
        </p:grpSpPr>
        <p:cxnSp>
          <p:nvCxnSpPr>
            <p:cNvPr id="35" name="34 Conector recto"/>
            <p:cNvCxnSpPr/>
            <p:nvPr/>
          </p:nvCxnSpPr>
          <p:spPr>
            <a:xfrm flipH="1">
              <a:off x="1023157" y="2846970"/>
              <a:ext cx="1072345" cy="315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>
              <a:off x="1023157" y="2850123"/>
              <a:ext cx="0" cy="16708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7" name="36 Grupo"/>
          <p:cNvGrpSpPr>
            <a:grpSpLocks/>
          </p:cNvGrpSpPr>
          <p:nvPr/>
        </p:nvGrpSpPr>
        <p:grpSpPr bwMode="auto">
          <a:xfrm>
            <a:off x="2738069" y="4379080"/>
            <a:ext cx="1603375" cy="275431"/>
            <a:chOff x="2069704" y="2659774"/>
            <a:chExt cx="1603623" cy="357435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069704" y="2659774"/>
              <a:ext cx="0" cy="186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673327" y="2851144"/>
              <a:ext cx="0" cy="16606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>
              <a:off x="2095108" y="2852726"/>
              <a:ext cx="1578219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1" name="40 Forma libre"/>
          <p:cNvSpPr/>
          <p:nvPr/>
        </p:nvSpPr>
        <p:spPr>
          <a:xfrm>
            <a:off x="3443288" y="4740677"/>
            <a:ext cx="1169710" cy="313532"/>
          </a:xfrm>
          <a:custGeom>
            <a:avLst/>
            <a:gdLst>
              <a:gd name="connsiteX0" fmla="*/ 0 w 1274929"/>
              <a:gd name="connsiteY0" fmla="*/ 84995 h 849953"/>
              <a:gd name="connsiteX1" fmla="*/ 84995 w 1274929"/>
              <a:gd name="connsiteY1" fmla="*/ 0 h 849953"/>
              <a:gd name="connsiteX2" fmla="*/ 1189934 w 1274929"/>
              <a:gd name="connsiteY2" fmla="*/ 0 h 849953"/>
              <a:gd name="connsiteX3" fmla="*/ 1274929 w 1274929"/>
              <a:gd name="connsiteY3" fmla="*/ 84995 h 849953"/>
              <a:gd name="connsiteX4" fmla="*/ 1274929 w 1274929"/>
              <a:gd name="connsiteY4" fmla="*/ 764958 h 849953"/>
              <a:gd name="connsiteX5" fmla="*/ 1189934 w 1274929"/>
              <a:gd name="connsiteY5" fmla="*/ 849953 h 849953"/>
              <a:gd name="connsiteX6" fmla="*/ 84995 w 1274929"/>
              <a:gd name="connsiteY6" fmla="*/ 849953 h 849953"/>
              <a:gd name="connsiteX7" fmla="*/ 0 w 1274929"/>
              <a:gd name="connsiteY7" fmla="*/ 764958 h 849953"/>
              <a:gd name="connsiteX8" fmla="*/ 0 w 1274929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4929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189934" y="0"/>
                </a:lnTo>
                <a:cubicBezTo>
                  <a:pt x="1236875" y="0"/>
                  <a:pt x="1274929" y="38054"/>
                  <a:pt x="1274929" y="84995"/>
                </a:cubicBezTo>
                <a:lnTo>
                  <a:pt x="1274929" y="764958"/>
                </a:lnTo>
                <a:cubicBezTo>
                  <a:pt x="1274929" y="811899"/>
                  <a:pt x="1236875" y="849953"/>
                  <a:pt x="1189934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24 °C</a:t>
            </a:r>
            <a:endParaRPr lang="es-EC" sz="1300" i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33714" y="6241478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(Salas. (2015). Perfil lipídico de microalgas antárticas recolectadas en febrero 2013 en el Archipiélago Schetland del sur. Universidad Central del Ecuador.</a:t>
            </a: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s-EC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Geo Ra\Desktop\NY\algas\IMG_1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91996"/>
            <a:ext cx="2016224" cy="9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Geo Ra\Desktop\NY\algas\IMG_16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91996"/>
            <a:ext cx="2088232" cy="10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Resultado de imagen para cámara de neubau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41" y="1773691"/>
            <a:ext cx="1776406" cy="13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Forma libre"/>
          <p:cNvSpPr/>
          <p:nvPr/>
        </p:nvSpPr>
        <p:spPr>
          <a:xfrm>
            <a:off x="6504502" y="4310369"/>
            <a:ext cx="2511425" cy="536575"/>
          </a:xfrm>
          <a:custGeom>
            <a:avLst/>
            <a:gdLst>
              <a:gd name="connsiteX0" fmla="*/ 0 w 1274929"/>
              <a:gd name="connsiteY0" fmla="*/ 84995 h 849953"/>
              <a:gd name="connsiteX1" fmla="*/ 84995 w 1274929"/>
              <a:gd name="connsiteY1" fmla="*/ 0 h 849953"/>
              <a:gd name="connsiteX2" fmla="*/ 1189934 w 1274929"/>
              <a:gd name="connsiteY2" fmla="*/ 0 h 849953"/>
              <a:gd name="connsiteX3" fmla="*/ 1274929 w 1274929"/>
              <a:gd name="connsiteY3" fmla="*/ 84995 h 849953"/>
              <a:gd name="connsiteX4" fmla="*/ 1274929 w 1274929"/>
              <a:gd name="connsiteY4" fmla="*/ 764958 h 849953"/>
              <a:gd name="connsiteX5" fmla="*/ 1189934 w 1274929"/>
              <a:gd name="connsiteY5" fmla="*/ 849953 h 849953"/>
              <a:gd name="connsiteX6" fmla="*/ 84995 w 1274929"/>
              <a:gd name="connsiteY6" fmla="*/ 849953 h 849953"/>
              <a:gd name="connsiteX7" fmla="*/ 0 w 1274929"/>
              <a:gd name="connsiteY7" fmla="*/ 764958 h 849953"/>
              <a:gd name="connsiteX8" fmla="*/ 0 w 1274929"/>
              <a:gd name="connsiteY8" fmla="*/ 84995 h 84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4929" h="849953">
                <a:moveTo>
                  <a:pt x="0" y="84995"/>
                </a:moveTo>
                <a:cubicBezTo>
                  <a:pt x="0" y="38054"/>
                  <a:pt x="38054" y="0"/>
                  <a:pt x="84995" y="0"/>
                </a:cubicBezTo>
                <a:lnTo>
                  <a:pt x="1189934" y="0"/>
                </a:lnTo>
                <a:cubicBezTo>
                  <a:pt x="1236875" y="0"/>
                  <a:pt x="1274929" y="38054"/>
                  <a:pt x="1274929" y="84995"/>
                </a:cubicBezTo>
                <a:lnTo>
                  <a:pt x="1274929" y="764958"/>
                </a:lnTo>
                <a:cubicBezTo>
                  <a:pt x="1274929" y="811899"/>
                  <a:pt x="1236875" y="849953"/>
                  <a:pt x="1189934" y="849953"/>
                </a:cubicBezTo>
                <a:lnTo>
                  <a:pt x="84995" y="849953"/>
                </a:lnTo>
                <a:cubicBezTo>
                  <a:pt x="38054" y="849953"/>
                  <a:pt x="0" y="811899"/>
                  <a:pt x="0" y="764958"/>
                </a:cubicBezTo>
                <a:lnTo>
                  <a:pt x="0" y="84995"/>
                </a:lnTo>
                <a:close/>
              </a:path>
            </a:pathLst>
          </a:cu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8234" tIns="78234" rIns="78234" bIns="7823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300" i="1" dirty="0" smtClean="0">
                <a:latin typeface="Arial" pitchFamily="34" charset="0"/>
                <a:cs typeface="Arial" pitchFamily="34" charset="0"/>
              </a:rPr>
              <a:t>Stichococcus </a:t>
            </a:r>
            <a:r>
              <a:rPr lang="es-EC" sz="1300" dirty="0" smtClean="0">
                <a:latin typeface="Arial" pitchFamily="34" charset="0"/>
                <a:cs typeface="Arial" pitchFamily="34" charset="0"/>
              </a:rPr>
              <a:t>spp</a:t>
            </a:r>
            <a:endParaRPr lang="es-EC" sz="1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50 Conector recto"/>
          <p:cNvCxnSpPr/>
          <p:nvPr/>
        </p:nvCxnSpPr>
        <p:spPr>
          <a:xfrm>
            <a:off x="7709414" y="4069069"/>
            <a:ext cx="0" cy="255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3559" name="Picture 7" descr="Resultado de imagen para peso seco en tubo de ensay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7009" y="4897443"/>
            <a:ext cx="1019032" cy="9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33" grpId="0" animBg="1"/>
      <p:bldP spid="41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METODOLOGÍA </a:t>
            </a:r>
          </a:p>
        </p:txBody>
      </p:sp>
      <p:sp>
        <p:nvSpPr>
          <p:cNvPr id="6" name="5 Forma libre"/>
          <p:cNvSpPr/>
          <p:nvPr/>
        </p:nvSpPr>
        <p:spPr>
          <a:xfrm>
            <a:off x="2238375" y="538163"/>
            <a:ext cx="4545013" cy="444591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Lípidos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636655" y="2065122"/>
            <a:ext cx="3888432" cy="606425"/>
          </a:xfrm>
          <a:custGeom>
            <a:avLst/>
            <a:gdLst>
              <a:gd name="connsiteX0" fmla="*/ 0 w 1964031"/>
              <a:gd name="connsiteY0" fmla="*/ 0 h 1000125"/>
              <a:gd name="connsiteX1" fmla="*/ 1964031 w 1964031"/>
              <a:gd name="connsiteY1" fmla="*/ 0 h 1000125"/>
              <a:gd name="connsiteX2" fmla="*/ 1964031 w 1964031"/>
              <a:gd name="connsiteY2" fmla="*/ 1000125 h 1000125"/>
              <a:gd name="connsiteX3" fmla="*/ 0 w 1964031"/>
              <a:gd name="connsiteY3" fmla="*/ 1000125 h 1000125"/>
              <a:gd name="connsiteX4" fmla="*/ 0 w 1964031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031" h="1000125">
                <a:moveTo>
                  <a:pt x="0" y="0"/>
                </a:moveTo>
                <a:lnTo>
                  <a:pt x="1964031" y="0"/>
                </a:lnTo>
                <a:lnTo>
                  <a:pt x="1964031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 anchor="ctr"/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Determinación de Lípidos 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83188" y="1992098"/>
            <a:ext cx="3600399" cy="7524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Método de extracción de Bligh &amp; Dyer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174331" y="2368334"/>
            <a:ext cx="3365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9 Forma libre"/>
          <p:cNvSpPr/>
          <p:nvPr/>
        </p:nvSpPr>
        <p:spPr>
          <a:xfrm>
            <a:off x="595029" y="3310366"/>
            <a:ext cx="3888432" cy="606425"/>
          </a:xfrm>
          <a:custGeom>
            <a:avLst/>
            <a:gdLst>
              <a:gd name="connsiteX0" fmla="*/ 0 w 1964031"/>
              <a:gd name="connsiteY0" fmla="*/ 0 h 1000125"/>
              <a:gd name="connsiteX1" fmla="*/ 1964031 w 1964031"/>
              <a:gd name="connsiteY1" fmla="*/ 0 h 1000125"/>
              <a:gd name="connsiteX2" fmla="*/ 1964031 w 1964031"/>
              <a:gd name="connsiteY2" fmla="*/ 1000125 h 1000125"/>
              <a:gd name="connsiteX3" fmla="*/ 0 w 1964031"/>
              <a:gd name="connsiteY3" fmla="*/ 1000125 h 1000125"/>
              <a:gd name="connsiteX4" fmla="*/ 0 w 1964031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031" h="1000125">
                <a:moveTo>
                  <a:pt x="0" y="0"/>
                </a:moveTo>
                <a:lnTo>
                  <a:pt x="1964031" y="0"/>
                </a:lnTo>
                <a:lnTo>
                  <a:pt x="1964031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 anchor="ctr"/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Cuantificación de Lípidos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76056" y="3237341"/>
            <a:ext cx="2973388" cy="7524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Espectrofotómetro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4188537" y="3613578"/>
            <a:ext cx="3365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2" y="4470236"/>
            <a:ext cx="54006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13" y="957830"/>
            <a:ext cx="5429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7" y="3024372"/>
            <a:ext cx="16097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METODOLOGÍA </a:t>
            </a:r>
          </a:p>
        </p:txBody>
      </p:sp>
      <p:sp>
        <p:nvSpPr>
          <p:cNvPr id="6" name="5 Flecha doblada hacia arriba"/>
          <p:cNvSpPr/>
          <p:nvPr/>
        </p:nvSpPr>
        <p:spPr>
          <a:xfrm rot="5400000">
            <a:off x="1258011" y="2207277"/>
            <a:ext cx="1654175" cy="105886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lecha doblada hacia arriba"/>
          <p:cNvSpPr/>
          <p:nvPr/>
        </p:nvSpPr>
        <p:spPr>
          <a:xfrm rot="5400000">
            <a:off x="3049504" y="4094021"/>
            <a:ext cx="1262063" cy="119538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orma libre"/>
          <p:cNvSpPr/>
          <p:nvPr/>
        </p:nvSpPr>
        <p:spPr>
          <a:xfrm>
            <a:off x="2511342" y="2822433"/>
            <a:ext cx="1766888" cy="1238250"/>
          </a:xfrm>
          <a:custGeom>
            <a:avLst/>
            <a:gdLst>
              <a:gd name="connsiteX0" fmla="*/ 0 w 1767802"/>
              <a:gd name="connsiteY0" fmla="*/ 206275 h 1237404"/>
              <a:gd name="connsiteX1" fmla="*/ 206275 w 1767802"/>
              <a:gd name="connsiteY1" fmla="*/ 0 h 1237404"/>
              <a:gd name="connsiteX2" fmla="*/ 1561527 w 1767802"/>
              <a:gd name="connsiteY2" fmla="*/ 0 h 1237404"/>
              <a:gd name="connsiteX3" fmla="*/ 1767802 w 1767802"/>
              <a:gd name="connsiteY3" fmla="*/ 206275 h 1237404"/>
              <a:gd name="connsiteX4" fmla="*/ 1767802 w 1767802"/>
              <a:gd name="connsiteY4" fmla="*/ 1031129 h 1237404"/>
              <a:gd name="connsiteX5" fmla="*/ 1561527 w 1767802"/>
              <a:gd name="connsiteY5" fmla="*/ 1237404 h 1237404"/>
              <a:gd name="connsiteX6" fmla="*/ 206275 w 1767802"/>
              <a:gd name="connsiteY6" fmla="*/ 1237404 h 1237404"/>
              <a:gd name="connsiteX7" fmla="*/ 0 w 1767802"/>
              <a:gd name="connsiteY7" fmla="*/ 1031129 h 1237404"/>
              <a:gd name="connsiteX8" fmla="*/ 0 w 1767802"/>
              <a:gd name="connsiteY8" fmla="*/ 206275 h 123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802" h="1237404">
                <a:moveTo>
                  <a:pt x="0" y="206275"/>
                </a:moveTo>
                <a:cubicBezTo>
                  <a:pt x="0" y="92352"/>
                  <a:pt x="92352" y="0"/>
                  <a:pt x="206275" y="0"/>
                </a:cubicBezTo>
                <a:lnTo>
                  <a:pt x="1561527" y="0"/>
                </a:lnTo>
                <a:cubicBezTo>
                  <a:pt x="1675450" y="0"/>
                  <a:pt x="1767802" y="92352"/>
                  <a:pt x="1767802" y="206275"/>
                </a:cubicBezTo>
                <a:lnTo>
                  <a:pt x="1767802" y="1031129"/>
                </a:lnTo>
                <a:cubicBezTo>
                  <a:pt x="1767802" y="1145052"/>
                  <a:pt x="1675450" y="1237404"/>
                  <a:pt x="1561527" y="1237404"/>
                </a:cubicBezTo>
                <a:lnTo>
                  <a:pt x="206275" y="1237404"/>
                </a:lnTo>
                <a:cubicBezTo>
                  <a:pt x="92352" y="1237404"/>
                  <a:pt x="0" y="1145052"/>
                  <a:pt x="0" y="1031129"/>
                </a:cubicBezTo>
                <a:lnTo>
                  <a:pt x="0" y="2062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186" tIns="125186" rIns="125186" bIns="125186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dirty="0">
                <a:latin typeface="Arial" pitchFamily="34" charset="0"/>
                <a:cs typeface="Arial" pitchFamily="34" charset="0"/>
              </a:rPr>
              <a:t>PRUEBA DE ANOVA </a:t>
            </a:r>
          </a:p>
        </p:txBody>
      </p:sp>
      <p:sp>
        <p:nvSpPr>
          <p:cNvPr id="9" name="8 Forma libre"/>
          <p:cNvSpPr/>
          <p:nvPr/>
        </p:nvSpPr>
        <p:spPr>
          <a:xfrm>
            <a:off x="4448092" y="2968483"/>
            <a:ext cx="2582863" cy="730250"/>
          </a:xfrm>
          <a:custGeom>
            <a:avLst/>
            <a:gdLst>
              <a:gd name="connsiteX0" fmla="*/ 0 w 1285731"/>
              <a:gd name="connsiteY0" fmla="*/ 0 h 1000125"/>
              <a:gd name="connsiteX1" fmla="*/ 1285731 w 1285731"/>
              <a:gd name="connsiteY1" fmla="*/ 0 h 1000125"/>
              <a:gd name="connsiteX2" fmla="*/ 1285731 w 1285731"/>
              <a:gd name="connsiteY2" fmla="*/ 1000125 h 1000125"/>
              <a:gd name="connsiteX3" fmla="*/ 0 w 1285731"/>
              <a:gd name="connsiteY3" fmla="*/ 1000125 h 1000125"/>
              <a:gd name="connsiteX4" fmla="*/ 0 w 1285731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731" h="1000125">
                <a:moveTo>
                  <a:pt x="0" y="0"/>
                </a:moveTo>
                <a:lnTo>
                  <a:pt x="1285731" y="0"/>
                </a:lnTo>
                <a:lnTo>
                  <a:pt x="1285731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6680" tIns="106680" rIns="106680" bIns="106680" spcCol="1270" anchor="ctr"/>
          <a:lstStyle/>
          <a:p>
            <a:pPr marL="0" lvl="1" algn="ctr" defTabSz="9779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EC" sz="1600" b="1" dirty="0">
                <a:latin typeface="Arial" pitchFamily="34" charset="0"/>
                <a:cs typeface="Arial" pitchFamily="34" charset="0"/>
              </a:rPr>
              <a:t>Comparación de medias</a:t>
            </a:r>
          </a:p>
          <a:p>
            <a:pPr marL="0" lvl="1" algn="ctr" defTabSz="977900">
              <a:lnSpc>
                <a:spcPct val="90000"/>
              </a:lnSpc>
              <a:spcAft>
                <a:spcPct val="15000"/>
              </a:spcAft>
              <a:defRPr/>
            </a:pP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4224255" y="4262296"/>
            <a:ext cx="1766887" cy="1236662"/>
          </a:xfrm>
          <a:custGeom>
            <a:avLst/>
            <a:gdLst>
              <a:gd name="connsiteX0" fmla="*/ 0 w 1767802"/>
              <a:gd name="connsiteY0" fmla="*/ 206275 h 1237404"/>
              <a:gd name="connsiteX1" fmla="*/ 206275 w 1767802"/>
              <a:gd name="connsiteY1" fmla="*/ 0 h 1237404"/>
              <a:gd name="connsiteX2" fmla="*/ 1561527 w 1767802"/>
              <a:gd name="connsiteY2" fmla="*/ 0 h 1237404"/>
              <a:gd name="connsiteX3" fmla="*/ 1767802 w 1767802"/>
              <a:gd name="connsiteY3" fmla="*/ 206275 h 1237404"/>
              <a:gd name="connsiteX4" fmla="*/ 1767802 w 1767802"/>
              <a:gd name="connsiteY4" fmla="*/ 1031129 h 1237404"/>
              <a:gd name="connsiteX5" fmla="*/ 1561527 w 1767802"/>
              <a:gd name="connsiteY5" fmla="*/ 1237404 h 1237404"/>
              <a:gd name="connsiteX6" fmla="*/ 206275 w 1767802"/>
              <a:gd name="connsiteY6" fmla="*/ 1237404 h 1237404"/>
              <a:gd name="connsiteX7" fmla="*/ 0 w 1767802"/>
              <a:gd name="connsiteY7" fmla="*/ 1031129 h 1237404"/>
              <a:gd name="connsiteX8" fmla="*/ 0 w 1767802"/>
              <a:gd name="connsiteY8" fmla="*/ 206275 h 123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802" h="1237404">
                <a:moveTo>
                  <a:pt x="0" y="206275"/>
                </a:moveTo>
                <a:cubicBezTo>
                  <a:pt x="0" y="92352"/>
                  <a:pt x="92352" y="0"/>
                  <a:pt x="206275" y="0"/>
                </a:cubicBezTo>
                <a:lnTo>
                  <a:pt x="1561527" y="0"/>
                </a:lnTo>
                <a:cubicBezTo>
                  <a:pt x="1675450" y="0"/>
                  <a:pt x="1767802" y="92352"/>
                  <a:pt x="1767802" y="206275"/>
                </a:cubicBezTo>
                <a:lnTo>
                  <a:pt x="1767802" y="1031129"/>
                </a:lnTo>
                <a:cubicBezTo>
                  <a:pt x="1767802" y="1145052"/>
                  <a:pt x="1675450" y="1237404"/>
                  <a:pt x="1561527" y="1237404"/>
                </a:cubicBezTo>
                <a:lnTo>
                  <a:pt x="206275" y="1237404"/>
                </a:lnTo>
                <a:cubicBezTo>
                  <a:pt x="92352" y="1237404"/>
                  <a:pt x="0" y="1145052"/>
                  <a:pt x="0" y="1031129"/>
                </a:cubicBezTo>
                <a:lnTo>
                  <a:pt x="0" y="20627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186" tIns="125186" rIns="125186" bIns="125186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dirty="0">
                <a:latin typeface="Arial" pitchFamily="34" charset="0"/>
                <a:cs typeface="Arial" pitchFamily="34" charset="0"/>
              </a:rPr>
              <a:t>PRUEBA DE </a:t>
            </a: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DUNCAN</a:t>
            </a:r>
            <a:endParaRPr lang="es-EC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5991142" y="4381358"/>
            <a:ext cx="2992438" cy="1000125"/>
          </a:xfrm>
          <a:custGeom>
            <a:avLst/>
            <a:gdLst>
              <a:gd name="connsiteX0" fmla="*/ 0 w 1285731"/>
              <a:gd name="connsiteY0" fmla="*/ 0 h 1000125"/>
              <a:gd name="connsiteX1" fmla="*/ 1285731 w 1285731"/>
              <a:gd name="connsiteY1" fmla="*/ 0 h 1000125"/>
              <a:gd name="connsiteX2" fmla="*/ 1285731 w 1285731"/>
              <a:gd name="connsiteY2" fmla="*/ 1000125 h 1000125"/>
              <a:gd name="connsiteX3" fmla="*/ 0 w 1285731"/>
              <a:gd name="connsiteY3" fmla="*/ 1000125 h 1000125"/>
              <a:gd name="connsiteX4" fmla="*/ 0 w 1285731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731" h="1000125">
                <a:moveTo>
                  <a:pt x="0" y="0"/>
                </a:moveTo>
                <a:lnTo>
                  <a:pt x="1285731" y="0"/>
                </a:lnTo>
                <a:lnTo>
                  <a:pt x="1285731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14300" tIns="114300" rIns="114300" bIns="114300" spcCol="1270" anchor="ctr"/>
          <a:lstStyle/>
          <a:p>
            <a:pPr marL="0" lvl="1" defTabSz="1022350">
              <a:lnSpc>
                <a:spcPct val="90000"/>
              </a:lnSpc>
              <a:spcAft>
                <a:spcPct val="15000"/>
              </a:spcAft>
              <a:defRPr/>
            </a:pP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Comparaciones múltiples </a:t>
            </a:r>
            <a:r>
              <a:rPr lang="es-EC" sz="1400" dirty="0" smtClean="0">
                <a:latin typeface="Arial" pitchFamily="34" charset="0"/>
                <a:cs typeface="Arial" pitchFamily="34" charset="0"/>
              </a:rPr>
              <a:t>entre la temperatura y los géneros microalgales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 descr="Resultado de imagen para sp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5" y="2103296"/>
            <a:ext cx="123031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Forma libre"/>
          <p:cNvSpPr/>
          <p:nvPr/>
        </p:nvSpPr>
        <p:spPr>
          <a:xfrm>
            <a:off x="2240932" y="756444"/>
            <a:ext cx="4545013" cy="639763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ANÁLISIS ESTADÍSTICO</a:t>
            </a:r>
          </a:p>
        </p:txBody>
      </p:sp>
    </p:spTree>
    <p:extLst>
      <p:ext uri="{BB962C8B-B14F-4D97-AF65-F5344CB8AC3E}">
        <p14:creationId xmlns:p14="http://schemas.microsoft.com/office/powerpoint/2010/main" val="4953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RESULTADOS Y DISCUSIÓN</a:t>
            </a:r>
          </a:p>
        </p:txBody>
      </p:sp>
      <p:sp>
        <p:nvSpPr>
          <p:cNvPr id="6" name="5 Forma libre"/>
          <p:cNvSpPr/>
          <p:nvPr/>
        </p:nvSpPr>
        <p:spPr>
          <a:xfrm>
            <a:off x="1043608" y="673101"/>
            <a:ext cx="7977187" cy="806450"/>
          </a:xfrm>
          <a:custGeom>
            <a:avLst/>
            <a:gdLst>
              <a:gd name="connsiteX0" fmla="*/ 0 w 3602449"/>
              <a:gd name="connsiteY0" fmla="*/ 135646 h 1356463"/>
              <a:gd name="connsiteX1" fmla="*/ 135646 w 3602449"/>
              <a:gd name="connsiteY1" fmla="*/ 0 h 1356463"/>
              <a:gd name="connsiteX2" fmla="*/ 3466803 w 3602449"/>
              <a:gd name="connsiteY2" fmla="*/ 0 h 1356463"/>
              <a:gd name="connsiteX3" fmla="*/ 3602449 w 3602449"/>
              <a:gd name="connsiteY3" fmla="*/ 135646 h 1356463"/>
              <a:gd name="connsiteX4" fmla="*/ 3602449 w 3602449"/>
              <a:gd name="connsiteY4" fmla="*/ 1220817 h 1356463"/>
              <a:gd name="connsiteX5" fmla="*/ 3466803 w 3602449"/>
              <a:gd name="connsiteY5" fmla="*/ 1356463 h 1356463"/>
              <a:gd name="connsiteX6" fmla="*/ 135646 w 3602449"/>
              <a:gd name="connsiteY6" fmla="*/ 1356463 h 1356463"/>
              <a:gd name="connsiteX7" fmla="*/ 0 w 3602449"/>
              <a:gd name="connsiteY7" fmla="*/ 1220817 h 1356463"/>
              <a:gd name="connsiteX8" fmla="*/ 0 w 3602449"/>
              <a:gd name="connsiteY8" fmla="*/ 135646 h 135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449" h="1356463">
                <a:moveTo>
                  <a:pt x="0" y="135646"/>
                </a:moveTo>
                <a:cubicBezTo>
                  <a:pt x="0" y="60731"/>
                  <a:pt x="60731" y="0"/>
                  <a:pt x="135646" y="0"/>
                </a:cubicBezTo>
                <a:lnTo>
                  <a:pt x="3466803" y="0"/>
                </a:lnTo>
                <a:cubicBezTo>
                  <a:pt x="3541718" y="0"/>
                  <a:pt x="3602449" y="60731"/>
                  <a:pt x="3602449" y="135646"/>
                </a:cubicBezTo>
                <a:lnTo>
                  <a:pt x="3602449" y="1220817"/>
                </a:lnTo>
                <a:cubicBezTo>
                  <a:pt x="3602449" y="1295732"/>
                  <a:pt x="3541718" y="1356463"/>
                  <a:pt x="3466803" y="1356463"/>
                </a:cubicBezTo>
                <a:lnTo>
                  <a:pt x="135646" y="1356463"/>
                </a:lnTo>
                <a:cubicBezTo>
                  <a:pt x="60731" y="1356463"/>
                  <a:pt x="0" y="1295732"/>
                  <a:pt x="0" y="1220817"/>
                </a:cubicBezTo>
                <a:lnTo>
                  <a:pt x="0" y="13564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0209" tIns="60049" rIns="70209" bIns="60049" anchor="ctr"/>
          <a:lstStyle/>
          <a:p>
            <a:pPr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es-EC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EC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Evaluar la adaptación de las Microalgas Psicrófilas Antárticas en el medio de cultivo M1</a:t>
            </a: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735466"/>
              </p:ext>
            </p:extLst>
          </p:nvPr>
        </p:nvGraphicFramePr>
        <p:xfrm>
          <a:off x="1178711" y="1888320"/>
          <a:ext cx="6644439" cy="38772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5309"/>
                <a:gridCol w="1775309"/>
                <a:gridCol w="1443154"/>
                <a:gridCol w="1650667"/>
              </a:tblGrid>
              <a:tr h="262422"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Consorcio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Muestra Original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Adaptación </a:t>
                      </a:r>
                      <a:r>
                        <a:rPr lang="es-EC" sz="1200" dirty="0" smtClean="0">
                          <a:effectLst/>
                          <a:latin typeface="+mj-lt"/>
                        </a:rPr>
                        <a:t>24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° C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Adaptación </a:t>
                      </a:r>
                      <a:r>
                        <a:rPr lang="es-EC" sz="1200" dirty="0" smtClean="0">
                          <a:effectLst/>
                          <a:latin typeface="+mj-lt"/>
                        </a:rPr>
                        <a:t>4°C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422">
                <a:tc rowSpan="5"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15IGa2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Haematococcus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spp.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Chlorella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Chlorococcum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No sobrevivieron</a:t>
                      </a:r>
                      <a:endParaRPr lang="es-EC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Chlorococcum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2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Chlorella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2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Stichococcus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2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Diatoma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2422">
                <a:tc rowSpan="3"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15IGc1</a:t>
                      </a:r>
                      <a:endParaRPr lang="es-EC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Chlorella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>
                          <a:effectLst/>
                          <a:latin typeface="+mj-lt"/>
                        </a:rPr>
                        <a:t>Chlorella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</a:endParaRPr>
                    </a:p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>
                          <a:effectLst/>
                          <a:latin typeface="+mj-lt"/>
                        </a:rPr>
                        <a:t>Stichococcus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</a:endParaRPr>
                    </a:p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>
                          <a:effectLst/>
                          <a:latin typeface="+mj-lt"/>
                        </a:rPr>
                        <a:t>Chlorococcum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No sobrevivieron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Stichococcus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2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Chlorococcum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2422">
                <a:tc rowSpan="4"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15IRe1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Haematococcus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Chlorococcum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Chlorella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>
                          <a:effectLst/>
                          <a:latin typeface="+mj-lt"/>
                        </a:rPr>
                        <a:t>Chlorococcum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</a:endParaRPr>
                    </a:p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>
                          <a:effectLst/>
                          <a:latin typeface="+mj-lt"/>
                        </a:rPr>
                        <a:t>Chlorella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</a:endParaRPr>
                    </a:p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>
                          <a:effectLst/>
                          <a:latin typeface="+mj-lt"/>
                        </a:rPr>
                        <a:t>Stichococcus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Chlorococcum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2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Chlorella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13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i="1" dirty="0">
                          <a:effectLst/>
                          <a:latin typeface="+mj-lt"/>
                        </a:rPr>
                        <a:t>Stichococcus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200" spc="5" dirty="0">
                          <a:effectLst/>
                          <a:latin typeface="+mj-lt"/>
                        </a:rPr>
                        <a:t>spp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.</a:t>
                      </a:r>
                      <a:endParaRPr lang="es-EC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031514" y="1351745"/>
            <a:ext cx="7416824" cy="5365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Tabla </a:t>
            </a: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Adaptación de los géneros del consorcio 15IGa2, 15IGc1 y 15IRe1 a los 21 días. </a:t>
            </a:r>
          </a:p>
        </p:txBody>
      </p:sp>
      <p:sp>
        <p:nvSpPr>
          <p:cNvPr id="9" name="8 Elipse"/>
          <p:cNvSpPr/>
          <p:nvPr/>
        </p:nvSpPr>
        <p:spPr>
          <a:xfrm>
            <a:off x="4913985" y="2420887"/>
            <a:ext cx="1043915" cy="469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4739926" y="4221088"/>
            <a:ext cx="1344242" cy="469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6228184" y="5355566"/>
            <a:ext cx="1368152" cy="469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88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 autoUpdateAnimBg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/>
          <a:stretch/>
        </p:blipFill>
        <p:spPr bwMode="auto">
          <a:xfrm>
            <a:off x="4852705" y="1812213"/>
            <a:ext cx="4050210" cy="26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/>
          <a:stretch/>
        </p:blipFill>
        <p:spPr bwMode="auto">
          <a:xfrm>
            <a:off x="205410" y="1787857"/>
            <a:ext cx="4566829" cy="27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RESULTADOS Y DISCUSIÓN</a:t>
            </a:r>
          </a:p>
        </p:txBody>
      </p:sp>
      <p:sp>
        <p:nvSpPr>
          <p:cNvPr id="7" name="6 Forma libre"/>
          <p:cNvSpPr/>
          <p:nvPr/>
        </p:nvSpPr>
        <p:spPr>
          <a:xfrm>
            <a:off x="1167922" y="433389"/>
            <a:ext cx="8321675" cy="642937"/>
          </a:xfrm>
          <a:custGeom>
            <a:avLst/>
            <a:gdLst>
              <a:gd name="connsiteX0" fmla="*/ 0 w 3558510"/>
              <a:gd name="connsiteY0" fmla="*/ 128547 h 1285465"/>
              <a:gd name="connsiteX1" fmla="*/ 128547 w 3558510"/>
              <a:gd name="connsiteY1" fmla="*/ 0 h 1285465"/>
              <a:gd name="connsiteX2" fmla="*/ 3429964 w 3558510"/>
              <a:gd name="connsiteY2" fmla="*/ 0 h 1285465"/>
              <a:gd name="connsiteX3" fmla="*/ 3558511 w 3558510"/>
              <a:gd name="connsiteY3" fmla="*/ 128547 h 1285465"/>
              <a:gd name="connsiteX4" fmla="*/ 3558510 w 3558510"/>
              <a:gd name="connsiteY4" fmla="*/ 1156919 h 1285465"/>
              <a:gd name="connsiteX5" fmla="*/ 3429963 w 3558510"/>
              <a:gd name="connsiteY5" fmla="*/ 1285466 h 1285465"/>
              <a:gd name="connsiteX6" fmla="*/ 128547 w 3558510"/>
              <a:gd name="connsiteY6" fmla="*/ 1285465 h 1285465"/>
              <a:gd name="connsiteX7" fmla="*/ 0 w 3558510"/>
              <a:gd name="connsiteY7" fmla="*/ 1156918 h 1285465"/>
              <a:gd name="connsiteX8" fmla="*/ 0 w 3558510"/>
              <a:gd name="connsiteY8" fmla="*/ 128547 h 128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8510" h="1285465">
                <a:moveTo>
                  <a:pt x="0" y="128547"/>
                </a:moveTo>
                <a:cubicBezTo>
                  <a:pt x="0" y="57552"/>
                  <a:pt x="57552" y="0"/>
                  <a:pt x="128547" y="0"/>
                </a:cubicBezTo>
                <a:lnTo>
                  <a:pt x="3429964" y="0"/>
                </a:lnTo>
                <a:cubicBezTo>
                  <a:pt x="3500959" y="0"/>
                  <a:pt x="3558511" y="57552"/>
                  <a:pt x="3558511" y="128547"/>
                </a:cubicBezTo>
                <a:cubicBezTo>
                  <a:pt x="3558511" y="471338"/>
                  <a:pt x="3558510" y="814128"/>
                  <a:pt x="3558510" y="1156919"/>
                </a:cubicBezTo>
                <a:cubicBezTo>
                  <a:pt x="3558510" y="1227914"/>
                  <a:pt x="3500958" y="1285466"/>
                  <a:pt x="3429963" y="1285466"/>
                </a:cubicBezTo>
                <a:lnTo>
                  <a:pt x="128547" y="1285465"/>
                </a:lnTo>
                <a:cubicBezTo>
                  <a:pt x="57552" y="1285465"/>
                  <a:pt x="0" y="1227913"/>
                  <a:pt x="0" y="1156918"/>
                </a:cubicBezTo>
                <a:lnTo>
                  <a:pt x="0" y="12854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130" tIns="57970" rIns="68130" bIns="57970" anchor="ctr"/>
          <a:lstStyle/>
          <a:p>
            <a:pPr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 2</a:t>
            </a:r>
          </a:p>
          <a:p>
            <a:pPr>
              <a:defRPr/>
            </a:pPr>
            <a:r>
              <a:rPr lang="es-EC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Masificar las Microalgas Psicrófilas Antárticas adaptadas en el medio de cultivo M1. </a:t>
            </a: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6583" y="2163184"/>
            <a:ext cx="573088" cy="163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4007942" y="2163184"/>
            <a:ext cx="0" cy="2006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1080831" y="2209731"/>
            <a:ext cx="3000032" cy="19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4935016" y="2228933"/>
            <a:ext cx="573088" cy="163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8018799" y="2228913"/>
            <a:ext cx="0" cy="2006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5508103" y="2291509"/>
            <a:ext cx="2482907" cy="15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676689" y="4726247"/>
            <a:ext cx="3404174" cy="100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Chlorella </a:t>
            </a: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 604´000 000 cel/mL  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7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19052" y="4869905"/>
            <a:ext cx="715964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5016827" y="4743337"/>
            <a:ext cx="3915848" cy="100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Chlorococcum </a:t>
            </a: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 201´000 000 cel/mL  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353" y="6269124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(Fernández, F., Sánchez, J., &amp; Molina, Y. (2001). Airlift driven external loop tubular photobioreactors for outdoor production of microalgae.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Chemical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Engineering Science, 56, 2721-2732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Khotimchenko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S., &amp;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Yakolevka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 (2005).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Lipid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composition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red alga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tichocarpus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crinitus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exposed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different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irradiance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Phytochemestry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66(1), 73-79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918" y="1337388"/>
            <a:ext cx="4476674" cy="578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Curva de crecimiento de </a:t>
            </a:r>
            <a:r>
              <a:rPr lang="es-EC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Chlorella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211538" y="860302"/>
            <a:ext cx="312140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Temperatura 24°C</a:t>
            </a:r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719227" y="1410522"/>
            <a:ext cx="469305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Curva de crecimiento de </a:t>
            </a:r>
            <a:r>
              <a:rPr lang="es-EC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Chlorococcum </a:t>
            </a:r>
            <a:r>
              <a:rPr lang="es-EC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7" grpId="0" animBg="1"/>
      <p:bldP spid="21" grpId="0"/>
      <p:bldP spid="24" grpId="0"/>
      <p:bldP spid="2" grpId="0"/>
      <p:bldP spid="20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RESULTADOS Y DISCUSIÓN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7353" y="6269124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(Fernández, F., Sánchez, J., &amp; Molina, Y. (2001). Airlift driven external loop tubular photobioreactors for outdoor production of microalgae.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Chemical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Engineering Science, 56, 2721-2732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Khotimchenko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S., &amp;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Yakolevka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 (2005).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Lipid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composition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red alga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tichocarpus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crinitus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exposed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different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irradiance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Phytochemestry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66(1), 73-79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918" y="1337388"/>
            <a:ext cx="4476674" cy="578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Curva de crecimiento de </a:t>
            </a:r>
            <a:r>
              <a:rPr lang="es-EC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Chlorella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211538" y="860302"/>
            <a:ext cx="312140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Temperatura 4°C</a:t>
            </a:r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719227" y="1410522"/>
            <a:ext cx="469305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Curva de crecimiento de </a:t>
            </a:r>
            <a:r>
              <a:rPr lang="es-EC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Chlorococcum </a:t>
            </a:r>
            <a:r>
              <a:rPr lang="es-EC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/>
          <a:stretch/>
        </p:blipFill>
        <p:spPr bwMode="auto">
          <a:xfrm>
            <a:off x="399677" y="1815152"/>
            <a:ext cx="4116692" cy="284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7"/>
          <a:stretch/>
        </p:blipFill>
        <p:spPr bwMode="auto">
          <a:xfrm>
            <a:off x="4860032" y="1815152"/>
            <a:ext cx="3915848" cy="290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506583" y="2240613"/>
            <a:ext cx="573088" cy="163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3720753" y="2295124"/>
            <a:ext cx="0" cy="2006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1080831" y="2295124"/>
            <a:ext cx="2639922" cy="15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4935016" y="2228933"/>
            <a:ext cx="573088" cy="163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32" name="31 Conector recto de flecha"/>
          <p:cNvCxnSpPr/>
          <p:nvPr/>
        </p:nvCxnSpPr>
        <p:spPr>
          <a:xfrm flipV="1">
            <a:off x="7970786" y="2291509"/>
            <a:ext cx="0" cy="2006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508103" y="2291509"/>
            <a:ext cx="2482907" cy="15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334214" y="4841875"/>
            <a:ext cx="3894013" cy="100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Chlorella </a:t>
            </a: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 285´000 000 cel/mL  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7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60973" y="4932423"/>
            <a:ext cx="568595" cy="7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4964383" y="4833938"/>
            <a:ext cx="3915848" cy="100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Chlorococcum </a:t>
            </a: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 95´100 000 cel/mL  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27" grpId="0" animBg="1"/>
      <p:bldP spid="31" grpId="0" animBg="1"/>
      <p:bldP spid="34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/>
          <a:stretch/>
        </p:blipFill>
        <p:spPr bwMode="auto">
          <a:xfrm>
            <a:off x="4639891" y="1637730"/>
            <a:ext cx="3962730" cy="290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/>
          <a:stretch/>
        </p:blipFill>
        <p:spPr bwMode="auto">
          <a:xfrm>
            <a:off x="269625" y="1637730"/>
            <a:ext cx="4113986" cy="300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RESULTADOS Y DISCUSIÓN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67508" y="2636912"/>
            <a:ext cx="573088" cy="291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3508406" y="2781085"/>
            <a:ext cx="0" cy="11326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40596" y="2842079"/>
            <a:ext cx="272329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4639891" y="2348880"/>
            <a:ext cx="573088" cy="432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7819587" y="2492896"/>
            <a:ext cx="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5212979" y="2492896"/>
            <a:ext cx="2639988" cy="15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762158" y="4836569"/>
            <a:ext cx="2862216" cy="10096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Stichococcus </a:t>
            </a: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 0.88 cel/g  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7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54588"/>
            <a:ext cx="7159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4860032" y="4833938"/>
            <a:ext cx="3915848" cy="10096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Stichococcus </a:t>
            </a: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 1.18 cel/g  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7353" y="6269124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(Fernández, F., Sánchez, J., &amp; Molina, Y. (2001). Airlift driven external loop tubular photobioreactors for outdoor production of microalgae.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Chemical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Engineering Science, 56, 2721-2732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Khotimchenko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S., &amp;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Yakolevka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 (2005).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Lipid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composition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red alga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tichocarpus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crinitus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exposed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different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irradiance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Phytochemestry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66(1), 73-79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5918" y="1191119"/>
            <a:ext cx="4476674" cy="578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Curva de crecimiento de </a:t>
            </a:r>
            <a:r>
              <a:rPr lang="es-EC" sz="1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Stichococcus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4° C  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524417" y="1264253"/>
            <a:ext cx="469305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Curva de crecimiento de </a:t>
            </a:r>
            <a:r>
              <a:rPr lang="es-EC" sz="1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Stichococcus</a:t>
            </a:r>
            <a:r>
              <a:rPr lang="es-EC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24° C </a:t>
            </a:r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1" grpId="0" animBg="1"/>
      <p:bldP spid="24" grpId="0" animBg="1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017550" y="1234879"/>
            <a:ext cx="665820" cy="445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24°C</a:t>
            </a:r>
            <a:endParaRPr lang="es-EC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8"/>
          <a:stretch/>
        </p:blipFill>
        <p:spPr bwMode="auto">
          <a:xfrm>
            <a:off x="18551" y="1560546"/>
            <a:ext cx="4641443" cy="306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" y="0"/>
            <a:ext cx="694464" cy="69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RESULTADOS Y DISCUSIÓN</a:t>
            </a:r>
          </a:p>
        </p:txBody>
      </p:sp>
      <p:sp>
        <p:nvSpPr>
          <p:cNvPr id="6" name="5 Forma libre"/>
          <p:cNvSpPr/>
          <p:nvPr/>
        </p:nvSpPr>
        <p:spPr>
          <a:xfrm>
            <a:off x="955299" y="423863"/>
            <a:ext cx="8340549" cy="1033624"/>
          </a:xfrm>
          <a:custGeom>
            <a:avLst/>
            <a:gdLst>
              <a:gd name="connsiteX0" fmla="*/ 0 w 3558510"/>
              <a:gd name="connsiteY0" fmla="*/ 128547 h 1285465"/>
              <a:gd name="connsiteX1" fmla="*/ 128547 w 3558510"/>
              <a:gd name="connsiteY1" fmla="*/ 0 h 1285465"/>
              <a:gd name="connsiteX2" fmla="*/ 3429964 w 3558510"/>
              <a:gd name="connsiteY2" fmla="*/ 0 h 1285465"/>
              <a:gd name="connsiteX3" fmla="*/ 3558511 w 3558510"/>
              <a:gd name="connsiteY3" fmla="*/ 128547 h 1285465"/>
              <a:gd name="connsiteX4" fmla="*/ 3558510 w 3558510"/>
              <a:gd name="connsiteY4" fmla="*/ 1156919 h 1285465"/>
              <a:gd name="connsiteX5" fmla="*/ 3429963 w 3558510"/>
              <a:gd name="connsiteY5" fmla="*/ 1285466 h 1285465"/>
              <a:gd name="connsiteX6" fmla="*/ 128547 w 3558510"/>
              <a:gd name="connsiteY6" fmla="*/ 1285465 h 1285465"/>
              <a:gd name="connsiteX7" fmla="*/ 0 w 3558510"/>
              <a:gd name="connsiteY7" fmla="*/ 1156918 h 1285465"/>
              <a:gd name="connsiteX8" fmla="*/ 0 w 3558510"/>
              <a:gd name="connsiteY8" fmla="*/ 128547 h 128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8510" h="1285465">
                <a:moveTo>
                  <a:pt x="0" y="128547"/>
                </a:moveTo>
                <a:cubicBezTo>
                  <a:pt x="0" y="57552"/>
                  <a:pt x="57552" y="0"/>
                  <a:pt x="128547" y="0"/>
                </a:cubicBezTo>
                <a:lnTo>
                  <a:pt x="3429964" y="0"/>
                </a:lnTo>
                <a:cubicBezTo>
                  <a:pt x="3500959" y="0"/>
                  <a:pt x="3558511" y="57552"/>
                  <a:pt x="3558511" y="128547"/>
                </a:cubicBezTo>
                <a:cubicBezTo>
                  <a:pt x="3558511" y="471338"/>
                  <a:pt x="3558510" y="814128"/>
                  <a:pt x="3558510" y="1156919"/>
                </a:cubicBezTo>
                <a:cubicBezTo>
                  <a:pt x="3558510" y="1227914"/>
                  <a:pt x="3500958" y="1285466"/>
                  <a:pt x="3429963" y="1285466"/>
                </a:cubicBezTo>
                <a:lnTo>
                  <a:pt x="128547" y="1285465"/>
                </a:lnTo>
                <a:cubicBezTo>
                  <a:pt x="57552" y="1285465"/>
                  <a:pt x="0" y="1227913"/>
                  <a:pt x="0" y="1156918"/>
                </a:cubicBezTo>
                <a:lnTo>
                  <a:pt x="0" y="12854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130" tIns="57970" rIns="68130" bIns="57970" anchor="ctr"/>
          <a:lstStyle/>
          <a:p>
            <a:pPr>
              <a:defRPr/>
            </a:pPr>
            <a:r>
              <a:rPr lang="es-EC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es-EC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EC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Extraer lípidos de las Microalgas Psicrófilas Antárticas utilizando el método de Bligh &amp; Dyer.</a:t>
            </a:r>
          </a:p>
          <a:p>
            <a:pPr>
              <a:defRPr/>
            </a:pPr>
            <a:r>
              <a:rPr lang="es-EC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es-EC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EC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Determinar cuantitativamente el contenido de lípidos extraídos de las Microalgas Psicrófilas Antárticas</a:t>
            </a: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83654" y="1182631"/>
            <a:ext cx="688107" cy="549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4°C</a:t>
            </a:r>
            <a:endParaRPr lang="es-EC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2973" y="2007266"/>
            <a:ext cx="573088" cy="432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3554828" y="2155875"/>
            <a:ext cx="0" cy="208152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786061" y="2155875"/>
            <a:ext cx="27687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27353" y="6269124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(Fernández, F., Sánchez, J., &amp; Molina, Y. (2001). Airlift driven external loop tubular photobioreactors for outdoor production of microalgae.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Chemical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Engineering Science, 56, 2721-2732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Khotimchenko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S., &amp;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Yakolevka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 (2005).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Lipid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composition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red alga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tichocarpus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crinitus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exposed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different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irradiance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Phytochemestry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66(1), 73-79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5"/>
          <a:stretch/>
        </p:blipFill>
        <p:spPr bwMode="auto">
          <a:xfrm>
            <a:off x="4824078" y="1823288"/>
            <a:ext cx="4183071" cy="27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4824078" y="1954628"/>
            <a:ext cx="573088" cy="432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18" name="17 Conector recto"/>
          <p:cNvCxnSpPr/>
          <p:nvPr/>
        </p:nvCxnSpPr>
        <p:spPr>
          <a:xfrm flipV="1">
            <a:off x="5397165" y="2007266"/>
            <a:ext cx="2526143" cy="792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7923308" y="2015188"/>
            <a:ext cx="0" cy="204581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823045" y="594222"/>
            <a:ext cx="8320955" cy="692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C" sz="1600" b="1" dirty="0">
                <a:latin typeface="Arial" pitchFamily="34" charset="0"/>
                <a:cs typeface="Arial" pitchFamily="34" charset="0"/>
              </a:rPr>
              <a:t>Concentración </a:t>
            </a: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lípidos </a:t>
            </a:r>
            <a:r>
              <a:rPr lang="es-EC" sz="16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EC" sz="1600" b="1" i="1" dirty="0">
                <a:latin typeface="Arial" pitchFamily="34" charset="0"/>
                <a:cs typeface="Arial" pitchFamily="34" charset="0"/>
              </a:rPr>
              <a:t>Chlorella </a:t>
            </a:r>
            <a:r>
              <a:rPr lang="es-EC" sz="1600" b="1" dirty="0" err="1">
                <a:latin typeface="Arial" pitchFamily="34" charset="0"/>
                <a:cs typeface="Arial" pitchFamily="34" charset="0"/>
              </a:rPr>
              <a:t>spp</a:t>
            </a:r>
            <a:r>
              <a:rPr lang="es-EC" sz="1600" b="1" i="1" dirty="0">
                <a:latin typeface="Arial" pitchFamily="34" charset="0"/>
                <a:cs typeface="Arial" pitchFamily="34" charset="0"/>
              </a:rPr>
              <a:t>, Chlorococcum </a:t>
            </a:r>
            <a:r>
              <a:rPr lang="es-EC" sz="1600" b="1" dirty="0" err="1">
                <a:latin typeface="Arial" pitchFamily="34" charset="0"/>
                <a:cs typeface="Arial" pitchFamily="34" charset="0"/>
              </a:rPr>
              <a:t>spp</a:t>
            </a:r>
            <a:r>
              <a:rPr lang="es-EC" sz="1600" b="1" i="1" dirty="0">
                <a:latin typeface="Arial" pitchFamily="34" charset="0"/>
                <a:cs typeface="Arial" pitchFamily="34" charset="0"/>
              </a:rPr>
              <a:t> y </a:t>
            </a:r>
            <a:r>
              <a:rPr lang="es-EC" sz="1600" b="1" i="1" dirty="0" err="1">
                <a:latin typeface="Arial" pitchFamily="34" charset="0"/>
                <a:cs typeface="Arial" pitchFamily="34" charset="0"/>
              </a:rPr>
              <a:t>Stichococcus</a:t>
            </a:r>
            <a:r>
              <a:rPr lang="es-EC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C" sz="1600" b="1" dirty="0" err="1" smtClean="0">
                <a:latin typeface="Arial" pitchFamily="34" charset="0"/>
                <a:cs typeface="Arial" pitchFamily="34" charset="0"/>
              </a:rPr>
              <a:t>spp</a:t>
            </a:r>
            <a:endParaRPr lang="es-EC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 flipH="1">
            <a:off x="4655593" y="1760781"/>
            <a:ext cx="4401" cy="450834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>
            <a:off x="-26636" y="1732342"/>
            <a:ext cx="914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802837" y="4941168"/>
            <a:ext cx="2880320" cy="100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Chlorococcum </a:t>
            </a: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 0,0922 mg/mL</a:t>
            </a:r>
          </a:p>
          <a:p>
            <a:pPr>
              <a:defRPr/>
            </a:pP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s-EC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Stichococcus </a:t>
            </a: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 0,0685 mg/mL </a:t>
            </a:r>
            <a:endParaRPr lang="es-EC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C" sz="1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Chlorella </a:t>
            </a:r>
            <a:r>
              <a:rPr lang="es-EC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0,2802 mg/mL  </a:t>
            </a:r>
          </a:p>
          <a:p>
            <a:pPr>
              <a:defRPr/>
            </a:pP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802837" y="5518613"/>
            <a:ext cx="2525334" cy="432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8" name="37 Rectángulo"/>
          <p:cNvSpPr/>
          <p:nvPr/>
        </p:nvSpPr>
        <p:spPr>
          <a:xfrm>
            <a:off x="5098010" y="5491684"/>
            <a:ext cx="2862216" cy="494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Chlorella </a:t>
            </a: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 2,6702 mg/mL  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110622" y="4687061"/>
            <a:ext cx="2949475" cy="93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Chlorococcum </a:t>
            </a: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 0,8890 mg/mL</a:t>
            </a:r>
          </a:p>
          <a:p>
            <a:pPr>
              <a:defRPr/>
            </a:pP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s-EC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Stichococcus </a:t>
            </a: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 0,55955 mg/mL 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5125572" y="5505715"/>
            <a:ext cx="2614779" cy="432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42" name="Picture 7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87" y="5178744"/>
            <a:ext cx="7159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n para energía lumin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25" y="1812150"/>
            <a:ext cx="2514849" cy="28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02 del medio ambien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47" y="2007266"/>
            <a:ext cx="1773731" cy="2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1" grpId="0"/>
      <p:bldP spid="13" grpId="0" animBg="1"/>
      <p:bldP spid="17" grpId="0" animBg="1"/>
      <p:bldP spid="23" grpId="0"/>
      <p:bldP spid="35" grpId="0"/>
      <p:bldP spid="37" grpId="0" animBg="1"/>
      <p:bldP spid="38" grpId="0"/>
      <p:bldP spid="39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INTRODUCCIÓN 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17675" y="417513"/>
            <a:ext cx="6057900" cy="5111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s-EC" sz="3200" b="1" dirty="0" smtClean="0">
                <a:latin typeface="Arial" charset="0"/>
                <a:cs typeface="Arial" charset="0"/>
              </a:rPr>
              <a:t>Microalgas</a:t>
            </a:r>
          </a:p>
        </p:txBody>
      </p:sp>
      <p:sp>
        <p:nvSpPr>
          <p:cNvPr id="7" name="6 Forma libre"/>
          <p:cNvSpPr/>
          <p:nvPr/>
        </p:nvSpPr>
        <p:spPr>
          <a:xfrm>
            <a:off x="440169" y="1196752"/>
            <a:ext cx="2175662" cy="864095"/>
          </a:xfrm>
          <a:custGeom>
            <a:avLst/>
            <a:gdLst>
              <a:gd name="connsiteX0" fmla="*/ 0 w 2073572"/>
              <a:gd name="connsiteY0" fmla="*/ 98264 h 982636"/>
              <a:gd name="connsiteX1" fmla="*/ 98264 w 2073572"/>
              <a:gd name="connsiteY1" fmla="*/ 0 h 982636"/>
              <a:gd name="connsiteX2" fmla="*/ 1975308 w 2073572"/>
              <a:gd name="connsiteY2" fmla="*/ 0 h 982636"/>
              <a:gd name="connsiteX3" fmla="*/ 2073572 w 2073572"/>
              <a:gd name="connsiteY3" fmla="*/ 98264 h 982636"/>
              <a:gd name="connsiteX4" fmla="*/ 2073572 w 2073572"/>
              <a:gd name="connsiteY4" fmla="*/ 884372 h 982636"/>
              <a:gd name="connsiteX5" fmla="*/ 1975308 w 2073572"/>
              <a:gd name="connsiteY5" fmla="*/ 982636 h 982636"/>
              <a:gd name="connsiteX6" fmla="*/ 98264 w 2073572"/>
              <a:gd name="connsiteY6" fmla="*/ 982636 h 982636"/>
              <a:gd name="connsiteX7" fmla="*/ 0 w 2073572"/>
              <a:gd name="connsiteY7" fmla="*/ 884372 h 982636"/>
              <a:gd name="connsiteX8" fmla="*/ 0 w 2073572"/>
              <a:gd name="connsiteY8" fmla="*/ 98264 h 98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572" h="982636">
                <a:moveTo>
                  <a:pt x="0" y="98264"/>
                </a:moveTo>
                <a:cubicBezTo>
                  <a:pt x="0" y="43994"/>
                  <a:pt x="43994" y="0"/>
                  <a:pt x="98264" y="0"/>
                </a:cubicBezTo>
                <a:lnTo>
                  <a:pt x="1975308" y="0"/>
                </a:lnTo>
                <a:cubicBezTo>
                  <a:pt x="2029578" y="0"/>
                  <a:pt x="2073572" y="43994"/>
                  <a:pt x="2073572" y="98264"/>
                </a:cubicBezTo>
                <a:lnTo>
                  <a:pt x="2073572" y="884372"/>
                </a:lnTo>
                <a:cubicBezTo>
                  <a:pt x="2073572" y="938642"/>
                  <a:pt x="2029578" y="982636"/>
                  <a:pt x="1975308" y="982636"/>
                </a:cubicBezTo>
                <a:lnTo>
                  <a:pt x="98264" y="982636"/>
                </a:lnTo>
                <a:cubicBezTo>
                  <a:pt x="43994" y="982636"/>
                  <a:pt x="0" y="938642"/>
                  <a:pt x="0" y="884372"/>
                </a:cubicBezTo>
                <a:lnTo>
                  <a:pt x="0" y="98264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99568" tIns="99568" rIns="99568" bIns="380886" spcCol="1270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Grupo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de organismos fotosintéticos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microscópicos.</a:t>
            </a:r>
            <a:endParaRPr lang="es-EC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 rot="21494207">
            <a:off x="2762250" y="1284288"/>
            <a:ext cx="487363" cy="439737"/>
          </a:xfrm>
          <a:custGeom>
            <a:avLst/>
            <a:gdLst>
              <a:gd name="connsiteX0" fmla="*/ 0 w 487271"/>
              <a:gd name="connsiteY0" fmla="*/ 88020 h 440100"/>
              <a:gd name="connsiteX1" fmla="*/ 267221 w 487271"/>
              <a:gd name="connsiteY1" fmla="*/ 88020 h 440100"/>
              <a:gd name="connsiteX2" fmla="*/ 267221 w 487271"/>
              <a:gd name="connsiteY2" fmla="*/ 0 h 440100"/>
              <a:gd name="connsiteX3" fmla="*/ 487271 w 487271"/>
              <a:gd name="connsiteY3" fmla="*/ 220050 h 440100"/>
              <a:gd name="connsiteX4" fmla="*/ 267221 w 487271"/>
              <a:gd name="connsiteY4" fmla="*/ 440100 h 440100"/>
              <a:gd name="connsiteX5" fmla="*/ 267221 w 487271"/>
              <a:gd name="connsiteY5" fmla="*/ 352080 h 440100"/>
              <a:gd name="connsiteX6" fmla="*/ 0 w 487271"/>
              <a:gd name="connsiteY6" fmla="*/ 352080 h 440100"/>
              <a:gd name="connsiteX7" fmla="*/ 0 w 487271"/>
              <a:gd name="connsiteY7" fmla="*/ 88020 h 4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271" h="440100">
                <a:moveTo>
                  <a:pt x="0" y="88020"/>
                </a:moveTo>
                <a:lnTo>
                  <a:pt x="267221" y="88020"/>
                </a:lnTo>
                <a:lnTo>
                  <a:pt x="267221" y="0"/>
                </a:lnTo>
                <a:lnTo>
                  <a:pt x="487271" y="220050"/>
                </a:lnTo>
                <a:lnTo>
                  <a:pt x="267221" y="440100"/>
                </a:lnTo>
                <a:lnTo>
                  <a:pt x="267221" y="352080"/>
                </a:lnTo>
                <a:lnTo>
                  <a:pt x="0" y="352080"/>
                </a:lnTo>
                <a:lnTo>
                  <a:pt x="0" y="8802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-1" tIns="88019" rIns="132030" bIns="8802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endParaRPr lang="es-EC" sz="1000" dirty="0"/>
          </a:p>
        </p:txBody>
      </p:sp>
      <p:pic>
        <p:nvPicPr>
          <p:cNvPr id="3074" name="Picture 2" descr="C:\Users\Geo Ra\Desktop\Tesis Geito\Nueva carpeta\Perfil Geo Algas\Fotos\15IGa2\Ambiente\15IGa2 Chlorella GH 12092016 60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0" t="7868" b="46066"/>
          <a:stretch/>
        </p:blipFill>
        <p:spPr bwMode="auto">
          <a:xfrm>
            <a:off x="3419872" y="1115792"/>
            <a:ext cx="219948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orma libre"/>
          <p:cNvSpPr/>
          <p:nvPr/>
        </p:nvSpPr>
        <p:spPr>
          <a:xfrm>
            <a:off x="5778500" y="1285875"/>
            <a:ext cx="603250" cy="439738"/>
          </a:xfrm>
          <a:custGeom>
            <a:avLst/>
            <a:gdLst>
              <a:gd name="connsiteX0" fmla="*/ 0 w 603321"/>
              <a:gd name="connsiteY0" fmla="*/ 88020 h 440100"/>
              <a:gd name="connsiteX1" fmla="*/ 383271 w 603321"/>
              <a:gd name="connsiteY1" fmla="*/ 88020 h 440100"/>
              <a:gd name="connsiteX2" fmla="*/ 383271 w 603321"/>
              <a:gd name="connsiteY2" fmla="*/ 0 h 440100"/>
              <a:gd name="connsiteX3" fmla="*/ 603321 w 603321"/>
              <a:gd name="connsiteY3" fmla="*/ 220050 h 440100"/>
              <a:gd name="connsiteX4" fmla="*/ 383271 w 603321"/>
              <a:gd name="connsiteY4" fmla="*/ 440100 h 440100"/>
              <a:gd name="connsiteX5" fmla="*/ 383271 w 603321"/>
              <a:gd name="connsiteY5" fmla="*/ 352080 h 440100"/>
              <a:gd name="connsiteX6" fmla="*/ 0 w 603321"/>
              <a:gd name="connsiteY6" fmla="*/ 352080 h 440100"/>
              <a:gd name="connsiteX7" fmla="*/ 0 w 603321"/>
              <a:gd name="connsiteY7" fmla="*/ 88020 h 4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21" h="440100">
                <a:moveTo>
                  <a:pt x="0" y="88020"/>
                </a:moveTo>
                <a:lnTo>
                  <a:pt x="383271" y="88020"/>
                </a:lnTo>
                <a:lnTo>
                  <a:pt x="383271" y="0"/>
                </a:lnTo>
                <a:lnTo>
                  <a:pt x="603321" y="220050"/>
                </a:lnTo>
                <a:lnTo>
                  <a:pt x="383271" y="440100"/>
                </a:lnTo>
                <a:lnTo>
                  <a:pt x="383271" y="352080"/>
                </a:lnTo>
                <a:lnTo>
                  <a:pt x="0" y="352080"/>
                </a:lnTo>
                <a:lnTo>
                  <a:pt x="0" y="8802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0" tIns="88019" rIns="132029" bIns="8802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endParaRPr lang="es-EC" sz="1000" dirty="0"/>
          </a:p>
        </p:txBody>
      </p:sp>
      <p:sp>
        <p:nvSpPr>
          <p:cNvPr id="11" name="10 Forma libre"/>
          <p:cNvSpPr/>
          <p:nvPr/>
        </p:nvSpPr>
        <p:spPr>
          <a:xfrm>
            <a:off x="6556375" y="1196752"/>
            <a:ext cx="2129729" cy="792088"/>
          </a:xfrm>
          <a:custGeom>
            <a:avLst/>
            <a:gdLst>
              <a:gd name="connsiteX0" fmla="*/ 0 w 1767676"/>
              <a:gd name="connsiteY0" fmla="*/ 98264 h 982636"/>
              <a:gd name="connsiteX1" fmla="*/ 98264 w 1767676"/>
              <a:gd name="connsiteY1" fmla="*/ 0 h 982636"/>
              <a:gd name="connsiteX2" fmla="*/ 1669412 w 1767676"/>
              <a:gd name="connsiteY2" fmla="*/ 0 h 982636"/>
              <a:gd name="connsiteX3" fmla="*/ 1767676 w 1767676"/>
              <a:gd name="connsiteY3" fmla="*/ 98264 h 982636"/>
              <a:gd name="connsiteX4" fmla="*/ 1767676 w 1767676"/>
              <a:gd name="connsiteY4" fmla="*/ 884372 h 982636"/>
              <a:gd name="connsiteX5" fmla="*/ 1669412 w 1767676"/>
              <a:gd name="connsiteY5" fmla="*/ 982636 h 982636"/>
              <a:gd name="connsiteX6" fmla="*/ 98264 w 1767676"/>
              <a:gd name="connsiteY6" fmla="*/ 982636 h 982636"/>
              <a:gd name="connsiteX7" fmla="*/ 0 w 1767676"/>
              <a:gd name="connsiteY7" fmla="*/ 884372 h 982636"/>
              <a:gd name="connsiteX8" fmla="*/ 0 w 1767676"/>
              <a:gd name="connsiteY8" fmla="*/ 98264 h 98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676" h="982636">
                <a:moveTo>
                  <a:pt x="0" y="98264"/>
                </a:moveTo>
                <a:cubicBezTo>
                  <a:pt x="0" y="43994"/>
                  <a:pt x="43994" y="0"/>
                  <a:pt x="98264" y="0"/>
                </a:cubicBezTo>
                <a:lnTo>
                  <a:pt x="1669412" y="0"/>
                </a:lnTo>
                <a:cubicBezTo>
                  <a:pt x="1723682" y="0"/>
                  <a:pt x="1767676" y="43994"/>
                  <a:pt x="1767676" y="98264"/>
                </a:cubicBezTo>
                <a:lnTo>
                  <a:pt x="1767676" y="884372"/>
                </a:lnTo>
                <a:cubicBezTo>
                  <a:pt x="1767676" y="938642"/>
                  <a:pt x="1723682" y="982636"/>
                  <a:pt x="1669412" y="982636"/>
                </a:cubicBezTo>
                <a:lnTo>
                  <a:pt x="98264" y="982636"/>
                </a:lnTo>
                <a:cubicBezTo>
                  <a:pt x="43994" y="982636"/>
                  <a:pt x="0" y="938642"/>
                  <a:pt x="0" y="884372"/>
                </a:cubicBezTo>
                <a:lnTo>
                  <a:pt x="0" y="98264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92456" tIns="92456" rIns="92456" bIns="377076" spcCol="1270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5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EC" sz="1500" dirty="0">
                <a:latin typeface="Arial" pitchFamily="34" charset="0"/>
                <a:cs typeface="Arial" pitchFamily="34" charset="0"/>
              </a:rPr>
              <a:t>encuentran en diversos </a:t>
            </a:r>
            <a:r>
              <a:rPr lang="es-EC" sz="1500" dirty="0" smtClean="0">
                <a:latin typeface="Arial" pitchFamily="34" charset="0"/>
                <a:cs typeface="Arial" pitchFamily="34" charset="0"/>
              </a:rPr>
              <a:t>entornos. </a:t>
            </a:r>
            <a:endParaRPr lang="es-EC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3411310" y="2621490"/>
            <a:ext cx="2471652" cy="581024"/>
          </a:xfrm>
          <a:custGeom>
            <a:avLst/>
            <a:gdLst>
              <a:gd name="connsiteX0" fmla="*/ 0 w 1967211"/>
              <a:gd name="connsiteY0" fmla="*/ 98264 h 982636"/>
              <a:gd name="connsiteX1" fmla="*/ 98264 w 1967211"/>
              <a:gd name="connsiteY1" fmla="*/ 0 h 982636"/>
              <a:gd name="connsiteX2" fmla="*/ 1868947 w 1967211"/>
              <a:gd name="connsiteY2" fmla="*/ 0 h 982636"/>
              <a:gd name="connsiteX3" fmla="*/ 1967211 w 1967211"/>
              <a:gd name="connsiteY3" fmla="*/ 98264 h 982636"/>
              <a:gd name="connsiteX4" fmla="*/ 1967211 w 1967211"/>
              <a:gd name="connsiteY4" fmla="*/ 884372 h 982636"/>
              <a:gd name="connsiteX5" fmla="*/ 1868947 w 1967211"/>
              <a:gd name="connsiteY5" fmla="*/ 982636 h 982636"/>
              <a:gd name="connsiteX6" fmla="*/ 98264 w 1967211"/>
              <a:gd name="connsiteY6" fmla="*/ 982636 h 982636"/>
              <a:gd name="connsiteX7" fmla="*/ 0 w 1967211"/>
              <a:gd name="connsiteY7" fmla="*/ 884372 h 982636"/>
              <a:gd name="connsiteX8" fmla="*/ 0 w 1967211"/>
              <a:gd name="connsiteY8" fmla="*/ 98264 h 98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7211" h="982636">
                <a:moveTo>
                  <a:pt x="0" y="98264"/>
                </a:moveTo>
                <a:cubicBezTo>
                  <a:pt x="0" y="43994"/>
                  <a:pt x="43994" y="0"/>
                  <a:pt x="98264" y="0"/>
                </a:cubicBezTo>
                <a:lnTo>
                  <a:pt x="1868947" y="0"/>
                </a:lnTo>
                <a:cubicBezTo>
                  <a:pt x="1923217" y="0"/>
                  <a:pt x="1967211" y="43994"/>
                  <a:pt x="1967211" y="98264"/>
                </a:cubicBezTo>
                <a:lnTo>
                  <a:pt x="1967211" y="884372"/>
                </a:lnTo>
                <a:cubicBezTo>
                  <a:pt x="1967211" y="938642"/>
                  <a:pt x="1923217" y="982636"/>
                  <a:pt x="1868947" y="982636"/>
                </a:cubicBezTo>
                <a:lnTo>
                  <a:pt x="98264" y="982636"/>
                </a:lnTo>
                <a:cubicBezTo>
                  <a:pt x="43994" y="982636"/>
                  <a:pt x="0" y="938642"/>
                  <a:pt x="0" y="884372"/>
                </a:cubicBezTo>
                <a:lnTo>
                  <a:pt x="0" y="98264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92456" tIns="92456" rIns="92456" bIns="377076" spcCol="1270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500" dirty="0" smtClean="0">
                <a:latin typeface="Arial" pitchFamily="34" charset="0"/>
                <a:cs typeface="Arial" pitchFamily="34" charset="0"/>
              </a:rPr>
              <a:t>Transforman </a:t>
            </a:r>
            <a:r>
              <a:rPr lang="es-EC" sz="1500" dirty="0">
                <a:latin typeface="Arial" pitchFamily="34" charset="0"/>
                <a:cs typeface="Arial" pitchFamily="34" charset="0"/>
              </a:rPr>
              <a:t>la energía solar en </a:t>
            </a:r>
            <a:r>
              <a:rPr lang="es-EC" sz="1500" dirty="0" smtClean="0">
                <a:latin typeface="Arial" pitchFamily="34" charset="0"/>
                <a:cs typeface="Arial" pitchFamily="34" charset="0"/>
              </a:rPr>
              <a:t>química. </a:t>
            </a:r>
            <a:endParaRPr lang="es-EC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6472322" y="2194452"/>
            <a:ext cx="2128838" cy="1435100"/>
          </a:xfrm>
          <a:custGeom>
            <a:avLst/>
            <a:gdLst>
              <a:gd name="connsiteX0" fmla="*/ 0 w 1767676"/>
              <a:gd name="connsiteY0" fmla="*/ 74880 h 748800"/>
              <a:gd name="connsiteX1" fmla="*/ 74880 w 1767676"/>
              <a:gd name="connsiteY1" fmla="*/ 0 h 748800"/>
              <a:gd name="connsiteX2" fmla="*/ 1692796 w 1767676"/>
              <a:gd name="connsiteY2" fmla="*/ 0 h 748800"/>
              <a:gd name="connsiteX3" fmla="*/ 1767676 w 1767676"/>
              <a:gd name="connsiteY3" fmla="*/ 74880 h 748800"/>
              <a:gd name="connsiteX4" fmla="*/ 1767676 w 1767676"/>
              <a:gd name="connsiteY4" fmla="*/ 673920 h 748800"/>
              <a:gd name="connsiteX5" fmla="*/ 1692796 w 1767676"/>
              <a:gd name="connsiteY5" fmla="*/ 748800 h 748800"/>
              <a:gd name="connsiteX6" fmla="*/ 74880 w 1767676"/>
              <a:gd name="connsiteY6" fmla="*/ 748800 h 748800"/>
              <a:gd name="connsiteX7" fmla="*/ 0 w 1767676"/>
              <a:gd name="connsiteY7" fmla="*/ 673920 h 748800"/>
              <a:gd name="connsiteX8" fmla="*/ 0 w 1767676"/>
              <a:gd name="connsiteY8" fmla="*/ 7488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676" h="748800">
                <a:moveTo>
                  <a:pt x="0" y="74880"/>
                </a:moveTo>
                <a:cubicBezTo>
                  <a:pt x="0" y="33525"/>
                  <a:pt x="33525" y="0"/>
                  <a:pt x="74880" y="0"/>
                </a:cubicBezTo>
                <a:lnTo>
                  <a:pt x="1692796" y="0"/>
                </a:lnTo>
                <a:cubicBezTo>
                  <a:pt x="1734151" y="0"/>
                  <a:pt x="1767676" y="33525"/>
                  <a:pt x="1767676" y="74880"/>
                </a:cubicBezTo>
                <a:lnTo>
                  <a:pt x="1767676" y="673920"/>
                </a:lnTo>
                <a:cubicBezTo>
                  <a:pt x="1767676" y="715275"/>
                  <a:pt x="1734151" y="748800"/>
                  <a:pt x="1692796" y="748800"/>
                </a:cubicBezTo>
                <a:lnTo>
                  <a:pt x="74880" y="748800"/>
                </a:lnTo>
                <a:cubicBezTo>
                  <a:pt x="33525" y="748800"/>
                  <a:pt x="0" y="715275"/>
                  <a:pt x="0" y="673920"/>
                </a:cubicBezTo>
                <a:lnTo>
                  <a:pt x="0" y="74880"/>
                </a:lnTo>
                <a:close/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4388" tIns="114388" rIns="114388" bIns="114388" spcCol="1270"/>
          <a:lstStyle/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s-EC" sz="1300" dirty="0"/>
          </a:p>
        </p:txBody>
      </p:sp>
      <p:pic>
        <p:nvPicPr>
          <p:cNvPr id="14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/>
          <a:stretch>
            <a:fillRect/>
          </a:stretch>
        </p:blipFill>
        <p:spPr bwMode="auto">
          <a:xfrm>
            <a:off x="6602497" y="2227262"/>
            <a:ext cx="18684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14 Conector recto"/>
          <p:cNvCxnSpPr/>
          <p:nvPr/>
        </p:nvCxnSpPr>
        <p:spPr>
          <a:xfrm>
            <a:off x="440169" y="3956050"/>
            <a:ext cx="0" cy="173196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235190" y="4034630"/>
            <a:ext cx="1633537" cy="415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Géneros</a:t>
            </a:r>
            <a:endParaRPr lang="es-EC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40169" y="5688013"/>
            <a:ext cx="59372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1984690" y="3676940"/>
            <a:ext cx="1825625" cy="35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Chlorella </a:t>
            </a:r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355976" y="3698299"/>
            <a:ext cx="2330574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Chlorococcum</a:t>
            </a:r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spp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686550" y="3702867"/>
            <a:ext cx="2336105" cy="35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Stichococcus</a:t>
            </a:r>
            <a:r>
              <a:rPr lang="es-EC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spp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7353" y="6255301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(Albarracín. (2007). XV Simposio Electrónico Internacional. La producción de biocombustibles con eficiencia, estabilidad, equidad. Microalgas: Potenciales Productores de Biodiesel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s-EC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Barsanti, L., &amp; Gualtieri, P. (2006). Algae, Anatomy, Biochemestry and a Biotechnology. Boca Ratón. Florida: Tylor &amp; Francis Group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just">
              <a:defRPr/>
            </a:pPr>
            <a:endParaRPr lang="es-EC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Forma libre"/>
          <p:cNvSpPr/>
          <p:nvPr/>
        </p:nvSpPr>
        <p:spPr>
          <a:xfrm>
            <a:off x="6784181" y="3791263"/>
            <a:ext cx="92075" cy="806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806335"/>
                </a:lnTo>
                <a:lnTo>
                  <a:pt x="120769" y="806335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26" name="25 Forma libre"/>
          <p:cNvSpPr/>
          <p:nvPr/>
        </p:nvSpPr>
        <p:spPr>
          <a:xfrm>
            <a:off x="4302022" y="3739356"/>
            <a:ext cx="120650" cy="806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06335"/>
                </a:lnTo>
                <a:lnTo>
                  <a:pt x="121319" y="806335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27" name="26 Forma libre"/>
          <p:cNvSpPr/>
          <p:nvPr/>
        </p:nvSpPr>
        <p:spPr>
          <a:xfrm>
            <a:off x="1678357" y="3818250"/>
            <a:ext cx="122238" cy="7794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79050"/>
                </a:lnTo>
                <a:lnTo>
                  <a:pt x="121319" y="77905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28" name="27 Forma libre"/>
          <p:cNvSpPr/>
          <p:nvPr/>
        </p:nvSpPr>
        <p:spPr>
          <a:xfrm>
            <a:off x="1800595" y="4126345"/>
            <a:ext cx="2241550" cy="2039938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Forma libre"/>
          <p:cNvSpPr/>
          <p:nvPr/>
        </p:nvSpPr>
        <p:spPr>
          <a:xfrm>
            <a:off x="4459372" y="4063223"/>
            <a:ext cx="2143125" cy="1960563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6971426" y="4126345"/>
            <a:ext cx="2051229" cy="1804897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Geo Ra\Desktop\Tesis Geito\Nueva carpeta\Perfil Geo Algas\Fotos\15IGa2\Ambiente\15IGa2 Chlorella Chlorococcum5 GH 12092016 60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10366" r="23291" b="60385"/>
          <a:stretch/>
        </p:blipFill>
        <p:spPr bwMode="auto">
          <a:xfrm>
            <a:off x="1792253" y="4164133"/>
            <a:ext cx="2249892" cy="20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 descr="D:\Fotografías\15IGe1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80" r="21938" b="46176"/>
          <a:stretch/>
        </p:blipFill>
        <p:spPr bwMode="auto">
          <a:xfrm>
            <a:off x="4485864" y="4119657"/>
            <a:ext cx="2143125" cy="192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D:\Fotografías\15IGe1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9" t="20031" r="29706" b="24487"/>
          <a:stretch/>
        </p:blipFill>
        <p:spPr bwMode="auto">
          <a:xfrm>
            <a:off x="7033156" y="4155767"/>
            <a:ext cx="1954261" cy="177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9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8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RESULTADOS Y DISCUSIÓN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076326"/>
            <a:ext cx="29718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156576"/>
            <a:ext cx="24765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Resultado de imagen para vis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102461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701925" y="667509"/>
            <a:ext cx="3060700" cy="30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PRUEBA DE ANOVA</a:t>
            </a:r>
          </a:p>
          <a:p>
            <a:pPr algn="ctr"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794701" y="1953083"/>
            <a:ext cx="5821295" cy="59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un valor de p&gt;0,05 se acepta la </a:t>
            </a: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hipótesis nula 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31" descr="Resultado de imagen para 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06" y="1168435"/>
            <a:ext cx="523069" cy="5230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34" y="2420888"/>
            <a:ext cx="5637231" cy="299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7353" y="6269124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Faife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E., Otero, M., &amp; Álvarez, A. (2012). Producción de biodiesel a partir de microorganismos oleaginosos. Una fuente de energía renovable.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Redalyc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46(3), 26-35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just">
              <a:defRPr/>
            </a:pP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Liang, X., Dong, W., Miao, X., &amp; Dai, C. (2006). Production technology and influencing factors of microorganism grease. Food Reserve </a:t>
            </a:r>
            <a:r>
              <a:rPr lang="en-US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Dissease</a:t>
            </a: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27(3), 46-47</a:t>
            </a: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s-EC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701925" y="774701"/>
            <a:ext cx="3060700" cy="30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PRUEBA DE </a:t>
            </a: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DUNCAN</a:t>
            </a:r>
            <a:endParaRPr lang="es-EC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RESULTADOS Y DISCUSIÓN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938893" cy="25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7353" y="6269124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Faife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E., Otero, M., &amp; Álvarez, A. (2012). Producción de biodiesel a partir de microorganismos oleaginosos. Una fuente de energía renovable.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Redalyc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46(3), 26-35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just">
              <a:defRPr/>
            </a:pP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Liang, X., Dong, W., Miao, X., &amp; Dai, C. (2006). Production technology and influencing factors of microorganism grease. Food Reserve </a:t>
            </a:r>
            <a:r>
              <a:rPr lang="en-US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Dissease</a:t>
            </a: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27(3), 46-47</a:t>
            </a: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s-EC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orma"/>
          <p:cNvSpPr/>
          <p:nvPr/>
        </p:nvSpPr>
        <p:spPr>
          <a:xfrm rot="21157425">
            <a:off x="-343627" y="724068"/>
            <a:ext cx="6444148" cy="4137532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8 Forma libre"/>
          <p:cNvSpPr/>
          <p:nvPr/>
        </p:nvSpPr>
        <p:spPr>
          <a:xfrm>
            <a:off x="129447" y="5086777"/>
            <a:ext cx="7457602" cy="1223962"/>
          </a:xfrm>
          <a:custGeom>
            <a:avLst/>
            <a:gdLst>
              <a:gd name="connsiteX0" fmla="*/ 0 w 5589174"/>
              <a:gd name="connsiteY0" fmla="*/ 0 h 1224153"/>
              <a:gd name="connsiteX1" fmla="*/ 5589174 w 5589174"/>
              <a:gd name="connsiteY1" fmla="*/ 0 h 1224153"/>
              <a:gd name="connsiteX2" fmla="*/ 5589174 w 5589174"/>
              <a:gd name="connsiteY2" fmla="*/ 1224153 h 1224153"/>
              <a:gd name="connsiteX3" fmla="*/ 0 w 5589174"/>
              <a:gd name="connsiteY3" fmla="*/ 1224153 h 1224153"/>
              <a:gd name="connsiteX4" fmla="*/ 0 w 5589174"/>
              <a:gd name="connsiteY4" fmla="*/ 0 h 122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9174" h="1224153">
                <a:moveTo>
                  <a:pt x="0" y="0"/>
                </a:moveTo>
                <a:lnTo>
                  <a:pt x="5589174" y="0"/>
                </a:lnTo>
                <a:lnTo>
                  <a:pt x="5589174" y="1224153"/>
                </a:lnTo>
                <a:lnTo>
                  <a:pt x="0" y="12241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0296" tIns="0" rIns="0" bIns="0" spcCol="1270"/>
          <a:lstStyle/>
          <a:p>
            <a:pPr marL="0" lvl="3" algn="just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género 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Chlorella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spp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presentó mayor concentración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lípidos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un valor de 0,2802 mg/mL a una temperatura de 4° C y un valor de 2,6704 mg/mL a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24°C en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comparación con los géneros 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Chlorococcum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 spp y 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Stichococcus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 spp</a:t>
            </a:r>
          </a:p>
          <a:p>
            <a:pPr algn="just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es-EC" sz="1600" dirty="0"/>
          </a:p>
        </p:txBody>
      </p:sp>
      <p:sp>
        <p:nvSpPr>
          <p:cNvPr id="10" name="9 Forma libre"/>
          <p:cNvSpPr/>
          <p:nvPr/>
        </p:nvSpPr>
        <p:spPr>
          <a:xfrm>
            <a:off x="3203848" y="2451218"/>
            <a:ext cx="5033085" cy="765368"/>
          </a:xfrm>
          <a:custGeom>
            <a:avLst/>
            <a:gdLst>
              <a:gd name="connsiteX0" fmla="*/ 0 w 1645920"/>
              <a:gd name="connsiteY0" fmla="*/ 0 h 3785616"/>
              <a:gd name="connsiteX1" fmla="*/ 1645920 w 1645920"/>
              <a:gd name="connsiteY1" fmla="*/ 0 h 3785616"/>
              <a:gd name="connsiteX2" fmla="*/ 1645920 w 1645920"/>
              <a:gd name="connsiteY2" fmla="*/ 3785616 h 3785616"/>
              <a:gd name="connsiteX3" fmla="*/ 0 w 1645920"/>
              <a:gd name="connsiteY3" fmla="*/ 3785616 h 3785616"/>
              <a:gd name="connsiteX4" fmla="*/ 0 w 1645920"/>
              <a:gd name="connsiteY4" fmla="*/ 0 h 378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3785616">
                <a:moveTo>
                  <a:pt x="0" y="0"/>
                </a:moveTo>
                <a:lnTo>
                  <a:pt x="1645920" y="0"/>
                </a:lnTo>
                <a:lnTo>
                  <a:pt x="1645920" y="3785616"/>
                </a:lnTo>
                <a:lnTo>
                  <a:pt x="0" y="37856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4495" tIns="0" rIns="0" bIns="0" spcCol="1270"/>
          <a:lstStyle/>
          <a:p>
            <a:pPr algn="just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dirty="0">
                <a:latin typeface="Arial" pitchFamily="34" charset="0"/>
                <a:cs typeface="Arial" pitchFamily="34" charset="0"/>
              </a:rPr>
              <a:t>Los géneros 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Chlorella </a:t>
            </a:r>
            <a:r>
              <a:rPr lang="es-EC" sz="1600" dirty="0" err="1">
                <a:latin typeface="Arial" pitchFamily="34" charset="0"/>
                <a:cs typeface="Arial" pitchFamily="34" charset="0"/>
              </a:rPr>
              <a:t>spp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, Chlorococcum </a:t>
            </a:r>
            <a:r>
              <a:rPr lang="es-EC" sz="1600" dirty="0" err="1">
                <a:latin typeface="Arial" pitchFamily="34" charset="0"/>
                <a:cs typeface="Arial" pitchFamily="34" charset="0"/>
              </a:rPr>
              <a:t>spp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 y </a:t>
            </a:r>
            <a:r>
              <a:rPr lang="es-EC" sz="1600" i="1" dirty="0" err="1">
                <a:latin typeface="Arial" pitchFamily="34" charset="0"/>
                <a:cs typeface="Arial" pitchFamily="34" charset="0"/>
              </a:rPr>
              <a:t>Stichococcus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C" sz="1600" dirty="0" err="1">
                <a:latin typeface="Arial" pitchFamily="34" charset="0"/>
                <a:cs typeface="Arial" pitchFamily="34" charset="0"/>
              </a:rPr>
              <a:t>spp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generan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mayor cantidad de lípidos a una temperatura de 24°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C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751565" y="4145142"/>
            <a:ext cx="6835484" cy="1223963"/>
          </a:xfrm>
          <a:custGeom>
            <a:avLst/>
            <a:gdLst>
              <a:gd name="connsiteX0" fmla="*/ 0 w 5589174"/>
              <a:gd name="connsiteY0" fmla="*/ 0 h 1224153"/>
              <a:gd name="connsiteX1" fmla="*/ 5589174 w 5589174"/>
              <a:gd name="connsiteY1" fmla="*/ 0 h 1224153"/>
              <a:gd name="connsiteX2" fmla="*/ 5589174 w 5589174"/>
              <a:gd name="connsiteY2" fmla="*/ 1224153 h 1224153"/>
              <a:gd name="connsiteX3" fmla="*/ 0 w 5589174"/>
              <a:gd name="connsiteY3" fmla="*/ 1224153 h 1224153"/>
              <a:gd name="connsiteX4" fmla="*/ 0 w 5589174"/>
              <a:gd name="connsiteY4" fmla="*/ 0 h 122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9174" h="1224153">
                <a:moveTo>
                  <a:pt x="0" y="0"/>
                </a:moveTo>
                <a:lnTo>
                  <a:pt x="5589174" y="0"/>
                </a:lnTo>
                <a:lnTo>
                  <a:pt x="5589174" y="1224153"/>
                </a:lnTo>
                <a:lnTo>
                  <a:pt x="0" y="12241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0296" tIns="0" rIns="0" bIns="0" spcCol="1270"/>
          <a:lstStyle/>
          <a:p>
            <a:pPr lvl="0" algn="just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análisis de la composición lipídica muestra que la temperatura y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la composición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del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medio M1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modificado son importantes para la adaptación de las células </a:t>
            </a:r>
            <a:r>
              <a:rPr lang="es-EC" sz="1600" dirty="0" err="1" smtClean="0">
                <a:latin typeface="Arial" pitchFamily="34" charset="0"/>
                <a:cs typeface="Arial" pitchFamily="34" charset="0"/>
              </a:rPr>
              <a:t>microalgales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4°C y 24°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C. </a:t>
            </a:r>
            <a:endParaRPr lang="es-EC" sz="1600" dirty="0"/>
          </a:p>
        </p:txBody>
      </p:sp>
      <p:sp>
        <p:nvSpPr>
          <p:cNvPr id="12" name="11 Forma libre"/>
          <p:cNvSpPr/>
          <p:nvPr/>
        </p:nvSpPr>
        <p:spPr>
          <a:xfrm>
            <a:off x="1858982" y="3373605"/>
            <a:ext cx="5846810" cy="629444"/>
          </a:xfrm>
          <a:custGeom>
            <a:avLst/>
            <a:gdLst>
              <a:gd name="connsiteX0" fmla="*/ 0 w 5589174"/>
              <a:gd name="connsiteY0" fmla="*/ 0 h 1224153"/>
              <a:gd name="connsiteX1" fmla="*/ 5589174 w 5589174"/>
              <a:gd name="connsiteY1" fmla="*/ 0 h 1224153"/>
              <a:gd name="connsiteX2" fmla="*/ 5589174 w 5589174"/>
              <a:gd name="connsiteY2" fmla="*/ 1224153 h 1224153"/>
              <a:gd name="connsiteX3" fmla="*/ 0 w 5589174"/>
              <a:gd name="connsiteY3" fmla="*/ 1224153 h 1224153"/>
              <a:gd name="connsiteX4" fmla="*/ 0 w 5589174"/>
              <a:gd name="connsiteY4" fmla="*/ 0 h 122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9174" h="1224153">
                <a:moveTo>
                  <a:pt x="0" y="0"/>
                </a:moveTo>
                <a:lnTo>
                  <a:pt x="5589174" y="0"/>
                </a:lnTo>
                <a:lnTo>
                  <a:pt x="5589174" y="1224153"/>
                </a:lnTo>
                <a:lnTo>
                  <a:pt x="0" y="12241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0296" tIns="0" rIns="0" bIns="0" spcCol="1270"/>
          <a:lstStyle/>
          <a:p>
            <a:pPr lvl="0" algn="just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dirty="0">
                <a:latin typeface="Arial" pitchFamily="34" charset="0"/>
                <a:cs typeface="Arial" pitchFamily="34" charset="0"/>
              </a:rPr>
              <a:t>L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géneros 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Chlorella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spp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, Chlorococcum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spp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 y </a:t>
            </a:r>
            <a:r>
              <a:rPr lang="es-EC" sz="1600" i="1" dirty="0" err="1">
                <a:latin typeface="Arial" pitchFamily="34" charset="0"/>
                <a:cs typeface="Arial" pitchFamily="34" charset="0"/>
              </a:rPr>
              <a:t>Stichococcus</a:t>
            </a:r>
            <a:r>
              <a:rPr lang="es-EC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C" sz="1600" dirty="0" err="1" smtClean="0">
                <a:latin typeface="Arial" pitchFamily="34" charset="0"/>
                <a:cs typeface="Arial" pitchFamily="34" charset="0"/>
              </a:rPr>
              <a:t>spp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 sobrevivieron a los 21 días de adaptación.</a:t>
            </a:r>
            <a:endParaRPr lang="es-EC" sz="1600" dirty="0"/>
          </a:p>
        </p:txBody>
      </p:sp>
      <p:pic>
        <p:nvPicPr>
          <p:cNvPr id="14" name="Picture 4" descr="Resultado de imagen para visto bueno simbo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92" y="5258145"/>
            <a:ext cx="585474" cy="5854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visto bueno simbo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22" y="3840661"/>
            <a:ext cx="608962" cy="6089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para visto bueno simbo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20" y="3216585"/>
            <a:ext cx="471742" cy="4717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n para visto bueno simbo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04" y="2449696"/>
            <a:ext cx="471742" cy="4717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CONCLUSIONES</a:t>
            </a:r>
          </a:p>
        </p:txBody>
      </p:sp>
    </p:spTree>
    <p:extLst>
      <p:ext uri="{BB962C8B-B14F-4D97-AF65-F5344CB8AC3E}">
        <p14:creationId xmlns:p14="http://schemas.microsoft.com/office/powerpoint/2010/main" val="3463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1308173" y="5022140"/>
            <a:ext cx="7415212" cy="798512"/>
          </a:xfrm>
          <a:custGeom>
            <a:avLst/>
            <a:gdLst>
              <a:gd name="connsiteX0" fmla="*/ 0 w 7414941"/>
              <a:gd name="connsiteY0" fmla="*/ 0 h 799502"/>
              <a:gd name="connsiteX1" fmla="*/ 7414941 w 7414941"/>
              <a:gd name="connsiteY1" fmla="*/ 0 h 799502"/>
              <a:gd name="connsiteX2" fmla="*/ 7414941 w 7414941"/>
              <a:gd name="connsiteY2" fmla="*/ 799502 h 799502"/>
              <a:gd name="connsiteX3" fmla="*/ 0 w 7414941"/>
              <a:gd name="connsiteY3" fmla="*/ 799502 h 799502"/>
              <a:gd name="connsiteX4" fmla="*/ 0 w 7414941"/>
              <a:gd name="connsiteY4" fmla="*/ 0 h 7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4941" h="799502">
                <a:moveTo>
                  <a:pt x="0" y="0"/>
                </a:moveTo>
                <a:lnTo>
                  <a:pt x="7414941" y="0"/>
                </a:lnTo>
                <a:lnTo>
                  <a:pt x="7414941" y="799502"/>
                </a:lnTo>
                <a:lnTo>
                  <a:pt x="0" y="799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34605" tIns="35560" rIns="35560" bIns="35560" spcCol="1270" anchor="ctr"/>
          <a:lstStyle/>
          <a:p>
            <a:pPr algn="just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investigaciones posteriores se debe tomar en cuenta el medio de cultivo  y otros factores como la temperatura, la luz, el pH, la salinidad, para mejorar el crecimiento celular de la microalga y así poder extraer mayor cantidad de lípidos para la síntesis de biocombustible. </a:t>
            </a:r>
          </a:p>
        </p:txBody>
      </p:sp>
      <p:sp>
        <p:nvSpPr>
          <p:cNvPr id="10" name="9 Forma libre"/>
          <p:cNvSpPr/>
          <p:nvPr/>
        </p:nvSpPr>
        <p:spPr>
          <a:xfrm>
            <a:off x="1800855" y="4223627"/>
            <a:ext cx="6842125" cy="798513"/>
          </a:xfrm>
          <a:custGeom>
            <a:avLst/>
            <a:gdLst>
              <a:gd name="connsiteX0" fmla="*/ 0 w 6842041"/>
              <a:gd name="connsiteY0" fmla="*/ 0 h 799502"/>
              <a:gd name="connsiteX1" fmla="*/ 6842041 w 6842041"/>
              <a:gd name="connsiteY1" fmla="*/ 0 h 799502"/>
              <a:gd name="connsiteX2" fmla="*/ 6842041 w 6842041"/>
              <a:gd name="connsiteY2" fmla="*/ 799502 h 799502"/>
              <a:gd name="connsiteX3" fmla="*/ 0 w 6842041"/>
              <a:gd name="connsiteY3" fmla="*/ 799502 h 799502"/>
              <a:gd name="connsiteX4" fmla="*/ 0 w 6842041"/>
              <a:gd name="connsiteY4" fmla="*/ 0 h 7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2041" h="799502">
                <a:moveTo>
                  <a:pt x="0" y="0"/>
                </a:moveTo>
                <a:lnTo>
                  <a:pt x="6842041" y="0"/>
                </a:lnTo>
                <a:lnTo>
                  <a:pt x="6842041" y="799502"/>
                </a:lnTo>
                <a:lnTo>
                  <a:pt x="0" y="799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34605" tIns="35560" rIns="35560" bIns="35560" spcCol="1270" anchor="ctr"/>
          <a:lstStyle/>
          <a:p>
            <a:pPr algn="just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dirty="0" smtClean="0">
                <a:latin typeface="Arial" pitchFamily="34" charset="0"/>
                <a:cs typeface="Arial" pitchFamily="34" charset="0"/>
              </a:rPr>
              <a:t>Encontrar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otros métodos de extracción para determinar mayor concentración de lípidos a partir de las microalgas psicrófilas. </a:t>
            </a:r>
          </a:p>
        </p:txBody>
      </p:sp>
      <p:sp>
        <p:nvSpPr>
          <p:cNvPr id="9" name="8 Forma libre"/>
          <p:cNvSpPr/>
          <p:nvPr/>
        </p:nvSpPr>
        <p:spPr>
          <a:xfrm>
            <a:off x="1962150" y="3260725"/>
            <a:ext cx="6667500" cy="800100"/>
          </a:xfrm>
          <a:custGeom>
            <a:avLst/>
            <a:gdLst>
              <a:gd name="connsiteX0" fmla="*/ 0 w 6666207"/>
              <a:gd name="connsiteY0" fmla="*/ 0 h 799502"/>
              <a:gd name="connsiteX1" fmla="*/ 6666207 w 6666207"/>
              <a:gd name="connsiteY1" fmla="*/ 0 h 799502"/>
              <a:gd name="connsiteX2" fmla="*/ 6666207 w 6666207"/>
              <a:gd name="connsiteY2" fmla="*/ 799502 h 799502"/>
              <a:gd name="connsiteX3" fmla="*/ 0 w 6666207"/>
              <a:gd name="connsiteY3" fmla="*/ 799502 h 799502"/>
              <a:gd name="connsiteX4" fmla="*/ 0 w 6666207"/>
              <a:gd name="connsiteY4" fmla="*/ 0 h 7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6207" h="799502">
                <a:moveTo>
                  <a:pt x="0" y="0"/>
                </a:moveTo>
                <a:lnTo>
                  <a:pt x="6666207" y="0"/>
                </a:lnTo>
                <a:lnTo>
                  <a:pt x="6666207" y="799502"/>
                </a:lnTo>
                <a:lnTo>
                  <a:pt x="0" y="799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34605" tIns="35560" rIns="35560" bIns="35560" spcCol="1270" anchor="ctr"/>
          <a:lstStyle/>
          <a:p>
            <a:pPr algn="just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dirty="0" smtClean="0">
                <a:latin typeface="Arial" pitchFamily="34" charset="0"/>
                <a:cs typeface="Arial" pitchFamily="34" charset="0"/>
              </a:rPr>
              <a:t>Extraer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lípidos de las microalgas que no fueron adaptadas a los 21 días de los consorcios de la isla Roberts e isla Greenwich localizadas en la Antártida. </a:t>
            </a:r>
          </a:p>
        </p:txBody>
      </p:sp>
      <p:sp>
        <p:nvSpPr>
          <p:cNvPr id="8" name="7 Forma libre"/>
          <p:cNvSpPr/>
          <p:nvPr/>
        </p:nvSpPr>
        <p:spPr>
          <a:xfrm>
            <a:off x="1787525" y="2062163"/>
            <a:ext cx="6842125" cy="800100"/>
          </a:xfrm>
          <a:custGeom>
            <a:avLst/>
            <a:gdLst>
              <a:gd name="connsiteX0" fmla="*/ 0 w 6842041"/>
              <a:gd name="connsiteY0" fmla="*/ 0 h 799502"/>
              <a:gd name="connsiteX1" fmla="*/ 6842041 w 6842041"/>
              <a:gd name="connsiteY1" fmla="*/ 0 h 799502"/>
              <a:gd name="connsiteX2" fmla="*/ 6842041 w 6842041"/>
              <a:gd name="connsiteY2" fmla="*/ 799502 h 799502"/>
              <a:gd name="connsiteX3" fmla="*/ 0 w 6842041"/>
              <a:gd name="connsiteY3" fmla="*/ 799502 h 799502"/>
              <a:gd name="connsiteX4" fmla="*/ 0 w 6842041"/>
              <a:gd name="connsiteY4" fmla="*/ 0 h 7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2041" h="799502">
                <a:moveTo>
                  <a:pt x="0" y="0"/>
                </a:moveTo>
                <a:lnTo>
                  <a:pt x="6842041" y="0"/>
                </a:lnTo>
                <a:lnTo>
                  <a:pt x="6842041" y="799502"/>
                </a:lnTo>
                <a:lnTo>
                  <a:pt x="0" y="799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34605" tIns="35560" rIns="35560" bIns="35560" spcCol="1270" anchor="ctr"/>
          <a:lstStyle/>
          <a:p>
            <a:pPr algn="just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igual manera se debe realizar investigaciones en otros géneros microalgales para la producción de carbohidratos, polisacáridos, proteínas. </a:t>
            </a:r>
          </a:p>
        </p:txBody>
      </p:sp>
      <p:sp>
        <p:nvSpPr>
          <p:cNvPr id="7" name="6 Forma libre"/>
          <p:cNvSpPr/>
          <p:nvPr/>
        </p:nvSpPr>
        <p:spPr>
          <a:xfrm>
            <a:off x="1214438" y="863600"/>
            <a:ext cx="7415212" cy="800100"/>
          </a:xfrm>
          <a:custGeom>
            <a:avLst/>
            <a:gdLst>
              <a:gd name="connsiteX0" fmla="*/ 0 w 7414941"/>
              <a:gd name="connsiteY0" fmla="*/ 0 h 799502"/>
              <a:gd name="connsiteX1" fmla="*/ 7414941 w 7414941"/>
              <a:gd name="connsiteY1" fmla="*/ 0 h 799502"/>
              <a:gd name="connsiteX2" fmla="*/ 7414941 w 7414941"/>
              <a:gd name="connsiteY2" fmla="*/ 799502 h 799502"/>
              <a:gd name="connsiteX3" fmla="*/ 0 w 7414941"/>
              <a:gd name="connsiteY3" fmla="*/ 799502 h 799502"/>
              <a:gd name="connsiteX4" fmla="*/ 0 w 7414941"/>
              <a:gd name="connsiteY4" fmla="*/ 0 h 7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4941" h="799502">
                <a:moveTo>
                  <a:pt x="0" y="0"/>
                </a:moveTo>
                <a:lnTo>
                  <a:pt x="7414941" y="0"/>
                </a:lnTo>
                <a:lnTo>
                  <a:pt x="7414941" y="799502"/>
                </a:lnTo>
                <a:lnTo>
                  <a:pt x="0" y="799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34605" tIns="35560" rIns="35560" bIns="35560" spcCol="1270" anchor="ctr"/>
          <a:lstStyle/>
          <a:p>
            <a:pPr algn="just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pesar de que en el presente proyecto se demuestra que los géneros de microalgas </a:t>
            </a:r>
            <a:r>
              <a:rPr lang="es-EC" sz="1400" i="1" dirty="0">
                <a:latin typeface="Arial" pitchFamily="34" charset="0"/>
                <a:cs typeface="Arial" pitchFamily="34" charset="0"/>
              </a:rPr>
              <a:t>Chlorella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 spp, </a:t>
            </a:r>
            <a:r>
              <a:rPr lang="es-EC" sz="1400" i="1" dirty="0">
                <a:latin typeface="Arial" pitchFamily="34" charset="0"/>
                <a:cs typeface="Arial" pitchFamily="34" charset="0"/>
              </a:rPr>
              <a:t>Chlorococcum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 spp y </a:t>
            </a:r>
            <a:r>
              <a:rPr lang="es-EC" sz="1400" i="1" dirty="0">
                <a:latin typeface="Arial" pitchFamily="34" charset="0"/>
                <a:cs typeface="Arial" pitchFamily="34" charset="0"/>
              </a:rPr>
              <a:t>Stichococcus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 spp producen lípidos, se recomienda realizar la generación lipídica en microalgas, cianobacterias, clorofitas y diatomas del archipiélago antártico y de glaciares de nevados en el Ecuador. </a:t>
            </a:r>
          </a:p>
        </p:txBody>
      </p:sp>
      <p:sp>
        <p:nvSpPr>
          <p:cNvPr id="19" name="18 Arco de bloque"/>
          <p:cNvSpPr/>
          <p:nvPr/>
        </p:nvSpPr>
        <p:spPr>
          <a:xfrm>
            <a:off x="-6616700" y="-641350"/>
            <a:ext cx="8604250" cy="8604250"/>
          </a:xfrm>
          <a:prstGeom prst="blockArc">
            <a:avLst>
              <a:gd name="adj1" fmla="val 18900000"/>
              <a:gd name="adj2" fmla="val 2700000"/>
              <a:gd name="adj3" fmla="val 251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RECOMENDACIONES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088" y="887006"/>
            <a:ext cx="963612" cy="7234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438" y="1996489"/>
            <a:ext cx="844843" cy="9314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8256" y="4089710"/>
            <a:ext cx="998537" cy="8065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375" y="3166112"/>
            <a:ext cx="971550" cy="8464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541" y="5188130"/>
            <a:ext cx="828675" cy="46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Geo Ra\Desktop\NY\963326E5-6897-4467-A06F-5979B7A54D4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9"/>
          <a:stretch/>
        </p:blipFill>
        <p:spPr bwMode="auto">
          <a:xfrm>
            <a:off x="6517876" y="3259105"/>
            <a:ext cx="2451942" cy="26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82428" y="2780928"/>
            <a:ext cx="4995079" cy="1185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48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GRACIAS</a:t>
            </a:r>
          </a:p>
        </p:txBody>
      </p:sp>
      <p:pic>
        <p:nvPicPr>
          <p:cNvPr id="5122" name="Picture 2" descr="C:\Users\Geo Ra\Desktop\NY\75B8C582-CC33-4807-A620-56369AE5F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9" y="1076326"/>
            <a:ext cx="1473533" cy="196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eo Ra\Desktop\NY\algas\IMG_16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240"/>
            <a:ext cx="172777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eo Ra\Desktop\NY\algas\IMG_16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9" y="3152200"/>
            <a:ext cx="1533318" cy="272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83" y="80345"/>
            <a:ext cx="3817481" cy="287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C:\Users\Geo Ra\Desktop\NY\AC83E652-4124-4E23-8C90-E20E0529F3B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59" y="3700623"/>
            <a:ext cx="2952328" cy="221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71800" y="28575"/>
            <a:ext cx="6372200" cy="395288"/>
          </a:xfrm>
          <a:solidFill>
            <a:schemeClr val="accent5"/>
          </a:solidFill>
        </p:spPr>
        <p:txBody>
          <a:bodyPr/>
          <a:lstStyle/>
          <a:p>
            <a:pPr algn="l" eaLnBrk="1" hangingPunct="1"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INTRODUCCIÓN </a:t>
            </a:r>
          </a:p>
        </p:txBody>
      </p:sp>
      <p:sp>
        <p:nvSpPr>
          <p:cNvPr id="7" name="6 Forma libre"/>
          <p:cNvSpPr/>
          <p:nvPr/>
        </p:nvSpPr>
        <p:spPr>
          <a:xfrm>
            <a:off x="3039090" y="877825"/>
            <a:ext cx="3816424" cy="864096"/>
          </a:xfrm>
          <a:custGeom>
            <a:avLst/>
            <a:gdLst>
              <a:gd name="connsiteX0" fmla="*/ 0 w 2120168"/>
              <a:gd name="connsiteY0" fmla="*/ 117121 h 1171210"/>
              <a:gd name="connsiteX1" fmla="*/ 117121 w 2120168"/>
              <a:gd name="connsiteY1" fmla="*/ 0 h 1171210"/>
              <a:gd name="connsiteX2" fmla="*/ 2003047 w 2120168"/>
              <a:gd name="connsiteY2" fmla="*/ 0 h 1171210"/>
              <a:gd name="connsiteX3" fmla="*/ 2120168 w 2120168"/>
              <a:gd name="connsiteY3" fmla="*/ 117121 h 1171210"/>
              <a:gd name="connsiteX4" fmla="*/ 2120168 w 2120168"/>
              <a:gd name="connsiteY4" fmla="*/ 1054089 h 1171210"/>
              <a:gd name="connsiteX5" fmla="*/ 2003047 w 2120168"/>
              <a:gd name="connsiteY5" fmla="*/ 1171210 h 1171210"/>
              <a:gd name="connsiteX6" fmla="*/ 117121 w 2120168"/>
              <a:gd name="connsiteY6" fmla="*/ 1171210 h 1171210"/>
              <a:gd name="connsiteX7" fmla="*/ 0 w 2120168"/>
              <a:gd name="connsiteY7" fmla="*/ 1054089 h 1171210"/>
              <a:gd name="connsiteX8" fmla="*/ 0 w 2120168"/>
              <a:gd name="connsiteY8" fmla="*/ 117121 h 117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0168" h="1171210">
                <a:moveTo>
                  <a:pt x="0" y="117121"/>
                </a:moveTo>
                <a:cubicBezTo>
                  <a:pt x="0" y="52437"/>
                  <a:pt x="52437" y="0"/>
                  <a:pt x="117121" y="0"/>
                </a:cubicBezTo>
                <a:lnTo>
                  <a:pt x="2003047" y="0"/>
                </a:lnTo>
                <a:cubicBezTo>
                  <a:pt x="2067731" y="0"/>
                  <a:pt x="2120168" y="52437"/>
                  <a:pt x="2120168" y="117121"/>
                </a:cubicBezTo>
                <a:lnTo>
                  <a:pt x="2120168" y="1054089"/>
                </a:lnTo>
                <a:cubicBezTo>
                  <a:pt x="2120168" y="1118773"/>
                  <a:pt x="2067731" y="1171210"/>
                  <a:pt x="2003047" y="1171210"/>
                </a:cubicBezTo>
                <a:lnTo>
                  <a:pt x="117121" y="1171210"/>
                </a:lnTo>
                <a:cubicBezTo>
                  <a:pt x="52437" y="1171210"/>
                  <a:pt x="0" y="1118773"/>
                  <a:pt x="0" y="1054089"/>
                </a:cubicBezTo>
                <a:lnTo>
                  <a:pt x="0" y="117121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744" tIns="125744" rIns="125744" bIns="125744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2400" b="1" dirty="0" smtClean="0">
                <a:solidFill>
                  <a:schemeClr val="tx1"/>
                </a:solidFill>
              </a:rPr>
              <a:t>Microalgas Psicrófilas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19488" y="2168079"/>
            <a:ext cx="2457450" cy="77024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 smtClean="0"/>
              <a:t>Organismos fotosintéticos 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3244172" y="3819381"/>
            <a:ext cx="3002632" cy="5207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 smtClean="0">
                <a:solidFill>
                  <a:schemeClr val="tx1"/>
                </a:solidFill>
              </a:rPr>
              <a:t>Reino Vegetal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F:\Perfil Geo Algas\Fotos\15IGa2\Ambiente\15IGa2 Chlorella GH 12092016 6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560763"/>
            <a:ext cx="49213" cy="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 descr="D:\Fotografías\M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961"/>
            <a:ext cx="2376264" cy="233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 redondeado"/>
          <p:cNvSpPr/>
          <p:nvPr/>
        </p:nvSpPr>
        <p:spPr>
          <a:xfrm>
            <a:off x="3369384" y="5260017"/>
            <a:ext cx="2521759" cy="56183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- 5 °C</a:t>
            </a:r>
            <a:endParaRPr lang="es-EC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D:\Fotografías\M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172"/>
            <a:ext cx="2267744" cy="2215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18 Conector recto de flecha"/>
          <p:cNvCxnSpPr/>
          <p:nvPr/>
        </p:nvCxnSpPr>
        <p:spPr>
          <a:xfrm>
            <a:off x="4656744" y="4498923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4691687" y="307655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27353" y="6165304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(Martínez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(2010). Evaluación del crecimiento celular y de los pigmentos obtenidos de la mciroalga </a:t>
            </a:r>
            <a:r>
              <a:rPr lang="es-EC" sz="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Haematococcus pluvialis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(Chlorophyta: Volvocales) cultivada en diferentes medios. México DF. México: Centro de Investigación en Ciencia Aplicada y tecnología 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avanzada.)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235738" y="5551109"/>
            <a:ext cx="74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246804" y="5260017"/>
            <a:ext cx="2429652" cy="5207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 smtClean="0">
                <a:solidFill>
                  <a:schemeClr val="tx1"/>
                </a:solidFill>
              </a:rPr>
              <a:t>Producir Lípidos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225" y="446440"/>
            <a:ext cx="8229600" cy="592138"/>
          </a:xfrm>
        </p:spPr>
        <p:txBody>
          <a:bodyPr/>
          <a:lstStyle/>
          <a:p>
            <a:pPr algn="ctr"/>
            <a:r>
              <a:rPr lang="es-EC" sz="2800" b="1" dirty="0" smtClean="0"/>
              <a:t>SÍNTESIS DE ÁCIDOS GRASOS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93" y="3825369"/>
            <a:ext cx="2443265" cy="171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852010" y="1132325"/>
            <a:ext cx="355600" cy="368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90" y="1219200"/>
            <a:ext cx="942975" cy="438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Elipse"/>
          <p:cNvSpPr/>
          <p:nvPr/>
        </p:nvSpPr>
        <p:spPr>
          <a:xfrm>
            <a:off x="4499992" y="1099127"/>
            <a:ext cx="355600" cy="368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23" y="3736802"/>
            <a:ext cx="2464083" cy="183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91" y="1429185"/>
            <a:ext cx="847725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Elipse"/>
          <p:cNvSpPr/>
          <p:nvPr/>
        </p:nvSpPr>
        <p:spPr>
          <a:xfrm>
            <a:off x="7088621" y="1554597"/>
            <a:ext cx="355600" cy="368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1" y="5082295"/>
            <a:ext cx="2578203" cy="80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070" y="2816225"/>
            <a:ext cx="504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Elipse"/>
          <p:cNvSpPr/>
          <p:nvPr/>
        </p:nvSpPr>
        <p:spPr>
          <a:xfrm>
            <a:off x="8480425" y="3517900"/>
            <a:ext cx="355600" cy="368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17 Elipse"/>
          <p:cNvSpPr/>
          <p:nvPr/>
        </p:nvSpPr>
        <p:spPr>
          <a:xfrm>
            <a:off x="530225" y="4621213"/>
            <a:ext cx="355600" cy="368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18 Elipse"/>
          <p:cNvSpPr/>
          <p:nvPr/>
        </p:nvSpPr>
        <p:spPr>
          <a:xfrm>
            <a:off x="687388" y="2862263"/>
            <a:ext cx="355600" cy="368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19 Elipse"/>
          <p:cNvSpPr/>
          <p:nvPr/>
        </p:nvSpPr>
        <p:spPr>
          <a:xfrm>
            <a:off x="2293938" y="5962650"/>
            <a:ext cx="355600" cy="368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" name="20 Elipse"/>
          <p:cNvSpPr/>
          <p:nvPr/>
        </p:nvSpPr>
        <p:spPr>
          <a:xfrm>
            <a:off x="4979476" y="5769841"/>
            <a:ext cx="355600" cy="368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5570538"/>
            <a:ext cx="904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4303713"/>
            <a:ext cx="419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61" r="4727"/>
          <a:stretch>
            <a:fillRect/>
          </a:stretch>
        </p:blipFill>
        <p:spPr bwMode="auto">
          <a:xfrm>
            <a:off x="1042988" y="2627313"/>
            <a:ext cx="4254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76" y="5372038"/>
            <a:ext cx="13525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69" y="1040742"/>
            <a:ext cx="2088521" cy="152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28" y="1500625"/>
            <a:ext cx="2248221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0" y="3474026"/>
            <a:ext cx="2522073" cy="8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27353" y="6165304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(Voet, D., Voet, J., &amp; Pratt, C. (2007). Fundamentos de Bioquímica. Madrid: Médica Panamericana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INTRODUCCIÓN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51" y="1132325"/>
            <a:ext cx="1061889" cy="17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6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538163"/>
            <a:ext cx="8229600" cy="592138"/>
          </a:xfrm>
        </p:spPr>
        <p:txBody>
          <a:bodyPr/>
          <a:lstStyle/>
          <a:p>
            <a:pPr algn="ctr"/>
            <a:r>
              <a:rPr lang="es-EC" sz="2800" b="1" dirty="0" smtClean="0"/>
              <a:t>SÍNTESIS DE LÍPIDOS</a:t>
            </a: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22" y="1076326"/>
            <a:ext cx="5976664" cy="51931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27353" y="6165304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(Garibay, A., Vásquez, D., Sánchez, M., Serrano, L., &amp; Martínez, A. (2009). Biodiesel a partir de microalgas. Bio Tecnología, 13(3), 38-61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INTRODUCCIÓN </a:t>
            </a:r>
          </a:p>
        </p:txBody>
      </p:sp>
    </p:spTree>
    <p:extLst>
      <p:ext uri="{BB962C8B-B14F-4D97-AF65-F5344CB8AC3E}">
        <p14:creationId xmlns:p14="http://schemas.microsoft.com/office/powerpoint/2010/main" val="14691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48418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771800" y="28575"/>
            <a:ext cx="6372200" cy="395288"/>
          </a:xfrm>
          <a:solidFill>
            <a:schemeClr val="accent5"/>
          </a:solidFill>
        </p:spPr>
        <p:txBody>
          <a:bodyPr/>
          <a:lstStyle/>
          <a:p>
            <a:pPr algn="l" eaLnBrk="1" hangingPunct="1"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INTRODUCCIÓN </a:t>
            </a:r>
          </a:p>
        </p:txBody>
      </p:sp>
      <p:sp>
        <p:nvSpPr>
          <p:cNvPr id="7" name="6 Forma libre"/>
          <p:cNvSpPr/>
          <p:nvPr/>
        </p:nvSpPr>
        <p:spPr>
          <a:xfrm>
            <a:off x="2511425" y="493713"/>
            <a:ext cx="5227638" cy="844550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2400" b="1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Archipiélago Antártico</a:t>
            </a:r>
            <a:endParaRPr lang="es-EC" sz="2400" b="1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4711700" y="1338263"/>
            <a:ext cx="3927475" cy="1568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88999"/>
                </a:lnTo>
                <a:lnTo>
                  <a:pt x="2604188" y="1388999"/>
                </a:lnTo>
                <a:lnTo>
                  <a:pt x="2604188" y="1569406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9" name="8 Forma libre"/>
          <p:cNvSpPr/>
          <p:nvPr/>
        </p:nvSpPr>
        <p:spPr>
          <a:xfrm>
            <a:off x="1435100" y="1308100"/>
            <a:ext cx="4021138" cy="7985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286077" y="0"/>
                </a:moveTo>
                <a:lnTo>
                  <a:pt x="3286077" y="1416283"/>
                </a:lnTo>
                <a:lnTo>
                  <a:pt x="0" y="1416283"/>
                </a:lnTo>
                <a:lnTo>
                  <a:pt x="0" y="1596691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0" name="9 Forma libre"/>
          <p:cNvSpPr/>
          <p:nvPr/>
        </p:nvSpPr>
        <p:spPr>
          <a:xfrm>
            <a:off x="506413" y="2935288"/>
            <a:ext cx="1717675" cy="858837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ISLA GREENWICH</a:t>
            </a:r>
            <a:endParaRPr lang="es-EC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3805238" y="2935288"/>
            <a:ext cx="1811337" cy="858837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ISLA ROBERTS</a:t>
            </a:r>
            <a:endParaRPr lang="es-EC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6518275" y="2906713"/>
            <a:ext cx="1889125" cy="860425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ISLA DEE</a:t>
            </a:r>
            <a:endParaRPr lang="es-EC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1858963" y="1547813"/>
            <a:ext cx="2235200" cy="858837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Localizado al sur del continente Americano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6786563" y="3767138"/>
            <a:ext cx="92075" cy="806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806335"/>
                </a:lnTo>
                <a:lnTo>
                  <a:pt x="120769" y="806335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6" name="15 Forma libre"/>
          <p:cNvSpPr/>
          <p:nvPr/>
        </p:nvSpPr>
        <p:spPr>
          <a:xfrm>
            <a:off x="3973513" y="3767138"/>
            <a:ext cx="120650" cy="806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06335"/>
                </a:lnTo>
                <a:lnTo>
                  <a:pt x="121319" y="806335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7" name="16 Forma libre"/>
          <p:cNvSpPr/>
          <p:nvPr/>
        </p:nvSpPr>
        <p:spPr>
          <a:xfrm>
            <a:off x="1082675" y="3794125"/>
            <a:ext cx="122238" cy="7794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79050"/>
                </a:lnTo>
                <a:lnTo>
                  <a:pt x="121319" y="77905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8" name="17 Forma libre"/>
          <p:cNvSpPr/>
          <p:nvPr/>
        </p:nvSpPr>
        <p:spPr>
          <a:xfrm>
            <a:off x="1204913" y="4143375"/>
            <a:ext cx="2241550" cy="2039938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4094163" y="4137025"/>
            <a:ext cx="2143125" cy="1960563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6878638" y="3933056"/>
            <a:ext cx="1989137" cy="1943100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s-EC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23 Imagen" descr="D:\Fotografías\M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81" y="4183856"/>
            <a:ext cx="1982614" cy="19137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24 Forma libre"/>
          <p:cNvSpPr/>
          <p:nvPr/>
        </p:nvSpPr>
        <p:spPr>
          <a:xfrm>
            <a:off x="5400675" y="1547813"/>
            <a:ext cx="2235200" cy="858837"/>
          </a:xfrm>
          <a:custGeom>
            <a:avLst/>
            <a:gdLst>
              <a:gd name="connsiteX0" fmla="*/ 0 w 1718165"/>
              <a:gd name="connsiteY0" fmla="*/ 0 h 859082"/>
              <a:gd name="connsiteX1" fmla="*/ 1718165 w 1718165"/>
              <a:gd name="connsiteY1" fmla="*/ 0 h 859082"/>
              <a:gd name="connsiteX2" fmla="*/ 1718165 w 1718165"/>
              <a:gd name="connsiteY2" fmla="*/ 859082 h 859082"/>
              <a:gd name="connsiteX3" fmla="*/ 0 w 1718165"/>
              <a:gd name="connsiteY3" fmla="*/ 859082 h 859082"/>
              <a:gd name="connsiteX4" fmla="*/ 0 w 1718165"/>
              <a:gd name="connsiteY4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165" h="859082">
                <a:moveTo>
                  <a:pt x="0" y="0"/>
                </a:moveTo>
                <a:lnTo>
                  <a:pt x="1718165" y="0"/>
                </a:lnTo>
                <a:lnTo>
                  <a:pt x="1718165" y="859082"/>
                </a:lnTo>
                <a:lnTo>
                  <a:pt x="0" y="85908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Noviembre</a:t>
            </a:r>
            <a:r>
              <a: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diciembre, enero y febrero, aquí se dan las estaciones de Verano y Primavera. </a:t>
            </a:r>
          </a:p>
        </p:txBody>
      </p:sp>
      <p:pic>
        <p:nvPicPr>
          <p:cNvPr id="26" name="2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36824" r="46975" b="22927"/>
          <a:stretch/>
        </p:blipFill>
        <p:spPr bwMode="auto">
          <a:xfrm>
            <a:off x="4211960" y="4183856"/>
            <a:ext cx="1944216" cy="1913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26 Imagen" descr="D:\Fotografías\M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37" y="3974716"/>
            <a:ext cx="1784925" cy="175853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Rectángulo"/>
          <p:cNvSpPr/>
          <p:nvPr/>
        </p:nvSpPr>
        <p:spPr>
          <a:xfrm>
            <a:off x="27353" y="6269124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ASOCAE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(2011). </a:t>
            </a:r>
            <a:r>
              <a:rPr lang="es-EC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Politica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económica del Antártico. Recuperado el 10 de septiembre de 2016, de http://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www.natureduca.com/ant_eco_politicaecon.php)</a:t>
            </a:r>
          </a:p>
          <a:p>
            <a:pPr algn="just">
              <a:defRPr/>
            </a:pP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(Salas</a:t>
            </a: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(2015). Perfil lipídico de microalgas antárticas recolectadas en febrero 2013 en el Archipiélago Schetland del sur. Universidad Central del Ecuador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9606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71800" y="28575"/>
            <a:ext cx="6372200" cy="395288"/>
          </a:xfrm>
          <a:solidFill>
            <a:schemeClr val="accent5"/>
          </a:solidFill>
        </p:spPr>
        <p:txBody>
          <a:bodyPr/>
          <a:lstStyle/>
          <a:p>
            <a:pPr algn="l" eaLnBrk="1" hangingPunct="1"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INTRODUCCIÓN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0850" y="430213"/>
            <a:ext cx="8229600" cy="635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BIOCOMBUSTIBLE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3714" y="6241478"/>
            <a:ext cx="6601636" cy="588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(Gouveia. (2011). Microalgae as a Feedstock for Biofuels. SpringerBriefs in Microbiology, DOI: 10.1007/978-3-642-17997-6_1</a:t>
            </a: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s-EC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C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Hannon, Gimpel, Tran, Rasala, &amp; Mayfield. (2010). Biofuels from algae: challenges and potential. NIH Public Access, 1(5): 763–784</a:t>
            </a: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s-EC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33930"/>
              </p:ext>
            </p:extLst>
          </p:nvPr>
        </p:nvGraphicFramePr>
        <p:xfrm>
          <a:off x="251520" y="1076326"/>
          <a:ext cx="3711575" cy="12176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11575"/>
              </a:tblGrid>
              <a:tr h="381699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Ventajas</a:t>
                      </a:r>
                      <a:endParaRPr lang="es-EC" sz="1800" dirty="0"/>
                    </a:p>
                  </a:txBody>
                  <a:tcPr marL="91425" marR="91425" marT="45701" marB="45701"/>
                </a:tc>
              </a:tr>
              <a:tr h="835914">
                <a:tc>
                  <a:txBody>
                    <a:bodyPr/>
                    <a:lstStyle/>
                    <a:p>
                      <a:r>
                        <a:rPr lang="es-EC" sz="1800" b="0" dirty="0" smtClean="0"/>
                        <a:t>Menor</a:t>
                      </a:r>
                      <a:r>
                        <a:rPr lang="es-EC" sz="1800" b="0" baseline="0" dirty="0" smtClean="0"/>
                        <a:t> impacto</a:t>
                      </a:r>
                      <a:endParaRPr lang="es-EC" sz="1800" b="0" dirty="0" smtClean="0"/>
                    </a:p>
                    <a:p>
                      <a:r>
                        <a:rPr lang="es-EC" sz="1800" b="0" dirty="0" smtClean="0"/>
                        <a:t>ambiental</a:t>
                      </a:r>
                    </a:p>
                  </a:txBody>
                  <a:tcPr marL="91425" marR="91425" marT="45701" marB="45701"/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70363"/>
              </p:ext>
            </p:extLst>
          </p:nvPr>
        </p:nvGraphicFramePr>
        <p:xfrm>
          <a:off x="251520" y="3622893"/>
          <a:ext cx="3711575" cy="100965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11575"/>
              </a:tblGrid>
              <a:tr h="1009650">
                <a:tc>
                  <a:txBody>
                    <a:bodyPr/>
                    <a:lstStyle/>
                    <a:p>
                      <a:r>
                        <a:rPr lang="es-EC" sz="1800" b="0" dirty="0" smtClean="0"/>
                        <a:t>Reduce emisiones</a:t>
                      </a:r>
                    </a:p>
                    <a:p>
                      <a:r>
                        <a:rPr lang="es-EC" sz="1800" b="0" dirty="0" smtClean="0"/>
                        <a:t>CO2</a:t>
                      </a:r>
                    </a:p>
                    <a:p>
                      <a:endParaRPr lang="es-EC" sz="1800" b="0" dirty="0" smtClean="0"/>
                    </a:p>
                  </a:txBody>
                  <a:tcPr marL="91425" marR="91425" marT="45712" marB="45712"/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86937"/>
              </p:ext>
            </p:extLst>
          </p:nvPr>
        </p:nvGraphicFramePr>
        <p:xfrm>
          <a:off x="256283" y="4810343"/>
          <a:ext cx="3713162" cy="914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13162"/>
              </a:tblGrid>
              <a:tr h="914400">
                <a:tc>
                  <a:txBody>
                    <a:bodyPr/>
                    <a:lstStyle/>
                    <a:p>
                      <a:r>
                        <a:rPr lang="es-EC" sz="1800" b="0" baseline="0" dirty="0" smtClean="0"/>
                        <a:t>Punto de </a:t>
                      </a:r>
                    </a:p>
                    <a:p>
                      <a:r>
                        <a:rPr lang="es-EC" sz="1800" b="0" dirty="0" smtClean="0"/>
                        <a:t>Inflamación</a:t>
                      </a:r>
                      <a:r>
                        <a:rPr lang="es-EC" sz="1800" b="0" baseline="0" dirty="0" smtClean="0"/>
                        <a:t> &gt;</a:t>
                      </a:r>
                    </a:p>
                    <a:p>
                      <a:r>
                        <a:rPr lang="es-EC" sz="1800" b="0" baseline="0" dirty="0" smtClean="0"/>
                        <a:t>Diesel</a:t>
                      </a:r>
                      <a:endParaRPr lang="es-EC" sz="1800" b="0" dirty="0" smtClean="0"/>
                    </a:p>
                  </a:txBody>
                  <a:tcPr marL="91464" marR="91464" marT="45699" marB="45699"/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1469"/>
              </p:ext>
            </p:extLst>
          </p:nvPr>
        </p:nvGraphicFramePr>
        <p:xfrm>
          <a:off x="251520" y="2433855"/>
          <a:ext cx="3711575" cy="10017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11575"/>
              </a:tblGrid>
              <a:tr h="1001713">
                <a:tc>
                  <a:txBody>
                    <a:bodyPr/>
                    <a:lstStyle/>
                    <a:p>
                      <a:endParaRPr lang="es-EC" sz="1800" b="0" dirty="0" smtClean="0"/>
                    </a:p>
                    <a:p>
                      <a:r>
                        <a:rPr lang="es-EC" sz="1800" b="0" dirty="0" smtClean="0"/>
                        <a:t>Ésteres</a:t>
                      </a:r>
                    </a:p>
                    <a:p>
                      <a:r>
                        <a:rPr lang="es-EC" sz="1800" b="0" dirty="0" smtClean="0"/>
                        <a:t>Vehículos</a:t>
                      </a:r>
                    </a:p>
                  </a:txBody>
                  <a:tcPr marL="91425" marR="91425" marT="45732" marB="45732"/>
                </a:tc>
              </a:tr>
            </a:tbl>
          </a:graphicData>
        </a:graphic>
      </p:graphicFrame>
      <p:pic>
        <p:nvPicPr>
          <p:cNvPr id="20482" name="Picture 2" descr="Resultado de imagen para menor impacto ambien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01" y="1372289"/>
            <a:ext cx="859632" cy="8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Resultado de imagen para vehicul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05" y="2465908"/>
            <a:ext cx="1497627" cy="9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esultado de imagen para reduccion de emisiones de c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28" y="3670864"/>
            <a:ext cx="1231741" cy="9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Resultado de imagen para punto de inflamacion mas elevado que el dies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50" y="4856813"/>
            <a:ext cx="943119" cy="7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2760"/>
              </p:ext>
            </p:extLst>
          </p:nvPr>
        </p:nvGraphicFramePr>
        <p:xfrm>
          <a:off x="4565650" y="2744195"/>
          <a:ext cx="4114800" cy="234098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14800"/>
              </a:tblGrid>
              <a:tr h="484389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Hipótesis</a:t>
                      </a:r>
                      <a:endParaRPr lang="es-EC" sz="1800" dirty="0"/>
                    </a:p>
                  </a:txBody>
                  <a:tcPr marL="91425" marR="91425" marT="45701" marB="45701"/>
                </a:tc>
              </a:tr>
              <a:tr h="18566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Las microalgas psicrófilas presentes en glaciares de la Antártida producen lípidos para la síntesis de Biocombustible.</a:t>
                      </a:r>
                    </a:p>
                    <a:p>
                      <a:endParaRPr lang="es-EC" sz="1800" b="0" dirty="0" smtClean="0"/>
                    </a:p>
                  </a:txBody>
                  <a:tcPr marL="91425" marR="91425" marT="45701" marB="457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5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0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OBJETIVOS </a:t>
            </a:r>
          </a:p>
        </p:txBody>
      </p:sp>
      <p:sp>
        <p:nvSpPr>
          <p:cNvPr id="6" name="5 Forma libre"/>
          <p:cNvSpPr/>
          <p:nvPr/>
        </p:nvSpPr>
        <p:spPr>
          <a:xfrm>
            <a:off x="1077002" y="746126"/>
            <a:ext cx="2687637" cy="660400"/>
          </a:xfrm>
          <a:custGeom>
            <a:avLst/>
            <a:gdLst>
              <a:gd name="connsiteX0" fmla="*/ 0 w 2309641"/>
              <a:gd name="connsiteY0" fmla="*/ 115482 h 1154820"/>
              <a:gd name="connsiteX1" fmla="*/ 115482 w 2309641"/>
              <a:gd name="connsiteY1" fmla="*/ 0 h 1154820"/>
              <a:gd name="connsiteX2" fmla="*/ 2194159 w 2309641"/>
              <a:gd name="connsiteY2" fmla="*/ 0 h 1154820"/>
              <a:gd name="connsiteX3" fmla="*/ 2309641 w 2309641"/>
              <a:gd name="connsiteY3" fmla="*/ 115482 h 1154820"/>
              <a:gd name="connsiteX4" fmla="*/ 2309641 w 2309641"/>
              <a:gd name="connsiteY4" fmla="*/ 1039338 h 1154820"/>
              <a:gd name="connsiteX5" fmla="*/ 2194159 w 2309641"/>
              <a:gd name="connsiteY5" fmla="*/ 1154820 h 1154820"/>
              <a:gd name="connsiteX6" fmla="*/ 115482 w 2309641"/>
              <a:gd name="connsiteY6" fmla="*/ 1154820 h 1154820"/>
              <a:gd name="connsiteX7" fmla="*/ 0 w 2309641"/>
              <a:gd name="connsiteY7" fmla="*/ 1039338 h 1154820"/>
              <a:gd name="connsiteX8" fmla="*/ 0 w 2309641"/>
              <a:gd name="connsiteY8" fmla="*/ 115482 h 115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9641" h="1154820">
                <a:moveTo>
                  <a:pt x="0" y="115482"/>
                </a:moveTo>
                <a:cubicBezTo>
                  <a:pt x="0" y="51703"/>
                  <a:pt x="51703" y="0"/>
                  <a:pt x="115482" y="0"/>
                </a:cubicBezTo>
                <a:lnTo>
                  <a:pt x="2194159" y="0"/>
                </a:lnTo>
                <a:cubicBezTo>
                  <a:pt x="2257938" y="0"/>
                  <a:pt x="2309641" y="51703"/>
                  <a:pt x="2309641" y="115482"/>
                </a:cubicBezTo>
                <a:lnTo>
                  <a:pt x="2309641" y="1039338"/>
                </a:lnTo>
                <a:cubicBezTo>
                  <a:pt x="2309641" y="1103117"/>
                  <a:pt x="2257938" y="1154820"/>
                  <a:pt x="2194159" y="1154820"/>
                </a:cubicBezTo>
                <a:lnTo>
                  <a:pt x="115482" y="1154820"/>
                </a:lnTo>
                <a:cubicBezTo>
                  <a:pt x="51703" y="1154820"/>
                  <a:pt x="0" y="1103117"/>
                  <a:pt x="0" y="1039338"/>
                </a:cubicBezTo>
                <a:lnTo>
                  <a:pt x="0" y="11548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974" tIns="71924" rIns="90974" bIns="71924" spcCol="1270" anchor="ctr"/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general</a:t>
            </a:r>
          </a:p>
        </p:txBody>
      </p:sp>
      <p:sp>
        <p:nvSpPr>
          <p:cNvPr id="7" name="6 Forma libre"/>
          <p:cNvSpPr/>
          <p:nvPr/>
        </p:nvSpPr>
        <p:spPr>
          <a:xfrm>
            <a:off x="477838" y="1350963"/>
            <a:ext cx="8197850" cy="806450"/>
          </a:xfrm>
          <a:custGeom>
            <a:avLst/>
            <a:gdLst>
              <a:gd name="connsiteX0" fmla="*/ 0 w 3391255"/>
              <a:gd name="connsiteY0" fmla="*/ 339126 h 3413245"/>
              <a:gd name="connsiteX1" fmla="*/ 339126 w 3391255"/>
              <a:gd name="connsiteY1" fmla="*/ 0 h 3413245"/>
              <a:gd name="connsiteX2" fmla="*/ 3052130 w 3391255"/>
              <a:gd name="connsiteY2" fmla="*/ 0 h 3413245"/>
              <a:gd name="connsiteX3" fmla="*/ 3391256 w 3391255"/>
              <a:gd name="connsiteY3" fmla="*/ 339126 h 3413245"/>
              <a:gd name="connsiteX4" fmla="*/ 3391255 w 3391255"/>
              <a:gd name="connsiteY4" fmla="*/ 3074120 h 3413245"/>
              <a:gd name="connsiteX5" fmla="*/ 3052129 w 3391255"/>
              <a:gd name="connsiteY5" fmla="*/ 3413246 h 3413245"/>
              <a:gd name="connsiteX6" fmla="*/ 339126 w 3391255"/>
              <a:gd name="connsiteY6" fmla="*/ 3413245 h 3413245"/>
              <a:gd name="connsiteX7" fmla="*/ 0 w 3391255"/>
              <a:gd name="connsiteY7" fmla="*/ 3074119 h 3413245"/>
              <a:gd name="connsiteX8" fmla="*/ 0 w 3391255"/>
              <a:gd name="connsiteY8" fmla="*/ 339126 h 341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1255" h="3413245">
                <a:moveTo>
                  <a:pt x="0" y="339126"/>
                </a:moveTo>
                <a:cubicBezTo>
                  <a:pt x="0" y="151832"/>
                  <a:pt x="151832" y="0"/>
                  <a:pt x="339126" y="0"/>
                </a:cubicBezTo>
                <a:lnTo>
                  <a:pt x="3052130" y="0"/>
                </a:lnTo>
                <a:cubicBezTo>
                  <a:pt x="3239424" y="0"/>
                  <a:pt x="3391256" y="151832"/>
                  <a:pt x="3391256" y="339126"/>
                </a:cubicBezTo>
                <a:cubicBezTo>
                  <a:pt x="3391256" y="1250791"/>
                  <a:pt x="3391255" y="2162455"/>
                  <a:pt x="3391255" y="3074120"/>
                </a:cubicBezTo>
                <a:cubicBezTo>
                  <a:pt x="3391255" y="3261414"/>
                  <a:pt x="3239423" y="3413246"/>
                  <a:pt x="3052129" y="3413246"/>
                </a:cubicBezTo>
                <a:lnTo>
                  <a:pt x="339126" y="3413245"/>
                </a:lnTo>
                <a:cubicBezTo>
                  <a:pt x="151832" y="3413245"/>
                  <a:pt x="0" y="3261413"/>
                  <a:pt x="0" y="3074119"/>
                </a:cubicBezTo>
                <a:lnTo>
                  <a:pt x="0" y="339126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7426" tIns="124726" rIns="137426" bIns="124726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dirty="0">
                <a:latin typeface="Arial" pitchFamily="34" charset="0"/>
                <a:cs typeface="Arial" pitchFamily="34" charset="0"/>
              </a:rPr>
              <a:t>Producir  lípidos a partir de Microalgas Psicrófilas presentes en glaciares de la Antártida para la síntesis de Biocombustible.</a:t>
            </a:r>
          </a:p>
        </p:txBody>
      </p:sp>
      <p:sp>
        <p:nvSpPr>
          <p:cNvPr id="8" name="7 Forma libre"/>
          <p:cNvSpPr/>
          <p:nvPr/>
        </p:nvSpPr>
        <p:spPr>
          <a:xfrm>
            <a:off x="1366838" y="2281238"/>
            <a:ext cx="3152775" cy="661987"/>
          </a:xfrm>
          <a:custGeom>
            <a:avLst/>
            <a:gdLst>
              <a:gd name="connsiteX0" fmla="*/ 0 w 2309641"/>
              <a:gd name="connsiteY0" fmla="*/ 115482 h 1154820"/>
              <a:gd name="connsiteX1" fmla="*/ 115482 w 2309641"/>
              <a:gd name="connsiteY1" fmla="*/ 0 h 1154820"/>
              <a:gd name="connsiteX2" fmla="*/ 2194159 w 2309641"/>
              <a:gd name="connsiteY2" fmla="*/ 0 h 1154820"/>
              <a:gd name="connsiteX3" fmla="*/ 2309641 w 2309641"/>
              <a:gd name="connsiteY3" fmla="*/ 115482 h 1154820"/>
              <a:gd name="connsiteX4" fmla="*/ 2309641 w 2309641"/>
              <a:gd name="connsiteY4" fmla="*/ 1039338 h 1154820"/>
              <a:gd name="connsiteX5" fmla="*/ 2194159 w 2309641"/>
              <a:gd name="connsiteY5" fmla="*/ 1154820 h 1154820"/>
              <a:gd name="connsiteX6" fmla="*/ 115482 w 2309641"/>
              <a:gd name="connsiteY6" fmla="*/ 1154820 h 1154820"/>
              <a:gd name="connsiteX7" fmla="*/ 0 w 2309641"/>
              <a:gd name="connsiteY7" fmla="*/ 1039338 h 1154820"/>
              <a:gd name="connsiteX8" fmla="*/ 0 w 2309641"/>
              <a:gd name="connsiteY8" fmla="*/ 115482 h 115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9641" h="1154820">
                <a:moveTo>
                  <a:pt x="0" y="115482"/>
                </a:moveTo>
                <a:cubicBezTo>
                  <a:pt x="0" y="51703"/>
                  <a:pt x="51703" y="0"/>
                  <a:pt x="115482" y="0"/>
                </a:cubicBezTo>
                <a:lnTo>
                  <a:pt x="2194159" y="0"/>
                </a:lnTo>
                <a:cubicBezTo>
                  <a:pt x="2257938" y="0"/>
                  <a:pt x="2309641" y="51703"/>
                  <a:pt x="2309641" y="115482"/>
                </a:cubicBezTo>
                <a:lnTo>
                  <a:pt x="2309641" y="1039338"/>
                </a:lnTo>
                <a:cubicBezTo>
                  <a:pt x="2309641" y="1103117"/>
                  <a:pt x="2257938" y="1154820"/>
                  <a:pt x="2194159" y="1154820"/>
                </a:cubicBezTo>
                <a:lnTo>
                  <a:pt x="115482" y="1154820"/>
                </a:lnTo>
                <a:cubicBezTo>
                  <a:pt x="51703" y="1154820"/>
                  <a:pt x="0" y="1103117"/>
                  <a:pt x="0" y="1039338"/>
                </a:cubicBezTo>
                <a:lnTo>
                  <a:pt x="0" y="11548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974" tIns="71924" rIns="90974" bIns="71924" spcCol="1270" anchor="ctr"/>
          <a:lstStyle/>
          <a:p>
            <a:pPr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 específicos</a:t>
            </a:r>
          </a:p>
        </p:txBody>
      </p:sp>
      <p:sp>
        <p:nvSpPr>
          <p:cNvPr id="9" name="8 Forma libre"/>
          <p:cNvSpPr/>
          <p:nvPr/>
        </p:nvSpPr>
        <p:spPr>
          <a:xfrm>
            <a:off x="1262063" y="4183063"/>
            <a:ext cx="7577137" cy="685800"/>
          </a:xfrm>
          <a:custGeom>
            <a:avLst/>
            <a:gdLst>
              <a:gd name="connsiteX0" fmla="*/ 0 w 3615050"/>
              <a:gd name="connsiteY0" fmla="*/ 137130 h 1371303"/>
              <a:gd name="connsiteX1" fmla="*/ 137130 w 3615050"/>
              <a:gd name="connsiteY1" fmla="*/ 0 h 1371303"/>
              <a:gd name="connsiteX2" fmla="*/ 3477920 w 3615050"/>
              <a:gd name="connsiteY2" fmla="*/ 0 h 1371303"/>
              <a:gd name="connsiteX3" fmla="*/ 3615050 w 3615050"/>
              <a:gd name="connsiteY3" fmla="*/ 137130 h 1371303"/>
              <a:gd name="connsiteX4" fmla="*/ 3615050 w 3615050"/>
              <a:gd name="connsiteY4" fmla="*/ 1234173 h 1371303"/>
              <a:gd name="connsiteX5" fmla="*/ 3477920 w 3615050"/>
              <a:gd name="connsiteY5" fmla="*/ 1371303 h 1371303"/>
              <a:gd name="connsiteX6" fmla="*/ 137130 w 3615050"/>
              <a:gd name="connsiteY6" fmla="*/ 1371303 h 1371303"/>
              <a:gd name="connsiteX7" fmla="*/ 0 w 3615050"/>
              <a:gd name="connsiteY7" fmla="*/ 1234173 h 1371303"/>
              <a:gd name="connsiteX8" fmla="*/ 0 w 3615050"/>
              <a:gd name="connsiteY8" fmla="*/ 137130 h 137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5050" h="1371303">
                <a:moveTo>
                  <a:pt x="0" y="137130"/>
                </a:moveTo>
                <a:cubicBezTo>
                  <a:pt x="0" y="61395"/>
                  <a:pt x="61395" y="0"/>
                  <a:pt x="137130" y="0"/>
                </a:cubicBezTo>
                <a:lnTo>
                  <a:pt x="3477920" y="0"/>
                </a:lnTo>
                <a:cubicBezTo>
                  <a:pt x="3553655" y="0"/>
                  <a:pt x="3615050" y="61395"/>
                  <a:pt x="3615050" y="137130"/>
                </a:cubicBezTo>
                <a:lnTo>
                  <a:pt x="3615050" y="1234173"/>
                </a:lnTo>
                <a:cubicBezTo>
                  <a:pt x="3615050" y="1309908"/>
                  <a:pt x="3553655" y="1371303"/>
                  <a:pt x="3477920" y="1371303"/>
                </a:cubicBezTo>
                <a:lnTo>
                  <a:pt x="137130" y="1371303"/>
                </a:lnTo>
                <a:cubicBezTo>
                  <a:pt x="61395" y="1371303"/>
                  <a:pt x="0" y="1309908"/>
                  <a:pt x="0" y="1234173"/>
                </a:cubicBezTo>
                <a:lnTo>
                  <a:pt x="0" y="13713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0644" tIns="60484" rIns="70644" bIns="60484" anchor="ctr"/>
          <a:lstStyle/>
          <a:p>
            <a:pPr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Extraer </a:t>
            </a:r>
            <a:r>
              <a:rPr lang="es-EC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lípidos de las Microalgas Psicrófilas Antárticas utilizando el método de Bligh &amp; Dyer. 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1214438" y="2767013"/>
            <a:ext cx="7977187" cy="806450"/>
          </a:xfrm>
          <a:custGeom>
            <a:avLst/>
            <a:gdLst>
              <a:gd name="connsiteX0" fmla="*/ 0 w 3602449"/>
              <a:gd name="connsiteY0" fmla="*/ 135646 h 1356463"/>
              <a:gd name="connsiteX1" fmla="*/ 135646 w 3602449"/>
              <a:gd name="connsiteY1" fmla="*/ 0 h 1356463"/>
              <a:gd name="connsiteX2" fmla="*/ 3466803 w 3602449"/>
              <a:gd name="connsiteY2" fmla="*/ 0 h 1356463"/>
              <a:gd name="connsiteX3" fmla="*/ 3602449 w 3602449"/>
              <a:gd name="connsiteY3" fmla="*/ 135646 h 1356463"/>
              <a:gd name="connsiteX4" fmla="*/ 3602449 w 3602449"/>
              <a:gd name="connsiteY4" fmla="*/ 1220817 h 1356463"/>
              <a:gd name="connsiteX5" fmla="*/ 3466803 w 3602449"/>
              <a:gd name="connsiteY5" fmla="*/ 1356463 h 1356463"/>
              <a:gd name="connsiteX6" fmla="*/ 135646 w 3602449"/>
              <a:gd name="connsiteY6" fmla="*/ 1356463 h 1356463"/>
              <a:gd name="connsiteX7" fmla="*/ 0 w 3602449"/>
              <a:gd name="connsiteY7" fmla="*/ 1220817 h 1356463"/>
              <a:gd name="connsiteX8" fmla="*/ 0 w 3602449"/>
              <a:gd name="connsiteY8" fmla="*/ 135646 h 135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449" h="1356463">
                <a:moveTo>
                  <a:pt x="0" y="135646"/>
                </a:moveTo>
                <a:cubicBezTo>
                  <a:pt x="0" y="60731"/>
                  <a:pt x="60731" y="0"/>
                  <a:pt x="135646" y="0"/>
                </a:cubicBezTo>
                <a:lnTo>
                  <a:pt x="3466803" y="0"/>
                </a:lnTo>
                <a:cubicBezTo>
                  <a:pt x="3541718" y="0"/>
                  <a:pt x="3602449" y="60731"/>
                  <a:pt x="3602449" y="135646"/>
                </a:cubicBezTo>
                <a:lnTo>
                  <a:pt x="3602449" y="1220817"/>
                </a:lnTo>
                <a:cubicBezTo>
                  <a:pt x="3602449" y="1295732"/>
                  <a:pt x="3541718" y="1356463"/>
                  <a:pt x="3466803" y="1356463"/>
                </a:cubicBezTo>
                <a:lnTo>
                  <a:pt x="135646" y="1356463"/>
                </a:lnTo>
                <a:cubicBezTo>
                  <a:pt x="60731" y="1356463"/>
                  <a:pt x="0" y="1295732"/>
                  <a:pt x="0" y="1220817"/>
                </a:cubicBezTo>
                <a:lnTo>
                  <a:pt x="0" y="13564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0209" tIns="60049" rIns="70209" bIns="60049" anchor="ctr"/>
          <a:lstStyle/>
          <a:p>
            <a:pPr>
              <a:defRPr/>
            </a:pPr>
            <a:endParaRPr lang="es-EC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Evaluar </a:t>
            </a:r>
            <a:r>
              <a:rPr lang="es-EC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adaptación de las Microalgas Psicrófilas Antárticas en el medio de cultivo M1. 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1262063" y="3554413"/>
            <a:ext cx="7754937" cy="641350"/>
          </a:xfrm>
          <a:custGeom>
            <a:avLst/>
            <a:gdLst>
              <a:gd name="connsiteX0" fmla="*/ 0 w 3558510"/>
              <a:gd name="connsiteY0" fmla="*/ 128547 h 1285465"/>
              <a:gd name="connsiteX1" fmla="*/ 128547 w 3558510"/>
              <a:gd name="connsiteY1" fmla="*/ 0 h 1285465"/>
              <a:gd name="connsiteX2" fmla="*/ 3429964 w 3558510"/>
              <a:gd name="connsiteY2" fmla="*/ 0 h 1285465"/>
              <a:gd name="connsiteX3" fmla="*/ 3558511 w 3558510"/>
              <a:gd name="connsiteY3" fmla="*/ 128547 h 1285465"/>
              <a:gd name="connsiteX4" fmla="*/ 3558510 w 3558510"/>
              <a:gd name="connsiteY4" fmla="*/ 1156919 h 1285465"/>
              <a:gd name="connsiteX5" fmla="*/ 3429963 w 3558510"/>
              <a:gd name="connsiteY5" fmla="*/ 1285466 h 1285465"/>
              <a:gd name="connsiteX6" fmla="*/ 128547 w 3558510"/>
              <a:gd name="connsiteY6" fmla="*/ 1285465 h 1285465"/>
              <a:gd name="connsiteX7" fmla="*/ 0 w 3558510"/>
              <a:gd name="connsiteY7" fmla="*/ 1156918 h 1285465"/>
              <a:gd name="connsiteX8" fmla="*/ 0 w 3558510"/>
              <a:gd name="connsiteY8" fmla="*/ 128547 h 128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8510" h="1285465">
                <a:moveTo>
                  <a:pt x="0" y="128547"/>
                </a:moveTo>
                <a:cubicBezTo>
                  <a:pt x="0" y="57552"/>
                  <a:pt x="57552" y="0"/>
                  <a:pt x="128547" y="0"/>
                </a:cubicBezTo>
                <a:lnTo>
                  <a:pt x="3429964" y="0"/>
                </a:lnTo>
                <a:cubicBezTo>
                  <a:pt x="3500959" y="0"/>
                  <a:pt x="3558511" y="57552"/>
                  <a:pt x="3558511" y="128547"/>
                </a:cubicBezTo>
                <a:cubicBezTo>
                  <a:pt x="3558511" y="471338"/>
                  <a:pt x="3558510" y="814128"/>
                  <a:pt x="3558510" y="1156919"/>
                </a:cubicBezTo>
                <a:cubicBezTo>
                  <a:pt x="3558510" y="1227914"/>
                  <a:pt x="3500958" y="1285466"/>
                  <a:pt x="3429963" y="1285466"/>
                </a:cubicBezTo>
                <a:lnTo>
                  <a:pt x="128547" y="1285465"/>
                </a:lnTo>
                <a:cubicBezTo>
                  <a:pt x="57552" y="1285465"/>
                  <a:pt x="0" y="1227913"/>
                  <a:pt x="0" y="1156918"/>
                </a:cubicBezTo>
                <a:lnTo>
                  <a:pt x="0" y="12854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130" tIns="57970" rIns="68130" bIns="57970" anchor="ctr"/>
          <a:lstStyle/>
          <a:p>
            <a:pPr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Masificar </a:t>
            </a:r>
            <a:r>
              <a:rPr lang="es-EC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las Microalgas Psicrófilas Antárticas adaptadas en el medio de cultivo M1. 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1262063" y="4867275"/>
            <a:ext cx="7577137" cy="642938"/>
          </a:xfrm>
          <a:custGeom>
            <a:avLst/>
            <a:gdLst>
              <a:gd name="connsiteX0" fmla="*/ 0 w 3558510"/>
              <a:gd name="connsiteY0" fmla="*/ 128547 h 1285465"/>
              <a:gd name="connsiteX1" fmla="*/ 128547 w 3558510"/>
              <a:gd name="connsiteY1" fmla="*/ 0 h 1285465"/>
              <a:gd name="connsiteX2" fmla="*/ 3429964 w 3558510"/>
              <a:gd name="connsiteY2" fmla="*/ 0 h 1285465"/>
              <a:gd name="connsiteX3" fmla="*/ 3558511 w 3558510"/>
              <a:gd name="connsiteY3" fmla="*/ 128547 h 1285465"/>
              <a:gd name="connsiteX4" fmla="*/ 3558510 w 3558510"/>
              <a:gd name="connsiteY4" fmla="*/ 1156919 h 1285465"/>
              <a:gd name="connsiteX5" fmla="*/ 3429963 w 3558510"/>
              <a:gd name="connsiteY5" fmla="*/ 1285466 h 1285465"/>
              <a:gd name="connsiteX6" fmla="*/ 128547 w 3558510"/>
              <a:gd name="connsiteY6" fmla="*/ 1285465 h 1285465"/>
              <a:gd name="connsiteX7" fmla="*/ 0 w 3558510"/>
              <a:gd name="connsiteY7" fmla="*/ 1156918 h 1285465"/>
              <a:gd name="connsiteX8" fmla="*/ 0 w 3558510"/>
              <a:gd name="connsiteY8" fmla="*/ 128547 h 128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8510" h="1285465">
                <a:moveTo>
                  <a:pt x="0" y="128547"/>
                </a:moveTo>
                <a:cubicBezTo>
                  <a:pt x="0" y="57552"/>
                  <a:pt x="57552" y="0"/>
                  <a:pt x="128547" y="0"/>
                </a:cubicBezTo>
                <a:lnTo>
                  <a:pt x="3429964" y="0"/>
                </a:lnTo>
                <a:cubicBezTo>
                  <a:pt x="3500959" y="0"/>
                  <a:pt x="3558511" y="57552"/>
                  <a:pt x="3558511" y="128547"/>
                </a:cubicBezTo>
                <a:cubicBezTo>
                  <a:pt x="3558511" y="471338"/>
                  <a:pt x="3558510" y="814128"/>
                  <a:pt x="3558510" y="1156919"/>
                </a:cubicBezTo>
                <a:cubicBezTo>
                  <a:pt x="3558510" y="1227914"/>
                  <a:pt x="3500958" y="1285466"/>
                  <a:pt x="3429963" y="1285466"/>
                </a:cubicBezTo>
                <a:lnTo>
                  <a:pt x="128547" y="1285465"/>
                </a:lnTo>
                <a:cubicBezTo>
                  <a:pt x="57552" y="1285465"/>
                  <a:pt x="0" y="1227913"/>
                  <a:pt x="0" y="1156918"/>
                </a:cubicBezTo>
                <a:lnTo>
                  <a:pt x="0" y="12854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130" tIns="57970" rIns="68130" bIns="57970" anchor="ctr"/>
          <a:lstStyle/>
          <a:p>
            <a:pPr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Determinar </a:t>
            </a:r>
            <a:r>
              <a:rPr lang="es-EC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cuantitativamente el contenido de lípidos extraídos de las Microalgas Psicrófilas Antárticas.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es-EC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tecnologia.espe.edu.ec/wp-content/uploads/2012/06/1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" y="48418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71800" y="28575"/>
            <a:ext cx="6372200" cy="395288"/>
          </a:xfrm>
          <a:prstGeom prst="rect">
            <a:avLst/>
          </a:prstGeom>
          <a:solidFill>
            <a:schemeClr val="accent5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1800" b="1" dirty="0" smtClean="0">
                <a:solidFill>
                  <a:schemeClr val="bg1"/>
                </a:solidFill>
              </a:rPr>
              <a:t>	METODOLOGÍA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763688" y="668193"/>
            <a:ext cx="6197600" cy="58102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 smtClean="0"/>
              <a:t>Colecta de Muestras</a:t>
            </a:r>
            <a:endParaRPr lang="es-EC" b="1" dirty="0"/>
          </a:p>
        </p:txBody>
      </p:sp>
      <p:sp>
        <p:nvSpPr>
          <p:cNvPr id="7" name="6 Rectángulo"/>
          <p:cNvSpPr/>
          <p:nvPr/>
        </p:nvSpPr>
        <p:spPr>
          <a:xfrm>
            <a:off x="206375" y="3178175"/>
            <a:ext cx="2598738" cy="1114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Laboratorio de Química Sostenible de la Universidad Central del Ecuador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641975" y="3208338"/>
            <a:ext cx="333851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Isla Greenwich y la Isla Roberts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05113" y="3178175"/>
            <a:ext cx="2836862" cy="71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Instituto Antártico Ecuatoriano (INAE). </a:t>
            </a:r>
          </a:p>
        </p:txBody>
      </p:sp>
      <p:pic>
        <p:nvPicPr>
          <p:cNvPr id="18434" name="Picture 2" descr="Resultado de imagen para universidad central del ecu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9" y="1390753"/>
            <a:ext cx="1615827" cy="16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sultado de imagen para in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01" y="1442495"/>
            <a:ext cx="2398886" cy="15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Resultado de imagen para antarti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00" y="1587612"/>
            <a:ext cx="2690358" cy="15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D:\Fotografías\M1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" t="16132" r="819" b="19042"/>
          <a:stretch/>
        </p:blipFill>
        <p:spPr bwMode="auto">
          <a:xfrm>
            <a:off x="2771800" y="3962194"/>
            <a:ext cx="3769662" cy="1915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07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1724</Words>
  <Application>Microsoft Office PowerPoint</Application>
  <PresentationFormat>Presentación en pantalla (4:3)</PresentationFormat>
  <Paragraphs>248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Flow</vt:lpstr>
      <vt:lpstr>Presentación de PowerPoint</vt:lpstr>
      <vt:lpstr>Microalgas</vt:lpstr>
      <vt:lpstr> INTRODUCCIÓN </vt:lpstr>
      <vt:lpstr>SÍNTESIS DE ÁCIDOS GRASOS</vt:lpstr>
      <vt:lpstr>SÍNTESIS DE LÍPIDOS</vt:lpstr>
      <vt:lpstr> INTRODUCCIÓN </vt:lpstr>
      <vt:lpstr> INTRODUCCIÓN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Geo Ra</dc:creator>
  <cp:lastModifiedBy>LIS</cp:lastModifiedBy>
  <cp:revision>146</cp:revision>
  <dcterms:created xsi:type="dcterms:W3CDTF">2017-01-12T17:33:32Z</dcterms:created>
  <dcterms:modified xsi:type="dcterms:W3CDTF">2017-02-06T23:14:12Z</dcterms:modified>
</cp:coreProperties>
</file>